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343" r:id="rId5"/>
    <p:sldId id="259" r:id="rId6"/>
    <p:sldId id="260" r:id="rId7"/>
    <p:sldId id="344" r:id="rId8"/>
    <p:sldId id="345" r:id="rId9"/>
    <p:sldId id="317" r:id="rId10"/>
    <p:sldId id="301" r:id="rId11"/>
    <p:sldId id="315" r:id="rId12"/>
    <p:sldId id="318" r:id="rId13"/>
    <p:sldId id="316" r:id="rId14"/>
    <p:sldId id="319" r:id="rId15"/>
    <p:sldId id="321" r:id="rId16"/>
    <p:sldId id="324" r:id="rId17"/>
    <p:sldId id="320" r:id="rId18"/>
    <p:sldId id="322" r:id="rId19"/>
    <p:sldId id="326" r:id="rId20"/>
    <p:sldId id="327" r:id="rId21"/>
    <p:sldId id="328" r:id="rId22"/>
    <p:sldId id="274" r:id="rId23"/>
    <p:sldId id="268" r:id="rId24"/>
    <p:sldId id="273" r:id="rId25"/>
    <p:sldId id="271" r:id="rId26"/>
    <p:sldId id="272"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635" y="716280"/>
            <a:ext cx="10520045" cy="5594985"/>
          </a:xfrm>
        </p:spPr>
        <p:txBody>
          <a:bodyPr>
            <a:normAutofit lnSpcReduction="20000"/>
          </a:bodyPr>
          <a:lstStyle/>
          <a:p>
            <a:r>
              <a:rPr lang="en-US" b="1">
                <a:solidFill>
                  <a:srgbClr val="FF0000"/>
                </a:solidFill>
                <a:latin typeface="Book Antiqua" panose="02040602050305030304" charset="0"/>
                <a:cs typeface="Book Antiqua" panose="02040602050305030304" charset="0"/>
              </a:rPr>
              <a:t>An Effective Teaching Pedagogy in Changing Business Education</a:t>
            </a:r>
            <a:endParaRPr lang="en-US" b="1">
              <a:solidFill>
                <a:srgbClr val="FF0000"/>
              </a:solidFill>
              <a:latin typeface="Book Antiqua" panose="02040602050305030304" charset="0"/>
              <a:cs typeface="Book Antiqua" panose="02040602050305030304" charset="0"/>
            </a:endParaRPr>
          </a:p>
          <a:p>
            <a:r>
              <a:rPr lang="en-US">
                <a:latin typeface="Book Antiqua" panose="02040602050305030304" charset="0"/>
                <a:cs typeface="Book Antiqua" panose="02040602050305030304" charset="0"/>
              </a:rPr>
              <a:t>Dr M Nishad Nawaz MBA., MHRM., M.Phil.,Ph.D. Dr Anjali Mary Gomes M.Com.,B.Ed.,Ph.D. Email Id: nnawazm@gmail.com	Email Id: anjali551@yahoo.co.in</a:t>
            </a:r>
            <a:endParaRPr lang="en-US">
              <a:latin typeface="Book Antiqua" panose="02040602050305030304" charset="0"/>
              <a:cs typeface="Book Antiqua" panose="02040602050305030304" charset="0"/>
            </a:endParaRPr>
          </a:p>
          <a:p>
            <a:r>
              <a:rPr lang="en-US">
                <a:latin typeface="Book Antiqua" panose="02040602050305030304" charset="0"/>
                <a:cs typeface="Book Antiqua" panose="02040602050305030304" charset="0"/>
              </a:rPr>
              <a:t>College ofAn Effective Teaching Pedagogy in Changing Business Education</a:t>
            </a:r>
            <a:endParaRPr lang="en-US">
              <a:latin typeface="Book Antiqua" panose="02040602050305030304" charset="0"/>
              <a:cs typeface="Book Antiqua" panose="02040602050305030304" charset="0"/>
            </a:endParaRPr>
          </a:p>
          <a:p>
            <a:r>
              <a:rPr lang="en-US" b="1" i="1">
                <a:latin typeface="Book Antiqua" panose="02040602050305030304" charset="0"/>
                <a:cs typeface="Book Antiqua" panose="02040602050305030304" charset="0"/>
              </a:rPr>
              <a:t>Journal of Education and Practice www.iiste.org</a:t>
            </a:r>
            <a:endParaRPr lang="en-US" b="1" i="1">
              <a:latin typeface="Book Antiqua" panose="02040602050305030304" charset="0"/>
              <a:cs typeface="Book Antiqua" panose="02040602050305030304" charset="0"/>
            </a:endParaRPr>
          </a:p>
          <a:p>
            <a:r>
              <a:rPr lang="en-US" b="1" i="1">
                <a:latin typeface="Book Antiqua" panose="02040602050305030304" charset="0"/>
                <a:cs typeface="Book Antiqua" panose="02040602050305030304" charset="0"/>
              </a:rPr>
              <a:t>ISSN 2222-1735 (Paper) ISSN 2222-288X (Online)</a:t>
            </a:r>
            <a:endParaRPr lang="en-US" b="1" i="1">
              <a:latin typeface="Book Antiqua" panose="02040602050305030304" charset="0"/>
              <a:cs typeface="Book Antiqua" panose="02040602050305030304" charset="0"/>
            </a:endParaRPr>
          </a:p>
          <a:p>
            <a:r>
              <a:rPr lang="en-US" b="1" i="1">
                <a:latin typeface="Book Antiqua" panose="02040602050305030304" charset="0"/>
                <a:cs typeface="Book Antiqua" panose="02040602050305030304" charset="0"/>
              </a:rPr>
              <a:t>Vol.5, No.19, 2014</a:t>
            </a:r>
            <a:endParaRPr lang="en-US" b="1" i="1">
              <a:latin typeface="Book Antiqua" panose="02040602050305030304" charset="0"/>
              <a:cs typeface="Book Antiqua" panose="02040602050305030304" charset="0"/>
            </a:endParaRPr>
          </a:p>
          <a:p>
            <a:endParaRPr lang="en-US" b="1" i="1">
              <a:latin typeface="Book Antiqua" panose="02040602050305030304" charset="0"/>
              <a:cs typeface="Book Antiqua" panose="02040602050305030304" charset="0"/>
            </a:endParaRPr>
          </a:p>
          <a:p>
            <a:pPr marL="0" indent="0" algn="ctr">
              <a:buNone/>
            </a:pPr>
            <a:r>
              <a:rPr lang="en-GB" altLang="en-US" b="1">
                <a:solidFill>
                  <a:srgbClr val="FF0000"/>
                </a:solidFill>
                <a:latin typeface="Book Antiqua" panose="02040602050305030304" charset="0"/>
                <a:cs typeface="Book Antiqua" panose="02040602050305030304" charset="0"/>
                <a:sym typeface="+mn-ea"/>
              </a:rPr>
              <a:t>How does university teachers’ pedagogical training meet topical</a:t>
            </a:r>
            <a:endParaRPr lang="en-GB" altLang="en-US" b="1">
              <a:solidFill>
                <a:srgbClr val="FF0000"/>
              </a:solidFill>
              <a:latin typeface="Book Antiqua" panose="02040602050305030304" charset="0"/>
              <a:cs typeface="Book Antiqua" panose="02040602050305030304" charset="0"/>
            </a:endParaRPr>
          </a:p>
          <a:p>
            <a:pPr marL="0" indent="0" algn="ctr">
              <a:buNone/>
            </a:pPr>
            <a:r>
              <a:rPr lang="en-GB" altLang="en-US" b="1">
                <a:solidFill>
                  <a:srgbClr val="FF0000"/>
                </a:solidFill>
                <a:latin typeface="Book Antiqua" panose="02040602050305030304" charset="0"/>
                <a:cs typeface="Book Antiqua" panose="02040602050305030304" charset="0"/>
                <a:sym typeface="+mn-ea"/>
              </a:rPr>
              <a:t>challenges raised by educational research? A case study from Finland</a:t>
            </a:r>
            <a:endParaRPr lang="en-GB" altLang="en-US" b="1">
              <a:solidFill>
                <a:srgbClr val="FF0000"/>
              </a:solidFill>
              <a:latin typeface="Book Antiqua" panose="02040602050305030304" charset="0"/>
              <a:cs typeface="Book Antiqua" panose="02040602050305030304" charset="0"/>
            </a:endParaRPr>
          </a:p>
          <a:p>
            <a:pPr marL="0" indent="0" algn="ctr">
              <a:buNone/>
            </a:pPr>
            <a:r>
              <a:rPr lang="en-GB" altLang="en-US">
                <a:latin typeface="Book Antiqua" panose="02040602050305030304" charset="0"/>
                <a:cs typeface="Book Antiqua" panose="02040602050305030304" charset="0"/>
                <a:sym typeface="+mn-ea"/>
              </a:rPr>
              <a:t>Katarzyna , Paivikki , Paivi </a:t>
            </a:r>
            <a:endParaRPr lang="en-GB" altLang="en-US">
              <a:latin typeface="Book Antiqua" panose="02040602050305030304" charset="0"/>
              <a:cs typeface="Book Antiqua" panose="02040602050305030304" charset="0"/>
            </a:endParaRPr>
          </a:p>
          <a:p>
            <a:pPr marL="0" indent="0" algn="ctr">
              <a:buNone/>
            </a:pPr>
            <a:r>
              <a:rPr lang="en-GB" altLang="en-US" i="1">
                <a:latin typeface="Book Antiqua" panose="02040602050305030304" charset="0"/>
                <a:cs typeface="Book Antiqua" panose="02040602050305030304" charset="0"/>
                <a:sym typeface="+mn-ea"/>
              </a:rPr>
              <a:t>ELSEVIER An International Journal of Research and Studies</a:t>
            </a:r>
            <a:endParaRPr lang="en-US">
              <a:latin typeface="Book Antiqua" panose="02040602050305030304" charset="0"/>
              <a:cs typeface="Book Antiqua" panose="02040602050305030304" charset="0"/>
            </a:endParaRPr>
          </a:p>
          <a:p>
            <a:endParaRPr lang="en-US">
              <a:latin typeface="Book Antiqua" panose="02040602050305030304" charset="0"/>
              <a:cs typeface="Book Antiqua" panose="02040602050305030304" charset="0"/>
            </a:endParaRPr>
          </a:p>
          <a:p>
            <a:endParaRPr lang="en-US">
              <a:latin typeface="Book Antiqua" panose="02040602050305030304" charset="0"/>
              <a:cs typeface="Book Antiqua" panose="0204060205030503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3"/>
          <p:cNvGrpSpPr/>
          <p:nvPr/>
        </p:nvGrpSpPr>
        <p:grpSpPr>
          <a:xfrm>
            <a:off x="1022350" y="1800860"/>
            <a:ext cx="6933565" cy="3808730"/>
            <a:chOff x="1058" y="196"/>
            <a:chExt cx="6874" cy="3960"/>
          </a:xfrm>
        </p:grpSpPr>
        <p:sp>
          <p:nvSpPr>
            <p:cNvPr id="5" name="Freeform 4"/>
            <p:cNvSpPr/>
            <p:nvPr/>
          </p:nvSpPr>
          <p:spPr>
            <a:xfrm>
              <a:off x="1058" y="196"/>
              <a:ext cx="6869" cy="3960"/>
            </a:xfrm>
            <a:custGeom>
              <a:avLst/>
              <a:gdLst/>
              <a:ahLst/>
              <a:cxnLst/>
              <a:pathLst>
                <a:path w="6869" h="3960">
                  <a:moveTo>
                    <a:pt x="2009" y="420"/>
                  </a:moveTo>
                  <a:lnTo>
                    <a:pt x="209" y="3840"/>
                  </a:lnTo>
                  <a:moveTo>
                    <a:pt x="2009" y="420"/>
                  </a:moveTo>
                  <a:lnTo>
                    <a:pt x="4349" y="3840"/>
                  </a:lnTo>
                  <a:moveTo>
                    <a:pt x="209" y="3806"/>
                  </a:moveTo>
                  <a:lnTo>
                    <a:pt x="4349" y="3806"/>
                  </a:lnTo>
                  <a:moveTo>
                    <a:pt x="1440" y="1375"/>
                  </a:moveTo>
                  <a:lnTo>
                    <a:pt x="2700" y="1375"/>
                  </a:lnTo>
                  <a:moveTo>
                    <a:pt x="1080" y="2201"/>
                  </a:moveTo>
                  <a:lnTo>
                    <a:pt x="3240" y="2201"/>
                  </a:lnTo>
                  <a:moveTo>
                    <a:pt x="749" y="2726"/>
                  </a:moveTo>
                  <a:lnTo>
                    <a:pt x="6869" y="2726"/>
                  </a:lnTo>
                  <a:moveTo>
                    <a:pt x="569" y="3086"/>
                  </a:moveTo>
                  <a:lnTo>
                    <a:pt x="3809" y="3086"/>
                  </a:lnTo>
                  <a:moveTo>
                    <a:pt x="6840" y="0"/>
                  </a:moveTo>
                  <a:lnTo>
                    <a:pt x="6840" y="3960"/>
                  </a:lnTo>
                  <a:moveTo>
                    <a:pt x="0" y="0"/>
                  </a:moveTo>
                  <a:lnTo>
                    <a:pt x="0" y="3960"/>
                  </a:lnTo>
                  <a:moveTo>
                    <a:pt x="0" y="3960"/>
                  </a:moveTo>
                  <a:lnTo>
                    <a:pt x="6840" y="3960"/>
                  </a:lnTo>
                  <a:moveTo>
                    <a:pt x="0" y="0"/>
                  </a:moveTo>
                  <a:lnTo>
                    <a:pt x="6840" y="0"/>
                  </a:lnTo>
                </a:path>
              </a:pathLst>
            </a:custGeom>
            <a:noFill/>
            <a:ln w="9525" cap="flat" cmpd="sng">
              <a:solidFill>
                <a:srgbClr val="000000"/>
              </a:solidFill>
              <a:prstDash val="solid"/>
              <a:headEnd type="none" w="med" len="med"/>
              <a:tailEnd type="none" w="med" len="med"/>
            </a:ln>
          </p:spPr>
          <p:txBody>
            <a:bodyPr/>
            <a:p>
              <a:endParaRPr lang="en-GB" altLang="en-US" b="1"/>
            </a:p>
          </p:txBody>
        </p:sp>
        <p:sp>
          <p:nvSpPr>
            <p:cNvPr id="6" name="Text Box 5"/>
            <p:cNvSpPr txBox="1"/>
            <p:nvPr/>
          </p:nvSpPr>
          <p:spPr>
            <a:xfrm>
              <a:off x="1418" y="616"/>
              <a:ext cx="3884" cy="315"/>
            </a:xfrm>
            <a:prstGeom prst="rect">
              <a:avLst/>
            </a:prstGeom>
            <a:noFill/>
            <a:ln w="9525">
              <a:noFill/>
            </a:ln>
          </p:spPr>
          <p:txBody>
            <a:bodyPr lIns="0" tIns="0" rIns="0" bIns="0"/>
            <a:p>
              <a:pPr indent="0">
                <a:lnSpc>
                  <a:spcPts val="1185"/>
                </a:lnSpc>
                <a:spcBef>
                  <a:spcPts val="0"/>
                </a:spcBef>
              </a:pPr>
              <a:r>
                <a:rPr lang="en-GB" altLang="en-US" b="1"/>
                <a:t>Figure 1 </a:t>
              </a:r>
              <a:r>
                <a:rPr lang="en-GB" altLang="en-US" b="1"/>
                <a:t>Knowledge Creating Process</a:t>
              </a:r>
              <a:endParaRPr lang="en-GB" altLang="en-US" b="1"/>
            </a:p>
            <a:p>
              <a:endParaRPr lang="en-GB" altLang="en-US" b="1"/>
            </a:p>
          </p:txBody>
        </p:sp>
        <p:sp>
          <p:nvSpPr>
            <p:cNvPr id="7" name="Text Box 6"/>
            <p:cNvSpPr txBox="1"/>
            <p:nvPr/>
          </p:nvSpPr>
          <p:spPr>
            <a:xfrm>
              <a:off x="2678" y="1275"/>
              <a:ext cx="925" cy="240"/>
            </a:xfrm>
            <a:prstGeom prst="rect">
              <a:avLst/>
            </a:prstGeom>
            <a:noFill/>
            <a:ln w="9525">
              <a:noFill/>
            </a:ln>
          </p:spPr>
          <p:txBody>
            <a:bodyPr lIns="0" tIns="0" rIns="0" bIns="0"/>
            <a:p>
              <a:pPr indent="0">
                <a:lnSpc>
                  <a:spcPts val="1185"/>
                </a:lnSpc>
                <a:spcBef>
                  <a:spcPts val="0"/>
                </a:spcBef>
              </a:pPr>
              <a:r>
                <a:rPr lang="en-GB" altLang="en-US" b="1"/>
                <a:t>Creating</a:t>
              </a:r>
              <a:endParaRPr lang="en-GB" altLang="en-US" b="1"/>
            </a:p>
            <a:p>
              <a:endParaRPr lang="en-GB" altLang="en-US" b="1"/>
            </a:p>
          </p:txBody>
        </p:sp>
        <p:sp>
          <p:nvSpPr>
            <p:cNvPr id="8" name="Text Box 7"/>
            <p:cNvSpPr txBox="1"/>
            <p:nvPr/>
          </p:nvSpPr>
          <p:spPr>
            <a:xfrm>
              <a:off x="5258" y="1275"/>
              <a:ext cx="2131" cy="240"/>
            </a:xfrm>
            <a:prstGeom prst="rect">
              <a:avLst/>
            </a:prstGeom>
            <a:noFill/>
            <a:ln w="9525">
              <a:noFill/>
            </a:ln>
          </p:spPr>
          <p:txBody>
            <a:bodyPr lIns="0" tIns="0" rIns="0" bIns="0"/>
            <a:p>
              <a:pPr indent="0">
                <a:lnSpc>
                  <a:spcPts val="1185"/>
                </a:lnSpc>
                <a:spcBef>
                  <a:spcPts val="0"/>
                </a:spcBef>
              </a:pPr>
              <a:r>
                <a:rPr lang="en-GB" altLang="en-US" b="1"/>
                <a:t>Knowledge Creation</a:t>
              </a:r>
              <a:endParaRPr lang="en-GB" altLang="en-US" b="1"/>
            </a:p>
            <a:p>
              <a:endParaRPr lang="en-GB" altLang="en-US" b="1"/>
            </a:p>
          </p:txBody>
        </p:sp>
        <p:sp>
          <p:nvSpPr>
            <p:cNvPr id="9" name="Text Box 8"/>
            <p:cNvSpPr txBox="1"/>
            <p:nvPr/>
          </p:nvSpPr>
          <p:spPr>
            <a:xfrm>
              <a:off x="2332" y="1691"/>
              <a:ext cx="5600" cy="653"/>
            </a:xfrm>
            <a:prstGeom prst="rect">
              <a:avLst/>
            </a:prstGeom>
            <a:noFill/>
            <a:ln w="9525">
              <a:noFill/>
            </a:ln>
          </p:spPr>
          <p:txBody>
            <a:bodyPr lIns="0" tIns="0" rIns="0" bIns="0"/>
            <a:p>
              <a:pPr indent="0" defTabSz="914400">
                <a:lnSpc>
                  <a:spcPts val="1185"/>
                </a:lnSpc>
                <a:spcBef>
                  <a:spcPts val="0"/>
                </a:spcBef>
                <a:tabLst>
                  <a:tab pos="180975" algn="l"/>
                  <a:tab pos="3542665" algn="l"/>
                </a:tabLst>
              </a:pPr>
              <a:r>
                <a:rPr lang="en-GB" altLang="en-US" b="1"/>
                <a:t> 	Evaluating	</a:t>
              </a:r>
              <a:endParaRPr lang="en-GB" altLang="en-US" b="1"/>
            </a:p>
            <a:p>
              <a:pPr marL="142875" indent="0">
                <a:spcBef>
                  <a:spcPts val="685"/>
                </a:spcBef>
              </a:pPr>
              <a:r>
                <a:rPr lang="en-GB" altLang="en-US" b="1"/>
                <a:t>Analyzing</a:t>
              </a:r>
              <a:endParaRPr lang="en-GB" altLang="en-US" b="1"/>
            </a:p>
            <a:p>
              <a:endParaRPr lang="en-GB" altLang="en-US" b="1"/>
            </a:p>
          </p:txBody>
        </p:sp>
        <p:sp>
          <p:nvSpPr>
            <p:cNvPr id="10" name="Text Box 9"/>
            <p:cNvSpPr txBox="1"/>
            <p:nvPr/>
          </p:nvSpPr>
          <p:spPr>
            <a:xfrm>
              <a:off x="2498" y="2519"/>
              <a:ext cx="1556" cy="1068"/>
            </a:xfrm>
            <a:prstGeom prst="rect">
              <a:avLst/>
            </a:prstGeom>
            <a:noFill/>
            <a:ln w="9525">
              <a:noFill/>
            </a:ln>
          </p:spPr>
          <p:txBody>
            <a:bodyPr lIns="0" tIns="0" rIns="0" bIns="0"/>
            <a:p>
              <a:pPr marL="38100" indent="0">
                <a:lnSpc>
                  <a:spcPts val="1185"/>
                </a:lnSpc>
                <a:spcBef>
                  <a:spcPts val="0"/>
                </a:spcBef>
              </a:pPr>
              <a:r>
                <a:rPr lang="en-GB" altLang="en-US" b="1"/>
                <a:t>Applying</a:t>
              </a:r>
              <a:endParaRPr lang="en-GB" altLang="en-US" b="1"/>
            </a:p>
            <a:p>
              <a:pPr indent="0">
                <a:lnSpc>
                  <a:spcPts val="2080"/>
                </a:lnSpc>
                <a:spcBef>
                  <a:spcPts val="0"/>
                </a:spcBef>
              </a:pPr>
              <a:r>
                <a:rPr lang="en-GB" altLang="en-US" b="1"/>
                <a:t>Understanding Remembering</a:t>
              </a:r>
              <a:endParaRPr lang="en-GB" altLang="en-US" b="1"/>
            </a:p>
            <a:p>
              <a:endParaRPr lang="en-GB" altLang="en-US" b="1"/>
            </a:p>
          </p:txBody>
        </p:sp>
        <p:sp>
          <p:nvSpPr>
            <p:cNvPr id="11" name="Text Box 10"/>
            <p:cNvSpPr txBox="1"/>
            <p:nvPr/>
          </p:nvSpPr>
          <p:spPr>
            <a:xfrm>
              <a:off x="5258" y="2519"/>
              <a:ext cx="2308" cy="240"/>
            </a:xfrm>
            <a:prstGeom prst="rect">
              <a:avLst/>
            </a:prstGeom>
            <a:noFill/>
            <a:ln w="9525">
              <a:noFill/>
            </a:ln>
          </p:spPr>
          <p:txBody>
            <a:bodyPr lIns="0" tIns="0" rIns="0" bIns="0"/>
            <a:p>
              <a:pPr indent="0">
                <a:lnSpc>
                  <a:spcPts val="1185"/>
                </a:lnSpc>
                <a:spcBef>
                  <a:spcPts val="0"/>
                </a:spcBef>
              </a:pPr>
              <a:r>
                <a:rPr lang="en-GB" altLang="en-US" b="1"/>
                <a:t>Knowledge Deepening</a:t>
              </a:r>
              <a:endParaRPr lang="en-GB" altLang="en-US" b="1"/>
            </a:p>
            <a:p>
              <a:endParaRPr lang="en-GB" altLang="en-US" b="1"/>
            </a:p>
          </p:txBody>
        </p:sp>
        <p:sp>
          <p:nvSpPr>
            <p:cNvPr id="12" name="Text Box 11"/>
            <p:cNvSpPr txBox="1"/>
            <p:nvPr/>
          </p:nvSpPr>
          <p:spPr>
            <a:xfrm>
              <a:off x="5318" y="3347"/>
              <a:ext cx="2403" cy="240"/>
            </a:xfrm>
            <a:prstGeom prst="rect">
              <a:avLst/>
            </a:prstGeom>
            <a:noFill/>
            <a:ln w="9525">
              <a:noFill/>
            </a:ln>
          </p:spPr>
          <p:txBody>
            <a:bodyPr lIns="0" tIns="0" rIns="0" bIns="0"/>
            <a:p>
              <a:pPr indent="0">
                <a:lnSpc>
                  <a:spcPts val="1185"/>
                </a:lnSpc>
                <a:spcBef>
                  <a:spcPts val="0"/>
                </a:spcBef>
              </a:pPr>
              <a:r>
                <a:rPr lang="en-GB" altLang="en-US" b="1"/>
                <a:t>Knowledge Acquisition</a:t>
              </a:r>
              <a:endParaRPr lang="en-GB" altLang="en-US" b="1"/>
            </a:p>
            <a:p>
              <a:endParaRPr lang="en-GB" altLang="en-US" b="1"/>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057275" y="292100"/>
            <a:ext cx="10515600" cy="4351338"/>
          </a:xfrm>
        </p:spPr>
        <p:txBody>
          <a:bodyPr/>
          <a:p>
            <a:pPr marL="0" indent="0">
              <a:buNone/>
            </a:pPr>
            <a:r>
              <a:rPr lang="en-GB" altLang="en-US"/>
              <a:t>Critical thinking</a:t>
            </a:r>
            <a:endParaRPr lang="en-GB" altLang="en-US"/>
          </a:p>
        </p:txBody>
      </p:sp>
      <p:graphicFrame>
        <p:nvGraphicFramePr>
          <p:cNvPr id="4" name="Table 3"/>
          <p:cNvGraphicFramePr/>
          <p:nvPr/>
        </p:nvGraphicFramePr>
        <p:xfrm>
          <a:off x="3003550" y="1545590"/>
          <a:ext cx="0" cy="0"/>
        </p:xfrm>
        <a:graphic>
          <a:graphicData uri="http://schemas.openxmlformats.org/drawingml/2006/table">
            <a:tbl>
              <a:tblPr/>
              <a:tblGrid>
                <a:gridCol w="0"/>
                <a:gridCol w="0"/>
              </a:tblGrid>
              <a:tr h="0">
                <a:tc>
                  <a:txBody>
                    <a:bodyPr/>
                    <a:p>
                      <a:pPr indent="0">
                        <a:buNone/>
                      </a:pPr>
                      <a:endParaRPr lang="en-GB" altLang="en-US" b="0"/>
                    </a:p>
                  </a:txBody>
                  <a:tcPr>
                    <a:lnL>
                      <a:noFill/>
                    </a:lnL>
                    <a:lnR>
                      <a:noFill/>
                    </a:lnR>
                    <a:lnT cap="flat">
                      <a:noFill/>
                    </a:lnT>
                    <a:lnB cap="flat">
                      <a:noFill/>
                    </a:lnB>
                    <a:lnTlToBr>
                      <a:noFill/>
                    </a:lnTlToBr>
                    <a:lnBlToTr>
                      <a:noFill/>
                    </a:lnBlToTr>
                    <a:noFill/>
                  </a:tcPr>
                </a:tc>
                <a:tc>
                  <a:txBody>
                    <a:bodyPr/>
                    <a:p>
                      <a:pPr>
                        <a:buNone/>
                      </a:pPr>
                      <a:endParaRPr lang="en-GB" alt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en-GB" altLang="en-US"/>
                    </a:p>
                  </a:txBody>
                  <a:tcPr>
                    <a:lnL>
                      <a:noFill/>
                    </a:lnL>
                    <a:lnR>
                      <a:noFill/>
                    </a:lnR>
                    <a:lnT cap="flat">
                      <a:noFill/>
                    </a:lnT>
                    <a:lnB cap="flat">
                      <a:noFill/>
                    </a:lnB>
                    <a:lnTlToBr>
                      <a:noFill/>
                    </a:lnTlToBr>
                    <a:lnBlToTr>
                      <a:noFill/>
                    </a:lnBlToTr>
                    <a:noFill/>
                  </a:tcPr>
                </a:tc>
                <a:tc>
                  <a:txBody>
                    <a:bodyPr/>
                    <a:p>
                      <a:pPr indent="0">
                        <a:buNone/>
                      </a:pPr>
                      <a:endParaRPr lang="en-GB" altLang="en-US"/>
                    </a:p>
                  </a:txBody>
                  <a:tcPr>
                    <a:lnL>
                      <a:noFill/>
                    </a:lnL>
                    <a:lnR cap="flat">
                      <a:noFill/>
                    </a:lnR>
                    <a:lnT cap="flat">
                      <a:noFill/>
                    </a:lnT>
                    <a:lnB cap="flat">
                      <a:noFill/>
                    </a:lnB>
                    <a:lnTlToBr>
                      <a:noFill/>
                    </a:lnTlToBr>
                    <a:lnBlToTr>
                      <a:noFill/>
                    </a:lnBlToTr>
                    <a:noFill/>
                  </a:tcPr>
                </a:tc>
              </a:tr>
            </a:tbl>
          </a:graphicData>
        </a:graphic>
      </p:graphicFrame>
      <p:pic>
        <p:nvPicPr>
          <p:cNvPr id="5" name="Picture 4"/>
          <p:cNvPicPr/>
          <p:nvPr/>
        </p:nvPicPr>
        <p:blipFill>
          <a:blip r:embed="rId1"/>
          <a:stretch>
            <a:fillRect/>
          </a:stretch>
        </p:blipFill>
        <p:spPr>
          <a:xfrm>
            <a:off x="2145030" y="2865120"/>
            <a:ext cx="4904105" cy="3021330"/>
          </a:xfrm>
          <a:prstGeom prst="rect">
            <a:avLst/>
          </a:prstGeom>
          <a:noFill/>
          <a:ln w="9525">
            <a:noFill/>
          </a:ln>
        </p:spPr>
      </p:pic>
      <p:sp>
        <p:nvSpPr>
          <p:cNvPr id="6" name="Text Box 5"/>
          <p:cNvSpPr txBox="1"/>
          <p:nvPr/>
        </p:nvSpPr>
        <p:spPr>
          <a:xfrm>
            <a:off x="1289050" y="777240"/>
            <a:ext cx="9106535" cy="1499870"/>
          </a:xfrm>
          <a:prstGeom prst="rect">
            <a:avLst/>
          </a:prstGeom>
          <a:noFill/>
          <a:ln w="9525">
            <a:noFill/>
          </a:ln>
        </p:spPr>
        <p:txBody>
          <a:bodyPr wrap="square">
            <a:noAutofit/>
          </a:bodyPr>
          <a:p>
            <a:pPr indent="0" algn="just"/>
            <a:r>
              <a:rPr lang="en-US" sz="2000" b="0">
                <a:latin typeface="Book Antiqua" panose="02040602050305030304" charset="0"/>
                <a:cs typeface="Book Antiqua" panose="02040602050305030304" charset="0"/>
              </a:rPr>
              <a:t> While much of the knowledge faculty members teach may be obsolete after few years.  </a:t>
            </a:r>
            <a:r>
              <a:rPr lang="en-GB" altLang="en-US" sz="2000" b="0">
                <a:latin typeface="Book Antiqua" panose="02040602050305030304" charset="0"/>
                <a:cs typeface="Book Antiqua" panose="02040602050305030304" charset="0"/>
              </a:rPr>
              <a:t>T</a:t>
            </a:r>
            <a:r>
              <a:rPr lang="en-US" sz="2000" b="0">
                <a:latin typeface="Book Antiqua" panose="02040602050305030304" charset="0"/>
                <a:cs typeface="Book Antiqua" panose="02040602050305030304" charset="0"/>
              </a:rPr>
              <a:t>hinking skills acquired will remain with the student community for their entire life. In the 21</a:t>
            </a:r>
            <a:r>
              <a:rPr lang="en-US" sz="2000" b="0" baseline="30000">
                <a:latin typeface="Book Antiqua" panose="02040602050305030304" charset="0"/>
                <a:cs typeface="Book Antiqua" panose="02040602050305030304" charset="0"/>
              </a:rPr>
              <a:t>st</a:t>
            </a:r>
            <a:r>
              <a:rPr lang="en-US" sz="2000" b="0">
                <a:latin typeface="Book Antiqua" panose="02040602050305030304" charset="0"/>
                <a:cs typeface="Book Antiqua" panose="02040602050305030304" charset="0"/>
              </a:rPr>
              <a:t> century, pedagogy mainly focuses on moving stude</a:t>
            </a:r>
            <a:r>
              <a:rPr lang="en-GB" altLang="en-US" sz="2000" b="0">
                <a:latin typeface="Book Antiqua" panose="02040602050305030304" charset="0"/>
                <a:cs typeface="Book Antiqua" panose="02040602050305030304" charset="0"/>
              </a:rPr>
              <a:t>nt from lower</a:t>
            </a:r>
            <a:r>
              <a:rPr lang="en-US" sz="2000" b="0">
                <a:latin typeface="Book Antiqua" panose="02040602050305030304" charset="0"/>
                <a:cs typeface="Book Antiqua" panose="02040602050305030304" charset="0"/>
              </a:rPr>
              <a:t> Thinking Skills to Higher Order Thinking Skills</a:t>
            </a:r>
            <a:endParaRPr lang="en-GB" altLang="en-US" sz="2000">
              <a:latin typeface="Book Antiqua" panose="02040602050305030304" charset="0"/>
              <a:cs typeface="Book Antiqua" panose="0204060205030503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23315" y="349885"/>
            <a:ext cx="10230485" cy="5827395"/>
          </a:xfrm>
        </p:spPr>
        <p:txBody>
          <a:bodyPr>
            <a:normAutofit lnSpcReduction="10000"/>
          </a:bodyPr>
          <a:p>
            <a:pPr marL="0" indent="0">
              <a:buNone/>
            </a:pPr>
            <a:r>
              <a:rPr lang="en-GB" altLang="en-US">
                <a:latin typeface="Book Antiqua" panose="02040602050305030304" charset="0"/>
                <a:cs typeface="Book Antiqua" panose="02040602050305030304" charset="0"/>
                <a:sym typeface="+mn-ea"/>
              </a:rPr>
              <a:t>Communication</a:t>
            </a:r>
            <a:endParaRPr lang="en-GB" altLang="en-US">
              <a:latin typeface="Book Antiqua" panose="02040602050305030304" charset="0"/>
              <a:cs typeface="Book Antiqua" panose="02040602050305030304" charset="0"/>
              <a:sym typeface="+mn-ea"/>
            </a:endParaRPr>
          </a:p>
          <a:p>
            <a:r>
              <a:rPr lang="en-GB" altLang="en-US">
                <a:latin typeface="Book Antiqua" panose="02040602050305030304" charset="0"/>
                <a:cs typeface="Book Antiqua" panose="02040602050305030304" charset="0"/>
                <a:sym typeface="+mn-ea"/>
              </a:rPr>
              <a:t>Articulate thoughts and ideas effectively using oral, written and nonverbal communication skills in a variety of forms and contexts through faculty knowledge, pedagogical knowledge, content knowledge and curriculum knowledge.</a:t>
            </a:r>
            <a:endParaRPr lang="en-GB" altLang="en-US">
              <a:latin typeface="Book Antiqua" panose="02040602050305030304" charset="0"/>
              <a:cs typeface="Book Antiqua" panose="02040602050305030304" charset="0"/>
              <a:sym typeface="+mn-ea"/>
            </a:endParaRPr>
          </a:p>
          <a:p>
            <a:r>
              <a:rPr lang="en-GB" altLang="en-US">
                <a:latin typeface="Book Antiqua" panose="02040602050305030304" charset="0"/>
                <a:cs typeface="Book Antiqua" panose="02040602050305030304" charset="0"/>
                <a:sym typeface="+mn-ea"/>
              </a:rPr>
              <a:t>Listening effectively and translating of the knowledge, values, attitudes, intentions and ethics through various classroom teaching</a:t>
            </a:r>
            <a:endParaRPr lang="en-GB" altLang="en-US">
              <a:latin typeface="Book Antiqua" panose="02040602050305030304" charset="0"/>
              <a:cs typeface="Book Antiqua" panose="02040602050305030304" charset="0"/>
              <a:sym typeface="+mn-ea"/>
            </a:endParaRPr>
          </a:p>
          <a:p>
            <a:r>
              <a:rPr lang="en-GB" altLang="en-US">
                <a:latin typeface="Book Antiqua" panose="02040602050305030304" charset="0"/>
                <a:cs typeface="Book Antiqua" panose="02040602050305030304" charset="0"/>
                <a:sym typeface="+mn-ea"/>
              </a:rPr>
              <a:t>Use communication for a range of purposes (e.g. to inform, instruct, motivate, persuade and inspire) through research based examples</a:t>
            </a:r>
            <a:endParaRPr lang="en-GB" altLang="en-US">
              <a:latin typeface="Book Antiqua" panose="02040602050305030304" charset="0"/>
              <a:cs typeface="Book Antiqua" panose="02040602050305030304" charset="0"/>
              <a:sym typeface="+mn-ea"/>
            </a:endParaRPr>
          </a:p>
          <a:p>
            <a:r>
              <a:rPr lang="en-GB" altLang="en-US">
                <a:latin typeface="Book Antiqua" panose="02040602050305030304" charset="0"/>
                <a:cs typeface="Book Antiqua" panose="02040602050305030304" charset="0"/>
                <a:sym typeface="+mn-ea"/>
              </a:rPr>
              <a:t>Utilize modern technologies, and know how to judge their effectiveness as well as assess their impact for the present and future professional development.</a:t>
            </a:r>
            <a:endParaRPr lang="en-GB" altLang="en-US">
              <a:latin typeface="Book Antiqua" panose="02040602050305030304" charset="0"/>
              <a:cs typeface="Book Antiqua" panose="02040602050305030304" charset="0"/>
              <a:sym typeface="+mn-ea"/>
            </a:endParaRPr>
          </a:p>
          <a:p>
            <a:endParaRPr lang="en-GB" altLang="en-US">
              <a:latin typeface="Book Antiqua" panose="02040602050305030304" charset="0"/>
              <a:cs typeface="Book Antiqua" panose="0204060205030503030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21665" y="574675"/>
            <a:ext cx="10732135" cy="5602605"/>
          </a:xfrm>
        </p:spPr>
        <p:txBody>
          <a:bodyPr>
            <a:normAutofit fontScale="90000" lnSpcReduction="20000"/>
          </a:bodyPr>
          <a:p>
            <a:pPr marL="0" indent="0" algn="just">
              <a:buNone/>
            </a:pPr>
            <a:r>
              <a:rPr lang="en-GB" altLang="en-US">
                <a:latin typeface="Book Antiqua" panose="02040602050305030304" charset="0"/>
                <a:cs typeface="Book Antiqua" panose="02040602050305030304" charset="0"/>
              </a:rPr>
              <a:t>Collaboration</a:t>
            </a:r>
            <a:endParaRPr lang="en-GB" altLang="en-US">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rPr>
              <a:t>Collaboration is not a 21st century skill it is 21st century teaching methodology. </a:t>
            </a:r>
            <a:endParaRPr lang="en-GB" altLang="en-US">
              <a:latin typeface="Book Antiqua" panose="02040602050305030304" charset="0"/>
              <a:cs typeface="Book Antiqua" panose="02040602050305030304" charset="0"/>
            </a:endParaRPr>
          </a:p>
          <a:p>
            <a:pPr lvl="1" algn="just"/>
            <a:r>
              <a:rPr lang="en-GB" altLang="en-US">
                <a:latin typeface="Book Antiqua" panose="02040602050305030304" charset="0"/>
                <a:cs typeface="Book Antiqua" panose="02040602050305030304" charset="0"/>
              </a:rPr>
              <a:t>Collaboration is not limited to the confinement of the classroom. Management students and faculty members collaborate across the globe, and beyond the time constraints of the teaching day. </a:t>
            </a:r>
            <a:endParaRPr lang="en-GB" altLang="en-US">
              <a:latin typeface="Book Antiqua" panose="02040602050305030304" charset="0"/>
              <a:cs typeface="Book Antiqua" panose="02040602050305030304" charset="0"/>
            </a:endParaRPr>
          </a:p>
          <a:p>
            <a:pPr lvl="1" algn="just"/>
            <a:r>
              <a:rPr lang="en-GB" altLang="en-US">
                <a:latin typeface="Book Antiqua" panose="02040602050305030304" charset="0"/>
                <a:cs typeface="Book Antiqua" panose="02040602050305030304" charset="0"/>
              </a:rPr>
              <a:t>Students can collaborate with other students nationally, regionally and globally. Learners seek and work with experts as required. </a:t>
            </a:r>
            <a:endParaRPr lang="en-GB" altLang="en-US">
              <a:latin typeface="Book Antiqua" panose="02040602050305030304" charset="0"/>
              <a:cs typeface="Book Antiqua" panose="02040602050305030304" charset="0"/>
            </a:endParaRPr>
          </a:p>
          <a:p>
            <a:pPr lvl="1" algn="just"/>
            <a:r>
              <a:rPr lang="en-GB" altLang="en-US">
                <a:latin typeface="Book Antiqua" panose="02040602050305030304" charset="0"/>
                <a:cs typeface="Book Antiqua" panose="02040602050305030304" charset="0"/>
              </a:rPr>
              <a:t>It should be real world learning, inter disciplinary and live project based learning. </a:t>
            </a:r>
            <a:endParaRPr lang="en-GB" altLang="en-US">
              <a:latin typeface="Book Antiqua" panose="02040602050305030304" charset="0"/>
              <a:cs typeface="Book Antiqua" panose="02040602050305030304" charset="0"/>
            </a:endParaRPr>
          </a:p>
          <a:p>
            <a:pPr lvl="1" algn="just"/>
            <a:r>
              <a:rPr lang="en-GB" altLang="en-US">
                <a:latin typeface="Book Antiqua" panose="02040602050305030304" charset="0"/>
                <a:cs typeface="Book Antiqua" panose="02040602050305030304" charset="0"/>
              </a:rPr>
              <a:t>Learners have to focus on the real world problem rather than the abstract based/ theoretical based and they have to learn other specialization and not just their own specific specialization.</a:t>
            </a:r>
            <a:endParaRPr lang="en-GB" altLang="en-US">
              <a:latin typeface="Book Antiqua" panose="02040602050305030304" charset="0"/>
              <a:cs typeface="Book Antiqua" panose="02040602050305030304" charset="0"/>
            </a:endParaRPr>
          </a:p>
          <a:p>
            <a:pPr lvl="1" algn="just"/>
            <a:r>
              <a:rPr lang="en-GB" altLang="en-US">
                <a:latin typeface="Book Antiqua" panose="02040602050305030304" charset="0"/>
                <a:cs typeface="Book Antiqua" panose="02040602050305030304" charset="0"/>
              </a:rPr>
              <a:t> Even faculty members have to extend their areas of expertise, collaborate with their teaching peers in other subjects from learning in one discipline to learning in another.</a:t>
            </a:r>
            <a:endParaRPr lang="en-GB" altLang="en-US">
              <a:latin typeface="Book Antiqua" panose="02040602050305030304" charset="0"/>
              <a:cs typeface="Book Antiqua" panose="02040602050305030304" charset="0"/>
            </a:endParaRPr>
          </a:p>
          <a:p>
            <a:pPr lvl="1" algn="just"/>
            <a:r>
              <a:rPr lang="en-GB" altLang="en-US">
                <a:latin typeface="Book Antiqua" panose="02040602050305030304" charset="0"/>
                <a:cs typeface="Book Antiqua" panose="02040602050305030304" charset="0"/>
              </a:rPr>
              <a:t> Projects should bring together and reinforce learning across discipline (</a:t>
            </a:r>
            <a:r>
              <a:rPr lang="en-GB" altLang="en-US">
                <a:sym typeface="+mn-ea"/>
              </a:rPr>
              <a:t>Shulman's theoretical framework . Fig. 3 &amp; 4)</a:t>
            </a:r>
            <a:endParaRPr lang="en-GB" altLang="en-US">
              <a:latin typeface="Book Antiqua" panose="02040602050305030304" charset="0"/>
              <a:cs typeface="Book Antiqua" panose="0204060205030503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69900"/>
            <a:ext cx="10515600" cy="5707380"/>
          </a:xfrm>
        </p:spPr>
        <p:txBody>
          <a:bodyPr/>
          <a:p>
            <a:pPr marL="0" indent="0">
              <a:buNone/>
            </a:pPr>
            <a:r>
              <a:rPr lang="en-GB" altLang="en-US">
                <a:latin typeface="Book Antiqua" panose="02040602050305030304" charset="0"/>
                <a:cs typeface="Book Antiqua" panose="02040602050305030304" charset="0"/>
              </a:rPr>
              <a:t>THE MODEL</a:t>
            </a:r>
            <a:endParaRPr lang="en-GB" altLang="en-US">
              <a:latin typeface="Book Antiqua" panose="02040602050305030304" charset="0"/>
              <a:cs typeface="Book Antiqua" panose="02040602050305030304" charset="0"/>
            </a:endParaRPr>
          </a:p>
          <a:p>
            <a:pPr marL="0" indent="0">
              <a:buNone/>
            </a:pPr>
            <a:r>
              <a:rPr lang="en-GB" altLang="en-US">
                <a:latin typeface="Book Antiqua" panose="02040602050305030304" charset="0"/>
                <a:cs typeface="Book Antiqua" panose="02040602050305030304" charset="0"/>
              </a:rPr>
              <a:t>Business  schools should focus mainly on their;</a:t>
            </a:r>
            <a:endParaRPr lang="en-GB" altLang="en-US">
              <a:latin typeface="Book Antiqua" panose="02040602050305030304" charset="0"/>
              <a:cs typeface="Book Antiqua" panose="02040602050305030304" charset="0"/>
            </a:endParaRPr>
          </a:p>
          <a:p>
            <a:pPr lvl="1"/>
            <a:r>
              <a:rPr lang="en-GB" altLang="en-US">
                <a:latin typeface="Book Antiqua" panose="02040602050305030304" charset="0"/>
                <a:cs typeface="Book Antiqua" panose="02040602050305030304" charset="0"/>
              </a:rPr>
              <a:t> Faculty knowledge, </a:t>
            </a:r>
            <a:endParaRPr lang="en-GB" altLang="en-US">
              <a:latin typeface="Book Antiqua" panose="02040602050305030304" charset="0"/>
              <a:cs typeface="Book Antiqua" panose="02040602050305030304" charset="0"/>
            </a:endParaRPr>
          </a:p>
          <a:p>
            <a:pPr lvl="1"/>
            <a:r>
              <a:rPr lang="en-GB" altLang="en-US">
                <a:latin typeface="Book Antiqua" panose="02040602050305030304" charset="0"/>
                <a:cs typeface="Book Antiqua" panose="02040602050305030304" charset="0"/>
              </a:rPr>
              <a:t>Pedagogical knowledge, </a:t>
            </a:r>
            <a:endParaRPr lang="en-GB" altLang="en-US">
              <a:latin typeface="Book Antiqua" panose="02040602050305030304" charset="0"/>
              <a:cs typeface="Book Antiqua" panose="02040602050305030304" charset="0"/>
            </a:endParaRPr>
          </a:p>
          <a:p>
            <a:pPr lvl="1"/>
            <a:r>
              <a:rPr lang="en-GB" altLang="en-US">
                <a:latin typeface="Book Antiqua" panose="02040602050305030304" charset="0"/>
                <a:cs typeface="Book Antiqua" panose="02040602050305030304" charset="0"/>
              </a:rPr>
              <a:t>Content knowledge </a:t>
            </a:r>
            <a:endParaRPr lang="en-GB" altLang="en-US">
              <a:latin typeface="Book Antiqua" panose="02040602050305030304" charset="0"/>
              <a:cs typeface="Book Antiqua" panose="02040602050305030304" charset="0"/>
            </a:endParaRPr>
          </a:p>
          <a:p>
            <a:pPr lvl="1"/>
            <a:r>
              <a:rPr lang="en-GB" altLang="en-US">
                <a:latin typeface="Book Antiqua" panose="02040602050305030304" charset="0"/>
                <a:cs typeface="Book Antiqua" panose="02040602050305030304" charset="0"/>
              </a:rPr>
              <a:t>Curriculum knowledge and </a:t>
            </a:r>
            <a:endParaRPr lang="en-GB" altLang="en-US">
              <a:latin typeface="Book Antiqua" panose="02040602050305030304" charset="0"/>
              <a:cs typeface="Book Antiqua" panose="02040602050305030304" charset="0"/>
            </a:endParaRPr>
          </a:p>
          <a:p>
            <a:pPr lvl="1"/>
            <a:r>
              <a:rPr lang="en-GB" altLang="en-US">
                <a:latin typeface="Book Antiqua" panose="02040602050305030304" charset="0"/>
                <a:cs typeface="Book Antiqua" panose="02040602050305030304" charset="0"/>
              </a:rPr>
              <a:t>Research Based Syllabi. </a:t>
            </a:r>
            <a:endParaRPr lang="en-GB" altLang="en-US">
              <a:latin typeface="Book Antiqua" panose="02040602050305030304" charset="0"/>
              <a:cs typeface="Book Antiqua" panose="02040602050305030304" charset="0"/>
            </a:endParaRPr>
          </a:p>
          <a:p>
            <a:pPr marL="0" indent="0">
              <a:buNone/>
            </a:pPr>
            <a:r>
              <a:rPr lang="en-GB" altLang="en-US">
                <a:latin typeface="Book Antiqua" panose="02040602050305030304" charset="0"/>
                <a:cs typeface="Book Antiqua" panose="02040602050305030304" charset="0"/>
              </a:rPr>
              <a:t>This will reduce gap between the real world problems faced by business education through outcomes (students) and large number of students will be benefited</a:t>
            </a:r>
            <a:endParaRPr lang="en-GB" altLang="en-US">
              <a:latin typeface="Book Antiqua" panose="02040602050305030304" charset="0"/>
              <a:cs typeface="Book Antiqua" panose="02040602050305030304" charset="0"/>
            </a:endParaRPr>
          </a:p>
        </p:txBody>
      </p:sp>
      <p:graphicFrame>
        <p:nvGraphicFramePr>
          <p:cNvPr id="4" name="Table 3"/>
          <p:cNvGraphicFramePr/>
          <p:nvPr/>
        </p:nvGraphicFramePr>
        <p:xfrm>
          <a:off x="6096000" y="2709863"/>
          <a:ext cx="0" cy="0"/>
        </p:xfrm>
        <a:graphic>
          <a:graphicData uri="http://schemas.openxmlformats.org/drawingml/2006/table">
            <a:tbl>
              <a:tblPr/>
              <a:tblGrid>
                <a:gridCol w="0"/>
                <a:gridCol w="0"/>
              </a:tblGrid>
              <a:tr h="0">
                <a:tc>
                  <a:txBody>
                    <a:bodyPr/>
                    <a:p>
                      <a:pPr indent="0">
                        <a:buNone/>
                      </a:pPr>
                      <a:endParaRPr lang="en-GB" altLang="en-US" b="0"/>
                    </a:p>
                  </a:txBody>
                  <a:tcPr>
                    <a:lnL>
                      <a:noFill/>
                    </a:lnL>
                    <a:lnR>
                      <a:noFill/>
                    </a:lnR>
                    <a:lnT cap="flat">
                      <a:noFill/>
                    </a:lnT>
                    <a:lnB cap="flat">
                      <a:noFill/>
                    </a:lnB>
                    <a:lnTlToBr>
                      <a:noFill/>
                    </a:lnTlToBr>
                    <a:lnBlToTr>
                      <a:noFill/>
                    </a:lnBlToTr>
                    <a:noFill/>
                  </a:tcPr>
                </a:tc>
                <a:tc>
                  <a:txBody>
                    <a:bodyPr/>
                    <a:p>
                      <a:pPr>
                        <a:buNone/>
                      </a:pPr>
                      <a:endParaRPr lang="en-GB" alt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en-GB" altLang="en-US"/>
                    </a:p>
                  </a:txBody>
                  <a:tcPr>
                    <a:lnL>
                      <a:noFill/>
                    </a:lnL>
                    <a:lnR>
                      <a:noFill/>
                    </a:lnR>
                    <a:lnT cap="flat">
                      <a:noFill/>
                    </a:lnT>
                    <a:lnB cap="flat">
                      <a:noFill/>
                    </a:lnB>
                    <a:lnTlToBr>
                      <a:noFill/>
                    </a:lnTlToBr>
                    <a:lnBlToTr>
                      <a:noFill/>
                    </a:lnBlToTr>
                    <a:noFill/>
                  </a:tcPr>
                </a:tc>
                <a:tc>
                  <a:txBody>
                    <a:bodyPr/>
                    <a:p>
                      <a:pPr indent="0">
                        <a:buNone/>
                      </a:pPr>
                      <a:endParaRPr lang="en-GB" altLang="en-US"/>
                    </a:p>
                  </a:txBody>
                  <a:tcPr>
                    <a:lnL>
                      <a:noFill/>
                    </a:lnL>
                    <a:lnR cap="flat">
                      <a:noFill/>
                    </a:lnR>
                    <a:lnT cap="flat">
                      <a:noFill/>
                    </a:lnT>
                    <a:lnB cap="flat">
                      <a:noFill/>
                    </a:lnB>
                    <a:lnTlToBr>
                      <a:noFill/>
                    </a:lnTlToBr>
                    <a:lnBlToTr>
                      <a:noFill/>
                    </a:lnBlToTr>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56590"/>
            <a:ext cx="10515600" cy="5520690"/>
          </a:xfrm>
        </p:spPr>
        <p:txBody>
          <a:bodyPr/>
          <a:p>
            <a:pPr algn="just"/>
            <a:r>
              <a:rPr lang="en-GB" altLang="en-US">
                <a:latin typeface="Book Antiqua" panose="02040602050305030304" charset="0"/>
                <a:cs typeface="Book Antiqua" panose="02040602050305030304" charset="0"/>
              </a:rPr>
              <a:t>Pedagogical knowledge, according to Shulman has broad principles and strategies of classroom management and its subject matter. It is all about the processes and practices or methods of teaching and learning</a:t>
            </a:r>
            <a:endParaRPr lang="en-GB" altLang="en-US">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rPr>
              <a:t>Curriculum knowledge is knowledge of what should be taught to particular group of students</a:t>
            </a:r>
            <a:endParaRPr lang="en-GB" altLang="en-US">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rPr>
              <a:t>In Shulman's theoretical framework, teachers need to master two types of knowledge: </a:t>
            </a:r>
            <a:endParaRPr lang="en-GB" altLang="en-US">
              <a:latin typeface="Book Antiqua" panose="02040602050305030304" charset="0"/>
              <a:cs typeface="Book Antiqua" panose="02040602050305030304" charset="0"/>
            </a:endParaRPr>
          </a:p>
          <a:p>
            <a:pPr lvl="1" algn="just"/>
            <a:r>
              <a:rPr lang="en-GB" altLang="en-US">
                <a:latin typeface="Book Antiqua" panose="02040602050305030304" charset="0"/>
                <a:cs typeface="Book Antiqua" panose="02040602050305030304" charset="0"/>
              </a:rPr>
              <a:t>(a) content, also known as "deep" knowledge of the subject itself, and</a:t>
            </a:r>
            <a:endParaRPr lang="en-GB" altLang="en-US">
              <a:latin typeface="Book Antiqua" panose="02040602050305030304" charset="0"/>
              <a:cs typeface="Book Antiqua" panose="02040602050305030304" charset="0"/>
            </a:endParaRPr>
          </a:p>
          <a:p>
            <a:pPr lvl="1" algn="just"/>
            <a:r>
              <a:rPr lang="en-GB" altLang="en-US">
                <a:latin typeface="Book Antiqua" panose="02040602050305030304" charset="0"/>
                <a:cs typeface="Book Antiqua" panose="02040602050305030304" charset="0"/>
              </a:rPr>
              <a:t> (b) knowledge of the curricular development</a:t>
            </a:r>
            <a:endParaRPr lang="en-GB" altLang="en-US">
              <a:latin typeface="Book Antiqua" panose="02040602050305030304" charset="0"/>
              <a:cs typeface="Book Antiqua" panose="0204060205030503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901700" y="570865"/>
            <a:ext cx="9796780" cy="59664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84555" y="646430"/>
            <a:ext cx="9671050" cy="50641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92150" y="439420"/>
            <a:ext cx="10909935" cy="5839460"/>
          </a:xfrm>
        </p:spPr>
        <p:txBody>
          <a:bodyPr>
            <a:normAutofit fontScale="90000"/>
          </a:bodyPr>
          <a:p>
            <a:pPr marL="0" indent="0" algn="just">
              <a:buNone/>
            </a:pPr>
            <a:r>
              <a:rPr lang="en-GB" altLang="en-US" b="1">
                <a:latin typeface="Book Antiqua" panose="02040602050305030304" charset="0"/>
                <a:cs typeface="Book Antiqua" panose="02040602050305030304" charset="0"/>
              </a:rPr>
              <a:t>Research Based Syllabi. Recommendations for Business Schools</a:t>
            </a:r>
            <a:endParaRPr lang="en-GB" altLang="en-US" b="1">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rPr>
              <a:t>The first recommendation that teachers should do is research on same themes which they will teach to the students, it will enhance the thinking about why they teach specific ideas to the students.</a:t>
            </a:r>
            <a:endParaRPr lang="en-GB" altLang="en-US">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rPr>
              <a:t>The teachers should know much more about teaching subject matters and up-to-date concepts than not just translate or influence content knowledge.</a:t>
            </a:r>
            <a:endParaRPr lang="en-GB" altLang="en-US">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rPr>
              <a:t>Teachers can try new methods of exploring how the students are thinking about the concepts. Teachers should ask students about how and what they understand (not in the sense of assessment, but in the sense of interview) and they have to try to get inside their heads and see their ideas from their point of view.</a:t>
            </a:r>
            <a:endParaRPr lang="en-GB" altLang="en-US">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rPr>
              <a:t>Business schools have to support and encourage teachers to involve in collaborations with their teaching peers.</a:t>
            </a:r>
            <a:endParaRPr lang="en-GB" altLang="en-US">
              <a:latin typeface="Book Antiqua" panose="02040602050305030304" charset="0"/>
              <a:cs typeface="Book Antiqua" panose="02040602050305030304" charset="0"/>
            </a:endParaRPr>
          </a:p>
          <a:p>
            <a:pPr algn="just"/>
            <a:endParaRPr lang="en-GB" altLang="en-US">
              <a:latin typeface="Book Antiqua" panose="02040602050305030304" charset="0"/>
              <a:cs typeface="Book Antiqua" panose="0204060205030503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36270" y="600075"/>
            <a:ext cx="10919460" cy="5793105"/>
          </a:xfrm>
        </p:spPr>
        <p:txBody>
          <a:bodyPr>
            <a:normAutofit fontScale="80000"/>
          </a:bodyPr>
          <a:p>
            <a:pPr algn="just"/>
            <a:r>
              <a:rPr lang="en-GB" altLang="en-US">
                <a:latin typeface="Book Antiqua" panose="02040602050305030304" charset="0"/>
                <a:cs typeface="Book Antiqua" panose="02040602050305030304" charset="0"/>
                <a:sym typeface="+mn-ea"/>
              </a:rPr>
              <a:t>Teachers should involve in action research projects with their peers and students.</a:t>
            </a:r>
            <a:endParaRPr lang="en-GB" altLang="en-US">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sym typeface="+mn-ea"/>
              </a:rPr>
              <a:t>Teachers </a:t>
            </a:r>
            <a:r>
              <a:rPr lang="en-GB" altLang="en-US">
                <a:latin typeface="Book Antiqua" panose="02040602050305030304" charset="0"/>
                <a:cs typeface="Book Antiqua" panose="02040602050305030304" charset="0"/>
                <a:sym typeface="+mn-ea"/>
              </a:rPr>
              <a:t> must cultivate the culture where they attend conference, workshops, faculty development programme, management development programme and seminars in national, regional and international level.</a:t>
            </a:r>
            <a:endParaRPr lang="en-GB" altLang="en-US">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sym typeface="+mn-ea"/>
              </a:rPr>
              <a:t>Business schools have to allocate less number of subjects in each semester, try to push them to redesign the syllabi for every year by doing rich research. It gives quality of education.</a:t>
            </a:r>
            <a:endParaRPr lang="en-GB" altLang="en-US">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sym typeface="+mn-ea"/>
              </a:rPr>
              <a:t>Teachers </a:t>
            </a:r>
            <a:r>
              <a:rPr lang="en-GB" altLang="en-US">
                <a:latin typeface="Book Antiqua" panose="02040602050305030304" charset="0"/>
                <a:cs typeface="Book Antiqua" panose="02040602050305030304" charset="0"/>
                <a:sym typeface="+mn-ea"/>
              </a:rPr>
              <a:t> have to associate with teaching associations in national, regional and international wide.</a:t>
            </a:r>
            <a:endParaRPr lang="en-GB" altLang="en-US">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sym typeface="+mn-ea"/>
              </a:rPr>
              <a:t>Time Management, techniques must be used as syllabus coverage is given utmost importance in the universities. This needs time bound completion of several academic activities.</a:t>
            </a:r>
            <a:endParaRPr lang="en-GB" altLang="en-US">
              <a:latin typeface="Book Antiqua" panose="02040602050305030304" charset="0"/>
              <a:cs typeface="Book Antiqua" panose="02040602050305030304" charset="0"/>
            </a:endParaRPr>
          </a:p>
          <a:p>
            <a:pPr marL="0" indent="0" algn="just">
              <a:buNone/>
            </a:pPr>
            <a:r>
              <a:rPr lang="en-GB" altLang="en-US">
                <a:latin typeface="Book Antiqua" panose="02040602050305030304" charset="0"/>
                <a:cs typeface="Book Antiqua" panose="02040602050305030304" charset="0"/>
                <a:sym typeface="+mn-ea"/>
              </a:rPr>
              <a:t>Figure 5 gives clear picture of how research based teaching play significant role in the placement of the students and how it makes lot of changes in all the areas of pedagogical knowledge, content knowledge, curriculum knowledge and faculty knowledge as well.</a:t>
            </a:r>
            <a:endParaRPr lang="en-GB" altLang="en-US">
              <a:latin typeface="Book Antiqua" panose="02040602050305030304" charset="0"/>
              <a:cs typeface="Book Antiqua" panose="02040602050305030304" charset="0"/>
            </a:endParaRPr>
          </a:p>
          <a:p>
            <a:pPr algn="just"/>
            <a:endParaRPr lang="en-GB" altLang="en-US">
              <a:latin typeface="Book Antiqua" panose="02040602050305030304" charset="0"/>
              <a:cs typeface="Book Antiqua" panose="0204060205030503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solidFill>
                  <a:srgbClr val="FF0000"/>
                </a:solidFill>
                <a:latin typeface="Book Antiqua" panose="02040602050305030304" charset="0"/>
                <a:cs typeface="Book Antiqua" panose="02040602050305030304" charset="0"/>
              </a:rPr>
              <a:t>highlights </a:t>
            </a:r>
            <a:endParaRPr lang="en-GB" altLang="en-US">
              <a:solidFill>
                <a:srgbClr val="FF0000"/>
              </a:solidFill>
              <a:latin typeface="Book Antiqua" panose="02040602050305030304" charset="0"/>
              <a:cs typeface="Book Antiqua" panose="02040602050305030304" charset="0"/>
            </a:endParaRPr>
          </a:p>
        </p:txBody>
      </p:sp>
      <p:sp>
        <p:nvSpPr>
          <p:cNvPr id="3" name="Content Placeholder 2"/>
          <p:cNvSpPr>
            <a:spLocks noGrp="1"/>
          </p:cNvSpPr>
          <p:nvPr>
            <p:ph idx="1"/>
          </p:nvPr>
        </p:nvSpPr>
        <p:spPr>
          <a:xfrm>
            <a:off x="838200" y="1268730"/>
            <a:ext cx="10515600" cy="4908550"/>
          </a:xfrm>
        </p:spPr>
        <p:txBody>
          <a:bodyPr>
            <a:normAutofit/>
          </a:bodyPr>
          <a:p>
            <a:pPr marL="0" indent="0">
              <a:buNone/>
            </a:pPr>
            <a:r>
              <a:rPr lang="en-GB" altLang="en-US">
                <a:latin typeface="Book Antiqua" panose="02040602050305030304" charset="0"/>
                <a:cs typeface="Book Antiqua" panose="02040602050305030304" charset="0"/>
              </a:rPr>
              <a:t>The papers  presents analytical models for examining university pedagogy .</a:t>
            </a:r>
            <a:endParaRPr lang="en-GB" altLang="en-US">
              <a:latin typeface="Book Antiqua" panose="02040602050305030304" charset="0"/>
              <a:cs typeface="Book Antiqua" panose="02040602050305030304" charset="0"/>
            </a:endParaRPr>
          </a:p>
          <a:p>
            <a:endParaRPr lang="en-GB" altLang="en-US">
              <a:latin typeface="Book Antiqua" panose="02040602050305030304" charset="0"/>
              <a:cs typeface="Book Antiqua" panose="02040602050305030304" charset="0"/>
            </a:endParaRPr>
          </a:p>
          <a:p>
            <a:pPr marL="0" indent="0">
              <a:buNone/>
            </a:pPr>
            <a:r>
              <a:rPr lang="en-GB" altLang="en-US">
                <a:latin typeface="Book Antiqua" panose="02040602050305030304" charset="0"/>
                <a:cs typeface="Book Antiqua" panose="02040602050305030304" charset="0"/>
              </a:rPr>
              <a:t>Review reflects the complexity of learning, which challenges university teaching and teachers’ pedagogical training.</a:t>
            </a:r>
            <a:endParaRPr lang="en-GB" altLang="en-US">
              <a:latin typeface="Book Antiqua" panose="02040602050305030304" charset="0"/>
              <a:cs typeface="Book Antiqua" panose="02040602050305030304" charset="0"/>
            </a:endParaRPr>
          </a:p>
          <a:p>
            <a:endParaRPr lang="en-GB" altLang="en-US">
              <a:latin typeface="Book Antiqua" panose="02040602050305030304" charset="0"/>
              <a:cs typeface="Book Antiqua" panose="02040602050305030304" charset="0"/>
            </a:endParaRPr>
          </a:p>
          <a:p>
            <a:pPr marL="0" indent="0">
              <a:buNone/>
            </a:pPr>
            <a:r>
              <a:rPr lang="en-GB" altLang="en-US">
                <a:latin typeface="Book Antiqua" panose="02040602050305030304" charset="0"/>
                <a:cs typeface="Book Antiqua" panose="02040602050305030304" charset="0"/>
              </a:rPr>
              <a:t>Findings  revealed inadequate alignment of pedagogical training with global, societal and labour market needs and the need to address this gaps based on given recommendations.</a:t>
            </a:r>
            <a:endParaRPr lang="en-GB" altLang="en-US">
              <a:latin typeface="Book Antiqua" panose="02040602050305030304" charset="0"/>
              <a:cs typeface="Book Antiqua" panose="0204060205030503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113790" y="426085"/>
            <a:ext cx="9544050" cy="58947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51205"/>
            <a:ext cx="10515600" cy="5426075"/>
          </a:xfrm>
        </p:spPr>
        <p:txBody>
          <a:bodyPr/>
          <a:p>
            <a:pPr algn="just"/>
            <a:r>
              <a:rPr lang="en-GB" altLang="en-US">
                <a:latin typeface="Book Antiqua" panose="02040602050305030304" charset="0"/>
                <a:cs typeface="Book Antiqua" panose="02040602050305030304" charset="0"/>
              </a:rPr>
              <a:t>To support students’ learning and growth towards professionalism, it is important for teachers to understand the diverse nature of  professional  expertise    and the ways  of supporting its  development in an ever-changing world . </a:t>
            </a:r>
            <a:endParaRPr lang="en-GB" altLang="en-US">
              <a:latin typeface="Book Antiqua" panose="02040602050305030304" charset="0"/>
              <a:cs typeface="Book Antiqua" panose="02040602050305030304" charset="0"/>
            </a:endParaRPr>
          </a:p>
          <a:p>
            <a:pPr marL="0" indent="0" algn="just">
              <a:buNone/>
            </a:pPr>
            <a:r>
              <a:rPr lang="en-GB" altLang="en-US">
                <a:latin typeface="Book Antiqua" panose="02040602050305030304" charset="0"/>
                <a:cs typeface="Book Antiqua" panose="02040602050305030304" charset="0"/>
              </a:rPr>
              <a:t> </a:t>
            </a:r>
            <a:endParaRPr lang="en-GB" altLang="en-US">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rPr>
              <a:t>The  core  of  expertise  is  diversiﬁed know how and progressive problem solving, which lead to reformulating and rethinking tasks and problems at new and more complex levels</a:t>
            </a:r>
            <a:endParaRPr lang="en-GB" altLang="en-US">
              <a:latin typeface="Book Antiqua" panose="02040602050305030304" charset="0"/>
              <a:cs typeface="Book Antiqua" panose="0204060205030503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991870" y="762000"/>
          <a:ext cx="10515600" cy="2667000"/>
        </p:xfrm>
        <a:graphic>
          <a:graphicData uri="http://schemas.openxmlformats.org/drawingml/2006/table">
            <a:tbl>
              <a:tblPr bandRow="1">
                <a:tableStyleId>{37CE84F3-28C3-443E-9E96-99CF82512B78}</a:tableStyleId>
              </a:tblPr>
              <a:tblGrid>
                <a:gridCol w="5257800"/>
                <a:gridCol w="5257800"/>
              </a:tblGrid>
              <a:tr h="2286000">
                <a:tc>
                  <a:txBody>
                    <a:bodyPr/>
                    <a:p>
                      <a:pPr>
                        <a:buNone/>
                      </a:pPr>
                      <a:r>
                        <a:rPr lang="en-GB" altLang="en-US">
                          <a:latin typeface="Book Antiqua" panose="02040602050305030304" charset="0"/>
                          <a:cs typeface="Book Antiqua" panose="02040602050305030304" charset="0"/>
                        </a:rPr>
                        <a:t>THEME</a:t>
                      </a:r>
                      <a:endParaRPr lang="en-GB" altLang="en-US">
                        <a:latin typeface="Book Antiqua" panose="02040602050305030304" charset="0"/>
                        <a:cs typeface="Book Antiqua" panose="02040602050305030304" charset="0"/>
                      </a:endParaRPr>
                    </a:p>
                    <a:p>
                      <a:pPr>
                        <a:buNone/>
                      </a:pPr>
                      <a:endParaRPr lang="en-GB" altLang="en-US">
                        <a:latin typeface="Book Antiqua" panose="02040602050305030304" charset="0"/>
                        <a:cs typeface="Book Antiqua" panose="02040602050305030304" charset="0"/>
                      </a:endParaRPr>
                    </a:p>
                    <a:p>
                      <a:pPr>
                        <a:buNone/>
                      </a:pPr>
                      <a:r>
                        <a:rPr lang="en-GB" altLang="en-US">
                          <a:latin typeface="Book Antiqua" panose="02040602050305030304" charset="0"/>
                          <a:cs typeface="Book Antiqua" panose="02040602050305030304" charset="0"/>
                        </a:rPr>
                        <a:t>Development   of   integrative,   multidimensional and responsible expertise</a:t>
                      </a:r>
                      <a:endParaRPr lang="en-GB" altLang="en-US">
                        <a:latin typeface="Book Antiqua" panose="02040602050305030304" charset="0"/>
                        <a:cs typeface="Book Antiqua" panose="02040602050305030304" charset="0"/>
                      </a:endParaRPr>
                    </a:p>
                    <a:p>
                      <a:pPr>
                        <a:buNone/>
                      </a:pPr>
                      <a:endParaRPr lang="en-GB" altLang="en-US">
                        <a:latin typeface="Book Antiqua" panose="02040602050305030304" charset="0"/>
                        <a:cs typeface="Book Antiqua" panose="02040602050305030304" charset="0"/>
                      </a:endParaRPr>
                    </a:p>
                    <a:p>
                      <a:pPr>
                        <a:buNone/>
                      </a:pPr>
                      <a:r>
                        <a:rPr lang="en-GB" altLang="en-US">
                          <a:latin typeface="Book Antiqua" panose="02040602050305030304" charset="0"/>
                          <a:cs typeface="Book Antiqua" panose="02040602050305030304" charset="0"/>
                        </a:rPr>
                        <a:t>	</a:t>
                      </a:r>
                      <a:endParaRPr lang="en-GB" altLang="en-US">
                        <a:latin typeface="Book Antiqua" panose="02040602050305030304" charset="0"/>
                        <a:cs typeface="Book Antiqua" panose="02040602050305030304" charset="0"/>
                      </a:endParaRPr>
                    </a:p>
                  </a:txBody>
                  <a:tcPr/>
                </a:tc>
                <a:tc>
                  <a:txBody>
                    <a:bodyPr/>
                    <a:p>
                      <a:pPr>
                        <a:buNone/>
                      </a:pPr>
                      <a:r>
                        <a:rPr lang="en-GB" altLang="en-US">
                          <a:latin typeface="Book Antiqua" panose="02040602050305030304" charset="0"/>
                          <a:cs typeface="Book Antiqua" panose="02040602050305030304" charset="0"/>
                        </a:rPr>
                        <a:t>SUB THEME</a:t>
                      </a:r>
                      <a:endParaRPr lang="en-GB" altLang="en-US">
                        <a:latin typeface="Book Antiqua" panose="02040602050305030304" charset="0"/>
                        <a:cs typeface="Book Antiqua" panose="02040602050305030304" charset="0"/>
                      </a:endParaRPr>
                    </a:p>
                    <a:p>
                      <a:pPr>
                        <a:buNone/>
                      </a:pPr>
                      <a:r>
                        <a:rPr lang="en-GB" altLang="en-US">
                          <a:latin typeface="Book Antiqua" panose="02040602050305030304" charset="0"/>
                          <a:cs typeface="Book Antiqua" panose="02040602050305030304" charset="0"/>
                        </a:rPr>
                        <a:t>Progressive and collaborative problem solving; deliberate practice; integrative pedagogy (integration of theory and</a:t>
                      </a:r>
                      <a:endParaRPr lang="en-GB" altLang="en-US">
                        <a:latin typeface="Book Antiqua" panose="02040602050305030304" charset="0"/>
                        <a:cs typeface="Book Antiqua" panose="02040602050305030304" charset="0"/>
                      </a:endParaRPr>
                    </a:p>
                    <a:p>
                      <a:pPr>
                        <a:buNone/>
                      </a:pPr>
                      <a:r>
                        <a:rPr lang="en-GB" altLang="en-US">
                          <a:latin typeface="Book Antiqua" panose="02040602050305030304" charset="0"/>
                          <a:cs typeface="Book Antiqua" panose="02040602050305030304" charset="0"/>
                        </a:rPr>
                        <a:t>practice); reﬂectivity and wisdom; agency and professional identity; ethics, responsibility, and sustainability; generic skills</a:t>
                      </a:r>
                      <a:endParaRPr lang="en-GB" altLang="en-US">
                        <a:latin typeface="Book Antiqua" panose="02040602050305030304" charset="0"/>
                        <a:cs typeface="Book Antiqua" panose="02040602050305030304" charset="0"/>
                      </a:endParaRPr>
                    </a:p>
                    <a:p>
                      <a:pPr>
                        <a:buNone/>
                      </a:pPr>
                      <a:endParaRPr lang="en-GB" altLang="en-US">
                        <a:latin typeface="Book Antiqua" panose="02040602050305030304" charset="0"/>
                        <a:cs typeface="Book Antiqua" panose="02040602050305030304" charset="0"/>
                      </a:endParaRPr>
                    </a:p>
                  </a:txBody>
                  <a:tcPr/>
                </a:tc>
              </a:tr>
              <a:tr h="381000">
                <a:tc>
                  <a:txBody>
                    <a:bodyPr/>
                    <a:p>
                      <a:pPr>
                        <a:buNone/>
                      </a:pPr>
                      <a:r>
                        <a:rPr lang="en-GB" altLang="en-US">
                          <a:latin typeface="Book Antiqua" panose="02040602050305030304" charset="0"/>
                          <a:cs typeface="Book Antiqua" panose="02040602050305030304" charset="0"/>
                        </a:rPr>
                        <a:t>Learning  theories,   approaches   to   learning   and teaching, and teacher beliefs</a:t>
                      </a:r>
                      <a:endParaRPr lang="en-GB" altLang="en-US">
                        <a:latin typeface="Book Antiqua" panose="02040602050305030304" charset="0"/>
                        <a:cs typeface="Book Antiqua" panose="02040602050305030304" charset="0"/>
                      </a:endParaRPr>
                    </a:p>
                    <a:p>
                      <a:pPr>
                        <a:buNone/>
                      </a:pPr>
                      <a:endParaRPr lang="en-GB" altLang="en-US">
                        <a:latin typeface="Book Antiqua" panose="02040602050305030304" charset="0"/>
                        <a:cs typeface="Book Antiqua" panose="02040602050305030304" charset="0"/>
                      </a:endParaRPr>
                    </a:p>
                    <a:p>
                      <a:pPr>
                        <a:buNone/>
                      </a:pPr>
                      <a:r>
                        <a:rPr lang="en-GB" altLang="en-US">
                          <a:latin typeface="Book Antiqua" panose="02040602050305030304" charset="0"/>
                          <a:cs typeface="Book Antiqua" panose="02040602050305030304" charset="0"/>
                        </a:rPr>
                        <a:t>	</a:t>
                      </a:r>
                      <a:endParaRPr lang="en-GB" altLang="en-US">
                        <a:latin typeface="Book Antiqua" panose="02040602050305030304" charset="0"/>
                        <a:cs typeface="Book Antiqua" panose="02040602050305030304" charset="0"/>
                      </a:endParaRPr>
                    </a:p>
                  </a:txBody>
                  <a:tcPr/>
                </a:tc>
                <a:tc>
                  <a:txBody>
                    <a:bodyPr/>
                    <a:p>
                      <a:pPr>
                        <a:buNone/>
                      </a:pPr>
                      <a:r>
                        <a:rPr lang="en-GB" altLang="en-US">
                          <a:latin typeface="Book Antiqua" panose="02040602050305030304" charset="0"/>
                          <a:cs typeface="Book Antiqua" panose="02040602050305030304" charset="0"/>
                        </a:rPr>
                        <a:t>Learning theories; practices promoting active and interactive learning; versatile teaching, learning and assessment</a:t>
                      </a:r>
                      <a:endParaRPr lang="en-GB" altLang="en-US">
                        <a:latin typeface="Book Antiqua" panose="02040602050305030304" charset="0"/>
                        <a:cs typeface="Book Antiqua" panose="02040602050305030304" charset="0"/>
                      </a:endParaRPr>
                    </a:p>
                    <a:p>
                      <a:pPr>
                        <a:buNone/>
                      </a:pPr>
                      <a:r>
                        <a:rPr lang="en-GB" altLang="en-US">
                          <a:latin typeface="Book Antiqua" panose="02040602050305030304" charset="0"/>
                          <a:cs typeface="Book Antiqua" panose="02040602050305030304" charset="0"/>
                        </a:rPr>
                        <a:t>methods; reﬂectivity in learning; personal learning goals; student-centred guidance practices; teacher beliefs</a:t>
                      </a:r>
                      <a:endParaRPr lang="en-GB" altLang="en-US">
                        <a:latin typeface="Book Antiqua" panose="02040602050305030304" charset="0"/>
                        <a:cs typeface="Book Antiqua" panose="02040602050305030304" charset="0"/>
                      </a:endParaRPr>
                    </a:p>
                    <a:p>
                      <a:pPr>
                        <a:buNone/>
                      </a:pPr>
                      <a:endParaRPr lang="en-GB" altLang="en-US">
                        <a:latin typeface="Book Antiqua" panose="02040602050305030304" charset="0"/>
                        <a:cs typeface="Book Antiqua" panose="02040602050305030304"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961390" y="796925"/>
          <a:ext cx="10515600" cy="1143000"/>
        </p:xfrm>
        <a:graphic>
          <a:graphicData uri="http://schemas.openxmlformats.org/drawingml/2006/table">
            <a:tbl>
              <a:tblPr bandRow="1">
                <a:tableStyleId>{AF606853-7671-496A-8E4F-DF71F8EC918B}</a:tableStyleId>
              </a:tblPr>
              <a:tblGrid>
                <a:gridCol w="5257800"/>
                <a:gridCol w="5257800"/>
              </a:tblGrid>
              <a:tr h="381000">
                <a:tc>
                  <a:txBody>
                    <a:bodyPr/>
                    <a:p>
                      <a:pPr>
                        <a:buNone/>
                      </a:pPr>
                      <a:r>
                        <a:rPr lang="en-GB" altLang="en-US">
                          <a:solidFill>
                            <a:schemeClr val="tx1"/>
                          </a:solidFill>
                          <a:latin typeface="Book Antiqua" panose="02040602050305030304" charset="0"/>
                          <a:cs typeface="Book Antiqua" panose="02040602050305030304" charset="0"/>
                        </a:rPr>
                        <a:t>THEMES</a:t>
                      </a:r>
                      <a:endParaRPr lang="en-GB" altLang="en-US">
                        <a:solidFill>
                          <a:schemeClr val="tx1"/>
                        </a:solidFill>
                        <a:latin typeface="Book Antiqua" panose="02040602050305030304" charset="0"/>
                        <a:cs typeface="Book Antiqua" panose="02040602050305030304" charset="0"/>
                      </a:endParaRPr>
                    </a:p>
                    <a:p>
                      <a:pPr>
                        <a:buNone/>
                      </a:pPr>
                      <a:r>
                        <a:rPr lang="en-GB" altLang="en-US">
                          <a:solidFill>
                            <a:schemeClr val="tx1"/>
                          </a:solidFill>
                          <a:latin typeface="Book Antiqua" panose="02040602050305030304" charset="0"/>
                          <a:cs typeface="Book Antiqua" panose="02040602050305030304" charset="0"/>
                        </a:rPr>
                        <a:t>Curriculum work and development of teaching</a:t>
                      </a:r>
                      <a:endParaRPr lang="en-GB" altLang="en-US">
                        <a:solidFill>
                          <a:schemeClr val="tx1"/>
                        </a:solidFill>
                        <a:latin typeface="Book Antiqua" panose="02040602050305030304" charset="0"/>
                        <a:cs typeface="Book Antiqua" panose="02040602050305030304" charset="0"/>
                      </a:endParaRPr>
                    </a:p>
                    <a:p>
                      <a:pPr>
                        <a:buNone/>
                      </a:pPr>
                      <a:r>
                        <a:rPr lang="en-GB" altLang="en-US">
                          <a:solidFill>
                            <a:schemeClr val="tx1"/>
                          </a:solidFill>
                          <a:latin typeface="Book Antiqua" panose="02040602050305030304" charset="0"/>
                          <a:cs typeface="Book Antiqua" panose="02040602050305030304" charset="0"/>
                        </a:rPr>
                        <a:t>	</a:t>
                      </a:r>
                      <a:endParaRPr lang="en-GB" altLang="en-US">
                        <a:solidFill>
                          <a:schemeClr val="tx1"/>
                        </a:solidFill>
                        <a:latin typeface="Book Antiqua" panose="02040602050305030304" charset="0"/>
                        <a:cs typeface="Book Antiqua" panose="02040602050305030304" charset="0"/>
                      </a:endParaRPr>
                    </a:p>
                  </a:txBody>
                  <a:tcPr/>
                </a:tc>
                <a:tc>
                  <a:txBody>
                    <a:bodyPr/>
                    <a:p>
                      <a:pPr>
                        <a:buNone/>
                      </a:pPr>
                      <a:r>
                        <a:rPr lang="en-GB" altLang="en-US">
                          <a:solidFill>
                            <a:schemeClr val="tx1"/>
                          </a:solidFill>
                          <a:latin typeface="Book Antiqua" panose="02040602050305030304" charset="0"/>
                          <a:cs typeface="Book Antiqua" panose="02040602050305030304" charset="0"/>
                        </a:rPr>
                        <a:t>SUB-THEMES</a:t>
                      </a:r>
                      <a:endParaRPr lang="en-GB" altLang="en-US">
                        <a:solidFill>
                          <a:schemeClr val="tx1"/>
                        </a:solidFill>
                        <a:latin typeface="Book Antiqua" panose="02040602050305030304" charset="0"/>
                        <a:cs typeface="Book Antiqua" panose="02040602050305030304" charset="0"/>
                      </a:endParaRPr>
                    </a:p>
                    <a:p>
                      <a:pPr>
                        <a:buNone/>
                      </a:pPr>
                      <a:r>
                        <a:rPr lang="en-GB" altLang="en-US">
                          <a:solidFill>
                            <a:schemeClr val="tx1"/>
                          </a:solidFill>
                          <a:latin typeface="Book Antiqua" panose="02040602050305030304" charset="0"/>
                          <a:cs typeface="Book Antiqua" panose="02040602050305030304" charset="0"/>
                        </a:rPr>
                        <a:t>Different curriculum models (e.g., connective, competence-based, and problem-based); constructive alignment;</a:t>
                      </a:r>
                      <a:endParaRPr lang="en-GB" altLang="en-US">
                        <a:solidFill>
                          <a:schemeClr val="tx1"/>
                        </a:solidFill>
                        <a:latin typeface="Book Antiqua" panose="02040602050305030304" charset="0"/>
                        <a:cs typeface="Book Antiqua" panose="02040602050305030304" charset="0"/>
                      </a:endParaRPr>
                    </a:p>
                    <a:p>
                      <a:pPr>
                        <a:buNone/>
                      </a:pPr>
                      <a:r>
                        <a:rPr lang="en-GB" altLang="en-US">
                          <a:solidFill>
                            <a:schemeClr val="tx1"/>
                          </a:solidFill>
                          <a:latin typeface="Book Antiqua" panose="02040602050305030304" charset="0"/>
                          <a:cs typeface="Book Antiqua" panose="02040602050305030304" charset="0"/>
                        </a:rPr>
                        <a:t>agency in the continuous development of teaching</a:t>
                      </a:r>
                      <a:endParaRPr lang="en-GB" altLang="en-US">
                        <a:solidFill>
                          <a:schemeClr val="tx1"/>
                        </a:solidFill>
                        <a:latin typeface="Book Antiqua" panose="02040602050305030304" charset="0"/>
                        <a:cs typeface="Book Antiqua" panose="02040602050305030304" charset="0"/>
                      </a:endParaRPr>
                    </a:p>
                    <a:p>
                      <a:pPr>
                        <a:buNone/>
                      </a:pPr>
                      <a:endParaRPr lang="en-GB" altLang="en-US">
                        <a:solidFill>
                          <a:schemeClr val="tx1"/>
                        </a:solidFill>
                        <a:latin typeface="Book Antiqua" panose="02040602050305030304" charset="0"/>
                        <a:cs typeface="Book Antiqua" panose="02040602050305030304" charset="0"/>
                      </a:endParaRPr>
                    </a:p>
                  </a:txBody>
                  <a:tcPr/>
                </a:tc>
              </a:tr>
              <a:tr h="381000">
                <a:tc>
                  <a:txBody>
                    <a:bodyPr/>
                    <a:p>
                      <a:pPr>
                        <a:buNone/>
                      </a:pPr>
                      <a:r>
                        <a:rPr lang="en-GB" altLang="en-US">
                          <a:solidFill>
                            <a:schemeClr val="tx1"/>
                          </a:solidFill>
                          <a:latin typeface="Book Antiqua" panose="02040602050305030304" charset="0"/>
                          <a:cs typeface="Book Antiqua" panose="02040602050305030304" charset="0"/>
                        </a:rPr>
                        <a:t>Global, societal, and labour-market needs</a:t>
                      </a:r>
                      <a:endParaRPr lang="en-GB" altLang="en-US">
                        <a:solidFill>
                          <a:schemeClr val="tx1"/>
                        </a:solidFill>
                        <a:latin typeface="Book Antiqua" panose="02040602050305030304" charset="0"/>
                        <a:cs typeface="Book Antiqua" panose="02040602050305030304" charset="0"/>
                      </a:endParaRPr>
                    </a:p>
                    <a:p>
                      <a:pPr>
                        <a:buNone/>
                      </a:pPr>
                      <a:r>
                        <a:rPr lang="en-GB" altLang="en-US">
                          <a:solidFill>
                            <a:schemeClr val="tx1"/>
                          </a:solidFill>
                          <a:latin typeface="Book Antiqua" panose="02040602050305030304" charset="0"/>
                          <a:cs typeface="Book Antiqua" panose="02040602050305030304" charset="0"/>
                        </a:rPr>
                        <a:t>	</a:t>
                      </a:r>
                      <a:endParaRPr lang="en-GB" altLang="en-US">
                        <a:solidFill>
                          <a:schemeClr val="tx1"/>
                        </a:solidFill>
                        <a:latin typeface="Book Antiqua" panose="02040602050305030304" charset="0"/>
                        <a:cs typeface="Book Antiqua" panose="02040602050305030304" charset="0"/>
                      </a:endParaRPr>
                    </a:p>
                  </a:txBody>
                  <a:tcPr/>
                </a:tc>
                <a:tc>
                  <a:txBody>
                    <a:bodyPr/>
                    <a:p>
                      <a:pPr>
                        <a:buNone/>
                      </a:pPr>
                      <a:r>
                        <a:rPr lang="en-GB" altLang="en-US">
                          <a:solidFill>
                            <a:schemeClr val="tx1"/>
                          </a:solidFill>
                          <a:latin typeface="Book Antiqua" panose="02040602050305030304" charset="0"/>
                          <a:cs typeface="Book Antiqua" panose="02040602050305030304" charset="0"/>
                        </a:rPr>
                        <a:t>Future competences and supporting students' employability; sustainable development and learning; digitalisation and globalisation; continuous learning and development; collaboration with workplaces</a:t>
                      </a:r>
                      <a:endParaRPr lang="en-GB" altLang="en-US">
                        <a:solidFill>
                          <a:schemeClr val="tx1"/>
                        </a:solidFill>
                        <a:latin typeface="Book Antiqua" panose="02040602050305030304" charset="0"/>
                        <a:cs typeface="Book Antiqua" panose="02040602050305030304" charset="0"/>
                      </a:endParaRPr>
                    </a:p>
                    <a:p>
                      <a:pPr>
                        <a:buNone/>
                      </a:pPr>
                      <a:endParaRPr lang="en-GB" altLang="en-US">
                        <a:solidFill>
                          <a:schemeClr val="tx1"/>
                        </a:solidFill>
                        <a:latin typeface="Book Antiqua" panose="02040602050305030304" charset="0"/>
                        <a:cs typeface="Book Antiqua" panose="02040602050305030304" charset="0"/>
                      </a:endParaRPr>
                    </a:p>
                  </a:txBody>
                  <a:tcPr/>
                </a:tc>
              </a:tr>
              <a:tr h="381000">
                <a:tc>
                  <a:txBody>
                    <a:bodyPr/>
                    <a:p>
                      <a:pPr>
                        <a:buNone/>
                      </a:pPr>
                      <a:endParaRPr lang="en-GB" altLang="en-US">
                        <a:solidFill>
                          <a:schemeClr val="tx1"/>
                        </a:solidFill>
                        <a:latin typeface="Book Antiqua" panose="02040602050305030304" charset="0"/>
                        <a:cs typeface="Book Antiqua" panose="02040602050305030304" charset="0"/>
                      </a:endParaRPr>
                    </a:p>
                  </a:txBody>
                  <a:tcPr/>
                </a:tc>
                <a:tc>
                  <a:txBody>
                    <a:bodyPr/>
                    <a:p>
                      <a:pPr>
                        <a:buNone/>
                      </a:pPr>
                      <a:endParaRPr lang="en-GB" altLang="en-US">
                        <a:solidFill>
                          <a:schemeClr val="tx1"/>
                        </a:solidFill>
                        <a:latin typeface="Book Antiqua" panose="02040602050305030304" charset="0"/>
                        <a:cs typeface="Book Antiqua" panose="02040602050305030304"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838200" y="904240"/>
          <a:ext cx="10515600" cy="1143000"/>
        </p:xfrm>
        <a:graphic>
          <a:graphicData uri="http://schemas.openxmlformats.org/drawingml/2006/table">
            <a:tbl>
              <a:tblPr firstRow="1" bandRow="1">
                <a:tableStyleId>{5C22544A-7EE6-4342-B048-85BDC9FD1C3A}</a:tableStyleId>
              </a:tblPr>
              <a:tblGrid>
                <a:gridCol w="5257800"/>
                <a:gridCol w="5257800"/>
              </a:tblGrid>
              <a:tr h="381000">
                <a:tc>
                  <a:txBody>
                    <a:bodyPr/>
                    <a:p>
                      <a:pPr>
                        <a:buNone/>
                      </a:pPr>
                      <a:r>
                        <a:rPr lang="en-GB" altLang="en-US">
                          <a:solidFill>
                            <a:schemeClr val="tx1"/>
                          </a:solidFill>
                          <a:latin typeface="Book Antiqua" panose="02040602050305030304" charset="0"/>
                          <a:cs typeface="Book Antiqua" panose="02040602050305030304" charset="0"/>
                        </a:rPr>
                        <a:t>THEME</a:t>
                      </a:r>
                      <a:endParaRPr lang="en-GB" altLang="en-US">
                        <a:solidFill>
                          <a:schemeClr val="tx1"/>
                        </a:solidFill>
                        <a:latin typeface="Book Antiqua" panose="02040602050305030304" charset="0"/>
                        <a:cs typeface="Book Antiqua" panose="02040602050305030304" charset="0"/>
                      </a:endParaRPr>
                    </a:p>
                    <a:p>
                      <a:pPr>
                        <a:buNone/>
                      </a:pPr>
                      <a:r>
                        <a:rPr lang="en-GB" altLang="en-US">
                          <a:solidFill>
                            <a:schemeClr val="tx1"/>
                          </a:solidFill>
                          <a:latin typeface="Book Antiqua" panose="02040602050305030304" charset="0"/>
                          <a:cs typeface="Book Antiqua" panose="02040602050305030304" charset="0"/>
                        </a:rPr>
                        <a:t>Integration of versatile learning environments</a:t>
                      </a:r>
                      <a:endParaRPr lang="en-GB" altLang="en-US">
                        <a:solidFill>
                          <a:schemeClr val="tx1"/>
                        </a:solidFill>
                        <a:latin typeface="Book Antiqua" panose="02040602050305030304" charset="0"/>
                        <a:cs typeface="Book Antiqua" panose="02040602050305030304" charset="0"/>
                      </a:endParaRPr>
                    </a:p>
                  </a:txBody>
                  <a:tcPr>
                    <a:gradFill>
                      <a:gsLst>
                        <a:gs pos="0">
                          <a:srgbClr val="14CD68"/>
                        </a:gs>
                        <a:gs pos="100000">
                          <a:srgbClr val="0B6E38"/>
                        </a:gs>
                      </a:gsLst>
                      <a:lin scaled="0"/>
                    </a:gradFill>
                  </a:tcPr>
                </a:tc>
                <a:tc>
                  <a:txBody>
                    <a:bodyPr/>
                    <a:p>
                      <a:pPr>
                        <a:buNone/>
                      </a:pPr>
                      <a:r>
                        <a:rPr lang="en-GB" altLang="en-US">
                          <a:solidFill>
                            <a:schemeClr val="tx1"/>
                          </a:solidFill>
                          <a:latin typeface="Book Antiqua" panose="02040602050305030304" charset="0"/>
                          <a:cs typeface="Book Antiqua" panose="02040602050305030304" charset="0"/>
                        </a:rPr>
                        <a:t>SUB THEMES</a:t>
                      </a:r>
                      <a:endParaRPr lang="en-GB" altLang="en-US">
                        <a:solidFill>
                          <a:schemeClr val="tx1"/>
                        </a:solidFill>
                        <a:latin typeface="Book Antiqua" panose="02040602050305030304" charset="0"/>
                        <a:cs typeface="Book Antiqua" panose="02040602050305030304" charset="0"/>
                      </a:endParaRPr>
                    </a:p>
                    <a:p>
                      <a:pPr>
                        <a:buNone/>
                      </a:pPr>
                      <a:r>
                        <a:rPr lang="en-GB" altLang="en-US">
                          <a:solidFill>
                            <a:schemeClr val="tx1"/>
                          </a:solidFill>
                          <a:latin typeface="Book Antiqua" panose="02040602050305030304" charset="0"/>
                          <a:cs typeface="Book Antiqua" panose="02040602050305030304" charset="0"/>
                        </a:rPr>
                        <a:t>Integration of technology into teaching and learning; integration of work, extra-curricular activities, and community engagement with theoretical education; learning ecologies and ecosystems</a:t>
                      </a:r>
                      <a:endParaRPr lang="en-GB" altLang="en-US">
                        <a:solidFill>
                          <a:schemeClr val="tx1"/>
                        </a:solidFill>
                        <a:latin typeface="Book Antiqua" panose="02040602050305030304" charset="0"/>
                        <a:cs typeface="Book Antiqua" panose="02040602050305030304" charset="0"/>
                      </a:endParaRPr>
                    </a:p>
                    <a:p>
                      <a:pPr>
                        <a:buNone/>
                      </a:pPr>
                      <a:endParaRPr lang="en-GB" altLang="en-US">
                        <a:solidFill>
                          <a:schemeClr val="tx1"/>
                        </a:solidFill>
                        <a:latin typeface="Book Antiqua" panose="02040602050305030304" charset="0"/>
                        <a:cs typeface="Book Antiqua" panose="02040602050305030304" charset="0"/>
                      </a:endParaRPr>
                    </a:p>
                  </a:txBody>
                  <a:tcPr>
                    <a:solidFill>
                      <a:srgbClr val="FFC000"/>
                    </a:solidFill>
                  </a:tcPr>
                </a:tc>
              </a:tr>
              <a:tr h="381000">
                <a:tc>
                  <a:txBody>
                    <a:bodyPr/>
                    <a:p>
                      <a:pPr>
                        <a:buNone/>
                      </a:pPr>
                      <a:r>
                        <a:rPr lang="en-GB" altLang="en-US">
                          <a:latin typeface="Book Antiqua" panose="02040602050305030304" charset="0"/>
                          <a:cs typeface="Book Antiqua" panose="02040602050305030304" charset="0"/>
                        </a:rPr>
                        <a:t>Well-being as a part of learning</a:t>
                      </a:r>
                      <a:endParaRPr lang="en-GB" altLang="en-US">
                        <a:latin typeface="Book Antiqua" panose="02040602050305030304" charset="0"/>
                        <a:cs typeface="Book Antiqua" panose="02040602050305030304" charset="0"/>
                      </a:endParaRPr>
                    </a:p>
                    <a:p>
                      <a:pPr>
                        <a:buNone/>
                      </a:pPr>
                      <a:r>
                        <a:rPr lang="en-GB" altLang="en-US">
                          <a:latin typeface="Book Antiqua" panose="02040602050305030304" charset="0"/>
                          <a:cs typeface="Book Antiqua" panose="02040602050305030304" charset="0"/>
                        </a:rPr>
                        <a:t>	</a:t>
                      </a:r>
                      <a:endParaRPr lang="en-GB" altLang="en-US">
                        <a:latin typeface="Book Antiqua" panose="02040602050305030304" charset="0"/>
                        <a:cs typeface="Book Antiqua" panose="02040602050305030304" charset="0"/>
                      </a:endParaRPr>
                    </a:p>
                  </a:txBody>
                  <a:tcPr>
                    <a:gradFill>
                      <a:gsLst>
                        <a:gs pos="0">
                          <a:srgbClr val="14CD68"/>
                        </a:gs>
                        <a:gs pos="100000">
                          <a:srgbClr val="0B6E38"/>
                        </a:gs>
                      </a:gsLst>
                      <a:lin scaled="0"/>
                    </a:gradFill>
                  </a:tcPr>
                </a:tc>
                <a:tc>
                  <a:txBody>
                    <a:bodyPr/>
                    <a:p>
                      <a:pPr>
                        <a:buNone/>
                      </a:pPr>
                      <a:r>
                        <a:rPr lang="en-GB" altLang="en-US">
                          <a:latin typeface="Book Antiqua" panose="02040602050305030304" charset="0"/>
                          <a:cs typeface="Book Antiqua" panose="02040602050305030304" charset="0"/>
                        </a:rPr>
                        <a:t>Knowledge, methods, and practices related to the promotion of the well-being of students and teachers; supportive atmosphere; participatory forms of studying and working; ﬂexible and meaningful study directions</a:t>
                      </a:r>
                      <a:endParaRPr lang="en-GB" altLang="en-US">
                        <a:latin typeface="Book Antiqua" panose="02040602050305030304" charset="0"/>
                        <a:cs typeface="Book Antiqua" panose="02040602050305030304" charset="0"/>
                      </a:endParaRPr>
                    </a:p>
                    <a:p>
                      <a:pPr>
                        <a:buNone/>
                      </a:pPr>
                      <a:endParaRPr lang="en-GB" altLang="en-US">
                        <a:latin typeface="Book Antiqua" panose="02040602050305030304" charset="0"/>
                        <a:cs typeface="Book Antiqua" panose="02040602050305030304" charset="0"/>
                      </a:endParaRPr>
                    </a:p>
                  </a:txBody>
                  <a:tcPr>
                    <a:solidFill>
                      <a:srgbClr val="FFC000"/>
                    </a:solidFill>
                  </a:tcPr>
                </a:tc>
              </a:tr>
              <a:tr h="381000">
                <a:tc>
                  <a:txBody>
                    <a:bodyPr/>
                    <a:p>
                      <a:pPr>
                        <a:buNone/>
                      </a:pPr>
                      <a:r>
                        <a:rPr lang="en-GB" altLang="en-US">
                          <a:latin typeface="Book Antiqua" panose="02040602050305030304" charset="0"/>
                          <a:cs typeface="Book Antiqua" panose="02040602050305030304" charset="0"/>
                        </a:rPr>
                        <a:t>Collaborative aspects in learning, teaching, and </a:t>
                      </a:r>
                      <a:endParaRPr lang="en-GB" altLang="en-US">
                        <a:latin typeface="Book Antiqua" panose="02040602050305030304" charset="0"/>
                        <a:cs typeface="Book Antiqua" panose="02040602050305030304" charset="0"/>
                      </a:endParaRPr>
                    </a:p>
                    <a:p>
                      <a:pPr>
                        <a:buNone/>
                      </a:pPr>
                      <a:r>
                        <a:rPr lang="en-GB" altLang="en-US">
                          <a:latin typeface="Book Antiqua" panose="02040602050305030304" charset="0"/>
                          <a:cs typeface="Book Antiqua" panose="02040602050305030304" charset="0"/>
                        </a:rPr>
                        <a:t>broader work of teachers</a:t>
                      </a:r>
                      <a:endParaRPr lang="en-GB" altLang="en-US">
                        <a:latin typeface="Book Antiqua" panose="02040602050305030304" charset="0"/>
                        <a:cs typeface="Book Antiqua" panose="02040602050305030304" charset="0"/>
                      </a:endParaRPr>
                    </a:p>
                    <a:p>
                      <a:pPr>
                        <a:buNone/>
                      </a:pPr>
                      <a:r>
                        <a:rPr lang="en-GB" altLang="en-US">
                          <a:latin typeface="Book Antiqua" panose="02040602050305030304" charset="0"/>
                          <a:cs typeface="Book Antiqua" panose="02040602050305030304" charset="0"/>
                        </a:rPr>
                        <a:t>	</a:t>
                      </a:r>
                      <a:endParaRPr lang="en-GB" altLang="en-US">
                        <a:latin typeface="Book Antiqua" panose="02040602050305030304" charset="0"/>
                        <a:cs typeface="Book Antiqua" panose="02040602050305030304" charset="0"/>
                      </a:endParaRPr>
                    </a:p>
                  </a:txBody>
                  <a:tcPr>
                    <a:gradFill>
                      <a:gsLst>
                        <a:gs pos="0">
                          <a:srgbClr val="14CD68"/>
                        </a:gs>
                        <a:gs pos="100000">
                          <a:srgbClr val="0B6E38"/>
                        </a:gs>
                      </a:gsLst>
                      <a:lin scaled="0"/>
                    </a:gradFill>
                  </a:tcPr>
                </a:tc>
                <a:tc>
                  <a:txBody>
                    <a:bodyPr/>
                    <a:p>
                      <a:pPr>
                        <a:buNone/>
                      </a:pPr>
                      <a:r>
                        <a:rPr lang="en-GB" altLang="en-US">
                          <a:latin typeface="Book Antiqua" panose="02040602050305030304" charset="0"/>
                          <a:cs typeface="Book Antiqua" panose="02040602050305030304" charset="0"/>
                        </a:rPr>
                        <a:t>Working together; networking activities; sharing of knowledge, experiences and good practices; dialogue and peersupport; innovative knowledge communities and collaborative work culture</a:t>
                      </a:r>
                      <a:endParaRPr lang="en-GB" altLang="en-US">
                        <a:latin typeface="Book Antiqua" panose="02040602050305030304" charset="0"/>
                        <a:cs typeface="Book Antiqua" panose="02040602050305030304" charset="0"/>
                      </a:endParaRPr>
                    </a:p>
                    <a:p>
                      <a:pPr>
                        <a:buNone/>
                      </a:pPr>
                      <a:endParaRPr lang="en-GB" altLang="en-US">
                        <a:latin typeface="Book Antiqua" panose="02040602050305030304" charset="0"/>
                        <a:cs typeface="Book Antiqua" panose="02040602050305030304" charset="0"/>
                      </a:endParaRPr>
                    </a:p>
                  </a:txBody>
                  <a:tcPr>
                    <a:solidFill>
                      <a:srgbClr val="FFC000"/>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838200" y="822960"/>
          <a:ext cx="10515600" cy="1143000"/>
        </p:xfrm>
        <a:graphic>
          <a:graphicData uri="http://schemas.openxmlformats.org/drawingml/2006/table">
            <a:tbl>
              <a:tblPr lastCol="1">
                <a:tableStyleId>{37CE84F3-28C3-443E-9E96-99CF82512B78}</a:tableStyleId>
              </a:tblPr>
              <a:tblGrid>
                <a:gridCol w="5257800"/>
                <a:gridCol w="5257800"/>
              </a:tblGrid>
              <a:tr h="381000">
                <a:tc>
                  <a:txBody>
                    <a:bodyPr/>
                    <a:p>
                      <a:pPr>
                        <a:buNone/>
                      </a:pPr>
                      <a:r>
                        <a:rPr lang="en-GB" altLang="en-US">
                          <a:latin typeface="Book Antiqua" panose="02040602050305030304" charset="0"/>
                          <a:cs typeface="Book Antiqua" panose="02040602050305030304" charset="0"/>
                        </a:rPr>
                        <a:t>THEMES</a:t>
                      </a:r>
                      <a:endParaRPr lang="en-GB" altLang="en-US">
                        <a:latin typeface="Book Antiqua" panose="02040602050305030304" charset="0"/>
                        <a:cs typeface="Book Antiqua" panose="02040602050305030304" charset="0"/>
                      </a:endParaRPr>
                    </a:p>
                    <a:p>
                      <a:pPr>
                        <a:buNone/>
                      </a:pPr>
                      <a:r>
                        <a:rPr lang="en-GB" altLang="en-US">
                          <a:latin typeface="Book Antiqua" panose="02040602050305030304" charset="0"/>
                          <a:cs typeface="Book Antiqua" panose="02040602050305030304" charset="0"/>
                        </a:rPr>
                        <a:t>Internationalisation and interculturality</a:t>
                      </a:r>
                      <a:endParaRPr lang="en-GB" altLang="en-US">
                        <a:latin typeface="Book Antiqua" panose="02040602050305030304" charset="0"/>
                        <a:cs typeface="Book Antiqua" panose="02040602050305030304" charset="0"/>
                      </a:endParaRPr>
                    </a:p>
                    <a:p>
                      <a:pPr>
                        <a:buNone/>
                      </a:pPr>
                      <a:r>
                        <a:rPr lang="en-GB" altLang="en-US">
                          <a:latin typeface="Book Antiqua" panose="02040602050305030304" charset="0"/>
                          <a:cs typeface="Book Antiqua" panose="02040602050305030304" charset="0"/>
                        </a:rPr>
                        <a:t>	</a:t>
                      </a:r>
                      <a:endParaRPr lang="en-GB" altLang="en-US">
                        <a:latin typeface="Book Antiqua" panose="02040602050305030304" charset="0"/>
                        <a:cs typeface="Book Antiqua" panose="02040602050305030304" charset="0"/>
                      </a:endParaRPr>
                    </a:p>
                    <a:p>
                      <a:pPr>
                        <a:buNone/>
                      </a:pPr>
                      <a:endParaRPr lang="en-GB" altLang="en-US">
                        <a:latin typeface="Book Antiqua" panose="02040602050305030304" charset="0"/>
                        <a:cs typeface="Book Antiqua" panose="02040602050305030304" charset="0"/>
                      </a:endParaRPr>
                    </a:p>
                  </a:txBody>
                  <a:tcPr/>
                </a:tc>
                <a:tc>
                  <a:txBody>
                    <a:bodyPr/>
                    <a:p>
                      <a:pPr>
                        <a:buNone/>
                      </a:pPr>
                      <a:r>
                        <a:rPr lang="en-GB" altLang="en-US">
                          <a:latin typeface="Book Antiqua" panose="02040602050305030304" charset="0"/>
                          <a:cs typeface="Book Antiqua" panose="02040602050305030304" charset="0"/>
                        </a:rPr>
                        <a:t>SUB-THEMES</a:t>
                      </a:r>
                      <a:endParaRPr lang="en-GB" altLang="en-US">
                        <a:latin typeface="Book Antiqua" panose="02040602050305030304" charset="0"/>
                        <a:cs typeface="Book Antiqua" panose="02040602050305030304" charset="0"/>
                      </a:endParaRPr>
                    </a:p>
                    <a:p>
                      <a:pPr>
                        <a:buNone/>
                      </a:pPr>
                      <a:r>
                        <a:rPr lang="en-GB" altLang="en-US">
                          <a:latin typeface="Book Antiqua" panose="02040602050305030304" charset="0"/>
                          <a:cs typeface="Book Antiqua" panose="02040602050305030304" charset="0"/>
                        </a:rPr>
                        <a:t>Interculturality in education and employment; linguistic and cultural sustainability; diversity; content and language-integrated learning (CLIL) and other multilingual methods; inclusion, equality, and equity</a:t>
                      </a:r>
                      <a:endParaRPr lang="en-GB" altLang="en-US">
                        <a:latin typeface="Book Antiqua" panose="02040602050305030304" charset="0"/>
                        <a:cs typeface="Book Antiqua" panose="02040602050305030304" charset="0"/>
                      </a:endParaRPr>
                    </a:p>
                    <a:p>
                      <a:pPr>
                        <a:buNone/>
                      </a:pPr>
                      <a:endParaRPr lang="en-GB" altLang="en-US">
                        <a:latin typeface="Book Antiqua" panose="02040602050305030304" charset="0"/>
                        <a:cs typeface="Book Antiqua" panose="02040602050305030304" charset="0"/>
                      </a:endParaRPr>
                    </a:p>
                    <a:p>
                      <a:pPr>
                        <a:buNone/>
                      </a:pPr>
                      <a:endParaRPr lang="en-GB" altLang="en-US">
                        <a:latin typeface="Book Antiqua" panose="02040602050305030304" charset="0"/>
                        <a:cs typeface="Book Antiqua" panose="02040602050305030304" charset="0"/>
                      </a:endParaRPr>
                    </a:p>
                  </a:txBody>
                  <a:tcPr/>
                </a:tc>
              </a:tr>
              <a:tr h="381000">
                <a:tc>
                  <a:txBody>
                    <a:bodyPr/>
                    <a:p>
                      <a:pPr>
                        <a:buNone/>
                      </a:pPr>
                      <a:r>
                        <a:rPr lang="en-GB" altLang="en-US">
                          <a:latin typeface="Book Antiqua" panose="02040602050305030304" charset="0"/>
                          <a:cs typeface="Book Antiqua" panose="02040602050305030304" charset="0"/>
                        </a:rPr>
                        <a:t>Pedagogical leadership</a:t>
                      </a:r>
                      <a:endParaRPr lang="en-GB" altLang="en-US">
                        <a:latin typeface="Book Antiqua" panose="02040602050305030304" charset="0"/>
                        <a:cs typeface="Book Antiqua" panose="02040602050305030304" charset="0"/>
                      </a:endParaRPr>
                    </a:p>
                    <a:p>
                      <a:pPr>
                        <a:buNone/>
                      </a:pPr>
                      <a:r>
                        <a:rPr lang="en-GB" altLang="en-US">
                          <a:latin typeface="Book Antiqua" panose="02040602050305030304" charset="0"/>
                          <a:cs typeface="Book Antiqua" panose="02040602050305030304" charset="0"/>
                        </a:rPr>
                        <a:t>	</a:t>
                      </a:r>
                      <a:endParaRPr lang="en-GB" altLang="en-US">
                        <a:latin typeface="Book Antiqua" panose="02040602050305030304" charset="0"/>
                        <a:cs typeface="Book Antiqua" panose="02040602050305030304" charset="0"/>
                      </a:endParaRPr>
                    </a:p>
                  </a:txBody>
                  <a:tcPr/>
                </a:tc>
                <a:tc>
                  <a:txBody>
                    <a:bodyPr/>
                    <a:p>
                      <a:pPr>
                        <a:buNone/>
                      </a:pPr>
                      <a:r>
                        <a:rPr lang="en-GB" altLang="en-US">
                          <a:latin typeface="Book Antiqua" panose="02040602050305030304" charset="0"/>
                          <a:cs typeface="Book Antiqua" panose="02040602050305030304" charset="0"/>
                        </a:rPr>
                        <a:t>Leading curriculum work and the development of pedagogy; supporting a positive and collaborative work and teaching culture; involving participants and listening to their needs</a:t>
                      </a:r>
                      <a:endParaRPr lang="en-GB" altLang="en-US">
                        <a:latin typeface="Book Antiqua" panose="02040602050305030304" charset="0"/>
                        <a:cs typeface="Book Antiqua" panose="02040602050305030304" charset="0"/>
                      </a:endParaRPr>
                    </a:p>
                    <a:p>
                      <a:pPr>
                        <a:buNone/>
                      </a:pPr>
                      <a:endParaRPr lang="en-GB" altLang="en-US">
                        <a:latin typeface="Book Antiqua" panose="02040602050305030304" charset="0"/>
                        <a:cs typeface="Book Antiqua" panose="02040602050305030304" charset="0"/>
                      </a:endParaRPr>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405890" y="365125"/>
            <a:ext cx="9579610" cy="405765"/>
          </a:xfrm>
        </p:spPr>
        <p:txBody>
          <a:bodyPr>
            <a:normAutofit/>
          </a:bodyPr>
          <a:p>
            <a:r>
              <a:rPr lang="en-GB" altLang="en-US" sz="1600" b="1"/>
              <a:t>Relationships between the identiﬁed themes related to university pedagogy</a:t>
            </a:r>
            <a:endParaRPr lang="en-GB" altLang="en-US" sz="1600" b="1"/>
          </a:p>
        </p:txBody>
      </p:sp>
      <p:pic>
        <p:nvPicPr>
          <p:cNvPr id="5" name="image4.jpeg" descr="Image of Fig. 1"/>
          <p:cNvPicPr>
            <a:picLocks noChangeAspect="1"/>
          </p:cNvPicPr>
          <p:nvPr/>
        </p:nvPicPr>
        <p:blipFill>
          <a:blip r:embed="rId1" cstate="print"/>
          <a:stretch>
            <a:fillRect/>
          </a:stretch>
        </p:blipFill>
        <p:spPr>
          <a:xfrm>
            <a:off x="2252980" y="1292860"/>
            <a:ext cx="7025640" cy="48215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29260"/>
            <a:ext cx="10515600" cy="5748020"/>
          </a:xfrm>
        </p:spPr>
        <p:txBody>
          <a:bodyPr>
            <a:normAutofit lnSpcReduction="20000"/>
          </a:bodyPr>
          <a:p>
            <a:pPr algn="just"/>
            <a:r>
              <a:rPr lang="en-GB" altLang="en-US">
                <a:latin typeface="Book Antiqua" panose="02040602050305030304" charset="0"/>
                <a:cs typeface="Book Antiqua" panose="02040602050305030304" charset="0"/>
              </a:rPr>
              <a:t> Changing technology, economic conditions and strong global competition has made management education’s role increasingly central, in the success of individuals and industry. </a:t>
            </a:r>
            <a:endParaRPr lang="en-GB" altLang="en-US">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rPr>
              <a:t>Management  education needs a critical examination, as only developing talent can take the world forward. Global competition is changing and so is the relationship of management education and business</a:t>
            </a:r>
            <a:endParaRPr lang="en-GB" altLang="en-US">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rPr>
              <a:t>Management education is a process of leading in thought and action. Today there is a lack of focus on holistic education for the students aspiring to pursue Management Education.</a:t>
            </a:r>
            <a:endParaRPr lang="en-GB" altLang="en-US">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rPr>
              <a:t>In the present corporate world a lot of attention is given to the management education across the academic world</a:t>
            </a:r>
            <a:endParaRPr lang="en-GB" altLang="en-US">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rPr>
              <a:t> The studies I am about to share are engaged  on the revamping of Teaching Pedagogy in Management Education as a prelude to better participation and viability in the world economy.</a:t>
            </a:r>
            <a:endParaRPr lang="en-GB" altLang="en-US">
              <a:latin typeface="Book Antiqua" panose="02040602050305030304" charset="0"/>
              <a:cs typeface="Book Antiqua" panose="02040602050305030304" charset="0"/>
            </a:endParaRPr>
          </a:p>
          <a:p>
            <a:pPr algn="just"/>
            <a:endParaRPr lang="en-GB" altLang="en-US">
              <a:latin typeface="Book Antiqua" panose="02040602050305030304" charset="0"/>
              <a:cs typeface="Book Antiqua" panose="0204060205030503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Book Antiqua" panose="02040602050305030304" charset="0"/>
                <a:cs typeface="Book Antiqua" panose="02040602050305030304" charset="0"/>
              </a:rPr>
              <a:t>Research Questions</a:t>
            </a:r>
            <a:endParaRPr lang="en-GB" altLang="en-US">
              <a:latin typeface="Book Antiqua" panose="02040602050305030304" charset="0"/>
              <a:cs typeface="Book Antiqua" panose="02040602050305030304" charset="0"/>
            </a:endParaRPr>
          </a:p>
        </p:txBody>
      </p:sp>
      <p:sp>
        <p:nvSpPr>
          <p:cNvPr id="3" name="Content Placeholder 2"/>
          <p:cNvSpPr>
            <a:spLocks noGrp="1"/>
          </p:cNvSpPr>
          <p:nvPr>
            <p:ph idx="1"/>
          </p:nvPr>
        </p:nvSpPr>
        <p:spPr/>
        <p:txBody>
          <a:bodyPr>
            <a:normAutofit fontScale="90000" lnSpcReduction="20000"/>
          </a:bodyPr>
          <a:p>
            <a:pPr marL="457200" indent="-457200">
              <a:buFont typeface="+mj-lt"/>
              <a:buAutoNum type="arabicPeriod"/>
            </a:pPr>
            <a:r>
              <a:rPr lang="en-GB" altLang="en-US">
                <a:latin typeface="Book Antiqua" panose="02040602050305030304" charset="0"/>
                <a:cs typeface="Book Antiqua" panose="02040602050305030304" charset="0"/>
              </a:rPr>
              <a:t>What kind of themes related to university pedagogy emerge from educational research?</a:t>
            </a:r>
            <a:endParaRPr lang="en-GB" altLang="en-US">
              <a:latin typeface="Book Antiqua" panose="02040602050305030304" charset="0"/>
              <a:cs typeface="Book Antiqua" panose="02040602050305030304" charset="0"/>
            </a:endParaRPr>
          </a:p>
          <a:p>
            <a:pPr marL="457200" indent="-457200">
              <a:buFont typeface="+mj-lt"/>
              <a:buAutoNum type="arabicPeriod"/>
            </a:pPr>
            <a:endParaRPr lang="en-GB" altLang="en-US">
              <a:latin typeface="Book Antiqua" panose="02040602050305030304" charset="0"/>
              <a:cs typeface="Book Antiqua" panose="02040602050305030304" charset="0"/>
            </a:endParaRPr>
          </a:p>
          <a:p>
            <a:pPr marL="457200" indent="-457200">
              <a:buFont typeface="+mj-lt"/>
              <a:buAutoNum type="arabicPeriod"/>
            </a:pPr>
            <a:r>
              <a:rPr lang="en-GB" altLang="en-US">
                <a:latin typeface="Book Antiqua" panose="02040602050305030304" charset="0"/>
                <a:cs typeface="Book Antiqua" panose="02040602050305030304" charset="0"/>
              </a:rPr>
              <a:t>How do the research themes identified in the literature review (RQ1) appear in the written curricula of university pedagogical courses?</a:t>
            </a:r>
            <a:endParaRPr lang="en-GB" altLang="en-US">
              <a:latin typeface="Book Antiqua" panose="02040602050305030304" charset="0"/>
              <a:cs typeface="Book Antiqua" panose="02040602050305030304" charset="0"/>
            </a:endParaRPr>
          </a:p>
          <a:p>
            <a:pPr marL="457200" indent="-457200">
              <a:buFont typeface="+mj-lt"/>
              <a:buAutoNum type="arabicPeriod"/>
            </a:pPr>
            <a:endParaRPr lang="en-GB" altLang="en-US">
              <a:latin typeface="Book Antiqua" panose="02040602050305030304" charset="0"/>
              <a:cs typeface="Book Antiqua" panose="02040602050305030304" charset="0"/>
            </a:endParaRPr>
          </a:p>
          <a:p>
            <a:pPr marL="457200" indent="-457200">
              <a:buFont typeface="+mj-lt"/>
              <a:buAutoNum type="arabicPeriod"/>
            </a:pPr>
            <a:r>
              <a:rPr lang="en-GB" altLang="en-US">
                <a:latin typeface="Book Antiqua" panose="02040602050305030304" charset="0"/>
                <a:cs typeface="Book Antiqua" panose="02040602050305030304" charset="0"/>
              </a:rPr>
              <a:t>How do the research themes identified (RQ1) emerge in the experiences of the participants and trainers of university pedagogical courses?</a:t>
            </a:r>
            <a:endParaRPr lang="en-GB" altLang="en-US">
              <a:latin typeface="Book Antiqua" panose="02040602050305030304" charset="0"/>
              <a:cs typeface="Book Antiqua" panose="02040602050305030304" charset="0"/>
            </a:endParaRPr>
          </a:p>
          <a:p>
            <a:pPr marL="457200" indent="-457200">
              <a:buFont typeface="+mj-lt"/>
              <a:buAutoNum type="arabicPeriod"/>
            </a:pPr>
            <a:r>
              <a:rPr lang="en-GB" altLang="en-US" b="1" i="1">
                <a:latin typeface="Book Antiqua" panose="02040602050305030304" charset="0"/>
                <a:cs typeface="Book Antiqua" panose="02040602050305030304" charset="0"/>
              </a:rPr>
              <a:t>How does pedagogy change the future of the student career </a:t>
            </a:r>
            <a:r>
              <a:rPr lang="en-GB" altLang="en-US">
                <a:latin typeface="Book Antiqua" panose="02040602050305030304" charset="0"/>
                <a:cs typeface="Book Antiqua" panose="02040602050305030304" charset="0"/>
              </a:rPr>
              <a:t>(You can not change the future of the student career. But you can change the pedagogy; it will change the future of the students’ career)</a:t>
            </a:r>
            <a:endParaRPr lang="en-GB" altLang="en-US">
              <a:latin typeface="Book Antiqua" panose="02040602050305030304" charset="0"/>
              <a:cs typeface="Book Antiqua" panose="02040602050305030304" charset="0"/>
            </a:endParaRPr>
          </a:p>
          <a:p>
            <a:pPr marL="0" indent="0">
              <a:buFont typeface="+mj-lt"/>
              <a:buNone/>
            </a:pPr>
            <a:endParaRPr lang="en-GB" altLang="en-US">
              <a:latin typeface="Book Antiqua" panose="02040602050305030304" charset="0"/>
              <a:cs typeface="Book Antiqua" panose="0204060205030503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850265"/>
          </a:xfrm>
        </p:spPr>
        <p:txBody>
          <a:bodyPr/>
          <a:p>
            <a:r>
              <a:rPr lang="en-GB" altLang="en-US">
                <a:latin typeface="Book Antiqua" panose="02040602050305030304" charset="0"/>
                <a:cs typeface="Book Antiqua" panose="02040602050305030304" charset="0"/>
              </a:rPr>
              <a:t>Methodology </a:t>
            </a:r>
            <a:endParaRPr lang="en-GB" altLang="en-US">
              <a:latin typeface="Book Antiqua" panose="02040602050305030304" charset="0"/>
              <a:cs typeface="Book Antiqua" panose="02040602050305030304" charset="0"/>
            </a:endParaRPr>
          </a:p>
        </p:txBody>
      </p:sp>
      <p:sp>
        <p:nvSpPr>
          <p:cNvPr id="3" name="Content Placeholder 2"/>
          <p:cNvSpPr>
            <a:spLocks noGrp="1"/>
          </p:cNvSpPr>
          <p:nvPr>
            <p:ph idx="1"/>
          </p:nvPr>
        </p:nvSpPr>
        <p:spPr>
          <a:xfrm>
            <a:off x="285115" y="908685"/>
            <a:ext cx="11513820" cy="5836285"/>
          </a:xfrm>
        </p:spPr>
        <p:txBody>
          <a:bodyPr>
            <a:noAutofit/>
          </a:bodyPr>
          <a:p>
            <a:pPr algn="just"/>
            <a:r>
              <a:rPr lang="en-GB" altLang="en-US" sz="2400">
                <a:latin typeface="Book Antiqua" panose="02040602050305030304" charset="0"/>
                <a:cs typeface="Book Antiqua" panose="02040602050305030304" charset="0"/>
              </a:rPr>
              <a:t>Both Papers used secondary data	</a:t>
            </a:r>
            <a:endParaRPr lang="en-GB" altLang="en-US" sz="2400">
              <a:latin typeface="Book Antiqua" panose="02040602050305030304" charset="0"/>
              <a:cs typeface="Book Antiqua" panose="02040602050305030304" charset="0"/>
            </a:endParaRPr>
          </a:p>
          <a:p>
            <a:pPr algn="just"/>
            <a:r>
              <a:rPr lang="en-GB" altLang="en-US" sz="2400">
                <a:latin typeface="Book Antiqua" panose="02040602050305030304" charset="0"/>
                <a:cs typeface="Book Antiqua" panose="02040602050305030304" charset="0"/>
              </a:rPr>
              <a:t>The studies started by examining the competences needed in university teaching and adopted initial themes, which were elaborated in further analysis. 	</a:t>
            </a:r>
            <a:endParaRPr lang="en-GB" altLang="en-US" sz="2400">
              <a:latin typeface="Book Antiqua" panose="02040602050305030304" charset="0"/>
              <a:cs typeface="Book Antiqua" panose="02040602050305030304" charset="0"/>
            </a:endParaRPr>
          </a:p>
          <a:p>
            <a:pPr algn="just"/>
            <a:r>
              <a:rPr lang="en-GB" altLang="en-US" sz="2400">
                <a:latin typeface="Book Antiqua" panose="02040602050305030304" charset="0"/>
                <a:cs typeface="Book Antiqua" panose="02040602050305030304" charset="0"/>
              </a:rPr>
              <a:t>Supplementary literature was found through the snowball method , which was applied to literature references of well-known scholars. 	</a:t>
            </a:r>
            <a:endParaRPr lang="en-GB" altLang="en-US" sz="2400">
              <a:latin typeface="Book Antiqua" panose="02040602050305030304" charset="0"/>
              <a:cs typeface="Book Antiqua" panose="02040602050305030304" charset="0"/>
            </a:endParaRPr>
          </a:p>
          <a:p>
            <a:pPr algn="just"/>
            <a:r>
              <a:rPr lang="en-GB" altLang="en-US" sz="2400">
                <a:latin typeface="Book Antiqua" panose="02040602050305030304" charset="0"/>
                <a:cs typeface="Book Antiqua" panose="02040602050305030304" charset="0"/>
              </a:rPr>
              <a:t>The analysis applied features of thematic analysis and abductive reasoning . 	</a:t>
            </a:r>
            <a:endParaRPr lang="en-GB" altLang="en-US" sz="2400">
              <a:latin typeface="Book Antiqua" panose="02040602050305030304" charset="0"/>
              <a:cs typeface="Book Antiqua" panose="02040602050305030304" charset="0"/>
            </a:endParaRPr>
          </a:p>
          <a:p>
            <a:pPr algn="just"/>
            <a:r>
              <a:rPr lang="en-GB" altLang="en-US" sz="2400">
                <a:latin typeface="Book Antiqua" panose="02040602050305030304" charset="0"/>
                <a:cs typeface="Book Antiqua" panose="02040602050305030304" charset="0"/>
              </a:rPr>
              <a:t>Initial  main themes were based on previous theoretical structuring, whereas new themes and sub-themes were developed from the data.	</a:t>
            </a:r>
            <a:endParaRPr lang="en-GB" altLang="en-US" sz="2400">
              <a:latin typeface="Book Antiqua" panose="02040602050305030304" charset="0"/>
              <a:cs typeface="Book Antiqua" panose="02040602050305030304" charset="0"/>
            </a:endParaRPr>
          </a:p>
          <a:p>
            <a:pPr algn="just"/>
            <a:r>
              <a:rPr lang="en-GB" altLang="en-US" sz="2400">
                <a:latin typeface="Book Antiqua" panose="02040602050305030304" charset="0"/>
                <a:cs typeface="Book Antiqua" panose="02040602050305030304" charset="0"/>
              </a:rPr>
              <a:t> During the analysis, the themes were elaborated until final formulations were reached. </a:t>
            </a:r>
            <a:endParaRPr lang="en-GB" altLang="en-US" sz="2400">
              <a:latin typeface="Book Antiqua" panose="02040602050305030304" charset="0"/>
              <a:cs typeface="Book Antiqua" panose="02040602050305030304" charset="0"/>
            </a:endParaRPr>
          </a:p>
          <a:p>
            <a:pPr algn="just"/>
            <a:r>
              <a:rPr lang="en-GB" altLang="en-US" sz="2400">
                <a:latin typeface="Book Antiqua" panose="02040602050305030304" charset="0"/>
                <a:cs typeface="Book Antiqua" panose="02040602050305030304" charset="0"/>
              </a:rPr>
              <a:t>A total of more than 300 research publications (mostly articles but also monographs) constituted the data base (supplementary file).</a:t>
            </a:r>
            <a:endParaRPr lang="en-GB" altLang="en-US" sz="2400">
              <a:latin typeface="Book Antiqua" panose="02040602050305030304" charset="0"/>
              <a:cs typeface="Book Antiqua" panose="02040602050305030304" charset="0"/>
            </a:endParaRPr>
          </a:p>
          <a:p>
            <a:pPr algn="just"/>
            <a:endParaRPr lang="en-GB" altLang="en-US" sz="2400">
              <a:latin typeface="Book Antiqua" panose="02040602050305030304" charset="0"/>
              <a:cs typeface="Book Antiqua" panose="0204060205030503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36575"/>
            <a:ext cx="10515600" cy="5640705"/>
          </a:xfrm>
        </p:spPr>
        <p:txBody>
          <a:bodyPr/>
          <a:p>
            <a:pPr algn="just"/>
            <a:r>
              <a:rPr lang="en-GB" altLang="en-US">
                <a:latin typeface="Book Antiqua" panose="02040602050305030304" charset="0"/>
                <a:cs typeface="Book Antiqua" panose="02040602050305030304" charset="0"/>
              </a:rPr>
              <a:t>To ensure that management education is able to deal with;</a:t>
            </a:r>
            <a:endParaRPr lang="en-GB" altLang="en-US">
              <a:latin typeface="Book Antiqua" panose="02040602050305030304" charset="0"/>
              <a:cs typeface="Book Antiqua" panose="02040602050305030304" charset="0"/>
            </a:endParaRPr>
          </a:p>
          <a:p>
            <a:pPr lvl="1" algn="just"/>
            <a:r>
              <a:rPr lang="en-GB" altLang="en-US">
                <a:latin typeface="Book Antiqua" panose="02040602050305030304" charset="0"/>
                <a:cs typeface="Book Antiqua" panose="02040602050305030304" charset="0"/>
              </a:rPr>
              <a:t> global, </a:t>
            </a:r>
            <a:endParaRPr lang="en-GB" altLang="en-US">
              <a:latin typeface="Book Antiqua" panose="02040602050305030304" charset="0"/>
              <a:cs typeface="Book Antiqua" panose="02040602050305030304" charset="0"/>
            </a:endParaRPr>
          </a:p>
          <a:p>
            <a:pPr lvl="1" algn="just"/>
            <a:r>
              <a:rPr lang="en-GB" altLang="en-US">
                <a:latin typeface="Book Antiqua" panose="02040602050305030304" charset="0"/>
                <a:cs typeface="Book Antiqua" panose="02040602050305030304" charset="0"/>
              </a:rPr>
              <a:t>technological and </a:t>
            </a:r>
            <a:endParaRPr lang="en-GB" altLang="en-US">
              <a:latin typeface="Book Antiqua" panose="02040602050305030304" charset="0"/>
              <a:cs typeface="Book Antiqua" panose="02040602050305030304" charset="0"/>
            </a:endParaRPr>
          </a:p>
          <a:p>
            <a:pPr lvl="1" algn="just"/>
            <a:r>
              <a:rPr lang="en-GB" altLang="en-US">
                <a:latin typeface="Book Antiqua" panose="02040602050305030304" charset="0"/>
                <a:cs typeface="Book Antiqua" panose="02040602050305030304" charset="0"/>
              </a:rPr>
              <a:t>market changes, </a:t>
            </a:r>
            <a:endParaRPr lang="en-GB" altLang="en-US">
              <a:latin typeface="Book Antiqua" panose="02040602050305030304" charset="0"/>
              <a:cs typeface="Book Antiqua" panose="02040602050305030304" charset="0"/>
            </a:endParaRPr>
          </a:p>
          <a:p>
            <a:pPr marL="457200" lvl="1" indent="0" algn="just">
              <a:buNone/>
            </a:pPr>
            <a:r>
              <a:rPr lang="en-GB" altLang="en-US">
                <a:latin typeface="Book Antiqua" panose="02040602050305030304" charset="0"/>
                <a:cs typeface="Book Antiqua" panose="02040602050305030304" charset="0"/>
              </a:rPr>
              <a:t>It is imperative for business schools to use; </a:t>
            </a:r>
            <a:endParaRPr lang="en-GB" altLang="en-US">
              <a:latin typeface="Book Antiqua" panose="02040602050305030304" charset="0"/>
              <a:cs typeface="Book Antiqua" panose="02040602050305030304" charset="0"/>
            </a:endParaRPr>
          </a:p>
          <a:p>
            <a:pPr lvl="1" algn="just"/>
            <a:r>
              <a:rPr lang="en-GB" altLang="en-US">
                <a:latin typeface="Book Antiqua" panose="02040602050305030304" charset="0"/>
                <a:cs typeface="Book Antiqua" panose="02040602050305030304" charset="0"/>
              </a:rPr>
              <a:t>well up-dated curricula,</a:t>
            </a:r>
            <a:endParaRPr lang="en-GB" altLang="en-US">
              <a:latin typeface="Book Antiqua" panose="02040602050305030304" charset="0"/>
              <a:cs typeface="Book Antiqua" panose="02040602050305030304" charset="0"/>
            </a:endParaRPr>
          </a:p>
          <a:p>
            <a:pPr lvl="1" algn="just"/>
            <a:r>
              <a:rPr lang="en-GB" altLang="en-US">
                <a:latin typeface="Book Antiqua" panose="02040602050305030304" charset="0"/>
                <a:cs typeface="Book Antiqua" panose="02040602050305030304" charset="0"/>
              </a:rPr>
              <a:t> course materials, </a:t>
            </a:r>
            <a:endParaRPr lang="en-GB" altLang="en-US">
              <a:latin typeface="Book Antiqua" panose="02040602050305030304" charset="0"/>
              <a:cs typeface="Book Antiqua" panose="02040602050305030304" charset="0"/>
            </a:endParaRPr>
          </a:p>
          <a:p>
            <a:pPr lvl="1" algn="just"/>
            <a:r>
              <a:rPr lang="en-GB" altLang="en-US">
                <a:latin typeface="Book Antiqua" panose="02040602050305030304" charset="0"/>
                <a:cs typeface="Book Antiqua" panose="02040602050305030304" charset="0"/>
              </a:rPr>
              <a:t>teaching models, </a:t>
            </a:r>
            <a:endParaRPr lang="en-GB" altLang="en-US">
              <a:latin typeface="Book Antiqua" panose="02040602050305030304" charset="0"/>
              <a:cs typeface="Book Antiqua" panose="02040602050305030304" charset="0"/>
            </a:endParaRPr>
          </a:p>
          <a:p>
            <a:pPr lvl="1" algn="just"/>
            <a:r>
              <a:rPr lang="en-GB" altLang="en-US">
                <a:latin typeface="Book Antiqua" panose="02040602050305030304" charset="0"/>
                <a:cs typeface="Book Antiqua" panose="02040602050305030304" charset="0"/>
              </a:rPr>
              <a:t>various research methods that are not only up-to-date but also internationally competitive</a:t>
            </a:r>
            <a:endParaRPr lang="en-GB" altLang="en-US">
              <a:latin typeface="Book Antiqua" panose="02040602050305030304" charset="0"/>
              <a:cs typeface="Book Antiqua" panose="0204060205030503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67055"/>
            <a:ext cx="10515600" cy="5610225"/>
          </a:xfrm>
        </p:spPr>
        <p:txBody>
          <a:bodyPr/>
          <a:p>
            <a:pPr algn="just"/>
            <a:r>
              <a:rPr lang="en-GB" altLang="en-US">
                <a:latin typeface="Book Antiqua" panose="02040602050305030304" charset="0"/>
                <a:cs typeface="Book Antiqua" panose="02040602050305030304" charset="0"/>
              </a:rPr>
              <a:t>The core competencies of a business schools offering management education lies in its unique and innovative teaching pedagogy, to enable meaningful learning and development of skill, sets that the employers think deem fit to employ.</a:t>
            </a:r>
            <a:endParaRPr lang="en-GB" altLang="en-US">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rPr>
              <a:t>These studies  present system of management education and its pitfalls and presents how teaching pedagogy has to be developed to make management education process more strategically valuable and productive from the perspective of the stakeholders at large</a:t>
            </a:r>
            <a:endParaRPr lang="en-GB" altLang="en-US">
              <a:latin typeface="Book Antiqua" panose="02040602050305030304" charset="0"/>
              <a:cs typeface="Book Antiqua" panose="0204060205030503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20700"/>
            <a:ext cx="10515600" cy="5656580"/>
          </a:xfrm>
        </p:spPr>
        <p:txBody>
          <a:bodyPr>
            <a:normAutofit fontScale="60000"/>
          </a:bodyPr>
          <a:p>
            <a:pPr marL="0" indent="0">
              <a:buNone/>
            </a:pPr>
            <a:r>
              <a:rPr lang="en-GB" altLang="en-US" b="1" i="1">
                <a:latin typeface="Book Antiqua" panose="02040602050305030304" charset="0"/>
                <a:cs typeface="Book Antiqua" panose="02040602050305030304" charset="0"/>
              </a:rPr>
              <a:t>You can not change the future of the student career. But you can change the pedagogy; it will change the future of the students’ career.</a:t>
            </a:r>
            <a:r>
              <a:rPr lang="en-GB" altLang="en-US">
                <a:latin typeface="Book Antiqua" panose="02040602050305030304" charset="0"/>
                <a:cs typeface="Book Antiqua" panose="02040602050305030304" charset="0"/>
              </a:rPr>
              <a:t> </a:t>
            </a:r>
            <a:endParaRPr lang="en-GB" altLang="en-US">
              <a:latin typeface="Book Antiqua" panose="02040602050305030304" charset="0"/>
              <a:cs typeface="Book Antiqua" panose="02040602050305030304" charset="0"/>
            </a:endParaRPr>
          </a:p>
          <a:p>
            <a:pPr marL="0" indent="0">
              <a:buNone/>
            </a:pPr>
            <a:r>
              <a:rPr lang="en-GB" altLang="en-US">
                <a:latin typeface="Book Antiqua" panose="02040602050305030304" charset="0"/>
                <a:cs typeface="Book Antiqua" panose="02040602050305030304" charset="0"/>
              </a:rPr>
              <a:t> Management Education depend on the following Learning stages.</a:t>
            </a:r>
            <a:endParaRPr lang="en-GB" altLang="en-US">
              <a:latin typeface="Book Antiqua" panose="02040602050305030304" charset="0"/>
              <a:cs typeface="Book Antiqua" panose="02040602050305030304" charset="0"/>
            </a:endParaRPr>
          </a:p>
          <a:p>
            <a:r>
              <a:rPr lang="en-GB" altLang="en-US">
                <a:latin typeface="Book Antiqua" panose="02040602050305030304" charset="0"/>
                <a:cs typeface="Book Antiqua" panose="02040602050305030304" charset="0"/>
              </a:rPr>
              <a:t>Learning for knowing new knowledge</a:t>
            </a:r>
            <a:endParaRPr lang="en-GB" altLang="en-US">
              <a:latin typeface="Book Antiqua" panose="02040602050305030304" charset="0"/>
              <a:cs typeface="Book Antiqua" panose="02040602050305030304" charset="0"/>
            </a:endParaRPr>
          </a:p>
          <a:p>
            <a:r>
              <a:rPr lang="en-GB" altLang="en-US">
                <a:latin typeface="Book Antiqua" panose="02040602050305030304" charset="0"/>
                <a:cs typeface="Book Antiqua" panose="02040602050305030304" charset="0"/>
              </a:rPr>
              <a:t>Learning for doing /acting for survival</a:t>
            </a:r>
            <a:endParaRPr lang="en-GB" altLang="en-US">
              <a:latin typeface="Book Antiqua" panose="02040602050305030304" charset="0"/>
              <a:cs typeface="Book Antiqua" panose="02040602050305030304" charset="0"/>
            </a:endParaRPr>
          </a:p>
          <a:p>
            <a:r>
              <a:rPr lang="en-GB" altLang="en-US">
                <a:latin typeface="Book Antiqua" panose="02040602050305030304" charset="0"/>
                <a:cs typeface="Book Antiqua" panose="02040602050305030304" charset="0"/>
              </a:rPr>
              <a:t>Learning for living together in any situation</a:t>
            </a:r>
            <a:endParaRPr lang="en-GB" altLang="en-US">
              <a:latin typeface="Book Antiqua" panose="02040602050305030304" charset="0"/>
              <a:cs typeface="Book Antiqua" panose="02040602050305030304" charset="0"/>
            </a:endParaRPr>
          </a:p>
          <a:p>
            <a:r>
              <a:rPr lang="en-GB" altLang="en-US">
                <a:latin typeface="Book Antiqua" panose="02040602050305030304" charset="0"/>
                <a:cs typeface="Book Antiqua" panose="02040602050305030304" charset="0"/>
              </a:rPr>
              <a:t>Learning to continuously stand on champion position</a:t>
            </a:r>
            <a:endParaRPr lang="en-GB" altLang="en-US">
              <a:latin typeface="Book Antiqua" panose="02040602050305030304" charset="0"/>
              <a:cs typeface="Book Antiqua" panose="02040602050305030304" charset="0"/>
            </a:endParaRPr>
          </a:p>
          <a:p>
            <a:r>
              <a:rPr lang="en-GB" altLang="en-US">
                <a:latin typeface="Book Antiqua" panose="02040602050305030304" charset="0"/>
                <a:cs typeface="Book Antiqua" panose="02040602050305030304" charset="0"/>
              </a:rPr>
              <a:t>Learning for innovations through Research</a:t>
            </a:r>
            <a:endParaRPr lang="en-GB" altLang="en-US">
              <a:latin typeface="Book Antiqua" panose="02040602050305030304" charset="0"/>
              <a:cs typeface="Book Antiqua" panose="02040602050305030304" charset="0"/>
            </a:endParaRPr>
          </a:p>
          <a:p>
            <a:pPr marL="0" indent="0">
              <a:buNone/>
            </a:pPr>
            <a:r>
              <a:rPr lang="en-GB" altLang="en-US" sz="2800">
                <a:latin typeface="Book Antiqua" panose="02040602050305030304" charset="0"/>
                <a:cs typeface="Book Antiqua" panose="02040602050305030304" charset="0"/>
                <a:sym typeface="+mn-ea"/>
              </a:rPr>
              <a:t>To  attain Management Education,  business schools should thus focus on;</a:t>
            </a:r>
            <a:endParaRPr lang="en-GB" altLang="en-US" sz="2800">
              <a:latin typeface="Book Antiqua" panose="02040602050305030304" charset="0"/>
              <a:cs typeface="Book Antiqua" panose="02040602050305030304" charset="0"/>
            </a:endParaRPr>
          </a:p>
          <a:p>
            <a:pPr lvl="1"/>
            <a:r>
              <a:rPr lang="en-GB" altLang="en-US" sz="2800">
                <a:latin typeface="Book Antiqua" panose="02040602050305030304" charset="0"/>
                <a:cs typeface="Book Antiqua" panose="02040602050305030304" charset="0"/>
                <a:sym typeface="+mn-ea"/>
              </a:rPr>
              <a:t> creativity, </a:t>
            </a:r>
            <a:endParaRPr lang="en-GB" altLang="en-US" sz="2800">
              <a:latin typeface="Book Antiqua" panose="02040602050305030304" charset="0"/>
              <a:cs typeface="Book Antiqua" panose="02040602050305030304" charset="0"/>
            </a:endParaRPr>
          </a:p>
          <a:p>
            <a:pPr lvl="1"/>
            <a:r>
              <a:rPr lang="en-GB" altLang="en-US" sz="2800">
                <a:latin typeface="Book Antiqua" panose="02040602050305030304" charset="0"/>
                <a:cs typeface="Book Antiqua" panose="02040602050305030304" charset="0"/>
                <a:sym typeface="+mn-ea"/>
              </a:rPr>
              <a:t>critical thinking, </a:t>
            </a:r>
            <a:endParaRPr lang="en-GB" altLang="en-US" sz="2800">
              <a:latin typeface="Book Antiqua" panose="02040602050305030304" charset="0"/>
              <a:cs typeface="Book Antiqua" panose="02040602050305030304" charset="0"/>
            </a:endParaRPr>
          </a:p>
          <a:p>
            <a:pPr lvl="1"/>
            <a:r>
              <a:rPr lang="en-GB" altLang="en-US" sz="2800">
                <a:latin typeface="Book Antiqua" panose="02040602050305030304" charset="0"/>
                <a:cs typeface="Book Antiqua" panose="02040602050305030304" charset="0"/>
                <a:sym typeface="+mn-ea"/>
              </a:rPr>
              <a:t>communication and</a:t>
            </a:r>
            <a:endParaRPr lang="en-GB" altLang="en-US" sz="2800">
              <a:latin typeface="Book Antiqua" panose="02040602050305030304" charset="0"/>
              <a:cs typeface="Book Antiqua" panose="02040602050305030304" charset="0"/>
            </a:endParaRPr>
          </a:p>
          <a:p>
            <a:pPr lvl="1"/>
            <a:r>
              <a:rPr lang="en-GB" altLang="en-US" sz="2800">
                <a:latin typeface="Book Antiqua" panose="02040602050305030304" charset="0"/>
                <a:cs typeface="Book Antiqua" panose="02040602050305030304" charset="0"/>
                <a:sym typeface="+mn-ea"/>
              </a:rPr>
              <a:t> collaboration to prepare students for the future</a:t>
            </a:r>
            <a:endParaRPr lang="en-GB" altLang="en-US">
              <a:latin typeface="Book Antiqua" panose="02040602050305030304" charset="0"/>
              <a:cs typeface="Book Antiqua" panose="02040602050305030304" charset="0"/>
            </a:endParaRPr>
          </a:p>
          <a:p>
            <a:r>
              <a:rPr lang="en-GB" altLang="en-US">
                <a:latin typeface="Book Antiqua" panose="02040602050305030304" charset="0"/>
                <a:cs typeface="Book Antiqua" panose="02040602050305030304" charset="0"/>
                <a:sym typeface="+mn-ea"/>
              </a:rPr>
              <a:t> Most of the management concepts fall into the category of Bloom's Taxonomy. However, the 21 century learning process should be build on the basis of knowledge recall and comprehension, to use and apply skills, to analyze and evaluate process, outcomes and consequences and to create and innovate.</a:t>
            </a:r>
            <a:endParaRPr lang="en-GB" altLang="en-US">
              <a:latin typeface="Book Antiqua" panose="02040602050305030304" charset="0"/>
              <a:cs typeface="Book Antiqua" panose="02040602050305030304" charset="0"/>
            </a:endParaRPr>
          </a:p>
          <a:p>
            <a:endParaRPr lang="en-GB" altLang="en-US">
              <a:latin typeface="Book Antiqua" panose="02040602050305030304" charset="0"/>
              <a:cs typeface="Book Antiqua" panose="02040602050305030304" charset="0"/>
            </a:endParaRPr>
          </a:p>
          <a:p>
            <a:endParaRPr lang="en-GB" altLang="en-US">
              <a:latin typeface="Book Antiqua" panose="02040602050305030304" charset="0"/>
              <a:cs typeface="Book Antiqua" panose="02040602050305030304" charset="0"/>
            </a:endParaRPr>
          </a:p>
          <a:p>
            <a:pPr lvl="1"/>
            <a:endParaRPr lang="en-GB" altLang="en-US">
              <a:latin typeface="Book Antiqua" panose="02040602050305030304" charset="0"/>
              <a:cs typeface="Book Antiqua" panose="02040602050305030304" charset="0"/>
            </a:endParaRPr>
          </a:p>
          <a:p>
            <a:pPr lvl="1"/>
            <a:endParaRPr lang="en-GB" altLang="en-US">
              <a:latin typeface="Book Antiqua" panose="02040602050305030304" charset="0"/>
              <a:cs typeface="Book Antiqua" panose="0204060205030503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30860" y="378460"/>
            <a:ext cx="11012805" cy="5842000"/>
          </a:xfrm>
        </p:spPr>
        <p:txBody>
          <a:bodyPr>
            <a:normAutofit/>
          </a:bodyPr>
          <a:p>
            <a:pPr marL="0" indent="0" algn="just">
              <a:buNone/>
            </a:pPr>
            <a:r>
              <a:rPr lang="en-GB" altLang="en-US" b="1">
                <a:latin typeface="Book Antiqua" panose="02040602050305030304" charset="0"/>
                <a:cs typeface="Book Antiqua" panose="02040602050305030304" charset="0"/>
              </a:rPr>
              <a:t>Creativity</a:t>
            </a:r>
            <a:endParaRPr lang="en-GB" altLang="en-US" b="1">
              <a:latin typeface="Book Antiqua" panose="02040602050305030304" charset="0"/>
              <a:cs typeface="Book Antiqua" panose="02040602050305030304" charset="0"/>
            </a:endParaRPr>
          </a:p>
          <a:p>
            <a:pPr marL="0" indent="0" algn="just">
              <a:buNone/>
            </a:pPr>
            <a:r>
              <a:rPr lang="en-GB" altLang="en-US">
                <a:latin typeface="Book Antiqua" panose="02040602050305030304" charset="0"/>
                <a:cs typeface="Book Antiqua" panose="02040602050305030304" charset="0"/>
              </a:rPr>
              <a:t> Students  respond well to real world problems . The delivery of knowledge in the learning process must be aligned to the following six levels of cognition.</a:t>
            </a:r>
            <a:endParaRPr lang="en-GB" altLang="en-US">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rPr>
              <a:t>Remembering</a:t>
            </a:r>
            <a:endParaRPr lang="en-GB" altLang="en-US">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rPr>
              <a:t>Understanding</a:t>
            </a:r>
            <a:endParaRPr lang="en-GB" altLang="en-US">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rPr>
              <a:t>Applying</a:t>
            </a:r>
            <a:endParaRPr lang="en-GB" altLang="en-US">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rPr>
              <a:t>Analyzing</a:t>
            </a:r>
            <a:endParaRPr lang="en-GB" altLang="en-US">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rPr>
              <a:t>Evaluating</a:t>
            </a:r>
            <a:endParaRPr lang="en-GB" altLang="en-US">
              <a:latin typeface="Book Antiqua" panose="02040602050305030304" charset="0"/>
              <a:cs typeface="Book Antiqua" panose="02040602050305030304" charset="0"/>
            </a:endParaRPr>
          </a:p>
          <a:p>
            <a:pPr algn="just"/>
            <a:r>
              <a:rPr lang="en-GB" altLang="en-US">
                <a:latin typeface="Book Antiqua" panose="02040602050305030304" charset="0"/>
                <a:cs typeface="Book Antiqua" panose="02040602050305030304" charset="0"/>
              </a:rPr>
              <a:t>Creating</a:t>
            </a:r>
            <a:endParaRPr lang="en-GB" altLang="en-US">
              <a:latin typeface="Book Antiqua" panose="02040602050305030304" charset="0"/>
              <a:cs typeface="Book Antiqua" panose="02040602050305030304" charset="0"/>
            </a:endParaRPr>
          </a:p>
          <a:p>
            <a:pPr algn="just"/>
            <a:endParaRPr lang="en-GB" altLang="en-US">
              <a:latin typeface="Book Antiqua" panose="02040602050305030304" charset="0"/>
              <a:cs typeface="Book Antiqua" panose="0204060205030503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12581</Words>
  <Application>WPS Presentation</Application>
  <PresentationFormat>Widescreen</PresentationFormat>
  <Paragraphs>240</Paragraphs>
  <Slides>26</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26</vt:i4>
      </vt:variant>
    </vt:vector>
  </HeadingPairs>
  <TitlesOfParts>
    <vt:vector size="42" baseType="lpstr">
      <vt:lpstr>Arial</vt:lpstr>
      <vt:lpstr>SimSun</vt:lpstr>
      <vt:lpstr>Wingdings</vt:lpstr>
      <vt:lpstr>Book Antiqua</vt:lpstr>
      <vt:lpstr>Calibri</vt:lpstr>
      <vt:lpstr>Microsoft YaHei</vt:lpstr>
      <vt:lpstr>Arial Unicode MS</vt:lpstr>
      <vt:lpstr>Calibri Light</vt:lpstr>
      <vt:lpstr>Times New Roman</vt:lpstr>
      <vt:lpstr>Cambria</vt:lpstr>
      <vt:lpstr>Lucida Sans Unicode</vt:lpstr>
      <vt:lpstr>Arial MT</vt:lpstr>
      <vt:lpstr>Sylfaen</vt:lpstr>
      <vt:lpstr>Tahoma</vt:lpstr>
      <vt:lpstr>Constantia</vt:lpstr>
      <vt:lpstr>Office Theme</vt:lpstr>
      <vt:lpstr>PowerPoint 演示文稿</vt:lpstr>
      <vt:lpstr>highlights </vt:lpstr>
      <vt:lpstr>PowerPoint 演示文稿</vt:lpstr>
      <vt:lpstr>Research Questions</vt:lpstr>
      <vt:lpstr>Methodology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Relationships between the identiﬁed themes related to university pedagogy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Triza</cp:lastModifiedBy>
  <cp:revision>12</cp:revision>
  <dcterms:created xsi:type="dcterms:W3CDTF">2023-08-15T08:04:00Z</dcterms:created>
  <dcterms:modified xsi:type="dcterms:W3CDTF">2023-08-16T17:23:39Z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9C1D863212AC469DB6BB20C273815AE7_13</vt:lpwstr>
  </property>
  <property fmtid="{D5CDD505-2E9C-101B-9397-08002B2CF9AE}" pid="3" name="KSOProductBuildVer">
    <vt:lpwstr>2057-12.2.0.13110</vt:lpwstr>
  </property>
</Properties>
</file>