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1" r:id="rId3"/>
    <p:sldId id="257" r:id="rId4"/>
    <p:sldId id="267" r:id="rId5"/>
    <p:sldId id="268" r:id="rId6"/>
    <p:sldId id="263" r:id="rId7"/>
    <p:sldId id="265" r:id="rId8"/>
    <p:sldId id="258" r:id="rId9"/>
    <p:sldId id="259" r:id="rId10"/>
    <p:sldId id="26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DA131-95BE-4704-B1A9-389164CCF28D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33F26-33D4-4626-8FF3-49C96CE40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9B23-DAE4-4FFF-BE7F-0FDF38463FA8}" type="datetime1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9EF6-0388-45D7-B38B-1B607E237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8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4C50-7454-4329-89E6-EB97A027B29C}" type="datetime1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9EF6-0388-45D7-B38B-1B607E237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44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CCC6-72DC-4661-98CF-270EF8321251}" type="datetime1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9EF6-0388-45D7-B38B-1B607E237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95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2ABF-2199-4820-8B71-CE171549AC8D}" type="datetime1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9EF6-0388-45D7-B38B-1B607E237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56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6EE8-AE0F-4BC2-8769-30074F388B8A}" type="datetime1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9EF6-0388-45D7-B38B-1B607E237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37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1D6-5B2A-43E1-9C33-3801BBC13371}" type="datetime1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9EF6-0388-45D7-B38B-1B607E237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34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9086-20DF-4C49-8528-52B8C02DBF7C}" type="datetime1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9EF6-0388-45D7-B38B-1B607E237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13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9B4B-05A1-4998-99D2-4ACFA687A312}" type="datetime1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9EF6-0388-45D7-B38B-1B607E237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42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03EC-0768-4E5F-9DCD-E20E01518BBF}" type="datetime1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9EF6-0388-45D7-B38B-1B607E237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9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D814EE-16D8-44BB-89B6-BBB0343B42D2}" type="datetime1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439EF6-0388-45D7-B38B-1B607E237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34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D4BB-0CFD-4026-80C5-4615C4C9A1A4}" type="datetime1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9EF6-0388-45D7-B38B-1B607E237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86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B8F7DF-222F-4E33-A8CC-DCE3ECBEFC64}" type="datetime1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439EF6-0388-45D7-B38B-1B607E237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2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BB497-97A6-4161-870F-06C7E2798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第一回発表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52AA50-98E3-44F6-A2C8-8F92BA582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長谷川　寺尾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37CE61-778B-4F6D-8BAE-5C1E83EB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9EF6-0388-45D7-B38B-1B607E237C5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54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6C0C-BB5D-4315-A884-AACB229A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</a:t>
            </a:r>
            <a:r>
              <a:rPr lang="ja-JP" altLang="en-US" dirty="0"/>
              <a:t>解釈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CA2E8B-2460-4A6E-8ACB-771A1AD64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ja-JP" dirty="0"/>
          </a:p>
          <a:p>
            <a:r>
              <a:rPr lang="ja-JP" altLang="en-US" sz="6400" dirty="0"/>
              <a:t>横軸：職業</a:t>
            </a:r>
            <a:endParaRPr lang="en-US" altLang="ja-JP" sz="6400" dirty="0"/>
          </a:p>
          <a:p>
            <a:r>
              <a:rPr lang="ja-JP" altLang="en-US" sz="6400" dirty="0"/>
              <a:t>縦軸：</a:t>
            </a:r>
            <a:r>
              <a:rPr lang="en-US" altLang="ja-JP" sz="6400" dirty="0" err="1"/>
              <a:t>WOrking</a:t>
            </a:r>
            <a:r>
              <a:rPr lang="en-US" altLang="ja-JP" sz="6400" dirty="0"/>
              <a:t> Per</a:t>
            </a:r>
            <a:r>
              <a:rPr lang="ja-JP" altLang="en-US" sz="6400" dirty="0"/>
              <a:t> </a:t>
            </a:r>
            <a:r>
              <a:rPr lang="en-US" altLang="ja-JP" sz="6400" dirty="0"/>
              <a:t>week</a:t>
            </a:r>
            <a:r>
              <a:rPr lang="ja-JP" altLang="en-US" sz="6400" dirty="0"/>
              <a:t> </a:t>
            </a:r>
            <a:endParaRPr lang="en-US" altLang="ja-JP" sz="6400" dirty="0"/>
          </a:p>
          <a:p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95D6C0-399D-422F-80AD-75384D3BB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ja-JP" dirty="0"/>
          </a:p>
          <a:p>
            <a:r>
              <a:rPr lang="ja-JP" altLang="en-US" sz="6400" dirty="0"/>
              <a:t>横軸：職業</a:t>
            </a:r>
            <a:endParaRPr lang="en-US" altLang="ja-JP" sz="6400" dirty="0"/>
          </a:p>
          <a:p>
            <a:r>
              <a:rPr lang="ja-JP" altLang="en-US" sz="6400" dirty="0"/>
              <a:t>縦軸：</a:t>
            </a:r>
            <a:r>
              <a:rPr lang="en-US" altLang="ja-JP" sz="6400" dirty="0"/>
              <a:t>Education year </a:t>
            </a:r>
          </a:p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BC6F36-A919-464E-B661-00846F0E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9EF6-0388-45D7-B38B-1B607E237C56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3" name="コンテンツ プレースホルダー 12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E909E60C-F8FB-4F11-8657-F27B324D01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718764"/>
            <a:ext cx="4938712" cy="3106397"/>
          </a:xfrm>
        </p:spPr>
      </p:pic>
      <p:pic>
        <p:nvPicPr>
          <p:cNvPr id="15" name="コンテンツ プレースホルダー 14">
            <a:extLst>
              <a:ext uri="{FF2B5EF4-FFF2-40B4-BE49-F238E27FC236}">
                <a16:creationId xmlns:a16="http://schemas.microsoft.com/office/drawing/2014/main" id="{E7A95714-D6DF-48F9-9C4C-E1EFB26483B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719263"/>
            <a:ext cx="4937125" cy="3105399"/>
          </a:xfrm>
        </p:spPr>
      </p:pic>
    </p:spTree>
    <p:extLst>
      <p:ext uri="{BB962C8B-B14F-4D97-AF65-F5344CB8AC3E}">
        <p14:creationId xmlns:p14="http://schemas.microsoft.com/office/powerpoint/2010/main" val="30628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439084-F94A-427E-9E5B-06302C98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8A4D62-3D5E-4E90-8624-CC72766D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どちらも</a:t>
            </a:r>
            <a:r>
              <a:rPr lang="en-US" altLang="ja-JP" dirty="0"/>
              <a:t>working per week</a:t>
            </a:r>
            <a:r>
              <a:rPr lang="ja-JP" altLang="en-US" dirty="0"/>
              <a:t>が多いほど、</a:t>
            </a:r>
            <a:r>
              <a:rPr lang="en-US" altLang="ja-JP" dirty="0"/>
              <a:t>income</a:t>
            </a:r>
            <a:r>
              <a:rPr lang="ja-JP" altLang="en-US" dirty="0"/>
              <a:t>が</a:t>
            </a:r>
            <a:r>
              <a:rPr lang="en-US" altLang="ja-JP" dirty="0"/>
              <a:t>50k</a:t>
            </a:r>
            <a:r>
              <a:rPr lang="ja-JP" altLang="en-US" dirty="0"/>
              <a:t>を超えやすい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Exec-managerial</a:t>
            </a:r>
            <a:r>
              <a:rPr lang="ja-JP" altLang="en-US" dirty="0"/>
              <a:t>、</a:t>
            </a:r>
            <a:r>
              <a:rPr lang="en-US" altLang="ja-JP" dirty="0"/>
              <a:t>Machine-op-</a:t>
            </a:r>
            <a:r>
              <a:rPr lang="en-US" altLang="ja-JP" dirty="0" err="1"/>
              <a:t>inspct</a:t>
            </a:r>
            <a:r>
              <a:rPr lang="ja-JP" altLang="en-US" dirty="0"/>
              <a:t>、</a:t>
            </a:r>
            <a:r>
              <a:rPr lang="en-US" altLang="ja-JP" dirty="0"/>
              <a:t>Prof-specialty</a:t>
            </a:r>
            <a:r>
              <a:rPr lang="ja-JP" altLang="en-US" dirty="0"/>
              <a:t>はほかの職業に比べ、労働時間が短くて　　　　も</a:t>
            </a:r>
            <a:r>
              <a:rPr lang="en-US" altLang="ja-JP" dirty="0"/>
              <a:t>income</a:t>
            </a:r>
            <a:r>
              <a:rPr lang="ja-JP" altLang="en-US" dirty="0"/>
              <a:t>が</a:t>
            </a:r>
            <a:r>
              <a:rPr lang="en-US" altLang="ja-JP" dirty="0"/>
              <a:t>50k</a:t>
            </a:r>
            <a:r>
              <a:rPr lang="ja-JP" altLang="en-US" dirty="0"/>
              <a:t>を超えやすい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Other-service</a:t>
            </a:r>
            <a:r>
              <a:rPr lang="ja-JP" altLang="en-US" dirty="0"/>
              <a:t>はほかの職業に比べ、長時間働かないと</a:t>
            </a:r>
            <a:r>
              <a:rPr lang="en-US" altLang="ja-JP" dirty="0"/>
              <a:t>income</a:t>
            </a:r>
            <a:r>
              <a:rPr lang="ja-JP" altLang="en-US" dirty="0"/>
              <a:t>が</a:t>
            </a:r>
            <a:r>
              <a:rPr lang="en-US" altLang="ja-JP" dirty="0"/>
              <a:t>50k</a:t>
            </a:r>
            <a:r>
              <a:rPr lang="ja-JP" altLang="en-US" dirty="0"/>
              <a:t>を超えるのは難しい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088694-16F7-429D-B628-371A04A0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9EF6-0388-45D7-B38B-1B607E237C5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47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71FF8D-075B-4597-A94B-19190C46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内容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E16804-72B3-4373-A1A3-84CC2E9D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前処理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使用したモデルと原因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推定モデル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解釈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221B20-DF56-40FB-AFDD-C048EAFE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9EF6-0388-45D7-B38B-1B607E237C5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6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9CAC0-BE8A-4EF7-BA5E-443E2CE9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前処理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AEAD3-60BB-47C2-946F-E1B75F2E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arenR"/>
            </a:pPr>
            <a:r>
              <a:rPr lang="ja-JP" altLang="en-US" dirty="0"/>
              <a:t>データについて</a:t>
            </a:r>
            <a:endParaRPr lang="en-US" altLang="ja-JP" dirty="0"/>
          </a:p>
          <a:p>
            <a:pPr marL="514350" indent="-514350">
              <a:buFont typeface="+mj-lt"/>
              <a:buAutoNum type="alphaUcParenR"/>
            </a:pPr>
            <a:endParaRPr lang="en-US" altLang="ja-JP" dirty="0"/>
          </a:p>
          <a:p>
            <a:pPr marL="514350" indent="-514350">
              <a:buFont typeface="+mj-lt"/>
              <a:buAutoNum type="alphaUcParenR"/>
            </a:pPr>
            <a:r>
              <a:rPr lang="ja-JP" altLang="en-US" dirty="0"/>
              <a:t>目的・説明変数の設定</a:t>
            </a:r>
            <a:endParaRPr lang="en-US" altLang="ja-JP" dirty="0"/>
          </a:p>
          <a:p>
            <a:pPr marL="514350" indent="-514350">
              <a:buFont typeface="+mj-lt"/>
              <a:buAutoNum type="alphaUcParenR"/>
            </a:pPr>
            <a:endParaRPr kumimoji="1" lang="en-US" altLang="ja-JP" dirty="0"/>
          </a:p>
          <a:p>
            <a:pPr marL="514350" indent="-514350">
              <a:buFont typeface="+mj-lt"/>
              <a:buAutoNum type="alphaUcParenR"/>
            </a:pPr>
            <a:r>
              <a:rPr lang="ja-JP" altLang="en-US" dirty="0"/>
              <a:t>欠損地の処理方法</a:t>
            </a:r>
            <a:endParaRPr lang="en-US" altLang="ja-JP" dirty="0"/>
          </a:p>
          <a:p>
            <a:pPr marL="514350" indent="-514350">
              <a:buFont typeface="+mj-lt"/>
              <a:buAutoNum type="alphaUcParenR"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F4897F-DFFB-41ED-9671-DEFA785B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9EF6-0388-45D7-B38B-1B607E237C5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33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9F6285-1457-40AA-AF02-34B764F9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A)</a:t>
            </a:r>
            <a:r>
              <a:rPr kumimoji="1" lang="ja-JP" altLang="en-US" dirty="0"/>
              <a:t>データについて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86D7F1FC-0E31-4182-BDB3-00DB14B27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098310"/>
              </p:ext>
            </p:extLst>
          </p:nvPr>
        </p:nvGraphicFramePr>
        <p:xfrm>
          <a:off x="1097278" y="1846262"/>
          <a:ext cx="10058400" cy="360658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91320890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24535943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19208145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5189394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78492442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7422911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79367247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88768392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41231614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57221954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5073293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79048865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8219743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74909789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70383873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56093650"/>
                    </a:ext>
                  </a:extLst>
                </a:gridCol>
              </a:tblGrid>
              <a:tr h="713802">
                <a:tc>
                  <a:txBody>
                    <a:bodyPr/>
                    <a:lstStyle/>
                    <a:p>
                      <a:pPr algn="r" fontAlgn="ctr"/>
                      <a:endParaRPr lang="ja-JP" altLang="en-US" sz="800" b="1">
                        <a:effectLst/>
                      </a:endParaRP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>
                          <a:effectLst/>
                        </a:rPr>
                        <a:t>年齢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>
                          <a:effectLst/>
                        </a:rPr>
                        <a:t>職種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fnlwgt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>
                          <a:effectLst/>
                        </a:rPr>
                        <a:t>学位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>
                          <a:effectLst/>
                        </a:rPr>
                        <a:t>教育年数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>
                          <a:effectLst/>
                        </a:rPr>
                        <a:t>結婚状態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>
                          <a:effectLst/>
                        </a:rPr>
                        <a:t>関係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>
                          <a:effectLst/>
                        </a:rPr>
                        <a:t>職業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>
                          <a:effectLst/>
                        </a:rPr>
                        <a:t>人種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>
                          <a:effectLst/>
                        </a:rPr>
                        <a:t>性別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capital_gain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capital_loss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800" b="1">
                          <a:effectLst/>
                        </a:rPr>
                        <a:t>毎週仕事時間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800" b="1">
                          <a:effectLst/>
                        </a:rPr>
                        <a:t>国籍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income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08165"/>
                  </a:ext>
                </a:extLst>
              </a:tr>
              <a:tr h="48839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>
                          <a:effectLst/>
                        </a:rPr>
                        <a:t>0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39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State-gov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77516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Bachelors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13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Never-married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Adm-clerical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Not-in-family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White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Male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2174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0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40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United-States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&lt;=50K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60753"/>
                  </a:ext>
                </a:extLst>
              </a:tr>
              <a:tr h="60109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>
                          <a:effectLst/>
                        </a:rPr>
                        <a:t>1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50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Self-emp-not-inc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83311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Bachelors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13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Married-civ-spouse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Exec-managerial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Husband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White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Male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0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0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13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United-States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&lt;=50K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195132"/>
                  </a:ext>
                </a:extLst>
              </a:tr>
              <a:tr h="60109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>
                          <a:effectLst/>
                        </a:rPr>
                        <a:t>2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38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Private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dirty="0">
                          <a:effectLst/>
                        </a:rPr>
                        <a:t>215646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HS-grad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9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Divorced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Handlers-cleaners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Not-in-family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White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Male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0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0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40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United-States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&lt;=50K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007738"/>
                  </a:ext>
                </a:extLst>
              </a:tr>
              <a:tr h="60109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>
                          <a:effectLst/>
                        </a:rPr>
                        <a:t>3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53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Private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234721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11th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7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Married-civ-spouse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Handlers-cleaners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Husband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Black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Male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0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0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40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United-States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&lt;=50K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52769"/>
                  </a:ext>
                </a:extLst>
              </a:tr>
              <a:tr h="60109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b="1">
                          <a:effectLst/>
                        </a:rPr>
                        <a:t>4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28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Private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338409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Bachelors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13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Married-civ-spouse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Prof-specialty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Wife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Black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Female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0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0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>
                          <a:effectLst/>
                        </a:rPr>
                        <a:t>40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Cuba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&lt;=50K</a:t>
                      </a:r>
                    </a:p>
                  </a:txBody>
                  <a:tcPr marL="41903" marR="41903" marT="20952" marB="20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542171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E7CB4C3-E3ED-488F-BDCE-BC2F64E2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9EF6-0388-45D7-B38B-1B607E237C5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90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72164A-B572-4F23-B4CF-59C6634A248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/>
          <a:lstStyle/>
          <a:p>
            <a:endParaRPr lang="en-US" altLang="ja-JP" dirty="0"/>
          </a:p>
          <a:p>
            <a:endParaRPr kumimoji="1"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90EA606-CC8A-4FE3-A7CC-9E4630862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779558"/>
              </p:ext>
            </p:extLst>
          </p:nvPr>
        </p:nvGraphicFramePr>
        <p:xfrm>
          <a:off x="1716340" y="2510504"/>
          <a:ext cx="8759319" cy="1757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773">
                  <a:extLst>
                    <a:ext uri="{9D8B030D-6E8A-4147-A177-3AD203B41FA5}">
                      <a16:colId xmlns:a16="http://schemas.microsoft.com/office/drawing/2014/main" val="1820806493"/>
                    </a:ext>
                  </a:extLst>
                </a:gridCol>
                <a:gridCol w="2919773">
                  <a:extLst>
                    <a:ext uri="{9D8B030D-6E8A-4147-A177-3AD203B41FA5}">
                      <a16:colId xmlns:a16="http://schemas.microsoft.com/office/drawing/2014/main" val="362170345"/>
                    </a:ext>
                  </a:extLst>
                </a:gridCol>
                <a:gridCol w="2919773">
                  <a:extLst>
                    <a:ext uri="{9D8B030D-6E8A-4147-A177-3AD203B41FA5}">
                      <a16:colId xmlns:a16="http://schemas.microsoft.com/office/drawing/2014/main" val="1870489982"/>
                    </a:ext>
                  </a:extLst>
                </a:gridCol>
              </a:tblGrid>
              <a:tr h="5859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Train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Test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33175"/>
                  </a:ext>
                </a:extLst>
              </a:tr>
              <a:tr h="58599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32560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58148"/>
                  </a:ext>
                </a:extLst>
              </a:tr>
              <a:tr h="58599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欠損値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2399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2786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8A609B-3483-4698-A4EF-DA5CCF50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9EF6-0388-45D7-B38B-1B607E237C5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71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CC25C-3AF1-484B-84AD-7A12A4B4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ja-JP" dirty="0"/>
            </a:br>
            <a:r>
              <a:rPr lang="en-US" altLang="ja-JP" dirty="0"/>
              <a:t>B) </a:t>
            </a:r>
            <a:r>
              <a:rPr lang="ja-JP" altLang="en-US" dirty="0"/>
              <a:t>目的変数の設定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18D5EA-50B8-4CCF-B5B5-A3BBE57D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目的変数：</a:t>
            </a:r>
            <a:r>
              <a:rPr lang="ja-JP" altLang="en-US" dirty="0"/>
              <a:t>「</a:t>
            </a:r>
            <a:r>
              <a:rPr lang="en-US" altLang="ja-JP" dirty="0"/>
              <a:t>income</a:t>
            </a:r>
            <a:r>
              <a:rPr lang="ja-JP" altLang="en-US" dirty="0"/>
              <a:t>」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説明変数：</a:t>
            </a:r>
            <a:r>
              <a:rPr kumimoji="1" lang="ja-JP" altLang="en-US" dirty="0"/>
              <a:t>「職種」「学位」「教育年数」「結婚状態「関係」「職業」「人種」</a:t>
            </a:r>
            <a:endParaRPr kumimoji="1" lang="en-US" altLang="ja-JP" dirty="0"/>
          </a:p>
          <a:p>
            <a:r>
              <a:rPr lang="ja-JP" altLang="en-US" dirty="0"/>
              <a:t>　　　　　　　</a:t>
            </a:r>
            <a:r>
              <a:rPr kumimoji="1" lang="ja-JP" altLang="en-US" dirty="0"/>
              <a:t>「性別」「</a:t>
            </a:r>
            <a:r>
              <a:rPr kumimoji="1" lang="en-US" altLang="ja-JP" dirty="0" err="1"/>
              <a:t>capital_gain</a:t>
            </a:r>
            <a:r>
              <a:rPr kumimoji="1" lang="ja-JP" altLang="en-US" dirty="0"/>
              <a:t>」</a:t>
            </a:r>
            <a:r>
              <a:rPr lang="ja-JP" altLang="en-US" dirty="0"/>
              <a:t>「毎週仕事時間」「国籍」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E010D3-A450-4C37-A5D2-0DE9A3E2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9EF6-0388-45D7-B38B-1B607E237C5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46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DD621-2B76-4641-A1FD-D87AB4A5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)</a:t>
            </a:r>
            <a:r>
              <a:rPr kumimoji="1" lang="ja-JP" altLang="en-US" dirty="0"/>
              <a:t>欠損地の処理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54B8D6-96AF-48EE-A0E3-9CE1A68C5A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年齢 </a:t>
            </a:r>
            <a:r>
              <a:rPr lang="en-US" altLang="ja-JP" dirty="0"/>
              <a:t>0 </a:t>
            </a:r>
          </a:p>
          <a:p>
            <a:r>
              <a:rPr lang="ja-JP" altLang="en-US" dirty="0"/>
              <a:t>職種 </a:t>
            </a:r>
            <a:r>
              <a:rPr lang="en-US" altLang="ja-JP" dirty="0"/>
              <a:t>1836 </a:t>
            </a:r>
          </a:p>
          <a:p>
            <a:r>
              <a:rPr lang="en-US" altLang="ja-JP" dirty="0" err="1"/>
              <a:t>fnlwgt</a:t>
            </a:r>
            <a:r>
              <a:rPr lang="en-US" altLang="ja-JP" dirty="0"/>
              <a:t> 0 </a:t>
            </a:r>
          </a:p>
          <a:p>
            <a:r>
              <a:rPr lang="ja-JP" altLang="en-US" dirty="0"/>
              <a:t>学位 </a:t>
            </a:r>
            <a:r>
              <a:rPr lang="en-US" altLang="ja-JP" dirty="0"/>
              <a:t>0 </a:t>
            </a:r>
          </a:p>
          <a:p>
            <a:r>
              <a:rPr lang="ja-JP" altLang="en-US" dirty="0"/>
              <a:t>教育年数 </a:t>
            </a:r>
            <a:r>
              <a:rPr lang="en-US" altLang="ja-JP" dirty="0"/>
              <a:t>0 </a:t>
            </a:r>
          </a:p>
          <a:p>
            <a:r>
              <a:rPr lang="ja-JP" altLang="en-US" dirty="0"/>
              <a:t>結婚状態 </a:t>
            </a:r>
            <a:r>
              <a:rPr lang="en-US" altLang="ja-JP" dirty="0"/>
              <a:t>0 </a:t>
            </a:r>
          </a:p>
          <a:p>
            <a:r>
              <a:rPr lang="ja-JP" altLang="en-US" dirty="0"/>
              <a:t>関係 </a:t>
            </a:r>
            <a:r>
              <a:rPr lang="en-US" altLang="ja-JP" dirty="0"/>
              <a:t>1843</a:t>
            </a:r>
          </a:p>
          <a:p>
            <a:r>
              <a:rPr lang="ja-JP" altLang="en-US" dirty="0"/>
              <a:t>職業 </a:t>
            </a:r>
            <a:r>
              <a:rPr lang="en-US" altLang="ja-JP" dirty="0"/>
              <a:t>0</a:t>
            </a:r>
          </a:p>
          <a:p>
            <a:r>
              <a:rPr lang="ja-JP" altLang="en-US" dirty="0"/>
              <a:t>人種 </a:t>
            </a:r>
            <a:r>
              <a:rPr lang="en-US" altLang="ja-JP" dirty="0"/>
              <a:t>0 </a:t>
            </a:r>
          </a:p>
          <a:p>
            <a:endParaRPr lang="en-US" altLang="ja-JP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E61CE8-EDE8-44FC-A97B-D9DF7A3D25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性別 </a:t>
            </a:r>
            <a:r>
              <a:rPr lang="en-US" altLang="ja-JP" dirty="0"/>
              <a:t>0 </a:t>
            </a:r>
          </a:p>
          <a:p>
            <a:r>
              <a:rPr lang="en-US" altLang="ja-JP" dirty="0" err="1"/>
              <a:t>capital_gain</a:t>
            </a:r>
            <a:r>
              <a:rPr lang="en-US" altLang="ja-JP" dirty="0"/>
              <a:t> 0 </a:t>
            </a:r>
          </a:p>
          <a:p>
            <a:r>
              <a:rPr lang="en-US" altLang="ja-JP" dirty="0" err="1"/>
              <a:t>capital_loss</a:t>
            </a:r>
            <a:r>
              <a:rPr lang="en-US" altLang="ja-JP" dirty="0"/>
              <a:t> 0 </a:t>
            </a:r>
          </a:p>
          <a:p>
            <a:r>
              <a:rPr lang="ja-JP" altLang="en-US" dirty="0"/>
              <a:t>毎週仕事時間 </a:t>
            </a:r>
            <a:r>
              <a:rPr lang="en-US" altLang="ja-JP" dirty="0"/>
              <a:t>0 </a:t>
            </a:r>
          </a:p>
          <a:p>
            <a:r>
              <a:rPr lang="ja-JP" altLang="en-US" dirty="0"/>
              <a:t>国籍 </a:t>
            </a:r>
            <a:r>
              <a:rPr lang="en-US" altLang="ja-JP" dirty="0"/>
              <a:t>583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削除</a:t>
            </a:r>
            <a:r>
              <a:rPr kumimoji="1" lang="en-US" altLang="ja-JP" dirty="0"/>
              <a:t>:2399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111B59-2008-463C-9830-109D298E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9EF6-0388-45D7-B38B-1B607E237C5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21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13619-18FB-41D3-A018-84570AD3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使用したモデルと原因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22C0CE-77EB-4124-83EF-6442ED80C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モデル：ロジスティック回帰モデル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原因：ほかのモデル（ニューラルネットワークやサポートベクトルマシン）も利用したが、</a:t>
            </a:r>
            <a:endParaRPr lang="en-US" altLang="ja-JP" dirty="0"/>
          </a:p>
          <a:p>
            <a:r>
              <a:rPr lang="ja-JP" altLang="en-US" dirty="0"/>
              <a:t>　　　　ハイパーパラメーターの調節が難しく、精度が向上しなかったため、</a:t>
            </a:r>
            <a:endParaRPr lang="en-US" altLang="ja-JP" dirty="0"/>
          </a:p>
          <a:p>
            <a:r>
              <a:rPr lang="ja-JP" altLang="en-US" dirty="0"/>
              <a:t>　　　　精度が一番高かったロジスティック回帰分析を使用しました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93F7C9-57AD-4C54-ABF0-EC61DC1D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9EF6-0388-45D7-B38B-1B607E237C56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38E768A-4BB4-4729-897A-C96B02C86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831" y="4063726"/>
            <a:ext cx="2757421" cy="187085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2913AD2-CE87-41E2-8305-D36F769DC5BA}"/>
              </a:ext>
            </a:extLst>
          </p:cNvPr>
          <p:cNvSpPr txBox="1"/>
          <p:nvPr/>
        </p:nvSpPr>
        <p:spPr>
          <a:xfrm>
            <a:off x="721895" y="6459785"/>
            <a:ext cx="847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https://www.bing.com/images/search?view=detailV2&amp;ccid=GklniJs%2b&amp;id&amp;ajaxhist=0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44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5C30B-02A4-4854-9C38-8B10D7D4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</a:t>
            </a:r>
            <a:r>
              <a:rPr kumimoji="1" lang="ja-JP" altLang="en-US" dirty="0"/>
              <a:t>推定モデル</a:t>
            </a:r>
            <a:r>
              <a:rPr lang="ja-JP" altLang="en-US" dirty="0"/>
              <a:t>と精度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F46884-573D-4971-8152-3F56182FE2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推定モデル（ロジスティック）</a:t>
            </a:r>
            <a:endParaRPr lang="en-US" altLang="ja-JP" dirty="0"/>
          </a:p>
          <a:p>
            <a:r>
              <a:rPr lang="en-US" altLang="ja-JP" dirty="0"/>
              <a:t>logistic = </a:t>
            </a:r>
            <a:r>
              <a:rPr lang="en-US" altLang="ja-JP" dirty="0" err="1"/>
              <a:t>LogisticRegression</a:t>
            </a:r>
            <a:r>
              <a:rPr lang="en-US" altLang="ja-JP" dirty="0"/>
              <a:t>(penalty='</a:t>
            </a:r>
            <a:r>
              <a:rPr lang="en-US" altLang="ja-JP" dirty="0" err="1"/>
              <a:t>elasticnet</a:t>
            </a:r>
            <a:r>
              <a:rPr lang="en-US" altLang="ja-JP" dirty="0"/>
              <a:t>’,</a:t>
            </a:r>
          </a:p>
          <a:p>
            <a:r>
              <a:rPr lang="en-US" altLang="ja-JP" dirty="0"/>
              <a:t>solver='saga',l1_ratio=0.8)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バランスデータの設定</a:t>
            </a:r>
            <a:endParaRPr lang="en-US" altLang="ja-JP" dirty="0"/>
          </a:p>
          <a:p>
            <a:r>
              <a:rPr lang="ja-JP" altLang="en-US" dirty="0"/>
              <a:t>訓練データ</a:t>
            </a:r>
            <a:r>
              <a:rPr lang="en-US" altLang="ja-JP" dirty="0"/>
              <a:t>=0.86</a:t>
            </a:r>
            <a:endParaRPr lang="ja-JP" altLang="en-US" dirty="0"/>
          </a:p>
          <a:p>
            <a:r>
              <a:rPr lang="ja-JP" altLang="en-US" dirty="0"/>
              <a:t>テストデータ</a:t>
            </a:r>
            <a:r>
              <a:rPr lang="en-US" altLang="ja-JP" dirty="0"/>
              <a:t>=0.14</a:t>
            </a:r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D0EBBBF-62F0-4710-9DAB-5EA79F0B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2066" y="1653541"/>
            <a:ext cx="4937760" cy="4023360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精度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F13A82-A46B-44D0-8EC7-1AB8664E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9EF6-0388-45D7-B38B-1B607E237C56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15EA8674-C2AD-4B49-B381-37F9C8872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21633"/>
              </p:ext>
            </p:extLst>
          </p:nvPr>
        </p:nvGraphicFramePr>
        <p:xfrm>
          <a:off x="6522066" y="3429000"/>
          <a:ext cx="4842132" cy="14833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421066">
                  <a:extLst>
                    <a:ext uri="{9D8B030D-6E8A-4147-A177-3AD203B41FA5}">
                      <a16:colId xmlns:a16="http://schemas.microsoft.com/office/drawing/2014/main" val="3610577966"/>
                    </a:ext>
                  </a:extLst>
                </a:gridCol>
                <a:gridCol w="2421066">
                  <a:extLst>
                    <a:ext uri="{9D8B030D-6E8A-4147-A177-3AD203B41FA5}">
                      <a16:colId xmlns:a16="http://schemas.microsoft.com/office/drawing/2014/main" val="164462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b="0" dirty="0"/>
                        <a:t>accuracy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0.849147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1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precision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0.674419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05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recall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0.710509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75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f1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0.691994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78041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2874</TotalTime>
  <Words>377</Words>
  <Application>Microsoft Office PowerPoint</Application>
  <PresentationFormat>ワイド画面</PresentationFormat>
  <Paragraphs>194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Calibri</vt:lpstr>
      <vt:lpstr>Calibri Light</vt:lpstr>
      <vt:lpstr>Wingdings</vt:lpstr>
      <vt:lpstr>レトロスペクト</vt:lpstr>
      <vt:lpstr>第一回発表</vt:lpstr>
      <vt:lpstr>内容</vt:lpstr>
      <vt:lpstr>1.前処理</vt:lpstr>
      <vt:lpstr>A)データについて</vt:lpstr>
      <vt:lpstr>PowerPoint プレゼンテーション</vt:lpstr>
      <vt:lpstr> B) 目的変数の設定</vt:lpstr>
      <vt:lpstr>C)欠損地の処理</vt:lpstr>
      <vt:lpstr>2.使用したモデルと原因</vt:lpstr>
      <vt:lpstr>3.推定モデルと精度</vt:lpstr>
      <vt:lpstr>4.解釈</vt:lpstr>
      <vt:lpstr>解釈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第一回発表</dc:title>
  <dc:creator>寺尾 駿之介</dc:creator>
  <cp:lastModifiedBy>駿之介 寺尾</cp:lastModifiedBy>
  <cp:revision>25</cp:revision>
  <dcterms:created xsi:type="dcterms:W3CDTF">2019-06-08T01:47:20Z</dcterms:created>
  <dcterms:modified xsi:type="dcterms:W3CDTF">2019-06-13T04:02:20Z</dcterms:modified>
</cp:coreProperties>
</file>