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3" r:id="rId15"/>
    <p:sldId id="269" r:id="rId16"/>
    <p:sldId id="274" r:id="rId17"/>
    <p:sldId id="275" r:id="rId18"/>
    <p:sldId id="270" r:id="rId19"/>
    <p:sldId id="272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9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17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6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1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9E06EC-0B5E-4DF2-85A5-E5CD9B0629D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4EEDA2-E179-4172-AAA7-C402B6B6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1155808">
            <a:off x="82547" y="747917"/>
            <a:ext cx="784702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機械学習の基本（中）</a:t>
            </a:r>
            <a:endParaRPr lang="en-US" altLang="ja-JP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r>
              <a:rPr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ー分</a:t>
            </a:r>
            <a:r>
              <a:rPr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類問題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 rot="21155808">
            <a:off x="6162838" y="3520520"/>
            <a:ext cx="21371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ja-JP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Lecture 6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62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6696" y="1444816"/>
            <a:ext cx="751050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ndat.drop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fnlwgt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"income"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ndat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"income"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[:]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np.array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&gt;50K."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Y])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16696" y="15314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</a:t>
            </a:r>
            <a:r>
              <a:rPr lang="ja-JP" altLang="en-US" dirty="0" smtClean="0"/>
              <a:t>と</a:t>
            </a:r>
            <a:r>
              <a:rPr lang="en-US" altLang="ja-JP" dirty="0" smtClean="0"/>
              <a:t>Y</a:t>
            </a:r>
            <a:r>
              <a:rPr lang="ja-JP" altLang="en-US" dirty="0" smtClean="0"/>
              <a:t>を作る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696" y="2574524"/>
            <a:ext cx="69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“</a:t>
            </a:r>
            <a:r>
              <a:rPr lang="en-US" dirty="0" err="1" smtClean="0"/>
              <a:t>fnlwgt</a:t>
            </a:r>
            <a:r>
              <a:rPr lang="en-US" dirty="0" smtClean="0"/>
              <a:t>”</a:t>
            </a:r>
            <a:r>
              <a:rPr lang="ja-JP" altLang="en-US" dirty="0" smtClean="0"/>
              <a:t>はデータの説明によると予測と全く関係ないらしい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6595" y="3192884"/>
            <a:ext cx="693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X == “ &gt;50K.”</a:t>
            </a:r>
            <a:r>
              <a:rPr lang="ja-JP" altLang="en-US" dirty="0" smtClean="0"/>
              <a:t>　にしない原因は</a:t>
            </a:r>
            <a:r>
              <a:rPr lang="en-US" altLang="ja-JP" dirty="0" smtClean="0"/>
              <a:t>, </a:t>
            </a:r>
            <a:r>
              <a:rPr lang="ja-JP" altLang="en-US" dirty="0" smtClean="0"/>
              <a:t>訓練データでは</a:t>
            </a:r>
            <a:r>
              <a:rPr lang="en-US" altLang="ja-JP" dirty="0" smtClean="0"/>
              <a:t>” &gt;50K”</a:t>
            </a:r>
            <a:r>
              <a:rPr lang="ja-JP" altLang="en-US" dirty="0" smtClean="0"/>
              <a:t>、テストデータでは</a:t>
            </a:r>
            <a:r>
              <a:rPr lang="en-US" altLang="ja-JP" dirty="0" smtClean="0"/>
              <a:t>” &gt;50K.”</a:t>
            </a:r>
            <a:r>
              <a:rPr lang="ja-JP" altLang="en-US" dirty="0" smtClean="0"/>
              <a:t>なので、含まれてという意味で、 </a:t>
            </a:r>
            <a:r>
              <a:rPr lang="en-US" altLang="ja-JP" dirty="0" smtClean="0"/>
              <a:t>x in “ &gt;50.”</a:t>
            </a:r>
            <a:r>
              <a:rPr lang="ja-JP" altLang="en-US" dirty="0" smtClean="0"/>
              <a:t>で判断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1" y="0"/>
            <a:ext cx="7797662" cy="1151965"/>
          </a:xfrm>
        </p:spPr>
        <p:txBody>
          <a:bodyPr/>
          <a:lstStyle/>
          <a:p>
            <a:r>
              <a:rPr lang="ja-JP" altLang="en-US" dirty="0"/>
              <a:t>デー</a:t>
            </a:r>
            <a:r>
              <a:rPr lang="ja-JP" altLang="en-US" dirty="0" smtClean="0"/>
              <a:t>タの標準化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4351" y="990038"/>
            <a:ext cx="659199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normalization: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sklearn.preprocessing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StandardScaler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X.iloc[:,:] = StandardScaler().fit_transform(X)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debug: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"After normalization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\n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,X)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74" y="2660505"/>
            <a:ext cx="62388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132" y="1328767"/>
            <a:ext cx="7913716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2.訓練とテストデータを作る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sklearn.model_selection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train_test_split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Try, Ty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train_test_split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X,Y,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test_size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-train,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random_state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random_seed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4351" y="0"/>
            <a:ext cx="7797662" cy="1151965"/>
          </a:xfrm>
        </p:spPr>
        <p:txBody>
          <a:bodyPr/>
          <a:lstStyle/>
          <a:p>
            <a:r>
              <a:rPr lang="ja-JP" altLang="en-US" dirty="0"/>
              <a:t>訓</a:t>
            </a:r>
            <a:r>
              <a:rPr lang="ja-JP" altLang="en-US" dirty="0" smtClean="0"/>
              <a:t>練、テストデータの分け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02265"/>
              </p:ext>
            </p:extLst>
          </p:nvPr>
        </p:nvGraphicFramePr>
        <p:xfrm>
          <a:off x="514351" y="2560782"/>
          <a:ext cx="180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872910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5844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82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786983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7772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81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2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6138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81752"/>
              </p:ext>
            </p:extLst>
          </p:nvPr>
        </p:nvGraphicFramePr>
        <p:xfrm>
          <a:off x="4637464" y="2552931"/>
          <a:ext cx="1800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872910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5844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82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786983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7772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81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267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7042"/>
              </p:ext>
            </p:extLst>
          </p:nvPr>
        </p:nvGraphicFramePr>
        <p:xfrm>
          <a:off x="4637464" y="4273666"/>
          <a:ext cx="1800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872910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5844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8248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786983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7772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81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4944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19198"/>
              </p:ext>
            </p:extLst>
          </p:nvPr>
        </p:nvGraphicFramePr>
        <p:xfrm>
          <a:off x="2744714" y="2560782"/>
          <a:ext cx="36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8729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81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2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6138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2866"/>
              </p:ext>
            </p:extLst>
          </p:nvPr>
        </p:nvGraphicFramePr>
        <p:xfrm>
          <a:off x="7025769" y="2552931"/>
          <a:ext cx="360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8729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81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267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12686"/>
              </p:ext>
            </p:extLst>
          </p:nvPr>
        </p:nvGraphicFramePr>
        <p:xfrm>
          <a:off x="7025769" y="4273666"/>
          <a:ext cx="360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8729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2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61382"/>
                  </a:ext>
                </a:extLst>
              </a:tr>
            </a:tbl>
          </a:graphicData>
        </a:graphic>
      </p:graphicFrame>
      <p:sp>
        <p:nvSpPr>
          <p:cNvPr id="14" name="燕尾形箭头 13"/>
          <p:cNvSpPr/>
          <p:nvPr/>
        </p:nvSpPr>
        <p:spPr>
          <a:xfrm>
            <a:off x="3782800" y="3188084"/>
            <a:ext cx="648393" cy="7730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155305" y="3112961"/>
            <a:ext cx="518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9821" y="3112961"/>
            <a:ext cx="518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9544" y="2769984"/>
            <a:ext cx="10518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Trx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92040" y="2735810"/>
            <a:ext cx="10756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Try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3776" y="5110789"/>
            <a:ext cx="8034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Tx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598" y="5110789"/>
            <a:ext cx="8284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55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853" y="0"/>
            <a:ext cx="7797662" cy="1151965"/>
          </a:xfrm>
        </p:spPr>
        <p:txBody>
          <a:bodyPr/>
          <a:lstStyle/>
          <a:p>
            <a:r>
              <a:rPr lang="ja-JP" altLang="en-US" dirty="0"/>
              <a:t>デー</a:t>
            </a:r>
            <a:r>
              <a:rPr lang="ja-JP" altLang="en-US" dirty="0" smtClean="0"/>
              <a:t>タのバランス問題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9" y="1080655"/>
            <a:ext cx="3045607" cy="23467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39737" y="1222653"/>
            <a:ext cx="4563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訓練デー</a:t>
            </a:r>
            <a:r>
              <a:rPr lang="ja-JP" altLang="en-US" dirty="0" smtClean="0"/>
              <a:t>タにおいて、 </a:t>
            </a:r>
            <a:r>
              <a:rPr lang="en-US" altLang="ja-JP" dirty="0" smtClean="0"/>
              <a:t>&gt;50K</a:t>
            </a:r>
            <a:r>
              <a:rPr lang="ja-JP" altLang="en-US" dirty="0" smtClean="0"/>
              <a:t>を超えるサンプル数と超えないサンプル数の比率のバランス問題</a:t>
            </a:r>
            <a:endParaRPr lang="en-US" altLang="ja-JP" dirty="0" smtClean="0"/>
          </a:p>
          <a:p>
            <a:r>
              <a:rPr lang="ja-JP" altLang="en-US" dirty="0"/>
              <a:t>極</a:t>
            </a:r>
            <a:r>
              <a:rPr lang="ja-JP" altLang="en-US" dirty="0" smtClean="0"/>
              <a:t>端な場合</a:t>
            </a:r>
            <a:r>
              <a:rPr lang="en-US" altLang="ja-JP" dirty="0" smtClean="0"/>
              <a:t>(0 -&gt; 99%, 1 -&gt; 1%)</a:t>
            </a:r>
            <a:r>
              <a:rPr lang="ja-JP" altLang="en-US" dirty="0" smtClean="0"/>
              <a:t>、</a:t>
            </a:r>
            <a:r>
              <a:rPr lang="ja-JP" altLang="en-US" dirty="0" smtClean="0">
                <a:solidFill>
                  <a:srgbClr val="FF0000"/>
                </a:solidFill>
              </a:rPr>
              <a:t>精度</a:t>
            </a:r>
            <a:r>
              <a:rPr lang="ja-JP" altLang="en-US" dirty="0" smtClean="0"/>
              <a:t>だけを頼ると、モデルは変数など関係なく、</a:t>
            </a:r>
            <a:r>
              <a:rPr lang="ja-JP" altLang="en-US" dirty="0" smtClean="0">
                <a:solidFill>
                  <a:srgbClr val="FF0000"/>
                </a:solidFill>
              </a:rPr>
              <a:t>すべて０</a:t>
            </a:r>
            <a:r>
              <a:rPr lang="ja-JP" altLang="en-US" dirty="0" smtClean="0"/>
              <a:t>に判断するほうが一番いいモデルになってしまう。（精度 </a:t>
            </a:r>
            <a:r>
              <a:rPr lang="en-US" altLang="ja-JP" dirty="0" smtClean="0"/>
              <a:t>99%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8392" y="3623310"/>
            <a:ext cx="7182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解決方法：</a:t>
            </a:r>
            <a:endParaRPr lang="en-US" altLang="ja-JP" dirty="0" smtClean="0"/>
          </a:p>
          <a:p>
            <a:r>
              <a:rPr lang="ja-JP" altLang="en-US" dirty="0" smtClean="0"/>
              <a:t>１．０のミスと１のミスのペナルティを調整する。</a:t>
            </a:r>
            <a:endParaRPr lang="en-US" altLang="ja-JP" dirty="0" smtClean="0"/>
          </a:p>
          <a:p>
            <a:r>
              <a:rPr lang="ja-JP" altLang="en-US" dirty="0" smtClean="0"/>
              <a:t>２．データをバランス化する。（注意：テストデータはいじらない）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1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678" y="-75469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データのバランス化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679170" y="2069869"/>
            <a:ext cx="548640" cy="23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410690" y="3915295"/>
            <a:ext cx="548640" cy="5237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638501" y="2394393"/>
            <a:ext cx="54864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370021" y="2394393"/>
            <a:ext cx="548640" cy="5237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638501" y="1102089"/>
            <a:ext cx="548640" cy="1163782"/>
          </a:xfrm>
          <a:prstGeom prst="rect">
            <a:avLst/>
          </a:prstGeom>
          <a:solidFill>
            <a:srgbClr val="B80E0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638501" y="4580313"/>
            <a:ext cx="548640" cy="84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70021" y="4904837"/>
            <a:ext cx="548640" cy="5237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4638501" y="3612533"/>
            <a:ext cx="548640" cy="826462"/>
          </a:xfrm>
          <a:prstGeom prst="rect">
            <a:avLst/>
          </a:prstGeom>
          <a:solidFill>
            <a:srgbClr val="B80E0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右箭头 13"/>
          <p:cNvSpPr/>
          <p:nvPr/>
        </p:nvSpPr>
        <p:spPr>
          <a:xfrm rot="18896568">
            <a:off x="3379122" y="2284022"/>
            <a:ext cx="839586" cy="56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右箭头 14"/>
          <p:cNvSpPr/>
          <p:nvPr/>
        </p:nvSpPr>
        <p:spPr>
          <a:xfrm rot="2077118">
            <a:off x="3475404" y="3632661"/>
            <a:ext cx="839586" cy="56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59977" y="1250016"/>
            <a:ext cx="2685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完全バランス化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70C0"/>
                </a:solidFill>
              </a:rPr>
              <a:t>１の予測が大いに伸びる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デー</a:t>
            </a:r>
            <a:r>
              <a:rPr lang="ja-JP" altLang="en-US" dirty="0" smtClean="0">
                <a:solidFill>
                  <a:srgbClr val="FF0000"/>
                </a:solidFill>
              </a:rPr>
              <a:t>タのロスが多い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精度が落ちすぎるかもしれない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01294" y="3783907"/>
            <a:ext cx="2477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ある程度のバランス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70C0"/>
                </a:solidFill>
              </a:rPr>
              <a:t>精度はあまり落ちない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１の予測が不足する可能性がある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351" y="1014876"/>
            <a:ext cx="709075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3.データのバランス調整（オプション）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balance: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Try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balance_data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Trx,Try,ratio,random_seed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debug: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"After balancing"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Try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.head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4351" y="0"/>
            <a:ext cx="7797662" cy="1151965"/>
          </a:xfrm>
        </p:spPr>
        <p:txBody>
          <a:bodyPr/>
          <a:lstStyle/>
          <a:p>
            <a:r>
              <a:rPr lang="ja-JP" altLang="en-US" dirty="0"/>
              <a:t>デー</a:t>
            </a:r>
            <a:r>
              <a:rPr lang="ja-JP" altLang="en-US" dirty="0" smtClean="0"/>
              <a:t>タのバランス調整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849" y="3159561"/>
            <a:ext cx="715725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balance_data(x,y,ratio=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random_seed=1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##　まず income == 1とincome == 0のデータを分離する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tmp1 = y.loc[y ==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].index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tmp2 = y.loc[y ==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].sample(tmp1.shape[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]*ratio).index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ind = tmp1.union(tmp2)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#&lt;- indexのappend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x.loc[ind,:], y.loc[ind]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0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849" y="0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調整後の訓練データの状況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55" y="1286048"/>
            <a:ext cx="5429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2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4029" y="930169"/>
            <a:ext cx="613479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preprocessing(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dat,normalization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,train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0.9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,balance=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ratio=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random_seed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debug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en-US" sz="1300" b="1" dirty="0">
                <a:solidFill>
                  <a:srgbClr val="000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</a:t>
            </a:r>
            <a:r>
              <a:rPr lang="en-US" altLang="en-US" sz="1300" b="1" dirty="0">
                <a:solidFill>
                  <a:srgbClr val="000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en-US" sz="1300" b="1" dirty="0">
                <a:solidFill>
                  <a:srgbClr val="000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en-US" sz="13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Trx</a:t>
            </a:r>
            <a:r>
              <a:rPr lang="en-US" altLang="en-US" sz="13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Try, </a:t>
            </a:r>
            <a:r>
              <a:rPr lang="en-US" altLang="en-US" sz="13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Tx</a:t>
            </a:r>
            <a:r>
              <a:rPr lang="en-US" altLang="en-US" sz="13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Ty]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4029" y="2433260"/>
            <a:ext cx="6143106" cy="1492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 4.提案モデル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sklearn.linear_model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LogisticRegression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sklearn.metrics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confusion_matrix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logistic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LogisticRegression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logistic.fit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Try)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result.predict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7849" y="0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モデル訓練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4029" y="4096904"/>
            <a:ext cx="6134792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i="1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 </a:t>
            </a:r>
            <a:r>
              <a:rPr lang="ja-JP" altLang="en-US" sz="1300" i="1" dirty="0" smtClean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混同行列</a:t>
            </a:r>
            <a:endParaRPr lang="en-US" altLang="ja-JP" sz="1300" i="1" dirty="0" smtClean="0">
              <a:solidFill>
                <a:srgbClr val="80808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cmat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confusion_matrix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(Ty,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cmat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15876"/>
          <a:stretch/>
        </p:blipFill>
        <p:spPr>
          <a:xfrm>
            <a:off x="1064029" y="4960329"/>
            <a:ext cx="2029202" cy="7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7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1" y="187037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混同行列（</a:t>
            </a:r>
            <a:r>
              <a:rPr lang="en-US" altLang="ja-JP" dirty="0" smtClean="0"/>
              <a:t>Confusion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matrix</a:t>
            </a:r>
            <a:r>
              <a:rPr lang="ja-JP" altLang="en-US" dirty="0" smtClean="0"/>
              <a:t>）</a:t>
            </a:r>
            <a:endParaRPr lang="en-US" dirty="0"/>
          </a:p>
        </p:txBody>
      </p:sp>
      <p:pic>
        <p:nvPicPr>
          <p:cNvPr id="7170" name="Picture 2" descr="ãæ··åè¡å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6" y="1919375"/>
            <a:ext cx="8287951" cy="25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7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1240067"/>
            <a:ext cx="3505200" cy="2066925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14351" y="187037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モデル評価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82" y="1240067"/>
            <a:ext cx="3895725" cy="657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67" y="2214802"/>
            <a:ext cx="1152525" cy="666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6898" y="3765666"/>
            <a:ext cx="56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分類問題の最後の評価には</a:t>
            </a:r>
            <a:r>
              <a:rPr lang="en-US" altLang="ja-JP" dirty="0" smtClean="0"/>
              <a:t>F1</a:t>
            </a:r>
            <a:r>
              <a:rPr lang="ja-JP" altLang="en-US" dirty="0"/>
              <a:t> </a:t>
            </a:r>
            <a:r>
              <a:rPr lang="en-US" altLang="ja-JP" dirty="0" smtClean="0"/>
              <a:t>score</a:t>
            </a:r>
            <a:r>
              <a:rPr lang="ja-JP" altLang="en-US" dirty="0" smtClean="0"/>
              <a:t>を使う場合が多い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今週、来週の授業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14351" y="1747512"/>
            <a:ext cx="7796030" cy="3311189"/>
          </a:xfrm>
        </p:spPr>
        <p:txBody>
          <a:bodyPr/>
          <a:lstStyle/>
          <a:p>
            <a:r>
              <a:rPr lang="ja-JP" altLang="en-US" dirty="0" smtClean="0"/>
              <a:t>１．グループ分けで、分類問題を解決し、モデルの精度の向上を目指す</a:t>
            </a:r>
            <a:endParaRPr lang="en-US" altLang="ja-JP" dirty="0" smtClean="0"/>
          </a:p>
          <a:p>
            <a:r>
              <a:rPr lang="ja-JP" altLang="en-US" dirty="0" smtClean="0"/>
              <a:t>２．データの前処理</a:t>
            </a:r>
            <a:endParaRPr lang="en-US" altLang="ja-JP" dirty="0" smtClean="0"/>
          </a:p>
          <a:p>
            <a:r>
              <a:rPr lang="ja-JP" altLang="en-US" dirty="0" smtClean="0"/>
              <a:t>３．モデルの提案</a:t>
            </a:r>
            <a:endParaRPr lang="en-US" altLang="ja-JP" dirty="0" smtClean="0"/>
          </a:p>
          <a:p>
            <a:r>
              <a:rPr lang="ja-JP" altLang="en-US" dirty="0" smtClean="0"/>
              <a:t>４．モデルの評価</a:t>
            </a:r>
            <a:endParaRPr lang="en-US" altLang="ja-JP" dirty="0" smtClean="0"/>
          </a:p>
          <a:p>
            <a:r>
              <a:rPr lang="ja-JP" altLang="en-US" dirty="0" smtClean="0"/>
              <a:t>５．モデルの解釈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5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4475" y="0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モデル評価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2509" y="1090410"/>
            <a:ext cx="826213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sklearn.metrics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precision_score,recall_score,f1_score,accuracy_score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evaluation = [accuracy_score,precision_score,recall_score,f1_score]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evaluation_tag = [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"accuracy"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"precision"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"recall"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"f1"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scores = []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range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scores.append(evaluation[i](Ty,pred))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scores = pd.DataFrame(scores,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index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=evaluation_tag)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"Scores: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\n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,scores)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75" y="3211222"/>
            <a:ext cx="257798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j-ea"/>
                <a:ea typeface="+mj-ea"/>
              </a:rPr>
              <a:t>accuracy </a:t>
            </a:r>
            <a:r>
              <a:rPr lang="en-US" b="1" dirty="0">
                <a:latin typeface="+mj-ea"/>
                <a:ea typeface="+mj-ea"/>
              </a:rPr>
              <a:t>  </a:t>
            </a:r>
            <a:r>
              <a:rPr lang="en-US" dirty="0">
                <a:latin typeface="+mj-ea"/>
                <a:ea typeface="+mj-ea"/>
              </a:rPr>
              <a:t>0.817008</a:t>
            </a:r>
          </a:p>
          <a:p>
            <a:r>
              <a:rPr lang="en-US" dirty="0">
                <a:latin typeface="+mj-ea"/>
                <a:ea typeface="+mj-ea"/>
              </a:rPr>
              <a:t>precision  0.592262</a:t>
            </a:r>
          </a:p>
          <a:p>
            <a:r>
              <a:rPr lang="en-US" dirty="0">
                <a:latin typeface="+mj-ea"/>
                <a:ea typeface="+mj-ea"/>
              </a:rPr>
              <a:t>recall     </a:t>
            </a:r>
            <a:r>
              <a:rPr lang="en-US" dirty="0" smtClean="0">
                <a:latin typeface="+mj-ea"/>
                <a:ea typeface="+mj-ea"/>
              </a:rPr>
              <a:t>	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dirty="0" smtClean="0">
                <a:latin typeface="+mj-ea"/>
                <a:ea typeface="+mj-ea"/>
              </a:rPr>
              <a:t>0.857759</a:t>
            </a:r>
            <a:endParaRPr lang="en-US" dirty="0">
              <a:latin typeface="+mj-ea"/>
              <a:ea typeface="+mj-ea"/>
            </a:endParaRPr>
          </a:p>
          <a:p>
            <a:r>
              <a:rPr lang="en-US" dirty="0">
                <a:latin typeface="+mj-ea"/>
                <a:ea typeface="+mj-ea"/>
              </a:rPr>
              <a:t>f1         </a:t>
            </a:r>
            <a:r>
              <a:rPr lang="en-US" dirty="0" smtClean="0">
                <a:latin typeface="+mj-ea"/>
                <a:ea typeface="+mj-ea"/>
              </a:rPr>
              <a:t>     0.700704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0897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1" y="153787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シミュレーションデータで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ヒートマップ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9010" y="1305752"/>
            <a:ext cx="504582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simulation(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):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教育年数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0-20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#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毎週仕事時間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0 - 40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#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教育年数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-&gt; 1 ,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毎週仕事時間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-&gt; 6 (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列番号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simdata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np.zeros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800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,coln))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count =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edu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range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):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work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range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):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simdata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[count,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edu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#&lt;- education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simdata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[count,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= work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count +=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6" y="1235501"/>
            <a:ext cx="4063106" cy="36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5018" y="120399"/>
            <a:ext cx="6683433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simdata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=simulation(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Trx.shape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heatmap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simdata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plt.show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\n\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Simulation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data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\n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simdata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[:,[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]])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sim_pred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result.predict_proba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simdata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#print(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sim_pred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[:,1])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sim_pred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np.array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sim_pred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[:,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]).reshape((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 =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heatmap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sim_pred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ax.invert_yaxis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ax.set_title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"Probability of income &gt;=50K"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ax.set_ylabel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"Education year"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ax.set_xlabel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"Working Hour per week"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plt.show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59" y="3217368"/>
            <a:ext cx="4050290" cy="3366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5018" y="3217368"/>
            <a:ext cx="3333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result.predict</a:t>
            </a:r>
            <a:r>
              <a:rPr lang="ja-JP" altLang="en-US" dirty="0" smtClean="0"/>
              <a:t>は</a:t>
            </a:r>
            <a:r>
              <a:rPr lang="en-US" dirty="0" smtClean="0"/>
              <a:t>0</a:t>
            </a:r>
            <a:r>
              <a:rPr lang="ja-JP" altLang="en-US" dirty="0" smtClean="0"/>
              <a:t>か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の結果を出すけど、</a:t>
            </a:r>
            <a:r>
              <a:rPr lang="en-US" altLang="ja-JP" dirty="0" err="1" smtClean="0"/>
              <a:t>result.predict_proba</a:t>
            </a:r>
            <a:r>
              <a:rPr lang="ja-JP" altLang="en-US" dirty="0" smtClean="0"/>
              <a:t>は０と１の確率</a:t>
            </a:r>
            <a:r>
              <a:rPr lang="en-US" altLang="ja-JP" dirty="0" smtClean="0"/>
              <a:t>([0.1,0.9])</a:t>
            </a:r>
            <a:r>
              <a:rPr lang="ja-JP" altLang="en-US" dirty="0" smtClean="0"/>
              <a:t>などがわかる。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2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任務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F1</a:t>
            </a:r>
            <a:r>
              <a:rPr lang="ja-JP" altLang="en-US" sz="3200" dirty="0" smtClean="0"/>
              <a:t>が一番よくなるモデルを作ってみよ</a:t>
            </a:r>
            <a:endParaRPr lang="en-US" altLang="ja-JP" sz="3200" dirty="0" smtClean="0"/>
          </a:p>
          <a:p>
            <a:r>
              <a:rPr lang="ja-JP" altLang="en-US" sz="3200" dirty="0" smtClean="0"/>
              <a:t>講義と違うところ：</a:t>
            </a:r>
            <a:r>
              <a:rPr lang="en-US" altLang="ja-JP" sz="3200" cap="none" dirty="0" smtClean="0">
                <a:latin typeface="+mn-ea"/>
              </a:rPr>
              <a:t>adult.</a:t>
            </a:r>
            <a:r>
              <a:rPr lang="ja-JP" altLang="en-US" sz="3200" cap="none" dirty="0" smtClean="0">
                <a:latin typeface="+mn-ea"/>
              </a:rPr>
              <a:t>ｃｓｖで訓練し</a:t>
            </a:r>
            <a:r>
              <a:rPr lang="en-US" altLang="ja-JP" sz="3200" cap="none" dirty="0" smtClean="0">
                <a:latin typeface="+mn-ea"/>
              </a:rPr>
              <a:t>,adult_test.csv</a:t>
            </a:r>
            <a:r>
              <a:rPr lang="ja-JP" altLang="en-US" sz="3200" cap="none" dirty="0" smtClean="0">
                <a:latin typeface="+mn-ea"/>
              </a:rPr>
              <a:t>でテスト（講義のコードは混ぜた）</a:t>
            </a:r>
            <a:endParaRPr lang="en-US" altLang="ja-JP" sz="3200" cap="none" dirty="0" smtClean="0">
              <a:latin typeface="+mn-ea"/>
            </a:endParaRPr>
          </a:p>
          <a:p>
            <a:r>
              <a:rPr lang="ja-JP" altLang="en-US" sz="3200" cap="none" dirty="0" smtClean="0">
                <a:latin typeface="+mn-ea"/>
              </a:rPr>
              <a:t>できるだけ面白い解釈を行ってみよ</a:t>
            </a:r>
            <a:endParaRPr lang="en-US" altLang="ja-JP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560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分類問題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0406"/>
            <a:ext cx="9144000" cy="244627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1942" y="1850796"/>
            <a:ext cx="822072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numpy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pandas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pd.read_csv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"adult.csv"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pd.read_csv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"adult_test.csv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pd.concat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([</a:t>
            </a:r>
            <a:r>
              <a:rPr lang="en-US" altLang="en-US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train,test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],</a:t>
            </a:r>
            <a:r>
              <a:rPr lang="en-US" altLang="en-US" sz="1600" dirty="0" err="1">
                <a:solidFill>
                  <a:srgbClr val="66009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ignore_index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en-US" sz="1600" b="1" dirty="0">
                <a:solidFill>
                  <a:srgbClr val="000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  <a:r>
              <a:rPr lang="en-US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en-US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.head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1" y="-177553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前処理</a:t>
            </a:r>
            <a:endParaRPr lang="en-US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239697" y="905523"/>
            <a:ext cx="2494625" cy="568171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solidFill>
                  <a:schemeClr val="bg1"/>
                </a:solidFill>
              </a:rPr>
              <a:t>．</a:t>
            </a:r>
            <a:r>
              <a:rPr lang="ja-JP" altLang="en-US" dirty="0">
                <a:solidFill>
                  <a:schemeClr val="bg1"/>
                </a:solidFill>
              </a:rPr>
              <a:t>簡単な統計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ãæ¬ æå¤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33" y="1356152"/>
            <a:ext cx="36576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燕尾形 11"/>
          <p:cNvSpPr/>
          <p:nvPr/>
        </p:nvSpPr>
        <p:spPr>
          <a:xfrm>
            <a:off x="239696" y="2057488"/>
            <a:ext cx="2494625" cy="568171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2</a:t>
            </a:r>
            <a:r>
              <a:rPr lang="ja-JP" altLang="en-US" dirty="0" smtClean="0">
                <a:solidFill>
                  <a:schemeClr val="bg1"/>
                </a:solidFill>
              </a:rPr>
              <a:t>．欠損値の処理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9220" y="1473694"/>
            <a:ext cx="200703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</a:t>
            </a:r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タを見る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9220" y="2625659"/>
            <a:ext cx="40860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列で？行で？補完か削除か？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239696" y="3087324"/>
            <a:ext cx="2494625" cy="568171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3</a:t>
            </a:r>
            <a:r>
              <a:rPr lang="ja-JP" altLang="en-US" dirty="0" smtClean="0">
                <a:solidFill>
                  <a:schemeClr val="bg1"/>
                </a:solidFill>
              </a:rPr>
              <a:t>．カテゴリデータの処理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52" y="3703173"/>
            <a:ext cx="40860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数字以外のデータを変換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239695" y="4170400"/>
            <a:ext cx="2494625" cy="568171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4</a:t>
            </a:r>
            <a:r>
              <a:rPr lang="ja-JP" altLang="en-US" dirty="0" smtClean="0">
                <a:solidFill>
                  <a:schemeClr val="bg1"/>
                </a:solidFill>
              </a:rPr>
              <a:t>．訓練とテストデータの準備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3252" y="4849743"/>
            <a:ext cx="40860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モデル検証のため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942" y="-68801"/>
            <a:ext cx="7797662" cy="1151965"/>
          </a:xfrm>
        </p:spPr>
        <p:txBody>
          <a:bodyPr/>
          <a:lstStyle/>
          <a:p>
            <a:r>
              <a:rPr lang="ja-JP" altLang="en-US" dirty="0" smtClean="0"/>
              <a:t>簡単な統計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655" y="1083164"/>
            <a:ext cx="427015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simple_bar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dat,col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balance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[col].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value_counts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plt.clf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plt.bar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balance.index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balance)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plt.title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(col)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plt.show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simple_bar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"income"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simple_bar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人種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2410" y="4021585"/>
            <a:ext cx="3640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 smtClean="0"/>
              <a:t>デ</a:t>
            </a:r>
            <a:r>
              <a:rPr lang="ja-JP" altLang="en-US" dirty="0" smtClean="0"/>
              <a:t>ータセットは、そこそこアンバランスデータで、人種は白人が多いことがわかる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42900" indent="-342900">
              <a:buAutoNum type="arabicPeriod"/>
            </a:pPr>
            <a:r>
              <a:rPr lang="ja-JP" altLang="en-US" dirty="0" smtClean="0"/>
              <a:t>訓練、テストデータの</a:t>
            </a:r>
            <a:r>
              <a:rPr lang="en-US" altLang="ja-JP" dirty="0" smtClean="0"/>
              <a:t>income</a:t>
            </a:r>
            <a:r>
              <a:rPr lang="ja-JP" altLang="en-US" dirty="0" smtClean="0"/>
              <a:t>のラベルが違う。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964" y="386734"/>
            <a:ext cx="3838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83" y="655652"/>
            <a:ext cx="2247900" cy="50673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8942" y="797844"/>
            <a:ext cx="538874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colna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dat.isnull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().sum(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 </a:t>
            </a:r>
            <a:r>
              <a:rPr kumimoji="0" lang="en-US" altLang="en-US" sz="160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#&lt;-　</a:t>
            </a:r>
            <a:r>
              <a:rPr kumimoji="0" lang="en-US" altLang="en-US" sz="160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行ごとまとめ</a:t>
            </a:r>
            <a:r>
              <a:rPr kumimoji="0" lang="en-US" altLang="en-US" sz="160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60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rowna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dat.isnull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().sum(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 </a:t>
            </a:r>
            <a:r>
              <a:rPr kumimoji="0" lang="en-US" altLang="en-US" sz="160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#&lt;- </a:t>
            </a:r>
            <a:r>
              <a:rPr kumimoji="0" lang="en-US" altLang="en-US" sz="160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列毎まとめ</a:t>
            </a:r>
            <a:r>
              <a:rPr kumimoji="0" lang="en-US" altLang="en-US" sz="160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en-US" altLang="en-US" sz="160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列毎Na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\n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colna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行毎Na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\n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rowna.head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 </a:t>
            </a:r>
            <a:r>
              <a:rPr lang="en-US" altLang="en-US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seaborn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heatmap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heatmap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dat.isnull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(),</a:t>
            </a:r>
            <a:r>
              <a:rPr lang="en-US" altLang="en-US" sz="1600" dirty="0" err="1">
                <a:solidFill>
                  <a:srgbClr val="66009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cmap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en-US" sz="1600" b="1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"Greys"</a:t>
            </a:r>
            <a:r>
              <a:rPr lang="en-US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8942" y="-68801"/>
            <a:ext cx="7797662" cy="1151965"/>
          </a:xfrm>
        </p:spPr>
        <p:txBody>
          <a:bodyPr/>
          <a:lstStyle/>
          <a:p>
            <a:r>
              <a:rPr lang="ja-JP" altLang="en-US" dirty="0"/>
              <a:t>欠損</a:t>
            </a:r>
            <a:r>
              <a:rPr lang="ja-JP" altLang="en-US" dirty="0" smtClean="0"/>
              <a:t>値の確認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5" y="3150586"/>
            <a:ext cx="39624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2660" y="1328831"/>
            <a:ext cx="623212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削除予定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%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dat.isnull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().any(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).sum())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98942" y="-68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欠損値の削除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394624" y="1728386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削除予定</a:t>
            </a:r>
            <a:r>
              <a:rPr lang="en-US" altLang="ja-JP" dirty="0"/>
              <a:t>: 2399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01" y="2742940"/>
            <a:ext cx="636584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ind_na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dat.isnull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().any(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dat.loc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ind_na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,:]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カテゴリデータの処理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436" y="1837766"/>
            <a:ext cx="7759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[“</a:t>
            </a:r>
            <a:r>
              <a:rPr lang="en-US" sz="2400" dirty="0" err="1" smtClean="0"/>
              <a:t>Yes”,”No”,”No</a:t>
            </a:r>
            <a:r>
              <a:rPr lang="en-US" sz="2400" dirty="0" smtClean="0"/>
              <a:t>”]                                                -------</a:t>
            </a:r>
            <a:r>
              <a:rPr lang="en-US" sz="2400" dirty="0" smtClean="0">
                <a:sym typeface="Wingdings" panose="05000000000000000000" pitchFamily="2" charset="2"/>
              </a:rPr>
              <a:t> [1, 0, 0]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[“</a:t>
            </a:r>
            <a:r>
              <a:rPr lang="en-US" sz="2400" dirty="0" err="1" smtClean="0">
                <a:sym typeface="Wingdings" panose="05000000000000000000" pitchFamily="2" charset="2"/>
              </a:rPr>
              <a:t>apple”,”apple”,”banana”,”orange</a:t>
            </a:r>
            <a:r>
              <a:rPr lang="en-US" sz="2400" dirty="0" smtClean="0">
                <a:sym typeface="Wingdings" panose="05000000000000000000" pitchFamily="2" charset="2"/>
              </a:rPr>
              <a:t>”]   ------  [0, 0, 1, 2]</a:t>
            </a:r>
            <a:endParaRPr lang="en-US" sz="2400" dirty="0"/>
          </a:p>
        </p:txBody>
      </p:sp>
      <p:sp>
        <p:nvSpPr>
          <p:cNvPr id="5" name="乘号 4"/>
          <p:cNvSpPr/>
          <p:nvPr/>
        </p:nvSpPr>
        <p:spPr>
          <a:xfrm>
            <a:off x="7406194" y="2248751"/>
            <a:ext cx="377300" cy="4200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同心圆 5"/>
          <p:cNvSpPr/>
          <p:nvPr/>
        </p:nvSpPr>
        <p:spPr>
          <a:xfrm>
            <a:off x="7452802" y="1881751"/>
            <a:ext cx="284085" cy="26323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214" y="28230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数字的な関係を持たせてはだめ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21436" y="3990058"/>
            <a:ext cx="433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[“</a:t>
            </a:r>
            <a:r>
              <a:rPr lang="en-US" dirty="0" err="1">
                <a:sym typeface="Wingdings" panose="05000000000000000000" pitchFamily="2" charset="2"/>
              </a:rPr>
              <a:t>apple”,”apple”,”banana”,”orange</a:t>
            </a:r>
            <a:r>
              <a:rPr lang="en-US" dirty="0">
                <a:sym typeface="Wingdings" panose="05000000000000000000" pitchFamily="2" charset="2"/>
              </a:rPr>
              <a:t>”]   ------ 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58640"/>
              </p:ext>
            </p:extLst>
          </p:nvPr>
        </p:nvGraphicFramePr>
        <p:xfrm>
          <a:off x="5472714" y="3820728"/>
          <a:ext cx="1620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2966283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723583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8194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8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8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9905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212965" y="3451396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Apple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banana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orange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696" y="153141"/>
            <a:ext cx="7797662" cy="1151965"/>
          </a:xfrm>
        </p:spPr>
        <p:txBody>
          <a:bodyPr/>
          <a:lstStyle/>
          <a:p>
            <a:r>
              <a:rPr lang="en-US" dirty="0" smtClean="0"/>
              <a:t>Pandas</a:t>
            </a:r>
            <a:r>
              <a:rPr lang="ja-JP" altLang="en-US" dirty="0" smtClean="0"/>
              <a:t>なら簡単に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229" y="1305106"/>
            <a:ext cx="818685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ndat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pd.get_dummies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en-US" sz="13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columns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=[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職種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学位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結婚状態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関係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職業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人種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性別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国籍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6" y="2079917"/>
            <a:ext cx="8401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708</TotalTime>
  <Words>730</Words>
  <Application>Microsoft Office PowerPoint</Application>
  <PresentationFormat>全屏显示(4:3)</PresentationFormat>
  <Paragraphs>118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ＭＳ Ｐゴシック</vt:lpstr>
      <vt:lpstr>ＭＳ ゴシック</vt:lpstr>
      <vt:lpstr>SimSun</vt:lpstr>
      <vt:lpstr>Arial</vt:lpstr>
      <vt:lpstr>Impact</vt:lpstr>
      <vt:lpstr>Wingdings</vt:lpstr>
      <vt:lpstr>主要事件</vt:lpstr>
      <vt:lpstr>PowerPoint 演示文稿</vt:lpstr>
      <vt:lpstr>今週、来週の授業</vt:lpstr>
      <vt:lpstr>分類問題</vt:lpstr>
      <vt:lpstr>前処理</vt:lpstr>
      <vt:lpstr>簡単な統計</vt:lpstr>
      <vt:lpstr>欠損値の確認</vt:lpstr>
      <vt:lpstr>PowerPoint 演示文稿</vt:lpstr>
      <vt:lpstr>カテゴリデータの処理</vt:lpstr>
      <vt:lpstr>Pandasなら簡単に</vt:lpstr>
      <vt:lpstr>PowerPoint 演示文稿</vt:lpstr>
      <vt:lpstr>データの標準化</vt:lpstr>
      <vt:lpstr>訓練、テストデータの分け</vt:lpstr>
      <vt:lpstr>データのバランス問題</vt:lpstr>
      <vt:lpstr>データのバランス化</vt:lpstr>
      <vt:lpstr>データのバランス調整</vt:lpstr>
      <vt:lpstr>調整後の訓練データの状況</vt:lpstr>
      <vt:lpstr>モデル訓練</vt:lpstr>
      <vt:lpstr>混同行列（Confusion matrix）</vt:lpstr>
      <vt:lpstr>モデル評価</vt:lpstr>
      <vt:lpstr>モデル評価</vt:lpstr>
      <vt:lpstr>シミュレーションデータで ヒートマップ</vt:lpstr>
      <vt:lpstr>PowerPoint 演示文稿</vt:lpstr>
      <vt:lpstr>任務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2019-05-22T01:02:40Z</dcterms:created>
  <dcterms:modified xsi:type="dcterms:W3CDTF">2019-05-23T03:45:21Z</dcterms:modified>
</cp:coreProperties>
</file>