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82" r:id="rId23"/>
    <p:sldId id="276" r:id="rId24"/>
    <p:sldId id="277" r:id="rId25"/>
    <p:sldId id="278"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10" r:id="rId51"/>
    <p:sldId id="311" r:id="rId52"/>
    <p:sldId id="312" r:id="rId53"/>
    <p:sldId id="313" r:id="rId54"/>
    <p:sldId id="314" r:id="rId55"/>
    <p:sldId id="316" r:id="rId56"/>
    <p:sldId id="315" r:id="rId57"/>
    <p:sldId id="317" r:id="rId58"/>
    <p:sldId id="318" r:id="rId59"/>
    <p:sldId id="31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B154F58-1F98-494D-A496-300E385C65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154F58-1F98-494D-A496-300E385C65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154F58-1F98-494D-A496-300E385C65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154F58-1F98-494D-A496-300E385C65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B154F58-1F98-494D-A496-300E385C65D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B154F58-1F98-494D-A496-300E385C65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B154F58-1F98-494D-A496-300E385C65D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B154F58-1F98-494D-A496-300E385C65D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54F58-1F98-494D-A496-300E385C65D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154F58-1F98-494D-A496-300E385C65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154F58-1F98-494D-A496-300E385C65D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AB7CC-987F-40D0-90EF-DD0FAC25AE8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54F58-1F98-494D-A496-300E385C65D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AB7CC-987F-40D0-90EF-DD0FAC25AE8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2302 – Software Engineering</a:t>
            </a:r>
            <a:endParaRPr lang="en-US" dirty="0"/>
          </a:p>
        </p:txBody>
      </p:sp>
      <p:sp>
        <p:nvSpPr>
          <p:cNvPr id="3" name="Subtitle 2"/>
          <p:cNvSpPr>
            <a:spLocks noGrp="1"/>
          </p:cNvSpPr>
          <p:nvPr>
            <p:ph type="subTitle" idx="1"/>
          </p:nvPr>
        </p:nvSpPr>
        <p:spPr>
          <a:xfrm>
            <a:off x="1640378" y="3965171"/>
            <a:ext cx="9144000" cy="2601884"/>
          </a:xfrm>
        </p:spPr>
        <p:txBody>
          <a:bodyPr>
            <a:normAutofit/>
          </a:bodyPr>
          <a:lstStyle/>
          <a:p>
            <a:r>
              <a:rPr lang="en-US" dirty="0"/>
              <a:t>BSc. Computer Science</a:t>
            </a:r>
            <a:endParaRPr lang="en-US" dirty="0"/>
          </a:p>
          <a:p>
            <a:r>
              <a:rPr lang="en-US" dirty="0"/>
              <a:t>Third Year, First Semester</a:t>
            </a:r>
            <a:endParaRPr lang="en-US" dirty="0"/>
          </a:p>
          <a:p>
            <a:r>
              <a:rPr lang="en-US" dirty="0"/>
              <a:t>Dept of Computer Science, JKUAT</a:t>
            </a:r>
            <a:endParaRPr lang="en-US" dirty="0"/>
          </a:p>
          <a:p>
            <a:endParaRPr lang="en-US" dirty="0"/>
          </a:p>
          <a:p>
            <a:r>
              <a:rPr lang="en-US" b="1" dirty="0"/>
              <a:t>Lecturer: Joan Gichuru</a:t>
            </a:r>
            <a:endParaRPr lang="en-US" b="1"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809059"/>
          </a:xfrm>
        </p:spPr>
        <p:txBody>
          <a:bodyPr/>
          <a:lstStyle/>
          <a:p>
            <a:r>
              <a:rPr lang="en-US" b="1" dirty="0"/>
              <a:t>1. Software specification</a:t>
            </a:r>
            <a:endParaRPr lang="en-US" b="1" dirty="0"/>
          </a:p>
        </p:txBody>
      </p:sp>
      <p:sp>
        <p:nvSpPr>
          <p:cNvPr id="3" name="Content Placeholder 2"/>
          <p:cNvSpPr>
            <a:spLocks noGrp="1"/>
          </p:cNvSpPr>
          <p:nvPr>
            <p:ph idx="1"/>
          </p:nvPr>
        </p:nvSpPr>
        <p:spPr>
          <a:xfrm>
            <a:off x="-1" y="832847"/>
            <a:ext cx="12113623" cy="5820501"/>
          </a:xfrm>
        </p:spPr>
        <p:txBody>
          <a:bodyPr/>
          <a:lstStyle/>
          <a:p>
            <a:r>
              <a:rPr lang="en-US" dirty="0"/>
              <a:t>Also called requirements Engineering</a:t>
            </a:r>
            <a:endParaRPr lang="en-US" dirty="0"/>
          </a:p>
          <a:p>
            <a:endParaRPr lang="en-US" dirty="0"/>
          </a:p>
          <a:p>
            <a:r>
              <a:rPr lang="en-US" dirty="0"/>
              <a:t>Is the process of understanding and defining what services are required from the system and identifying the constraints on the systems operation and development.</a:t>
            </a:r>
            <a:endParaRPr lang="en-US" dirty="0"/>
          </a:p>
          <a:p>
            <a:endParaRPr lang="en-US" dirty="0"/>
          </a:p>
          <a:p>
            <a:r>
              <a:rPr lang="en-US" dirty="0"/>
              <a:t>Aims to produce an agreed requirements document that specifies  a system stakeholder requirements.</a:t>
            </a:r>
            <a:endParaRPr lang="en-US" dirty="0"/>
          </a:p>
          <a:p>
            <a:endParaRPr lang="en-US" dirty="0"/>
          </a:p>
          <a:p>
            <a:r>
              <a:rPr lang="en-US" dirty="0"/>
              <a:t>There are four main activities in requirements engineering process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6755"/>
            <a:ext cx="11922034" cy="6435634"/>
          </a:xfrm>
        </p:spPr>
        <p:txBody>
          <a:bodyPr/>
          <a:lstStyle/>
          <a:p>
            <a:pPr marL="0" indent="0">
              <a:buNone/>
            </a:pPr>
            <a:r>
              <a:rPr lang="en-US" b="1" dirty="0"/>
              <a:t>1. Feasibility study</a:t>
            </a:r>
            <a:endParaRPr lang="en-US" b="1" dirty="0"/>
          </a:p>
          <a:p>
            <a:pPr marL="0" indent="0">
              <a:buNone/>
            </a:pPr>
            <a:r>
              <a:rPr lang="en-US" dirty="0"/>
              <a:t>An estimate of whether the identified user needs may be satisfied using current software and hardware technologies</a:t>
            </a:r>
            <a:endParaRPr lang="en-US" dirty="0"/>
          </a:p>
          <a:p>
            <a:pPr marL="0" indent="0">
              <a:buNone/>
            </a:pPr>
            <a:r>
              <a:rPr lang="en-US" dirty="0"/>
              <a:t>Whether the proposed system will be cost effective business wise</a:t>
            </a:r>
            <a:endParaRPr lang="en-US" dirty="0"/>
          </a:p>
          <a:p>
            <a:pPr marL="0" indent="0">
              <a:buNone/>
            </a:pPr>
            <a:r>
              <a:rPr lang="en-US" dirty="0"/>
              <a:t> Its results inform the decision of whether to go ahead with a more detailed analysis</a:t>
            </a:r>
            <a:endParaRPr lang="en-US" dirty="0"/>
          </a:p>
          <a:p>
            <a:pPr marL="0" indent="0">
              <a:buNone/>
            </a:pPr>
            <a:endParaRPr lang="en-US" dirty="0"/>
          </a:p>
          <a:p>
            <a:pPr marL="0" indent="0">
              <a:buNone/>
            </a:pPr>
            <a:r>
              <a:rPr lang="en-US" b="1" dirty="0"/>
              <a:t>2. Requirements elicitation and analysis</a:t>
            </a:r>
            <a:endParaRPr lang="en-US" b="1" dirty="0"/>
          </a:p>
          <a:p>
            <a:pPr marL="0" indent="0">
              <a:buNone/>
            </a:pPr>
            <a:r>
              <a:rPr lang="en-US" dirty="0"/>
              <a:t>Process of deriving the system requirements through observation of existing systems, discussions with potential users and procurers, task analysis</a:t>
            </a:r>
            <a:endParaRPr lang="en-US" dirty="0"/>
          </a:p>
          <a:p>
            <a:pPr marL="0" indent="0">
              <a:buNone/>
            </a:pPr>
            <a:r>
              <a:rPr lang="en-US" dirty="0"/>
              <a:t>May involve </a:t>
            </a:r>
            <a:r>
              <a:rPr lang="en-US" dirty="0" err="1"/>
              <a:t>dvpt</a:t>
            </a:r>
            <a:r>
              <a:rPr lang="en-US" dirty="0"/>
              <a:t> of a prototype to better understand the system to be specified</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923314"/>
          </a:xfrm>
        </p:spPr>
        <p:txBody>
          <a:bodyPr/>
          <a:lstStyle/>
          <a:p>
            <a:endParaRPr lang="en-US" dirty="0"/>
          </a:p>
          <a:p>
            <a:pPr marL="0" indent="0">
              <a:buNone/>
            </a:pPr>
            <a:r>
              <a:rPr lang="en-US" b="1" dirty="0"/>
              <a:t>3. Requirements Specification</a:t>
            </a:r>
            <a:endParaRPr lang="en-US" b="1" dirty="0"/>
          </a:p>
          <a:p>
            <a:r>
              <a:rPr lang="en-US" dirty="0"/>
              <a:t>Translating the information gathered during the analysis stage into a document that defines a set of requirements.</a:t>
            </a:r>
            <a:endParaRPr lang="en-US" dirty="0"/>
          </a:p>
          <a:p>
            <a:r>
              <a:rPr lang="en-US" dirty="0"/>
              <a:t>Two kinds of requirements may be included:</a:t>
            </a:r>
            <a:endParaRPr lang="en-US" dirty="0"/>
          </a:p>
          <a:p>
            <a:pPr marL="514350" indent="-514350">
              <a:buFont typeface="+mj-lt"/>
              <a:buAutoNum type="alphaLcPeriod"/>
            </a:pPr>
            <a:r>
              <a:rPr lang="en-US" dirty="0"/>
              <a:t>User requirements – abstract statements of the system requirements for the customer or end user</a:t>
            </a:r>
            <a:endParaRPr lang="en-US" dirty="0"/>
          </a:p>
          <a:p>
            <a:pPr marL="514350" indent="-514350">
              <a:buFont typeface="+mj-lt"/>
              <a:buAutoNum type="alphaLcPeriod"/>
            </a:pPr>
            <a:r>
              <a:rPr lang="en-US" dirty="0"/>
              <a:t>System requirements – more detailed description of the functionality to be provided </a:t>
            </a:r>
            <a:endParaRPr lang="en-US" dirty="0"/>
          </a:p>
          <a:p>
            <a:pPr marL="514350" indent="-514350">
              <a:buFont typeface="+mj-lt"/>
              <a:buAutoNum type="alphaLcPeriod"/>
            </a:pPr>
            <a:endParaRPr lang="en-US" dirty="0"/>
          </a:p>
          <a:p>
            <a:pPr marL="0" indent="0">
              <a:buNone/>
            </a:pPr>
            <a:r>
              <a:rPr lang="en-US" b="1" dirty="0"/>
              <a:t>4. Requirements validation.</a:t>
            </a:r>
            <a:endParaRPr lang="en-US" b="1" dirty="0"/>
          </a:p>
          <a:p>
            <a:pPr marL="0" indent="0">
              <a:buNone/>
            </a:pPr>
            <a:r>
              <a:rPr lang="en-US" dirty="0"/>
              <a:t>Checks requirements for realism, consistency and completeness. </a:t>
            </a:r>
            <a:endParaRPr lang="en-US" dirty="0"/>
          </a:p>
          <a:p>
            <a:pPr marL="0" indent="0">
              <a:buNone/>
            </a:pPr>
            <a:r>
              <a:rPr lang="en-US" dirty="0"/>
              <a:t>Errors in the req document are identified and rectified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lstStyle/>
          <a:p>
            <a:r>
              <a:rPr lang="en-US" dirty="0"/>
              <a:t>2. </a:t>
            </a:r>
            <a:r>
              <a:rPr lang="en-US" b="1" dirty="0"/>
              <a:t>Software Design and Implementation</a:t>
            </a:r>
            <a:endParaRPr lang="en-US" b="1" dirty="0"/>
          </a:p>
        </p:txBody>
      </p:sp>
      <p:sp>
        <p:nvSpPr>
          <p:cNvPr id="3" name="Content Placeholder 2"/>
          <p:cNvSpPr>
            <a:spLocks noGrp="1"/>
          </p:cNvSpPr>
          <p:nvPr>
            <p:ph idx="1"/>
          </p:nvPr>
        </p:nvSpPr>
        <p:spPr>
          <a:xfrm>
            <a:off x="127363" y="1634035"/>
            <a:ext cx="11937274" cy="5698581"/>
          </a:xfrm>
        </p:spPr>
        <p:txBody>
          <a:bodyPr/>
          <a:lstStyle/>
          <a:p>
            <a:r>
              <a:rPr lang="en-US" dirty="0"/>
              <a:t>Process of converting a system specification into an executable system.</a:t>
            </a:r>
            <a:endParaRPr lang="en-US" dirty="0"/>
          </a:p>
          <a:p>
            <a:endParaRPr lang="en-US" dirty="0"/>
          </a:p>
          <a:p>
            <a:r>
              <a:rPr lang="en-US" dirty="0"/>
              <a:t>A software design is a description of the structure of the software to be implemented, the data models and structures used by the system, the interface between system components and algorithms used.</a:t>
            </a:r>
            <a:endParaRPr lang="en-US" dirty="0"/>
          </a:p>
          <a:p>
            <a:pPr marL="0" indent="0">
              <a:buNone/>
            </a:pPr>
            <a:endParaRPr lang="en-US" dirty="0"/>
          </a:p>
          <a:p>
            <a:r>
              <a:rPr lang="en-US" dirty="0"/>
              <a:t>It is developed iteratively.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4502"/>
            <a:ext cx="12192000" cy="6753497"/>
          </a:xfrm>
        </p:spPr>
        <p:txBody>
          <a:bodyPr/>
          <a:lstStyle/>
          <a:p>
            <a:endParaRPr lang="en-US" dirty="0"/>
          </a:p>
          <a:p>
            <a:endParaRPr lang="en-US" dirty="0"/>
          </a:p>
        </p:txBody>
      </p:sp>
      <p:sp>
        <p:nvSpPr>
          <p:cNvPr id="4" name="Rectangle 3"/>
          <p:cNvSpPr/>
          <p:nvPr/>
        </p:nvSpPr>
        <p:spPr>
          <a:xfrm>
            <a:off x="2333897" y="600892"/>
            <a:ext cx="5747657" cy="1323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2547256" y="900011"/>
            <a:ext cx="1593669" cy="766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Platform information</a:t>
            </a:r>
            <a:endParaRPr lang="en-US" dirty="0"/>
          </a:p>
        </p:txBody>
      </p:sp>
      <p:sp>
        <p:nvSpPr>
          <p:cNvPr id="7" name="Rectangle 6"/>
          <p:cNvSpPr/>
          <p:nvPr/>
        </p:nvSpPr>
        <p:spPr>
          <a:xfrm>
            <a:off x="4502331" y="906782"/>
            <a:ext cx="1593669" cy="766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 Specification</a:t>
            </a:r>
            <a:endParaRPr lang="en-US" dirty="0"/>
          </a:p>
        </p:txBody>
      </p:sp>
      <p:sp>
        <p:nvSpPr>
          <p:cNvPr id="8" name="Rectangle 7"/>
          <p:cNvSpPr/>
          <p:nvPr/>
        </p:nvSpPr>
        <p:spPr>
          <a:xfrm>
            <a:off x="6426381" y="879568"/>
            <a:ext cx="1593669" cy="766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Description</a:t>
            </a:r>
            <a:endParaRPr lang="en-US" dirty="0"/>
          </a:p>
        </p:txBody>
      </p:sp>
      <p:sp>
        <p:nvSpPr>
          <p:cNvPr id="9" name="Rectangle 8"/>
          <p:cNvSpPr/>
          <p:nvPr/>
        </p:nvSpPr>
        <p:spPr>
          <a:xfrm>
            <a:off x="2013856" y="2542903"/>
            <a:ext cx="6932024" cy="222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2098764" y="2780211"/>
            <a:ext cx="1881051"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Architectural Design</a:t>
            </a:r>
            <a:endParaRPr lang="en-US" sz="1600" dirty="0"/>
          </a:p>
        </p:txBody>
      </p:sp>
      <p:sp>
        <p:nvSpPr>
          <p:cNvPr id="11" name="Oval 10"/>
          <p:cNvSpPr/>
          <p:nvPr/>
        </p:nvSpPr>
        <p:spPr>
          <a:xfrm>
            <a:off x="4376058" y="2806339"/>
            <a:ext cx="1881051"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Interface Design</a:t>
            </a:r>
            <a:endParaRPr lang="en-US" dirty="0"/>
          </a:p>
        </p:txBody>
      </p:sp>
      <p:sp>
        <p:nvSpPr>
          <p:cNvPr id="12" name="Oval 11"/>
          <p:cNvSpPr/>
          <p:nvPr/>
        </p:nvSpPr>
        <p:spPr>
          <a:xfrm>
            <a:off x="4132217" y="4069080"/>
            <a:ext cx="2695303"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Design</a:t>
            </a:r>
            <a:endParaRPr lang="en-US" dirty="0"/>
          </a:p>
        </p:txBody>
      </p:sp>
      <p:sp>
        <p:nvSpPr>
          <p:cNvPr id="13" name="Oval 12"/>
          <p:cNvSpPr/>
          <p:nvPr/>
        </p:nvSpPr>
        <p:spPr>
          <a:xfrm>
            <a:off x="6827520" y="2788920"/>
            <a:ext cx="1881051"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Component Design</a:t>
            </a:r>
            <a:endParaRPr lang="en-US" dirty="0"/>
          </a:p>
        </p:txBody>
      </p:sp>
      <p:cxnSp>
        <p:nvCxnSpPr>
          <p:cNvPr id="15" name="Straight Arrow Connector 14"/>
          <p:cNvCxnSpPr>
            <a:endCxn id="11" idx="2"/>
          </p:cNvCxnSpPr>
          <p:nvPr/>
        </p:nvCxnSpPr>
        <p:spPr>
          <a:xfrm>
            <a:off x="3979815" y="3157948"/>
            <a:ext cx="396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074122" y="3509556"/>
            <a:ext cx="1146268" cy="783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660969" y="3509556"/>
            <a:ext cx="1124494" cy="71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3" idx="2"/>
          </p:cNvCxnSpPr>
          <p:nvPr/>
        </p:nvCxnSpPr>
        <p:spPr>
          <a:xfrm flipV="1">
            <a:off x="6257109" y="3140529"/>
            <a:ext cx="570411" cy="14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07725" y="1956163"/>
            <a:ext cx="1" cy="58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006928" y="5331821"/>
            <a:ext cx="9373689" cy="13487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236617" y="5686697"/>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 Arch</a:t>
            </a:r>
            <a:endParaRPr lang="en-US" dirty="0"/>
          </a:p>
        </p:txBody>
      </p:sp>
      <p:sp>
        <p:nvSpPr>
          <p:cNvPr id="27" name="Rectangle 26"/>
          <p:cNvSpPr/>
          <p:nvPr/>
        </p:nvSpPr>
        <p:spPr>
          <a:xfrm>
            <a:off x="3439885" y="5660026"/>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Specification</a:t>
            </a:r>
            <a:endParaRPr lang="en-US" dirty="0"/>
          </a:p>
        </p:txBody>
      </p:sp>
      <p:sp>
        <p:nvSpPr>
          <p:cNvPr id="28" name="Rectangle 27"/>
          <p:cNvSpPr/>
          <p:nvPr/>
        </p:nvSpPr>
        <p:spPr>
          <a:xfrm>
            <a:off x="6128113" y="5660026"/>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Interface Specification</a:t>
            </a:r>
            <a:endParaRPr lang="en-US" dirty="0"/>
          </a:p>
        </p:txBody>
      </p:sp>
      <p:sp>
        <p:nvSpPr>
          <p:cNvPr id="29" name="Rectangle 28"/>
          <p:cNvSpPr/>
          <p:nvPr/>
        </p:nvSpPr>
        <p:spPr>
          <a:xfrm>
            <a:off x="8708571" y="5669279"/>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Component Specification</a:t>
            </a:r>
            <a:endParaRPr lang="en-US" dirty="0"/>
          </a:p>
        </p:txBody>
      </p:sp>
      <p:cxnSp>
        <p:nvCxnSpPr>
          <p:cNvPr id="31" name="Straight Arrow Connector 30"/>
          <p:cNvCxnSpPr>
            <a:stCxn id="12" idx="4"/>
          </p:cNvCxnSpPr>
          <p:nvPr/>
        </p:nvCxnSpPr>
        <p:spPr>
          <a:xfrm flipH="1">
            <a:off x="5479868" y="4772297"/>
            <a:ext cx="1" cy="55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45880" y="5004161"/>
            <a:ext cx="2239185" cy="369332"/>
          </a:xfrm>
          <a:prstGeom prst="rect">
            <a:avLst/>
          </a:prstGeom>
          <a:noFill/>
        </p:spPr>
        <p:txBody>
          <a:bodyPr wrap="square" rtlCol="0">
            <a:spAutoFit/>
          </a:bodyPr>
          <a:lstStyle/>
          <a:p>
            <a:r>
              <a:rPr lang="en-US" dirty="0"/>
              <a:t>Design Outputs</a:t>
            </a:r>
            <a:endParaRPr lang="en-US" dirty="0"/>
          </a:p>
        </p:txBody>
      </p:sp>
      <p:sp>
        <p:nvSpPr>
          <p:cNvPr id="35" name="TextBox 34"/>
          <p:cNvSpPr txBox="1"/>
          <p:nvPr/>
        </p:nvSpPr>
        <p:spPr>
          <a:xfrm>
            <a:off x="7512776" y="2139826"/>
            <a:ext cx="2301781" cy="369332"/>
          </a:xfrm>
          <a:prstGeom prst="rect">
            <a:avLst/>
          </a:prstGeom>
          <a:noFill/>
        </p:spPr>
        <p:txBody>
          <a:bodyPr wrap="square" rtlCol="0">
            <a:spAutoFit/>
          </a:bodyPr>
          <a:lstStyle/>
          <a:p>
            <a:r>
              <a:rPr lang="en-US" dirty="0"/>
              <a:t>Design Activities</a:t>
            </a:r>
            <a:endParaRPr lang="en-US" dirty="0"/>
          </a:p>
        </p:txBody>
      </p:sp>
      <p:sp>
        <p:nvSpPr>
          <p:cNvPr id="36" name="TextBox 35"/>
          <p:cNvSpPr txBox="1"/>
          <p:nvPr/>
        </p:nvSpPr>
        <p:spPr>
          <a:xfrm>
            <a:off x="7095309" y="207616"/>
            <a:ext cx="1972490" cy="369332"/>
          </a:xfrm>
          <a:prstGeom prst="rect">
            <a:avLst/>
          </a:prstGeom>
          <a:noFill/>
        </p:spPr>
        <p:txBody>
          <a:bodyPr wrap="square" rtlCol="0">
            <a:spAutoFit/>
          </a:bodyPr>
          <a:lstStyle/>
          <a:p>
            <a:r>
              <a:rPr lang="en-US" dirty="0"/>
              <a:t>Design Inputs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rmAutofit/>
          </a:bodyPr>
          <a:lstStyle/>
          <a:p>
            <a:pPr marL="0" indent="0">
              <a:buNone/>
            </a:pPr>
            <a:r>
              <a:rPr lang="en-US" b="1" dirty="0"/>
              <a:t>Architectural design  </a:t>
            </a:r>
            <a:endParaRPr lang="en-US" b="1" dirty="0"/>
          </a:p>
          <a:p>
            <a:pPr marL="0" indent="0">
              <a:buNone/>
            </a:pPr>
            <a:r>
              <a:rPr lang="en-US" dirty="0"/>
              <a:t>We identify the overall structure of the system, the principal components(modules or subsystems), their relationships and how they are distributed</a:t>
            </a:r>
            <a:endParaRPr lang="en-US" dirty="0"/>
          </a:p>
          <a:p>
            <a:pPr marL="0" indent="0">
              <a:buNone/>
            </a:pPr>
            <a:r>
              <a:rPr lang="en-US" b="1" dirty="0"/>
              <a:t>Interface design</a:t>
            </a:r>
            <a:endParaRPr lang="en-US" b="1" dirty="0"/>
          </a:p>
          <a:p>
            <a:pPr marL="0" indent="0">
              <a:buNone/>
            </a:pPr>
            <a:r>
              <a:rPr lang="en-US" dirty="0"/>
              <a:t>Define interfaces between system components</a:t>
            </a:r>
            <a:endParaRPr lang="en-US" dirty="0"/>
          </a:p>
          <a:p>
            <a:pPr marL="0" indent="0">
              <a:buNone/>
            </a:pPr>
            <a:r>
              <a:rPr lang="en-US" dirty="0"/>
              <a:t>Should be unambiguous</a:t>
            </a:r>
            <a:endParaRPr lang="en-US" dirty="0"/>
          </a:p>
          <a:p>
            <a:pPr marL="0" indent="0">
              <a:buNone/>
            </a:pPr>
            <a:r>
              <a:rPr lang="en-US" dirty="0"/>
              <a:t>Once interface specification are agreed, components can be designed and developed concurrently</a:t>
            </a:r>
            <a:endParaRPr lang="en-US" dirty="0"/>
          </a:p>
          <a:p>
            <a:pPr marL="0" indent="0">
              <a:buNone/>
            </a:pPr>
            <a:r>
              <a:rPr lang="en-US" b="1" dirty="0"/>
              <a:t>Component design</a:t>
            </a:r>
            <a:endParaRPr lang="en-US" b="1" dirty="0"/>
          </a:p>
          <a:p>
            <a:pPr marL="0" indent="0">
              <a:buNone/>
            </a:pPr>
            <a:r>
              <a:rPr lang="en-US" dirty="0"/>
              <a:t>Each system component is designed how it will operate, or how expected functionality will be implemented. Mainly for the programmer</a:t>
            </a:r>
            <a:endParaRPr lang="en-US" dirty="0"/>
          </a:p>
          <a:p>
            <a:pPr marL="0" indent="0">
              <a:buNone/>
            </a:pPr>
            <a:r>
              <a:rPr lang="en-US" b="1" dirty="0"/>
              <a:t>Database design</a:t>
            </a:r>
            <a:endParaRPr lang="en-US" b="1" dirty="0"/>
          </a:p>
          <a:p>
            <a:pPr marL="0" indent="0">
              <a:buNone/>
            </a:pPr>
            <a:r>
              <a:rPr lang="en-US" dirty="0"/>
              <a:t>Design system data structures and how to be represented in a database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756808"/>
          </a:xfrm>
        </p:spPr>
        <p:txBody>
          <a:bodyPr/>
          <a:lstStyle/>
          <a:p>
            <a:r>
              <a:rPr lang="en-US" b="1" dirty="0"/>
              <a:t>3. Software Validation</a:t>
            </a:r>
            <a:endParaRPr lang="en-US" b="1" dirty="0"/>
          </a:p>
        </p:txBody>
      </p:sp>
      <p:sp>
        <p:nvSpPr>
          <p:cNvPr id="3" name="Content Placeholder 2"/>
          <p:cNvSpPr>
            <a:spLocks noGrp="1"/>
          </p:cNvSpPr>
          <p:nvPr>
            <p:ph idx="1"/>
          </p:nvPr>
        </p:nvSpPr>
        <p:spPr>
          <a:xfrm>
            <a:off x="31568" y="806382"/>
            <a:ext cx="12128863" cy="5454741"/>
          </a:xfrm>
        </p:spPr>
        <p:txBody>
          <a:bodyPr/>
          <a:lstStyle/>
          <a:p>
            <a:r>
              <a:rPr lang="en-US" dirty="0"/>
              <a:t>Also called Verification and validation</a:t>
            </a:r>
            <a:endParaRPr lang="en-US" dirty="0"/>
          </a:p>
          <a:p>
            <a:r>
              <a:rPr lang="en-US" dirty="0"/>
              <a:t>To show that a system conforms to its specifications and that it meets the expectations of the system customer.</a:t>
            </a:r>
            <a:endParaRPr lang="en-US" dirty="0"/>
          </a:p>
          <a:p>
            <a:r>
              <a:rPr lang="en-US" dirty="0"/>
              <a:t>Program testing is a key activity in validation.</a:t>
            </a:r>
            <a:endParaRPr lang="en-US" dirty="0"/>
          </a:p>
          <a:p>
            <a:r>
              <a:rPr lang="en-US" dirty="0"/>
              <a:t>May also involve checking processes like inspections and reviews at each stage of program </a:t>
            </a:r>
            <a:r>
              <a:rPr lang="en-US" dirty="0" err="1"/>
              <a:t>dvpt</a:t>
            </a:r>
            <a:r>
              <a:rPr lang="en-US" dirty="0"/>
              <a:t>.</a:t>
            </a:r>
            <a:endParaRPr lang="en-US" dirty="0"/>
          </a:p>
        </p:txBody>
      </p:sp>
      <p:sp>
        <p:nvSpPr>
          <p:cNvPr id="4" name="Rectangle: Rounded Corners 3"/>
          <p:cNvSpPr/>
          <p:nvPr/>
        </p:nvSpPr>
        <p:spPr>
          <a:xfrm>
            <a:off x="3658689" y="4521005"/>
            <a:ext cx="1949632" cy="756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System testing</a:t>
            </a:r>
            <a:endParaRPr lang="en-US" dirty="0"/>
          </a:p>
        </p:txBody>
      </p:sp>
      <p:sp>
        <p:nvSpPr>
          <p:cNvPr id="5" name="Rectangle: Rounded Corners 4"/>
          <p:cNvSpPr/>
          <p:nvPr/>
        </p:nvSpPr>
        <p:spPr>
          <a:xfrm>
            <a:off x="1112520" y="4521005"/>
            <a:ext cx="1856014" cy="756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Component testing</a:t>
            </a:r>
            <a:endParaRPr lang="en-US" dirty="0"/>
          </a:p>
        </p:txBody>
      </p:sp>
      <p:sp>
        <p:nvSpPr>
          <p:cNvPr id="6" name="Rectangle: Rounded Corners 5"/>
          <p:cNvSpPr/>
          <p:nvPr/>
        </p:nvSpPr>
        <p:spPr>
          <a:xfrm>
            <a:off x="6298476" y="4521005"/>
            <a:ext cx="1949632" cy="756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Acceptance Testing</a:t>
            </a:r>
            <a:endParaRPr lang="en-US" dirty="0"/>
          </a:p>
        </p:txBody>
      </p:sp>
      <p:cxnSp>
        <p:nvCxnSpPr>
          <p:cNvPr id="8" name="Straight Arrow Connector 7"/>
          <p:cNvCxnSpPr>
            <a:stCxn id="5" idx="3"/>
            <a:endCxn id="4" idx="1"/>
          </p:cNvCxnSpPr>
          <p:nvPr/>
        </p:nvCxnSpPr>
        <p:spPr>
          <a:xfrm>
            <a:off x="2968534" y="4899409"/>
            <a:ext cx="690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a:off x="5608321" y="4899409"/>
            <a:ext cx="690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0"/>
          </p:cNvCxnSpPr>
          <p:nvPr/>
        </p:nvCxnSpPr>
        <p:spPr>
          <a:xfrm flipV="1">
            <a:off x="2040527" y="4180114"/>
            <a:ext cx="0" cy="340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40527" y="4180114"/>
            <a:ext cx="50221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62651" y="4145907"/>
            <a:ext cx="0" cy="40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p:cNvCxnSpPr>
          <p:nvPr/>
        </p:nvCxnSpPr>
        <p:spPr>
          <a:xfrm>
            <a:off x="7273292" y="5277813"/>
            <a:ext cx="0" cy="382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107474" y="5669280"/>
            <a:ext cx="5165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159726" y="5277813"/>
            <a:ext cx="0" cy="44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42856" y="5805728"/>
            <a:ext cx="3579219" cy="382758"/>
          </a:xfrm>
          <a:prstGeom prst="rect">
            <a:avLst/>
          </a:prstGeom>
          <a:noFill/>
        </p:spPr>
        <p:txBody>
          <a:bodyPr wrap="square" rtlCol="0">
            <a:spAutoFit/>
          </a:bodyPr>
          <a:lstStyle/>
          <a:p>
            <a:r>
              <a:rPr lang="en-US" dirty="0"/>
              <a:t>Stages of testing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223" y="95793"/>
            <a:ext cx="11545388" cy="6479177"/>
          </a:xfrm>
        </p:spPr>
        <p:txBody>
          <a:bodyPr>
            <a:normAutofit lnSpcReduction="10000"/>
          </a:bodyPr>
          <a:lstStyle/>
          <a:p>
            <a:endParaRPr lang="en-US" dirty="0"/>
          </a:p>
          <a:p>
            <a:r>
              <a:rPr lang="en-US" dirty="0"/>
              <a:t>Systems are not tested as a single unit.</a:t>
            </a:r>
            <a:endParaRPr lang="en-US" dirty="0"/>
          </a:p>
          <a:p>
            <a:r>
              <a:rPr lang="en-US" dirty="0"/>
              <a:t>Testing process is an iterative one</a:t>
            </a:r>
            <a:endParaRPr lang="en-US" dirty="0"/>
          </a:p>
          <a:p>
            <a:pPr marL="0" indent="0">
              <a:buNone/>
            </a:pPr>
            <a:r>
              <a:rPr lang="en-US" b="1" u="sng" dirty="0"/>
              <a:t>Stages of testing</a:t>
            </a:r>
            <a:endParaRPr lang="en-US" b="1" u="sng" dirty="0"/>
          </a:p>
          <a:p>
            <a:pPr marL="0" indent="0">
              <a:buNone/>
            </a:pPr>
            <a:r>
              <a:rPr lang="en-US" b="1" dirty="0"/>
              <a:t>Development testing – </a:t>
            </a:r>
            <a:endParaRPr lang="en-US" b="1" dirty="0"/>
          </a:p>
          <a:p>
            <a:r>
              <a:rPr lang="en-US" dirty="0"/>
              <a:t>Components of the system are tested by those making them. (functions, objects </a:t>
            </a:r>
            <a:r>
              <a:rPr lang="en-US" dirty="0" err="1"/>
              <a:t>etc</a:t>
            </a:r>
            <a:r>
              <a:rPr lang="en-US" dirty="0"/>
              <a:t>)</a:t>
            </a:r>
            <a:endParaRPr lang="en-US" dirty="0"/>
          </a:p>
          <a:p>
            <a:r>
              <a:rPr lang="en-US" dirty="0"/>
              <a:t>Each component is tested independently</a:t>
            </a:r>
            <a:endParaRPr lang="en-US" dirty="0"/>
          </a:p>
          <a:p>
            <a:pPr marL="0" indent="0">
              <a:buNone/>
            </a:pPr>
            <a:r>
              <a:rPr lang="en-US" b="1" dirty="0"/>
              <a:t>System testing – </a:t>
            </a:r>
            <a:endParaRPr lang="en-US" b="1" dirty="0"/>
          </a:p>
          <a:p>
            <a:pPr marL="0" indent="0">
              <a:buNone/>
            </a:pPr>
            <a:r>
              <a:rPr lang="en-US" dirty="0"/>
              <a:t>System components are integrated to create a complete system</a:t>
            </a:r>
            <a:endParaRPr lang="en-US" dirty="0"/>
          </a:p>
          <a:p>
            <a:pPr marL="0" indent="0">
              <a:buNone/>
            </a:pPr>
            <a:r>
              <a:rPr lang="en-US" dirty="0"/>
              <a:t>Targets finding errors that result from not anticipated interactions </a:t>
            </a:r>
            <a:r>
              <a:rPr lang="en-US" dirty="0" err="1"/>
              <a:t>btn</a:t>
            </a:r>
            <a:r>
              <a:rPr lang="en-US" dirty="0"/>
              <a:t> components and component interface problems.</a:t>
            </a:r>
            <a:endParaRPr lang="en-US" dirty="0"/>
          </a:p>
          <a:p>
            <a:pPr marL="0" indent="0">
              <a:buNone/>
            </a:pPr>
            <a:r>
              <a:rPr lang="en-US" dirty="0"/>
              <a:t>Also concerned with showing that the system meets its functional and non-functional requirements</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057" y="92620"/>
            <a:ext cx="11780520" cy="6586854"/>
          </a:xfrm>
        </p:spPr>
        <p:txBody>
          <a:bodyPr>
            <a:normAutofit lnSpcReduction="10000"/>
          </a:bodyPr>
          <a:lstStyle/>
          <a:p>
            <a:endParaRPr lang="en-US" dirty="0"/>
          </a:p>
          <a:p>
            <a:r>
              <a:rPr lang="en-US" b="1" dirty="0"/>
              <a:t>Acceptance testing</a:t>
            </a:r>
            <a:endParaRPr lang="en-US" b="1" dirty="0"/>
          </a:p>
          <a:p>
            <a:r>
              <a:rPr lang="en-US" dirty="0"/>
              <a:t>The system is tested with data supplied by the customer rather than simulated test data</a:t>
            </a:r>
            <a:endParaRPr lang="en-US" dirty="0"/>
          </a:p>
          <a:p>
            <a:r>
              <a:rPr lang="en-US" dirty="0"/>
              <a:t>May reveal errors and omissions in the system requirements definition</a:t>
            </a:r>
            <a:endParaRPr lang="en-US" dirty="0"/>
          </a:p>
          <a:p>
            <a:r>
              <a:rPr lang="en-US" dirty="0"/>
              <a:t>May also reveal requirements problems where the system facilities do not really meet the users needs or the sys performance is unacceptable.</a:t>
            </a:r>
            <a:endParaRPr lang="en-US" dirty="0"/>
          </a:p>
          <a:p>
            <a:r>
              <a:rPr lang="en-US" dirty="0"/>
              <a:t>NB:</a:t>
            </a:r>
            <a:endParaRPr lang="en-US" dirty="0"/>
          </a:p>
          <a:p>
            <a:r>
              <a:rPr lang="en-US" dirty="0"/>
              <a:t>For a single client or custom systems, sometimes acceptance testing is called alpha testing – it continues until developer and customer are in agreement of acceptable implementation.</a:t>
            </a:r>
            <a:endParaRPr lang="en-US" dirty="0"/>
          </a:p>
          <a:p>
            <a:r>
              <a:rPr lang="en-US" dirty="0"/>
              <a:t>For system to be marketed as a software product, acceptance testing is called Beta testing –delivering the system to a number of potential customers who agree to use that system, they report problems to the developers. The feedback is used to modify before release.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91"/>
            <a:ext cx="10515600" cy="1325563"/>
          </a:xfrm>
        </p:spPr>
        <p:txBody>
          <a:bodyPr/>
          <a:lstStyle/>
          <a:p>
            <a:r>
              <a:rPr lang="en-US" dirty="0"/>
              <a:t>4. Software evolution</a:t>
            </a:r>
            <a:endParaRPr lang="en-US" dirty="0"/>
          </a:p>
        </p:txBody>
      </p:sp>
      <p:sp>
        <p:nvSpPr>
          <p:cNvPr id="3" name="Content Placeholder 2"/>
          <p:cNvSpPr>
            <a:spLocks noGrp="1"/>
          </p:cNvSpPr>
          <p:nvPr>
            <p:ph idx="1"/>
          </p:nvPr>
        </p:nvSpPr>
        <p:spPr>
          <a:xfrm>
            <a:off x="134112" y="1253331"/>
            <a:ext cx="10515600" cy="4351338"/>
          </a:xfrm>
        </p:spPr>
        <p:txBody>
          <a:bodyPr/>
          <a:lstStyle/>
          <a:p>
            <a:r>
              <a:rPr lang="en-US" dirty="0"/>
              <a:t>Handles maintenance after a product has already been deployed to evolve with business needs or market needs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endParaRPr lang="en-US" dirty="0"/>
          </a:p>
        </p:txBody>
      </p:sp>
      <p:sp>
        <p:nvSpPr>
          <p:cNvPr id="3" name="Content Placeholder 2"/>
          <p:cNvSpPr>
            <a:spLocks noGrp="1"/>
          </p:cNvSpPr>
          <p:nvPr>
            <p:ph idx="1"/>
          </p:nvPr>
        </p:nvSpPr>
        <p:spPr/>
        <p:txBody>
          <a:bodyPr/>
          <a:lstStyle/>
          <a:p>
            <a:r>
              <a:rPr lang="en-US" dirty="0"/>
              <a:t>Requirements Specification, data and functional specifications, modularity, design, verification and validation, maintenance, documentation, project management and quality assurance, CASE tools.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7579"/>
          </a:xfrm>
        </p:spPr>
        <p:txBody>
          <a:bodyPr/>
          <a:lstStyle/>
          <a:p>
            <a:r>
              <a:rPr lang="en-US" b="1" dirty="0"/>
              <a:t>       REQUIREMENTS ENGINEERING</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2192000" cy="768129"/>
          </a:xfrm>
        </p:spPr>
        <p:txBody>
          <a:bodyPr/>
          <a:lstStyle/>
          <a:p>
            <a:r>
              <a:rPr lang="en-US" dirty="0"/>
              <a:t>Definitions:</a:t>
            </a:r>
            <a:endParaRPr lang="en-US" dirty="0"/>
          </a:p>
        </p:txBody>
      </p:sp>
      <p:sp>
        <p:nvSpPr>
          <p:cNvPr id="3" name="Content Placeholder 2"/>
          <p:cNvSpPr>
            <a:spLocks noGrp="1"/>
          </p:cNvSpPr>
          <p:nvPr>
            <p:ph idx="1"/>
          </p:nvPr>
        </p:nvSpPr>
        <p:spPr>
          <a:xfrm>
            <a:off x="0" y="786383"/>
            <a:ext cx="12192000" cy="6053361"/>
          </a:xfrm>
        </p:spPr>
        <p:txBody>
          <a:bodyPr/>
          <a:lstStyle/>
          <a:p>
            <a:r>
              <a:rPr lang="en-US" b="1" dirty="0"/>
              <a:t>Requirements</a:t>
            </a:r>
            <a:r>
              <a:rPr lang="en-US" dirty="0"/>
              <a:t> of a system are the descriptions of what the system should do – the services that it provides and the constraints on its operation.</a:t>
            </a:r>
            <a:endParaRPr lang="en-US" dirty="0"/>
          </a:p>
          <a:p>
            <a:r>
              <a:rPr lang="en-US" dirty="0"/>
              <a:t>They reflect the needs of the customers for a system, serving a particular purpose.</a:t>
            </a:r>
            <a:endParaRPr lang="en-US" dirty="0"/>
          </a:p>
          <a:p>
            <a:endParaRPr lang="en-US" dirty="0"/>
          </a:p>
          <a:p>
            <a:r>
              <a:rPr lang="en-US" b="1" dirty="0"/>
              <a:t>Requirements engineering </a:t>
            </a:r>
            <a:endParaRPr lang="en-US" b="1" dirty="0"/>
          </a:p>
          <a:p>
            <a:r>
              <a:rPr lang="en-US" dirty="0"/>
              <a:t>The process of finding out, analyzing, documenting and checking these services and the constraints therein.</a:t>
            </a:r>
            <a:endParaRPr lang="en-US"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2192000" cy="951009"/>
          </a:xfrm>
        </p:spPr>
        <p:txBody>
          <a:bodyPr/>
          <a:lstStyle/>
          <a:p>
            <a:r>
              <a:rPr lang="en-US" dirty="0"/>
              <a:t>Functional requirements</a:t>
            </a:r>
            <a:endParaRPr lang="en-US" dirty="0"/>
          </a:p>
        </p:txBody>
      </p:sp>
      <p:sp>
        <p:nvSpPr>
          <p:cNvPr id="3" name="Content Placeholder 2"/>
          <p:cNvSpPr>
            <a:spLocks noGrp="1"/>
          </p:cNvSpPr>
          <p:nvPr>
            <p:ph idx="1"/>
          </p:nvPr>
        </p:nvSpPr>
        <p:spPr>
          <a:xfrm>
            <a:off x="0" y="969264"/>
            <a:ext cx="11923776" cy="6080793"/>
          </a:xfrm>
        </p:spPr>
        <p:txBody>
          <a:bodyPr/>
          <a:lstStyle/>
          <a:p>
            <a:r>
              <a:rPr lang="en-US" dirty="0"/>
              <a:t>These are statements of services the system should provide, how the system should react to particular inputs and how the system should behave in particular situations.</a:t>
            </a:r>
            <a:endParaRPr lang="en-US" dirty="0"/>
          </a:p>
          <a:p>
            <a:r>
              <a:rPr lang="en-US" dirty="0"/>
              <a:t>They describe what the system should do.</a:t>
            </a:r>
            <a:endParaRPr lang="en-US" dirty="0"/>
          </a:p>
          <a:p>
            <a:r>
              <a:rPr lang="en-US" dirty="0"/>
              <a:t>They depend on the type of software being developed, the expected users of the s/w, and the approach taken by the org to write requirements.</a:t>
            </a:r>
            <a:endParaRPr lang="en-US" dirty="0"/>
          </a:p>
          <a:p>
            <a:endParaRPr lang="en-US" dirty="0"/>
          </a:p>
          <a:p>
            <a:r>
              <a:rPr lang="en-US" dirty="0"/>
              <a:t>Imprecision in requirements specification.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35057"/>
          </a:xfrm>
        </p:spPr>
        <p:txBody>
          <a:bodyPr/>
          <a:lstStyle/>
          <a:p>
            <a:r>
              <a:rPr lang="en-US" dirty="0"/>
              <a:t>Non – functional requirements</a:t>
            </a:r>
            <a:endParaRPr lang="en-US" dirty="0"/>
          </a:p>
        </p:txBody>
      </p:sp>
      <p:sp>
        <p:nvSpPr>
          <p:cNvPr id="3" name="Content Placeholder 2"/>
          <p:cNvSpPr>
            <a:spLocks noGrp="1"/>
          </p:cNvSpPr>
          <p:nvPr>
            <p:ph idx="1"/>
          </p:nvPr>
        </p:nvSpPr>
        <p:spPr>
          <a:xfrm>
            <a:off x="0" y="1353311"/>
            <a:ext cx="12192000" cy="5486433"/>
          </a:xfrm>
        </p:spPr>
        <p:txBody>
          <a:bodyPr/>
          <a:lstStyle/>
          <a:p>
            <a:r>
              <a:rPr lang="en-US" dirty="0"/>
              <a:t>These are constraints on the services or functions offered by the system.</a:t>
            </a:r>
            <a:endParaRPr lang="en-US" dirty="0"/>
          </a:p>
          <a:p>
            <a:r>
              <a:rPr lang="en-US" dirty="0"/>
              <a:t>They include timing constraints, development process constraints, and constraints imposed by standards.</a:t>
            </a:r>
            <a:endParaRPr lang="en-US" dirty="0"/>
          </a:p>
          <a:p>
            <a:endParaRPr lang="en-US" dirty="0"/>
          </a:p>
          <a:p>
            <a:r>
              <a:rPr lang="en-US" dirty="0"/>
              <a:t>They arise through user needs, budget constraints, organizational policies, and the need for interoperability with other software or hardware.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97"/>
            <a:ext cx="10515600" cy="1325563"/>
          </a:xfrm>
        </p:spPr>
        <p:txBody>
          <a:bodyPr/>
          <a:lstStyle/>
          <a:p>
            <a:r>
              <a:rPr lang="en-US" dirty="0"/>
              <a:t>Classification of non-functional requirements</a:t>
            </a:r>
            <a:endParaRPr lang="en-US" dirty="0"/>
          </a:p>
        </p:txBody>
      </p:sp>
      <p:sp>
        <p:nvSpPr>
          <p:cNvPr id="3" name="Content Placeholder 2"/>
          <p:cNvSpPr>
            <a:spLocks noGrp="1"/>
          </p:cNvSpPr>
          <p:nvPr>
            <p:ph idx="1"/>
          </p:nvPr>
        </p:nvSpPr>
        <p:spPr>
          <a:xfrm>
            <a:off x="143256" y="1253331"/>
            <a:ext cx="12048744" cy="5577872"/>
          </a:xfrm>
        </p:spPr>
        <p:txBody>
          <a:bodyPr/>
          <a:lstStyle/>
          <a:p>
            <a:r>
              <a:rPr lang="en-US" dirty="0"/>
              <a:t>Product req – specify the behavior of the software e.g. performance, reliability, security, usability.</a:t>
            </a:r>
            <a:endParaRPr lang="en-US" dirty="0"/>
          </a:p>
          <a:p>
            <a:endParaRPr lang="en-US" dirty="0"/>
          </a:p>
          <a:p>
            <a:r>
              <a:rPr lang="en-US" dirty="0"/>
              <a:t>Organizational req – derived from policies and procedures in the customers or developers organization e.g. operational process req of how the system will be used, development process req that specify the programming language or process standards to be used, environmental req that specify the operating environment of the system</a:t>
            </a:r>
            <a:endParaRPr lang="en-US" dirty="0"/>
          </a:p>
          <a:p>
            <a:endParaRPr lang="en-US" dirty="0"/>
          </a:p>
          <a:p>
            <a:r>
              <a:rPr lang="en-US" dirty="0"/>
              <a:t>External requirements – derived from factors external to the system and its development process e.g. regulatory req, legislative req, ethical req</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22330" cy="888910"/>
          </a:xfrm>
        </p:spPr>
        <p:txBody>
          <a:bodyPr/>
          <a:lstStyle/>
          <a:p>
            <a:r>
              <a:rPr lang="en-US" dirty="0"/>
              <a:t>SOFTWARE REQUIREMENTS DOCUMENT</a:t>
            </a:r>
            <a:endParaRPr lang="en-US" dirty="0"/>
          </a:p>
        </p:txBody>
      </p:sp>
      <p:sp>
        <p:nvSpPr>
          <p:cNvPr id="3" name="Content Placeholder 2"/>
          <p:cNvSpPr>
            <a:spLocks noGrp="1"/>
          </p:cNvSpPr>
          <p:nvPr>
            <p:ph idx="1"/>
          </p:nvPr>
        </p:nvSpPr>
        <p:spPr>
          <a:xfrm>
            <a:off x="-1" y="888910"/>
            <a:ext cx="12122331" cy="5969090"/>
          </a:xfrm>
        </p:spPr>
        <p:txBody>
          <a:bodyPr/>
          <a:lstStyle/>
          <a:p>
            <a:endParaRPr lang="en-US" dirty="0"/>
          </a:p>
          <a:p>
            <a:r>
              <a:rPr lang="en-US" dirty="0"/>
              <a:t>Is an official statement of what the system developers should implement</a:t>
            </a:r>
            <a:endParaRPr lang="en-US" dirty="0"/>
          </a:p>
          <a:p>
            <a:endParaRPr lang="en-US" dirty="0"/>
          </a:p>
          <a:p>
            <a:r>
              <a:rPr lang="en-US" dirty="0"/>
              <a:t>It should include both the user requirements for a system and a detailed specification of the system requirements. (Sometimes the two are integrated into one)</a:t>
            </a:r>
            <a:endParaRPr lang="en-US" dirty="0"/>
          </a:p>
          <a:p>
            <a:endParaRPr lang="en-US" dirty="0"/>
          </a:p>
          <a:p>
            <a:r>
              <a:rPr lang="en-US" dirty="0"/>
              <a:t>Sometimes the user req are defined as an introduction to the system req specification.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8256"/>
            <a:ext cx="10515600" cy="878728"/>
          </a:xfrm>
        </p:spPr>
        <p:txBody>
          <a:bodyPr/>
          <a:lstStyle/>
          <a:p>
            <a:r>
              <a:rPr lang="en-US" dirty="0"/>
              <a:t>Users of Requirements document</a:t>
            </a:r>
            <a:endParaRPr lang="en-US" dirty="0"/>
          </a:p>
        </p:txBody>
      </p:sp>
      <p:sp>
        <p:nvSpPr>
          <p:cNvPr id="3" name="Content Placeholder 2"/>
          <p:cNvSpPr>
            <a:spLocks noGrp="1"/>
          </p:cNvSpPr>
          <p:nvPr>
            <p:ph idx="1"/>
          </p:nvPr>
        </p:nvSpPr>
        <p:spPr>
          <a:xfrm>
            <a:off x="80554" y="946896"/>
            <a:ext cx="12111446" cy="5911103"/>
          </a:xfrm>
        </p:spPr>
        <p:txBody>
          <a:bodyPr/>
          <a:lstStyle/>
          <a:p>
            <a:endParaRPr lang="en-US" dirty="0"/>
          </a:p>
          <a:p>
            <a:pPr marL="514350" indent="-514350">
              <a:buFont typeface="+mj-lt"/>
              <a:buAutoNum type="arabicParenR"/>
            </a:pPr>
            <a:r>
              <a:rPr lang="en-US" dirty="0"/>
              <a:t>System customers – they specify the req and read then to check if they meet their needs. They also specify changes to the req.</a:t>
            </a:r>
            <a:endParaRPr lang="en-US" dirty="0"/>
          </a:p>
          <a:p>
            <a:pPr marL="514350" indent="-514350">
              <a:buFont typeface="+mj-lt"/>
              <a:buAutoNum type="arabicParenR"/>
            </a:pPr>
            <a:r>
              <a:rPr lang="en-US" dirty="0"/>
              <a:t>Managers – Use the req document to plan a bid for the system and plan the sys development process.</a:t>
            </a:r>
            <a:endParaRPr lang="en-US" dirty="0"/>
          </a:p>
          <a:p>
            <a:pPr marL="514350" indent="-514350">
              <a:buFont typeface="+mj-lt"/>
              <a:buAutoNum type="arabicParenR"/>
            </a:pPr>
            <a:r>
              <a:rPr lang="en-US" dirty="0"/>
              <a:t>System Engineers – Use the req to understand what the system is to be developed</a:t>
            </a:r>
            <a:endParaRPr lang="en-US" dirty="0"/>
          </a:p>
          <a:p>
            <a:pPr marL="514350" indent="-514350">
              <a:buFont typeface="+mj-lt"/>
              <a:buAutoNum type="arabicParenR"/>
            </a:pPr>
            <a:r>
              <a:rPr lang="en-US" dirty="0"/>
              <a:t>System test engineers –use the req to develop validation tests for the system</a:t>
            </a:r>
            <a:endParaRPr lang="en-US" dirty="0"/>
          </a:p>
          <a:p>
            <a:pPr marL="514350" indent="-514350">
              <a:buFont typeface="+mj-lt"/>
              <a:buAutoNum type="arabicParenR"/>
            </a:pPr>
            <a:r>
              <a:rPr lang="en-US" dirty="0"/>
              <a:t>System maintenance Engineers – use the req to understand the system and relationships between its part. </a:t>
            </a:r>
            <a:endParaRPr lang="en-US" dirty="0"/>
          </a:p>
          <a:p>
            <a:pPr marL="0" indent="0">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870019"/>
          </a:xfrm>
        </p:spPr>
        <p:txBody>
          <a:bodyPr/>
          <a:lstStyle/>
          <a:p>
            <a:r>
              <a:rPr lang="en-US" dirty="0"/>
              <a:t>Structure sample (IEEE)</a:t>
            </a:r>
            <a:endParaRPr lang="en-US" dirty="0"/>
          </a:p>
        </p:txBody>
      </p:sp>
      <p:sp>
        <p:nvSpPr>
          <p:cNvPr id="3" name="Content Placeholder 2"/>
          <p:cNvSpPr>
            <a:spLocks noGrp="1"/>
          </p:cNvSpPr>
          <p:nvPr>
            <p:ph idx="1"/>
          </p:nvPr>
        </p:nvSpPr>
        <p:spPr>
          <a:xfrm>
            <a:off x="0" y="888275"/>
            <a:ext cx="12192000" cy="5951470"/>
          </a:xfrm>
        </p:spPr>
        <p:txBody>
          <a:bodyPr>
            <a:normAutofit lnSpcReduction="10000"/>
          </a:bodyPr>
          <a:lstStyle/>
          <a:p>
            <a:pPr marL="0" indent="0">
              <a:buNone/>
            </a:pPr>
            <a:r>
              <a:rPr lang="en-US" b="1" dirty="0"/>
              <a:t>Introduction</a:t>
            </a:r>
            <a:r>
              <a:rPr lang="en-US" dirty="0"/>
              <a:t>  </a:t>
            </a:r>
            <a:endParaRPr lang="en-US" dirty="0"/>
          </a:p>
          <a:p>
            <a:r>
              <a:rPr lang="en-US" dirty="0"/>
              <a:t>describes the need for the system. </a:t>
            </a:r>
            <a:endParaRPr lang="en-US" dirty="0"/>
          </a:p>
          <a:p>
            <a:r>
              <a:rPr lang="en-US" dirty="0"/>
              <a:t>Briefly describe the system’s functions and how it will work with others</a:t>
            </a:r>
            <a:endParaRPr lang="en-US" dirty="0"/>
          </a:p>
          <a:p>
            <a:r>
              <a:rPr lang="en-US" dirty="0"/>
              <a:t>Describe how the system fits into the overall business objectives of the org.</a:t>
            </a:r>
            <a:endParaRPr lang="en-US" dirty="0"/>
          </a:p>
          <a:p>
            <a:endParaRPr lang="en-US" dirty="0"/>
          </a:p>
          <a:p>
            <a:pPr marL="0" indent="0">
              <a:buNone/>
            </a:pPr>
            <a:r>
              <a:rPr lang="en-US" b="1" dirty="0"/>
              <a:t>Glossary </a:t>
            </a:r>
            <a:endParaRPr lang="en-US" b="1" dirty="0"/>
          </a:p>
          <a:p>
            <a:r>
              <a:rPr lang="en-US" dirty="0"/>
              <a:t>Define the technical terms used in the document</a:t>
            </a:r>
            <a:endParaRPr lang="en-US" dirty="0"/>
          </a:p>
          <a:p>
            <a:endParaRPr lang="en-US" dirty="0"/>
          </a:p>
          <a:p>
            <a:pPr marL="0" indent="0">
              <a:buNone/>
            </a:pPr>
            <a:r>
              <a:rPr lang="en-US" b="1" dirty="0"/>
              <a:t>User  requirements definition</a:t>
            </a:r>
            <a:endParaRPr lang="en-US" b="1" dirty="0"/>
          </a:p>
          <a:p>
            <a:r>
              <a:rPr lang="en-US" dirty="0"/>
              <a:t>Describe the services provided for the user</a:t>
            </a:r>
            <a:endParaRPr lang="en-US" dirty="0"/>
          </a:p>
          <a:p>
            <a:r>
              <a:rPr lang="en-US" dirty="0"/>
              <a:t>Non functional requirements too</a:t>
            </a:r>
            <a:endParaRPr lang="en-US" dirty="0"/>
          </a:p>
          <a:p>
            <a:r>
              <a:rPr lang="en-US" dirty="0"/>
              <a:t>Product and process standards to be followed should be specified.</a:t>
            </a:r>
            <a:endParaRPr lang="en-US" dirty="0"/>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377"/>
            <a:ext cx="12192000" cy="6670766"/>
          </a:xfrm>
        </p:spPr>
        <p:txBody>
          <a:bodyPr>
            <a:normAutofit fontScale="92500" lnSpcReduction="20000"/>
          </a:bodyPr>
          <a:lstStyle/>
          <a:p>
            <a:endParaRPr lang="en-US" dirty="0"/>
          </a:p>
          <a:p>
            <a:pPr marL="0" indent="0">
              <a:buNone/>
            </a:pPr>
            <a:r>
              <a:rPr lang="en-US" b="1" dirty="0"/>
              <a:t>System architecture</a:t>
            </a:r>
            <a:endParaRPr lang="en-US" b="1" dirty="0"/>
          </a:p>
          <a:p>
            <a:r>
              <a:rPr lang="en-US" dirty="0"/>
              <a:t>Present a high-level overview of the anticipated system architecture showing the distribution of functions across modules</a:t>
            </a:r>
            <a:endParaRPr lang="en-US" dirty="0"/>
          </a:p>
          <a:p>
            <a:endParaRPr lang="en-US" b="1" dirty="0"/>
          </a:p>
          <a:p>
            <a:pPr marL="0" indent="0">
              <a:buNone/>
            </a:pPr>
            <a:r>
              <a:rPr lang="en-US" b="1" dirty="0"/>
              <a:t>System requirements specification</a:t>
            </a:r>
            <a:endParaRPr lang="en-US" b="1" dirty="0"/>
          </a:p>
          <a:p>
            <a:r>
              <a:rPr lang="en-US" dirty="0"/>
              <a:t>Describe the functional and non-functional req in more detail</a:t>
            </a:r>
            <a:endParaRPr lang="en-US" dirty="0"/>
          </a:p>
          <a:p>
            <a:r>
              <a:rPr lang="en-US" dirty="0"/>
              <a:t>Interfaces to other systems may also be defined</a:t>
            </a:r>
            <a:endParaRPr lang="en-US" dirty="0"/>
          </a:p>
          <a:p>
            <a:endParaRPr lang="en-US" dirty="0"/>
          </a:p>
          <a:p>
            <a:pPr marL="0" indent="0">
              <a:buNone/>
            </a:pPr>
            <a:r>
              <a:rPr lang="en-US" b="1" dirty="0"/>
              <a:t>System models</a:t>
            </a:r>
            <a:endParaRPr lang="en-US" b="1" dirty="0"/>
          </a:p>
          <a:p>
            <a:pPr marL="0" indent="0">
              <a:buNone/>
            </a:pPr>
            <a:r>
              <a:rPr lang="en-US" dirty="0"/>
              <a:t>Graphical models showing relationships between the system components, the system, and its environment e.g. data flow models, object models</a:t>
            </a:r>
            <a:endParaRPr lang="en-US" dirty="0"/>
          </a:p>
          <a:p>
            <a:endParaRPr lang="en-US" dirty="0"/>
          </a:p>
          <a:p>
            <a:pPr marL="0" indent="0">
              <a:buNone/>
            </a:pPr>
            <a:r>
              <a:rPr lang="en-US" b="1" dirty="0"/>
              <a:t>System evolution</a:t>
            </a:r>
            <a:endParaRPr lang="en-US" b="1" dirty="0"/>
          </a:p>
          <a:p>
            <a:r>
              <a:rPr lang="en-US" dirty="0"/>
              <a:t>Fundamental assumptions on which the system is based</a:t>
            </a:r>
            <a:endParaRPr lang="en-US" dirty="0"/>
          </a:p>
          <a:p>
            <a:r>
              <a:rPr lang="en-US" dirty="0"/>
              <a:t>Anticipated changes due to hardware evolution, changing user needs, </a:t>
            </a:r>
            <a:r>
              <a:rPr lang="en-US" dirty="0" err="1"/>
              <a:t>etc</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834"/>
            <a:ext cx="12192000" cy="6892834"/>
          </a:xfrm>
        </p:spPr>
        <p:txBody>
          <a:bodyPr/>
          <a:lstStyle/>
          <a:p>
            <a:pPr marL="0" indent="0">
              <a:buNone/>
            </a:pPr>
            <a:r>
              <a:rPr lang="en-US" b="1" dirty="0"/>
              <a:t>Appendices</a:t>
            </a:r>
            <a:r>
              <a:rPr lang="en-US" dirty="0"/>
              <a:t> – detailed information about the system being developed e.g. hardware description </a:t>
            </a:r>
            <a:endParaRPr lang="en-US" dirty="0"/>
          </a:p>
          <a:p>
            <a:pPr marL="0" indent="0">
              <a:buNone/>
            </a:pPr>
            <a:r>
              <a:rPr lang="en-US" b="1" dirty="0"/>
              <a:t>Index – </a:t>
            </a:r>
            <a:r>
              <a:rPr lang="en-US" dirty="0"/>
              <a:t>index of diagrams, functions </a:t>
            </a:r>
            <a:r>
              <a:rPr lang="en-US" dirty="0" err="1"/>
              <a:t>etc</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06" y="208371"/>
            <a:ext cx="10515600" cy="975996"/>
          </a:xfrm>
        </p:spPr>
        <p:txBody>
          <a:bodyPr/>
          <a:lstStyle/>
          <a:p>
            <a:r>
              <a:rPr lang="en-US" b="1" dirty="0"/>
              <a:t>Software Engineering - Introduction</a:t>
            </a:r>
            <a:endParaRPr lang="en-US" b="1" dirty="0"/>
          </a:p>
        </p:txBody>
      </p:sp>
      <p:sp>
        <p:nvSpPr>
          <p:cNvPr id="3" name="Content Placeholder 2"/>
          <p:cNvSpPr>
            <a:spLocks noGrp="1"/>
          </p:cNvSpPr>
          <p:nvPr>
            <p:ph idx="1"/>
          </p:nvPr>
        </p:nvSpPr>
        <p:spPr>
          <a:xfrm>
            <a:off x="132806" y="1184366"/>
            <a:ext cx="11926388" cy="5673633"/>
          </a:xfrm>
        </p:spPr>
        <p:txBody>
          <a:bodyPr>
            <a:normAutofit/>
          </a:bodyPr>
          <a:lstStyle/>
          <a:p>
            <a:r>
              <a:rPr lang="en-US" b="1" dirty="0" err="1"/>
              <a:t>Defn</a:t>
            </a:r>
            <a:r>
              <a:rPr lang="en-US" b="1" dirty="0"/>
              <a:t>:</a:t>
            </a:r>
            <a:endParaRPr lang="en-US" b="1" dirty="0"/>
          </a:p>
          <a:p>
            <a:r>
              <a:rPr lang="en-US" dirty="0"/>
              <a:t>S/W Engineering is an </a:t>
            </a:r>
            <a:r>
              <a:rPr lang="en-US" u="sng" dirty="0"/>
              <a:t>engineering discipline </a:t>
            </a:r>
            <a:r>
              <a:rPr lang="en-US" dirty="0"/>
              <a:t>concerned with </a:t>
            </a:r>
            <a:r>
              <a:rPr lang="en-US" u="sng" dirty="0"/>
              <a:t>all aspects of s/w production </a:t>
            </a:r>
            <a:r>
              <a:rPr lang="en-US" dirty="0"/>
              <a:t>from the early stages of system specification through to maintaining the system after it has gone to use</a:t>
            </a:r>
            <a:endParaRPr lang="en-US" dirty="0"/>
          </a:p>
          <a:p>
            <a:pPr marL="0" indent="0">
              <a:buNone/>
            </a:pPr>
            <a:r>
              <a:rPr lang="en-US" b="1" u="sng" dirty="0"/>
              <a:t>Engineering discipline – </a:t>
            </a:r>
            <a:endParaRPr lang="en-US" b="1" u="sng" dirty="0"/>
          </a:p>
          <a:p>
            <a:pPr marL="0" indent="0">
              <a:buNone/>
            </a:pPr>
            <a:r>
              <a:rPr lang="en-US" dirty="0"/>
              <a:t>Apply theories, methods and tools where appropriate to discover solutions to problems</a:t>
            </a:r>
            <a:endParaRPr lang="en-US" dirty="0"/>
          </a:p>
          <a:p>
            <a:pPr marL="0" indent="0">
              <a:buNone/>
            </a:pPr>
            <a:r>
              <a:rPr lang="en-US" dirty="0"/>
              <a:t>Must work within organizational and financial constraints</a:t>
            </a:r>
            <a:endParaRPr lang="en-US" dirty="0"/>
          </a:p>
          <a:p>
            <a:pPr marL="0" indent="0">
              <a:buNone/>
            </a:pPr>
            <a:r>
              <a:rPr lang="en-US" dirty="0"/>
              <a:t> </a:t>
            </a:r>
            <a:r>
              <a:rPr lang="en-US" b="1" u="sng" dirty="0"/>
              <a:t>All aspects of s/w production –</a:t>
            </a:r>
            <a:r>
              <a:rPr lang="en-US" b="1" dirty="0"/>
              <a:t> </a:t>
            </a:r>
            <a:endParaRPr lang="en-US" b="1" dirty="0"/>
          </a:p>
          <a:p>
            <a:pPr marL="0" indent="0">
              <a:buNone/>
            </a:pPr>
            <a:r>
              <a:rPr lang="en-US" dirty="0"/>
              <a:t>Not just technical processes of development, </a:t>
            </a:r>
            <a:endParaRPr lang="en-US" dirty="0"/>
          </a:p>
          <a:p>
            <a:pPr marL="0" indent="0">
              <a:buNone/>
            </a:pPr>
            <a:r>
              <a:rPr lang="en-US" dirty="0"/>
              <a:t>Also S/w project management activities and </a:t>
            </a:r>
            <a:r>
              <a:rPr lang="en-US" dirty="0" err="1"/>
              <a:t>dvpt</a:t>
            </a:r>
            <a:r>
              <a:rPr lang="en-US" dirty="0"/>
              <a:t> of tools methods and theories to support s/w production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6" y="18255"/>
            <a:ext cx="12128863" cy="835185"/>
          </a:xfrm>
        </p:spPr>
        <p:txBody>
          <a:bodyPr/>
          <a:lstStyle/>
          <a:p>
            <a:r>
              <a:rPr lang="en-US" b="1" dirty="0"/>
              <a:t>Requirements specification</a:t>
            </a:r>
            <a:endParaRPr lang="en-US" b="1" dirty="0"/>
          </a:p>
        </p:txBody>
      </p:sp>
      <p:sp>
        <p:nvSpPr>
          <p:cNvPr id="3" name="Content Placeholder 2"/>
          <p:cNvSpPr>
            <a:spLocks noGrp="1"/>
          </p:cNvSpPr>
          <p:nvPr>
            <p:ph idx="1"/>
          </p:nvPr>
        </p:nvSpPr>
        <p:spPr>
          <a:xfrm>
            <a:off x="-1" y="853439"/>
            <a:ext cx="12128863" cy="5986305"/>
          </a:xfrm>
        </p:spPr>
        <p:txBody>
          <a:bodyPr/>
          <a:lstStyle/>
          <a:p>
            <a:r>
              <a:rPr lang="en-US" dirty="0"/>
              <a:t>Process of writing down the user and system requirements in a req document.</a:t>
            </a:r>
            <a:endParaRPr lang="en-US" dirty="0"/>
          </a:p>
          <a:p>
            <a:r>
              <a:rPr lang="en-US" dirty="0"/>
              <a:t>Should be clear, unambiguous, easy to understand, complete and consistent</a:t>
            </a:r>
            <a:endParaRPr lang="en-US" dirty="0"/>
          </a:p>
          <a:p>
            <a:endParaRPr lang="en-US" dirty="0"/>
          </a:p>
          <a:p>
            <a:pPr marL="0" indent="0">
              <a:buNone/>
            </a:pPr>
            <a:r>
              <a:rPr lang="en-US" b="1" dirty="0"/>
              <a:t>Ways of writing system req:</a:t>
            </a:r>
            <a:endParaRPr lang="en-US" b="1" dirty="0"/>
          </a:p>
          <a:p>
            <a:pPr marL="514350" indent="-514350">
              <a:buFont typeface="+mj-lt"/>
              <a:buAutoNum type="arabicPeriod"/>
            </a:pPr>
            <a:r>
              <a:rPr lang="en-US" dirty="0"/>
              <a:t>Natural language sentences – numbered sentences in natural language, each representing one requirement</a:t>
            </a:r>
            <a:endParaRPr lang="en-US" dirty="0"/>
          </a:p>
          <a:p>
            <a:pPr marL="514350" indent="-514350">
              <a:buFont typeface="+mj-lt"/>
              <a:buAutoNum type="arabicPeriod"/>
            </a:pPr>
            <a:r>
              <a:rPr lang="en-US" dirty="0"/>
              <a:t>Structured natural language – written in natural language on a standard template or form</a:t>
            </a:r>
            <a:endParaRPr lang="en-US" dirty="0"/>
          </a:p>
          <a:p>
            <a:pPr marL="514350" indent="-514350">
              <a:buFont typeface="+mj-lt"/>
              <a:buAutoNum type="arabicPeriod"/>
            </a:pPr>
            <a:r>
              <a:rPr lang="en-US" dirty="0"/>
              <a:t>Graphical notations – graphical models with text annotations</a:t>
            </a:r>
            <a:endParaRPr lang="en-US" dirty="0"/>
          </a:p>
          <a:p>
            <a:pPr marL="514350" indent="-514350">
              <a:buFont typeface="+mj-lt"/>
              <a:buAutoNum type="arabicPeriod"/>
            </a:pPr>
            <a:r>
              <a:rPr lang="en-US" dirty="0"/>
              <a:t>Mathematical specifications – based on mathematical concepts like finite state machines or sets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05691"/>
          </a:xfrm>
        </p:spPr>
        <p:txBody>
          <a:bodyPr/>
          <a:lstStyle/>
          <a:p>
            <a:r>
              <a:rPr lang="en-US" dirty="0"/>
              <a:t>Requirements engineering processes</a:t>
            </a:r>
            <a:endParaRPr lang="en-US" dirty="0"/>
          </a:p>
        </p:txBody>
      </p:sp>
      <p:sp>
        <p:nvSpPr>
          <p:cNvPr id="3" name="Content Placeholder 2"/>
          <p:cNvSpPr>
            <a:spLocks noGrp="1"/>
          </p:cNvSpPr>
          <p:nvPr>
            <p:ph idx="1"/>
          </p:nvPr>
        </p:nvSpPr>
        <p:spPr>
          <a:xfrm>
            <a:off x="106680" y="951593"/>
            <a:ext cx="12024360" cy="5832384"/>
          </a:xfrm>
        </p:spPr>
        <p:txBody>
          <a:bodyPr/>
          <a:lstStyle/>
          <a:p>
            <a:pPr marL="514350" indent="-514350">
              <a:buFont typeface="+mj-lt"/>
              <a:buAutoNum type="arabicPeriod"/>
            </a:pPr>
            <a:r>
              <a:rPr lang="en-US" dirty="0"/>
              <a:t>Feasibility study</a:t>
            </a:r>
            <a:endParaRPr lang="en-US" dirty="0"/>
          </a:p>
          <a:p>
            <a:pPr marL="514350" indent="-514350">
              <a:buFont typeface="+mj-lt"/>
              <a:buAutoNum type="arabicPeriod"/>
            </a:pPr>
            <a:endParaRPr lang="en-US" dirty="0"/>
          </a:p>
          <a:p>
            <a:pPr marL="514350" indent="-514350">
              <a:buFont typeface="+mj-lt"/>
              <a:buAutoNum type="arabicPeriod"/>
            </a:pPr>
            <a:r>
              <a:rPr lang="en-US" dirty="0"/>
              <a:t>Requirements elicitation and analysis</a:t>
            </a:r>
            <a:endParaRPr lang="en-US" dirty="0"/>
          </a:p>
          <a:p>
            <a:endParaRPr lang="en-US" dirty="0"/>
          </a:p>
        </p:txBody>
      </p:sp>
      <p:sp>
        <p:nvSpPr>
          <p:cNvPr id="4" name="Rectangle: Rounded Corners 3"/>
          <p:cNvSpPr/>
          <p:nvPr/>
        </p:nvSpPr>
        <p:spPr>
          <a:xfrm>
            <a:off x="4302034" y="6039395"/>
            <a:ext cx="2290355" cy="81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Req prioritization and negotiation</a:t>
            </a:r>
            <a:endParaRPr lang="en-US" dirty="0"/>
          </a:p>
        </p:txBody>
      </p:sp>
      <p:sp>
        <p:nvSpPr>
          <p:cNvPr id="5" name="Rectangle: Rounded Corners 4"/>
          <p:cNvSpPr/>
          <p:nvPr/>
        </p:nvSpPr>
        <p:spPr>
          <a:xfrm>
            <a:off x="1426027" y="4389121"/>
            <a:ext cx="2290355" cy="81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Req Specification</a:t>
            </a:r>
            <a:endParaRPr lang="en-US" dirty="0"/>
          </a:p>
        </p:txBody>
      </p:sp>
      <p:sp>
        <p:nvSpPr>
          <p:cNvPr id="6" name="Rectangle: Rounded Corners 5"/>
          <p:cNvSpPr/>
          <p:nvPr/>
        </p:nvSpPr>
        <p:spPr>
          <a:xfrm>
            <a:off x="7230291" y="4389121"/>
            <a:ext cx="2290355" cy="81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Req. classification and organization</a:t>
            </a:r>
            <a:endParaRPr lang="en-US" dirty="0"/>
          </a:p>
        </p:txBody>
      </p:sp>
      <p:sp>
        <p:nvSpPr>
          <p:cNvPr id="7" name="Rectangle: Rounded Corners 6"/>
          <p:cNvSpPr/>
          <p:nvPr/>
        </p:nvSpPr>
        <p:spPr>
          <a:xfrm>
            <a:off x="4302034" y="2737849"/>
            <a:ext cx="2290355" cy="81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Requirements discovery</a:t>
            </a:r>
            <a:endParaRPr lang="en-US" dirty="0"/>
          </a:p>
        </p:txBody>
      </p:sp>
      <p:cxnSp>
        <p:nvCxnSpPr>
          <p:cNvPr id="10" name="Straight Arrow Connector 9"/>
          <p:cNvCxnSpPr/>
          <p:nvPr/>
        </p:nvCxnSpPr>
        <p:spPr>
          <a:xfrm flipV="1">
            <a:off x="2377440" y="3147151"/>
            <a:ext cx="1828800" cy="1241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a:off x="6592389" y="3147152"/>
            <a:ext cx="1883231" cy="124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4" idx="3"/>
          </p:cNvCxnSpPr>
          <p:nvPr/>
        </p:nvCxnSpPr>
        <p:spPr>
          <a:xfrm flipH="1">
            <a:off x="6592389" y="5207726"/>
            <a:ext cx="1783080" cy="124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1"/>
          </p:cNvCxnSpPr>
          <p:nvPr/>
        </p:nvCxnSpPr>
        <p:spPr>
          <a:xfrm flipH="1" flipV="1">
            <a:off x="2316480" y="5207726"/>
            <a:ext cx="1985554" cy="124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1037"/>
          </a:xfrm>
        </p:spPr>
        <p:txBody>
          <a:bodyPr>
            <a:normAutofit fontScale="90000"/>
          </a:bodyPr>
          <a:lstStyle/>
          <a:p>
            <a:r>
              <a:rPr lang="en-US" dirty="0"/>
              <a:t>Requirements discovery</a:t>
            </a:r>
            <a:endParaRPr lang="en-US" dirty="0"/>
          </a:p>
        </p:txBody>
      </p:sp>
      <p:sp>
        <p:nvSpPr>
          <p:cNvPr id="3" name="Content Placeholder 2"/>
          <p:cNvSpPr>
            <a:spLocks noGrp="1"/>
          </p:cNvSpPr>
          <p:nvPr>
            <p:ph idx="1"/>
          </p:nvPr>
        </p:nvSpPr>
        <p:spPr>
          <a:xfrm>
            <a:off x="0" y="745762"/>
            <a:ext cx="12192000" cy="6112238"/>
          </a:xfrm>
        </p:spPr>
        <p:txBody>
          <a:bodyPr/>
          <a:lstStyle/>
          <a:p>
            <a:r>
              <a:rPr lang="en-US" b="1" dirty="0"/>
              <a:t>Requirements discovery: </a:t>
            </a:r>
            <a:r>
              <a:rPr lang="en-US" dirty="0"/>
              <a:t>Interacting with system stakeholders to discover their requirements. A system stakeholder is anyone who will have some direct or indirect influence on the system requirement.</a:t>
            </a:r>
            <a:endParaRPr lang="en-US" dirty="0"/>
          </a:p>
          <a:p>
            <a:r>
              <a:rPr lang="en-US" b="1" dirty="0"/>
              <a:t>Requirements classification and organization </a:t>
            </a:r>
            <a:r>
              <a:rPr lang="en-US" dirty="0"/>
              <a:t>– takes the unstructured collection of requirements, groups related requirements and organizes them into coherent clusters. involves identifying sub-systems and the req associated with them.</a:t>
            </a:r>
            <a:endParaRPr lang="en-US" dirty="0"/>
          </a:p>
          <a:p>
            <a:r>
              <a:rPr lang="en-US" b="1" dirty="0"/>
              <a:t>Requirements prioritization and negotiation </a:t>
            </a:r>
            <a:r>
              <a:rPr lang="en-US" dirty="0"/>
              <a:t>– Req conflict when multiple stakeholders are involved. This step  prioritizes req and resolves req conflicts thro negotiation. They meet and agree on compromise req.</a:t>
            </a:r>
            <a:endParaRPr lang="en-US" dirty="0"/>
          </a:p>
          <a:p>
            <a:r>
              <a:rPr lang="en-US" b="1" dirty="0"/>
              <a:t>Requirements specification </a:t>
            </a:r>
            <a:r>
              <a:rPr lang="en-US" dirty="0"/>
              <a:t>– req are documented and input into the next spiral</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a:p>
          <a:p>
            <a:pPr marL="0" indent="0">
              <a:buNone/>
            </a:pPr>
            <a:r>
              <a:rPr lang="en-US" dirty="0"/>
              <a:t>Eliciting and understanding req. from stakeholders is a difficult process for the following reasons:</a:t>
            </a:r>
            <a:endParaRPr lang="en-US" dirty="0"/>
          </a:p>
          <a:p>
            <a:pPr marL="0" indent="0">
              <a:buNone/>
            </a:pPr>
            <a:endParaRPr lang="en-US" dirty="0"/>
          </a:p>
          <a:p>
            <a:pPr marL="514350" indent="-514350">
              <a:buFont typeface="+mj-lt"/>
              <a:buAutoNum type="arabicParenR"/>
            </a:pPr>
            <a:r>
              <a:rPr lang="en-US" dirty="0"/>
              <a:t>Stakeholders often don’t know what they want from a computer system except in general terms.</a:t>
            </a:r>
            <a:endParaRPr lang="en-US" dirty="0"/>
          </a:p>
          <a:p>
            <a:pPr marL="514350" indent="-514350">
              <a:buFont typeface="+mj-lt"/>
              <a:buAutoNum type="arabicParenR"/>
            </a:pPr>
            <a:r>
              <a:rPr lang="en-US" dirty="0"/>
              <a:t>They express req. in their terms; the domain may be difficult to understand for system engineers</a:t>
            </a:r>
            <a:endParaRPr lang="en-US" dirty="0"/>
          </a:p>
          <a:p>
            <a:pPr marL="514350" indent="-514350">
              <a:buFont typeface="+mj-lt"/>
              <a:buAutoNum type="arabicParenR"/>
            </a:pPr>
            <a:r>
              <a:rPr lang="en-US" dirty="0"/>
              <a:t>Different stakeholders have different requirements</a:t>
            </a:r>
            <a:endParaRPr lang="en-US" dirty="0"/>
          </a:p>
          <a:p>
            <a:pPr marL="514350" indent="-514350">
              <a:buFont typeface="+mj-lt"/>
              <a:buAutoNum type="arabicParenR"/>
            </a:pPr>
            <a:r>
              <a:rPr lang="en-US" dirty="0"/>
              <a:t>Political factors may influence a system’s requirements</a:t>
            </a:r>
            <a:endParaRPr lang="en-US" dirty="0"/>
          </a:p>
          <a:p>
            <a:pPr marL="514350" indent="-514350">
              <a:buFont typeface="+mj-lt"/>
              <a:buAutoNum type="arabicParenR"/>
            </a:pPr>
            <a:r>
              <a:rPr lang="en-US" dirty="0"/>
              <a:t>Dynamic business and economic environment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7376160" cy="662782"/>
          </a:xfrm>
        </p:spPr>
        <p:txBody>
          <a:bodyPr>
            <a:normAutofit fontScale="90000"/>
          </a:bodyPr>
          <a:lstStyle/>
          <a:p>
            <a:r>
              <a:rPr lang="en-US" dirty="0"/>
              <a:t>Ways of gathering requirements:</a:t>
            </a:r>
            <a:endParaRPr lang="en-US" dirty="0"/>
          </a:p>
        </p:txBody>
      </p:sp>
      <p:sp>
        <p:nvSpPr>
          <p:cNvPr id="3" name="Content Placeholder 2"/>
          <p:cNvSpPr>
            <a:spLocks noGrp="1"/>
          </p:cNvSpPr>
          <p:nvPr>
            <p:ph idx="1"/>
          </p:nvPr>
        </p:nvSpPr>
        <p:spPr>
          <a:xfrm>
            <a:off x="-1" y="789304"/>
            <a:ext cx="12078789" cy="5942421"/>
          </a:xfrm>
        </p:spPr>
        <p:txBody>
          <a:bodyPr/>
          <a:lstStyle/>
          <a:p>
            <a:r>
              <a:rPr lang="en-US" b="1" dirty="0"/>
              <a:t>Interviewing </a:t>
            </a:r>
            <a:r>
              <a:rPr lang="en-US" dirty="0"/>
              <a:t>– closed and open interviews</a:t>
            </a:r>
            <a:endParaRPr lang="en-US" dirty="0"/>
          </a:p>
          <a:p>
            <a:r>
              <a:rPr lang="en-US" dirty="0"/>
              <a:t>Not suitable to elicit domain knowledge because</a:t>
            </a:r>
            <a:endParaRPr lang="en-US" dirty="0"/>
          </a:p>
          <a:p>
            <a:r>
              <a:rPr lang="en-US" dirty="0"/>
              <a:t>Application specialists use jargon and terminology specific to a domain</a:t>
            </a:r>
            <a:endParaRPr lang="en-US" dirty="0"/>
          </a:p>
          <a:p>
            <a:r>
              <a:rPr lang="en-US" dirty="0"/>
              <a:t>Some domain knowledge is so familiar to stakeholders that they find it too basic and not worth mentioning while it’s not obvious to the interviewer</a:t>
            </a:r>
            <a:endParaRPr lang="en-US" dirty="0"/>
          </a:p>
          <a:p>
            <a:r>
              <a:rPr lang="en-US" b="1" dirty="0"/>
              <a:t>Scenarios</a:t>
            </a:r>
            <a:r>
              <a:rPr lang="en-US" dirty="0"/>
              <a:t> – real-life examples and how they might interact with a software system. Scenarios may be written as text, diagrams, screenshots </a:t>
            </a:r>
            <a:r>
              <a:rPr lang="en-US" dirty="0" err="1"/>
              <a:t>etc</a:t>
            </a:r>
            <a:endParaRPr lang="en-US" dirty="0"/>
          </a:p>
          <a:p>
            <a:r>
              <a:rPr lang="en-US" b="1" dirty="0"/>
              <a:t>Use-cases </a:t>
            </a:r>
            <a:r>
              <a:rPr lang="en-US" dirty="0"/>
              <a:t>–they identify the actors involved in an interaction and name the type of interaction</a:t>
            </a:r>
            <a:endParaRPr lang="en-US" dirty="0"/>
          </a:p>
          <a:p>
            <a:r>
              <a:rPr lang="en-US" b="1" dirty="0"/>
              <a:t>Ethnography</a:t>
            </a:r>
            <a:r>
              <a:rPr lang="en-US" dirty="0"/>
              <a:t> – analyst immerses himself in the working environment where the system will be used, observation technique of day to day activities, note taking</a:t>
            </a:r>
            <a:endParaRPr lang="en-US" dirty="0"/>
          </a:p>
          <a:p>
            <a:endParaRPr lang="en-US" dirty="0"/>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62149"/>
          </a:xfrm>
        </p:spPr>
        <p:txBody>
          <a:bodyPr/>
          <a:lstStyle/>
          <a:p>
            <a:r>
              <a:rPr lang="en-US" dirty="0"/>
              <a:t>3. Requirements validation</a:t>
            </a:r>
            <a:endParaRPr lang="en-US" dirty="0"/>
          </a:p>
        </p:txBody>
      </p:sp>
      <p:sp>
        <p:nvSpPr>
          <p:cNvPr id="3" name="Content Placeholder 2"/>
          <p:cNvSpPr>
            <a:spLocks noGrp="1"/>
          </p:cNvSpPr>
          <p:nvPr>
            <p:ph idx="1"/>
          </p:nvPr>
        </p:nvSpPr>
        <p:spPr>
          <a:xfrm>
            <a:off x="104503" y="1010194"/>
            <a:ext cx="12087497" cy="5847806"/>
          </a:xfrm>
        </p:spPr>
        <p:txBody>
          <a:bodyPr>
            <a:normAutofit fontScale="92500"/>
          </a:bodyPr>
          <a:lstStyle/>
          <a:p>
            <a:r>
              <a:rPr lang="en-US" dirty="0"/>
              <a:t>Process of checking that requirements actually define the system that the customer really wants. It overlaps with analysis since its about finding problems with req.</a:t>
            </a:r>
            <a:endParaRPr lang="en-US" dirty="0"/>
          </a:p>
          <a:p>
            <a:r>
              <a:rPr lang="en-US" dirty="0"/>
              <a:t>Different types of checks  are carried out on the requirements  in the req document:</a:t>
            </a:r>
            <a:endParaRPr lang="en-US" dirty="0"/>
          </a:p>
          <a:p>
            <a:pPr marL="514350" indent="-514350">
              <a:buFont typeface="+mj-lt"/>
              <a:buAutoNum type="arabicParenR"/>
            </a:pPr>
            <a:r>
              <a:rPr lang="en-US" dirty="0"/>
              <a:t>Validity checks – additional or different functions may be obtained other than those initially thought about</a:t>
            </a:r>
            <a:endParaRPr lang="en-US" dirty="0"/>
          </a:p>
          <a:p>
            <a:pPr marL="514350" indent="-514350">
              <a:buFont typeface="+mj-lt"/>
              <a:buAutoNum type="arabicParenR"/>
            </a:pPr>
            <a:r>
              <a:rPr lang="en-US" dirty="0"/>
              <a:t>Consistency checks – Req should not conflict. There should not be contradictory descriptions of the same system function.</a:t>
            </a:r>
            <a:endParaRPr lang="en-US" dirty="0"/>
          </a:p>
          <a:p>
            <a:pPr marL="514350" indent="-514350">
              <a:buFont typeface="+mj-lt"/>
              <a:buAutoNum type="arabicParenR"/>
            </a:pPr>
            <a:r>
              <a:rPr lang="en-US" dirty="0"/>
              <a:t>Completeness checks – document should define all functions and constraints intended by the system user </a:t>
            </a:r>
            <a:endParaRPr lang="en-US" dirty="0"/>
          </a:p>
          <a:p>
            <a:pPr marL="514350" indent="-514350">
              <a:buFont typeface="+mj-lt"/>
              <a:buAutoNum type="arabicParenR"/>
            </a:pPr>
            <a:r>
              <a:rPr lang="en-US" dirty="0"/>
              <a:t>Realism checks –  can the req actually be implemented? – cost , budget, technology</a:t>
            </a:r>
            <a:endParaRPr lang="en-US" dirty="0"/>
          </a:p>
          <a:p>
            <a:pPr marL="514350" indent="-514350">
              <a:buFont typeface="+mj-lt"/>
              <a:buAutoNum type="arabicParenR"/>
            </a:pPr>
            <a:r>
              <a:rPr lang="en-US" dirty="0"/>
              <a:t>Verifiability – write a set of tests that can demonstrate  that the delivered system meets each req.</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6" y="86452"/>
            <a:ext cx="10515600" cy="714738"/>
          </a:xfrm>
        </p:spPr>
        <p:txBody>
          <a:bodyPr/>
          <a:lstStyle/>
          <a:p>
            <a:r>
              <a:rPr lang="en-US" dirty="0"/>
              <a:t>Requirements validation techniques:</a:t>
            </a:r>
            <a:endParaRPr lang="en-US" dirty="0"/>
          </a:p>
        </p:txBody>
      </p:sp>
      <p:sp>
        <p:nvSpPr>
          <p:cNvPr id="3" name="Content Placeholder 2"/>
          <p:cNvSpPr>
            <a:spLocks noGrp="1"/>
          </p:cNvSpPr>
          <p:nvPr>
            <p:ph idx="1"/>
          </p:nvPr>
        </p:nvSpPr>
        <p:spPr>
          <a:xfrm>
            <a:off x="217713" y="984068"/>
            <a:ext cx="11843657" cy="5787479"/>
          </a:xfrm>
        </p:spPr>
        <p:txBody>
          <a:bodyPr/>
          <a:lstStyle/>
          <a:p>
            <a:pPr marL="514350" indent="-514350">
              <a:buFont typeface="+mj-lt"/>
              <a:buAutoNum type="arabicParenR"/>
            </a:pPr>
            <a:r>
              <a:rPr lang="en-US" dirty="0"/>
              <a:t>Requirements reviews – the requirements are analyzed systematically by a team of reviewers who check for errors  and inconsistencies</a:t>
            </a:r>
            <a:endParaRPr lang="en-US" dirty="0"/>
          </a:p>
          <a:p>
            <a:pPr marL="514350" indent="-514350">
              <a:buFont typeface="+mj-lt"/>
              <a:buAutoNum type="arabicParenR"/>
            </a:pPr>
            <a:r>
              <a:rPr lang="en-US" dirty="0"/>
              <a:t>Prototyping – an executable model of the system is demonstrated to the end-users/customers, they experiment with it to see if it meets  their real needs.</a:t>
            </a:r>
            <a:endParaRPr lang="en-US" dirty="0"/>
          </a:p>
          <a:p>
            <a:pPr marL="514350" indent="-514350">
              <a:buFont typeface="+mj-lt"/>
              <a:buAutoNum type="arabicParenR"/>
            </a:pPr>
            <a:r>
              <a:rPr lang="en-US" dirty="0"/>
              <a:t>Test-case generation – tests are designed as part  of the validation process….</a:t>
            </a:r>
            <a:r>
              <a:rPr lang="en-US" dirty="0" err="1"/>
              <a:t>esp</a:t>
            </a:r>
            <a:r>
              <a:rPr lang="en-US" dirty="0"/>
              <a:t> with extreme programming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974522"/>
          </a:xfrm>
        </p:spPr>
        <p:txBody>
          <a:bodyPr/>
          <a:lstStyle/>
          <a:p>
            <a:r>
              <a:rPr lang="en-US" dirty="0"/>
              <a:t>4. Requirements management</a:t>
            </a:r>
            <a:endParaRPr lang="en-US" dirty="0"/>
          </a:p>
        </p:txBody>
      </p:sp>
      <p:sp>
        <p:nvSpPr>
          <p:cNvPr id="3" name="Content Placeholder 2"/>
          <p:cNvSpPr>
            <a:spLocks noGrp="1"/>
          </p:cNvSpPr>
          <p:nvPr>
            <p:ph idx="1"/>
          </p:nvPr>
        </p:nvSpPr>
        <p:spPr>
          <a:xfrm>
            <a:off x="0" y="902516"/>
            <a:ext cx="12192000" cy="5937228"/>
          </a:xfrm>
        </p:spPr>
        <p:txBody>
          <a:bodyPr/>
          <a:lstStyle/>
          <a:p>
            <a:r>
              <a:rPr lang="en-US" dirty="0"/>
              <a:t>Is the process of understanding and controlling changes to system requirements.</a:t>
            </a:r>
            <a:endParaRPr lang="en-US" dirty="0"/>
          </a:p>
          <a:p>
            <a:endParaRPr lang="en-US" dirty="0"/>
          </a:p>
          <a:p>
            <a:r>
              <a:rPr lang="en-US" dirty="0"/>
              <a:t>Involves keeping track of individual requirements and maintaining links between dependent requirements.</a:t>
            </a:r>
            <a:endParaRPr lang="en-US" dirty="0"/>
          </a:p>
          <a:p>
            <a:endParaRPr lang="en-US" dirty="0"/>
          </a:p>
          <a:p>
            <a:r>
              <a:rPr lang="en-US" dirty="0"/>
              <a:t>Also involves establishing a formal process for making change proposals and linking them to system requirements.</a:t>
            </a:r>
            <a:endParaRPr lang="en-US" dirty="0"/>
          </a:p>
          <a:p>
            <a:endParaRPr lang="en-US" dirty="0"/>
          </a:p>
          <a:p>
            <a:r>
              <a:rPr lang="en-US" dirty="0"/>
              <a:t>Req for large s/w systems are always changing.</a:t>
            </a:r>
            <a:endParaRPr lang="en-US" dirty="0"/>
          </a:p>
          <a:p>
            <a:endParaRPr lang="en-US" dirty="0"/>
          </a:p>
          <a:p>
            <a:r>
              <a:rPr lang="en-US" dirty="0"/>
              <a:t>Sometimes because these systems are developed to solve ‘</a:t>
            </a:r>
            <a:r>
              <a:rPr lang="en-US" b="1" dirty="0"/>
              <a:t>wicked’ problems </a:t>
            </a:r>
            <a:r>
              <a:rPr lang="en-US" dirty="0"/>
              <a:t>– problems that can not be defined, thus req are bound to be incomplete.</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endParaRPr lang="en-US" dirty="0"/>
          </a:p>
          <a:p>
            <a:pPr marL="0" indent="0">
              <a:buNone/>
            </a:pPr>
            <a:r>
              <a:rPr lang="en-US" b="1" dirty="0"/>
              <a:t>Change is inevitable in systems for the following reasons:</a:t>
            </a:r>
            <a:endParaRPr lang="en-US" b="1" dirty="0"/>
          </a:p>
          <a:p>
            <a:endParaRPr lang="en-US" dirty="0"/>
          </a:p>
          <a:p>
            <a:pPr marL="514350" indent="-514350">
              <a:buFont typeface="+mj-lt"/>
              <a:buAutoNum type="arabicParenR"/>
            </a:pPr>
            <a:r>
              <a:rPr lang="en-US" dirty="0"/>
              <a:t>The business and technical environment of the system always changes after installation – new hardware maybe introduced, system may interface with other systems, business priorities may change, new legislation and regulations may be introduced </a:t>
            </a:r>
            <a:r>
              <a:rPr lang="en-US" dirty="0" err="1"/>
              <a:t>etc</a:t>
            </a:r>
            <a:endParaRPr lang="en-US" dirty="0"/>
          </a:p>
          <a:p>
            <a:pPr marL="514350" indent="-514350">
              <a:buFont typeface="+mj-lt"/>
              <a:buAutoNum type="arabicParenR"/>
            </a:pPr>
            <a:endParaRPr lang="en-US" dirty="0"/>
          </a:p>
          <a:p>
            <a:pPr marL="514350" indent="-514350">
              <a:buFont typeface="+mj-lt"/>
              <a:buAutoNum type="arabicParenR"/>
            </a:pPr>
            <a:r>
              <a:rPr lang="en-US" dirty="0"/>
              <a:t>The people who pay for the system and the end-users of the system are rarely the same people – system customers impose req </a:t>
            </a:r>
            <a:r>
              <a:rPr lang="en-US" dirty="0" err="1"/>
              <a:t>bue</a:t>
            </a:r>
            <a:r>
              <a:rPr lang="en-US" dirty="0"/>
              <a:t> to organizational and budgetary constraints. These may conflict with end-user req and after delivery, new features have to be added for user support if the system is to meet its goals.</a:t>
            </a:r>
            <a:endParaRPr lang="en-US" dirty="0"/>
          </a:p>
          <a:p>
            <a:pPr marL="514350" indent="-514350">
              <a:buFont typeface="+mj-lt"/>
              <a:buAutoNum type="arabicParenR"/>
            </a:pPr>
            <a:endParaRPr lang="en-US" dirty="0"/>
          </a:p>
          <a:p>
            <a:pPr marL="514350" indent="-514350">
              <a:buFont typeface="+mj-lt"/>
              <a:buAutoNum type="arabicParenR"/>
            </a:pPr>
            <a:r>
              <a:rPr lang="en-US" dirty="0"/>
              <a:t>Large systems have a diverse  user community, with many users having different req and priorities that may be conflicting or contradictory</a:t>
            </a:r>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4731"/>
          </a:xfrm>
        </p:spPr>
        <p:txBody>
          <a:bodyPr/>
          <a:lstStyle/>
          <a:p>
            <a:r>
              <a:rPr lang="en-US" dirty="0"/>
              <a:t>Requirements management planning</a:t>
            </a:r>
            <a:endParaRPr lang="en-US" dirty="0"/>
          </a:p>
        </p:txBody>
      </p:sp>
      <p:sp>
        <p:nvSpPr>
          <p:cNvPr id="3" name="Content Placeholder 2"/>
          <p:cNvSpPr>
            <a:spLocks noGrp="1"/>
          </p:cNvSpPr>
          <p:nvPr>
            <p:ph idx="1"/>
          </p:nvPr>
        </p:nvSpPr>
        <p:spPr>
          <a:xfrm>
            <a:off x="63136" y="928642"/>
            <a:ext cx="12128863" cy="5929358"/>
          </a:xfrm>
        </p:spPr>
        <p:txBody>
          <a:bodyPr/>
          <a:lstStyle/>
          <a:p>
            <a:r>
              <a:rPr lang="en-US" dirty="0"/>
              <a:t>It’s the first stage of the req management process</a:t>
            </a:r>
            <a:endParaRPr lang="en-US" dirty="0"/>
          </a:p>
          <a:p>
            <a:r>
              <a:rPr lang="en-US" dirty="0"/>
              <a:t>It establishes the level of req management detail that is required.</a:t>
            </a:r>
            <a:endParaRPr lang="en-US" dirty="0"/>
          </a:p>
          <a:p>
            <a:r>
              <a:rPr lang="en-US" dirty="0"/>
              <a:t>The following have to be decided on:</a:t>
            </a:r>
            <a:endParaRPr lang="en-US" dirty="0"/>
          </a:p>
          <a:p>
            <a:r>
              <a:rPr lang="en-US" dirty="0"/>
              <a:t>Requirements identification – each req must be uniquely identified so as to be cross-referenced with other req and used in the traceability assessments</a:t>
            </a:r>
            <a:endParaRPr lang="en-US" dirty="0"/>
          </a:p>
          <a:p>
            <a:r>
              <a:rPr lang="en-US" dirty="0"/>
              <a:t>A change management process – the set of activities that assess the impact and cost of changes</a:t>
            </a:r>
            <a:endParaRPr lang="en-US" dirty="0"/>
          </a:p>
          <a:p>
            <a:r>
              <a:rPr lang="en-US" dirty="0"/>
              <a:t>Traceability policies – they define the relationships between each requirement and between requirements</a:t>
            </a:r>
            <a:endParaRPr lang="en-US" dirty="0"/>
          </a:p>
          <a:p>
            <a:r>
              <a:rPr lang="en-US" dirty="0"/>
              <a:t>Tool support-since large amounts of information about requirements' is involved, tools used range from spreadsheets, simple databases and specialist req </a:t>
            </a:r>
            <a:r>
              <a:rPr lang="en-US" dirty="0" err="1"/>
              <a:t>mangt</a:t>
            </a:r>
            <a:r>
              <a:rPr lang="en-US" dirty="0"/>
              <a:t>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46" y="217714"/>
            <a:ext cx="12043954" cy="5959249"/>
          </a:xfrm>
        </p:spPr>
        <p:txBody>
          <a:bodyPr/>
          <a:lstStyle/>
          <a:p>
            <a:endParaRPr lang="en-US" b="1" dirty="0"/>
          </a:p>
          <a:p>
            <a:r>
              <a:rPr lang="en-US" b="1" dirty="0"/>
              <a:t>S/W Engineering is important since:</a:t>
            </a:r>
            <a:endParaRPr lang="en-US" b="1" dirty="0"/>
          </a:p>
          <a:p>
            <a:endParaRPr lang="en-US" b="1" dirty="0"/>
          </a:p>
          <a:p>
            <a:pPr marL="571500" indent="-571500">
              <a:buFont typeface="+mj-lt"/>
              <a:buAutoNum type="romanLcPeriod"/>
            </a:pPr>
            <a:r>
              <a:rPr lang="en-US" dirty="0"/>
              <a:t>More and more individuals and society rely on advanced software systems hence to produce reliable and trustworthy systems economically and quickly.</a:t>
            </a:r>
            <a:endParaRPr lang="en-US" dirty="0"/>
          </a:p>
          <a:p>
            <a:pPr marL="571500" indent="-571500">
              <a:buFont typeface="+mj-lt"/>
              <a:buAutoNum type="romanLcPeriod"/>
            </a:pPr>
            <a:endParaRPr lang="en-US" dirty="0"/>
          </a:p>
          <a:p>
            <a:pPr marL="571500" indent="-571500">
              <a:buFont typeface="+mj-lt"/>
              <a:buAutoNum type="romanLcPeriod"/>
            </a:pPr>
            <a:r>
              <a:rPr lang="en-US" dirty="0"/>
              <a:t>It is cheaper in the long run to use s/w engineering  methods and techniques rather than just write programs like in personal programming projects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113210"/>
            <a:ext cx="12104914" cy="6653349"/>
          </a:xfrm>
        </p:spPr>
        <p:txBody>
          <a:bodyPr/>
          <a:lstStyle/>
          <a:p>
            <a:endParaRPr lang="en-US" dirty="0"/>
          </a:p>
          <a:p>
            <a:r>
              <a:rPr lang="en-US" dirty="0"/>
              <a:t>Req management needs automated support and the software tools involved should be chosen during planning phase.</a:t>
            </a:r>
            <a:endParaRPr lang="en-US" dirty="0"/>
          </a:p>
          <a:p>
            <a:endParaRPr lang="en-US" dirty="0"/>
          </a:p>
          <a:p>
            <a:r>
              <a:rPr lang="en-US" dirty="0"/>
              <a:t>Tools support is necessary for;</a:t>
            </a:r>
            <a:endParaRPr lang="en-US" dirty="0"/>
          </a:p>
          <a:p>
            <a:endParaRPr lang="en-US" dirty="0"/>
          </a:p>
          <a:p>
            <a:pPr marL="514350" indent="-514350">
              <a:buFont typeface="+mj-lt"/>
              <a:buAutoNum type="arabicParenR"/>
            </a:pPr>
            <a:r>
              <a:rPr lang="en-US" dirty="0"/>
              <a:t>Requirements storage – should be maintained in a secure managed data store that is accessible to everyone involved in the req engineering process</a:t>
            </a:r>
            <a:endParaRPr lang="en-US" dirty="0"/>
          </a:p>
          <a:p>
            <a:pPr marL="514350" indent="-514350">
              <a:buFont typeface="+mj-lt"/>
              <a:buAutoNum type="arabicParenR"/>
            </a:pPr>
            <a:endParaRPr lang="en-US" dirty="0"/>
          </a:p>
          <a:p>
            <a:pPr marL="514350" indent="-514350">
              <a:buFont typeface="+mj-lt"/>
              <a:buAutoNum type="arabicParenR"/>
            </a:pPr>
            <a:r>
              <a:rPr lang="en-US" dirty="0"/>
              <a:t>Change management – to simplify  and keep track of the process</a:t>
            </a:r>
            <a:endParaRPr lang="en-US" dirty="0"/>
          </a:p>
          <a:p>
            <a:pPr marL="514350" indent="-514350">
              <a:buFont typeface="+mj-lt"/>
              <a:buAutoNum type="arabicParenR"/>
            </a:pPr>
            <a:endParaRPr lang="en-US" dirty="0"/>
          </a:p>
          <a:p>
            <a:pPr marL="514350" indent="-514350">
              <a:buFont typeface="+mj-lt"/>
              <a:buAutoNum type="arabicParenR"/>
            </a:pPr>
            <a:r>
              <a:rPr lang="en-US" dirty="0"/>
              <a:t>Traceability management – to discover and show related req</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948396"/>
          </a:xfrm>
        </p:spPr>
        <p:txBody>
          <a:bodyPr/>
          <a:lstStyle/>
          <a:p>
            <a:r>
              <a:rPr lang="en-US" dirty="0"/>
              <a:t>Requirements change management</a:t>
            </a:r>
            <a:endParaRPr lang="en-US" dirty="0"/>
          </a:p>
        </p:txBody>
      </p:sp>
      <p:sp>
        <p:nvSpPr>
          <p:cNvPr id="3" name="Content Placeholder 2"/>
          <p:cNvSpPr>
            <a:spLocks noGrp="1"/>
          </p:cNvSpPr>
          <p:nvPr>
            <p:ph idx="1"/>
          </p:nvPr>
        </p:nvSpPr>
        <p:spPr>
          <a:xfrm>
            <a:off x="0" y="1210490"/>
            <a:ext cx="12192000" cy="5629254"/>
          </a:xfrm>
        </p:spPr>
        <p:txBody>
          <a:bodyPr>
            <a:normAutofit/>
          </a:bodyPr>
          <a:lstStyle/>
          <a:p>
            <a:endParaRPr lang="en-US" dirty="0"/>
          </a:p>
          <a:p>
            <a:endParaRPr lang="en-US" dirty="0"/>
          </a:p>
          <a:p>
            <a:endParaRPr lang="en-US" dirty="0"/>
          </a:p>
          <a:p>
            <a:endParaRPr lang="en-US" dirty="0"/>
          </a:p>
          <a:p>
            <a:endParaRPr lang="en-US" dirty="0"/>
          </a:p>
          <a:p>
            <a:r>
              <a:rPr lang="en-US" dirty="0"/>
              <a:t>The process (in above fig) should be applied to all proposed changes  to a system’s req after the req document has been approved.</a:t>
            </a:r>
            <a:endParaRPr lang="en-US" dirty="0"/>
          </a:p>
          <a:p>
            <a:endParaRPr lang="en-US" dirty="0"/>
          </a:p>
          <a:p>
            <a:r>
              <a:rPr lang="en-US" dirty="0"/>
              <a:t>Necessary to decide if the benefits of implementing new requirements are justified  by the costs of implementation </a:t>
            </a:r>
            <a:endParaRPr lang="en-US" dirty="0"/>
          </a:p>
          <a:p>
            <a:endParaRPr lang="en-US" dirty="0"/>
          </a:p>
        </p:txBody>
      </p:sp>
      <p:sp>
        <p:nvSpPr>
          <p:cNvPr id="4" name="Rectangle 3"/>
          <p:cNvSpPr/>
          <p:nvPr/>
        </p:nvSpPr>
        <p:spPr>
          <a:xfrm>
            <a:off x="1380308" y="2098765"/>
            <a:ext cx="1998617" cy="775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Problem analysis and change specification</a:t>
            </a:r>
            <a:endParaRPr lang="en-US" dirty="0"/>
          </a:p>
        </p:txBody>
      </p:sp>
      <p:sp>
        <p:nvSpPr>
          <p:cNvPr id="6" name="Rectangle 5"/>
          <p:cNvSpPr/>
          <p:nvPr/>
        </p:nvSpPr>
        <p:spPr>
          <a:xfrm>
            <a:off x="4288971" y="2098765"/>
            <a:ext cx="1998617" cy="775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Change analysis and costing</a:t>
            </a:r>
            <a:endParaRPr lang="en-US" dirty="0"/>
          </a:p>
        </p:txBody>
      </p:sp>
      <p:sp>
        <p:nvSpPr>
          <p:cNvPr id="7" name="Rectangle 6"/>
          <p:cNvSpPr/>
          <p:nvPr/>
        </p:nvSpPr>
        <p:spPr>
          <a:xfrm>
            <a:off x="7284720" y="2098765"/>
            <a:ext cx="1998617" cy="775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Change implementation</a:t>
            </a:r>
            <a:endParaRPr lang="en-US" dirty="0"/>
          </a:p>
        </p:txBody>
      </p:sp>
      <p:cxnSp>
        <p:nvCxnSpPr>
          <p:cNvPr id="9" name="Straight Arrow Connector 8"/>
          <p:cNvCxnSpPr/>
          <p:nvPr/>
        </p:nvCxnSpPr>
        <p:spPr>
          <a:xfrm>
            <a:off x="9335589" y="2486296"/>
            <a:ext cx="19158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6287588" y="2486296"/>
            <a:ext cx="9971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357153" y="2486295"/>
            <a:ext cx="9318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960" y="2551611"/>
            <a:ext cx="131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 y="1907187"/>
            <a:ext cx="1219200" cy="644424"/>
          </a:xfrm>
          <a:prstGeom prst="rect">
            <a:avLst/>
          </a:prstGeom>
          <a:noFill/>
        </p:spPr>
        <p:txBody>
          <a:bodyPr wrap="square" rtlCol="0">
            <a:spAutoFit/>
          </a:bodyPr>
          <a:lstStyle/>
          <a:p>
            <a:r>
              <a:rPr lang="en-US" dirty="0"/>
              <a:t>Identified problem</a:t>
            </a:r>
            <a:endParaRPr lang="en-US" dirty="0"/>
          </a:p>
        </p:txBody>
      </p:sp>
      <p:sp>
        <p:nvSpPr>
          <p:cNvPr id="18" name="TextBox 17"/>
          <p:cNvSpPr txBox="1"/>
          <p:nvPr/>
        </p:nvSpPr>
        <p:spPr>
          <a:xfrm>
            <a:off x="9483633" y="1907186"/>
            <a:ext cx="1563189" cy="646331"/>
          </a:xfrm>
          <a:prstGeom prst="rect">
            <a:avLst/>
          </a:prstGeom>
          <a:noFill/>
        </p:spPr>
        <p:txBody>
          <a:bodyPr wrap="square" rtlCol="0">
            <a:spAutoFit/>
          </a:bodyPr>
          <a:lstStyle/>
          <a:p>
            <a:r>
              <a:rPr lang="en-US" dirty="0"/>
              <a:t>Revised requirements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92916"/>
            <a:ext cx="12192000" cy="6473643"/>
          </a:xfrm>
        </p:spPr>
        <p:txBody>
          <a:bodyPr/>
          <a:lstStyle/>
          <a:p>
            <a:pPr marL="0" indent="0">
              <a:buNone/>
            </a:pPr>
            <a:r>
              <a:rPr lang="en-US" b="1" dirty="0"/>
              <a:t>Key stages in the change management process:</a:t>
            </a:r>
            <a:endParaRPr lang="en-US" b="1" dirty="0"/>
          </a:p>
          <a:p>
            <a:endParaRPr lang="en-US" b="1" dirty="0"/>
          </a:p>
          <a:p>
            <a:pPr marL="514350" indent="-514350">
              <a:buFont typeface="+mj-lt"/>
              <a:buAutoNum type="arabicParenR"/>
            </a:pPr>
            <a:r>
              <a:rPr lang="en-US" dirty="0"/>
              <a:t>Problem analysis and change specification – starts with an identified problem or change proposal, its analyzed for validity. The analysis is fed back to the change requestor who may withdraw the proposal or respond with more specific details to the change proposal</a:t>
            </a:r>
            <a:endParaRPr lang="en-US" dirty="0"/>
          </a:p>
          <a:p>
            <a:pPr marL="514350" indent="-514350">
              <a:buFont typeface="+mj-lt"/>
              <a:buAutoNum type="arabicParenR"/>
            </a:pPr>
            <a:endParaRPr lang="en-US" dirty="0"/>
          </a:p>
          <a:p>
            <a:pPr marL="514350" indent="-514350">
              <a:buFont typeface="+mj-lt"/>
              <a:buAutoNum type="arabicParenR"/>
            </a:pPr>
            <a:r>
              <a:rPr lang="en-US" dirty="0"/>
              <a:t>Change analysis and costing – the effect of the proposed change is assessed  using traceability information, cost is estimated and decision to change or not is made</a:t>
            </a:r>
            <a:endParaRPr lang="en-US" dirty="0"/>
          </a:p>
          <a:p>
            <a:pPr marL="514350" indent="-514350">
              <a:buFont typeface="+mj-lt"/>
              <a:buAutoNum type="arabicParenR"/>
            </a:pPr>
            <a:endParaRPr lang="en-US" dirty="0"/>
          </a:p>
          <a:p>
            <a:pPr marL="514350" indent="-514350">
              <a:buFont typeface="+mj-lt"/>
              <a:buAutoNum type="arabicParenR"/>
            </a:pPr>
            <a:r>
              <a:rPr lang="en-US" dirty="0"/>
              <a:t>Change implementation – the req document , system design and implementation are modified</a:t>
            </a: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872" y="1969482"/>
            <a:ext cx="6343996" cy="1325563"/>
          </a:xfrm>
        </p:spPr>
        <p:txBody>
          <a:bodyPr/>
          <a:lstStyle/>
          <a:p>
            <a:r>
              <a:rPr lang="en-US" b="1" dirty="0"/>
              <a:t>SYSTEM MODELING</a:t>
            </a:r>
            <a:endParaRPr 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 y="63326"/>
            <a:ext cx="12126883" cy="6794673"/>
          </a:xfrm>
        </p:spPr>
        <p:txBody>
          <a:bodyPr/>
          <a:lstStyle/>
          <a:p>
            <a:endParaRPr lang="en-US" dirty="0"/>
          </a:p>
          <a:p>
            <a:r>
              <a:rPr lang="en-US" b="1" dirty="0"/>
              <a:t>System modeling </a:t>
            </a:r>
            <a:r>
              <a:rPr lang="en-US" dirty="0"/>
              <a:t>is the process of developing abstract models of a system where each model represents a different view or perspective of the system.</a:t>
            </a:r>
            <a:endParaRPr lang="en-US" dirty="0"/>
          </a:p>
          <a:p>
            <a:r>
              <a:rPr lang="en-US" dirty="0"/>
              <a:t>Involves representing the system using some kind of graphical notation, UML is most commonly used notation.</a:t>
            </a:r>
            <a:endParaRPr lang="en-US" dirty="0"/>
          </a:p>
          <a:p>
            <a:endParaRPr lang="en-US" dirty="0"/>
          </a:p>
          <a:p>
            <a:r>
              <a:rPr lang="en-US" dirty="0"/>
              <a:t>Different perspectives may be represented:</a:t>
            </a:r>
            <a:endParaRPr lang="en-US" dirty="0"/>
          </a:p>
          <a:p>
            <a:r>
              <a:rPr lang="en-US" dirty="0"/>
              <a:t>Context models – environment of the system</a:t>
            </a:r>
            <a:endParaRPr lang="en-US" dirty="0"/>
          </a:p>
          <a:p>
            <a:r>
              <a:rPr lang="en-US" dirty="0"/>
              <a:t>Interaction models – interaction between a system and its environment or between the components of a system</a:t>
            </a:r>
            <a:endParaRPr lang="en-US" dirty="0"/>
          </a:p>
          <a:p>
            <a:r>
              <a:rPr lang="en-US" dirty="0"/>
              <a:t>Structural models – the organization of a system or structure of data processed by the system</a:t>
            </a:r>
            <a:endParaRPr lang="en-US" dirty="0"/>
          </a:p>
          <a:p>
            <a:r>
              <a:rPr lang="en-US" dirty="0"/>
              <a:t>Behavioral models – the dynamic behavior of the system and how it responds to events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862894"/>
          </a:xfrm>
        </p:spPr>
        <p:txBody>
          <a:bodyPr/>
          <a:lstStyle/>
          <a:p>
            <a:r>
              <a:rPr lang="en-US" dirty="0"/>
              <a:t>Context modeling:</a:t>
            </a:r>
            <a:endParaRPr lang="en-US" dirty="0"/>
          </a:p>
        </p:txBody>
      </p:sp>
      <p:sp>
        <p:nvSpPr>
          <p:cNvPr id="3" name="Content Placeholder 2"/>
          <p:cNvSpPr>
            <a:spLocks noGrp="1"/>
          </p:cNvSpPr>
          <p:nvPr>
            <p:ph idx="1"/>
          </p:nvPr>
        </p:nvSpPr>
        <p:spPr>
          <a:xfrm>
            <a:off x="0" y="944476"/>
            <a:ext cx="12192000" cy="5895268"/>
          </a:xfrm>
        </p:spPr>
        <p:txBody>
          <a:bodyPr>
            <a:normAutofit/>
          </a:bodyPr>
          <a:lstStyle/>
          <a:p>
            <a:r>
              <a:rPr lang="en-US" dirty="0"/>
              <a:t>Involves specification of system boundaries</a:t>
            </a:r>
            <a:endParaRPr lang="en-US" dirty="0"/>
          </a:p>
          <a:p>
            <a:r>
              <a:rPr lang="en-US" dirty="0"/>
              <a:t>A simple architectural model is the first step </a:t>
            </a:r>
            <a:endParaRPr lang="en-US" dirty="0"/>
          </a:p>
          <a:p>
            <a:r>
              <a:rPr lang="en-US" dirty="0"/>
              <a:t>Context models normally show  that the environment includes several other systems but do not show the relationships between the systems in the environment.</a:t>
            </a:r>
            <a:endParaRPr lang="en-US" dirty="0"/>
          </a:p>
          <a:p>
            <a:r>
              <a:rPr lang="en-US" dirty="0"/>
              <a:t>External systems might produce data for or consume data from the system. </a:t>
            </a:r>
            <a:r>
              <a:rPr lang="en-US" dirty="0" err="1"/>
              <a:t>Tey</a:t>
            </a:r>
            <a:r>
              <a:rPr lang="en-US" dirty="0"/>
              <a:t> might share data with the system or might be connected directly with the system thro networks.</a:t>
            </a:r>
            <a:endParaRPr lang="en-US" dirty="0"/>
          </a:p>
          <a:p>
            <a:r>
              <a:rPr lang="en-US" b="1" dirty="0"/>
              <a:t>Activity diagrams </a:t>
            </a:r>
            <a:r>
              <a:rPr lang="en-US" dirty="0"/>
              <a:t>are commonly used to show context models.</a:t>
            </a:r>
            <a:endParaRPr lang="en-US" dirty="0"/>
          </a:p>
          <a:p>
            <a:r>
              <a:rPr lang="en-US" dirty="0"/>
              <a:t>Activity </a:t>
            </a:r>
            <a:r>
              <a:rPr lang="en-US" dirty="0" err="1"/>
              <a:t>diag</a:t>
            </a:r>
            <a:r>
              <a:rPr lang="en-US" dirty="0"/>
              <a:t> are intended to show the activities that make up the system process and the flow of control from one activity to another.</a:t>
            </a:r>
            <a:endParaRPr lang="en-US" dirty="0"/>
          </a:p>
          <a:p>
            <a:r>
              <a:rPr lang="en-US" dirty="0"/>
              <a:t>The start of a process is indicated by a filled circle, the end by a filled circle inside another circle. Rectangles with rounded corners represent activities.</a:t>
            </a:r>
            <a:endParaRPr lang="en-US" dirty="0"/>
          </a:p>
          <a:p>
            <a:endParaRPr lang="en-US" dirty="0"/>
          </a:p>
          <a:p>
            <a:pPr marL="0" indent="0">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896145"/>
          </a:xfrm>
        </p:spPr>
        <p:txBody>
          <a:bodyPr/>
          <a:lstStyle/>
          <a:p>
            <a:r>
              <a:rPr lang="en-US" dirty="0"/>
              <a:t>Interaction models</a:t>
            </a:r>
            <a:endParaRPr lang="en-US" dirty="0"/>
          </a:p>
        </p:txBody>
      </p:sp>
      <p:sp>
        <p:nvSpPr>
          <p:cNvPr id="3" name="Content Placeholder 2"/>
          <p:cNvSpPr>
            <a:spLocks noGrp="1"/>
          </p:cNvSpPr>
          <p:nvPr>
            <p:ph idx="1"/>
          </p:nvPr>
        </p:nvSpPr>
        <p:spPr>
          <a:xfrm>
            <a:off x="0" y="919538"/>
            <a:ext cx="12192000" cy="5938462"/>
          </a:xfrm>
        </p:spPr>
        <p:txBody>
          <a:bodyPr/>
          <a:lstStyle/>
          <a:p>
            <a:r>
              <a:rPr lang="en-US" dirty="0"/>
              <a:t>All systems involve interaction of some kind – user interaction, interaction </a:t>
            </a:r>
            <a:r>
              <a:rPr lang="en-US" dirty="0" err="1"/>
              <a:t>btn</a:t>
            </a:r>
            <a:r>
              <a:rPr lang="en-US" dirty="0"/>
              <a:t> system with other systems or interaction between system components.</a:t>
            </a:r>
            <a:endParaRPr lang="en-US" dirty="0"/>
          </a:p>
          <a:p>
            <a:r>
              <a:rPr lang="en-US" dirty="0"/>
              <a:t>Two approaches commonly used;</a:t>
            </a:r>
            <a:endParaRPr lang="en-US" dirty="0"/>
          </a:p>
          <a:p>
            <a:pPr marL="514350" indent="-514350">
              <a:buFont typeface="+mj-lt"/>
              <a:buAutoNum type="arabicParenR"/>
            </a:pPr>
            <a:r>
              <a:rPr lang="en-US" dirty="0"/>
              <a:t>Use case modeling – models interaction between  a system and external actors(users and other systems)</a:t>
            </a:r>
            <a:endParaRPr lang="en-US" dirty="0"/>
          </a:p>
          <a:p>
            <a:pPr marL="514350" indent="-514350">
              <a:buFont typeface="+mj-lt"/>
              <a:buAutoNum type="arabicParenR"/>
            </a:pPr>
            <a:r>
              <a:rPr lang="en-US" dirty="0"/>
              <a:t>Sequence diagrams – models interaction between system components, external agents may also be included.</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0515600" cy="904458"/>
          </a:xfrm>
        </p:spPr>
        <p:txBody>
          <a:bodyPr/>
          <a:lstStyle/>
          <a:p>
            <a:r>
              <a:rPr lang="en-US" dirty="0"/>
              <a:t>Structural models</a:t>
            </a:r>
            <a:endParaRPr lang="en-US" dirty="0"/>
          </a:p>
        </p:txBody>
      </p:sp>
      <p:sp>
        <p:nvSpPr>
          <p:cNvPr id="3" name="Content Placeholder 2"/>
          <p:cNvSpPr>
            <a:spLocks noGrp="1"/>
          </p:cNvSpPr>
          <p:nvPr>
            <p:ph idx="1"/>
          </p:nvPr>
        </p:nvSpPr>
        <p:spPr>
          <a:xfrm>
            <a:off x="0" y="1019290"/>
            <a:ext cx="12192000" cy="5820453"/>
          </a:xfrm>
        </p:spPr>
        <p:txBody>
          <a:bodyPr/>
          <a:lstStyle/>
          <a:p>
            <a:r>
              <a:rPr lang="en-US" dirty="0"/>
              <a:t>Structural models of software display the organization of a system in terms of the components that make up the system and their relationships.</a:t>
            </a:r>
            <a:endParaRPr lang="en-US" dirty="0"/>
          </a:p>
          <a:p>
            <a:endParaRPr lang="en-US" dirty="0"/>
          </a:p>
          <a:p>
            <a:r>
              <a:rPr lang="en-US" dirty="0"/>
              <a:t>Class diagrams</a:t>
            </a:r>
            <a:endParaRPr lang="en-US" dirty="0"/>
          </a:p>
          <a:p>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0515600" cy="1325563"/>
          </a:xfrm>
        </p:spPr>
        <p:txBody>
          <a:bodyPr/>
          <a:lstStyle/>
          <a:p>
            <a:r>
              <a:rPr lang="en-US" dirty="0"/>
              <a:t>Behavioral models</a:t>
            </a:r>
            <a:endParaRPr lang="en-US" dirty="0"/>
          </a:p>
        </p:txBody>
      </p:sp>
      <p:sp>
        <p:nvSpPr>
          <p:cNvPr id="3" name="Content Placeholder 2"/>
          <p:cNvSpPr>
            <a:spLocks noGrp="1"/>
          </p:cNvSpPr>
          <p:nvPr>
            <p:ph idx="1"/>
          </p:nvPr>
        </p:nvSpPr>
        <p:spPr>
          <a:xfrm>
            <a:off x="0" y="1177231"/>
            <a:ext cx="12192000" cy="5662513"/>
          </a:xfrm>
        </p:spPr>
        <p:txBody>
          <a:bodyPr/>
          <a:lstStyle/>
          <a:p>
            <a:r>
              <a:rPr lang="en-US" dirty="0"/>
              <a:t>Data driven- activity</a:t>
            </a:r>
            <a:endParaRPr lang="en-US" dirty="0"/>
          </a:p>
          <a:p>
            <a:r>
              <a:rPr lang="en-US" dirty="0"/>
              <a:t>Event driven – state diagram</a:t>
            </a:r>
            <a:endParaRPr lang="en-US" dirty="0"/>
          </a:p>
          <a:p>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557395"/>
          </a:xfrm>
        </p:spPr>
        <p:txBody>
          <a:bodyPr/>
          <a:p>
            <a:r>
              <a:rPr lang="en-US"/>
              <a:t>             SOFTWARE TESTING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7" y="313509"/>
            <a:ext cx="11852366" cy="5863454"/>
          </a:xfrm>
        </p:spPr>
        <p:txBody>
          <a:bodyPr>
            <a:normAutofit lnSpcReduction="10000"/>
          </a:bodyPr>
          <a:lstStyle/>
          <a:p>
            <a:endParaRPr lang="en-US" dirty="0"/>
          </a:p>
          <a:p>
            <a:r>
              <a:rPr lang="en-US" sz="3200" b="1" dirty="0"/>
              <a:t>Software Process</a:t>
            </a:r>
            <a:endParaRPr lang="en-US" sz="3200" b="1" dirty="0"/>
          </a:p>
          <a:p>
            <a:endParaRPr lang="en-US" b="1" dirty="0"/>
          </a:p>
          <a:p>
            <a:pPr marL="0" indent="0">
              <a:buNone/>
            </a:pPr>
            <a:r>
              <a:rPr lang="en-US" dirty="0"/>
              <a:t>Is a sequence of activities that leads to the production of a software product</a:t>
            </a:r>
            <a:endParaRPr lang="en-US" dirty="0"/>
          </a:p>
          <a:p>
            <a:endParaRPr lang="en-US" dirty="0"/>
          </a:p>
          <a:p>
            <a:r>
              <a:rPr lang="en-US" dirty="0"/>
              <a:t>Common activities to all s/w processes:</a:t>
            </a:r>
            <a:endParaRPr lang="en-US" dirty="0"/>
          </a:p>
          <a:p>
            <a:pPr marL="514350" indent="-514350">
              <a:buFont typeface="+mj-lt"/>
              <a:buAutoNum type="arabicPeriod"/>
            </a:pPr>
            <a:r>
              <a:rPr lang="en-US" dirty="0"/>
              <a:t>Software specification – customers and engineers define s/w to be produced</a:t>
            </a:r>
            <a:endParaRPr lang="en-US" dirty="0"/>
          </a:p>
          <a:p>
            <a:pPr marL="514350" indent="-514350">
              <a:buFont typeface="+mj-lt"/>
              <a:buAutoNum type="arabicPeriod"/>
            </a:pPr>
            <a:r>
              <a:rPr lang="en-US" dirty="0"/>
              <a:t>Software development- s/w is designed  and programmed</a:t>
            </a:r>
            <a:endParaRPr lang="en-US" dirty="0"/>
          </a:p>
          <a:p>
            <a:pPr marL="514350" indent="-514350">
              <a:buFont typeface="+mj-lt"/>
              <a:buAutoNum type="arabicPeriod"/>
            </a:pPr>
            <a:r>
              <a:rPr lang="en-US" dirty="0"/>
              <a:t>Software validation – s/w is checked to ensure it meets customers requirements</a:t>
            </a:r>
            <a:endParaRPr lang="en-US" dirty="0"/>
          </a:p>
          <a:p>
            <a:pPr marL="514350" indent="-514350">
              <a:buFont typeface="+mj-lt"/>
              <a:buAutoNum type="arabicPeriod"/>
            </a:pPr>
            <a:r>
              <a:rPr lang="en-US" dirty="0"/>
              <a:t>Software evolution – s/w is modified to reflect changing customer and market requirements</a:t>
            </a: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851535"/>
          </a:xfrm>
        </p:spPr>
        <p:txBody>
          <a:bodyPr/>
          <a:p>
            <a:endParaRPr lang="en-US"/>
          </a:p>
        </p:txBody>
      </p:sp>
      <p:sp>
        <p:nvSpPr>
          <p:cNvPr id="3" name="Content Placeholder 2"/>
          <p:cNvSpPr>
            <a:spLocks noGrp="1"/>
          </p:cNvSpPr>
          <p:nvPr>
            <p:ph idx="1"/>
          </p:nvPr>
        </p:nvSpPr>
        <p:spPr>
          <a:xfrm>
            <a:off x="0" y="959485"/>
            <a:ext cx="12089130" cy="5899150"/>
          </a:xfrm>
        </p:spPr>
        <p:txBody>
          <a:bodyPr>
            <a:normAutofit lnSpcReduction="10000"/>
          </a:bodyPr>
          <a:p>
            <a:r>
              <a:rPr lang="en-US"/>
              <a:t>Testing -intended to show that a program does what it is intended to do and to discover program defects before its put to use.</a:t>
            </a:r>
            <a:endParaRPr lang="en-US"/>
          </a:p>
          <a:p>
            <a:r>
              <a:rPr lang="en-US"/>
              <a:t>Testing process has two distinct goals:</a:t>
            </a:r>
            <a:endParaRPr lang="en-US"/>
          </a:p>
          <a:p>
            <a:pPr marL="514350" indent="-514350">
              <a:buFont typeface="+mj-lt"/>
              <a:buAutoNum type="arabicPeriod"/>
            </a:pPr>
            <a:r>
              <a:rPr lang="en-US"/>
              <a:t>To demonstrate to the developer and the customer that the software meets its requirements -(validation testing)</a:t>
            </a:r>
            <a:endParaRPr lang="en-US"/>
          </a:p>
          <a:p>
            <a:pPr marL="514350" indent="-514350">
              <a:buFont typeface="+mj-lt"/>
              <a:buAutoNum type="arabicPeriod"/>
            </a:pPr>
            <a:r>
              <a:rPr lang="en-US"/>
              <a:t>To discover situations in which behaviour of the software is incorrect or undesirable (defect testing)</a:t>
            </a:r>
            <a:endParaRPr lang="en-US"/>
          </a:p>
          <a:p>
            <a:endParaRPr lang="en-US"/>
          </a:p>
          <a:p>
            <a:r>
              <a:rPr lang="en-US"/>
              <a:t>Testing is part of a broader process of software verification and validation:</a:t>
            </a:r>
            <a:endParaRPr lang="en-US"/>
          </a:p>
          <a:p>
            <a:r>
              <a:rPr lang="en-US"/>
              <a:t>Validation - are we building the right product?</a:t>
            </a:r>
            <a:endParaRPr lang="en-US"/>
          </a:p>
          <a:p>
            <a:r>
              <a:rPr lang="en-US"/>
              <a:t>verification - are we building the product right?</a:t>
            </a:r>
            <a:endParaRPr lang="en-US"/>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4140" y="102235"/>
            <a:ext cx="11984355" cy="6755765"/>
          </a:xfrm>
        </p:spPr>
        <p:txBody>
          <a:bodyPr/>
          <a:p>
            <a:r>
              <a:rPr lang="en-US"/>
              <a:t>THe ultimate goal of V&amp;V is to establish confidence that the software is fit for purpose.</a:t>
            </a:r>
            <a:endParaRPr lang="en-US"/>
          </a:p>
          <a:p>
            <a:r>
              <a:rPr lang="en-US"/>
              <a:t>The level of confidence required depends on:</a:t>
            </a:r>
            <a:endParaRPr lang="en-US"/>
          </a:p>
          <a:p>
            <a:endParaRPr lang="en-US"/>
          </a:p>
          <a:p>
            <a:pPr marL="514350" indent="-514350">
              <a:buFont typeface="+mj-lt"/>
              <a:buAutoNum type="arabicPeriod"/>
            </a:pPr>
            <a:r>
              <a:rPr lang="en-US"/>
              <a:t>Software purpose - The more critical the software, the more important that it is reliable. Confidence in a safety critical system is higher than a new product prototype.</a:t>
            </a:r>
            <a:endParaRPr lang="en-US"/>
          </a:p>
          <a:p>
            <a:pPr marL="514350" indent="-514350">
              <a:buFont typeface="+mj-lt"/>
              <a:buAutoNum type="arabicPeriod"/>
            </a:pPr>
            <a:endParaRPr lang="en-US"/>
          </a:p>
          <a:p>
            <a:pPr marL="514350" indent="-514350">
              <a:buFont typeface="+mj-lt"/>
              <a:buAutoNum type="arabicPeriod"/>
            </a:pPr>
            <a:r>
              <a:rPr lang="en-US"/>
              <a:t>User expectations - when a new system is installed users may tolerate failures because benefits outweigh the costs of failure . however as it matures, its expected to be more reliable.</a:t>
            </a:r>
            <a:endParaRPr lang="en-US"/>
          </a:p>
          <a:p>
            <a:pPr marL="514350" indent="-514350">
              <a:buFont typeface="+mj-lt"/>
              <a:buAutoNum type="arabicPeriod"/>
            </a:pPr>
            <a:endParaRPr lang="en-US"/>
          </a:p>
          <a:p>
            <a:pPr marL="514350" indent="-514350">
              <a:buFont typeface="+mj-lt"/>
              <a:buAutoNum type="arabicPeriod"/>
            </a:pPr>
            <a:r>
              <a:rPr lang="en-US"/>
              <a:t>Marketing environment - has to do with competing products, prices etc. low priced products may have lower level of reliability</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0495" y="102870"/>
            <a:ext cx="11938000" cy="6658610"/>
          </a:xfrm>
        </p:spPr>
        <p:txBody>
          <a:bodyPr/>
          <a:p>
            <a:r>
              <a:rPr lang="en-US"/>
              <a:t>V&amp;V  process may also involve </a:t>
            </a:r>
            <a:r>
              <a:rPr lang="en-US" u="sng"/>
              <a:t>software inspections and reviews</a:t>
            </a:r>
            <a:r>
              <a:rPr lang="en-US"/>
              <a:t>.</a:t>
            </a:r>
            <a:endParaRPr lang="en-US"/>
          </a:p>
          <a:p>
            <a:r>
              <a:rPr lang="en-US"/>
              <a:t>These analyze and check the system requirements, design models, program code and proposed system tests.</a:t>
            </a:r>
            <a:endParaRPr lang="en-US"/>
          </a:p>
          <a:p>
            <a:r>
              <a:rPr lang="en-US"/>
              <a:t>They are static V&amp;V techniques where the code need not be executed.</a:t>
            </a:r>
            <a:endParaRPr lang="en-US"/>
          </a:p>
          <a:p>
            <a:r>
              <a:rPr lang="en-US"/>
              <a:t>knowledge of the system , its application domain and the programming  language are used to discover errors.</a:t>
            </a:r>
            <a:endParaRPr lang="en-US"/>
          </a:p>
          <a:p>
            <a:r>
              <a:rPr lang="en-US" b="1"/>
              <a:t>Advantages of software inspection over testing:</a:t>
            </a:r>
            <a:endParaRPr lang="en-US" b="1"/>
          </a:p>
          <a:p>
            <a:pPr marL="514350" indent="-514350">
              <a:buFont typeface="+mj-lt"/>
              <a:buAutoNum type="arabicPeriod"/>
            </a:pPr>
            <a:r>
              <a:rPr lang="en-US"/>
              <a:t>Its a static process hence errors can not mask other errors like in testing</a:t>
            </a:r>
            <a:endParaRPr lang="en-US"/>
          </a:p>
          <a:p>
            <a:pPr marL="514350" indent="-514350">
              <a:buFont typeface="+mj-lt"/>
              <a:buAutoNum type="arabicPeriod"/>
            </a:pPr>
            <a:r>
              <a:rPr lang="en-US"/>
              <a:t>incomplete versions of the system can ne inspected without additional costs</a:t>
            </a:r>
            <a:endParaRPr lang="en-US"/>
          </a:p>
          <a:p>
            <a:pPr marL="514350" indent="-514350">
              <a:buFont typeface="+mj-lt"/>
              <a:buAutoNum type="arabicPeriod"/>
            </a:pPr>
            <a:r>
              <a:rPr lang="en-US"/>
              <a:t>inspections can consider a broader aspect like compliance with standards, maintainability, portability </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972185"/>
          </a:xfrm>
        </p:spPr>
        <p:txBody>
          <a:bodyPr/>
          <a:p>
            <a:r>
              <a:rPr lang="en-US" b="1"/>
              <a:t>Stages of testing:</a:t>
            </a:r>
            <a:endParaRPr lang="en-US" b="1"/>
          </a:p>
        </p:txBody>
      </p:sp>
      <p:sp>
        <p:nvSpPr>
          <p:cNvPr id="3" name="Content Placeholder 2"/>
          <p:cNvSpPr>
            <a:spLocks noGrp="1"/>
          </p:cNvSpPr>
          <p:nvPr>
            <p:ph idx="1"/>
          </p:nvPr>
        </p:nvSpPr>
        <p:spPr>
          <a:xfrm>
            <a:off x="0" y="1109345"/>
            <a:ext cx="12042775" cy="5748655"/>
          </a:xfrm>
        </p:spPr>
        <p:txBody>
          <a:bodyPr/>
          <a:p>
            <a:r>
              <a:rPr lang="en-US"/>
              <a:t>A commercial software has to gp through three stages of testing</a:t>
            </a:r>
            <a:endParaRPr lang="en-US"/>
          </a:p>
          <a:p>
            <a:r>
              <a:rPr lang="en-US"/>
              <a:t>Development testing - system is tested during dvpt to discover bugs and defects</a:t>
            </a:r>
            <a:endParaRPr lang="en-US"/>
          </a:p>
          <a:p>
            <a:r>
              <a:rPr lang="en-US"/>
              <a:t>Release testing - a separate testing team tests a complete sytsem before its released to users</a:t>
            </a:r>
            <a:endParaRPr lang="en-US"/>
          </a:p>
          <a:p>
            <a:r>
              <a:rPr lang="en-US"/>
              <a:t>User testing -users or potential users of a system test the system in their own environment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1083310"/>
          </a:xfrm>
        </p:spPr>
        <p:txBody>
          <a:bodyPr/>
          <a:p>
            <a:r>
              <a:rPr lang="en-US"/>
              <a:t>Development testing</a:t>
            </a:r>
            <a:endParaRPr lang="en-US"/>
          </a:p>
        </p:txBody>
      </p:sp>
      <p:sp>
        <p:nvSpPr>
          <p:cNvPr id="3" name="Content Placeholder 2"/>
          <p:cNvSpPr>
            <a:spLocks noGrp="1"/>
          </p:cNvSpPr>
          <p:nvPr>
            <p:ph idx="1"/>
          </p:nvPr>
        </p:nvSpPr>
        <p:spPr>
          <a:xfrm>
            <a:off x="0" y="1009650"/>
            <a:ext cx="11353800" cy="5848350"/>
          </a:xfrm>
        </p:spPr>
        <p:txBody>
          <a:bodyPr/>
          <a:p>
            <a:r>
              <a:rPr lang="en-US"/>
              <a:t>Includes all testing activities that are carried out by the team developing the system.</a:t>
            </a:r>
            <a:endParaRPr lang="en-US"/>
          </a:p>
          <a:p>
            <a:r>
              <a:rPr lang="en-US" u="sng"/>
              <a:t>During dvpt, testing may be carried out  at three levels of granularity:</a:t>
            </a:r>
            <a:endParaRPr lang="en-US" u="sng"/>
          </a:p>
          <a:p>
            <a:pPr marL="514350" indent="-514350">
              <a:buFont typeface="+mj-lt"/>
              <a:buAutoNum type="arabicPeriod"/>
            </a:pPr>
            <a:r>
              <a:rPr lang="en-US"/>
              <a:t>Unit testing - individual program units or object classes are tested. Focuses on testing the functionality of methods or objects</a:t>
            </a:r>
            <a:endParaRPr lang="en-US"/>
          </a:p>
          <a:p>
            <a:pPr marL="514350" indent="-514350">
              <a:buFont typeface="+mj-lt"/>
              <a:buAutoNum type="arabicPeriod"/>
            </a:pPr>
            <a:r>
              <a:rPr lang="en-US"/>
              <a:t>Component testing - several individual units are integrated to create composite components. focus is on testing component interfaces.</a:t>
            </a:r>
            <a:endParaRPr lang="en-US"/>
          </a:p>
          <a:p>
            <a:pPr marL="514350" indent="-514350">
              <a:buFont typeface="+mj-lt"/>
              <a:buAutoNum type="arabicPeriod"/>
            </a:pPr>
            <a:r>
              <a:rPr lang="en-US"/>
              <a:t>System testing - all components in a system are integrated and the system is tested as a whole.</a:t>
            </a:r>
            <a:endParaRPr lang="en-US"/>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290" y="381635"/>
            <a:ext cx="10515600" cy="6271260"/>
          </a:xfrm>
        </p:spPr>
        <p:txBody>
          <a:bodyPr>
            <a:normAutofit lnSpcReduction="10000"/>
          </a:bodyPr>
          <a:p>
            <a:r>
              <a:rPr lang="en-US"/>
              <a:t>Release testing</a:t>
            </a:r>
            <a:endParaRPr lang="en-US"/>
          </a:p>
          <a:p>
            <a:r>
              <a:rPr lang="en-US"/>
              <a:t>Its the process of testing a particular release of a system that is intended for use outside of the development team.</a:t>
            </a:r>
            <a:endParaRPr lang="en-US"/>
          </a:p>
          <a:p>
            <a:endParaRPr lang="en-US"/>
          </a:p>
          <a:p>
            <a:r>
              <a:rPr lang="en-US"/>
              <a:t>Its primary goal is to convince the supplier of the system that its good enough for use. If so then it can be released as asystem or as a product to the customer.</a:t>
            </a:r>
            <a:endParaRPr lang="en-US"/>
          </a:p>
          <a:p>
            <a:endParaRPr lang="en-US"/>
          </a:p>
          <a:p>
            <a:r>
              <a:rPr lang="en-US"/>
              <a:t>It has to therefore show that the system delivers its specified functionality, performance and dependability and does not fail during normal use.</a:t>
            </a:r>
            <a:endParaRPr lang="en-US"/>
          </a:p>
          <a:p>
            <a:endParaRPr lang="en-US"/>
          </a:p>
          <a:p>
            <a:r>
              <a:rPr lang="en-US"/>
              <a:t>Its a black-box testing process where tests are derived from the system specification or functionality testing - tester is concerned with functionality not the implementation.</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3665" y="187325"/>
            <a:ext cx="12077700" cy="5989955"/>
          </a:xfrm>
        </p:spPr>
        <p:txBody>
          <a:bodyPr/>
          <a:p>
            <a:r>
              <a:rPr lang="en-US">
                <a:sym typeface="+mn-ea"/>
              </a:rPr>
              <a:t>Approaches:</a:t>
            </a:r>
            <a:endParaRPr lang="en-US">
              <a:sym typeface="+mn-ea"/>
            </a:endParaRPr>
          </a:p>
          <a:p>
            <a:endParaRPr lang="en-US">
              <a:sym typeface="+mn-ea"/>
            </a:endParaRPr>
          </a:p>
          <a:p>
            <a:pPr marL="514350" indent="-514350">
              <a:buAutoNum type="arabicPeriod"/>
            </a:pPr>
            <a:r>
              <a:rPr lang="en-US">
                <a:sym typeface="+mn-ea"/>
              </a:rPr>
              <a:t>Requirements-based testing - a systematic approach to test case design where each req is considered and a set of tests derived for it.</a:t>
            </a:r>
            <a:endParaRPr lang="en-US">
              <a:sym typeface="+mn-ea"/>
            </a:endParaRPr>
          </a:p>
          <a:p>
            <a:pPr marL="514350" indent="-514350">
              <a:buAutoNum type="arabicPeriod"/>
            </a:pPr>
            <a:r>
              <a:rPr lang="en-US">
                <a:sym typeface="+mn-ea"/>
              </a:rPr>
              <a:t>Scenario testing - tester devises several scenarios of use and uses them to develop test cases for the system. A scenario is a story that describes one way in which the system might be used, should re realistic and real system users shud be able to relate to them.</a:t>
            </a:r>
            <a:endParaRPr lang="en-US">
              <a:sym typeface="+mn-ea"/>
            </a:endParaRPr>
          </a:p>
          <a:p>
            <a:pPr marL="514350" indent="-514350">
              <a:buAutoNum type="arabicPeriod"/>
            </a:pPr>
            <a:r>
              <a:rPr lang="en-US">
                <a:sym typeface="+mn-ea"/>
              </a:rPr>
              <a:t>Performance testing -done once the system has been integrated whereby emergent propoerties are tested - performance, reliability</a:t>
            </a:r>
            <a:endParaRPr lang="en-US"/>
          </a:p>
          <a:p>
            <a:pPr marL="514350" indent="-514350">
              <a:buAutoNum type="arabicPeriod"/>
            </a:pPr>
            <a:endParaRPr lang="en-US"/>
          </a:p>
          <a:p>
            <a:endParaRPr lang="en-US"/>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660" y="0"/>
            <a:ext cx="10515600" cy="972185"/>
          </a:xfrm>
        </p:spPr>
        <p:txBody>
          <a:bodyPr/>
          <a:p>
            <a:r>
              <a:rPr lang="en-US"/>
              <a:t>User Testing</a:t>
            </a:r>
            <a:endParaRPr lang="en-US"/>
          </a:p>
        </p:txBody>
      </p:sp>
      <p:sp>
        <p:nvSpPr>
          <p:cNvPr id="3" name="Content Placeholder 2"/>
          <p:cNvSpPr>
            <a:spLocks noGrp="1"/>
          </p:cNvSpPr>
          <p:nvPr>
            <p:ph idx="1"/>
          </p:nvPr>
        </p:nvSpPr>
        <p:spPr>
          <a:xfrm>
            <a:off x="73025" y="840105"/>
            <a:ext cx="11280775" cy="5337175"/>
          </a:xfrm>
        </p:spPr>
        <p:txBody>
          <a:bodyPr>
            <a:normAutofit lnSpcReduction="10000"/>
          </a:bodyPr>
          <a:p>
            <a:r>
              <a:rPr lang="en-US"/>
              <a:t>Users or customers provide input and advice on system testing.</a:t>
            </a:r>
            <a:endParaRPr lang="en-US"/>
          </a:p>
          <a:p>
            <a:r>
              <a:rPr lang="en-US"/>
              <a:t>It is important since influences from the users working environment have a major effect on reliability, performance, usability and robustness of the system.</a:t>
            </a:r>
            <a:endParaRPr lang="en-US"/>
          </a:p>
          <a:p>
            <a:r>
              <a:rPr lang="en-US"/>
              <a:t>There are three different types of system testing:</a:t>
            </a:r>
            <a:endParaRPr lang="en-US"/>
          </a:p>
          <a:p>
            <a:r>
              <a:rPr lang="en-US"/>
              <a:t>Alpha testing - users work with the devpt team to test the system at developers site.</a:t>
            </a:r>
            <a:endParaRPr lang="en-US"/>
          </a:p>
          <a:p>
            <a:r>
              <a:rPr lang="en-US"/>
              <a:t>Beta testing - a release of the software is made available to users to allow them to experiment and raise problems that they discover with the system developers.</a:t>
            </a:r>
            <a:endParaRPr lang="en-US"/>
          </a:p>
          <a:p>
            <a:r>
              <a:rPr lang="en-US"/>
              <a:t>Acceptance testing - customers test a system to decide whether or not it is ready to be accepted from the system developers and deployed in the customer environment.</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1605" y="121285"/>
            <a:ext cx="11965305" cy="6055995"/>
          </a:xfrm>
        </p:spPr>
        <p:txBody>
          <a:bodyPr/>
          <a:p>
            <a:r>
              <a:rPr lang="en-US"/>
              <a:t>There  are six stages in the acceptance testing process:</a:t>
            </a:r>
            <a:endParaRPr lang="en-US"/>
          </a:p>
          <a:p>
            <a:endParaRPr lang="en-US"/>
          </a:p>
          <a:p>
            <a:r>
              <a:rPr lang="en-US"/>
              <a:t>Define acceptance criteria - defined early before system contract is signed.</a:t>
            </a:r>
            <a:endParaRPr lang="en-US"/>
          </a:p>
          <a:p>
            <a:r>
              <a:rPr lang="en-US"/>
              <a:t>Plan acceptance testing - decide on resources, time and budget for acceptance testing and establishing atesting schedule</a:t>
            </a:r>
            <a:endParaRPr lang="en-US"/>
          </a:p>
          <a:p>
            <a:r>
              <a:rPr lang="en-US"/>
              <a:t>Derive acceptance tests - design tests to check if the system is acceptable, should test both functional and non-functional xtics.</a:t>
            </a:r>
            <a:endParaRPr lang="en-US"/>
          </a:p>
          <a:p>
            <a:r>
              <a:rPr lang="en-US"/>
              <a:t>Run acceptance tests - The agreed acceptance tests are executed on the system</a:t>
            </a:r>
            <a:endParaRPr lang="en-US"/>
          </a:p>
          <a:p>
            <a:r>
              <a:rPr lang="en-US"/>
              <a:t>Negotiate test results - its usually unlikely that all defined acceptance tests will pass. The developer and the customer therefore have to negotiate and decide on whether or not the system is good enough for use</a:t>
            </a:r>
            <a:endParaRPr lang="en-US"/>
          </a:p>
          <a:p>
            <a:r>
              <a:rPr lang="en-US"/>
              <a:t>Reject/accept system - a meeting between the developer and the customer to decide whether or not the system should be accepted.</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548" y="235131"/>
            <a:ext cx="11843657" cy="6426926"/>
          </a:xfrm>
        </p:spPr>
        <p:txBody>
          <a:bodyPr/>
          <a:lstStyle/>
          <a:p>
            <a:r>
              <a:rPr lang="en-US" dirty="0"/>
              <a:t>There is no universal software engineering method or technique applicable to all types of software.</a:t>
            </a:r>
            <a:endParaRPr lang="en-US" dirty="0"/>
          </a:p>
          <a:p>
            <a:endParaRPr lang="en-US" dirty="0"/>
          </a:p>
          <a:p>
            <a:pPr marL="0" indent="0">
              <a:buNone/>
            </a:pPr>
            <a:r>
              <a:rPr lang="en-US" dirty="0"/>
              <a:t>However, there are general issues that affect many types of software:</a:t>
            </a:r>
            <a:endParaRPr lang="en-US" dirty="0"/>
          </a:p>
          <a:p>
            <a:pPr marL="0" indent="0">
              <a:buNone/>
            </a:pPr>
            <a:endParaRPr lang="en-US" dirty="0"/>
          </a:p>
          <a:p>
            <a:pPr>
              <a:buFont typeface="Wingdings" panose="05000000000000000000" pitchFamily="2" charset="2"/>
              <a:buChar char="v"/>
            </a:pPr>
            <a:r>
              <a:rPr lang="en-US" dirty="0"/>
              <a:t>Heterogeneity – flexibility to cope with diff platforms, networks, distributed sys</a:t>
            </a:r>
            <a:endParaRPr lang="en-US" dirty="0"/>
          </a:p>
          <a:p>
            <a:pPr>
              <a:buFont typeface="Wingdings" panose="05000000000000000000" pitchFamily="2" charset="2"/>
              <a:buChar char="v"/>
            </a:pPr>
            <a:r>
              <a:rPr lang="en-US" dirty="0"/>
              <a:t>Business and social change – s/w need to evolve as business and society changes</a:t>
            </a:r>
            <a:endParaRPr lang="en-US" dirty="0"/>
          </a:p>
          <a:p>
            <a:pPr>
              <a:buFont typeface="Wingdings" panose="05000000000000000000" pitchFamily="2" charset="2"/>
              <a:buChar char="v"/>
            </a:pPr>
            <a:r>
              <a:rPr lang="en-US" dirty="0"/>
              <a:t>Security and trust – s/w need be trusted </a:t>
            </a:r>
            <a:r>
              <a:rPr lang="en-US" dirty="0" err="1"/>
              <a:t>esp</a:t>
            </a:r>
            <a:r>
              <a:rPr lang="en-US" dirty="0"/>
              <a:t> remote applications, guard information security  against malicious attacks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7" y="139337"/>
            <a:ext cx="11843657" cy="6037626"/>
          </a:xfrm>
        </p:spPr>
        <p:txBody>
          <a:bodyPr>
            <a:normAutofit lnSpcReduction="10000"/>
          </a:bodyPr>
          <a:lstStyle/>
          <a:p>
            <a:endParaRPr lang="en-US" b="1" dirty="0"/>
          </a:p>
          <a:p>
            <a:r>
              <a:rPr lang="en-US" b="1" dirty="0"/>
              <a:t>Some types of software applications</a:t>
            </a:r>
            <a:endParaRPr lang="en-US" b="1" dirty="0"/>
          </a:p>
          <a:p>
            <a:endParaRPr lang="en-US" dirty="0"/>
          </a:p>
          <a:p>
            <a:pPr marL="514350" indent="-514350">
              <a:buFont typeface="+mj-lt"/>
              <a:buAutoNum type="arabicParenR"/>
            </a:pPr>
            <a:r>
              <a:rPr lang="en-US" dirty="0"/>
              <a:t>Stand-alone applications – run on a local pc</a:t>
            </a:r>
            <a:endParaRPr lang="en-US" dirty="0"/>
          </a:p>
          <a:p>
            <a:pPr marL="514350" indent="-514350">
              <a:buFont typeface="+mj-lt"/>
              <a:buAutoNum type="arabicParenR"/>
            </a:pPr>
            <a:r>
              <a:rPr lang="en-US" dirty="0"/>
              <a:t>Interactive transaction based applications – execute on a remote computer and accessed by users from their own PCs or terminals</a:t>
            </a:r>
            <a:endParaRPr lang="en-US" dirty="0"/>
          </a:p>
          <a:p>
            <a:pPr marL="514350" indent="-514350">
              <a:buFont typeface="+mj-lt"/>
              <a:buAutoNum type="arabicParenR"/>
            </a:pPr>
            <a:r>
              <a:rPr lang="en-US" dirty="0"/>
              <a:t>Embedded control systems – control and manage hardware devices</a:t>
            </a:r>
            <a:endParaRPr lang="en-US" dirty="0"/>
          </a:p>
          <a:p>
            <a:pPr marL="514350" indent="-514350">
              <a:buFont typeface="+mj-lt"/>
              <a:buAutoNum type="arabicParenR"/>
            </a:pPr>
            <a:r>
              <a:rPr lang="en-US" dirty="0"/>
              <a:t>Batch processing systems- process data in large batches</a:t>
            </a:r>
            <a:endParaRPr lang="en-US" dirty="0"/>
          </a:p>
          <a:p>
            <a:pPr marL="514350" indent="-514350">
              <a:buFont typeface="+mj-lt"/>
              <a:buAutoNum type="arabicParenR"/>
            </a:pPr>
            <a:r>
              <a:rPr lang="en-US" dirty="0"/>
              <a:t>Entertainment systems- personal user for entertaining like games</a:t>
            </a:r>
            <a:endParaRPr lang="en-US" dirty="0"/>
          </a:p>
          <a:p>
            <a:pPr marL="514350" indent="-514350">
              <a:buFont typeface="+mj-lt"/>
              <a:buAutoNum type="arabicParenR"/>
            </a:pPr>
            <a:r>
              <a:rPr lang="en-US" dirty="0"/>
              <a:t>Simulation and modeling systems – model physical processes and situations</a:t>
            </a:r>
            <a:endParaRPr lang="en-US" dirty="0"/>
          </a:p>
          <a:p>
            <a:pPr marL="514350" indent="-514350">
              <a:buFont typeface="+mj-lt"/>
              <a:buAutoNum type="arabicParenR"/>
            </a:pPr>
            <a:r>
              <a:rPr lang="en-US" dirty="0"/>
              <a:t>Data collection systems –collect data from environment/sensors and send to other systems for processing</a:t>
            </a:r>
            <a:endParaRPr lang="en-US" dirty="0"/>
          </a:p>
          <a:p>
            <a:pPr marL="514350" indent="-514350">
              <a:buFont typeface="+mj-lt"/>
              <a:buAutoNum type="arabicParenR"/>
            </a:pPr>
            <a:r>
              <a:rPr lang="en-US" dirty="0"/>
              <a:t>Systems of systems – composed of a number of other systems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 y="95160"/>
            <a:ext cx="10515600" cy="714738"/>
          </a:xfrm>
        </p:spPr>
        <p:txBody>
          <a:bodyPr/>
          <a:lstStyle/>
          <a:p>
            <a:r>
              <a:rPr lang="en-US" dirty="0"/>
              <a:t>SOFTWARE PROCESSES</a:t>
            </a:r>
            <a:endParaRPr lang="en-US" dirty="0"/>
          </a:p>
        </p:txBody>
      </p:sp>
      <p:sp>
        <p:nvSpPr>
          <p:cNvPr id="3" name="Content Placeholder 2"/>
          <p:cNvSpPr>
            <a:spLocks noGrp="1"/>
          </p:cNvSpPr>
          <p:nvPr>
            <p:ph idx="1"/>
          </p:nvPr>
        </p:nvSpPr>
        <p:spPr>
          <a:xfrm>
            <a:off x="63137" y="1015728"/>
            <a:ext cx="10515600" cy="4351338"/>
          </a:xfrm>
        </p:spPr>
        <p:txBody>
          <a:bodyPr/>
          <a:lstStyle/>
          <a:p>
            <a:r>
              <a:rPr lang="en-US" dirty="0"/>
              <a:t>Software Process</a:t>
            </a:r>
            <a:endParaRPr lang="en-US" dirty="0"/>
          </a:p>
          <a:p>
            <a:pPr marL="0" indent="0">
              <a:buNone/>
            </a:pPr>
            <a:r>
              <a:rPr lang="en-US" dirty="0"/>
              <a:t>Is a simplified representation of a software process</a:t>
            </a:r>
            <a:endParaRPr lang="en-US" dirty="0"/>
          </a:p>
          <a:p>
            <a:endParaRPr lang="en-US" dirty="0"/>
          </a:p>
          <a:p>
            <a:r>
              <a:rPr lang="en-US" dirty="0"/>
              <a:t>Models to cover</a:t>
            </a:r>
            <a:r>
              <a:rPr lang="en-US" dirty="0">
                <a:sym typeface="Wingdings" panose="05000000000000000000" pitchFamily="2" charset="2"/>
              </a:rPr>
              <a:t>(covered in SAD)</a:t>
            </a:r>
            <a:endParaRPr lang="en-US" dirty="0"/>
          </a:p>
          <a:p>
            <a:endParaRPr lang="en-US" dirty="0"/>
          </a:p>
          <a:p>
            <a:pPr marL="514350" indent="-514350">
              <a:buFont typeface="+mj-lt"/>
              <a:buAutoNum type="arabicParenR"/>
            </a:pPr>
            <a:r>
              <a:rPr lang="en-US" dirty="0"/>
              <a:t>Waterfall model</a:t>
            </a:r>
            <a:endParaRPr lang="en-US" dirty="0"/>
          </a:p>
          <a:p>
            <a:pPr marL="514350" indent="-514350">
              <a:buFont typeface="+mj-lt"/>
              <a:buAutoNum type="arabicParenR"/>
            </a:pPr>
            <a:r>
              <a:rPr lang="en-US" dirty="0"/>
              <a:t>Incremental development</a:t>
            </a:r>
            <a:endParaRPr lang="en-US" dirty="0"/>
          </a:p>
          <a:p>
            <a:pPr marL="514350" indent="-514350">
              <a:buFont typeface="+mj-lt"/>
              <a:buAutoNum type="arabicParenR"/>
            </a:pPr>
            <a:r>
              <a:rPr lang="en-US" dirty="0"/>
              <a:t>Reuse-oriented software engineering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8" y="392724"/>
            <a:ext cx="10515600" cy="974522"/>
          </a:xfrm>
        </p:spPr>
        <p:txBody>
          <a:bodyPr/>
          <a:lstStyle/>
          <a:p>
            <a:r>
              <a:rPr lang="en-US" b="1" dirty="0"/>
              <a:t>Process Activities:</a:t>
            </a:r>
            <a:endParaRPr lang="en-US" b="1" dirty="0"/>
          </a:p>
        </p:txBody>
      </p:sp>
      <p:sp>
        <p:nvSpPr>
          <p:cNvPr id="3" name="Content Placeholder 2"/>
          <p:cNvSpPr>
            <a:spLocks noGrp="1"/>
          </p:cNvSpPr>
          <p:nvPr>
            <p:ph idx="1"/>
          </p:nvPr>
        </p:nvSpPr>
        <p:spPr>
          <a:xfrm>
            <a:off x="0" y="1250860"/>
            <a:ext cx="12017829" cy="5672454"/>
          </a:xfrm>
        </p:spPr>
        <p:txBody>
          <a:bodyPr/>
          <a:lstStyle/>
          <a:p>
            <a:endParaRPr lang="en-US" dirty="0"/>
          </a:p>
          <a:p>
            <a:pPr marL="514350" indent="-514350">
              <a:buFont typeface="+mj-lt"/>
              <a:buAutoNum type="arabicParenR"/>
            </a:pPr>
            <a:r>
              <a:rPr lang="en-US" dirty="0"/>
              <a:t>Software Specification</a:t>
            </a:r>
            <a:endParaRPr lang="en-US" dirty="0"/>
          </a:p>
          <a:p>
            <a:pPr marL="514350" indent="-514350">
              <a:buFont typeface="+mj-lt"/>
              <a:buAutoNum type="arabicParenR"/>
            </a:pPr>
            <a:endParaRPr lang="en-US" dirty="0"/>
          </a:p>
          <a:p>
            <a:pPr marL="514350" indent="-514350">
              <a:buFont typeface="+mj-lt"/>
              <a:buAutoNum type="arabicParenR"/>
            </a:pPr>
            <a:r>
              <a:rPr lang="en-US" dirty="0"/>
              <a:t>Software development</a:t>
            </a:r>
            <a:endParaRPr lang="en-US" dirty="0"/>
          </a:p>
          <a:p>
            <a:pPr marL="514350" indent="-514350">
              <a:buFont typeface="+mj-lt"/>
              <a:buAutoNum type="arabicParenR"/>
            </a:pPr>
            <a:endParaRPr lang="en-US" dirty="0"/>
          </a:p>
          <a:p>
            <a:pPr marL="514350" indent="-514350">
              <a:buFont typeface="+mj-lt"/>
              <a:buAutoNum type="arabicParenR"/>
            </a:pPr>
            <a:r>
              <a:rPr lang="en-US" dirty="0"/>
              <a:t>Software validation</a:t>
            </a:r>
            <a:endParaRPr lang="en-US" dirty="0"/>
          </a:p>
          <a:p>
            <a:pPr marL="514350" indent="-514350">
              <a:buFont typeface="+mj-lt"/>
              <a:buAutoNum type="arabicParenR"/>
            </a:pPr>
            <a:endParaRPr lang="en-US" dirty="0"/>
          </a:p>
          <a:p>
            <a:pPr marL="514350" indent="-514350">
              <a:buFont typeface="+mj-lt"/>
              <a:buAutoNum type="arabicParenR"/>
            </a:pPr>
            <a:r>
              <a:rPr lang="en-US" dirty="0"/>
              <a:t>Software evolution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25850</Words>
  <Application>WPS Presentation</Application>
  <PresentationFormat>Widescreen</PresentationFormat>
  <Paragraphs>566</Paragraphs>
  <Slides>58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Arial</vt:lpstr>
      <vt:lpstr>SimSun</vt:lpstr>
      <vt:lpstr>Wingdings</vt:lpstr>
      <vt:lpstr>Calibri Light</vt:lpstr>
      <vt:lpstr>Calibri</vt:lpstr>
      <vt:lpstr>Microsoft YaHei</vt:lpstr>
      <vt:lpstr>Arial Unicode MS</vt:lpstr>
      <vt:lpstr>Office Theme</vt:lpstr>
      <vt:lpstr>ICS 2302 – Software Engineering</vt:lpstr>
      <vt:lpstr>Course Description</vt:lpstr>
      <vt:lpstr>Software Engineering - Introduction</vt:lpstr>
      <vt:lpstr>PowerPoint 演示文稿</vt:lpstr>
      <vt:lpstr>PowerPoint 演示文稿</vt:lpstr>
      <vt:lpstr>PowerPoint 演示文稿</vt:lpstr>
      <vt:lpstr>PowerPoint 演示文稿</vt:lpstr>
      <vt:lpstr>SOFTWARE PROCESSES</vt:lpstr>
      <vt:lpstr>Process Activities:</vt:lpstr>
      <vt:lpstr>1. Software specification</vt:lpstr>
      <vt:lpstr>PowerPoint 演示文稿</vt:lpstr>
      <vt:lpstr>PowerPoint 演示文稿</vt:lpstr>
      <vt:lpstr>2. Software Design and Implementation</vt:lpstr>
      <vt:lpstr>PowerPoint 演示文稿</vt:lpstr>
      <vt:lpstr>PowerPoint 演示文稿</vt:lpstr>
      <vt:lpstr>3. Software Validation</vt:lpstr>
      <vt:lpstr>PowerPoint 演示文稿</vt:lpstr>
      <vt:lpstr>PowerPoint 演示文稿</vt:lpstr>
      <vt:lpstr>4. Software evolution</vt:lpstr>
      <vt:lpstr>       REQUIREMENTS ENGINEERING</vt:lpstr>
      <vt:lpstr>Definitions:</vt:lpstr>
      <vt:lpstr>Functional requirements</vt:lpstr>
      <vt:lpstr>Non – functional requirements</vt:lpstr>
      <vt:lpstr>Classification of non-functional requirements</vt:lpstr>
      <vt:lpstr>SOFTWARE REQUIREMENTS DOCUMENT</vt:lpstr>
      <vt:lpstr>Users of Requirements document</vt:lpstr>
      <vt:lpstr>Structure sample (IEEE)</vt:lpstr>
      <vt:lpstr>PowerPoint 演示文稿</vt:lpstr>
      <vt:lpstr>PowerPoint 演示文稿</vt:lpstr>
      <vt:lpstr>Requirements specification</vt:lpstr>
      <vt:lpstr>Requirements engineering processes</vt:lpstr>
      <vt:lpstr>Requirements discovery</vt:lpstr>
      <vt:lpstr>PowerPoint 演示文稿</vt:lpstr>
      <vt:lpstr>Ways of gathering requirements:</vt:lpstr>
      <vt:lpstr>3. Requirements validation</vt:lpstr>
      <vt:lpstr>Requirements validation techniques:</vt:lpstr>
      <vt:lpstr>4. Requirements management</vt:lpstr>
      <vt:lpstr>PowerPoint 演示文稿</vt:lpstr>
      <vt:lpstr>Requirements management planning</vt:lpstr>
      <vt:lpstr>PowerPoint 演示文稿</vt:lpstr>
      <vt:lpstr>Requirements change management</vt:lpstr>
      <vt:lpstr>PowerPoint 演示文稿</vt:lpstr>
      <vt:lpstr>SYSTEM MODELING</vt:lpstr>
      <vt:lpstr>PowerPoint 演示文稿</vt:lpstr>
      <vt:lpstr>Context modeling:</vt:lpstr>
      <vt:lpstr>Interaction models</vt:lpstr>
      <vt:lpstr>Structural models</vt:lpstr>
      <vt:lpstr>Behavioral models</vt:lpstr>
      <vt:lpstr>             SOFTWARE TESTING</vt:lpstr>
      <vt:lpstr>PowerPoint 演示文稿</vt:lpstr>
      <vt:lpstr>PowerPoint 演示文稿</vt:lpstr>
      <vt:lpstr>PowerPoint 演示文稿</vt:lpstr>
      <vt:lpstr>Stages of testing:</vt:lpstr>
      <vt:lpstr>Development testing</vt:lpstr>
      <vt:lpstr>PowerPoint 演示文稿</vt:lpstr>
      <vt:lpstr>PowerPoint 演示文稿</vt:lpstr>
      <vt:lpstr>User Testing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Gichuru</dc:creator>
  <cp:lastModifiedBy>Joan Gichuru</cp:lastModifiedBy>
  <cp:revision>80</cp:revision>
  <dcterms:created xsi:type="dcterms:W3CDTF">2024-10-01T06:52:00Z</dcterms:created>
  <dcterms:modified xsi:type="dcterms:W3CDTF">2025-01-08T06:50:14Z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88032C179758499D8114633F3B0A61FE_12</vt:lpwstr>
  </property>
  <property fmtid="{D5CDD505-2E9C-101B-9397-08002B2CF9AE}" pid="3" name="KSOProductBuildVer">
    <vt:lpwstr>1033-12.2.0.19307</vt:lpwstr>
  </property>
</Properties>
</file>