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y="6858000" cx="9144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7" roundtripDataSignature="AMtx7mj39Bx4U7rGzg4F33fIKI7hawA2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1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1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p1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p1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0: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6" name="Google Shape;226;p2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1: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2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7" name="Google Shape;237;p2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3: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2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4: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2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5: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2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6: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2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7: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2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8: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2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9: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2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0: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3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1: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3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2: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p3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3: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3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4: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p3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5: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p3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6: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p3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7: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4" name="Google Shape;334;p3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8: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p3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9: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p3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0: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2" name="Google Shape;352;p4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1: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7" name="Google Shape;357;p4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2: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2" name="Google Shape;362;p4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3: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7" name="Google Shape;367;p4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4: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p4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5: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7" name="Google Shape;377;p4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46: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2" name="Google Shape;382;p4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7: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8" name="Google Shape;388;p4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8: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3" name="Google Shape;393;p4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9: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8" name="Google Shape;398;p4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50: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3" name="Google Shape;403;p5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51: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8" name="Google Shape;408;p5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52: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4" name="Google Shape;414;p5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3: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9" name="Google Shape;419;p5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4: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5" name="Google Shape;425;p5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5: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0" name="Google Shape;430;p5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6: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5" name="Google Shape;435;p5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57: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0" name="Google Shape;440;p5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58: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6" name="Google Shape;446;p5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59: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1" name="Google Shape;451;p5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60: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6" name="Google Shape;456;p6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61: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1" name="Google Shape;461;p6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2: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6" name="Google Shape;466;p6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8: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9:notes"/>
          <p:cNvSpPr/>
          <p:nvPr>
            <p:ph idx="2" type="sldImg"/>
          </p:nvPr>
        </p:nvSpPr>
        <p:spPr>
          <a:xfrm>
            <a:off x="1371600" y="754063"/>
            <a:ext cx="50292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64"/>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64"/>
          <p:cNvSpPr txBox="1"/>
          <p:nvPr>
            <p:ph idx="1" type="subTitle"/>
          </p:nvPr>
        </p:nvSpPr>
        <p:spPr>
          <a:xfrm>
            <a:off x="457200" y="1600200"/>
            <a:ext cx="8229240" cy="45255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75"/>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5"/>
          <p:cNvSpPr txBox="1"/>
          <p:nvPr>
            <p:ph idx="1" type="body"/>
          </p:nvPr>
        </p:nvSpPr>
        <p:spPr>
          <a:xfrm>
            <a:off x="457200" y="1600200"/>
            <a:ext cx="822924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5"/>
          <p:cNvSpPr txBox="1"/>
          <p:nvPr>
            <p:ph idx="2" type="body"/>
          </p:nvPr>
        </p:nvSpPr>
        <p:spPr>
          <a:xfrm>
            <a:off x="457200" y="3964320"/>
            <a:ext cx="822924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76"/>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6"/>
          <p:cNvSpPr txBox="1"/>
          <p:nvPr>
            <p:ph idx="1" type="body"/>
          </p:nvPr>
        </p:nvSpPr>
        <p:spPr>
          <a:xfrm>
            <a:off x="457200" y="160020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6"/>
          <p:cNvSpPr txBox="1"/>
          <p:nvPr>
            <p:ph idx="2" type="body"/>
          </p:nvPr>
        </p:nvSpPr>
        <p:spPr>
          <a:xfrm>
            <a:off x="4674240" y="160020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6"/>
          <p:cNvSpPr txBox="1"/>
          <p:nvPr>
            <p:ph idx="3" type="body"/>
          </p:nvPr>
        </p:nvSpPr>
        <p:spPr>
          <a:xfrm>
            <a:off x="457200" y="396432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6"/>
          <p:cNvSpPr txBox="1"/>
          <p:nvPr>
            <p:ph idx="4" type="body"/>
          </p:nvPr>
        </p:nvSpPr>
        <p:spPr>
          <a:xfrm>
            <a:off x="4674240" y="396432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77"/>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7"/>
          <p:cNvSpPr txBox="1"/>
          <p:nvPr>
            <p:ph idx="1" type="body"/>
          </p:nvPr>
        </p:nvSpPr>
        <p:spPr>
          <a:xfrm>
            <a:off x="457200" y="1600200"/>
            <a:ext cx="26496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77"/>
          <p:cNvSpPr txBox="1"/>
          <p:nvPr>
            <p:ph idx="2" type="body"/>
          </p:nvPr>
        </p:nvSpPr>
        <p:spPr>
          <a:xfrm>
            <a:off x="3239640" y="1600200"/>
            <a:ext cx="26496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77"/>
          <p:cNvSpPr txBox="1"/>
          <p:nvPr>
            <p:ph idx="3" type="body"/>
          </p:nvPr>
        </p:nvSpPr>
        <p:spPr>
          <a:xfrm>
            <a:off x="6022080" y="1600200"/>
            <a:ext cx="26496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77"/>
          <p:cNvSpPr txBox="1"/>
          <p:nvPr>
            <p:ph idx="4" type="body"/>
          </p:nvPr>
        </p:nvSpPr>
        <p:spPr>
          <a:xfrm>
            <a:off x="457200" y="3964320"/>
            <a:ext cx="26496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7"/>
          <p:cNvSpPr txBox="1"/>
          <p:nvPr>
            <p:ph idx="5" type="body"/>
          </p:nvPr>
        </p:nvSpPr>
        <p:spPr>
          <a:xfrm>
            <a:off x="3239640" y="3964320"/>
            <a:ext cx="26496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77"/>
          <p:cNvSpPr txBox="1"/>
          <p:nvPr>
            <p:ph idx="6" type="body"/>
          </p:nvPr>
        </p:nvSpPr>
        <p:spPr>
          <a:xfrm>
            <a:off x="6022080" y="3964320"/>
            <a:ext cx="26496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6" name="Shape 66"/>
        <p:cNvGrpSpPr/>
        <p:nvPr/>
      </p:nvGrpSpPr>
      <p:grpSpPr>
        <a:xfrm>
          <a:off x="0" y="0"/>
          <a:ext cx="0" cy="0"/>
          <a:chOff x="0" y="0"/>
          <a:chExt cx="0" cy="0"/>
        </a:xfrm>
      </p:grpSpPr>
      <p:sp>
        <p:nvSpPr>
          <p:cNvPr id="67" name="Google Shape;67;p78"/>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78"/>
          <p:cNvSpPr txBox="1"/>
          <p:nvPr>
            <p:ph idx="1" type="subTitle"/>
          </p:nvPr>
        </p:nvSpPr>
        <p:spPr>
          <a:xfrm>
            <a:off x="457200" y="1600200"/>
            <a:ext cx="8229240" cy="45255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9" name="Shape 69"/>
        <p:cNvGrpSpPr/>
        <p:nvPr/>
      </p:nvGrpSpPr>
      <p:grpSpPr>
        <a:xfrm>
          <a:off x="0" y="0"/>
          <a:ext cx="0" cy="0"/>
          <a:chOff x="0" y="0"/>
          <a:chExt cx="0" cy="0"/>
        </a:xfrm>
      </p:grpSpPr>
      <p:sp>
        <p:nvSpPr>
          <p:cNvPr id="70" name="Google Shape;70;p79"/>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79"/>
          <p:cNvSpPr txBox="1"/>
          <p:nvPr>
            <p:ph idx="1" type="body"/>
          </p:nvPr>
        </p:nvSpPr>
        <p:spPr>
          <a:xfrm>
            <a:off x="457200" y="1600200"/>
            <a:ext cx="8229240" cy="452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2" name="Shape 72"/>
        <p:cNvGrpSpPr/>
        <p:nvPr/>
      </p:nvGrpSpPr>
      <p:grpSpPr>
        <a:xfrm>
          <a:off x="0" y="0"/>
          <a:ext cx="0" cy="0"/>
          <a:chOff x="0" y="0"/>
          <a:chExt cx="0" cy="0"/>
        </a:xfrm>
      </p:grpSpPr>
      <p:sp>
        <p:nvSpPr>
          <p:cNvPr id="73" name="Google Shape;73;p80"/>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0"/>
          <p:cNvSpPr txBox="1"/>
          <p:nvPr>
            <p:ph idx="1" type="body"/>
          </p:nvPr>
        </p:nvSpPr>
        <p:spPr>
          <a:xfrm>
            <a:off x="457200" y="1600200"/>
            <a:ext cx="4015800" cy="452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80"/>
          <p:cNvSpPr txBox="1"/>
          <p:nvPr>
            <p:ph idx="2" type="body"/>
          </p:nvPr>
        </p:nvSpPr>
        <p:spPr>
          <a:xfrm>
            <a:off x="4674240" y="1600200"/>
            <a:ext cx="4015800" cy="452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81"/>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8" name="Shape 78"/>
        <p:cNvGrpSpPr/>
        <p:nvPr/>
      </p:nvGrpSpPr>
      <p:grpSpPr>
        <a:xfrm>
          <a:off x="0" y="0"/>
          <a:ext cx="0" cy="0"/>
          <a:chOff x="0" y="0"/>
          <a:chExt cx="0" cy="0"/>
        </a:xfrm>
      </p:grpSpPr>
      <p:sp>
        <p:nvSpPr>
          <p:cNvPr id="79" name="Google Shape;79;p82"/>
          <p:cNvSpPr txBox="1"/>
          <p:nvPr>
            <p:ph idx="1" type="subTitle"/>
          </p:nvPr>
        </p:nvSpPr>
        <p:spPr>
          <a:xfrm>
            <a:off x="457200" y="274680"/>
            <a:ext cx="8229240" cy="52977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0" name="Shape 80"/>
        <p:cNvGrpSpPr/>
        <p:nvPr/>
      </p:nvGrpSpPr>
      <p:grpSpPr>
        <a:xfrm>
          <a:off x="0" y="0"/>
          <a:ext cx="0" cy="0"/>
          <a:chOff x="0" y="0"/>
          <a:chExt cx="0" cy="0"/>
        </a:xfrm>
      </p:grpSpPr>
      <p:sp>
        <p:nvSpPr>
          <p:cNvPr id="81" name="Google Shape;81;p83"/>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3"/>
          <p:cNvSpPr txBox="1"/>
          <p:nvPr>
            <p:ph idx="1" type="body"/>
          </p:nvPr>
        </p:nvSpPr>
        <p:spPr>
          <a:xfrm>
            <a:off x="457200" y="160020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83"/>
          <p:cNvSpPr txBox="1"/>
          <p:nvPr>
            <p:ph idx="2" type="body"/>
          </p:nvPr>
        </p:nvSpPr>
        <p:spPr>
          <a:xfrm>
            <a:off x="4674240" y="1600200"/>
            <a:ext cx="4015800" cy="452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83"/>
          <p:cNvSpPr txBox="1"/>
          <p:nvPr>
            <p:ph idx="3" type="body"/>
          </p:nvPr>
        </p:nvSpPr>
        <p:spPr>
          <a:xfrm>
            <a:off x="457200" y="396432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5" name="Shape 85"/>
        <p:cNvGrpSpPr/>
        <p:nvPr/>
      </p:nvGrpSpPr>
      <p:grpSpPr>
        <a:xfrm>
          <a:off x="0" y="0"/>
          <a:ext cx="0" cy="0"/>
          <a:chOff x="0" y="0"/>
          <a:chExt cx="0" cy="0"/>
        </a:xfrm>
      </p:grpSpPr>
      <p:sp>
        <p:nvSpPr>
          <p:cNvPr id="86" name="Google Shape;86;p84"/>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84"/>
          <p:cNvSpPr txBox="1"/>
          <p:nvPr>
            <p:ph idx="1" type="body"/>
          </p:nvPr>
        </p:nvSpPr>
        <p:spPr>
          <a:xfrm>
            <a:off x="457200" y="1600200"/>
            <a:ext cx="4015800" cy="452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84"/>
          <p:cNvSpPr txBox="1"/>
          <p:nvPr>
            <p:ph idx="2" type="body"/>
          </p:nvPr>
        </p:nvSpPr>
        <p:spPr>
          <a:xfrm>
            <a:off x="4674240" y="160020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84"/>
          <p:cNvSpPr txBox="1"/>
          <p:nvPr>
            <p:ph idx="3" type="body"/>
          </p:nvPr>
        </p:nvSpPr>
        <p:spPr>
          <a:xfrm>
            <a:off x="4674240" y="396432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0" name="Shape 90"/>
        <p:cNvGrpSpPr/>
        <p:nvPr/>
      </p:nvGrpSpPr>
      <p:grpSpPr>
        <a:xfrm>
          <a:off x="0" y="0"/>
          <a:ext cx="0" cy="0"/>
          <a:chOff x="0" y="0"/>
          <a:chExt cx="0" cy="0"/>
        </a:xfrm>
      </p:grpSpPr>
      <p:sp>
        <p:nvSpPr>
          <p:cNvPr id="91" name="Google Shape;91;p85"/>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85"/>
          <p:cNvSpPr txBox="1"/>
          <p:nvPr>
            <p:ph idx="1" type="body"/>
          </p:nvPr>
        </p:nvSpPr>
        <p:spPr>
          <a:xfrm>
            <a:off x="457200" y="160020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85"/>
          <p:cNvSpPr txBox="1"/>
          <p:nvPr>
            <p:ph idx="2" type="body"/>
          </p:nvPr>
        </p:nvSpPr>
        <p:spPr>
          <a:xfrm>
            <a:off x="4674240" y="160020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85"/>
          <p:cNvSpPr txBox="1"/>
          <p:nvPr>
            <p:ph idx="3" type="body"/>
          </p:nvPr>
        </p:nvSpPr>
        <p:spPr>
          <a:xfrm>
            <a:off x="457200" y="3964320"/>
            <a:ext cx="822924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5" name="Shape 95"/>
        <p:cNvGrpSpPr/>
        <p:nvPr/>
      </p:nvGrpSpPr>
      <p:grpSpPr>
        <a:xfrm>
          <a:off x="0" y="0"/>
          <a:ext cx="0" cy="0"/>
          <a:chOff x="0" y="0"/>
          <a:chExt cx="0" cy="0"/>
        </a:xfrm>
      </p:grpSpPr>
      <p:sp>
        <p:nvSpPr>
          <p:cNvPr id="96" name="Google Shape;96;p86"/>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86"/>
          <p:cNvSpPr txBox="1"/>
          <p:nvPr>
            <p:ph idx="1" type="body"/>
          </p:nvPr>
        </p:nvSpPr>
        <p:spPr>
          <a:xfrm>
            <a:off x="457200" y="1600200"/>
            <a:ext cx="822924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86"/>
          <p:cNvSpPr txBox="1"/>
          <p:nvPr>
            <p:ph idx="2" type="body"/>
          </p:nvPr>
        </p:nvSpPr>
        <p:spPr>
          <a:xfrm>
            <a:off x="457200" y="3964320"/>
            <a:ext cx="822924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9" name="Shape 99"/>
        <p:cNvGrpSpPr/>
        <p:nvPr/>
      </p:nvGrpSpPr>
      <p:grpSpPr>
        <a:xfrm>
          <a:off x="0" y="0"/>
          <a:ext cx="0" cy="0"/>
          <a:chOff x="0" y="0"/>
          <a:chExt cx="0" cy="0"/>
        </a:xfrm>
      </p:grpSpPr>
      <p:sp>
        <p:nvSpPr>
          <p:cNvPr id="100" name="Google Shape;100;p87"/>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87"/>
          <p:cNvSpPr txBox="1"/>
          <p:nvPr>
            <p:ph idx="1" type="body"/>
          </p:nvPr>
        </p:nvSpPr>
        <p:spPr>
          <a:xfrm>
            <a:off x="457200" y="160020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87"/>
          <p:cNvSpPr txBox="1"/>
          <p:nvPr>
            <p:ph idx="2" type="body"/>
          </p:nvPr>
        </p:nvSpPr>
        <p:spPr>
          <a:xfrm>
            <a:off x="4674240" y="160020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87"/>
          <p:cNvSpPr txBox="1"/>
          <p:nvPr>
            <p:ph idx="3" type="body"/>
          </p:nvPr>
        </p:nvSpPr>
        <p:spPr>
          <a:xfrm>
            <a:off x="457200" y="396432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87"/>
          <p:cNvSpPr txBox="1"/>
          <p:nvPr>
            <p:ph idx="4" type="body"/>
          </p:nvPr>
        </p:nvSpPr>
        <p:spPr>
          <a:xfrm>
            <a:off x="4674240" y="396432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5" name="Shape 105"/>
        <p:cNvGrpSpPr/>
        <p:nvPr/>
      </p:nvGrpSpPr>
      <p:grpSpPr>
        <a:xfrm>
          <a:off x="0" y="0"/>
          <a:ext cx="0" cy="0"/>
          <a:chOff x="0" y="0"/>
          <a:chExt cx="0" cy="0"/>
        </a:xfrm>
      </p:grpSpPr>
      <p:sp>
        <p:nvSpPr>
          <p:cNvPr id="106" name="Google Shape;106;p88"/>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88"/>
          <p:cNvSpPr txBox="1"/>
          <p:nvPr>
            <p:ph idx="1" type="body"/>
          </p:nvPr>
        </p:nvSpPr>
        <p:spPr>
          <a:xfrm>
            <a:off x="457200" y="1600200"/>
            <a:ext cx="26496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88"/>
          <p:cNvSpPr txBox="1"/>
          <p:nvPr>
            <p:ph idx="2" type="body"/>
          </p:nvPr>
        </p:nvSpPr>
        <p:spPr>
          <a:xfrm>
            <a:off x="3239640" y="1600200"/>
            <a:ext cx="26496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88"/>
          <p:cNvSpPr txBox="1"/>
          <p:nvPr>
            <p:ph idx="3" type="body"/>
          </p:nvPr>
        </p:nvSpPr>
        <p:spPr>
          <a:xfrm>
            <a:off x="6022080" y="1600200"/>
            <a:ext cx="26496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88"/>
          <p:cNvSpPr txBox="1"/>
          <p:nvPr>
            <p:ph idx="4" type="body"/>
          </p:nvPr>
        </p:nvSpPr>
        <p:spPr>
          <a:xfrm>
            <a:off x="457200" y="3964320"/>
            <a:ext cx="26496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88"/>
          <p:cNvSpPr txBox="1"/>
          <p:nvPr>
            <p:ph idx="5" type="body"/>
          </p:nvPr>
        </p:nvSpPr>
        <p:spPr>
          <a:xfrm>
            <a:off x="3239640" y="3964320"/>
            <a:ext cx="26496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88"/>
          <p:cNvSpPr txBox="1"/>
          <p:nvPr>
            <p:ph idx="6" type="body"/>
          </p:nvPr>
        </p:nvSpPr>
        <p:spPr>
          <a:xfrm>
            <a:off x="6022080" y="3964320"/>
            <a:ext cx="26496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68"/>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8"/>
          <p:cNvSpPr txBox="1"/>
          <p:nvPr>
            <p:ph idx="1" type="body"/>
          </p:nvPr>
        </p:nvSpPr>
        <p:spPr>
          <a:xfrm>
            <a:off x="457200" y="1600200"/>
            <a:ext cx="8229240" cy="452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69"/>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9"/>
          <p:cNvSpPr txBox="1"/>
          <p:nvPr>
            <p:ph idx="1" type="body"/>
          </p:nvPr>
        </p:nvSpPr>
        <p:spPr>
          <a:xfrm>
            <a:off x="457200" y="1600200"/>
            <a:ext cx="4015800" cy="452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69"/>
          <p:cNvSpPr txBox="1"/>
          <p:nvPr>
            <p:ph idx="2" type="body"/>
          </p:nvPr>
        </p:nvSpPr>
        <p:spPr>
          <a:xfrm>
            <a:off x="4674240" y="1600200"/>
            <a:ext cx="4015800" cy="452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70"/>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1"/>
          <p:cNvSpPr txBox="1"/>
          <p:nvPr>
            <p:ph idx="1" type="subTitle"/>
          </p:nvPr>
        </p:nvSpPr>
        <p:spPr>
          <a:xfrm>
            <a:off x="457200" y="274680"/>
            <a:ext cx="8229240" cy="52977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72"/>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72"/>
          <p:cNvSpPr txBox="1"/>
          <p:nvPr>
            <p:ph idx="1" type="body"/>
          </p:nvPr>
        </p:nvSpPr>
        <p:spPr>
          <a:xfrm>
            <a:off x="457200" y="160020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72"/>
          <p:cNvSpPr txBox="1"/>
          <p:nvPr>
            <p:ph idx="2" type="body"/>
          </p:nvPr>
        </p:nvSpPr>
        <p:spPr>
          <a:xfrm>
            <a:off x="4674240" y="1600200"/>
            <a:ext cx="4015800" cy="452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72"/>
          <p:cNvSpPr txBox="1"/>
          <p:nvPr>
            <p:ph idx="3" type="body"/>
          </p:nvPr>
        </p:nvSpPr>
        <p:spPr>
          <a:xfrm>
            <a:off x="457200" y="396432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73"/>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3"/>
          <p:cNvSpPr txBox="1"/>
          <p:nvPr>
            <p:ph idx="1" type="body"/>
          </p:nvPr>
        </p:nvSpPr>
        <p:spPr>
          <a:xfrm>
            <a:off x="457200" y="1600200"/>
            <a:ext cx="4015800" cy="4525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73"/>
          <p:cNvSpPr txBox="1"/>
          <p:nvPr>
            <p:ph idx="2" type="body"/>
          </p:nvPr>
        </p:nvSpPr>
        <p:spPr>
          <a:xfrm>
            <a:off x="4674240" y="160020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73"/>
          <p:cNvSpPr txBox="1"/>
          <p:nvPr>
            <p:ph idx="3" type="body"/>
          </p:nvPr>
        </p:nvSpPr>
        <p:spPr>
          <a:xfrm>
            <a:off x="4674240" y="396432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74"/>
          <p:cNvSpPr txBox="1"/>
          <p:nvPr>
            <p:ph type="title"/>
          </p:nvPr>
        </p:nvSpPr>
        <p:spPr>
          <a:xfrm>
            <a:off x="457200" y="274680"/>
            <a:ext cx="8229240" cy="11426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4"/>
          <p:cNvSpPr txBox="1"/>
          <p:nvPr>
            <p:ph idx="1" type="body"/>
          </p:nvPr>
        </p:nvSpPr>
        <p:spPr>
          <a:xfrm>
            <a:off x="457200" y="160020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74"/>
          <p:cNvSpPr txBox="1"/>
          <p:nvPr>
            <p:ph idx="2" type="body"/>
          </p:nvPr>
        </p:nvSpPr>
        <p:spPr>
          <a:xfrm>
            <a:off x="4674240" y="1600200"/>
            <a:ext cx="401580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4"/>
          <p:cNvSpPr txBox="1"/>
          <p:nvPr>
            <p:ph idx="3" type="body"/>
          </p:nvPr>
        </p:nvSpPr>
        <p:spPr>
          <a:xfrm>
            <a:off x="457200" y="3964320"/>
            <a:ext cx="8229240" cy="21585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63"/>
          <p:cNvSpPr txBox="1"/>
          <p:nvPr>
            <p:ph type="title"/>
          </p:nvPr>
        </p:nvSpPr>
        <p:spPr>
          <a:xfrm>
            <a:off x="685800" y="2130480"/>
            <a:ext cx="7772040" cy="14695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3"/>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p63"/>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63"/>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10" name="Google Shape;10;p63"/>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65"/>
          <p:cNvSpPr txBox="1"/>
          <p:nvPr>
            <p:ph type="title"/>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1" name="Google Shape;61;p65"/>
          <p:cNvSpPr txBox="1"/>
          <p:nvPr>
            <p:ph idx="1" type="body"/>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2" name="Google Shape;62;p65"/>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3" name="Google Shape;63;p65"/>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4" name="Google Shape;64;p65"/>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
          <p:cNvSpPr txBox="1"/>
          <p:nvPr/>
        </p:nvSpPr>
        <p:spPr>
          <a:xfrm>
            <a:off x="685800" y="2130480"/>
            <a:ext cx="7772040" cy="14695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ICS 2206 Database Systems</a:t>
            </a:r>
            <a:endParaRPr/>
          </a:p>
        </p:txBody>
      </p:sp>
      <p:sp>
        <p:nvSpPr>
          <p:cNvPr id="118" name="Google Shape;118;p1"/>
          <p:cNvSpPr txBox="1"/>
          <p:nvPr/>
        </p:nvSpPr>
        <p:spPr>
          <a:xfrm>
            <a:off x="1371600" y="3886200"/>
            <a:ext cx="6400440" cy="175212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Evolution of databases:</a:t>
            </a:r>
            <a:endParaRPr/>
          </a:p>
        </p:txBody>
      </p:sp>
      <p:sp>
        <p:nvSpPr>
          <p:cNvPr id="167" name="Google Shape;167;p10"/>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1970’s – hierarchical and network</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1980’s – relational</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1990’s – object oriented, object -relational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nvSpPr>
        <p:spPr>
          <a:xfrm>
            <a:off x="457200" y="274680"/>
            <a:ext cx="8229240" cy="114264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3-schema architecture for database development:</a:t>
            </a:r>
            <a:endParaRPr/>
          </a:p>
        </p:txBody>
      </p:sp>
      <p:sp>
        <p:nvSpPr>
          <p:cNvPr id="173" name="Google Shape;173;p11"/>
          <p:cNvSpPr/>
          <p:nvPr/>
        </p:nvSpPr>
        <p:spPr>
          <a:xfrm>
            <a:off x="1219320" y="1981080"/>
            <a:ext cx="1980720" cy="76176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User  view 1</a:t>
            </a:r>
            <a:endParaRPr b="0" i="0" sz="1800" u="none" cap="none" strike="noStrike">
              <a:solidFill>
                <a:schemeClr val="dk1"/>
              </a:solidFill>
              <a:latin typeface="Arial"/>
              <a:ea typeface="Arial"/>
              <a:cs typeface="Arial"/>
              <a:sym typeface="Arial"/>
            </a:endParaRPr>
          </a:p>
        </p:txBody>
      </p:sp>
      <p:pic>
        <p:nvPicPr>
          <p:cNvPr id="174" name="Google Shape;174;p11"/>
          <p:cNvPicPr preferRelativeResize="0"/>
          <p:nvPr/>
        </p:nvPicPr>
        <p:blipFill rotWithShape="1">
          <a:blip r:embed="rId3">
            <a:alphaModFix/>
          </a:blip>
          <a:srcRect b="0" l="0" r="0" t="0"/>
          <a:stretch/>
        </p:blipFill>
        <p:spPr>
          <a:xfrm>
            <a:off x="3573720" y="3886200"/>
            <a:ext cx="2005560" cy="786240"/>
          </a:xfrm>
          <a:prstGeom prst="rect">
            <a:avLst/>
          </a:prstGeom>
          <a:noFill/>
          <a:ln>
            <a:noFill/>
          </a:ln>
        </p:spPr>
      </p:pic>
      <p:pic>
        <p:nvPicPr>
          <p:cNvPr id="175" name="Google Shape;175;p11"/>
          <p:cNvPicPr preferRelativeResize="0"/>
          <p:nvPr/>
        </p:nvPicPr>
        <p:blipFill rotWithShape="1">
          <a:blip r:embed="rId3">
            <a:alphaModFix/>
          </a:blip>
          <a:srcRect b="0" l="0" r="0" t="0"/>
          <a:stretch/>
        </p:blipFill>
        <p:spPr>
          <a:xfrm>
            <a:off x="3657600" y="5638680"/>
            <a:ext cx="2004480" cy="785520"/>
          </a:xfrm>
          <a:prstGeom prst="rect">
            <a:avLst/>
          </a:prstGeom>
          <a:noFill/>
          <a:ln>
            <a:noFill/>
          </a:ln>
        </p:spPr>
      </p:pic>
      <p:sp>
        <p:nvSpPr>
          <p:cNvPr id="176" name="Google Shape;176;p11"/>
          <p:cNvSpPr/>
          <p:nvPr/>
        </p:nvSpPr>
        <p:spPr>
          <a:xfrm>
            <a:off x="4660200" y="2743200"/>
            <a:ext cx="360" cy="1066320"/>
          </a:xfrm>
          <a:custGeom>
            <a:rect b="b" l="l" r="r" t="t"/>
            <a:pathLst>
              <a:path extrusionOk="0" h="21600" w="21600">
                <a:moveTo>
                  <a:pt x="0" y="0"/>
                </a:moveTo>
                <a:lnTo>
                  <a:pt x="21600" y="21600"/>
                </a:lnTo>
              </a:path>
            </a:pathLst>
          </a:custGeom>
          <a:noFill/>
          <a:ln cap="flat" cmpd="sng" w="9525">
            <a:solidFill>
              <a:srgbClr val="4A7EBB"/>
            </a:solidFill>
            <a:prstDash val="solid"/>
            <a:round/>
            <a:headEnd len="med" w="med" type="stealth"/>
            <a:tailEnd len="med" w="med" type="stealth"/>
          </a:ln>
        </p:spPr>
      </p:sp>
      <p:sp>
        <p:nvSpPr>
          <p:cNvPr id="177" name="Google Shape;177;p11"/>
          <p:cNvSpPr/>
          <p:nvPr/>
        </p:nvSpPr>
        <p:spPr>
          <a:xfrm>
            <a:off x="2390040" y="2700720"/>
            <a:ext cx="1828440" cy="1161720"/>
          </a:xfrm>
          <a:custGeom>
            <a:rect b="b" l="l" r="r" t="t"/>
            <a:pathLst>
              <a:path extrusionOk="0" h="21600" w="21600">
                <a:moveTo>
                  <a:pt x="0" y="0"/>
                </a:moveTo>
                <a:lnTo>
                  <a:pt x="21600" y="21600"/>
                </a:lnTo>
              </a:path>
            </a:pathLst>
          </a:custGeom>
          <a:noFill/>
          <a:ln cap="flat" cmpd="sng" w="9525">
            <a:solidFill>
              <a:srgbClr val="4A7EBB"/>
            </a:solidFill>
            <a:prstDash val="solid"/>
            <a:round/>
            <a:headEnd len="med" w="med" type="stealth"/>
            <a:tailEnd len="med" w="med" type="stealth"/>
          </a:ln>
        </p:spPr>
      </p:sp>
      <p:sp>
        <p:nvSpPr>
          <p:cNvPr id="178" name="Google Shape;178;p11"/>
          <p:cNvSpPr/>
          <p:nvPr/>
        </p:nvSpPr>
        <p:spPr>
          <a:xfrm flipH="1">
            <a:off x="5181480" y="2638440"/>
            <a:ext cx="1916640" cy="1224360"/>
          </a:xfrm>
          <a:custGeom>
            <a:rect b="b" l="l" r="r" t="t"/>
            <a:pathLst>
              <a:path extrusionOk="0" h="21600" w="21600">
                <a:moveTo>
                  <a:pt x="0" y="0"/>
                </a:moveTo>
                <a:lnTo>
                  <a:pt x="21600" y="21600"/>
                </a:lnTo>
              </a:path>
            </a:pathLst>
          </a:custGeom>
          <a:noFill/>
          <a:ln cap="flat" cmpd="sng" w="9525">
            <a:solidFill>
              <a:srgbClr val="4A7EBB"/>
            </a:solidFill>
            <a:prstDash val="solid"/>
            <a:round/>
            <a:headEnd len="med" w="med" type="stealth"/>
            <a:tailEnd len="med" w="med" type="stealth"/>
          </a:ln>
        </p:spPr>
      </p:sp>
      <p:sp>
        <p:nvSpPr>
          <p:cNvPr id="179" name="Google Shape;179;p11"/>
          <p:cNvSpPr/>
          <p:nvPr/>
        </p:nvSpPr>
        <p:spPr>
          <a:xfrm flipH="1">
            <a:off x="4571280" y="4672800"/>
            <a:ext cx="5040" cy="965880"/>
          </a:xfrm>
          <a:custGeom>
            <a:rect b="b" l="l" r="r" t="t"/>
            <a:pathLst>
              <a:path extrusionOk="0" h="21600" w="21600">
                <a:moveTo>
                  <a:pt x="0" y="0"/>
                </a:moveTo>
                <a:lnTo>
                  <a:pt x="21600" y="21600"/>
                </a:lnTo>
              </a:path>
            </a:pathLst>
          </a:custGeom>
          <a:noFill/>
          <a:ln cap="flat" cmpd="sng" w="9525">
            <a:solidFill>
              <a:srgbClr val="4A7EBB"/>
            </a:solidFill>
            <a:prstDash val="solid"/>
            <a:round/>
            <a:headEnd len="sm" w="sm" type="none"/>
            <a:tailEnd len="med" w="med" type="stealth"/>
          </a:ln>
        </p:spPr>
      </p:sp>
      <p:sp>
        <p:nvSpPr>
          <p:cNvPr id="180" name="Google Shape;180;p11"/>
          <p:cNvSpPr/>
          <p:nvPr/>
        </p:nvSpPr>
        <p:spPr>
          <a:xfrm>
            <a:off x="3657600" y="1981080"/>
            <a:ext cx="1980720" cy="76176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User view 2</a:t>
            </a:r>
            <a:endParaRPr b="0" i="0" sz="1800" u="none" cap="none" strike="noStrike">
              <a:solidFill>
                <a:schemeClr val="dk1"/>
              </a:solidFill>
              <a:latin typeface="Arial"/>
              <a:ea typeface="Arial"/>
              <a:cs typeface="Arial"/>
              <a:sym typeface="Arial"/>
            </a:endParaRPr>
          </a:p>
        </p:txBody>
      </p:sp>
      <p:sp>
        <p:nvSpPr>
          <p:cNvPr id="181" name="Google Shape;181;p11"/>
          <p:cNvSpPr/>
          <p:nvPr/>
        </p:nvSpPr>
        <p:spPr>
          <a:xfrm>
            <a:off x="6019920" y="1931040"/>
            <a:ext cx="1980720" cy="76176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User view n</a:t>
            </a:r>
            <a:endParaRPr b="0" i="0" sz="1800" u="none" cap="none" strike="noStrike">
              <a:solidFill>
                <a:schemeClr val="dk1"/>
              </a:solidFill>
              <a:latin typeface="Arial"/>
              <a:ea typeface="Arial"/>
              <a:cs typeface="Arial"/>
              <a:sym typeface="Arial"/>
            </a:endParaRPr>
          </a:p>
        </p:txBody>
      </p:sp>
      <p:sp>
        <p:nvSpPr>
          <p:cNvPr id="182" name="Google Shape;182;p11"/>
          <p:cNvSpPr/>
          <p:nvPr/>
        </p:nvSpPr>
        <p:spPr>
          <a:xfrm>
            <a:off x="3585960" y="3910680"/>
            <a:ext cx="1980720" cy="76176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Conceptual schema</a:t>
            </a:r>
            <a:endParaRPr b="0" i="0" sz="1800" u="none" cap="none" strike="noStrike">
              <a:solidFill>
                <a:schemeClr val="dk1"/>
              </a:solidFill>
              <a:latin typeface="Arial"/>
              <a:ea typeface="Arial"/>
              <a:cs typeface="Arial"/>
              <a:sym typeface="Arial"/>
            </a:endParaRPr>
          </a:p>
        </p:txBody>
      </p:sp>
      <p:sp>
        <p:nvSpPr>
          <p:cNvPr id="183" name="Google Shape;183;p11"/>
          <p:cNvSpPr/>
          <p:nvPr/>
        </p:nvSpPr>
        <p:spPr>
          <a:xfrm>
            <a:off x="3681360" y="5662440"/>
            <a:ext cx="1980720" cy="761760"/>
          </a:xfrm>
          <a:prstGeom prst="roundRect">
            <a:avLst>
              <a:gd fmla="val 16667" name="adj"/>
            </a:avLst>
          </a:prstGeom>
          <a:solidFill>
            <a:schemeClr val="accent1"/>
          </a:solidFill>
          <a:ln cap="flat" cmpd="sng" w="25400">
            <a:solidFill>
              <a:srgbClr val="395E89"/>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Physical schema</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3"/>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Conceptual schema:</a:t>
            </a:r>
            <a:endParaRPr/>
          </a:p>
        </p:txBody>
      </p:sp>
      <p:sp>
        <p:nvSpPr>
          <p:cNvPr id="189" name="Google Shape;189;p13"/>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Detailed specification of the overall structure of organizational data</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Defines the whole database without reference to how data will be stored</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independent of the database technology</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Mainly expressed in graphical formats e.g ER notation, OM notation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4"/>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External schema:</a:t>
            </a:r>
            <a:endParaRPr/>
          </a:p>
        </p:txBody>
      </p:sp>
      <p:sp>
        <p:nvSpPr>
          <p:cNvPr id="195" name="Google Shape;195;p14"/>
          <p:cNvSpPr txBox="1"/>
          <p:nvPr/>
        </p:nvSpPr>
        <p:spPr>
          <a:xfrm>
            <a:off x="457200" y="1600200"/>
            <a:ext cx="8229240" cy="4525560"/>
          </a:xfrm>
          <a:prstGeom prst="rect">
            <a:avLst/>
          </a:prstGeom>
          <a:noFill/>
          <a:ln>
            <a:noFill/>
          </a:ln>
        </p:spPr>
        <p:txBody>
          <a:bodyPr anchorCtr="0" anchor="t" bIns="45700" lIns="91425" spcFirstLastPara="1" rIns="91425" wrap="square" tIns="45700">
            <a:norm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Logical description of a portion of a database required by a user to perform some task.</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Independent of the database technology</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A subset of associated conceptual schema relevant to a particular user or group of users</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May be understood as a business transaction  e.g. form, report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5"/>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Physical schema:</a:t>
            </a:r>
            <a:endParaRPr/>
          </a:p>
        </p:txBody>
      </p:sp>
      <p:sp>
        <p:nvSpPr>
          <p:cNvPr id="201" name="Google Shape;201;p15"/>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Contains specification of how data from a conceptual schema are stored in a computers secondary memory</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Its technology dependent e.g. SQL</a:t>
            </a:r>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nvSpPr>
        <p:spPr>
          <a:xfrm>
            <a:off x="457200" y="274680"/>
            <a:ext cx="8229240" cy="114264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ENTITY- RELATIONSHIP MODEL</a:t>
            </a:r>
            <a:endParaRPr/>
          </a:p>
        </p:txBody>
      </p:sp>
      <p:sp>
        <p:nvSpPr>
          <p:cNvPr id="207" name="Google Shape;207;p16"/>
          <p:cNvSpPr txBox="1"/>
          <p:nvPr/>
        </p:nvSpPr>
        <p:spPr>
          <a:xfrm>
            <a:off x="457200" y="1600200"/>
            <a:ext cx="8229240" cy="45255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E-R model</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A detailed logical representation of data for an org or a business area. It is expressed in terms of entities, attributes, relationships</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ER diagram</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A graphical representation of the ER model</a:t>
            </a:r>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1. Entities</a:t>
            </a:r>
            <a:endParaRPr/>
          </a:p>
        </p:txBody>
      </p:sp>
      <p:sp>
        <p:nvSpPr>
          <p:cNvPr id="213" name="Google Shape;213;p17"/>
          <p:cNvSpPr txBox="1"/>
          <p:nvPr/>
        </p:nvSpPr>
        <p:spPr>
          <a:xfrm>
            <a:off x="228600" y="1600200"/>
            <a:ext cx="8762760" cy="525744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Entity – a person, place, object, event or concept in the user environment about which an org wishes to maintain data</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E.g.</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 person - student, patient</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Place- country, city</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Object – building, machine</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Event – sale, registration</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Concept – account, course</a:t>
            </a:r>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nvSpPr>
        <p:spPr>
          <a:xfrm>
            <a:off x="152280" y="304920"/>
            <a:ext cx="8838720" cy="640044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Entity type – a collection of entities that share  common characteristics. Usually expressed in singular and its name written in capital letters.</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Entity instance – a single occurrence of an entity type. </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There are two kinds:</a:t>
            </a:r>
            <a:endParaRPr/>
          </a:p>
          <a:p>
            <a:pPr indent="-342720" lvl="0" marL="343080" marR="0" rtl="0" algn="l">
              <a:lnSpc>
                <a:spcPct val="100000"/>
              </a:lnSpc>
              <a:spcBef>
                <a:spcPts val="641"/>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Strong entity type- </a:t>
            </a:r>
            <a:r>
              <a:rPr b="0" i="0" lang="en-US" sz="3200" u="none" cap="none" strike="noStrike">
                <a:solidFill>
                  <a:srgbClr val="000000"/>
                </a:solidFill>
                <a:latin typeface="Calibri"/>
                <a:ea typeface="Calibri"/>
                <a:cs typeface="Calibri"/>
                <a:sym typeface="Calibri"/>
              </a:rPr>
              <a:t>an entity that exists independently of other entity types e.g EMPLOYEE</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Instances of strong entity types always have a unique characteristic called </a:t>
            </a:r>
            <a:r>
              <a:rPr b="0" i="0" lang="en-US" sz="3200" u="sng" cap="none" strike="noStrike">
                <a:solidFill>
                  <a:srgbClr val="000000"/>
                </a:solidFill>
                <a:latin typeface="Calibri"/>
                <a:ea typeface="Calibri"/>
                <a:cs typeface="Calibri"/>
                <a:sym typeface="Calibri"/>
              </a:rPr>
              <a:t>identifier</a:t>
            </a:r>
            <a:r>
              <a:rPr b="0" i="0" lang="en-US" sz="32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nvSpPr>
        <p:spPr>
          <a:xfrm>
            <a:off x="152280" y="304920"/>
            <a:ext cx="8915040" cy="640044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Weak entity type </a:t>
            </a:r>
            <a:r>
              <a:rPr b="0" i="0" lang="en-US" sz="3200" u="none" cap="none" strike="noStrike">
                <a:solidFill>
                  <a:srgbClr val="000000"/>
                </a:solidFill>
                <a:latin typeface="Calibri"/>
                <a:ea typeface="Calibri"/>
                <a:cs typeface="Calibri"/>
                <a:sym typeface="Calibri"/>
              </a:rPr>
              <a:t>–an entity whose existence depends on some other entity type. It does not have its own identifier.</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The entity type on which a weak entity type depends on is called the </a:t>
            </a:r>
            <a:r>
              <a:rPr b="0" i="0" lang="en-US" sz="3200" u="sng" cap="none" strike="noStrike">
                <a:solidFill>
                  <a:srgbClr val="000000"/>
                </a:solidFill>
                <a:latin typeface="Calibri"/>
                <a:ea typeface="Calibri"/>
                <a:cs typeface="Calibri"/>
                <a:sym typeface="Calibri"/>
              </a:rPr>
              <a:t>identifying owner</a:t>
            </a:r>
            <a:r>
              <a:rPr b="1" i="0" lang="en-US" sz="3200" u="none" cap="none" strike="noStrike">
                <a:solidFill>
                  <a:srgbClr val="000000"/>
                </a:solidFill>
                <a:latin typeface="Calibri"/>
                <a:ea typeface="Calibri"/>
                <a:cs typeface="Calibri"/>
                <a:sym typeface="Calibri"/>
              </a:rPr>
              <a:t> </a:t>
            </a:r>
            <a:r>
              <a:rPr b="0" i="0" lang="en-US" sz="3200" u="none" cap="none" strike="noStrike">
                <a:solidFill>
                  <a:srgbClr val="000000"/>
                </a:solidFill>
                <a:latin typeface="Calibri"/>
                <a:ea typeface="Calibri"/>
                <a:cs typeface="Calibri"/>
                <a:sym typeface="Calibri"/>
              </a:rPr>
              <a:t>while the relationship between them is called the </a:t>
            </a:r>
            <a:r>
              <a:rPr b="0" i="0" lang="en-US" sz="3200" u="sng" cap="none" strike="noStrike">
                <a:solidFill>
                  <a:srgbClr val="000000"/>
                </a:solidFill>
                <a:latin typeface="Calibri"/>
                <a:ea typeface="Calibri"/>
                <a:cs typeface="Calibri"/>
                <a:sym typeface="Calibri"/>
              </a:rPr>
              <a:t>identifying relationship</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0"/>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2. Attributes</a:t>
            </a:r>
            <a:endParaRPr/>
          </a:p>
        </p:txBody>
      </p:sp>
      <p:sp>
        <p:nvSpPr>
          <p:cNvPr id="229" name="Google Shape;229;p20"/>
          <p:cNvSpPr txBox="1"/>
          <p:nvPr/>
        </p:nvSpPr>
        <p:spPr>
          <a:xfrm>
            <a:off x="152280" y="1600200"/>
            <a:ext cx="8915040" cy="5181120"/>
          </a:xfrm>
          <a:prstGeom prst="rect">
            <a:avLst/>
          </a:prstGeom>
          <a:noFill/>
          <a:ln>
            <a:noFill/>
          </a:ln>
        </p:spPr>
        <p:txBody>
          <a:bodyPr anchorCtr="0" anchor="t" bIns="45700" lIns="91425" spcFirstLastPara="1" rIns="91425" wrap="square" tIns="45700">
            <a:normAutofit fontScale="96875"/>
          </a:bodyPr>
          <a:lstStyle/>
          <a:p>
            <a:pPr indent="-342720" lvl="0" marL="343080" marR="0" rtl="0" algn="l">
              <a:lnSpc>
                <a:spcPct val="100000"/>
              </a:lnSpc>
              <a:spcBef>
                <a:spcPts val="0"/>
              </a:spcBef>
              <a:spcAft>
                <a:spcPts val="0"/>
              </a:spcAft>
              <a:buClr>
                <a:srgbClr val="000000"/>
              </a:buClr>
              <a:buSzPct val="103225"/>
              <a:buFont typeface="Arial"/>
              <a:buChar char="•"/>
            </a:pPr>
            <a:r>
              <a:rPr b="0" i="0" lang="en-US" sz="3200" u="none" cap="none" strike="noStrike">
                <a:solidFill>
                  <a:srgbClr val="000000"/>
                </a:solidFill>
                <a:latin typeface="Calibri"/>
                <a:ea typeface="Calibri"/>
                <a:cs typeface="Calibri"/>
                <a:sym typeface="Calibri"/>
              </a:rPr>
              <a:t>Attribute – is a characteristic of an entity type that is of interest to an org.</a:t>
            </a:r>
            <a:endParaRPr/>
          </a:p>
          <a:p>
            <a:pPr indent="0" lvl="0" marL="0" marR="0" rtl="0" algn="l">
              <a:lnSpc>
                <a:spcPct val="100000"/>
              </a:lnSpc>
              <a:spcBef>
                <a:spcPts val="641"/>
              </a:spcBef>
              <a:spcAft>
                <a:spcPts val="0"/>
              </a:spcAft>
              <a:buClr>
                <a:srgbClr val="000000"/>
              </a:buClr>
              <a:buSzPct val="100000"/>
              <a:buFont typeface="Arial"/>
              <a:buNone/>
            </a:pPr>
            <a:r>
              <a:rPr b="0" i="0" lang="en-US" sz="3200" u="none" cap="none" strike="noStrike">
                <a:solidFill>
                  <a:srgbClr val="000000"/>
                </a:solidFill>
                <a:latin typeface="Calibri"/>
                <a:ea typeface="Calibri"/>
                <a:cs typeface="Calibri"/>
                <a:sym typeface="Calibri"/>
              </a:rPr>
              <a:t>Kinds of attributes:</a:t>
            </a:r>
            <a:endParaRPr/>
          </a:p>
          <a:p>
            <a:pPr indent="-342720" lvl="0" marL="343080" marR="0" rtl="0" algn="l">
              <a:lnSpc>
                <a:spcPct val="100000"/>
              </a:lnSpc>
              <a:spcBef>
                <a:spcPts val="641"/>
              </a:spcBef>
              <a:spcAft>
                <a:spcPts val="0"/>
              </a:spcAft>
              <a:buClr>
                <a:srgbClr val="000000"/>
              </a:buClr>
              <a:buSzPct val="103225"/>
              <a:buFont typeface="Arial"/>
              <a:buChar char="•"/>
            </a:pPr>
            <a:r>
              <a:rPr b="0" i="0" lang="en-US" sz="3200" u="none" cap="none" strike="noStrike">
                <a:solidFill>
                  <a:srgbClr val="000000"/>
                </a:solidFill>
                <a:latin typeface="Calibri"/>
                <a:ea typeface="Calibri"/>
                <a:cs typeface="Calibri"/>
                <a:sym typeface="Calibri"/>
              </a:rPr>
              <a:t>Composite – one that can be broken down into component parts e.g. address</a:t>
            </a:r>
            <a:endParaRPr/>
          </a:p>
          <a:p>
            <a:pPr indent="-342720" lvl="0" marL="343080" marR="0" rtl="0" algn="l">
              <a:lnSpc>
                <a:spcPct val="100000"/>
              </a:lnSpc>
              <a:spcBef>
                <a:spcPts val="641"/>
              </a:spcBef>
              <a:spcAft>
                <a:spcPts val="0"/>
              </a:spcAft>
              <a:buClr>
                <a:srgbClr val="000000"/>
              </a:buClr>
              <a:buSzPct val="103225"/>
              <a:buFont typeface="Arial"/>
              <a:buChar char="•"/>
            </a:pPr>
            <a:r>
              <a:rPr b="0" i="0" lang="en-US" sz="3200" u="none" cap="none" strike="noStrike">
                <a:solidFill>
                  <a:srgbClr val="000000"/>
                </a:solidFill>
                <a:latin typeface="Calibri"/>
                <a:ea typeface="Calibri"/>
                <a:cs typeface="Calibri"/>
                <a:sym typeface="Calibri"/>
              </a:rPr>
              <a:t>Simple attribute – one that can not be broken down into smaller parts </a:t>
            </a:r>
            <a:endParaRPr/>
          </a:p>
          <a:p>
            <a:pPr indent="-342720" lvl="0" marL="343080" marR="0" rtl="0" algn="l">
              <a:lnSpc>
                <a:spcPct val="100000"/>
              </a:lnSpc>
              <a:spcBef>
                <a:spcPts val="641"/>
              </a:spcBef>
              <a:spcAft>
                <a:spcPts val="0"/>
              </a:spcAft>
              <a:buClr>
                <a:srgbClr val="000000"/>
              </a:buClr>
              <a:buSzPct val="103225"/>
              <a:buFont typeface="Arial"/>
              <a:buChar char="•"/>
            </a:pPr>
            <a:r>
              <a:rPr b="0" i="0" lang="en-US" sz="3200" u="none" cap="none" strike="noStrike">
                <a:solidFill>
                  <a:srgbClr val="000000"/>
                </a:solidFill>
                <a:latin typeface="Calibri"/>
                <a:ea typeface="Calibri"/>
                <a:cs typeface="Calibri"/>
                <a:sym typeface="Calibri"/>
              </a:rPr>
              <a:t>Multi-valued attribute – one that can take one or more values for a given entity instance e.g. skill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Concepts and Definitions:</a:t>
            </a:r>
            <a:endParaRPr/>
          </a:p>
        </p:txBody>
      </p:sp>
      <p:sp>
        <p:nvSpPr>
          <p:cNvPr id="124" name="Google Shape;124;p2"/>
          <p:cNvSpPr txBox="1"/>
          <p:nvPr/>
        </p:nvSpPr>
        <p:spPr>
          <a:xfrm>
            <a:off x="457200" y="1600200"/>
            <a:ext cx="8229240" cy="5257440"/>
          </a:xfrm>
          <a:prstGeom prst="rect">
            <a:avLst/>
          </a:prstGeom>
          <a:noFill/>
          <a:ln>
            <a:noFill/>
          </a:ln>
        </p:spPr>
        <p:txBody>
          <a:bodyPr anchorCtr="0" anchor="t" bIns="45700" lIns="91425" spcFirstLastPara="1" rIns="91425" wrap="square" tIns="45700">
            <a:normAutofit/>
          </a:bodyPr>
          <a:lstStyle/>
          <a:p>
            <a:pPr indent="-342720" lvl="0" marL="34308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Database</a:t>
            </a:r>
            <a:r>
              <a:rPr b="0" i="0" lang="en-US" sz="3200" u="none" cap="none" strike="noStrike">
                <a:solidFill>
                  <a:srgbClr val="000000"/>
                </a:solidFill>
                <a:latin typeface="Calibri"/>
                <a:ea typeface="Calibri"/>
                <a:cs typeface="Calibri"/>
                <a:sym typeface="Calibri"/>
              </a:rPr>
              <a:t> – an organized collection of logically related data</a:t>
            </a:r>
            <a:endParaRPr/>
          </a:p>
          <a:p>
            <a:pPr indent="-342720" lvl="0" marL="343080" marR="0" rtl="0" algn="l">
              <a:lnSpc>
                <a:spcPct val="100000"/>
              </a:lnSpc>
              <a:spcBef>
                <a:spcPts val="641"/>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Data</a:t>
            </a:r>
            <a:r>
              <a:rPr b="0" i="0" lang="en-US" sz="3200" u="none" cap="none" strike="noStrike">
                <a:solidFill>
                  <a:srgbClr val="000000"/>
                </a:solidFill>
                <a:latin typeface="Calibri"/>
                <a:ea typeface="Calibri"/>
                <a:cs typeface="Calibri"/>
                <a:sym typeface="Calibri"/>
              </a:rPr>
              <a:t> – consists of facts , text, graphics, image, sound, and video segments that have meaning in the users environment.</a:t>
            </a:r>
            <a:endParaRPr/>
          </a:p>
          <a:p>
            <a:pPr indent="-342720" lvl="0" marL="343080" marR="0" rtl="0" algn="l">
              <a:lnSpc>
                <a:spcPct val="100000"/>
              </a:lnSpc>
              <a:spcBef>
                <a:spcPts val="641"/>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Information</a:t>
            </a:r>
            <a:r>
              <a:rPr b="0" i="0" lang="en-US" sz="3200" u="none" cap="none" strike="noStrike">
                <a:solidFill>
                  <a:srgbClr val="000000"/>
                </a:solidFill>
                <a:latin typeface="Calibri"/>
                <a:ea typeface="Calibri"/>
                <a:cs typeface="Calibri"/>
                <a:sym typeface="Calibri"/>
              </a:rPr>
              <a:t> – Data that has been processed so as to increase the knowledge of the person using 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nvSpPr>
        <p:spPr>
          <a:xfrm>
            <a:off x="457200" y="838080"/>
            <a:ext cx="8229240" cy="502884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Derived attribute – one whose values can be calculated from related attribute values</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Identifier – one that uniquely identifies individual instances of an entity type.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txBox="1"/>
          <p:nvPr/>
        </p:nvSpPr>
        <p:spPr>
          <a:xfrm>
            <a:off x="152280" y="1522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3. Relationships</a:t>
            </a:r>
            <a:endParaRPr/>
          </a:p>
        </p:txBody>
      </p:sp>
      <p:sp>
        <p:nvSpPr>
          <p:cNvPr id="240" name="Google Shape;240;p22"/>
          <p:cNvSpPr txBox="1"/>
          <p:nvPr/>
        </p:nvSpPr>
        <p:spPr>
          <a:xfrm>
            <a:off x="13680" y="1066680"/>
            <a:ext cx="9053640" cy="5790960"/>
          </a:xfrm>
          <a:prstGeom prst="rect">
            <a:avLst/>
          </a:prstGeom>
          <a:noFill/>
          <a:ln>
            <a:noFill/>
          </a:ln>
        </p:spPr>
        <p:txBody>
          <a:bodyPr anchorCtr="0" anchor="t" bIns="45700" lIns="91425" spcFirstLastPara="1" rIns="91425" wrap="square" tIns="45700">
            <a:normAutofit fontScale="92857"/>
          </a:bodyPr>
          <a:lstStyle/>
          <a:p>
            <a:pPr indent="-342746" lvl="0" marL="343080" marR="0" rtl="0" algn="l">
              <a:lnSpc>
                <a:spcPct val="100000"/>
              </a:lnSpc>
              <a:spcBef>
                <a:spcPts val="0"/>
              </a:spcBef>
              <a:spcAft>
                <a:spcPts val="0"/>
              </a:spcAft>
              <a:buClr>
                <a:srgbClr val="000000"/>
              </a:buClr>
              <a:buSzPct val="100000"/>
              <a:buFont typeface="Arial"/>
              <a:buChar char="•"/>
            </a:pPr>
            <a:r>
              <a:rPr b="0" i="0" lang="en-US" sz="3200" u="none" cap="none" strike="noStrike">
                <a:solidFill>
                  <a:srgbClr val="000000"/>
                </a:solidFill>
                <a:latin typeface="Calibri"/>
                <a:ea typeface="Calibri"/>
                <a:cs typeface="Calibri"/>
                <a:sym typeface="Calibri"/>
              </a:rPr>
              <a:t>Relationship type – is a meaningful association between entity types. Verbs are mainly used to name them.</a:t>
            </a:r>
            <a:endParaRPr/>
          </a:p>
          <a:p>
            <a:pPr indent="-342746" lvl="0" marL="343080" marR="0" rtl="0" algn="l">
              <a:lnSpc>
                <a:spcPct val="100000"/>
              </a:lnSpc>
              <a:spcBef>
                <a:spcPts val="641"/>
              </a:spcBef>
              <a:spcAft>
                <a:spcPts val="0"/>
              </a:spcAft>
              <a:buClr>
                <a:srgbClr val="000000"/>
              </a:buClr>
              <a:buSzPct val="100000"/>
              <a:buFont typeface="Arial"/>
              <a:buChar char="•"/>
            </a:pPr>
            <a:r>
              <a:rPr b="0" i="0" lang="en-US" sz="3200" u="sng" cap="none" strike="noStrike">
                <a:solidFill>
                  <a:srgbClr val="000000"/>
                </a:solidFill>
                <a:latin typeface="Calibri"/>
                <a:ea typeface="Calibri"/>
                <a:cs typeface="Calibri"/>
                <a:sym typeface="Calibri"/>
              </a:rPr>
              <a:t>Degree of a relationship:</a:t>
            </a:r>
            <a:endParaRPr b="0" i="0" sz="3200" u="none" cap="none" strike="noStrike">
              <a:solidFill>
                <a:srgbClr val="000000"/>
              </a:solidFill>
              <a:latin typeface="Calibri"/>
              <a:ea typeface="Calibri"/>
              <a:cs typeface="Calibri"/>
              <a:sym typeface="Calibri"/>
            </a:endParaRPr>
          </a:p>
          <a:p>
            <a:pPr indent="-342746" lvl="0" marL="343080" marR="0" rtl="0" algn="l">
              <a:lnSpc>
                <a:spcPct val="100000"/>
              </a:lnSpc>
              <a:spcBef>
                <a:spcPts val="641"/>
              </a:spcBef>
              <a:spcAft>
                <a:spcPts val="0"/>
              </a:spcAft>
              <a:buClr>
                <a:srgbClr val="000000"/>
              </a:buClr>
              <a:buSzPct val="100000"/>
              <a:buFont typeface="Arial"/>
              <a:buChar char="•"/>
            </a:pPr>
            <a:r>
              <a:rPr b="0" i="0" lang="en-US" sz="3200" u="none" cap="none" strike="noStrike">
                <a:solidFill>
                  <a:srgbClr val="000000"/>
                </a:solidFill>
                <a:latin typeface="Calibri"/>
                <a:ea typeface="Calibri"/>
                <a:cs typeface="Calibri"/>
                <a:sym typeface="Calibri"/>
              </a:rPr>
              <a:t>Degree of a relationship is the number of entity types that participate in that relationship.</a:t>
            </a:r>
            <a:endParaRPr/>
          </a:p>
          <a:p>
            <a:pPr indent="-342746" lvl="0" marL="343080" marR="0" rtl="0" algn="l">
              <a:lnSpc>
                <a:spcPct val="100000"/>
              </a:lnSpc>
              <a:spcBef>
                <a:spcPts val="641"/>
              </a:spcBef>
              <a:spcAft>
                <a:spcPts val="0"/>
              </a:spcAft>
              <a:buClr>
                <a:srgbClr val="000000"/>
              </a:buClr>
              <a:buSzPct val="100000"/>
              <a:buFont typeface="Arial"/>
              <a:buChar char="•"/>
            </a:pPr>
            <a:r>
              <a:rPr b="0" i="0" lang="en-US" sz="3200" u="none" cap="none" strike="noStrike">
                <a:solidFill>
                  <a:srgbClr val="000000"/>
                </a:solidFill>
                <a:latin typeface="Calibri"/>
                <a:ea typeface="Calibri"/>
                <a:cs typeface="Calibri"/>
                <a:sym typeface="Calibri"/>
              </a:rPr>
              <a:t>1. unary – rship btn instances of a single entity type</a:t>
            </a:r>
            <a:endParaRPr/>
          </a:p>
          <a:p>
            <a:pPr indent="-342746" lvl="0" marL="343080" marR="0" rtl="0" algn="l">
              <a:lnSpc>
                <a:spcPct val="100000"/>
              </a:lnSpc>
              <a:spcBef>
                <a:spcPts val="641"/>
              </a:spcBef>
              <a:spcAft>
                <a:spcPts val="0"/>
              </a:spcAft>
              <a:buClr>
                <a:srgbClr val="000000"/>
              </a:buClr>
              <a:buSzPct val="100000"/>
              <a:buFont typeface="Arial"/>
              <a:buChar char="•"/>
            </a:pPr>
            <a:r>
              <a:rPr b="0" i="0" lang="en-US" sz="3200" u="none" cap="none" strike="noStrike">
                <a:solidFill>
                  <a:srgbClr val="000000"/>
                </a:solidFill>
                <a:latin typeface="Calibri"/>
                <a:ea typeface="Calibri"/>
                <a:cs typeface="Calibri"/>
                <a:sym typeface="Calibri"/>
              </a:rPr>
              <a:t>2 Binary – rship btn instances of two entity types</a:t>
            </a:r>
            <a:endParaRPr/>
          </a:p>
          <a:p>
            <a:pPr indent="-342746" lvl="0" marL="343080" marR="0" rtl="0" algn="l">
              <a:lnSpc>
                <a:spcPct val="100000"/>
              </a:lnSpc>
              <a:spcBef>
                <a:spcPts val="641"/>
              </a:spcBef>
              <a:spcAft>
                <a:spcPts val="0"/>
              </a:spcAft>
              <a:buClr>
                <a:srgbClr val="000000"/>
              </a:buClr>
              <a:buSzPct val="100000"/>
              <a:buFont typeface="Arial"/>
              <a:buChar char="•"/>
            </a:pPr>
            <a:r>
              <a:rPr b="0" i="0" lang="en-US" sz="3200" u="none" cap="none" strike="noStrike">
                <a:solidFill>
                  <a:srgbClr val="000000"/>
                </a:solidFill>
                <a:latin typeface="Calibri"/>
                <a:ea typeface="Calibri"/>
                <a:cs typeface="Calibri"/>
                <a:sym typeface="Calibri"/>
              </a:rPr>
              <a:t>3. ternary – a simultaneous rship among instances of three entity types</a:t>
            </a:r>
            <a:endParaRPr/>
          </a:p>
          <a:p>
            <a:pPr indent="0" lvl="0" marL="0" marR="0" rtl="0" algn="l">
              <a:lnSpc>
                <a:spcPct val="100000"/>
              </a:lnSpc>
              <a:spcBef>
                <a:spcPts val="641"/>
              </a:spcBef>
              <a:spcAft>
                <a:spcPts val="0"/>
              </a:spcAft>
              <a:buClr>
                <a:srgbClr val="000000"/>
              </a:buClr>
              <a:buSzPct val="100000"/>
              <a:buFont typeface="Arial"/>
              <a:buNone/>
            </a:pPr>
            <a:r>
              <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ct val="1000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3"/>
          <p:cNvSpPr txBox="1"/>
          <p:nvPr/>
        </p:nvSpPr>
        <p:spPr>
          <a:xfrm>
            <a:off x="152280" y="304920"/>
            <a:ext cx="8991720" cy="792468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1" i="0" lang="en-US" sz="3200" u="sng" cap="none" strike="noStrike">
                <a:solidFill>
                  <a:srgbClr val="000000"/>
                </a:solidFill>
                <a:latin typeface="Calibri"/>
                <a:ea typeface="Calibri"/>
                <a:cs typeface="Calibri"/>
                <a:sym typeface="Calibri"/>
              </a:rPr>
              <a:t>Cardinality constraint</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Suppose there are two entities, A &amp; B connected by a rship. A cardinality constraint specifies the number of instances of entity B that can be associated with each instance of entity A.</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sng" cap="none" strike="noStrike">
                <a:solidFill>
                  <a:srgbClr val="000000"/>
                </a:solidFill>
                <a:latin typeface="Calibri"/>
                <a:ea typeface="Calibri"/>
                <a:cs typeface="Calibri"/>
                <a:sym typeface="Calibri"/>
              </a:rPr>
              <a:t>Minimum cardinality</a:t>
            </a:r>
            <a:r>
              <a:rPr b="0" i="0" lang="en-US" sz="3200" u="none" cap="none" strike="noStrike">
                <a:solidFill>
                  <a:srgbClr val="000000"/>
                </a:solidFill>
                <a:latin typeface="Calibri"/>
                <a:ea typeface="Calibri"/>
                <a:cs typeface="Calibri"/>
                <a:sym typeface="Calibri"/>
              </a:rPr>
              <a:t> of a rship is the minimum number of instances of entity B that may be associated with each instance of entity A.</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sng" cap="none" strike="noStrike">
                <a:solidFill>
                  <a:srgbClr val="000000"/>
                </a:solidFill>
                <a:latin typeface="Calibri"/>
                <a:ea typeface="Calibri"/>
                <a:cs typeface="Calibri"/>
                <a:sym typeface="Calibri"/>
              </a:rPr>
              <a:t>Maximum cardinality </a:t>
            </a:r>
            <a:r>
              <a:rPr b="0" i="0" lang="en-US" sz="3200" u="none" cap="none" strike="noStrike">
                <a:solidFill>
                  <a:srgbClr val="000000"/>
                </a:solidFill>
                <a:latin typeface="Calibri"/>
                <a:ea typeface="Calibri"/>
                <a:cs typeface="Calibri"/>
                <a:sym typeface="Calibri"/>
              </a:rPr>
              <a:t>of a rship is the max number of instances of entity B that may be associated with a single occurrence of entity 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4"/>
          <p:cNvSpPr txBox="1"/>
          <p:nvPr/>
        </p:nvSpPr>
        <p:spPr>
          <a:xfrm>
            <a:off x="228600" y="457200"/>
            <a:ext cx="8762760" cy="5668560"/>
          </a:xfrm>
          <a:prstGeom prst="rect">
            <a:avLst/>
          </a:prstGeom>
          <a:noFill/>
          <a:ln>
            <a:noFill/>
          </a:ln>
        </p:spPr>
        <p:txBody>
          <a:bodyPr anchorCtr="0" anchor="t" bIns="45700" lIns="91425" spcFirstLastPara="1" rIns="91425" wrap="square" tIns="45700">
            <a:normAutofit/>
          </a:bodyPr>
          <a:lstStyle/>
          <a:p>
            <a:pPr indent="-342720" lvl="0" marL="34308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We have:</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One to one</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One to many</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Many to many</a:t>
            </a:r>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Participation in a rship may be </a:t>
            </a:r>
            <a:r>
              <a:rPr b="0" i="0" lang="en-US" sz="3200" u="sng" cap="none" strike="noStrike">
                <a:solidFill>
                  <a:srgbClr val="000000"/>
                </a:solidFill>
                <a:latin typeface="Calibri"/>
                <a:ea typeface="Calibri"/>
                <a:cs typeface="Calibri"/>
                <a:sym typeface="Calibri"/>
              </a:rPr>
              <a:t>optional</a:t>
            </a:r>
            <a:r>
              <a:rPr b="0" i="0" lang="en-US" sz="3200" u="none" cap="none" strike="noStrike">
                <a:solidFill>
                  <a:srgbClr val="000000"/>
                </a:solidFill>
                <a:latin typeface="Calibri"/>
                <a:ea typeface="Calibri"/>
                <a:cs typeface="Calibri"/>
                <a:sym typeface="Calibri"/>
              </a:rPr>
              <a:t> or </a:t>
            </a:r>
            <a:r>
              <a:rPr b="0" i="0" lang="en-US" sz="3200" u="sng" cap="none" strike="noStrike">
                <a:solidFill>
                  <a:srgbClr val="000000"/>
                </a:solidFill>
                <a:latin typeface="Calibri"/>
                <a:ea typeface="Calibri"/>
                <a:cs typeface="Calibri"/>
                <a:sym typeface="Calibri"/>
              </a:rPr>
              <a:t>mandatory </a:t>
            </a:r>
            <a:r>
              <a:rPr b="0" i="0" lang="en-US" sz="3200" u="none" cap="none" strike="noStrike">
                <a:solidFill>
                  <a:srgbClr val="000000"/>
                </a:solidFill>
                <a:latin typeface="Calibri"/>
                <a:ea typeface="Calibri"/>
                <a:cs typeface="Calibri"/>
                <a:sym typeface="Calibri"/>
              </a:rPr>
              <a:t>for the entities involved.</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If the min. cardinality is zero, then optional</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If the min cardinality is one, then mandatory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5"/>
          <p:cNvSpPr txBox="1"/>
          <p:nvPr/>
        </p:nvSpPr>
        <p:spPr>
          <a:xfrm>
            <a:off x="457200" y="274680"/>
            <a:ext cx="8229240" cy="114264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Associative entity:</a:t>
            </a:r>
            <a:br>
              <a:rPr b="0" i="0" lang="en-US" sz="1800" u="none" cap="none" strike="noStrike">
                <a:solidFill>
                  <a:schemeClr val="dk1"/>
                </a:solidFill>
                <a:latin typeface="Arial"/>
                <a:ea typeface="Arial"/>
                <a:cs typeface="Arial"/>
                <a:sym typeface="Arial"/>
              </a:rPr>
            </a:br>
            <a:endParaRPr b="0" i="0" sz="4400" u="none" cap="none" strike="noStrike">
              <a:solidFill>
                <a:srgbClr val="000000"/>
              </a:solidFill>
              <a:latin typeface="Calibri"/>
              <a:ea typeface="Calibri"/>
              <a:cs typeface="Calibri"/>
              <a:sym typeface="Calibri"/>
            </a:endParaRPr>
          </a:p>
        </p:txBody>
      </p:sp>
      <p:sp>
        <p:nvSpPr>
          <p:cNvPr id="256" name="Google Shape;256;p25"/>
          <p:cNvSpPr txBox="1"/>
          <p:nvPr/>
        </p:nvSpPr>
        <p:spPr>
          <a:xfrm>
            <a:off x="152280" y="990720"/>
            <a:ext cx="8838720" cy="548604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An entity type that associates instances of one or more entity types and contains attributes that are peculiar to the relationship between those entity instances.</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Represented using a diamond symbol enclosed within an entity box</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Verb changes to a noun</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Presence of more than one relationship attribute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nvSpPr>
        <p:spPr>
          <a:xfrm>
            <a:off x="228600" y="380880"/>
            <a:ext cx="8457840" cy="574488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For a relationship to be converted to an associative entity type, the following conditions should exist:</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1. All of the relationships for the participating entity types should be ‘many’ relationships</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2. The associative entity should have one or more attributes in addition to the identifier</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3. The resulting associative entity should have independent meaning to end users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nvSpPr>
        <p:spPr>
          <a:xfrm>
            <a:off x="20880" y="2772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NORMALIZATION</a:t>
            </a:r>
            <a:endParaRPr/>
          </a:p>
        </p:txBody>
      </p:sp>
      <p:sp>
        <p:nvSpPr>
          <p:cNvPr id="267" name="Google Shape;267;p27"/>
          <p:cNvSpPr txBox="1"/>
          <p:nvPr/>
        </p:nvSpPr>
        <p:spPr>
          <a:xfrm>
            <a:off x="76320" y="1143000"/>
            <a:ext cx="8915040" cy="5562360"/>
          </a:xfrm>
          <a:prstGeom prst="rect">
            <a:avLst/>
          </a:prstGeom>
          <a:noFill/>
          <a:ln>
            <a:noFill/>
          </a:ln>
        </p:spPr>
        <p:txBody>
          <a:bodyPr anchorCtr="0" anchor="t" bIns="45700" lIns="91425" spcFirstLastPara="1" rIns="91425" wrap="square" tIns="45700">
            <a:norm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It is the process of decomposing relations with anomalies to produce smaller well structured relations.</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Normalization is based on the analysis of functional dependencies.</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A </a:t>
            </a:r>
            <a:r>
              <a:rPr b="1" i="0" lang="en-US" sz="3200" u="none" cap="none" strike="noStrike">
                <a:solidFill>
                  <a:srgbClr val="000000"/>
                </a:solidFill>
                <a:latin typeface="Calibri"/>
                <a:ea typeface="Calibri"/>
                <a:cs typeface="Calibri"/>
                <a:sym typeface="Calibri"/>
              </a:rPr>
              <a:t>functional dependency </a:t>
            </a:r>
            <a:r>
              <a:rPr b="0" i="0" lang="en-US" sz="3200" u="none" cap="none" strike="noStrike">
                <a:solidFill>
                  <a:srgbClr val="000000"/>
                </a:solidFill>
                <a:latin typeface="Calibri"/>
                <a:ea typeface="Calibri"/>
                <a:cs typeface="Calibri"/>
                <a:sym typeface="Calibri"/>
              </a:rPr>
              <a:t>is a constraint between two attributes or two sets of attributes. For any relation R, attribute B is functionally dependent on attribute A if for every valid instance of A , that value of A  uniquely determines the value of B</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8"/>
          <p:cNvSpPr txBox="1"/>
          <p:nvPr/>
        </p:nvSpPr>
        <p:spPr>
          <a:xfrm>
            <a:off x="152280" y="228600"/>
            <a:ext cx="8991360" cy="640044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Calibri"/>
                <a:ea typeface="Calibri"/>
                <a:cs typeface="Calibri"/>
                <a:sym typeface="Calibri"/>
              </a:rPr>
              <a:t>Example:</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STUDENTCOURSE(</a:t>
            </a:r>
            <a:r>
              <a:rPr b="0" i="0" lang="en-US" sz="2800" u="sng" cap="none" strike="noStrike">
                <a:solidFill>
                  <a:srgbClr val="000000"/>
                </a:solidFill>
                <a:latin typeface="Calibri"/>
                <a:ea typeface="Calibri"/>
                <a:cs typeface="Calibri"/>
                <a:sym typeface="Calibri"/>
              </a:rPr>
              <a:t>StudID</a:t>
            </a:r>
            <a:r>
              <a:rPr b="0" i="0" lang="en-US" sz="2800" u="none" cap="none" strike="noStrike">
                <a:solidFill>
                  <a:srgbClr val="000000"/>
                </a:solidFill>
                <a:latin typeface="Calibri"/>
                <a:ea typeface="Calibri"/>
                <a:cs typeface="Calibri"/>
                <a:sym typeface="Calibri"/>
              </a:rPr>
              <a:t>, </a:t>
            </a:r>
            <a:r>
              <a:rPr b="0" i="0" lang="en-US" sz="2800" u="sng" cap="none" strike="noStrike">
                <a:solidFill>
                  <a:srgbClr val="000000"/>
                </a:solidFill>
                <a:latin typeface="Calibri"/>
                <a:ea typeface="Calibri"/>
                <a:cs typeface="Calibri"/>
                <a:sym typeface="Calibri"/>
              </a:rPr>
              <a:t>CourseName</a:t>
            </a:r>
            <a:r>
              <a:rPr b="0" i="0" lang="en-US" sz="2800" u="none" cap="none" strike="noStrike">
                <a:solidFill>
                  <a:srgbClr val="000000"/>
                </a:solidFill>
                <a:latin typeface="Calibri"/>
                <a:ea typeface="Calibri"/>
                <a:cs typeface="Calibri"/>
                <a:sym typeface="Calibri"/>
              </a:rPr>
              <a:t>,DateCompleted</a:t>
            </a:r>
            <a:r>
              <a:rPr b="0" i="0" lang="en-US" sz="3200" u="none" cap="none" strike="noStrike">
                <a:solidFill>
                  <a:srgbClr val="000000"/>
                </a:solidFill>
                <a:latin typeface="Calibri"/>
                <a:ea typeface="Calibri"/>
                <a:cs typeface="Calibri"/>
                <a:sym typeface="Calibri"/>
              </a:rPr>
              <a:t>)</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The functional dependency is represented as</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StudID, CourseName          DateCompleted </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This implies that the date a course is completed is completely determined by the identity of the student and the name of the course.</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It also implies that StudID and CourseName work in combination as the candidate key for that relation</a:t>
            </a:r>
            <a:endParaRPr/>
          </a:p>
          <a:p>
            <a:pPr indent="0" lvl="0" marL="0" marR="0" rtl="0" algn="l">
              <a:lnSpc>
                <a:spcPct val="100000"/>
              </a:lnSpc>
              <a:spcBef>
                <a:spcPts val="641"/>
              </a:spcBef>
              <a:spcAft>
                <a:spcPts val="0"/>
              </a:spcAft>
              <a:buClr>
                <a:srgbClr val="000000"/>
              </a:buClr>
              <a:buSzPts val="3200"/>
              <a:buFont typeface="Arial"/>
              <a:buNone/>
            </a:pPr>
            <a:r>
              <a:rPr b="1" i="0" lang="en-US" sz="3200" u="none" cap="none" strike="noStrike">
                <a:solidFill>
                  <a:srgbClr val="000000"/>
                </a:solidFill>
                <a:latin typeface="Calibri"/>
                <a:ea typeface="Calibri"/>
                <a:cs typeface="Calibri"/>
                <a:sym typeface="Calibri"/>
              </a:rPr>
              <a:t>NB:</a:t>
            </a:r>
            <a:r>
              <a:rPr b="0" i="0" lang="en-US" sz="3200" u="none" cap="none" strike="noStrike">
                <a:solidFill>
                  <a:srgbClr val="000000"/>
                </a:solidFill>
                <a:latin typeface="Calibri"/>
                <a:ea typeface="Calibri"/>
                <a:cs typeface="Calibri"/>
                <a:sym typeface="Calibri"/>
              </a:rPr>
              <a:t> A candidate key is always a determinant while a determinant may not always be a candidate key.</a:t>
            </a:r>
            <a:endParaRPr/>
          </a:p>
        </p:txBody>
      </p:sp>
      <p:sp>
        <p:nvSpPr>
          <p:cNvPr id="273" name="Google Shape;273;p28"/>
          <p:cNvSpPr/>
          <p:nvPr/>
        </p:nvSpPr>
        <p:spPr>
          <a:xfrm>
            <a:off x="3733920" y="2341440"/>
            <a:ext cx="761760" cy="360"/>
          </a:xfrm>
          <a:custGeom>
            <a:rect b="b" l="l" r="r" t="t"/>
            <a:pathLst>
              <a:path extrusionOk="0" h="21600" w="21600">
                <a:moveTo>
                  <a:pt x="0" y="0"/>
                </a:moveTo>
                <a:lnTo>
                  <a:pt x="21600" y="21600"/>
                </a:lnTo>
              </a:path>
            </a:pathLst>
          </a:custGeom>
          <a:noFill/>
          <a:ln cap="flat" cmpd="sng" w="9525">
            <a:solidFill>
              <a:srgbClr val="4A7EBB"/>
            </a:solidFill>
            <a:prstDash val="solid"/>
            <a:round/>
            <a:headEnd len="sm" w="sm" type="none"/>
            <a:tailEnd len="med" w="med" type="stealth"/>
          </a:ln>
        </p:spPr>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9"/>
          <p:cNvSpPr txBox="1"/>
          <p:nvPr/>
        </p:nvSpPr>
        <p:spPr>
          <a:xfrm>
            <a:off x="457200" y="380880"/>
            <a:ext cx="8229240" cy="574488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A candidate key is an attribute or combination of attribute that uniquely identifies a row in a relation.</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It has two properties:</a:t>
            </a:r>
            <a:endParaRPr/>
          </a:p>
          <a:p>
            <a:pPr indent="-514080" lvl="0" marL="514440" marR="0" rtl="0" algn="l">
              <a:lnSpc>
                <a:spcPct val="100000"/>
              </a:lnSpc>
              <a:spcBef>
                <a:spcPts val="641"/>
              </a:spcBef>
              <a:spcAft>
                <a:spcPts val="0"/>
              </a:spcAft>
              <a:buClr>
                <a:srgbClr val="000000"/>
              </a:buClr>
              <a:buSzPts val="3200"/>
              <a:buFont typeface="Calibri"/>
              <a:buAutoNum type="arabicParenR"/>
            </a:pPr>
            <a:r>
              <a:rPr b="0" i="0" lang="en-US" sz="3200" u="none" cap="none" strike="noStrike">
                <a:solidFill>
                  <a:srgbClr val="000000"/>
                </a:solidFill>
                <a:latin typeface="Calibri"/>
                <a:ea typeface="Calibri"/>
                <a:cs typeface="Calibri"/>
                <a:sym typeface="Calibri"/>
              </a:rPr>
              <a:t>Unique identification – For every row, the value of that key must uniquely identify that row</a:t>
            </a:r>
            <a:endParaRPr/>
          </a:p>
          <a:p>
            <a:pPr indent="-514080" lvl="0" marL="514440" marR="0" rtl="0" algn="l">
              <a:lnSpc>
                <a:spcPct val="100000"/>
              </a:lnSpc>
              <a:spcBef>
                <a:spcPts val="641"/>
              </a:spcBef>
              <a:spcAft>
                <a:spcPts val="0"/>
              </a:spcAft>
              <a:buClr>
                <a:srgbClr val="000000"/>
              </a:buClr>
              <a:buSzPts val="3200"/>
              <a:buFont typeface="Calibri"/>
              <a:buAutoNum type="arabicParenR"/>
            </a:pPr>
            <a:r>
              <a:rPr b="0" i="0" lang="en-US" sz="3200" u="none" cap="none" strike="noStrike">
                <a:solidFill>
                  <a:srgbClr val="000000"/>
                </a:solidFill>
                <a:latin typeface="Calibri"/>
                <a:ea typeface="Calibri"/>
                <a:cs typeface="Calibri"/>
                <a:sym typeface="Calibri"/>
              </a:rPr>
              <a:t>Non-redundancy no attribute in the key can be deleted without destroying the property of unique identification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nvSpPr>
        <p:spPr>
          <a:xfrm>
            <a:off x="457200" y="380880"/>
            <a:ext cx="8229240" cy="57448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SSN              Name, Address, BirthDate</a:t>
            </a:r>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Implies that a person’s name, address and birth date are functionally dependent on that persons social security number.</a:t>
            </a:r>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The attribute on the left hand of the arrow in a functional dependency is called a </a:t>
            </a:r>
            <a:r>
              <a:rPr b="1" i="0" lang="en-US" sz="3200" u="none" cap="none" strike="noStrike">
                <a:solidFill>
                  <a:srgbClr val="000000"/>
                </a:solidFill>
                <a:latin typeface="Calibri"/>
                <a:ea typeface="Calibri"/>
                <a:cs typeface="Calibri"/>
                <a:sym typeface="Calibri"/>
              </a:rPr>
              <a:t>determinant</a:t>
            </a:r>
            <a:endParaRPr b="0" i="0" sz="3200" u="none" cap="none" strike="noStrike">
              <a:solidFill>
                <a:srgbClr val="000000"/>
              </a:solidFill>
              <a:latin typeface="Calibri"/>
              <a:ea typeface="Calibri"/>
              <a:cs typeface="Calibri"/>
              <a:sym typeface="Calibri"/>
            </a:endParaRPr>
          </a:p>
        </p:txBody>
      </p:sp>
      <p:sp>
        <p:nvSpPr>
          <p:cNvPr id="284" name="Google Shape;284;p30"/>
          <p:cNvSpPr/>
          <p:nvPr/>
        </p:nvSpPr>
        <p:spPr>
          <a:xfrm>
            <a:off x="1752480" y="1295280"/>
            <a:ext cx="914040" cy="360"/>
          </a:xfrm>
          <a:custGeom>
            <a:rect b="b" l="l" r="r" t="t"/>
            <a:pathLst>
              <a:path extrusionOk="0" h="21600" w="21600">
                <a:moveTo>
                  <a:pt x="0" y="0"/>
                </a:moveTo>
                <a:lnTo>
                  <a:pt x="21600" y="21600"/>
                </a:lnTo>
              </a:path>
            </a:pathLst>
          </a:custGeom>
          <a:noFill/>
          <a:ln cap="flat" cmpd="sng" w="9525">
            <a:solidFill>
              <a:srgbClr val="4A7EBB"/>
            </a:solidFill>
            <a:prstDash val="solid"/>
            <a:round/>
            <a:headEnd len="sm" w="sm" type="none"/>
            <a:tailEnd len="med" w="med" type="stealth"/>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nvSpPr>
        <p:spPr>
          <a:xfrm>
            <a:off x="457200" y="380880"/>
            <a:ext cx="8229240" cy="574488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Metadata</a:t>
            </a:r>
            <a:r>
              <a:rPr b="0" i="0" lang="en-US" sz="3200" u="none" cap="none" strike="noStrike">
                <a:solidFill>
                  <a:srgbClr val="000000"/>
                </a:solidFill>
                <a:latin typeface="Calibri"/>
                <a:ea typeface="Calibri"/>
                <a:cs typeface="Calibri"/>
                <a:sym typeface="Calibri"/>
              </a:rPr>
              <a:t> – data that describes the properties or characteristics of other data. </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It allows designers to understand what data means. Also helps to distinguish between seemingly similar data</a:t>
            </a:r>
            <a:endParaRPr/>
          </a:p>
          <a:p>
            <a:pPr indent="-342720" lvl="0" marL="343080" marR="0" rtl="0" algn="l">
              <a:lnSpc>
                <a:spcPct val="100000"/>
              </a:lnSpc>
              <a:spcBef>
                <a:spcPts val="641"/>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Database management system</a:t>
            </a:r>
            <a:r>
              <a:rPr b="0" i="0" lang="en-US" sz="3200" u="none" cap="none" strike="noStrike">
                <a:solidFill>
                  <a:srgbClr val="000000"/>
                </a:solidFill>
                <a:latin typeface="Calibri"/>
                <a:ea typeface="Calibri"/>
                <a:cs typeface="Calibri"/>
                <a:sym typeface="Calibri"/>
              </a:rPr>
              <a:t> – a s/w application used to create, maintain and provide controlled access to user databases.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1"/>
          <p:cNvSpPr txBox="1"/>
          <p:nvPr/>
        </p:nvSpPr>
        <p:spPr>
          <a:xfrm>
            <a:off x="457200" y="274680"/>
            <a:ext cx="8229240" cy="114264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Basic Normal forms:</a:t>
            </a:r>
            <a:br>
              <a:rPr b="0" i="0" lang="en-US" sz="1800" u="none" cap="none" strike="noStrike">
                <a:solidFill>
                  <a:schemeClr val="dk1"/>
                </a:solidFill>
                <a:latin typeface="Arial"/>
                <a:ea typeface="Arial"/>
                <a:cs typeface="Arial"/>
                <a:sym typeface="Arial"/>
              </a:rPr>
            </a:br>
            <a:endParaRPr b="0" i="0" sz="4400" u="none" cap="none" strike="noStrike">
              <a:solidFill>
                <a:srgbClr val="000000"/>
              </a:solidFill>
              <a:latin typeface="Calibri"/>
              <a:ea typeface="Calibri"/>
              <a:cs typeface="Calibri"/>
              <a:sym typeface="Calibri"/>
            </a:endParaRPr>
          </a:p>
        </p:txBody>
      </p:sp>
      <p:sp>
        <p:nvSpPr>
          <p:cNvPr id="290" name="Google Shape;290;p31"/>
          <p:cNvSpPr txBox="1"/>
          <p:nvPr/>
        </p:nvSpPr>
        <p:spPr>
          <a:xfrm>
            <a:off x="457200" y="1219320"/>
            <a:ext cx="8229240" cy="490644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First normal form (1NF)</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A relation is in 1NF if it contains no multi-valued attributes. </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A table with multi-valued attributes is converted to a relation in the first normal form by extending the data in each column to fill cells that  were empty.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2"/>
          <p:cNvSpPr txBox="1"/>
          <p:nvPr/>
        </p:nvSpPr>
        <p:spPr>
          <a:xfrm>
            <a:off x="228600" y="457200"/>
            <a:ext cx="8686500" cy="6324000"/>
          </a:xfrm>
          <a:prstGeom prst="rect">
            <a:avLst/>
          </a:prstGeom>
          <a:noFill/>
          <a:ln>
            <a:noFill/>
          </a:ln>
        </p:spPr>
        <p:txBody>
          <a:bodyPr anchorCtr="0" anchor="t" bIns="45700" lIns="91425" spcFirstLastPara="1" rIns="91425" wrap="square" tIns="45700">
            <a:normAutofit/>
          </a:bodyPr>
          <a:lstStyle/>
          <a:p>
            <a:pPr indent="-342720" lvl="0" marL="34308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Second Normal Form(2NF):</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A relation is in 2NF if it is in first normal form and every non-key attribute is fully functionally dependent on the primary key.</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A relation that is in 1NF will be in 2NF if any one of the following conditions apply:</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1. The primary key consists of only one attribute</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2. No non-key attributes exist in the relation i.e. all of the attributes in the relation are components of the primary key</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3. Every non-key attribute is functionally dependent on the full set of primary key attributes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txBox="1"/>
          <p:nvPr/>
        </p:nvSpPr>
        <p:spPr>
          <a:xfrm>
            <a:off x="228600" y="304920"/>
            <a:ext cx="8686440" cy="632412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To convert a relation into 2NF, we decompose the relation into new relations that satisfy one or more of the conditions above</a:t>
            </a:r>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Third Normal Form(3NF)</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A relation is in 3NF if it is 2NF and no transitive dependencies exist.</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Transitive dependency is a functional dependency between two or more non-key attributes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4"/>
          <p:cNvSpPr txBox="1"/>
          <p:nvPr/>
        </p:nvSpPr>
        <p:spPr>
          <a:xfrm>
            <a:off x="228600" y="228600"/>
            <a:ext cx="8457840" cy="58971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Example:</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Consider the relation;</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SALES(Cust-ID, Name, SalesPerson, Region)</a:t>
            </a:r>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grpSp>
        <p:nvGrpSpPr>
          <p:cNvPr id="306" name="Google Shape;306;p34"/>
          <p:cNvGrpSpPr/>
          <p:nvPr/>
        </p:nvGrpSpPr>
        <p:grpSpPr>
          <a:xfrm>
            <a:off x="873000" y="2819160"/>
            <a:ext cx="6164640" cy="1482480"/>
            <a:chOff x="873000" y="2819160"/>
            <a:chExt cx="6164640" cy="1482480"/>
          </a:xfrm>
        </p:grpSpPr>
        <p:grpSp>
          <p:nvGrpSpPr>
            <p:cNvPr id="307" name="Google Shape;307;p34"/>
            <p:cNvGrpSpPr/>
            <p:nvPr/>
          </p:nvGrpSpPr>
          <p:grpSpPr>
            <a:xfrm>
              <a:off x="873000" y="3311280"/>
              <a:ext cx="6164640" cy="990360"/>
              <a:chOff x="873000" y="3311280"/>
              <a:chExt cx="6164640" cy="990360"/>
            </a:xfrm>
          </p:grpSpPr>
          <p:grpSp>
            <p:nvGrpSpPr>
              <p:cNvPr id="308" name="Google Shape;308;p34"/>
              <p:cNvGrpSpPr/>
              <p:nvPr/>
            </p:nvGrpSpPr>
            <p:grpSpPr>
              <a:xfrm>
                <a:off x="873000" y="3311280"/>
                <a:ext cx="6164640" cy="550440"/>
                <a:chOff x="873000" y="3311280"/>
                <a:chExt cx="6164640" cy="550440"/>
              </a:xfrm>
            </p:grpSpPr>
            <p:sp>
              <p:nvSpPr>
                <p:cNvPr id="309" name="Google Shape;309;p34"/>
                <p:cNvSpPr/>
                <p:nvPr/>
              </p:nvSpPr>
              <p:spPr>
                <a:xfrm>
                  <a:off x="873000" y="3311280"/>
                  <a:ext cx="1523520" cy="53316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Cust-ID</a:t>
                  </a:r>
                  <a:endParaRPr b="0" i="0" sz="1800" u="none" cap="none" strike="noStrike">
                    <a:solidFill>
                      <a:schemeClr val="dk1"/>
                    </a:solidFill>
                    <a:latin typeface="Arial"/>
                    <a:ea typeface="Arial"/>
                    <a:cs typeface="Arial"/>
                    <a:sym typeface="Arial"/>
                  </a:endParaRPr>
                </a:p>
              </p:txBody>
            </p:sp>
            <p:sp>
              <p:nvSpPr>
                <p:cNvPr id="310" name="Google Shape;310;p34"/>
                <p:cNvSpPr/>
                <p:nvPr/>
              </p:nvSpPr>
              <p:spPr>
                <a:xfrm>
                  <a:off x="2396880" y="3311280"/>
                  <a:ext cx="1523520" cy="53316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Name</a:t>
                  </a:r>
                  <a:endParaRPr b="0" i="0" sz="1800" u="none" cap="none" strike="noStrike">
                    <a:solidFill>
                      <a:schemeClr val="dk1"/>
                    </a:solidFill>
                    <a:latin typeface="Arial"/>
                    <a:ea typeface="Arial"/>
                    <a:cs typeface="Arial"/>
                    <a:sym typeface="Arial"/>
                  </a:endParaRPr>
                </a:p>
              </p:txBody>
            </p:sp>
            <p:sp>
              <p:nvSpPr>
                <p:cNvPr id="311" name="Google Shape;311;p34"/>
                <p:cNvSpPr/>
                <p:nvPr/>
              </p:nvSpPr>
              <p:spPr>
                <a:xfrm>
                  <a:off x="3955320" y="3311280"/>
                  <a:ext cx="1523520" cy="53316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SalesPerson</a:t>
                  </a:r>
                  <a:endParaRPr b="0" i="0" sz="1800" u="none" cap="none" strike="noStrike">
                    <a:solidFill>
                      <a:schemeClr val="dk1"/>
                    </a:solidFill>
                    <a:latin typeface="Arial"/>
                    <a:ea typeface="Arial"/>
                    <a:cs typeface="Arial"/>
                    <a:sym typeface="Arial"/>
                  </a:endParaRPr>
                </a:p>
              </p:txBody>
            </p:sp>
            <p:sp>
              <p:nvSpPr>
                <p:cNvPr id="312" name="Google Shape;312;p34"/>
                <p:cNvSpPr/>
                <p:nvPr/>
              </p:nvSpPr>
              <p:spPr>
                <a:xfrm>
                  <a:off x="5514120" y="3328560"/>
                  <a:ext cx="1523520" cy="533160"/>
                </a:xfrm>
                <a:prstGeom prst="rect">
                  <a:avLst/>
                </a:prstGeom>
                <a:solidFill>
                  <a:schemeClr val="accent3"/>
                </a:solidFill>
                <a:ln cap="flat" cmpd="sng" w="25400">
                  <a:solidFill>
                    <a:srgbClr val="71884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Calibri"/>
                      <a:ea typeface="Calibri"/>
                      <a:cs typeface="Calibri"/>
                      <a:sym typeface="Calibri"/>
                    </a:rPr>
                    <a:t>Region</a:t>
                  </a:r>
                  <a:endParaRPr b="0" i="0" sz="1800" u="none" cap="none" strike="noStrike">
                    <a:solidFill>
                      <a:schemeClr val="dk1"/>
                    </a:solidFill>
                    <a:latin typeface="Arial"/>
                    <a:ea typeface="Arial"/>
                    <a:cs typeface="Arial"/>
                    <a:sym typeface="Arial"/>
                  </a:endParaRPr>
                </a:p>
              </p:txBody>
            </p:sp>
          </p:grpSp>
          <p:cxnSp>
            <p:nvCxnSpPr>
              <p:cNvPr id="313" name="Google Shape;313;p34"/>
              <p:cNvCxnSpPr/>
              <p:nvPr/>
            </p:nvCxnSpPr>
            <p:spPr>
              <a:xfrm>
                <a:off x="1634760" y="3844440"/>
                <a:ext cx="0" cy="457200"/>
              </a:xfrm>
              <a:prstGeom prst="straightConnector1">
                <a:avLst/>
              </a:prstGeom>
              <a:noFill/>
              <a:ln cap="flat" cmpd="sng" w="9525">
                <a:solidFill>
                  <a:srgbClr val="4A7EBB"/>
                </a:solidFill>
                <a:prstDash val="solid"/>
                <a:round/>
                <a:headEnd len="sm" w="sm" type="none"/>
                <a:tailEnd len="sm" w="sm" type="none"/>
              </a:ln>
            </p:spPr>
          </p:cxnSp>
          <p:cxnSp>
            <p:nvCxnSpPr>
              <p:cNvPr id="314" name="Google Shape;314;p34"/>
              <p:cNvCxnSpPr/>
              <p:nvPr/>
            </p:nvCxnSpPr>
            <p:spPr>
              <a:xfrm>
                <a:off x="1634760" y="4301640"/>
                <a:ext cx="4641120" cy="0"/>
              </a:xfrm>
              <a:prstGeom prst="straightConnector1">
                <a:avLst/>
              </a:prstGeom>
              <a:noFill/>
              <a:ln cap="flat" cmpd="sng" w="9525">
                <a:solidFill>
                  <a:srgbClr val="4A7EBB"/>
                </a:solidFill>
                <a:prstDash val="solid"/>
                <a:round/>
                <a:headEnd len="sm" w="sm" type="none"/>
                <a:tailEnd len="sm" w="sm" type="none"/>
              </a:ln>
            </p:spPr>
          </p:cxnSp>
          <p:sp>
            <p:nvSpPr>
              <p:cNvPr id="315" name="Google Shape;315;p34"/>
              <p:cNvSpPr/>
              <p:nvPr/>
            </p:nvSpPr>
            <p:spPr>
              <a:xfrm flipH="1" rot="10800000">
                <a:off x="6276240" y="3861360"/>
                <a:ext cx="360" cy="439560"/>
              </a:xfrm>
              <a:custGeom>
                <a:rect b="b" l="l" r="r" t="t"/>
                <a:pathLst>
                  <a:path extrusionOk="0" h="21600" w="21600">
                    <a:moveTo>
                      <a:pt x="0" y="0"/>
                    </a:moveTo>
                    <a:lnTo>
                      <a:pt x="21600" y="21600"/>
                    </a:lnTo>
                  </a:path>
                </a:pathLst>
              </a:custGeom>
              <a:noFill/>
              <a:ln cap="flat" cmpd="sng" w="9525">
                <a:solidFill>
                  <a:srgbClr val="4A7EBB"/>
                </a:solidFill>
                <a:prstDash val="solid"/>
                <a:round/>
                <a:headEnd len="sm" w="sm" type="none"/>
                <a:tailEnd len="med" w="med" type="stealth"/>
              </a:ln>
            </p:spPr>
          </p:sp>
          <p:sp>
            <p:nvSpPr>
              <p:cNvPr id="316" name="Google Shape;316;p34"/>
              <p:cNvSpPr/>
              <p:nvPr/>
            </p:nvSpPr>
            <p:spPr>
              <a:xfrm flipH="1" rot="10800000">
                <a:off x="4717440" y="3844080"/>
                <a:ext cx="360" cy="456840"/>
              </a:xfrm>
              <a:custGeom>
                <a:rect b="b" l="l" r="r" t="t"/>
                <a:pathLst>
                  <a:path extrusionOk="0" h="21600" w="21600">
                    <a:moveTo>
                      <a:pt x="0" y="0"/>
                    </a:moveTo>
                    <a:lnTo>
                      <a:pt x="21600" y="21600"/>
                    </a:lnTo>
                  </a:path>
                </a:pathLst>
              </a:custGeom>
              <a:noFill/>
              <a:ln cap="flat" cmpd="sng" w="9525">
                <a:solidFill>
                  <a:srgbClr val="4A7EBB"/>
                </a:solidFill>
                <a:prstDash val="solid"/>
                <a:round/>
                <a:headEnd len="sm" w="sm" type="none"/>
                <a:tailEnd len="med" w="med" type="stealth"/>
              </a:ln>
            </p:spPr>
          </p:sp>
          <p:sp>
            <p:nvSpPr>
              <p:cNvPr id="317" name="Google Shape;317;p34"/>
              <p:cNvSpPr/>
              <p:nvPr/>
            </p:nvSpPr>
            <p:spPr>
              <a:xfrm flipH="1" rot="10800000">
                <a:off x="3159000" y="3844080"/>
                <a:ext cx="360" cy="456840"/>
              </a:xfrm>
              <a:custGeom>
                <a:rect b="b" l="l" r="r" t="t"/>
                <a:pathLst>
                  <a:path extrusionOk="0" h="21600" w="21600">
                    <a:moveTo>
                      <a:pt x="0" y="0"/>
                    </a:moveTo>
                    <a:lnTo>
                      <a:pt x="21600" y="21600"/>
                    </a:lnTo>
                  </a:path>
                </a:pathLst>
              </a:custGeom>
              <a:noFill/>
              <a:ln cap="flat" cmpd="sng" w="9525">
                <a:solidFill>
                  <a:srgbClr val="4A7EBB"/>
                </a:solidFill>
                <a:prstDash val="solid"/>
                <a:round/>
                <a:headEnd len="sm" w="sm" type="none"/>
                <a:tailEnd len="med" w="med" type="stealth"/>
              </a:ln>
            </p:spPr>
          </p:sp>
        </p:grpSp>
        <p:cxnSp>
          <p:nvCxnSpPr>
            <p:cNvPr id="318" name="Google Shape;318;p34"/>
            <p:cNvCxnSpPr/>
            <p:nvPr/>
          </p:nvCxnSpPr>
          <p:spPr>
            <a:xfrm rot="10800000">
              <a:off x="4717440" y="2819160"/>
              <a:ext cx="0" cy="491760"/>
            </a:xfrm>
            <a:prstGeom prst="straightConnector1">
              <a:avLst/>
            </a:prstGeom>
            <a:noFill/>
            <a:ln cap="flat" cmpd="sng" w="9525">
              <a:solidFill>
                <a:srgbClr val="4A7EBB"/>
              </a:solidFill>
              <a:prstDash val="solid"/>
              <a:round/>
              <a:headEnd len="sm" w="sm" type="none"/>
              <a:tailEnd len="sm" w="sm" type="none"/>
            </a:ln>
          </p:spPr>
        </p:cxnSp>
        <p:cxnSp>
          <p:nvCxnSpPr>
            <p:cNvPr id="319" name="Google Shape;319;p34"/>
            <p:cNvCxnSpPr/>
            <p:nvPr/>
          </p:nvCxnSpPr>
          <p:spPr>
            <a:xfrm>
              <a:off x="4717440" y="2819160"/>
              <a:ext cx="1378440" cy="0"/>
            </a:xfrm>
            <a:prstGeom prst="straightConnector1">
              <a:avLst/>
            </a:prstGeom>
            <a:noFill/>
            <a:ln cap="flat" cmpd="sng" w="9525">
              <a:solidFill>
                <a:srgbClr val="4A7EBB"/>
              </a:solidFill>
              <a:prstDash val="solid"/>
              <a:round/>
              <a:headEnd len="sm" w="sm" type="none"/>
              <a:tailEnd len="sm" w="sm" type="none"/>
            </a:ln>
          </p:spPr>
        </p:cxnSp>
        <p:sp>
          <p:nvSpPr>
            <p:cNvPr id="320" name="Google Shape;320;p34"/>
            <p:cNvSpPr/>
            <p:nvPr/>
          </p:nvSpPr>
          <p:spPr>
            <a:xfrm>
              <a:off x="6095880" y="2819520"/>
              <a:ext cx="360" cy="491400"/>
            </a:xfrm>
            <a:custGeom>
              <a:rect b="b" l="l" r="r" t="t"/>
              <a:pathLst>
                <a:path extrusionOk="0" h="21600" w="21600">
                  <a:moveTo>
                    <a:pt x="0" y="0"/>
                  </a:moveTo>
                  <a:lnTo>
                    <a:pt x="21600" y="21600"/>
                  </a:lnTo>
                </a:path>
              </a:pathLst>
            </a:custGeom>
            <a:noFill/>
            <a:ln cap="flat" cmpd="sng" w="9525">
              <a:solidFill>
                <a:srgbClr val="4A7EBB"/>
              </a:solidFill>
              <a:prstDash val="solid"/>
              <a:round/>
              <a:headEnd len="sm" w="sm" type="none"/>
              <a:tailEnd len="med" w="med" type="stealth"/>
            </a:ln>
          </p:spPr>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5"/>
          <p:cNvSpPr txBox="1"/>
          <p:nvPr/>
        </p:nvSpPr>
        <p:spPr>
          <a:xfrm>
            <a:off x="0" y="228600"/>
            <a:ext cx="9067320" cy="64767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This implies Cust-ID is primary key and all remaining attributes are functionally dependent on it. </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However there is a transitive dependency in that region is functionally dependent on salesPerson which is functionally dependent on Cust-ID</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This introduces insertion, deletion and modification inconsistencies or anomalies.</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These anomalies can be removed by decomposing the relation SALES in two relations:</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SALES(Cust-ID, Name, salesPerson)</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SALESPERSON(salesPerson, Region)</a:t>
            </a:r>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6"/>
          <p:cNvSpPr txBox="1"/>
          <p:nvPr/>
        </p:nvSpPr>
        <p:spPr>
          <a:xfrm>
            <a:off x="228600" y="533400"/>
            <a:ext cx="8762700" cy="6476700"/>
          </a:xfrm>
          <a:prstGeom prst="rect">
            <a:avLst/>
          </a:prstGeom>
          <a:noFill/>
          <a:ln>
            <a:noFill/>
          </a:ln>
        </p:spPr>
        <p:txBody>
          <a:bodyPr anchorCtr="0" anchor="t" bIns="45700" lIns="91425" spcFirstLastPara="1" rIns="91425" wrap="square" tIns="45700">
            <a:normAutofit/>
          </a:bodyPr>
          <a:lstStyle/>
          <a:p>
            <a:pPr indent="-342720" lvl="0" marL="34308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Exercise:</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For each of the following relations indicate the normal form for that relation. If the relation is not in third normal form, decompose it into 3NF relations. Functional dependencies other than those implied by the Primary key are shown where applicable.</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CLASS(</a:t>
            </a:r>
            <a:r>
              <a:rPr b="0" i="0" lang="en-US" sz="3200" u="sng" cap="none" strike="noStrike">
                <a:solidFill>
                  <a:srgbClr val="000000"/>
                </a:solidFill>
                <a:latin typeface="Calibri"/>
                <a:ea typeface="Calibri"/>
                <a:cs typeface="Calibri"/>
                <a:sym typeface="Calibri"/>
              </a:rPr>
              <a:t>Course-No</a:t>
            </a:r>
            <a:r>
              <a:rPr b="0" i="0" lang="en-US" sz="3200" u="none" cap="none" strike="noStrike">
                <a:solidFill>
                  <a:srgbClr val="000000"/>
                </a:solidFill>
                <a:latin typeface="Calibri"/>
                <a:ea typeface="Calibri"/>
                <a:cs typeface="Calibri"/>
                <a:sym typeface="Calibri"/>
              </a:rPr>
              <a:t>, </a:t>
            </a:r>
            <a:r>
              <a:rPr b="0" i="0" lang="en-US" sz="3200" u="sng" cap="none" strike="noStrike">
                <a:solidFill>
                  <a:srgbClr val="000000"/>
                </a:solidFill>
                <a:latin typeface="Calibri"/>
                <a:ea typeface="Calibri"/>
                <a:cs typeface="Calibri"/>
                <a:sym typeface="Calibri"/>
              </a:rPr>
              <a:t>Section-No</a:t>
            </a:r>
            <a:r>
              <a:rPr b="0" i="0" lang="en-US" sz="3200" u="none" cap="none" strike="noStrike">
                <a:solidFill>
                  <a:srgbClr val="000000"/>
                </a:solidFill>
                <a:latin typeface="Calibri"/>
                <a:ea typeface="Calibri"/>
                <a:cs typeface="Calibri"/>
                <a:sym typeface="Calibri"/>
              </a:rPr>
              <a:t>)</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CLASS(</a:t>
            </a:r>
            <a:r>
              <a:rPr b="0" i="0" lang="en-US" sz="3200" u="sng" cap="none" strike="noStrike">
                <a:solidFill>
                  <a:srgbClr val="000000"/>
                </a:solidFill>
                <a:latin typeface="Calibri"/>
                <a:ea typeface="Calibri"/>
                <a:cs typeface="Calibri"/>
                <a:sym typeface="Calibri"/>
              </a:rPr>
              <a:t>Course-No</a:t>
            </a:r>
            <a:r>
              <a:rPr b="0" i="0" lang="en-US" sz="3200" u="none" cap="none" strike="noStrike">
                <a:solidFill>
                  <a:srgbClr val="000000"/>
                </a:solidFill>
                <a:latin typeface="Calibri"/>
                <a:ea typeface="Calibri"/>
                <a:cs typeface="Calibri"/>
                <a:sym typeface="Calibri"/>
              </a:rPr>
              <a:t>, </a:t>
            </a:r>
            <a:r>
              <a:rPr b="0" i="0" lang="en-US" sz="3200" u="sng" cap="none" strike="noStrike">
                <a:solidFill>
                  <a:srgbClr val="000000"/>
                </a:solidFill>
                <a:latin typeface="Calibri"/>
                <a:ea typeface="Calibri"/>
                <a:cs typeface="Calibri"/>
                <a:sym typeface="Calibri"/>
              </a:rPr>
              <a:t>Section-No</a:t>
            </a:r>
            <a:r>
              <a:rPr b="0" i="0" lang="en-US" sz="3200" u="none" cap="none" strike="noStrike">
                <a:solidFill>
                  <a:srgbClr val="000000"/>
                </a:solidFill>
                <a:latin typeface="Calibri"/>
                <a:ea typeface="Calibri"/>
                <a:cs typeface="Calibri"/>
                <a:sym typeface="Calibri"/>
              </a:rPr>
              <a:t>, Room)</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CLASS(</a:t>
            </a:r>
            <a:r>
              <a:rPr b="0" i="0" lang="en-US" sz="3200" u="sng" cap="none" strike="noStrike">
                <a:solidFill>
                  <a:srgbClr val="000000"/>
                </a:solidFill>
                <a:latin typeface="Calibri"/>
                <a:ea typeface="Calibri"/>
                <a:cs typeface="Calibri"/>
                <a:sym typeface="Calibri"/>
              </a:rPr>
              <a:t>Course-No</a:t>
            </a:r>
            <a:r>
              <a:rPr b="0" i="0" lang="en-US" sz="3200" u="none" cap="none" strike="noStrike">
                <a:solidFill>
                  <a:srgbClr val="000000"/>
                </a:solidFill>
                <a:latin typeface="Calibri"/>
                <a:ea typeface="Calibri"/>
                <a:cs typeface="Calibri"/>
                <a:sym typeface="Calibri"/>
              </a:rPr>
              <a:t>, </a:t>
            </a:r>
            <a:r>
              <a:rPr b="0" i="0" lang="en-US" sz="3200" u="sng" cap="none" strike="noStrike">
                <a:solidFill>
                  <a:srgbClr val="000000"/>
                </a:solidFill>
                <a:latin typeface="Calibri"/>
                <a:ea typeface="Calibri"/>
                <a:cs typeface="Calibri"/>
                <a:sym typeface="Calibri"/>
              </a:rPr>
              <a:t>Section-No</a:t>
            </a:r>
            <a:r>
              <a:rPr b="0" i="0" lang="en-US" sz="3200" u="none" cap="none" strike="noStrike">
                <a:solidFill>
                  <a:srgbClr val="000000"/>
                </a:solidFill>
                <a:latin typeface="Calibri"/>
                <a:ea typeface="Calibri"/>
                <a:cs typeface="Calibri"/>
                <a:sym typeface="Calibri"/>
              </a:rPr>
              <a:t>, Room, Capacity)</a:t>
            </a:r>
            <a:endParaRPr/>
          </a:p>
          <a:p>
            <a:pPr indent="-228240" lvl="2" marL="1143000" marR="0" rtl="0" algn="l">
              <a:lnSpc>
                <a:spcPct val="100000"/>
              </a:lnSpc>
              <a:spcBef>
                <a:spcPts val="479"/>
              </a:spcBef>
              <a:spcAft>
                <a:spcPts val="0"/>
              </a:spcAft>
              <a:buClr>
                <a:srgbClr val="000000"/>
              </a:buClr>
              <a:buSzPts val="2400"/>
              <a:buFont typeface="Arial"/>
              <a:buChar char="•"/>
            </a:pPr>
            <a:r>
              <a:rPr b="0" i="0" lang="en-US" sz="2400" u="none" cap="none" strike="noStrike">
                <a:solidFill>
                  <a:srgbClr val="000000"/>
                </a:solidFill>
                <a:latin typeface="Calibri"/>
                <a:ea typeface="Calibri"/>
                <a:cs typeface="Calibri"/>
                <a:sym typeface="Calibri"/>
              </a:rPr>
              <a:t>Room         Capacity</a:t>
            </a:r>
            <a:endParaRPr/>
          </a:p>
        </p:txBody>
      </p:sp>
      <p:sp>
        <p:nvSpPr>
          <p:cNvPr id="331" name="Google Shape;331;p36"/>
          <p:cNvSpPr/>
          <p:nvPr/>
        </p:nvSpPr>
        <p:spPr>
          <a:xfrm>
            <a:off x="2303280" y="5860440"/>
            <a:ext cx="439560" cy="360"/>
          </a:xfrm>
          <a:custGeom>
            <a:rect b="b" l="l" r="r" t="t"/>
            <a:pathLst>
              <a:path extrusionOk="0" h="21600" w="21600">
                <a:moveTo>
                  <a:pt x="0" y="0"/>
                </a:moveTo>
                <a:lnTo>
                  <a:pt x="21600" y="21600"/>
                </a:lnTo>
              </a:path>
            </a:pathLst>
          </a:custGeom>
          <a:noFill/>
          <a:ln cap="flat" cmpd="sng" w="9525">
            <a:solidFill>
              <a:srgbClr val="4A7EBB"/>
            </a:solidFill>
            <a:prstDash val="solid"/>
            <a:round/>
            <a:headEnd len="sm" w="sm" type="none"/>
            <a:tailEnd len="med" w="med" type="stealth"/>
          </a:ln>
        </p:spPr>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7"/>
          <p:cNvSpPr txBox="1"/>
          <p:nvPr/>
        </p:nvSpPr>
        <p:spPr>
          <a:xfrm>
            <a:off x="0" y="380880"/>
            <a:ext cx="9143640" cy="57448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CLASS(</a:t>
            </a:r>
            <a:r>
              <a:rPr b="0" i="0" lang="en-US" sz="2800" u="sng" cap="none" strike="noStrike">
                <a:solidFill>
                  <a:srgbClr val="000000"/>
                </a:solidFill>
                <a:latin typeface="Calibri"/>
                <a:ea typeface="Calibri"/>
                <a:cs typeface="Calibri"/>
                <a:sym typeface="Calibri"/>
              </a:rPr>
              <a:t>Course-No</a:t>
            </a:r>
            <a:r>
              <a:rPr b="0" i="0" lang="en-US" sz="2800" u="none" cap="none" strike="noStrike">
                <a:solidFill>
                  <a:srgbClr val="000000"/>
                </a:solidFill>
                <a:latin typeface="Calibri"/>
                <a:ea typeface="Calibri"/>
                <a:cs typeface="Calibri"/>
                <a:sym typeface="Calibri"/>
              </a:rPr>
              <a:t>, </a:t>
            </a:r>
            <a:r>
              <a:rPr b="0" i="0" lang="en-US" sz="2800" u="sng" cap="none" strike="noStrike">
                <a:solidFill>
                  <a:srgbClr val="000000"/>
                </a:solidFill>
                <a:latin typeface="Calibri"/>
                <a:ea typeface="Calibri"/>
                <a:cs typeface="Calibri"/>
                <a:sym typeface="Calibri"/>
              </a:rPr>
              <a:t>Section-No</a:t>
            </a:r>
            <a:r>
              <a:rPr b="0" i="0" lang="en-US" sz="2800" u="none" cap="none" strike="noStrike">
                <a:solidFill>
                  <a:srgbClr val="000000"/>
                </a:solidFill>
                <a:latin typeface="Calibri"/>
                <a:ea typeface="Calibri"/>
                <a:cs typeface="Calibri"/>
                <a:sym typeface="Calibri"/>
              </a:rPr>
              <a:t>,CourseName,Room,Capacity)</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	Course-No        CourseName</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	Room          Capacity</a:t>
            </a:r>
            <a:endParaRPr/>
          </a:p>
        </p:txBody>
      </p:sp>
      <p:sp>
        <p:nvSpPr>
          <p:cNvPr id="337" name="Google Shape;337;p37"/>
          <p:cNvSpPr/>
          <p:nvPr/>
        </p:nvSpPr>
        <p:spPr>
          <a:xfrm>
            <a:off x="2819520" y="1247040"/>
            <a:ext cx="533160" cy="360"/>
          </a:xfrm>
          <a:custGeom>
            <a:rect b="b" l="l" r="r" t="t"/>
            <a:pathLst>
              <a:path extrusionOk="0" h="21600" w="21600">
                <a:moveTo>
                  <a:pt x="0" y="0"/>
                </a:moveTo>
                <a:lnTo>
                  <a:pt x="21600" y="21600"/>
                </a:lnTo>
              </a:path>
            </a:pathLst>
          </a:custGeom>
          <a:noFill/>
          <a:ln cap="flat" cmpd="sng" w="9525">
            <a:solidFill>
              <a:srgbClr val="4A7EBB"/>
            </a:solidFill>
            <a:prstDash val="solid"/>
            <a:round/>
            <a:headEnd len="sm" w="sm" type="none"/>
            <a:tailEnd len="med" w="med" type="stealth"/>
          </a:ln>
        </p:spPr>
      </p:sp>
      <p:sp>
        <p:nvSpPr>
          <p:cNvPr id="338" name="Google Shape;338;p37"/>
          <p:cNvSpPr/>
          <p:nvPr/>
        </p:nvSpPr>
        <p:spPr>
          <a:xfrm>
            <a:off x="2057400" y="1828800"/>
            <a:ext cx="761760" cy="360"/>
          </a:xfrm>
          <a:custGeom>
            <a:rect b="b" l="l" r="r" t="t"/>
            <a:pathLst>
              <a:path extrusionOk="0" h="21600" w="21600">
                <a:moveTo>
                  <a:pt x="0" y="0"/>
                </a:moveTo>
                <a:lnTo>
                  <a:pt x="21600" y="21600"/>
                </a:lnTo>
              </a:path>
            </a:pathLst>
          </a:custGeom>
          <a:noFill/>
          <a:ln cap="flat" cmpd="sng" w="9525">
            <a:solidFill>
              <a:srgbClr val="4A7EBB"/>
            </a:solidFill>
            <a:prstDash val="solid"/>
            <a:round/>
            <a:headEnd len="sm" w="sm" type="none"/>
            <a:tailEnd len="med" w="med" type="stealth"/>
          </a:ln>
        </p:spPr>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8"/>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DISTRIBUTED DATABASE SYSTEMS</a:t>
            </a:r>
            <a:endParaRPr/>
          </a:p>
        </p:txBody>
      </p:sp>
      <p:sp>
        <p:nvSpPr>
          <p:cNvPr id="344" name="Google Shape;344;p38"/>
          <p:cNvSpPr txBox="1"/>
          <p:nvPr/>
        </p:nvSpPr>
        <p:spPr>
          <a:xfrm>
            <a:off x="152280" y="1295280"/>
            <a:ext cx="8838720" cy="525744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Distributed database</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A single logical database that is spread physically across computers in multiple locations that are connected by a data communications network. It requires that multiple database management systems are running at each remote site.</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The degree to which these different DBMS cooperate and whether there is a master site that coordinates the multiple sites distinguish different type of distributed database environments.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9"/>
          <p:cNvSpPr txBox="1"/>
          <p:nvPr/>
        </p:nvSpPr>
        <p:spPr>
          <a:xfrm>
            <a:off x="152280" y="914400"/>
            <a:ext cx="8534160" cy="52113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Calibri"/>
                <a:ea typeface="Calibri"/>
                <a:cs typeface="Calibri"/>
                <a:sym typeface="Calibri"/>
              </a:rPr>
              <a:t>Decentralized database:</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A database that is stored on computers at multiple locations but the computers are not interconnected by a network and users can not share data.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0"/>
          <p:cNvSpPr txBox="1"/>
          <p:nvPr/>
        </p:nvSpPr>
        <p:spPr>
          <a:xfrm>
            <a:off x="228600" y="228600"/>
            <a:ext cx="8762760" cy="6476760"/>
          </a:xfrm>
          <a:prstGeom prst="rect">
            <a:avLst/>
          </a:prstGeom>
          <a:noFill/>
          <a:ln>
            <a:noFill/>
          </a:ln>
        </p:spPr>
        <p:txBody>
          <a:bodyPr anchorCtr="0" anchor="t" bIns="45700" lIns="91425" spcFirstLastPara="1" rIns="91425" wrap="square" tIns="45700">
            <a:normAutofit/>
          </a:bodyPr>
          <a:lstStyle/>
          <a:p>
            <a:pPr indent="-342720" lvl="0" marL="34308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Business conditions that encourage use of distributed databases:</a:t>
            </a:r>
            <a:endParaRPr b="0" i="0" sz="3200" u="none" cap="none" strike="noStrike">
              <a:solidFill>
                <a:srgbClr val="000000"/>
              </a:solidFill>
              <a:latin typeface="Calibri"/>
              <a:ea typeface="Calibri"/>
              <a:cs typeface="Calibri"/>
              <a:sym typeface="Calibri"/>
            </a:endParaRPr>
          </a:p>
          <a:p>
            <a:pPr indent="-514080" lvl="0" marL="514440" marR="0" rtl="0" algn="l">
              <a:lnSpc>
                <a:spcPct val="100000"/>
              </a:lnSpc>
              <a:spcBef>
                <a:spcPts val="641"/>
              </a:spcBef>
              <a:spcAft>
                <a:spcPts val="0"/>
              </a:spcAft>
              <a:buClr>
                <a:srgbClr val="000000"/>
              </a:buClr>
              <a:buSzPts val="3200"/>
              <a:buFont typeface="Calibri"/>
              <a:buAutoNum type="arabicPeriod"/>
            </a:pPr>
            <a:r>
              <a:rPr b="0" i="0" lang="en-US" sz="3200" u="none" cap="none" strike="noStrike">
                <a:solidFill>
                  <a:srgbClr val="000000"/>
                </a:solidFill>
                <a:latin typeface="Calibri"/>
                <a:ea typeface="Calibri"/>
                <a:cs typeface="Calibri"/>
                <a:sym typeface="Calibri"/>
              </a:rPr>
              <a:t>Distribution and autonomy of business units- Depts. and facilities in modern orgs are geographically distributed and each unit may have authority to create its own information</a:t>
            </a:r>
            <a:endParaRPr/>
          </a:p>
          <a:p>
            <a:pPr indent="-514080" lvl="0" marL="514440" marR="0" rtl="0" algn="l">
              <a:lnSpc>
                <a:spcPct val="100000"/>
              </a:lnSpc>
              <a:spcBef>
                <a:spcPts val="641"/>
              </a:spcBef>
              <a:spcAft>
                <a:spcPts val="0"/>
              </a:spcAft>
              <a:buClr>
                <a:srgbClr val="000000"/>
              </a:buClr>
              <a:buSzPts val="3200"/>
              <a:buFont typeface="Calibri"/>
              <a:buAutoNum type="arabicPeriod"/>
            </a:pPr>
            <a:r>
              <a:rPr b="0" i="0" lang="en-US" sz="3200" u="none" cap="none" strike="noStrike">
                <a:solidFill>
                  <a:srgbClr val="000000"/>
                </a:solidFill>
                <a:latin typeface="Calibri"/>
                <a:ea typeface="Calibri"/>
                <a:cs typeface="Calibri"/>
                <a:sym typeface="Calibri"/>
              </a:rPr>
              <a:t>Data sharing- Business decisions require sharing data across business units and it must be convenient to consolidate data across local databases on demand</a:t>
            </a:r>
            <a:endParaRPr/>
          </a:p>
          <a:p>
            <a:pPr indent="-514080" lvl="0" marL="514440" marR="0" rtl="0" algn="l">
              <a:lnSpc>
                <a:spcPct val="100000"/>
              </a:lnSpc>
              <a:spcBef>
                <a:spcPts val="641"/>
              </a:spcBef>
              <a:spcAft>
                <a:spcPts val="0"/>
              </a:spcAft>
              <a:buClr>
                <a:srgbClr val="000000"/>
              </a:buClr>
              <a:buSzPts val="3200"/>
              <a:buFont typeface="Calibri"/>
              <a:buAutoNum type="arabicPeriod"/>
            </a:pPr>
            <a:r>
              <a:rPr b="0" i="0" lang="en-US" sz="3200" u="none" cap="none" strike="noStrike">
                <a:solidFill>
                  <a:srgbClr val="000000"/>
                </a:solidFill>
                <a:latin typeface="Calibri"/>
                <a:ea typeface="Calibri"/>
                <a:cs typeface="Calibri"/>
                <a:sym typeface="Calibri"/>
              </a:rPr>
              <a:t>Data communication costs and reliability – its more economical to locate data and applications close to where they are needed as opposed to transferring data across networks. (Dependence on comm. networks can be risky)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4"/>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Traditional file processing systems:</a:t>
            </a:r>
            <a:endParaRPr/>
          </a:p>
        </p:txBody>
      </p:sp>
      <p:sp>
        <p:nvSpPr>
          <p:cNvPr id="135" name="Google Shape;135;p4"/>
          <p:cNvSpPr txBox="1"/>
          <p:nvPr/>
        </p:nvSpPr>
        <p:spPr>
          <a:xfrm>
            <a:off x="152280" y="1600200"/>
            <a:ext cx="8762760" cy="5105160"/>
          </a:xfrm>
          <a:prstGeom prst="rect">
            <a:avLst/>
          </a:prstGeom>
          <a:noFill/>
          <a:ln>
            <a:noFill/>
          </a:ln>
        </p:spPr>
        <p:txBody>
          <a:bodyPr anchorCtr="0" anchor="t" bIns="45700" lIns="91425" spcFirstLastPara="1" rIns="91425" wrap="square" tIns="45700">
            <a:norm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Computer file processing systems were used before databases came to be.</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As business applications grew and became more complex, the file systems experienced several limitations:</a:t>
            </a:r>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1"/>
          <p:cNvSpPr txBox="1"/>
          <p:nvPr/>
        </p:nvSpPr>
        <p:spPr>
          <a:xfrm>
            <a:off x="152280" y="228600"/>
            <a:ext cx="8991360" cy="6552720"/>
          </a:xfrm>
          <a:prstGeom prst="rect">
            <a:avLst/>
          </a:prstGeom>
          <a:noFill/>
          <a:ln>
            <a:noFill/>
          </a:ln>
        </p:spPr>
        <p:txBody>
          <a:bodyPr anchorCtr="0" anchor="t" bIns="45700" lIns="91425" spcFirstLastPara="1" rIns="91425" wrap="square" tIns="45700">
            <a:normAutofit fontScale="92857"/>
          </a:bodyPr>
          <a:lstStyle/>
          <a:p>
            <a:pPr indent="-342746" lvl="0" marL="343080" marR="0" rtl="0" algn="l">
              <a:lnSpc>
                <a:spcPct val="100000"/>
              </a:lnSpc>
              <a:spcBef>
                <a:spcPts val="0"/>
              </a:spcBef>
              <a:spcAft>
                <a:spcPts val="0"/>
              </a:spcAft>
              <a:buClr>
                <a:srgbClr val="000000"/>
              </a:buClr>
              <a:buSzPct val="100000"/>
              <a:buFont typeface="Arial"/>
              <a:buChar char="•"/>
            </a:pPr>
            <a:r>
              <a:rPr b="1" i="0" lang="en-US" sz="3200" u="none" cap="none" strike="noStrike">
                <a:solidFill>
                  <a:srgbClr val="000000"/>
                </a:solidFill>
                <a:latin typeface="Calibri"/>
                <a:ea typeface="Calibri"/>
                <a:cs typeface="Calibri"/>
                <a:sym typeface="Calibri"/>
              </a:rPr>
              <a:t>Objectives and trade-offs of distributed databases:</a:t>
            </a:r>
            <a:endParaRPr b="0" i="0" sz="3200" u="none" cap="none" strike="noStrike">
              <a:solidFill>
                <a:srgbClr val="000000"/>
              </a:solidFill>
              <a:latin typeface="Calibri"/>
              <a:ea typeface="Calibri"/>
              <a:cs typeface="Calibri"/>
              <a:sym typeface="Calibri"/>
            </a:endParaRPr>
          </a:p>
          <a:p>
            <a:pPr indent="-342746" lvl="0" marL="343080" marR="0" rtl="0" algn="l">
              <a:lnSpc>
                <a:spcPct val="100000"/>
              </a:lnSpc>
              <a:spcBef>
                <a:spcPts val="641"/>
              </a:spcBef>
              <a:spcAft>
                <a:spcPts val="0"/>
              </a:spcAft>
              <a:buClr>
                <a:srgbClr val="000000"/>
              </a:buClr>
              <a:buSzPct val="100000"/>
              <a:buFont typeface="Arial"/>
              <a:buChar char="•"/>
            </a:pPr>
            <a:r>
              <a:rPr b="1" i="0" lang="en-US" sz="3200" u="none" cap="none" strike="noStrike">
                <a:solidFill>
                  <a:srgbClr val="000000"/>
                </a:solidFill>
                <a:latin typeface="Calibri"/>
                <a:ea typeface="Calibri"/>
                <a:cs typeface="Calibri"/>
                <a:sym typeface="Calibri"/>
              </a:rPr>
              <a:t>Location transparency </a:t>
            </a:r>
            <a:r>
              <a:rPr b="0" i="0" lang="en-US" sz="3200" u="none" cap="none" strike="noStrike">
                <a:solidFill>
                  <a:srgbClr val="000000"/>
                </a:solidFill>
                <a:latin typeface="Calibri"/>
                <a:ea typeface="Calibri"/>
                <a:cs typeface="Calibri"/>
                <a:sym typeface="Calibri"/>
              </a:rPr>
              <a:t>- a user or an application program updating data need not know the location of the data. The user is unaware of data distribution. A distributed database must provide ,location transparency.</a:t>
            </a:r>
            <a:endParaRPr/>
          </a:p>
          <a:p>
            <a:pPr indent="-342746" lvl="0" marL="343080" marR="0" rtl="0" algn="l">
              <a:lnSpc>
                <a:spcPct val="100000"/>
              </a:lnSpc>
              <a:spcBef>
                <a:spcPts val="641"/>
              </a:spcBef>
              <a:spcAft>
                <a:spcPts val="0"/>
              </a:spcAft>
              <a:buClr>
                <a:srgbClr val="000000"/>
              </a:buClr>
              <a:buSzPct val="100000"/>
              <a:buFont typeface="Arial"/>
              <a:buChar char="•"/>
            </a:pPr>
            <a:r>
              <a:rPr b="1" i="0" lang="en-US" sz="3200" u="none" cap="none" strike="noStrike">
                <a:solidFill>
                  <a:srgbClr val="000000"/>
                </a:solidFill>
                <a:latin typeface="Calibri"/>
                <a:ea typeface="Calibri"/>
                <a:cs typeface="Calibri"/>
                <a:sym typeface="Calibri"/>
              </a:rPr>
              <a:t>Local autonomy </a:t>
            </a:r>
            <a:r>
              <a:rPr b="0" i="0" lang="en-US" sz="3200" u="none" cap="none" strike="noStrike">
                <a:solidFill>
                  <a:srgbClr val="000000"/>
                </a:solidFill>
                <a:latin typeface="Calibri"/>
                <a:ea typeface="Calibri"/>
                <a:cs typeface="Calibri"/>
                <a:sym typeface="Calibri"/>
              </a:rPr>
              <a:t>– capability to administer a local database and to operate independently when connections to other nodes have failed. This implies that there is no reliance on a central site and each local site can administer security, log transactions and recover when local failures occur.</a:t>
            </a:r>
            <a:endParaRPr/>
          </a:p>
          <a:p>
            <a:pPr indent="0" lvl="0" marL="0" marR="0" rtl="0" algn="l">
              <a:lnSpc>
                <a:spcPct val="100000"/>
              </a:lnSpc>
              <a:spcBef>
                <a:spcPts val="641"/>
              </a:spcBef>
              <a:spcAft>
                <a:spcPts val="0"/>
              </a:spcAft>
              <a:buClr>
                <a:srgbClr val="000000"/>
              </a:buClr>
              <a:buSzPct val="1000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2"/>
          <p:cNvSpPr txBox="1"/>
          <p:nvPr/>
        </p:nvSpPr>
        <p:spPr>
          <a:xfrm>
            <a:off x="152280" y="228600"/>
            <a:ext cx="8838720" cy="640044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Synchronous versus asynchronous distributed database</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Synchronous- </a:t>
            </a:r>
            <a:r>
              <a:rPr b="0" i="0" lang="en-US" sz="3200" u="none" cap="none" strike="noStrike">
                <a:solidFill>
                  <a:srgbClr val="000000"/>
                </a:solidFill>
                <a:latin typeface="Calibri"/>
                <a:ea typeface="Calibri"/>
                <a:cs typeface="Calibri"/>
                <a:sym typeface="Calibri"/>
              </a:rPr>
              <a:t>all data across the network are continuously kept up to date such that a user at any site can access data anywhere on the network and get the same answer</a:t>
            </a:r>
            <a:r>
              <a:rPr b="1" i="0" lang="en-US" sz="3200" u="none" cap="none" strike="noStrike">
                <a:solidFill>
                  <a:srgbClr val="000000"/>
                </a:solidFill>
                <a:latin typeface="Calibri"/>
                <a:ea typeface="Calibri"/>
                <a:cs typeface="Calibri"/>
                <a:sym typeface="Calibri"/>
              </a:rPr>
              <a:t>.</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It ensures data integrity</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 minimizes complexity of tracing the most recent copy of data </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However, may result into slow response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3"/>
          <p:cNvSpPr txBox="1"/>
          <p:nvPr/>
        </p:nvSpPr>
        <p:spPr>
          <a:xfrm>
            <a:off x="228600" y="304920"/>
            <a:ext cx="8457840" cy="582084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Asynchronous  technology </a:t>
            </a:r>
            <a:r>
              <a:rPr b="0" i="0" lang="en-US" sz="3200" u="none" cap="none" strike="noStrike">
                <a:solidFill>
                  <a:srgbClr val="000000"/>
                </a:solidFill>
                <a:latin typeface="Calibri"/>
                <a:ea typeface="Calibri"/>
                <a:cs typeface="Calibri"/>
                <a:sym typeface="Calibri"/>
              </a:rPr>
              <a:t>keeps copies of replicated data at diff nodes so that local servers can access data without reaching out across the network.</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Causes delay when data updates are propagated across the remote databases and temporary inconsistency</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However, has better response time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4"/>
          <p:cNvSpPr txBox="1"/>
          <p:nvPr/>
        </p:nvSpPr>
        <p:spPr>
          <a:xfrm>
            <a:off x="152280" y="228600"/>
            <a:ext cx="8838720" cy="64767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Advantages of distributed databases over centralized databases:</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Increased reliability and availability -  no total failure</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Local control- exercise greater control over their data</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Modular growth-  easier to add a local node and its data </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Lower communication costs – data is located close to point of use</a:t>
            </a:r>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5"/>
          <p:cNvSpPr txBox="1"/>
          <p:nvPr/>
        </p:nvSpPr>
        <p:spPr>
          <a:xfrm>
            <a:off x="228600" y="152280"/>
            <a:ext cx="8457840" cy="597348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Disadvantages</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Software costs and complexity - DDBMS</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Processing overhead – from coordination among sites</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Slow response</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Data integrity problems – from increased complexity and need for coordination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6"/>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Options for distributing a database</a:t>
            </a:r>
            <a:endParaRPr/>
          </a:p>
        </p:txBody>
      </p:sp>
      <p:sp>
        <p:nvSpPr>
          <p:cNvPr id="385" name="Google Shape;385;p46"/>
          <p:cNvSpPr txBox="1"/>
          <p:nvPr/>
        </p:nvSpPr>
        <p:spPr>
          <a:xfrm>
            <a:off x="152280" y="1371600"/>
            <a:ext cx="8838720" cy="5409720"/>
          </a:xfrm>
          <a:prstGeom prst="rect">
            <a:avLst/>
          </a:prstGeom>
          <a:noFill/>
          <a:ln>
            <a:noFill/>
          </a:ln>
        </p:spPr>
        <p:txBody>
          <a:bodyPr anchorCtr="0" anchor="t" bIns="45700" lIns="91425" spcFirstLastPara="1" rIns="91425" wrap="square" tIns="45700">
            <a:norm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1. </a:t>
            </a:r>
            <a:r>
              <a:rPr b="1" i="0" lang="en-US" sz="3200" u="none" cap="none" strike="noStrike">
                <a:solidFill>
                  <a:srgbClr val="000000"/>
                </a:solidFill>
                <a:latin typeface="Calibri"/>
                <a:ea typeface="Calibri"/>
                <a:cs typeface="Calibri"/>
                <a:sym typeface="Calibri"/>
              </a:rPr>
              <a:t>Data replication</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Involves storing a separate copy of the database at each site. Its common with asynchronous distributed database technology.</a:t>
            </a:r>
            <a:endParaRPr/>
          </a:p>
          <a:p>
            <a:pPr indent="-342720" lvl="0" marL="343080" marR="0" rtl="0" algn="l">
              <a:lnSpc>
                <a:spcPct val="100000"/>
              </a:lnSpc>
              <a:spcBef>
                <a:spcPts val="641"/>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Adv:</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Reliability- back up copies</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Fast response</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Node decoupling – each transaction may proceed without coordination across the network</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Reduced network traffic</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7"/>
          <p:cNvSpPr txBox="1"/>
          <p:nvPr/>
        </p:nvSpPr>
        <p:spPr>
          <a:xfrm>
            <a:off x="228600" y="152280"/>
            <a:ext cx="8762760" cy="655272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Calibri"/>
                <a:ea typeface="Calibri"/>
                <a:cs typeface="Calibri"/>
                <a:sym typeface="Calibri"/>
              </a:rPr>
              <a:t>Disadvantages:</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Storage requirements</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Complexity and cost of updating</a:t>
            </a:r>
            <a:endParaRPr/>
          </a:p>
          <a:p>
            <a:pPr indent="0" lvl="0" marL="0" marR="0" rtl="0" algn="l">
              <a:lnSpc>
                <a:spcPct val="100000"/>
              </a:lnSpc>
              <a:spcBef>
                <a:spcPts val="641"/>
              </a:spcBef>
              <a:spcAft>
                <a:spcPts val="0"/>
              </a:spcAft>
              <a:buClr>
                <a:srgbClr val="000000"/>
              </a:buClr>
              <a:buSzPts val="3200"/>
              <a:buFont typeface="Arial"/>
              <a:buNone/>
            </a:pPr>
            <a:r>
              <a:rPr b="1" i="0" lang="en-US" sz="3200" u="none" cap="none" strike="noStrike">
                <a:solidFill>
                  <a:srgbClr val="000000"/>
                </a:solidFill>
                <a:latin typeface="Calibri"/>
                <a:ea typeface="Calibri"/>
                <a:cs typeface="Calibri"/>
                <a:sym typeface="Calibri"/>
              </a:rPr>
              <a:t>When to use replication:</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Data timeliness- apps that can tolerate out of date data are suitable for replication</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DBMS capabilities – if capabilities for data reference across nodes is limited.</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Communication network capabilities – no dedicated connection required</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Heterogenity – different OS and database designs, replication gets complicated</a:t>
            </a:r>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8"/>
          <p:cNvSpPr txBox="1"/>
          <p:nvPr/>
        </p:nvSpPr>
        <p:spPr>
          <a:xfrm>
            <a:off x="457200" y="228600"/>
            <a:ext cx="8229240" cy="58971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2</a:t>
            </a:r>
            <a:r>
              <a:rPr b="1" i="0" lang="en-US" sz="3200" u="none" cap="none" strike="noStrike">
                <a:solidFill>
                  <a:srgbClr val="000000"/>
                </a:solidFill>
                <a:latin typeface="Calibri"/>
                <a:ea typeface="Calibri"/>
                <a:cs typeface="Calibri"/>
                <a:sym typeface="Calibri"/>
              </a:rPr>
              <a:t>. Horizontal partitioning</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Rows of a relation are distributed to many sites</a:t>
            </a:r>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3. Vertical partitioning</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Distributing the columns of a relation into separate files stored at various sites while repeating the primary key in each of the files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9"/>
          <p:cNvSpPr txBox="1"/>
          <p:nvPr/>
        </p:nvSpPr>
        <p:spPr>
          <a:xfrm>
            <a:off x="152280" y="152280"/>
            <a:ext cx="8991360" cy="59734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Calibri"/>
                <a:ea typeface="Calibri"/>
                <a:cs typeface="Calibri"/>
                <a:sym typeface="Calibri"/>
              </a:rPr>
              <a:t>Advantages of partitioning</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Efficiency – data stored close to point of use and separate from data used by other apps</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Local optimization – optimized performance for local access</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Security – data not relevant to a site is not availed</a:t>
            </a:r>
            <a:endParaRPr/>
          </a:p>
          <a:p>
            <a:pPr indent="0" lvl="0" marL="0" marR="0" rtl="0" algn="l">
              <a:lnSpc>
                <a:spcPct val="100000"/>
              </a:lnSpc>
              <a:spcBef>
                <a:spcPts val="641"/>
              </a:spcBef>
              <a:spcAft>
                <a:spcPts val="0"/>
              </a:spcAft>
              <a:buClr>
                <a:srgbClr val="000000"/>
              </a:buClr>
              <a:buSzPts val="3200"/>
              <a:buFont typeface="Arial"/>
              <a:buNone/>
            </a:pPr>
            <a:r>
              <a:rPr b="1" i="0" lang="en-US" sz="3200" u="none" cap="none" strike="noStrike">
                <a:solidFill>
                  <a:srgbClr val="000000"/>
                </a:solidFill>
                <a:latin typeface="Calibri"/>
                <a:ea typeface="Calibri"/>
                <a:cs typeface="Calibri"/>
                <a:sym typeface="Calibri"/>
              </a:rPr>
              <a:t>Disadvantages</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Inconsistent access speed</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Back-up vulnerability</a:t>
            </a:r>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0"/>
          <p:cNvSpPr txBox="1"/>
          <p:nvPr/>
        </p:nvSpPr>
        <p:spPr>
          <a:xfrm>
            <a:off x="152280" y="152280"/>
            <a:ext cx="8838720" cy="655272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DDBMS Architecture</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Each site has a local DBMS that manages the database stored there</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Each site also has a copy of the DDBMS and associated data dictionary which contains the location of all data in the network as well as data definitions</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Requests from users or apps. Are first processed by the DDBMS which determines if the transaction is local or global</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The DDBMS then routes the requests accordingly</a:t>
            </a:r>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nvSpPr>
        <p:spPr>
          <a:xfrm>
            <a:off x="228600" y="228600"/>
            <a:ext cx="8457840" cy="5897160"/>
          </a:xfrm>
          <a:prstGeom prst="rect">
            <a:avLst/>
          </a:prstGeom>
          <a:noFill/>
          <a:ln>
            <a:noFill/>
          </a:ln>
        </p:spPr>
        <p:txBody>
          <a:bodyPr anchorCtr="0" anchor="t" bIns="45700" lIns="91425" spcFirstLastPara="1" rIns="91425" wrap="square" tIns="45700">
            <a:normAutofit fontScale="96875" lnSpcReduction="20000"/>
          </a:bodyPr>
          <a:lstStyle/>
          <a:p>
            <a:pPr indent="0" lvl="0" marL="0" marR="0" rtl="0" algn="l">
              <a:lnSpc>
                <a:spcPct val="100000"/>
              </a:lnSpc>
              <a:spcBef>
                <a:spcPts val="0"/>
              </a:spcBef>
              <a:spcAft>
                <a:spcPts val="0"/>
              </a:spcAft>
              <a:buClr>
                <a:srgbClr val="000000"/>
              </a:buClr>
              <a:buSzPct val="100000"/>
              <a:buFont typeface="Arial"/>
              <a:buNone/>
            </a:pPr>
            <a:r>
              <a:rPr b="0" i="0" lang="en-US" sz="3200" u="none" cap="none" strike="noStrike">
                <a:solidFill>
                  <a:srgbClr val="000000"/>
                </a:solidFill>
                <a:latin typeface="Calibri"/>
                <a:ea typeface="Calibri"/>
                <a:cs typeface="Calibri"/>
                <a:sym typeface="Calibri"/>
              </a:rPr>
              <a:t>1. </a:t>
            </a:r>
            <a:r>
              <a:rPr b="1" i="0" lang="en-US" sz="3200" u="none" cap="none" strike="noStrike">
                <a:solidFill>
                  <a:srgbClr val="000000"/>
                </a:solidFill>
                <a:latin typeface="Calibri"/>
                <a:ea typeface="Calibri"/>
                <a:cs typeface="Calibri"/>
                <a:sym typeface="Calibri"/>
              </a:rPr>
              <a:t>program- data dependence</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ct val="100000"/>
              <a:buFont typeface="Arial"/>
              <a:buChar char="-"/>
            </a:pPr>
            <a:r>
              <a:rPr b="0" i="0" lang="en-US" sz="3200" u="none" cap="none" strike="noStrike">
                <a:solidFill>
                  <a:srgbClr val="000000"/>
                </a:solidFill>
                <a:latin typeface="Calibri"/>
                <a:ea typeface="Calibri"/>
                <a:cs typeface="Calibri"/>
                <a:sym typeface="Calibri"/>
              </a:rPr>
              <a:t>File descriptions are stored within each application program that accesses a file</a:t>
            </a:r>
            <a:endParaRPr/>
          </a:p>
          <a:p>
            <a:pPr indent="-342720" lvl="0" marL="343080" marR="0" rtl="0" algn="l">
              <a:lnSpc>
                <a:spcPct val="100000"/>
              </a:lnSpc>
              <a:spcBef>
                <a:spcPts val="641"/>
              </a:spcBef>
              <a:spcAft>
                <a:spcPts val="0"/>
              </a:spcAft>
              <a:buClr>
                <a:srgbClr val="000000"/>
              </a:buClr>
              <a:buSzPct val="100000"/>
              <a:buFont typeface="Arial"/>
              <a:buChar char="-"/>
            </a:pPr>
            <a:r>
              <a:rPr b="0" i="0" lang="en-US" sz="3200" u="none" cap="none" strike="noStrike">
                <a:solidFill>
                  <a:srgbClr val="000000"/>
                </a:solidFill>
                <a:latin typeface="Calibri"/>
                <a:ea typeface="Calibri"/>
                <a:cs typeface="Calibri"/>
                <a:sym typeface="Calibri"/>
              </a:rPr>
              <a:t> A change to a file structure requires changes to all the descriptions that access that file</a:t>
            </a:r>
            <a:endParaRPr/>
          </a:p>
          <a:p>
            <a:pPr indent="-342720" lvl="0" marL="343080" marR="0" rtl="0" algn="l">
              <a:lnSpc>
                <a:spcPct val="100000"/>
              </a:lnSpc>
              <a:spcBef>
                <a:spcPts val="641"/>
              </a:spcBef>
              <a:spcAft>
                <a:spcPts val="0"/>
              </a:spcAft>
              <a:buClr>
                <a:srgbClr val="000000"/>
              </a:buClr>
              <a:buSzPct val="100000"/>
              <a:buFont typeface="Arial"/>
              <a:buChar char="-"/>
            </a:pPr>
            <a:r>
              <a:rPr b="0" i="0" lang="en-US" sz="3200" u="none" cap="none" strike="noStrike">
                <a:solidFill>
                  <a:srgbClr val="000000"/>
                </a:solidFill>
                <a:latin typeface="Calibri"/>
                <a:ea typeface="Calibri"/>
                <a:cs typeface="Calibri"/>
                <a:sym typeface="Calibri"/>
              </a:rPr>
              <a:t>Its difficult to locate all the affected programs</a:t>
            </a:r>
            <a:endParaRPr/>
          </a:p>
          <a:p>
            <a:pPr indent="-342720" lvl="0" marL="343080" marR="0" rtl="0" algn="l">
              <a:lnSpc>
                <a:spcPct val="100000"/>
              </a:lnSpc>
              <a:spcBef>
                <a:spcPts val="641"/>
              </a:spcBef>
              <a:spcAft>
                <a:spcPts val="0"/>
              </a:spcAft>
              <a:buClr>
                <a:srgbClr val="000000"/>
              </a:buClr>
              <a:buSzPct val="100000"/>
              <a:buFont typeface="Arial"/>
              <a:buChar char="-"/>
            </a:pPr>
            <a:r>
              <a:rPr b="0" i="0" lang="en-US" sz="3200" u="none" cap="none" strike="noStrike">
                <a:solidFill>
                  <a:srgbClr val="000000"/>
                </a:solidFill>
                <a:latin typeface="Calibri"/>
                <a:ea typeface="Calibri"/>
                <a:cs typeface="Calibri"/>
                <a:sym typeface="Calibri"/>
              </a:rPr>
              <a:t>Errors are introduced in managing the changes</a:t>
            </a:r>
            <a:endParaRPr/>
          </a:p>
          <a:p>
            <a:pPr indent="-342720" lvl="0" marL="343080" marR="0" rtl="0" algn="l">
              <a:lnSpc>
                <a:spcPct val="100000"/>
              </a:lnSpc>
              <a:spcBef>
                <a:spcPts val="641"/>
              </a:spcBef>
              <a:spcAft>
                <a:spcPts val="0"/>
              </a:spcAft>
              <a:buClr>
                <a:srgbClr val="000000"/>
              </a:buClr>
              <a:buSzPct val="100000"/>
              <a:buFont typeface="Arial"/>
              <a:buChar char="-"/>
            </a:pPr>
            <a:r>
              <a:rPr b="0" i="0" lang="en-US" sz="3200" u="none" cap="none" strike="noStrike">
                <a:solidFill>
                  <a:srgbClr val="000000"/>
                </a:solidFill>
                <a:latin typeface="Calibri"/>
                <a:ea typeface="Calibri"/>
                <a:cs typeface="Calibri"/>
                <a:sym typeface="Calibri"/>
              </a:rPr>
              <a:t>2. </a:t>
            </a:r>
            <a:r>
              <a:rPr b="1" i="0" lang="en-US" sz="3200" u="none" cap="none" strike="noStrike">
                <a:solidFill>
                  <a:srgbClr val="000000"/>
                </a:solidFill>
                <a:latin typeface="Calibri"/>
                <a:ea typeface="Calibri"/>
                <a:cs typeface="Calibri"/>
                <a:sym typeface="Calibri"/>
              </a:rPr>
              <a:t>Duplication of data</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ct val="100000"/>
              <a:buFont typeface="Arial"/>
              <a:buChar char="-"/>
            </a:pPr>
            <a:r>
              <a:rPr b="0" i="0" lang="en-US" sz="3200" u="none" cap="none" strike="noStrike">
                <a:solidFill>
                  <a:srgbClr val="000000"/>
                </a:solidFill>
                <a:latin typeface="Calibri"/>
                <a:ea typeface="Calibri"/>
                <a:cs typeface="Calibri"/>
                <a:sym typeface="Calibri"/>
              </a:rPr>
              <a:t>Applications are developed independently hence data duplication results</a:t>
            </a:r>
            <a:endParaRPr/>
          </a:p>
          <a:p>
            <a:pPr indent="-342720" lvl="0" marL="343080" marR="0" rtl="0" algn="l">
              <a:lnSpc>
                <a:spcPct val="100000"/>
              </a:lnSpc>
              <a:spcBef>
                <a:spcPts val="641"/>
              </a:spcBef>
              <a:spcAft>
                <a:spcPts val="0"/>
              </a:spcAft>
              <a:buClr>
                <a:srgbClr val="000000"/>
              </a:buClr>
              <a:buSzPct val="100000"/>
              <a:buFont typeface="Arial"/>
              <a:buChar char="-"/>
            </a:pPr>
            <a:r>
              <a:rPr b="0" i="0" lang="en-US" sz="3200" u="none" cap="none" strike="noStrike">
                <a:solidFill>
                  <a:srgbClr val="000000"/>
                </a:solidFill>
                <a:latin typeface="Calibri"/>
                <a:ea typeface="Calibri"/>
                <a:cs typeface="Calibri"/>
                <a:sym typeface="Calibri"/>
              </a:rPr>
              <a:t>Leads to loss of data integrity, additional storage space and more efforts in updating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1"/>
          <p:cNvSpPr txBox="1"/>
          <p:nvPr/>
        </p:nvSpPr>
        <p:spPr>
          <a:xfrm>
            <a:off x="457200" y="380880"/>
            <a:ext cx="8229240" cy="114264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DATABASE SECURITY</a:t>
            </a:r>
            <a:br>
              <a:rPr b="0" i="0" lang="en-US" sz="1800" u="none" cap="none" strike="noStrike">
                <a:solidFill>
                  <a:schemeClr val="dk1"/>
                </a:solidFill>
                <a:latin typeface="Arial"/>
                <a:ea typeface="Arial"/>
                <a:cs typeface="Arial"/>
                <a:sym typeface="Arial"/>
              </a:rPr>
            </a:br>
            <a:endParaRPr b="0" i="0" sz="4400" u="none" cap="none" strike="noStrike">
              <a:solidFill>
                <a:srgbClr val="000000"/>
              </a:solidFill>
              <a:latin typeface="Calibri"/>
              <a:ea typeface="Calibri"/>
              <a:cs typeface="Calibri"/>
              <a:sym typeface="Calibri"/>
            </a:endParaRPr>
          </a:p>
        </p:txBody>
      </p:sp>
      <p:sp>
        <p:nvSpPr>
          <p:cNvPr id="411" name="Google Shape;411;p51"/>
          <p:cNvSpPr txBox="1"/>
          <p:nvPr/>
        </p:nvSpPr>
        <p:spPr>
          <a:xfrm>
            <a:off x="457200" y="1066680"/>
            <a:ext cx="8229240" cy="5059080"/>
          </a:xfrm>
          <a:prstGeom prst="rect">
            <a:avLst/>
          </a:prstGeom>
          <a:noFill/>
          <a:ln>
            <a:noFill/>
          </a:ln>
        </p:spPr>
        <p:txBody>
          <a:bodyPr anchorCtr="0" anchor="t" bIns="45700" lIns="91425" spcFirstLastPara="1" rIns="91425" wrap="square" tIns="45700">
            <a:norm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It’s the protection of data against accidental or intentional threats to its integrity and access.</a:t>
            </a:r>
            <a:endParaRPr/>
          </a:p>
          <a:p>
            <a:pPr indent="0" lvl="0" marL="0" marR="0" rtl="0" algn="l">
              <a:lnSpc>
                <a:spcPct val="100000"/>
              </a:lnSpc>
              <a:spcBef>
                <a:spcPts val="641"/>
              </a:spcBef>
              <a:spcAft>
                <a:spcPts val="0"/>
              </a:spcAft>
              <a:buClr>
                <a:srgbClr val="000000"/>
              </a:buClr>
              <a:buSzPts val="3200"/>
              <a:buFont typeface="Arial"/>
              <a:buNone/>
            </a:pPr>
            <a:r>
              <a:rPr b="1" i="0" lang="en-US" sz="3200" u="none" cap="none" strike="noStrike">
                <a:solidFill>
                  <a:srgbClr val="000000"/>
                </a:solidFill>
                <a:latin typeface="Calibri"/>
                <a:ea typeface="Calibri"/>
                <a:cs typeface="Calibri"/>
                <a:sym typeface="Calibri"/>
              </a:rPr>
              <a:t>Potential threats to data security:</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Noto Sans Symbols"/>
              <a:buChar char="⮚"/>
            </a:pPr>
            <a:r>
              <a:rPr b="0" i="0" lang="en-US" sz="3200" u="none" cap="none" strike="noStrike">
                <a:solidFill>
                  <a:srgbClr val="000000"/>
                </a:solidFill>
                <a:latin typeface="Calibri"/>
                <a:ea typeface="Calibri"/>
                <a:cs typeface="Calibri"/>
                <a:sym typeface="Calibri"/>
              </a:rPr>
              <a:t>Accidental losses – human error , s/w or h/w caused breaches </a:t>
            </a:r>
            <a:endParaRPr/>
          </a:p>
          <a:p>
            <a:pPr indent="-342720" lvl="0" marL="343080" marR="0" rtl="0" algn="l">
              <a:lnSpc>
                <a:spcPct val="100000"/>
              </a:lnSpc>
              <a:spcBef>
                <a:spcPts val="641"/>
              </a:spcBef>
              <a:spcAft>
                <a:spcPts val="0"/>
              </a:spcAft>
              <a:buClr>
                <a:srgbClr val="000000"/>
              </a:buClr>
              <a:buSzPts val="3200"/>
              <a:buFont typeface="Noto Sans Symbols"/>
              <a:buChar char="⮚"/>
            </a:pPr>
            <a:r>
              <a:rPr b="0" i="0" lang="en-US" sz="3200" u="none" cap="none" strike="noStrike">
                <a:solidFill>
                  <a:srgbClr val="000000"/>
                </a:solidFill>
                <a:latin typeface="Calibri"/>
                <a:ea typeface="Calibri"/>
                <a:cs typeface="Calibri"/>
                <a:sym typeface="Calibri"/>
              </a:rPr>
              <a:t>Theft or fraud</a:t>
            </a:r>
            <a:endParaRPr/>
          </a:p>
          <a:p>
            <a:pPr indent="-342720" lvl="0" marL="343080" marR="0" rtl="0" algn="l">
              <a:lnSpc>
                <a:spcPct val="100000"/>
              </a:lnSpc>
              <a:spcBef>
                <a:spcPts val="641"/>
              </a:spcBef>
              <a:spcAft>
                <a:spcPts val="0"/>
              </a:spcAft>
              <a:buClr>
                <a:srgbClr val="000000"/>
              </a:buClr>
              <a:buSzPts val="3200"/>
              <a:buFont typeface="Noto Sans Symbols"/>
              <a:buChar char="⮚"/>
            </a:pPr>
            <a:r>
              <a:rPr b="0" i="0" lang="en-US" sz="3200" u="none" cap="none" strike="noStrike">
                <a:solidFill>
                  <a:srgbClr val="000000"/>
                </a:solidFill>
                <a:latin typeface="Calibri"/>
                <a:ea typeface="Calibri"/>
                <a:cs typeface="Calibri"/>
                <a:sym typeface="Calibri"/>
              </a:rPr>
              <a:t>Loss of privacy or confidentiality</a:t>
            </a:r>
            <a:endParaRPr/>
          </a:p>
          <a:p>
            <a:pPr indent="-342720" lvl="0" marL="343080" marR="0" rtl="0" algn="l">
              <a:lnSpc>
                <a:spcPct val="100000"/>
              </a:lnSpc>
              <a:spcBef>
                <a:spcPts val="641"/>
              </a:spcBef>
              <a:spcAft>
                <a:spcPts val="0"/>
              </a:spcAft>
              <a:buClr>
                <a:srgbClr val="000000"/>
              </a:buClr>
              <a:buSzPts val="3200"/>
              <a:buFont typeface="Noto Sans Symbols"/>
              <a:buChar char="⮚"/>
            </a:pPr>
            <a:r>
              <a:rPr b="0" i="0" lang="en-US" sz="3200" u="none" cap="none" strike="noStrike">
                <a:solidFill>
                  <a:srgbClr val="000000"/>
                </a:solidFill>
                <a:latin typeface="Calibri"/>
                <a:ea typeface="Calibri"/>
                <a:cs typeface="Calibri"/>
                <a:sym typeface="Calibri"/>
              </a:rPr>
              <a:t>Loss of data integrity – invalid/corrupted data</a:t>
            </a:r>
            <a:endParaRPr/>
          </a:p>
          <a:p>
            <a:pPr indent="-342720" lvl="0" marL="343080" marR="0" rtl="0" algn="l">
              <a:lnSpc>
                <a:spcPct val="100000"/>
              </a:lnSpc>
              <a:spcBef>
                <a:spcPts val="641"/>
              </a:spcBef>
              <a:spcAft>
                <a:spcPts val="0"/>
              </a:spcAft>
              <a:buClr>
                <a:srgbClr val="000000"/>
              </a:buClr>
              <a:buSzPts val="3200"/>
              <a:buFont typeface="Noto Sans Symbols"/>
              <a:buChar char="⮚"/>
            </a:pPr>
            <a:r>
              <a:rPr b="0" i="0" lang="en-US" sz="3200" u="none" cap="none" strike="noStrike">
                <a:solidFill>
                  <a:srgbClr val="000000"/>
                </a:solidFill>
                <a:latin typeface="Calibri"/>
                <a:ea typeface="Calibri"/>
                <a:cs typeface="Calibri"/>
                <a:sym typeface="Calibri"/>
              </a:rPr>
              <a:t>Loss of availability – sabotage of h/w, networks or apps</a:t>
            </a:r>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2"/>
          <p:cNvSpPr txBox="1"/>
          <p:nvPr/>
        </p:nvSpPr>
        <p:spPr>
          <a:xfrm>
            <a:off x="228600" y="457200"/>
            <a:ext cx="8762760" cy="61718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Calibri"/>
                <a:ea typeface="Calibri"/>
                <a:cs typeface="Calibri"/>
                <a:sym typeface="Calibri"/>
              </a:rPr>
              <a:t>Generally important security features in data management include:</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Noto Sans Symbols"/>
              <a:buChar char="✔"/>
            </a:pPr>
            <a:r>
              <a:rPr b="0" i="0" lang="en-US" sz="3200" u="none" cap="none" strike="noStrike">
                <a:solidFill>
                  <a:srgbClr val="000000"/>
                </a:solidFill>
                <a:latin typeface="Calibri"/>
                <a:ea typeface="Calibri"/>
                <a:cs typeface="Calibri"/>
                <a:sym typeface="Calibri"/>
              </a:rPr>
              <a:t>Views/sub-schemas – restrict user view to the database</a:t>
            </a:r>
            <a:endParaRPr/>
          </a:p>
          <a:p>
            <a:pPr indent="-342720" lvl="0" marL="343080" marR="0" rtl="0" algn="l">
              <a:lnSpc>
                <a:spcPct val="100000"/>
              </a:lnSpc>
              <a:spcBef>
                <a:spcPts val="641"/>
              </a:spcBef>
              <a:spcAft>
                <a:spcPts val="0"/>
              </a:spcAft>
              <a:buClr>
                <a:srgbClr val="000000"/>
              </a:buClr>
              <a:buSzPts val="3200"/>
              <a:buFont typeface="Noto Sans Symbols"/>
              <a:buChar char="✔"/>
            </a:pPr>
            <a:r>
              <a:rPr b="0" i="0" lang="en-US" sz="3200" u="none" cap="none" strike="noStrike">
                <a:solidFill>
                  <a:srgbClr val="000000"/>
                </a:solidFill>
                <a:latin typeface="Calibri"/>
                <a:ea typeface="Calibri"/>
                <a:cs typeface="Calibri"/>
                <a:sym typeface="Calibri"/>
              </a:rPr>
              <a:t>Authorization rules- identify users and restricts their actions against the database</a:t>
            </a:r>
            <a:endParaRPr/>
          </a:p>
          <a:p>
            <a:pPr indent="-342720" lvl="0" marL="343080" marR="0" rtl="0" algn="l">
              <a:lnSpc>
                <a:spcPct val="100000"/>
              </a:lnSpc>
              <a:spcBef>
                <a:spcPts val="641"/>
              </a:spcBef>
              <a:spcAft>
                <a:spcPts val="0"/>
              </a:spcAft>
              <a:buClr>
                <a:srgbClr val="000000"/>
              </a:buClr>
              <a:buSzPts val="3200"/>
              <a:buFont typeface="Noto Sans Symbols"/>
              <a:buChar char="✔"/>
            </a:pPr>
            <a:r>
              <a:rPr b="0" i="0" lang="en-US" sz="3200" u="none" cap="none" strike="noStrike">
                <a:solidFill>
                  <a:srgbClr val="000000"/>
                </a:solidFill>
                <a:latin typeface="Calibri"/>
                <a:ea typeface="Calibri"/>
                <a:cs typeface="Calibri"/>
                <a:sym typeface="Calibri"/>
              </a:rPr>
              <a:t>User-defined procedures – additional constraints </a:t>
            </a:r>
            <a:endParaRPr/>
          </a:p>
          <a:p>
            <a:pPr indent="-342720" lvl="0" marL="343080" marR="0" rtl="0" algn="l">
              <a:lnSpc>
                <a:spcPct val="100000"/>
              </a:lnSpc>
              <a:spcBef>
                <a:spcPts val="641"/>
              </a:spcBef>
              <a:spcAft>
                <a:spcPts val="0"/>
              </a:spcAft>
              <a:buClr>
                <a:srgbClr val="000000"/>
              </a:buClr>
              <a:buSzPts val="3200"/>
              <a:buFont typeface="Noto Sans Symbols"/>
              <a:buChar char="✔"/>
            </a:pPr>
            <a:r>
              <a:rPr b="0" i="0" lang="en-US" sz="3200" u="none" cap="none" strike="noStrike">
                <a:solidFill>
                  <a:srgbClr val="000000"/>
                </a:solidFill>
                <a:latin typeface="Calibri"/>
                <a:ea typeface="Calibri"/>
                <a:cs typeface="Calibri"/>
                <a:sym typeface="Calibri"/>
              </a:rPr>
              <a:t>Encryption procedures – encode data in an unrecognizable format</a:t>
            </a:r>
            <a:endParaRPr/>
          </a:p>
          <a:p>
            <a:pPr indent="-342720" lvl="0" marL="343080" marR="0" rtl="0" algn="l">
              <a:lnSpc>
                <a:spcPct val="100000"/>
              </a:lnSpc>
              <a:spcBef>
                <a:spcPts val="641"/>
              </a:spcBef>
              <a:spcAft>
                <a:spcPts val="0"/>
              </a:spcAft>
              <a:buClr>
                <a:srgbClr val="000000"/>
              </a:buClr>
              <a:buSzPts val="3200"/>
              <a:buFont typeface="Noto Sans Symbols"/>
              <a:buChar char="✔"/>
            </a:pPr>
            <a:r>
              <a:rPr b="0" i="0" lang="en-US" sz="3200" u="none" cap="none" strike="noStrike">
                <a:solidFill>
                  <a:srgbClr val="000000"/>
                </a:solidFill>
                <a:latin typeface="Calibri"/>
                <a:ea typeface="Calibri"/>
                <a:cs typeface="Calibri"/>
                <a:sym typeface="Calibri"/>
              </a:rPr>
              <a:t>Authentication schemes –positively identify a user</a:t>
            </a:r>
            <a:endParaRPr/>
          </a:p>
          <a:p>
            <a:pPr indent="-342720" lvl="0" marL="343080" marR="0" rtl="0" algn="l">
              <a:lnSpc>
                <a:spcPct val="100000"/>
              </a:lnSpc>
              <a:spcBef>
                <a:spcPts val="641"/>
              </a:spcBef>
              <a:spcAft>
                <a:spcPts val="0"/>
              </a:spcAft>
              <a:buClr>
                <a:srgbClr val="000000"/>
              </a:buClr>
              <a:buSzPts val="3200"/>
              <a:buFont typeface="Noto Sans Symbols"/>
              <a:buChar char="✔"/>
            </a:pPr>
            <a:r>
              <a:rPr b="0" i="0" lang="en-US" sz="3200" u="none" cap="none" strike="noStrike">
                <a:solidFill>
                  <a:srgbClr val="000000"/>
                </a:solidFill>
                <a:latin typeface="Calibri"/>
                <a:ea typeface="Calibri"/>
                <a:cs typeface="Calibri"/>
                <a:sym typeface="Calibri"/>
              </a:rPr>
              <a:t>Back-up, journaling and check pointing capabilities – facilitate recovery</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3"/>
          <p:cNvSpPr txBox="1"/>
          <p:nvPr/>
        </p:nvSpPr>
        <p:spPr>
          <a:xfrm>
            <a:off x="457200" y="274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DATABASE RECOVERY</a:t>
            </a:r>
            <a:endParaRPr/>
          </a:p>
        </p:txBody>
      </p:sp>
      <p:sp>
        <p:nvSpPr>
          <p:cNvPr id="422" name="Google Shape;422;p53"/>
          <p:cNvSpPr txBox="1"/>
          <p:nvPr/>
        </p:nvSpPr>
        <p:spPr>
          <a:xfrm>
            <a:off x="457200" y="1219320"/>
            <a:ext cx="8229240" cy="5409720"/>
          </a:xfrm>
          <a:prstGeom prst="rect">
            <a:avLst/>
          </a:prstGeom>
          <a:noFill/>
          <a:ln>
            <a:noFill/>
          </a:ln>
        </p:spPr>
        <p:txBody>
          <a:bodyPr anchorCtr="0" anchor="t" bIns="45700" lIns="91425" spcFirstLastPara="1" rIns="91425" wrap="square" tIns="45700">
            <a:norm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Mechanisms of restoring a database quickly and accurately after loss or damage</a:t>
            </a:r>
            <a:endParaRPr/>
          </a:p>
          <a:p>
            <a:pPr indent="-342720" lvl="0" marL="343080" marR="0" rtl="0" algn="l">
              <a:lnSpc>
                <a:spcPct val="100000"/>
              </a:lnSpc>
              <a:spcBef>
                <a:spcPts val="641"/>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Basic recovery facilities</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1. </a:t>
            </a:r>
            <a:r>
              <a:rPr b="0" i="0" lang="en-US" sz="3200" u="none" cap="none" strike="noStrike">
                <a:solidFill>
                  <a:srgbClr val="000000"/>
                </a:solidFill>
                <a:latin typeface="Calibri"/>
                <a:ea typeface="Calibri"/>
                <a:cs typeface="Calibri"/>
                <a:sym typeface="Calibri"/>
              </a:rPr>
              <a:t>Back-up </a:t>
            </a:r>
            <a:endParaRPr/>
          </a:p>
          <a:p>
            <a:pPr indent="0" lvl="0" marL="457200" marR="0" rtl="0" algn="l">
              <a:lnSpc>
                <a:spcPct val="100000"/>
              </a:lnSpc>
              <a:spcBef>
                <a:spcPts val="561"/>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 For Large databases - dynamic back-up and                                Incremental back-up</a:t>
            </a:r>
            <a:endParaRPr/>
          </a:p>
          <a:p>
            <a:pPr indent="0" lvl="0" marL="457200" marR="0" rtl="0" algn="l">
              <a:lnSpc>
                <a:spcPct val="100000"/>
              </a:lnSpc>
              <a:spcBef>
                <a:spcPts val="561"/>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2.  Journaling facilities – maintain an audit trail of transactions and database changes</a:t>
            </a:r>
            <a:endParaRPr/>
          </a:p>
          <a:p>
            <a:pPr indent="0" lvl="0" marL="457200" marR="0" rtl="0" algn="l">
              <a:lnSpc>
                <a:spcPct val="100000"/>
              </a:lnSpc>
              <a:spcBef>
                <a:spcPts val="561"/>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  	Transaction log- records of transactions processes against the database</a:t>
            </a:r>
            <a:endParaRPr/>
          </a:p>
          <a:p>
            <a:pPr indent="0" lvl="0" marL="457200" marR="0" rtl="0" algn="l">
              <a:lnSpc>
                <a:spcPct val="100000"/>
              </a:lnSpc>
              <a:spcBef>
                <a:spcPts val="561"/>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	change log – before and after images of modified records</a:t>
            </a:r>
            <a:endParaRPr/>
          </a:p>
          <a:p>
            <a:pPr indent="0" lvl="0" marL="457200" marR="0" rtl="0" algn="l">
              <a:lnSpc>
                <a:spcPct val="100000"/>
              </a:lnSpc>
              <a:spcBef>
                <a:spcPts val="561"/>
              </a:spcBef>
              <a:spcAft>
                <a:spcPts val="0"/>
              </a:spcAft>
              <a:buClr>
                <a:srgbClr val="000000"/>
              </a:buClr>
              <a:buSzPts val="2800"/>
              <a:buFont typeface="Arial"/>
              <a:buNone/>
            </a:pPr>
            <a:r>
              <a:rPr b="0" i="0" lang="en-US" sz="2800" u="none" cap="none" strike="noStrike">
                <a:solidFill>
                  <a:srgbClr val="000000"/>
                </a:solidFill>
                <a:latin typeface="Calibri"/>
                <a:ea typeface="Calibri"/>
                <a:cs typeface="Calibri"/>
                <a:sym typeface="Calibri"/>
              </a:rPr>
              <a:t>	Security log – alerts of security violations	</a:t>
            </a:r>
            <a:endParaRPr/>
          </a:p>
          <a:p>
            <a:pPr indent="0" lvl="0" marL="457200" marR="0" rtl="0" algn="l">
              <a:lnSpc>
                <a:spcPct val="100000"/>
              </a:lnSpc>
              <a:spcBef>
                <a:spcPts val="561"/>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457200" marR="0" rtl="0" algn="l">
              <a:lnSpc>
                <a:spcPct val="100000"/>
              </a:lnSpc>
              <a:spcBef>
                <a:spcPts val="561"/>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4"/>
          <p:cNvSpPr txBox="1"/>
          <p:nvPr/>
        </p:nvSpPr>
        <p:spPr>
          <a:xfrm>
            <a:off x="228600" y="228600"/>
            <a:ext cx="8686440" cy="64767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3. Check – point facility</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Facility whereby the DBMS periodically refuses to accept any new transactions, goes to a quiet state whereby database and transactions logs are synchronized.</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4. Recovery manager</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Module that restores database to a correct condition when failure occurs and resumes processing user requests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5"/>
          <p:cNvSpPr txBox="1"/>
          <p:nvPr/>
        </p:nvSpPr>
        <p:spPr>
          <a:xfrm>
            <a:off x="228600" y="228600"/>
            <a:ext cx="8686440" cy="6476760"/>
          </a:xfrm>
          <a:prstGeom prst="rect">
            <a:avLst/>
          </a:prstGeom>
          <a:noFill/>
          <a:ln>
            <a:noFill/>
          </a:ln>
        </p:spPr>
        <p:txBody>
          <a:bodyPr anchorCtr="0" anchor="t" bIns="45700" lIns="91425" spcFirstLastPara="1" rIns="91425" wrap="square" tIns="45700">
            <a:normAutofit/>
          </a:bodyPr>
          <a:lstStyle/>
          <a:p>
            <a:pPr indent="-342720" lvl="0" marL="34308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Recovery techniques</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1. Backward recovery or rollback</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Backs out or undo unwanted changes</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Before images of records that have been changed are applied to the database to return it to an earlier state</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Used to reverse changes made by transactions that aborted or terminated abnormally</a:t>
            </a:r>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6"/>
          <p:cNvSpPr txBox="1"/>
          <p:nvPr/>
        </p:nvSpPr>
        <p:spPr>
          <a:xfrm>
            <a:off x="228600" y="228600"/>
            <a:ext cx="8686440" cy="647676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2. Forward recovery or roll forward</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Starts with an earlier copy of the database, after-images which are results of good transactions are applied and the database is quickly moved forward to a later state</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Its faster and accurate since only the most recent ‘good’ after images need to be applied</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7"/>
          <p:cNvSpPr txBox="1"/>
          <p:nvPr/>
        </p:nvSpPr>
        <p:spPr>
          <a:xfrm>
            <a:off x="304920" y="228600"/>
            <a:ext cx="8229240" cy="102024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DATABASE CONCURRENCY</a:t>
            </a:r>
            <a:br>
              <a:rPr b="0" i="0" lang="en-US" sz="1800" u="none" cap="none" strike="noStrike">
                <a:solidFill>
                  <a:schemeClr val="dk1"/>
                </a:solidFill>
                <a:latin typeface="Arial"/>
                <a:ea typeface="Arial"/>
                <a:cs typeface="Arial"/>
                <a:sym typeface="Arial"/>
              </a:rPr>
            </a:br>
            <a:endParaRPr b="0" i="0" sz="4400" u="none" cap="none" strike="noStrike">
              <a:solidFill>
                <a:srgbClr val="000000"/>
              </a:solidFill>
              <a:latin typeface="Calibri"/>
              <a:ea typeface="Calibri"/>
              <a:cs typeface="Calibri"/>
              <a:sym typeface="Calibri"/>
            </a:endParaRPr>
          </a:p>
        </p:txBody>
      </p:sp>
      <p:sp>
        <p:nvSpPr>
          <p:cNvPr id="443" name="Google Shape;443;p57"/>
          <p:cNvSpPr txBox="1"/>
          <p:nvPr/>
        </p:nvSpPr>
        <p:spPr>
          <a:xfrm>
            <a:off x="152280" y="1066680"/>
            <a:ext cx="8762760" cy="556236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Process of managing simultaneous operations against a database so that integrity is maintained and operations do not interfere with each other in a multi-user environment</a:t>
            </a:r>
            <a:endParaRPr/>
          </a:p>
          <a:p>
            <a:pPr indent="-342720" lvl="0" marL="343080" marR="0" rtl="0" algn="l">
              <a:lnSpc>
                <a:spcPct val="100000"/>
              </a:lnSpc>
              <a:spcBef>
                <a:spcPts val="641"/>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Two approaches:</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Versioning/optimistic</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Locking / pessimistic</a:t>
            </a:r>
            <a:endParaRPr/>
          </a:p>
          <a:p>
            <a:pPr indent="0" lvl="0" marL="0" marR="0" rtl="0" algn="l">
              <a:lnSpc>
                <a:spcPct val="100000"/>
              </a:lnSpc>
              <a:spcBef>
                <a:spcPts val="641"/>
              </a:spcBef>
              <a:spcAft>
                <a:spcPts val="0"/>
              </a:spcAft>
              <a:buClr>
                <a:srgbClr val="000000"/>
              </a:buClr>
              <a:buSzPts val="32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8"/>
          <p:cNvSpPr txBox="1"/>
          <p:nvPr/>
        </p:nvSpPr>
        <p:spPr>
          <a:xfrm>
            <a:off x="457200" y="380880"/>
            <a:ext cx="8229240" cy="574488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Versioning/Optimistic:</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Each transaction is restricted to a view of the database as of the time it started and when it modifies a record, the DBMS creates a new record version instead of overwriting the old record.</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Whenever a conflict in record updates arises, the earlier changes are given priority since each transaction it time- stamped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9"/>
          <p:cNvSpPr txBox="1"/>
          <p:nvPr/>
        </p:nvSpPr>
        <p:spPr>
          <a:xfrm>
            <a:off x="457200" y="380880"/>
            <a:ext cx="8229240" cy="574488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Locking/Pessimistic  mechanism</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Any data that are retrieved by a user for updating must be locked or denied to other users until the update is completed or aborted</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It enforces sequential updating process that prevents erroneous updates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0"/>
          <p:cNvSpPr txBox="1"/>
          <p:nvPr/>
        </p:nvSpPr>
        <p:spPr>
          <a:xfrm>
            <a:off x="228600" y="76320"/>
            <a:ext cx="8762760" cy="6629040"/>
          </a:xfrm>
          <a:prstGeom prst="rect">
            <a:avLst/>
          </a:prstGeom>
          <a:noFill/>
          <a:ln>
            <a:noFill/>
          </a:ln>
        </p:spPr>
        <p:txBody>
          <a:bodyPr anchorCtr="0" anchor="t" bIns="45700" lIns="91425" spcFirstLastPara="1" rIns="91425" wrap="square" tIns="45700">
            <a:noAutofit/>
          </a:bodyPr>
          <a:lstStyle/>
          <a:p>
            <a:pPr indent="-342720" lvl="0" marL="343080" marR="0" rtl="0" algn="l">
              <a:lnSpc>
                <a:spcPct val="100000"/>
              </a:lnSpc>
              <a:spcBef>
                <a:spcPts val="0"/>
              </a:spcBef>
              <a:spcAft>
                <a:spcPts val="0"/>
              </a:spcAft>
              <a:buClr>
                <a:srgbClr val="000000"/>
              </a:buClr>
              <a:buSzPts val="3200"/>
              <a:buFont typeface="Arial"/>
              <a:buChar char="•"/>
            </a:pPr>
            <a:r>
              <a:rPr b="1" i="0" lang="en-US" sz="3200" u="none" cap="none" strike="noStrike">
                <a:solidFill>
                  <a:srgbClr val="000000"/>
                </a:solidFill>
                <a:latin typeface="Calibri"/>
                <a:ea typeface="Calibri"/>
                <a:cs typeface="Calibri"/>
                <a:sym typeface="Calibri"/>
              </a:rPr>
              <a:t>Types of locks</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1. </a:t>
            </a:r>
            <a:r>
              <a:rPr b="1" i="0" lang="en-US" sz="3200" u="none" cap="none" strike="noStrike">
                <a:solidFill>
                  <a:srgbClr val="000000"/>
                </a:solidFill>
                <a:latin typeface="Calibri"/>
                <a:ea typeface="Calibri"/>
                <a:cs typeface="Calibri"/>
                <a:sym typeface="Calibri"/>
              </a:rPr>
              <a:t>Shared locks/S-locks/Read locks</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Allow transactions to read but not update a record. A transaction should place a shared lock on a record when it will only read but not update that record.</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Placing a shared lock on a resource prevents another user from placing an exclusive lock on that resource.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nvSpPr>
        <p:spPr>
          <a:xfrm>
            <a:off x="152280" y="228600"/>
            <a:ext cx="8534160" cy="643068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3. </a:t>
            </a:r>
            <a:r>
              <a:rPr b="1" i="0" lang="en-US" sz="3200" u="none" cap="none" strike="noStrike">
                <a:solidFill>
                  <a:srgbClr val="000000"/>
                </a:solidFill>
                <a:latin typeface="Calibri"/>
                <a:ea typeface="Calibri"/>
                <a:cs typeface="Calibri"/>
                <a:sym typeface="Calibri"/>
              </a:rPr>
              <a:t>Limited data sharing</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 Each application has its own private files</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 Users have little opportunity to share data outside their applications</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4. </a:t>
            </a:r>
            <a:r>
              <a:rPr b="1" i="0" lang="en-US" sz="3200" u="none" cap="none" strike="noStrike">
                <a:solidFill>
                  <a:srgbClr val="000000"/>
                </a:solidFill>
                <a:latin typeface="Calibri"/>
                <a:ea typeface="Calibri"/>
                <a:cs typeface="Calibri"/>
                <a:sym typeface="Calibri"/>
              </a:rPr>
              <a:t>lengthy development times</a:t>
            </a:r>
            <a:endParaRPr b="0" i="0" sz="32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 Each new application requires developer starts the design of new file formats and descriptions from scratch</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Little opportunity to benefit from previous development efforts</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5. </a:t>
            </a:r>
            <a:r>
              <a:rPr b="1" i="0" lang="en-US" sz="3200" u="none" cap="none" strike="noStrike">
                <a:solidFill>
                  <a:srgbClr val="000000"/>
                </a:solidFill>
                <a:latin typeface="Calibri"/>
                <a:ea typeface="Calibri"/>
                <a:cs typeface="Calibri"/>
                <a:sym typeface="Calibri"/>
              </a:rPr>
              <a:t>Excessive program maintenance</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From all the above limitations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1"/>
          <p:cNvSpPr txBox="1"/>
          <p:nvPr/>
        </p:nvSpPr>
        <p:spPr>
          <a:xfrm>
            <a:off x="457200" y="152280"/>
            <a:ext cx="8229240" cy="5973480"/>
          </a:xfrm>
          <a:prstGeom prst="rect">
            <a:avLst/>
          </a:prstGeom>
          <a:noFill/>
          <a:ln>
            <a:noFill/>
          </a:ln>
        </p:spPr>
        <p:txBody>
          <a:bodyPr anchorCtr="0" anchor="t" bIns="45700" lIns="91425" spcFirstLastPara="1" rIns="91425" wrap="square" tIns="45700">
            <a:normAutofit/>
          </a:bodyPr>
          <a:lstStyle/>
          <a:p>
            <a:pPr indent="-34272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2</a:t>
            </a:r>
            <a:r>
              <a:rPr b="1" i="0" lang="en-US" sz="3200" u="none" cap="none" strike="noStrike">
                <a:solidFill>
                  <a:srgbClr val="000000"/>
                </a:solidFill>
                <a:latin typeface="Calibri"/>
                <a:ea typeface="Calibri"/>
                <a:cs typeface="Calibri"/>
                <a:sym typeface="Calibri"/>
              </a:rPr>
              <a:t>. Exclusive lock/X-lock/Write lock</a:t>
            </a:r>
            <a:endParaRPr b="0" i="0" sz="3200" u="none" cap="none" strike="noStrike">
              <a:solidFill>
                <a:srgbClr val="000000"/>
              </a:solidFill>
              <a:latin typeface="Calibri"/>
              <a:ea typeface="Calibri"/>
              <a:cs typeface="Calibri"/>
              <a:sym typeface="Calibri"/>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Prevents another transactions from reading and therefore updating a record until it is unlocked.</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A transaction should place an excusive lock on a resource/record when it is about to update that record.</a:t>
            </a:r>
            <a:endParaRPr/>
          </a:p>
          <a:p>
            <a:pPr indent="-34272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Placing an exclusive lock on a record prevents another user from placing any other type of lock on that record.</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2"/>
          <p:cNvSpPr txBox="1"/>
          <p:nvPr/>
        </p:nvSpPr>
        <p:spPr>
          <a:xfrm>
            <a:off x="380880" y="0"/>
            <a:ext cx="8229240" cy="86796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DEADLOCK</a:t>
            </a:r>
            <a:endParaRPr/>
          </a:p>
        </p:txBody>
      </p:sp>
      <p:sp>
        <p:nvSpPr>
          <p:cNvPr id="469" name="Google Shape;469;p62"/>
          <p:cNvSpPr txBox="1"/>
          <p:nvPr/>
        </p:nvSpPr>
        <p:spPr>
          <a:xfrm>
            <a:off x="457375" y="973795"/>
            <a:ext cx="8229300" cy="5943300"/>
          </a:xfrm>
          <a:prstGeom prst="rect">
            <a:avLst/>
          </a:prstGeom>
          <a:noFill/>
          <a:ln>
            <a:noFill/>
          </a:ln>
        </p:spPr>
        <p:txBody>
          <a:bodyPr anchorCtr="0" anchor="t" bIns="45700" lIns="91425" spcFirstLastPara="1" rIns="91425" wrap="square" tIns="45700">
            <a:normAutofit lnSpcReduction="20000"/>
          </a:bodyPr>
          <a:lstStyle/>
          <a:p>
            <a:pPr indent="-343080" lvl="0" marL="343080" marR="0" rtl="0" algn="l">
              <a:lnSpc>
                <a:spcPct val="100000"/>
              </a:lnSpc>
              <a:spcBef>
                <a:spcPts val="0"/>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Deadlock is a situation that results when two or more transactions have locked a common resource and each must wait for the other to unlock that resource.</a:t>
            </a:r>
            <a:endParaRPr/>
          </a:p>
          <a:p>
            <a:pPr indent="-343080" lvl="0" marL="343080" marR="0" rtl="0" algn="l">
              <a:lnSpc>
                <a:spcPct val="100000"/>
              </a:lnSpc>
              <a:spcBef>
                <a:spcPts val="641"/>
              </a:spcBef>
              <a:spcAft>
                <a:spcPts val="0"/>
              </a:spcAft>
              <a:buClr>
                <a:srgbClr val="000000"/>
              </a:buClr>
              <a:buSzPts val="3200"/>
              <a:buFont typeface="Arial"/>
              <a:buChar char="•"/>
            </a:pPr>
            <a:r>
              <a:rPr b="0" i="0" lang="en-US" sz="3200" u="none" cap="none" strike="noStrike">
                <a:solidFill>
                  <a:srgbClr val="000000"/>
                </a:solidFill>
                <a:latin typeface="Calibri"/>
                <a:ea typeface="Calibri"/>
                <a:cs typeface="Calibri"/>
                <a:sym typeface="Calibri"/>
              </a:rPr>
              <a:t>There are two main ways of resolving deadlocks:</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1. Deadlock prevention – user programs must lock all the resources that they require at the beginning of a transaction rather than one at time.</a:t>
            </a:r>
            <a:endParaRPr/>
          </a:p>
          <a:p>
            <a:pPr indent="0" lvl="0" marL="0" marR="0" rtl="0" algn="l">
              <a:lnSpc>
                <a:spcPct val="100000"/>
              </a:lnSpc>
              <a:spcBef>
                <a:spcPts val="641"/>
              </a:spcBef>
              <a:spcAft>
                <a:spcPts val="0"/>
              </a:spcAft>
              <a:buClr>
                <a:srgbClr val="000000"/>
              </a:buClr>
              <a:buSzPts val="3200"/>
              <a:buFont typeface="Arial"/>
              <a:buNone/>
            </a:pPr>
            <a:r>
              <a:rPr b="0" i="0" lang="en-US" sz="3200" u="none" cap="none" strike="noStrike">
                <a:solidFill>
                  <a:srgbClr val="000000"/>
                </a:solidFill>
                <a:latin typeface="Calibri"/>
                <a:ea typeface="Calibri"/>
                <a:cs typeface="Calibri"/>
                <a:sym typeface="Calibri"/>
              </a:rPr>
              <a:t>2. Deadlock resolution – allow deadlock to occur but build mechanisms into the DBMS for detecting and breaking the deadlock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nvSpPr>
        <p:spPr>
          <a:xfrm>
            <a:off x="380880" y="-13680"/>
            <a:ext cx="8229240" cy="114264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US" sz="4400" u="none" cap="none" strike="noStrike">
                <a:solidFill>
                  <a:srgbClr val="000000"/>
                </a:solidFill>
                <a:latin typeface="Calibri"/>
                <a:ea typeface="Calibri"/>
                <a:cs typeface="Calibri"/>
                <a:sym typeface="Calibri"/>
              </a:rPr>
              <a:t>The Database approach:</a:t>
            </a:r>
            <a:endParaRPr/>
          </a:p>
        </p:txBody>
      </p:sp>
      <p:sp>
        <p:nvSpPr>
          <p:cNvPr id="151" name="Google Shape;151;p7"/>
          <p:cNvSpPr txBox="1"/>
          <p:nvPr/>
        </p:nvSpPr>
        <p:spPr>
          <a:xfrm>
            <a:off x="228600" y="1219320"/>
            <a:ext cx="8686440" cy="5486040"/>
          </a:xfrm>
          <a:prstGeom prst="rect">
            <a:avLst/>
          </a:prstGeom>
          <a:noFill/>
          <a:ln>
            <a:noFill/>
          </a:ln>
        </p:spPr>
        <p:txBody>
          <a:bodyPr anchorCtr="0" anchor="t" bIns="45700" lIns="91425" spcFirstLastPara="1" rIns="91425" wrap="square" tIns="45700">
            <a:normAutofit fontScale="92857"/>
          </a:bodyPr>
          <a:lstStyle/>
          <a:p>
            <a:pPr indent="-342746" lvl="0" marL="343080" marR="0" rtl="0" algn="l">
              <a:lnSpc>
                <a:spcPct val="100000"/>
              </a:lnSpc>
              <a:spcBef>
                <a:spcPts val="0"/>
              </a:spcBef>
              <a:spcAft>
                <a:spcPts val="0"/>
              </a:spcAft>
              <a:buClr>
                <a:srgbClr val="000000"/>
              </a:buClr>
              <a:buSzPct val="100000"/>
              <a:buFont typeface="Arial"/>
              <a:buChar char="•"/>
            </a:pPr>
            <a:r>
              <a:rPr b="0" i="0" lang="en-US" sz="3200" u="none" cap="none" strike="noStrike">
                <a:solidFill>
                  <a:srgbClr val="000000"/>
                </a:solidFill>
                <a:latin typeface="Calibri"/>
                <a:ea typeface="Calibri"/>
                <a:cs typeface="Calibri"/>
                <a:sym typeface="Calibri"/>
              </a:rPr>
              <a:t>Lays emphasis on the integration and sharing of data throughout the org.</a:t>
            </a:r>
            <a:endParaRPr/>
          </a:p>
          <a:p>
            <a:pPr indent="-342746" lvl="0" marL="343080" marR="0" rtl="0" algn="l">
              <a:lnSpc>
                <a:spcPct val="100000"/>
              </a:lnSpc>
              <a:spcBef>
                <a:spcPts val="641"/>
              </a:spcBef>
              <a:spcAft>
                <a:spcPts val="0"/>
              </a:spcAft>
              <a:buClr>
                <a:srgbClr val="000000"/>
              </a:buClr>
              <a:buSzPct val="100000"/>
              <a:buFont typeface="Arial"/>
              <a:buChar char="•"/>
            </a:pPr>
            <a:r>
              <a:rPr b="1" i="0" lang="en-US" sz="3200" u="none" cap="none" strike="noStrike">
                <a:solidFill>
                  <a:srgbClr val="000000"/>
                </a:solidFill>
                <a:latin typeface="Calibri"/>
                <a:ea typeface="Calibri"/>
                <a:cs typeface="Calibri"/>
                <a:sym typeface="Calibri"/>
              </a:rPr>
              <a:t>Advantages </a:t>
            </a:r>
            <a:endParaRPr b="0" i="0" sz="3200" u="none" cap="none" strike="noStrike">
              <a:solidFill>
                <a:srgbClr val="000000"/>
              </a:solidFill>
              <a:latin typeface="Calibri"/>
              <a:ea typeface="Calibri"/>
              <a:cs typeface="Calibri"/>
              <a:sym typeface="Calibri"/>
            </a:endParaRPr>
          </a:p>
          <a:p>
            <a:pPr indent="-342746" lvl="0" marL="343080" marR="0" rtl="0" algn="l">
              <a:lnSpc>
                <a:spcPct val="100000"/>
              </a:lnSpc>
              <a:spcBef>
                <a:spcPts val="641"/>
              </a:spcBef>
              <a:spcAft>
                <a:spcPts val="0"/>
              </a:spcAft>
              <a:buClr>
                <a:srgbClr val="000000"/>
              </a:buClr>
              <a:buSzPct val="100000"/>
              <a:buFont typeface="Noto Sans Symbols"/>
              <a:buChar char="✔"/>
            </a:pPr>
            <a:r>
              <a:rPr b="0" i="0" lang="en-US" sz="3200" u="none" cap="none" strike="noStrike">
                <a:solidFill>
                  <a:srgbClr val="000000"/>
                </a:solidFill>
                <a:latin typeface="Calibri"/>
                <a:ea typeface="Calibri"/>
                <a:cs typeface="Calibri"/>
                <a:sym typeface="Calibri"/>
              </a:rPr>
              <a:t>Program- data independence – Allows for separation of data descriptions  and application programs</a:t>
            </a:r>
            <a:endParaRPr/>
          </a:p>
          <a:p>
            <a:pPr indent="-342746" lvl="0" marL="343080" marR="0" rtl="0" algn="l">
              <a:lnSpc>
                <a:spcPct val="100000"/>
              </a:lnSpc>
              <a:spcBef>
                <a:spcPts val="641"/>
              </a:spcBef>
              <a:spcAft>
                <a:spcPts val="0"/>
              </a:spcAft>
              <a:buClr>
                <a:srgbClr val="000000"/>
              </a:buClr>
              <a:buSzPct val="100000"/>
              <a:buFont typeface="Noto Sans Symbols"/>
              <a:buChar char="✔"/>
            </a:pPr>
            <a:r>
              <a:rPr b="0" i="0" lang="en-US" sz="3200" u="none" cap="none" strike="noStrike">
                <a:solidFill>
                  <a:srgbClr val="000000"/>
                </a:solidFill>
                <a:latin typeface="Calibri"/>
                <a:ea typeface="Calibri"/>
                <a:cs typeface="Calibri"/>
                <a:sym typeface="Calibri"/>
              </a:rPr>
              <a:t>Minimal data redundancy – databases integrate separate data files into a single logical structure</a:t>
            </a:r>
            <a:endParaRPr/>
          </a:p>
          <a:p>
            <a:pPr indent="-342746" lvl="0" marL="343080" marR="0" rtl="0" algn="l">
              <a:lnSpc>
                <a:spcPct val="100000"/>
              </a:lnSpc>
              <a:spcBef>
                <a:spcPts val="641"/>
              </a:spcBef>
              <a:spcAft>
                <a:spcPts val="0"/>
              </a:spcAft>
              <a:buClr>
                <a:srgbClr val="000000"/>
              </a:buClr>
              <a:buSzPct val="100000"/>
              <a:buFont typeface="Noto Sans Symbols"/>
              <a:buChar char="✔"/>
            </a:pPr>
            <a:r>
              <a:rPr b="0" i="0" lang="en-US" sz="3200" u="none" cap="none" strike="noStrike">
                <a:solidFill>
                  <a:srgbClr val="000000"/>
                </a:solidFill>
                <a:latin typeface="Calibri"/>
                <a:ea typeface="Calibri"/>
                <a:cs typeface="Calibri"/>
                <a:sym typeface="Calibri"/>
              </a:rPr>
              <a:t>Improved data sharing- it’s a corporate resource that authorized users can use jointly using views</a:t>
            </a:r>
            <a:endParaRPr/>
          </a:p>
          <a:p>
            <a:pPr indent="0" lvl="0" marL="0" marR="0" rtl="0" algn="l">
              <a:lnSpc>
                <a:spcPct val="100000"/>
              </a:lnSpc>
              <a:spcBef>
                <a:spcPts val="641"/>
              </a:spcBef>
              <a:spcAft>
                <a:spcPts val="0"/>
              </a:spcAft>
              <a:buClr>
                <a:srgbClr val="000000"/>
              </a:buClr>
              <a:buSzPct val="100000"/>
              <a:buFont typeface="Arial"/>
              <a:buNone/>
            </a:pPr>
            <a:r>
              <a:t/>
            </a:r>
            <a:endParaRPr b="0" i="0" sz="32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nvSpPr>
        <p:spPr>
          <a:xfrm>
            <a:off x="228600" y="304920"/>
            <a:ext cx="8686440" cy="6324120"/>
          </a:xfrm>
          <a:prstGeom prst="rect">
            <a:avLst/>
          </a:prstGeom>
          <a:noFill/>
          <a:ln>
            <a:noFill/>
          </a:ln>
        </p:spPr>
        <p:txBody>
          <a:bodyPr anchorCtr="0" anchor="t" bIns="45700" lIns="91425" spcFirstLastPara="1" rIns="91425" wrap="square" tIns="45700">
            <a:noAutofit/>
          </a:bodyPr>
          <a:lstStyle/>
          <a:p>
            <a:pPr indent="-323670" lvl="0" marL="343080" marR="0" rtl="0" algn="l">
              <a:lnSpc>
                <a:spcPct val="100000"/>
              </a:lnSpc>
              <a:spcBef>
                <a:spcPts val="0"/>
              </a:spcBef>
              <a:spcAft>
                <a:spcPts val="0"/>
              </a:spcAft>
              <a:buClr>
                <a:srgbClr val="000000"/>
              </a:buClr>
              <a:buSzPts val="2900"/>
              <a:buFont typeface="Noto Sans Symbols"/>
              <a:buChar char="✔"/>
            </a:pPr>
            <a:r>
              <a:rPr b="1" i="0" lang="en-US" sz="2900" u="none" cap="none" strike="noStrike">
                <a:solidFill>
                  <a:srgbClr val="000000"/>
                </a:solidFill>
                <a:latin typeface="Calibri"/>
                <a:ea typeface="Calibri"/>
                <a:cs typeface="Calibri"/>
                <a:sym typeface="Calibri"/>
              </a:rPr>
              <a:t>Improved data consistency </a:t>
            </a:r>
            <a:endParaRPr b="0" i="0" sz="2900" u="none" cap="none" strike="noStrike">
              <a:solidFill>
                <a:srgbClr val="000000"/>
              </a:solidFill>
              <a:latin typeface="Calibri"/>
              <a:ea typeface="Calibri"/>
              <a:cs typeface="Calibri"/>
              <a:sym typeface="Calibri"/>
            </a:endParaRPr>
          </a:p>
          <a:p>
            <a:pPr indent="-323670" lvl="0" marL="343080" marR="0" rtl="0" algn="l">
              <a:lnSpc>
                <a:spcPct val="100000"/>
              </a:lnSpc>
              <a:spcBef>
                <a:spcPts val="641"/>
              </a:spcBef>
              <a:spcAft>
                <a:spcPts val="0"/>
              </a:spcAft>
              <a:buClr>
                <a:srgbClr val="000000"/>
              </a:buClr>
              <a:buSzPts val="2900"/>
              <a:buFont typeface="Arial"/>
              <a:buChar char="•"/>
            </a:pPr>
            <a:r>
              <a:rPr b="0" i="0" lang="en-US" sz="2900" u="none" cap="none" strike="noStrike">
                <a:solidFill>
                  <a:srgbClr val="000000"/>
                </a:solidFill>
                <a:latin typeface="Calibri"/>
                <a:ea typeface="Calibri"/>
                <a:cs typeface="Calibri"/>
                <a:sym typeface="Calibri"/>
              </a:rPr>
              <a:t>achieved by eliminating redundancy. Simplifies data updating and saves on storage space</a:t>
            </a:r>
            <a:endParaRPr sz="1100"/>
          </a:p>
          <a:p>
            <a:pPr indent="-323670" lvl="0" marL="343080" marR="0" rtl="0" algn="l">
              <a:lnSpc>
                <a:spcPct val="100000"/>
              </a:lnSpc>
              <a:spcBef>
                <a:spcPts val="641"/>
              </a:spcBef>
              <a:spcAft>
                <a:spcPts val="0"/>
              </a:spcAft>
              <a:buClr>
                <a:srgbClr val="000000"/>
              </a:buClr>
              <a:buSzPts val="2900"/>
              <a:buFont typeface="Noto Sans Symbols"/>
              <a:buChar char="✔"/>
            </a:pPr>
            <a:r>
              <a:rPr b="1" i="0" lang="en-US" sz="2900" u="none" cap="none" strike="noStrike">
                <a:solidFill>
                  <a:srgbClr val="000000"/>
                </a:solidFill>
                <a:latin typeface="Calibri"/>
                <a:ea typeface="Calibri"/>
                <a:cs typeface="Calibri"/>
                <a:sym typeface="Calibri"/>
              </a:rPr>
              <a:t>Increased productivity of application development </a:t>
            </a:r>
            <a:r>
              <a:rPr b="0" i="0" lang="en-US" sz="2900" u="none" cap="none" strike="noStrike">
                <a:solidFill>
                  <a:srgbClr val="000000"/>
                </a:solidFill>
                <a:latin typeface="Calibri"/>
                <a:ea typeface="Calibri"/>
                <a:cs typeface="Calibri"/>
                <a:sym typeface="Calibri"/>
              </a:rPr>
              <a:t> </a:t>
            </a:r>
            <a:endParaRPr sz="1100"/>
          </a:p>
          <a:p>
            <a:pPr indent="-323670" lvl="0" marL="343080" marR="0" rtl="0" algn="l">
              <a:lnSpc>
                <a:spcPct val="100000"/>
              </a:lnSpc>
              <a:spcBef>
                <a:spcPts val="641"/>
              </a:spcBef>
              <a:spcAft>
                <a:spcPts val="0"/>
              </a:spcAft>
              <a:buClr>
                <a:srgbClr val="000000"/>
              </a:buClr>
              <a:buSzPts val="2900"/>
              <a:buFont typeface="Arial"/>
              <a:buChar char="•"/>
            </a:pPr>
            <a:r>
              <a:rPr b="0" i="0" lang="en-US" sz="2900" u="none" cap="none" strike="noStrike">
                <a:solidFill>
                  <a:srgbClr val="000000"/>
                </a:solidFill>
                <a:latin typeface="Calibri"/>
                <a:ea typeface="Calibri"/>
                <a:cs typeface="Calibri"/>
                <a:sym typeface="Calibri"/>
              </a:rPr>
              <a:t>Due to </a:t>
            </a:r>
            <a:r>
              <a:rPr lang="en-US" sz="2900">
                <a:latin typeface="Calibri"/>
                <a:ea typeface="Calibri"/>
                <a:cs typeface="Calibri"/>
                <a:sym typeface="Calibri"/>
              </a:rPr>
              <a:t>reuse</a:t>
            </a:r>
            <a:r>
              <a:rPr b="0" i="0" lang="en-US" sz="2900" u="none" cap="none" strike="noStrike">
                <a:solidFill>
                  <a:srgbClr val="000000"/>
                </a:solidFill>
                <a:latin typeface="Calibri"/>
                <a:ea typeface="Calibri"/>
                <a:cs typeface="Calibri"/>
                <a:sym typeface="Calibri"/>
              </a:rPr>
              <a:t>.</a:t>
            </a:r>
            <a:endParaRPr sz="1100"/>
          </a:p>
          <a:p>
            <a:pPr indent="-323670" lvl="0" marL="343080" marR="0" rtl="0" algn="l">
              <a:lnSpc>
                <a:spcPct val="100000"/>
              </a:lnSpc>
              <a:spcBef>
                <a:spcPts val="641"/>
              </a:spcBef>
              <a:spcAft>
                <a:spcPts val="0"/>
              </a:spcAft>
              <a:buClr>
                <a:srgbClr val="000000"/>
              </a:buClr>
              <a:buSzPts val="2900"/>
              <a:buFont typeface="Noto Sans Symbols"/>
              <a:buChar char="✔"/>
            </a:pPr>
            <a:r>
              <a:rPr b="1" i="0" lang="en-US" sz="2900" u="none" cap="none" strike="noStrike">
                <a:solidFill>
                  <a:srgbClr val="000000"/>
                </a:solidFill>
                <a:latin typeface="Calibri"/>
                <a:ea typeface="Calibri"/>
                <a:cs typeface="Calibri"/>
                <a:sym typeface="Calibri"/>
              </a:rPr>
              <a:t>Enforcement of standards </a:t>
            </a:r>
            <a:endParaRPr b="0" i="0" sz="2900" u="none" cap="none" strike="noStrike">
              <a:solidFill>
                <a:srgbClr val="000000"/>
              </a:solidFill>
              <a:latin typeface="Calibri"/>
              <a:ea typeface="Calibri"/>
              <a:cs typeface="Calibri"/>
              <a:sym typeface="Calibri"/>
            </a:endParaRPr>
          </a:p>
          <a:p>
            <a:pPr indent="-323670" lvl="0" marL="343080" marR="0" rtl="0" algn="l">
              <a:lnSpc>
                <a:spcPct val="100000"/>
              </a:lnSpc>
              <a:spcBef>
                <a:spcPts val="641"/>
              </a:spcBef>
              <a:spcAft>
                <a:spcPts val="0"/>
              </a:spcAft>
              <a:buClr>
                <a:srgbClr val="000000"/>
              </a:buClr>
              <a:buSzPts val="2900"/>
              <a:buFont typeface="Arial"/>
              <a:buChar char="•"/>
            </a:pPr>
            <a:r>
              <a:rPr b="0" i="0" lang="en-US" sz="2900" u="none" cap="none" strike="noStrike">
                <a:solidFill>
                  <a:srgbClr val="000000"/>
                </a:solidFill>
                <a:latin typeface="Calibri"/>
                <a:ea typeface="Calibri"/>
                <a:cs typeface="Calibri"/>
                <a:sym typeface="Calibri"/>
              </a:rPr>
              <a:t>Single point authority in administration which establishes and enforces standards e.g. naming conventions, uniform procedures for access, updates and protection</a:t>
            </a:r>
            <a:endParaRPr sz="1100"/>
          </a:p>
          <a:p>
            <a:pPr indent="-323670" lvl="0" marL="343080" marR="0" rtl="0" algn="l">
              <a:lnSpc>
                <a:spcPct val="100000"/>
              </a:lnSpc>
              <a:spcBef>
                <a:spcPts val="641"/>
              </a:spcBef>
              <a:spcAft>
                <a:spcPts val="0"/>
              </a:spcAft>
              <a:buClr>
                <a:srgbClr val="000000"/>
              </a:buClr>
              <a:buSzPts val="2900"/>
              <a:buFont typeface="Arial"/>
              <a:buChar char="•"/>
            </a:pPr>
            <a:r>
              <a:rPr b="0" i="0" lang="en-US" sz="2900" u="none" cap="none" strike="noStrike">
                <a:solidFill>
                  <a:srgbClr val="000000"/>
                </a:solidFill>
                <a:latin typeface="Calibri"/>
                <a:ea typeface="Calibri"/>
                <a:cs typeface="Calibri"/>
                <a:sym typeface="Calibri"/>
              </a:rPr>
              <a:t>Reduced program maintenance – due to data independence</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nvSpPr>
        <p:spPr>
          <a:xfrm>
            <a:off x="228600" y="380880"/>
            <a:ext cx="8915400" cy="7152576"/>
          </a:xfrm>
          <a:prstGeom prst="rect">
            <a:avLst/>
          </a:prstGeom>
          <a:noFill/>
          <a:ln>
            <a:noFill/>
          </a:ln>
        </p:spPr>
        <p:txBody>
          <a:bodyPr anchorCtr="0" anchor="t" bIns="45700" lIns="91425" spcFirstLastPara="1" rIns="91425" wrap="square" tIns="45700">
            <a:normAutofit/>
          </a:bodyPr>
          <a:lstStyle/>
          <a:p>
            <a:pPr indent="-330020" lvl="0" marL="343080" marR="0" rtl="0" algn="l">
              <a:lnSpc>
                <a:spcPct val="100000"/>
              </a:lnSpc>
              <a:spcBef>
                <a:spcPts val="0"/>
              </a:spcBef>
              <a:spcAft>
                <a:spcPts val="0"/>
              </a:spcAft>
              <a:buClr>
                <a:srgbClr val="000000"/>
              </a:buClr>
              <a:buSzPts val="3000"/>
              <a:buFont typeface="Arial"/>
              <a:buChar char="•"/>
            </a:pPr>
            <a:r>
              <a:rPr b="1" i="0" lang="en-US" sz="3000" u="sng" cap="none" strike="noStrike">
                <a:solidFill>
                  <a:srgbClr val="000000"/>
                </a:solidFill>
                <a:latin typeface="Calibri"/>
                <a:ea typeface="Calibri"/>
                <a:cs typeface="Calibri"/>
                <a:sym typeface="Calibri"/>
              </a:rPr>
              <a:t>Disadvantages:</a:t>
            </a:r>
            <a:endParaRPr b="0" i="0" sz="3000" u="none" cap="none" strike="noStrike">
              <a:solidFill>
                <a:srgbClr val="000000"/>
              </a:solidFill>
              <a:latin typeface="Calibri"/>
              <a:ea typeface="Calibri"/>
              <a:cs typeface="Calibri"/>
              <a:sym typeface="Calibri"/>
            </a:endParaRPr>
          </a:p>
          <a:p>
            <a:pPr indent="-330020" lvl="0" marL="343080" marR="0" rtl="0" algn="l">
              <a:lnSpc>
                <a:spcPct val="100000"/>
              </a:lnSpc>
              <a:spcBef>
                <a:spcPts val="641"/>
              </a:spcBef>
              <a:spcAft>
                <a:spcPts val="0"/>
              </a:spcAft>
              <a:buClr>
                <a:srgbClr val="000000"/>
              </a:buClr>
              <a:buSzPts val="3000"/>
              <a:buFont typeface="Noto Sans Symbols"/>
              <a:buChar char="✔"/>
            </a:pPr>
            <a:r>
              <a:rPr b="1" i="0" lang="en-US" sz="3000" u="none" cap="none" strike="noStrike">
                <a:solidFill>
                  <a:srgbClr val="000000"/>
                </a:solidFill>
                <a:latin typeface="Calibri"/>
                <a:ea typeface="Calibri"/>
                <a:cs typeface="Calibri"/>
                <a:sym typeface="Calibri"/>
              </a:rPr>
              <a:t>Need for skilled personnel</a:t>
            </a:r>
            <a:endParaRPr b="0" i="0" sz="3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Clr>
                <a:srgbClr val="000000"/>
              </a:buClr>
              <a:buSzPts val="3200"/>
              <a:buFont typeface="Arial"/>
              <a:buNone/>
            </a:pPr>
            <a:r>
              <a:rPr b="0" i="0" lang="en-US" sz="3000" u="none" cap="none" strike="noStrike">
                <a:solidFill>
                  <a:srgbClr val="000000"/>
                </a:solidFill>
                <a:latin typeface="Calibri"/>
                <a:ea typeface="Calibri"/>
                <a:cs typeface="Calibri"/>
                <a:sym typeface="Calibri"/>
              </a:rPr>
              <a:t>- Initial skill in database design and implementation</a:t>
            </a:r>
            <a:endParaRPr sz="1200"/>
          </a:p>
          <a:p>
            <a:pPr indent="-330020" lvl="0" marL="343080" marR="0" rtl="0" algn="l">
              <a:lnSpc>
                <a:spcPct val="100000"/>
              </a:lnSpc>
              <a:spcBef>
                <a:spcPts val="641"/>
              </a:spcBef>
              <a:spcAft>
                <a:spcPts val="0"/>
              </a:spcAft>
              <a:buClr>
                <a:srgbClr val="000000"/>
              </a:buClr>
              <a:buSzPts val="3000"/>
              <a:buFont typeface="Arial"/>
              <a:buChar char="-"/>
            </a:pPr>
            <a:r>
              <a:rPr b="0" i="0" lang="en-US" sz="3000" u="none" cap="none" strike="noStrike">
                <a:solidFill>
                  <a:srgbClr val="000000"/>
                </a:solidFill>
                <a:latin typeface="Calibri"/>
                <a:ea typeface="Calibri"/>
                <a:cs typeface="Calibri"/>
                <a:sym typeface="Calibri"/>
              </a:rPr>
              <a:t>Constant training to cope with technology advancement</a:t>
            </a:r>
            <a:endParaRPr sz="1200"/>
          </a:p>
          <a:p>
            <a:pPr indent="-330020" lvl="0" marL="343080" marR="0" rtl="0" algn="l">
              <a:lnSpc>
                <a:spcPct val="100000"/>
              </a:lnSpc>
              <a:spcBef>
                <a:spcPts val="641"/>
              </a:spcBef>
              <a:spcAft>
                <a:spcPts val="0"/>
              </a:spcAft>
              <a:buClr>
                <a:srgbClr val="000000"/>
              </a:buClr>
              <a:buSzPts val="3000"/>
              <a:buFont typeface="Noto Sans Symbols"/>
              <a:buChar char="✔"/>
            </a:pPr>
            <a:r>
              <a:rPr b="1" i="0" lang="en-US" sz="3000" u="none" cap="none" strike="noStrike">
                <a:solidFill>
                  <a:srgbClr val="000000"/>
                </a:solidFill>
                <a:latin typeface="Calibri"/>
                <a:ea typeface="Calibri"/>
                <a:cs typeface="Calibri"/>
                <a:sym typeface="Calibri"/>
              </a:rPr>
              <a:t>Installation and management cost</a:t>
            </a:r>
            <a:endParaRPr b="0" i="0" sz="3000" u="none" cap="none" strike="noStrike">
              <a:solidFill>
                <a:srgbClr val="000000"/>
              </a:solidFill>
              <a:latin typeface="Calibri"/>
              <a:ea typeface="Calibri"/>
              <a:cs typeface="Calibri"/>
              <a:sym typeface="Calibri"/>
            </a:endParaRPr>
          </a:p>
          <a:p>
            <a:pPr indent="-330020" lvl="0" marL="343080" marR="0" rtl="0" algn="l">
              <a:lnSpc>
                <a:spcPct val="100000"/>
              </a:lnSpc>
              <a:spcBef>
                <a:spcPts val="641"/>
              </a:spcBef>
              <a:spcAft>
                <a:spcPts val="0"/>
              </a:spcAft>
              <a:buClr>
                <a:srgbClr val="000000"/>
              </a:buClr>
              <a:buSzPts val="3000"/>
              <a:buFont typeface="Arial"/>
              <a:buChar char="-"/>
            </a:pPr>
            <a:r>
              <a:rPr b="0" i="0" lang="en-US" sz="3000" u="none" cap="none" strike="noStrike">
                <a:solidFill>
                  <a:srgbClr val="000000"/>
                </a:solidFill>
                <a:latin typeface="Calibri"/>
                <a:ea typeface="Calibri"/>
                <a:cs typeface="Calibri"/>
                <a:sym typeface="Calibri"/>
              </a:rPr>
              <a:t>Cost of a multi-user DBMS</a:t>
            </a:r>
            <a:endParaRPr sz="1200"/>
          </a:p>
          <a:p>
            <a:pPr indent="-330020" lvl="0" marL="343080" marR="0" rtl="0" algn="l">
              <a:lnSpc>
                <a:spcPct val="100000"/>
              </a:lnSpc>
              <a:spcBef>
                <a:spcPts val="641"/>
              </a:spcBef>
              <a:spcAft>
                <a:spcPts val="0"/>
              </a:spcAft>
              <a:buClr>
                <a:srgbClr val="000000"/>
              </a:buClr>
              <a:buSzPts val="3000"/>
              <a:buFont typeface="Arial"/>
              <a:buChar char="-"/>
            </a:pPr>
            <a:r>
              <a:rPr b="0" i="0" lang="en-US" sz="3000" u="none" cap="none" strike="noStrike">
                <a:solidFill>
                  <a:srgbClr val="000000"/>
                </a:solidFill>
                <a:latin typeface="Calibri"/>
                <a:ea typeface="Calibri"/>
                <a:cs typeface="Calibri"/>
                <a:sym typeface="Calibri"/>
              </a:rPr>
              <a:t>May require upgrades to existing hardware</a:t>
            </a:r>
            <a:endParaRPr sz="1200"/>
          </a:p>
          <a:p>
            <a:pPr indent="-330020" lvl="0" marL="343080" marR="0" rtl="0" algn="l">
              <a:lnSpc>
                <a:spcPct val="100000"/>
              </a:lnSpc>
              <a:spcBef>
                <a:spcPts val="641"/>
              </a:spcBef>
              <a:spcAft>
                <a:spcPts val="0"/>
              </a:spcAft>
              <a:buClr>
                <a:srgbClr val="000000"/>
              </a:buClr>
              <a:buSzPts val="3000"/>
              <a:buFont typeface="Arial"/>
              <a:buChar char="-"/>
            </a:pPr>
            <a:r>
              <a:rPr b="0" i="0" lang="en-US" sz="3000" u="none" cap="none" strike="noStrike">
                <a:solidFill>
                  <a:srgbClr val="000000"/>
                </a:solidFill>
                <a:latin typeface="Calibri"/>
                <a:ea typeface="Calibri"/>
                <a:cs typeface="Calibri"/>
                <a:sym typeface="Calibri"/>
              </a:rPr>
              <a:t>Training of staff</a:t>
            </a:r>
            <a:endParaRPr sz="1200"/>
          </a:p>
          <a:p>
            <a:pPr indent="-330020" lvl="0" marL="343080" marR="0" rtl="0" algn="l">
              <a:lnSpc>
                <a:spcPct val="100000"/>
              </a:lnSpc>
              <a:spcBef>
                <a:spcPts val="641"/>
              </a:spcBef>
              <a:spcAft>
                <a:spcPts val="0"/>
              </a:spcAft>
              <a:buClr>
                <a:srgbClr val="000000"/>
              </a:buClr>
              <a:buSzPts val="3000"/>
              <a:buFont typeface="Noto Sans Symbols"/>
              <a:buChar char="✔"/>
            </a:pPr>
            <a:r>
              <a:rPr b="1" i="0" lang="en-US" sz="3000" u="none" cap="none" strike="noStrike">
                <a:solidFill>
                  <a:srgbClr val="000000"/>
                </a:solidFill>
                <a:latin typeface="Calibri"/>
                <a:ea typeface="Calibri"/>
                <a:cs typeface="Calibri"/>
                <a:sym typeface="Calibri"/>
              </a:rPr>
              <a:t>Need for explicit back-up and recovery</a:t>
            </a:r>
            <a:endParaRPr b="0" i="0" sz="3000" u="none" cap="none" strike="noStrike">
              <a:solidFill>
                <a:srgbClr val="000000"/>
              </a:solidFill>
              <a:latin typeface="Calibri"/>
              <a:ea typeface="Calibri"/>
              <a:cs typeface="Calibri"/>
              <a:sym typeface="Calibri"/>
            </a:endParaRPr>
          </a:p>
          <a:p>
            <a:pPr indent="-330020" lvl="0" marL="343080" marR="0" rtl="0" algn="l">
              <a:lnSpc>
                <a:spcPct val="100000"/>
              </a:lnSpc>
              <a:spcBef>
                <a:spcPts val="641"/>
              </a:spcBef>
              <a:spcAft>
                <a:spcPts val="0"/>
              </a:spcAft>
              <a:buClr>
                <a:srgbClr val="000000"/>
              </a:buClr>
              <a:buSzPts val="3000"/>
              <a:buFont typeface="Noto Sans Symbols"/>
              <a:buChar char="✔"/>
            </a:pPr>
            <a:r>
              <a:rPr b="1" i="0" lang="en-US" sz="3000" u="none" cap="none" strike="noStrike">
                <a:solidFill>
                  <a:srgbClr val="000000"/>
                </a:solidFill>
                <a:latin typeface="Calibri"/>
                <a:ea typeface="Calibri"/>
                <a:cs typeface="Calibri"/>
                <a:sym typeface="Calibri"/>
              </a:rPr>
              <a:t>Organizational conflict </a:t>
            </a:r>
            <a:r>
              <a:rPr b="0" i="0" lang="en-US" sz="3000" u="none" cap="none" strike="noStrike">
                <a:solidFill>
                  <a:srgbClr val="000000"/>
                </a:solidFill>
                <a:latin typeface="Calibri"/>
                <a:ea typeface="Calibri"/>
                <a:cs typeface="Calibri"/>
                <a:sym typeface="Calibri"/>
              </a:rPr>
              <a:t>– shared databases require consensus on data definitions and ownership</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2019-05-29T00:03:01Z</dcterms:created>
  <dc:creator>joan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62</vt:i4>
  </property>
  <property fmtid="{D5CDD505-2E9C-101B-9397-08002B2CF9AE}" pid="12" name="ICV">
    <vt:lpwstr>7b23606eca1448c9a2a2c8d234096eea</vt:lpwstr>
  </property>
</Properties>
</file>