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79" r:id="rId4"/>
    <p:sldId id="278" r:id="rId5"/>
    <p:sldId id="280" r:id="rId6"/>
    <p:sldId id="281" r:id="rId7"/>
    <p:sldId id="282" r:id="rId8"/>
    <p:sldId id="283" r:id="rId9"/>
    <p:sldId id="284" r:id="rId10"/>
    <p:sldId id="266" r:id="rId11"/>
    <p:sldId id="285" r:id="rId12"/>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68" d="100"/>
          <a:sy n="68" d="100"/>
        </p:scale>
        <p:origin x="61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B003A-7A82-4391-8044-47E8849CF0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1A7B5336-2254-49F1-A69B-200AF8A3F0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6A458512-EFFF-48A0-A69C-148E9E540E6B}"/>
              </a:ext>
            </a:extLst>
          </p:cNvPr>
          <p:cNvSpPr>
            <a:spLocks noGrp="1"/>
          </p:cNvSpPr>
          <p:nvPr>
            <p:ph type="dt" sz="half" idx="10"/>
          </p:nvPr>
        </p:nvSpPr>
        <p:spPr/>
        <p:txBody>
          <a:bodyPr/>
          <a:lstStyle/>
          <a:p>
            <a:fld id="{F5BB020E-211E-45A5-9CC9-51C8292311B1}" type="datetimeFigureOut">
              <a:rPr lang="en-KE" smtClean="0"/>
              <a:t>14/03/2023</a:t>
            </a:fld>
            <a:endParaRPr lang="en-KE"/>
          </a:p>
        </p:txBody>
      </p:sp>
      <p:sp>
        <p:nvSpPr>
          <p:cNvPr id="5" name="Footer Placeholder 4">
            <a:extLst>
              <a:ext uri="{FF2B5EF4-FFF2-40B4-BE49-F238E27FC236}">
                <a16:creationId xmlns:a16="http://schemas.microsoft.com/office/drawing/2014/main" id="{CF4D0696-DCEC-4154-B78E-5A934C537519}"/>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00186591-5330-4AF9-8877-2A28BD004750}"/>
              </a:ext>
            </a:extLst>
          </p:cNvPr>
          <p:cNvSpPr>
            <a:spLocks noGrp="1"/>
          </p:cNvSpPr>
          <p:nvPr>
            <p:ph type="sldNum" sz="quarter" idx="12"/>
          </p:nvPr>
        </p:nvSpPr>
        <p:spPr/>
        <p:txBody>
          <a:bodyPr/>
          <a:lstStyle/>
          <a:p>
            <a:fld id="{B8E73345-1A5D-4084-9986-E13744FFFEBA}" type="slidenum">
              <a:rPr lang="en-KE" smtClean="0"/>
              <a:t>‹#›</a:t>
            </a:fld>
            <a:endParaRPr lang="en-KE"/>
          </a:p>
        </p:txBody>
      </p:sp>
    </p:spTree>
    <p:extLst>
      <p:ext uri="{BB962C8B-B14F-4D97-AF65-F5344CB8AC3E}">
        <p14:creationId xmlns:p14="http://schemas.microsoft.com/office/powerpoint/2010/main" val="1388524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A3DB6-AEDC-41FD-B0F4-46D5C35E1316}"/>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B930D5F6-93C5-4D97-84AD-DF868B1E2E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F01FEAA1-85C8-450D-A461-48F9E3ACF498}"/>
              </a:ext>
            </a:extLst>
          </p:cNvPr>
          <p:cNvSpPr>
            <a:spLocks noGrp="1"/>
          </p:cNvSpPr>
          <p:nvPr>
            <p:ph type="dt" sz="half" idx="10"/>
          </p:nvPr>
        </p:nvSpPr>
        <p:spPr/>
        <p:txBody>
          <a:bodyPr/>
          <a:lstStyle/>
          <a:p>
            <a:fld id="{F5BB020E-211E-45A5-9CC9-51C8292311B1}" type="datetimeFigureOut">
              <a:rPr lang="en-KE" smtClean="0"/>
              <a:t>14/03/2023</a:t>
            </a:fld>
            <a:endParaRPr lang="en-KE"/>
          </a:p>
        </p:txBody>
      </p:sp>
      <p:sp>
        <p:nvSpPr>
          <p:cNvPr id="5" name="Footer Placeholder 4">
            <a:extLst>
              <a:ext uri="{FF2B5EF4-FFF2-40B4-BE49-F238E27FC236}">
                <a16:creationId xmlns:a16="http://schemas.microsoft.com/office/drawing/2014/main" id="{FAA44EF2-6384-4452-86DD-88313DB3A71C}"/>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13AA0449-94AA-4077-BF23-B5A3D168B5DC}"/>
              </a:ext>
            </a:extLst>
          </p:cNvPr>
          <p:cNvSpPr>
            <a:spLocks noGrp="1"/>
          </p:cNvSpPr>
          <p:nvPr>
            <p:ph type="sldNum" sz="quarter" idx="12"/>
          </p:nvPr>
        </p:nvSpPr>
        <p:spPr/>
        <p:txBody>
          <a:bodyPr/>
          <a:lstStyle/>
          <a:p>
            <a:fld id="{B8E73345-1A5D-4084-9986-E13744FFFEBA}" type="slidenum">
              <a:rPr lang="en-KE" smtClean="0"/>
              <a:t>‹#›</a:t>
            </a:fld>
            <a:endParaRPr lang="en-KE"/>
          </a:p>
        </p:txBody>
      </p:sp>
    </p:spTree>
    <p:extLst>
      <p:ext uri="{BB962C8B-B14F-4D97-AF65-F5344CB8AC3E}">
        <p14:creationId xmlns:p14="http://schemas.microsoft.com/office/powerpoint/2010/main" val="330952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3BFA5F-5491-4A45-8B16-A2047D439A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884ABD32-95CF-421D-810A-027A75DF46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586D6863-ADEE-40D4-AA1A-AA20123BC5EE}"/>
              </a:ext>
            </a:extLst>
          </p:cNvPr>
          <p:cNvSpPr>
            <a:spLocks noGrp="1"/>
          </p:cNvSpPr>
          <p:nvPr>
            <p:ph type="dt" sz="half" idx="10"/>
          </p:nvPr>
        </p:nvSpPr>
        <p:spPr/>
        <p:txBody>
          <a:bodyPr/>
          <a:lstStyle/>
          <a:p>
            <a:fld id="{F5BB020E-211E-45A5-9CC9-51C8292311B1}" type="datetimeFigureOut">
              <a:rPr lang="en-KE" smtClean="0"/>
              <a:t>14/03/2023</a:t>
            </a:fld>
            <a:endParaRPr lang="en-KE"/>
          </a:p>
        </p:txBody>
      </p:sp>
      <p:sp>
        <p:nvSpPr>
          <p:cNvPr id="5" name="Footer Placeholder 4">
            <a:extLst>
              <a:ext uri="{FF2B5EF4-FFF2-40B4-BE49-F238E27FC236}">
                <a16:creationId xmlns:a16="http://schemas.microsoft.com/office/drawing/2014/main" id="{A34A39E8-CBDC-4A5E-80D7-B4205FC2CB39}"/>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EFDD75B7-611A-4094-95EF-5E1497AAF01E}"/>
              </a:ext>
            </a:extLst>
          </p:cNvPr>
          <p:cNvSpPr>
            <a:spLocks noGrp="1"/>
          </p:cNvSpPr>
          <p:nvPr>
            <p:ph type="sldNum" sz="quarter" idx="12"/>
          </p:nvPr>
        </p:nvSpPr>
        <p:spPr/>
        <p:txBody>
          <a:bodyPr/>
          <a:lstStyle/>
          <a:p>
            <a:fld id="{B8E73345-1A5D-4084-9986-E13744FFFEBA}" type="slidenum">
              <a:rPr lang="en-KE" smtClean="0"/>
              <a:t>‹#›</a:t>
            </a:fld>
            <a:endParaRPr lang="en-KE"/>
          </a:p>
        </p:txBody>
      </p:sp>
    </p:spTree>
    <p:extLst>
      <p:ext uri="{BB962C8B-B14F-4D97-AF65-F5344CB8AC3E}">
        <p14:creationId xmlns:p14="http://schemas.microsoft.com/office/powerpoint/2010/main" val="3869391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3669B92-FB2F-4CC0-9A43-0D87A7D3B1A9}"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E447DB-2365-460B-B2F8-9751DAD1E743}" type="slidenum">
              <a:rPr lang="en-US" smtClean="0"/>
              <a:t>‹#›</a:t>
            </a:fld>
            <a:endParaRPr lang="en-US"/>
          </a:p>
        </p:txBody>
      </p:sp>
    </p:spTree>
    <p:extLst>
      <p:ext uri="{BB962C8B-B14F-4D97-AF65-F5344CB8AC3E}">
        <p14:creationId xmlns:p14="http://schemas.microsoft.com/office/powerpoint/2010/main" val="1195491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669B92-FB2F-4CC0-9A43-0D87A7D3B1A9}"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E447DB-2365-460B-B2F8-9751DAD1E743}" type="slidenum">
              <a:rPr lang="en-US" smtClean="0"/>
              <a:t>‹#›</a:t>
            </a:fld>
            <a:endParaRPr lang="en-US"/>
          </a:p>
        </p:txBody>
      </p:sp>
    </p:spTree>
    <p:extLst>
      <p:ext uri="{BB962C8B-B14F-4D97-AF65-F5344CB8AC3E}">
        <p14:creationId xmlns:p14="http://schemas.microsoft.com/office/powerpoint/2010/main" val="3691514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669B92-FB2F-4CC0-9A43-0D87A7D3B1A9}"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E447DB-2365-460B-B2F8-9751DAD1E743}" type="slidenum">
              <a:rPr lang="en-US" smtClean="0"/>
              <a:t>‹#›</a:t>
            </a:fld>
            <a:endParaRPr lang="en-US"/>
          </a:p>
        </p:txBody>
      </p:sp>
    </p:spTree>
    <p:extLst>
      <p:ext uri="{BB962C8B-B14F-4D97-AF65-F5344CB8AC3E}">
        <p14:creationId xmlns:p14="http://schemas.microsoft.com/office/powerpoint/2010/main" val="4244691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3669B92-FB2F-4CC0-9A43-0D87A7D3B1A9}" type="datetimeFigureOut">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E447DB-2365-460B-B2F8-9751DAD1E743}" type="slidenum">
              <a:rPr lang="en-US" smtClean="0"/>
              <a:t>‹#›</a:t>
            </a:fld>
            <a:endParaRPr lang="en-US"/>
          </a:p>
        </p:txBody>
      </p:sp>
    </p:spTree>
    <p:extLst>
      <p:ext uri="{BB962C8B-B14F-4D97-AF65-F5344CB8AC3E}">
        <p14:creationId xmlns:p14="http://schemas.microsoft.com/office/powerpoint/2010/main" val="34007664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669B92-FB2F-4CC0-9A43-0D87A7D3B1A9}" type="datetimeFigureOut">
              <a:rPr lang="en-US" smtClean="0"/>
              <a:t>3/14/2023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E447DB-2365-460B-B2F8-9751DAD1E743}" type="slidenum">
              <a:rPr lang="en-US" smtClean="0"/>
              <a:t>‹#›</a:t>
            </a:fld>
            <a:endParaRPr lang="en-US"/>
          </a:p>
        </p:txBody>
      </p:sp>
    </p:spTree>
    <p:extLst>
      <p:ext uri="{BB962C8B-B14F-4D97-AF65-F5344CB8AC3E}">
        <p14:creationId xmlns:p14="http://schemas.microsoft.com/office/powerpoint/2010/main" val="3892322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669B92-FB2F-4CC0-9A43-0D87A7D3B1A9}" type="datetimeFigureOut">
              <a:rPr lang="en-US" smtClean="0"/>
              <a:t>3/14/2023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E447DB-2365-460B-B2F8-9751DAD1E743}" type="slidenum">
              <a:rPr lang="en-US" smtClean="0"/>
              <a:t>‹#›</a:t>
            </a:fld>
            <a:endParaRPr lang="en-US"/>
          </a:p>
        </p:txBody>
      </p:sp>
    </p:spTree>
    <p:extLst>
      <p:ext uri="{BB962C8B-B14F-4D97-AF65-F5344CB8AC3E}">
        <p14:creationId xmlns:p14="http://schemas.microsoft.com/office/powerpoint/2010/main" val="41431136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669B92-FB2F-4CC0-9A43-0D87A7D3B1A9}" type="datetimeFigureOut">
              <a:rPr lang="en-US" smtClean="0"/>
              <a:t>3/14/2023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E447DB-2365-460B-B2F8-9751DAD1E743}" type="slidenum">
              <a:rPr lang="en-US" smtClean="0"/>
              <a:t>‹#›</a:t>
            </a:fld>
            <a:endParaRPr lang="en-US"/>
          </a:p>
        </p:txBody>
      </p:sp>
    </p:spTree>
    <p:extLst>
      <p:ext uri="{BB962C8B-B14F-4D97-AF65-F5344CB8AC3E}">
        <p14:creationId xmlns:p14="http://schemas.microsoft.com/office/powerpoint/2010/main" val="3568030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669B92-FB2F-4CC0-9A43-0D87A7D3B1A9}" type="datetimeFigureOut">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E447DB-2365-460B-B2F8-9751DAD1E743}" type="slidenum">
              <a:rPr lang="en-US" smtClean="0"/>
              <a:t>‹#›</a:t>
            </a:fld>
            <a:endParaRPr lang="en-US"/>
          </a:p>
        </p:txBody>
      </p:sp>
    </p:spTree>
    <p:extLst>
      <p:ext uri="{BB962C8B-B14F-4D97-AF65-F5344CB8AC3E}">
        <p14:creationId xmlns:p14="http://schemas.microsoft.com/office/powerpoint/2010/main" val="3767954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3D12-4F85-454F-A772-4BF72A62D7B5}"/>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FF313103-065E-46B1-96A9-AA46394ABB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2F0DB1FA-E71A-4FD3-ACFF-52B1A02E049F}"/>
              </a:ext>
            </a:extLst>
          </p:cNvPr>
          <p:cNvSpPr>
            <a:spLocks noGrp="1"/>
          </p:cNvSpPr>
          <p:nvPr>
            <p:ph type="dt" sz="half" idx="10"/>
          </p:nvPr>
        </p:nvSpPr>
        <p:spPr/>
        <p:txBody>
          <a:bodyPr/>
          <a:lstStyle/>
          <a:p>
            <a:fld id="{F5BB020E-211E-45A5-9CC9-51C8292311B1}" type="datetimeFigureOut">
              <a:rPr lang="en-KE" smtClean="0"/>
              <a:t>14/03/2023</a:t>
            </a:fld>
            <a:endParaRPr lang="en-KE"/>
          </a:p>
        </p:txBody>
      </p:sp>
      <p:sp>
        <p:nvSpPr>
          <p:cNvPr id="5" name="Footer Placeholder 4">
            <a:extLst>
              <a:ext uri="{FF2B5EF4-FFF2-40B4-BE49-F238E27FC236}">
                <a16:creationId xmlns:a16="http://schemas.microsoft.com/office/drawing/2014/main" id="{B172EFAE-3A3E-429F-93E5-639DB74FE429}"/>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86FA3500-A76D-41E5-B13D-7704A2E990CE}"/>
              </a:ext>
            </a:extLst>
          </p:cNvPr>
          <p:cNvSpPr>
            <a:spLocks noGrp="1"/>
          </p:cNvSpPr>
          <p:nvPr>
            <p:ph type="sldNum" sz="quarter" idx="12"/>
          </p:nvPr>
        </p:nvSpPr>
        <p:spPr/>
        <p:txBody>
          <a:bodyPr/>
          <a:lstStyle/>
          <a:p>
            <a:fld id="{B8E73345-1A5D-4084-9986-E13744FFFEBA}" type="slidenum">
              <a:rPr lang="en-KE" smtClean="0"/>
              <a:t>‹#›</a:t>
            </a:fld>
            <a:endParaRPr lang="en-KE"/>
          </a:p>
        </p:txBody>
      </p:sp>
    </p:spTree>
    <p:extLst>
      <p:ext uri="{BB962C8B-B14F-4D97-AF65-F5344CB8AC3E}">
        <p14:creationId xmlns:p14="http://schemas.microsoft.com/office/powerpoint/2010/main" val="1400809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669B92-FB2F-4CC0-9A43-0D87A7D3B1A9}" type="datetimeFigureOut">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E447DB-2365-460B-B2F8-9751DAD1E743}" type="slidenum">
              <a:rPr lang="en-US" smtClean="0"/>
              <a:t>‹#›</a:t>
            </a:fld>
            <a:endParaRPr lang="en-US"/>
          </a:p>
        </p:txBody>
      </p:sp>
    </p:spTree>
    <p:extLst>
      <p:ext uri="{BB962C8B-B14F-4D97-AF65-F5344CB8AC3E}">
        <p14:creationId xmlns:p14="http://schemas.microsoft.com/office/powerpoint/2010/main" val="15790863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669B92-FB2F-4CC0-9A43-0D87A7D3B1A9}"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E447DB-2365-460B-B2F8-9751DAD1E743}" type="slidenum">
              <a:rPr lang="en-US" smtClean="0"/>
              <a:t>‹#›</a:t>
            </a:fld>
            <a:endParaRPr lang="en-US"/>
          </a:p>
        </p:txBody>
      </p:sp>
    </p:spTree>
    <p:extLst>
      <p:ext uri="{BB962C8B-B14F-4D97-AF65-F5344CB8AC3E}">
        <p14:creationId xmlns:p14="http://schemas.microsoft.com/office/powerpoint/2010/main" val="40866285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669B92-FB2F-4CC0-9A43-0D87A7D3B1A9}"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E447DB-2365-460B-B2F8-9751DAD1E743}" type="slidenum">
              <a:rPr lang="en-US" smtClean="0"/>
              <a:t>‹#›</a:t>
            </a:fld>
            <a:endParaRPr lang="en-US"/>
          </a:p>
        </p:txBody>
      </p:sp>
    </p:spTree>
    <p:extLst>
      <p:ext uri="{BB962C8B-B14F-4D97-AF65-F5344CB8AC3E}">
        <p14:creationId xmlns:p14="http://schemas.microsoft.com/office/powerpoint/2010/main" val="1573075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45D6B-7192-4441-88AA-72C243A1DA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A29A6F5B-C8F2-4473-BB98-28183971F8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36BA7A-5460-48A3-B73B-9CCBAA9DCC11}"/>
              </a:ext>
            </a:extLst>
          </p:cNvPr>
          <p:cNvSpPr>
            <a:spLocks noGrp="1"/>
          </p:cNvSpPr>
          <p:nvPr>
            <p:ph type="dt" sz="half" idx="10"/>
          </p:nvPr>
        </p:nvSpPr>
        <p:spPr/>
        <p:txBody>
          <a:bodyPr/>
          <a:lstStyle/>
          <a:p>
            <a:fld id="{F5BB020E-211E-45A5-9CC9-51C8292311B1}" type="datetimeFigureOut">
              <a:rPr lang="en-KE" smtClean="0"/>
              <a:t>14/03/2023</a:t>
            </a:fld>
            <a:endParaRPr lang="en-KE"/>
          </a:p>
        </p:txBody>
      </p:sp>
      <p:sp>
        <p:nvSpPr>
          <p:cNvPr id="5" name="Footer Placeholder 4">
            <a:extLst>
              <a:ext uri="{FF2B5EF4-FFF2-40B4-BE49-F238E27FC236}">
                <a16:creationId xmlns:a16="http://schemas.microsoft.com/office/drawing/2014/main" id="{499236D6-9DC5-45A5-92DC-A58F58832587}"/>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A60B31E1-8B51-43B5-A1EF-CC41B7B8886F}"/>
              </a:ext>
            </a:extLst>
          </p:cNvPr>
          <p:cNvSpPr>
            <a:spLocks noGrp="1"/>
          </p:cNvSpPr>
          <p:nvPr>
            <p:ph type="sldNum" sz="quarter" idx="12"/>
          </p:nvPr>
        </p:nvSpPr>
        <p:spPr/>
        <p:txBody>
          <a:bodyPr/>
          <a:lstStyle/>
          <a:p>
            <a:fld id="{B8E73345-1A5D-4084-9986-E13744FFFEBA}" type="slidenum">
              <a:rPr lang="en-KE" smtClean="0"/>
              <a:t>‹#›</a:t>
            </a:fld>
            <a:endParaRPr lang="en-KE"/>
          </a:p>
        </p:txBody>
      </p:sp>
    </p:spTree>
    <p:extLst>
      <p:ext uri="{BB962C8B-B14F-4D97-AF65-F5344CB8AC3E}">
        <p14:creationId xmlns:p14="http://schemas.microsoft.com/office/powerpoint/2010/main" val="612610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689DF-4FFB-45BD-A3CF-8B7F595B63E9}"/>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B0642112-F658-4381-AF22-AD33C4A523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0754B1A6-E6BC-4B63-8D5E-14C5953117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4998D34C-A77D-4A68-80C6-50CCA6644649}"/>
              </a:ext>
            </a:extLst>
          </p:cNvPr>
          <p:cNvSpPr>
            <a:spLocks noGrp="1"/>
          </p:cNvSpPr>
          <p:nvPr>
            <p:ph type="dt" sz="half" idx="10"/>
          </p:nvPr>
        </p:nvSpPr>
        <p:spPr/>
        <p:txBody>
          <a:bodyPr/>
          <a:lstStyle/>
          <a:p>
            <a:fld id="{F5BB020E-211E-45A5-9CC9-51C8292311B1}" type="datetimeFigureOut">
              <a:rPr lang="en-KE" smtClean="0"/>
              <a:t>14/03/2023</a:t>
            </a:fld>
            <a:endParaRPr lang="en-KE"/>
          </a:p>
        </p:txBody>
      </p:sp>
      <p:sp>
        <p:nvSpPr>
          <p:cNvPr id="6" name="Footer Placeholder 5">
            <a:extLst>
              <a:ext uri="{FF2B5EF4-FFF2-40B4-BE49-F238E27FC236}">
                <a16:creationId xmlns:a16="http://schemas.microsoft.com/office/drawing/2014/main" id="{2E6A00BF-3A3A-49A6-8575-47FBA8F82CF3}"/>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20C6BFCF-251B-4871-9529-2C8422985035}"/>
              </a:ext>
            </a:extLst>
          </p:cNvPr>
          <p:cNvSpPr>
            <a:spLocks noGrp="1"/>
          </p:cNvSpPr>
          <p:nvPr>
            <p:ph type="sldNum" sz="quarter" idx="12"/>
          </p:nvPr>
        </p:nvSpPr>
        <p:spPr/>
        <p:txBody>
          <a:bodyPr/>
          <a:lstStyle/>
          <a:p>
            <a:fld id="{B8E73345-1A5D-4084-9986-E13744FFFEBA}" type="slidenum">
              <a:rPr lang="en-KE" smtClean="0"/>
              <a:t>‹#›</a:t>
            </a:fld>
            <a:endParaRPr lang="en-KE"/>
          </a:p>
        </p:txBody>
      </p:sp>
    </p:spTree>
    <p:extLst>
      <p:ext uri="{BB962C8B-B14F-4D97-AF65-F5344CB8AC3E}">
        <p14:creationId xmlns:p14="http://schemas.microsoft.com/office/powerpoint/2010/main" val="2168030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4ECBC-8C3D-487B-B299-82FD9E2B6337}"/>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B5564E29-3EE4-42C2-96E5-DD4076D95D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F9ABA0-8F69-4C45-8AC1-362B4CFC10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5C0AA009-5215-4F4E-A448-81E84BF097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E0F525-CCFD-42B3-BE18-9E86B32927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6454FB22-9E5C-43BB-B931-813707A68CB3}"/>
              </a:ext>
            </a:extLst>
          </p:cNvPr>
          <p:cNvSpPr>
            <a:spLocks noGrp="1"/>
          </p:cNvSpPr>
          <p:nvPr>
            <p:ph type="dt" sz="half" idx="10"/>
          </p:nvPr>
        </p:nvSpPr>
        <p:spPr/>
        <p:txBody>
          <a:bodyPr/>
          <a:lstStyle/>
          <a:p>
            <a:fld id="{F5BB020E-211E-45A5-9CC9-51C8292311B1}" type="datetimeFigureOut">
              <a:rPr lang="en-KE" smtClean="0"/>
              <a:t>14/03/2023</a:t>
            </a:fld>
            <a:endParaRPr lang="en-KE"/>
          </a:p>
        </p:txBody>
      </p:sp>
      <p:sp>
        <p:nvSpPr>
          <p:cNvPr id="8" name="Footer Placeholder 7">
            <a:extLst>
              <a:ext uri="{FF2B5EF4-FFF2-40B4-BE49-F238E27FC236}">
                <a16:creationId xmlns:a16="http://schemas.microsoft.com/office/drawing/2014/main" id="{45082854-9FFB-428D-8262-C4BF314A9D3C}"/>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1CC6381A-E82F-434A-AEA9-8E7093F89B69}"/>
              </a:ext>
            </a:extLst>
          </p:cNvPr>
          <p:cNvSpPr>
            <a:spLocks noGrp="1"/>
          </p:cNvSpPr>
          <p:nvPr>
            <p:ph type="sldNum" sz="quarter" idx="12"/>
          </p:nvPr>
        </p:nvSpPr>
        <p:spPr/>
        <p:txBody>
          <a:bodyPr/>
          <a:lstStyle/>
          <a:p>
            <a:fld id="{B8E73345-1A5D-4084-9986-E13744FFFEBA}" type="slidenum">
              <a:rPr lang="en-KE" smtClean="0"/>
              <a:t>‹#›</a:t>
            </a:fld>
            <a:endParaRPr lang="en-KE"/>
          </a:p>
        </p:txBody>
      </p:sp>
    </p:spTree>
    <p:extLst>
      <p:ext uri="{BB962C8B-B14F-4D97-AF65-F5344CB8AC3E}">
        <p14:creationId xmlns:p14="http://schemas.microsoft.com/office/powerpoint/2010/main" val="1683502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14355-CBE3-4156-A479-5438B25EA314}"/>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DB1F5982-8118-4264-A3E6-63EE7B46D2DB}"/>
              </a:ext>
            </a:extLst>
          </p:cNvPr>
          <p:cNvSpPr>
            <a:spLocks noGrp="1"/>
          </p:cNvSpPr>
          <p:nvPr>
            <p:ph type="dt" sz="half" idx="10"/>
          </p:nvPr>
        </p:nvSpPr>
        <p:spPr/>
        <p:txBody>
          <a:bodyPr/>
          <a:lstStyle/>
          <a:p>
            <a:fld id="{F5BB020E-211E-45A5-9CC9-51C8292311B1}" type="datetimeFigureOut">
              <a:rPr lang="en-KE" smtClean="0"/>
              <a:t>14/03/2023</a:t>
            </a:fld>
            <a:endParaRPr lang="en-KE"/>
          </a:p>
        </p:txBody>
      </p:sp>
      <p:sp>
        <p:nvSpPr>
          <p:cNvPr id="4" name="Footer Placeholder 3">
            <a:extLst>
              <a:ext uri="{FF2B5EF4-FFF2-40B4-BE49-F238E27FC236}">
                <a16:creationId xmlns:a16="http://schemas.microsoft.com/office/drawing/2014/main" id="{A69629EC-8FA2-4666-9B4C-A32DD88F6E65}"/>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B44E8D12-A110-43E3-8663-F745531D72DC}"/>
              </a:ext>
            </a:extLst>
          </p:cNvPr>
          <p:cNvSpPr>
            <a:spLocks noGrp="1"/>
          </p:cNvSpPr>
          <p:nvPr>
            <p:ph type="sldNum" sz="quarter" idx="12"/>
          </p:nvPr>
        </p:nvSpPr>
        <p:spPr/>
        <p:txBody>
          <a:bodyPr/>
          <a:lstStyle/>
          <a:p>
            <a:fld id="{B8E73345-1A5D-4084-9986-E13744FFFEBA}" type="slidenum">
              <a:rPr lang="en-KE" smtClean="0"/>
              <a:t>‹#›</a:t>
            </a:fld>
            <a:endParaRPr lang="en-KE"/>
          </a:p>
        </p:txBody>
      </p:sp>
    </p:spTree>
    <p:extLst>
      <p:ext uri="{BB962C8B-B14F-4D97-AF65-F5344CB8AC3E}">
        <p14:creationId xmlns:p14="http://schemas.microsoft.com/office/powerpoint/2010/main" val="7161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5F19AE-2A30-4739-987B-486A4086C5EE}"/>
              </a:ext>
            </a:extLst>
          </p:cNvPr>
          <p:cNvSpPr>
            <a:spLocks noGrp="1"/>
          </p:cNvSpPr>
          <p:nvPr>
            <p:ph type="dt" sz="half" idx="10"/>
          </p:nvPr>
        </p:nvSpPr>
        <p:spPr/>
        <p:txBody>
          <a:bodyPr/>
          <a:lstStyle/>
          <a:p>
            <a:fld id="{F5BB020E-211E-45A5-9CC9-51C8292311B1}" type="datetimeFigureOut">
              <a:rPr lang="en-KE" smtClean="0"/>
              <a:t>14/03/2023</a:t>
            </a:fld>
            <a:endParaRPr lang="en-KE"/>
          </a:p>
        </p:txBody>
      </p:sp>
      <p:sp>
        <p:nvSpPr>
          <p:cNvPr id="3" name="Footer Placeholder 2">
            <a:extLst>
              <a:ext uri="{FF2B5EF4-FFF2-40B4-BE49-F238E27FC236}">
                <a16:creationId xmlns:a16="http://schemas.microsoft.com/office/drawing/2014/main" id="{F2386246-EA31-4F98-8A1D-6011F2818EBD}"/>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2E2EAEA3-CAF5-40F7-9FBA-51E7BE10F1C7}"/>
              </a:ext>
            </a:extLst>
          </p:cNvPr>
          <p:cNvSpPr>
            <a:spLocks noGrp="1"/>
          </p:cNvSpPr>
          <p:nvPr>
            <p:ph type="sldNum" sz="quarter" idx="12"/>
          </p:nvPr>
        </p:nvSpPr>
        <p:spPr/>
        <p:txBody>
          <a:bodyPr/>
          <a:lstStyle/>
          <a:p>
            <a:fld id="{B8E73345-1A5D-4084-9986-E13744FFFEBA}" type="slidenum">
              <a:rPr lang="en-KE" smtClean="0"/>
              <a:t>‹#›</a:t>
            </a:fld>
            <a:endParaRPr lang="en-KE"/>
          </a:p>
        </p:txBody>
      </p:sp>
    </p:spTree>
    <p:extLst>
      <p:ext uri="{BB962C8B-B14F-4D97-AF65-F5344CB8AC3E}">
        <p14:creationId xmlns:p14="http://schemas.microsoft.com/office/powerpoint/2010/main" val="3759413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10BD9-77A7-47C8-B36F-6752D869B9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FB12919F-C784-4D9F-A930-2BDB354943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EE7FF035-2768-44FC-92FD-E561D291E5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17C54B-9AC0-42CE-92A3-7FB041632D7F}"/>
              </a:ext>
            </a:extLst>
          </p:cNvPr>
          <p:cNvSpPr>
            <a:spLocks noGrp="1"/>
          </p:cNvSpPr>
          <p:nvPr>
            <p:ph type="dt" sz="half" idx="10"/>
          </p:nvPr>
        </p:nvSpPr>
        <p:spPr/>
        <p:txBody>
          <a:bodyPr/>
          <a:lstStyle/>
          <a:p>
            <a:fld id="{F5BB020E-211E-45A5-9CC9-51C8292311B1}" type="datetimeFigureOut">
              <a:rPr lang="en-KE" smtClean="0"/>
              <a:t>14/03/2023</a:t>
            </a:fld>
            <a:endParaRPr lang="en-KE"/>
          </a:p>
        </p:txBody>
      </p:sp>
      <p:sp>
        <p:nvSpPr>
          <p:cNvPr id="6" name="Footer Placeholder 5">
            <a:extLst>
              <a:ext uri="{FF2B5EF4-FFF2-40B4-BE49-F238E27FC236}">
                <a16:creationId xmlns:a16="http://schemas.microsoft.com/office/drawing/2014/main" id="{E8866021-76CF-461C-88B3-A96142F400E5}"/>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A4640427-9EE9-4200-9B32-1B9521C27A3C}"/>
              </a:ext>
            </a:extLst>
          </p:cNvPr>
          <p:cNvSpPr>
            <a:spLocks noGrp="1"/>
          </p:cNvSpPr>
          <p:nvPr>
            <p:ph type="sldNum" sz="quarter" idx="12"/>
          </p:nvPr>
        </p:nvSpPr>
        <p:spPr/>
        <p:txBody>
          <a:bodyPr/>
          <a:lstStyle/>
          <a:p>
            <a:fld id="{B8E73345-1A5D-4084-9986-E13744FFFEBA}" type="slidenum">
              <a:rPr lang="en-KE" smtClean="0"/>
              <a:t>‹#›</a:t>
            </a:fld>
            <a:endParaRPr lang="en-KE"/>
          </a:p>
        </p:txBody>
      </p:sp>
    </p:spTree>
    <p:extLst>
      <p:ext uri="{BB962C8B-B14F-4D97-AF65-F5344CB8AC3E}">
        <p14:creationId xmlns:p14="http://schemas.microsoft.com/office/powerpoint/2010/main" val="634392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7C594-B5A4-4FDC-A2A4-500F26A5BB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89E89176-1641-4BFF-A1BD-5CC136DD72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9903B635-7543-4B64-A80B-FA1708B861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7FA562-D0FE-49DA-89C5-FCB0ADA733E6}"/>
              </a:ext>
            </a:extLst>
          </p:cNvPr>
          <p:cNvSpPr>
            <a:spLocks noGrp="1"/>
          </p:cNvSpPr>
          <p:nvPr>
            <p:ph type="dt" sz="half" idx="10"/>
          </p:nvPr>
        </p:nvSpPr>
        <p:spPr/>
        <p:txBody>
          <a:bodyPr/>
          <a:lstStyle/>
          <a:p>
            <a:fld id="{F5BB020E-211E-45A5-9CC9-51C8292311B1}" type="datetimeFigureOut">
              <a:rPr lang="en-KE" smtClean="0"/>
              <a:t>14/03/2023</a:t>
            </a:fld>
            <a:endParaRPr lang="en-KE"/>
          </a:p>
        </p:txBody>
      </p:sp>
      <p:sp>
        <p:nvSpPr>
          <p:cNvPr id="6" name="Footer Placeholder 5">
            <a:extLst>
              <a:ext uri="{FF2B5EF4-FFF2-40B4-BE49-F238E27FC236}">
                <a16:creationId xmlns:a16="http://schemas.microsoft.com/office/drawing/2014/main" id="{8AD780AD-FBAD-464A-B4C8-1265FD9B4A1A}"/>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D9E33CBB-89E5-404B-B856-35B049884AF5}"/>
              </a:ext>
            </a:extLst>
          </p:cNvPr>
          <p:cNvSpPr>
            <a:spLocks noGrp="1"/>
          </p:cNvSpPr>
          <p:nvPr>
            <p:ph type="sldNum" sz="quarter" idx="12"/>
          </p:nvPr>
        </p:nvSpPr>
        <p:spPr/>
        <p:txBody>
          <a:bodyPr/>
          <a:lstStyle/>
          <a:p>
            <a:fld id="{B8E73345-1A5D-4084-9986-E13744FFFEBA}" type="slidenum">
              <a:rPr lang="en-KE" smtClean="0"/>
              <a:t>‹#›</a:t>
            </a:fld>
            <a:endParaRPr lang="en-KE"/>
          </a:p>
        </p:txBody>
      </p:sp>
    </p:spTree>
    <p:extLst>
      <p:ext uri="{BB962C8B-B14F-4D97-AF65-F5344CB8AC3E}">
        <p14:creationId xmlns:p14="http://schemas.microsoft.com/office/powerpoint/2010/main" val="1162792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F82A78-B925-4307-ACCB-E8A4D4259F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237FEBD8-E264-46D8-B642-55350E5765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9173905D-D29D-4098-84C7-98EFBD92F4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BB020E-211E-45A5-9CC9-51C8292311B1}" type="datetimeFigureOut">
              <a:rPr lang="en-KE" smtClean="0"/>
              <a:t>14/03/2023</a:t>
            </a:fld>
            <a:endParaRPr lang="en-KE"/>
          </a:p>
        </p:txBody>
      </p:sp>
      <p:sp>
        <p:nvSpPr>
          <p:cNvPr id="5" name="Footer Placeholder 4">
            <a:extLst>
              <a:ext uri="{FF2B5EF4-FFF2-40B4-BE49-F238E27FC236}">
                <a16:creationId xmlns:a16="http://schemas.microsoft.com/office/drawing/2014/main" id="{5A697118-9444-43F2-9126-BBC139354C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E65DED7F-3781-4F0D-85BA-AADD17F12E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E73345-1A5D-4084-9986-E13744FFFEBA}" type="slidenum">
              <a:rPr lang="en-KE" smtClean="0"/>
              <a:t>‹#›</a:t>
            </a:fld>
            <a:endParaRPr lang="en-KE"/>
          </a:p>
        </p:txBody>
      </p:sp>
    </p:spTree>
    <p:extLst>
      <p:ext uri="{BB962C8B-B14F-4D97-AF65-F5344CB8AC3E}">
        <p14:creationId xmlns:p14="http://schemas.microsoft.com/office/powerpoint/2010/main" val="1869300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669B92-FB2F-4CC0-9A43-0D87A7D3B1A9}" type="datetimeFigureOut">
              <a:rPr lang="en-US" smtClean="0"/>
              <a:t>3/14/2023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E447DB-2365-460B-B2F8-9751DAD1E743}" type="slidenum">
              <a:rPr lang="en-US" smtClean="0"/>
              <a:t>‹#›</a:t>
            </a:fld>
            <a:endParaRPr lang="en-US"/>
          </a:p>
        </p:txBody>
      </p:sp>
    </p:spTree>
    <p:extLst>
      <p:ext uri="{BB962C8B-B14F-4D97-AF65-F5344CB8AC3E}">
        <p14:creationId xmlns:p14="http://schemas.microsoft.com/office/powerpoint/2010/main" val="37935892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AD3E3-A646-480D-A462-FB8548CF696E}"/>
              </a:ext>
            </a:extLst>
          </p:cNvPr>
          <p:cNvSpPr>
            <a:spLocks noGrp="1"/>
          </p:cNvSpPr>
          <p:nvPr>
            <p:ph type="ctrTitle"/>
          </p:nvPr>
        </p:nvSpPr>
        <p:spPr/>
        <p:txBody>
          <a:bodyPr>
            <a:normAutofit fontScale="90000"/>
          </a:bodyPr>
          <a:lstStyle/>
          <a:p>
            <a:r>
              <a:rPr lang="en-US" b="1" dirty="0">
                <a:effectLst>
                  <a:outerShdw blurRad="38100" dist="38100" dir="2700000" algn="tl">
                    <a:srgbClr val="000000">
                      <a:alpha val="43137"/>
                    </a:srgbClr>
                  </a:outerShdw>
                </a:effectLst>
              </a:rPr>
              <a:t>Lesson Eight: Solve Linear Equations using Cramer’s Rule</a:t>
            </a:r>
            <a:endParaRPr lang="en-KE" b="1"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D4CFF9DE-4DDF-4B95-89A8-916CA0DA843A}"/>
              </a:ext>
            </a:extLst>
          </p:cNvPr>
          <p:cNvSpPr>
            <a:spLocks noGrp="1"/>
          </p:cNvSpPr>
          <p:nvPr>
            <p:ph type="subTitle" idx="1"/>
          </p:nvPr>
        </p:nvSpPr>
        <p:spPr/>
        <p:txBody>
          <a:bodyPr/>
          <a:lstStyle/>
          <a:p>
            <a:r>
              <a:rPr lang="en-US" b="1" dirty="0">
                <a:effectLst>
                  <a:outerShdw blurRad="38100" dist="38100" dir="2700000" algn="tl">
                    <a:srgbClr val="000000">
                      <a:alpha val="43137"/>
                    </a:srgbClr>
                  </a:outerShdw>
                </a:effectLst>
              </a:rPr>
              <a:t>mgichuki@jkuat.ac.ke</a:t>
            </a:r>
            <a:endParaRPr lang="en-KE"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33348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10D07-B0DF-49FC-B932-AC37F110E642}"/>
              </a:ext>
            </a:extLst>
          </p:cNvPr>
          <p:cNvSpPr>
            <a:spLocks noGrp="1"/>
          </p:cNvSpPr>
          <p:nvPr>
            <p:ph type="title"/>
          </p:nvPr>
        </p:nvSpPr>
        <p:spPr>
          <a:xfrm>
            <a:off x="1225062" y="2039816"/>
            <a:ext cx="10515600" cy="2376488"/>
          </a:xfrm>
        </p:spPr>
        <p:txBody>
          <a:bodyPr>
            <a:normAutofit/>
          </a:bodyPr>
          <a:lstStyle/>
          <a:p>
            <a:pPr algn="ctr"/>
            <a:r>
              <a:rPr lang="en-US" sz="4800" b="1" dirty="0">
                <a:solidFill>
                  <a:schemeClr val="accent6"/>
                </a:solidFill>
                <a:effectLst>
                  <a:outerShdw blurRad="38100" dist="38100" dir="2700000" algn="tl">
                    <a:srgbClr val="000000">
                      <a:alpha val="43137"/>
                    </a:srgbClr>
                  </a:outerShdw>
                </a:effectLst>
                <a:latin typeface="Book Antiqua" panose="02040602050305030304" pitchFamily="18" charset="0"/>
              </a:rPr>
              <a:t>Questions?</a:t>
            </a:r>
            <a:br>
              <a:rPr lang="en-US" sz="4800" b="1" dirty="0">
                <a:solidFill>
                  <a:schemeClr val="accent6"/>
                </a:solidFill>
                <a:effectLst>
                  <a:outerShdw blurRad="38100" dist="38100" dir="2700000" algn="tl">
                    <a:srgbClr val="000000">
                      <a:alpha val="43137"/>
                    </a:srgbClr>
                  </a:outerShdw>
                </a:effectLst>
                <a:latin typeface="Book Antiqua" panose="02040602050305030304" pitchFamily="18" charset="0"/>
              </a:rPr>
            </a:br>
            <a:r>
              <a:rPr lang="en-US" sz="4800" b="1" dirty="0">
                <a:solidFill>
                  <a:schemeClr val="accent6"/>
                </a:solidFill>
                <a:effectLst>
                  <a:outerShdw blurRad="38100" dist="38100" dir="2700000" algn="tl">
                    <a:srgbClr val="000000">
                      <a:alpha val="43137"/>
                    </a:srgbClr>
                  </a:outerShdw>
                </a:effectLst>
                <a:latin typeface="Book Antiqua" panose="02040602050305030304" pitchFamily="18" charset="0"/>
              </a:rPr>
              <a:t>Comments?</a:t>
            </a:r>
            <a:endParaRPr lang="en-KE" sz="4800" b="1" dirty="0">
              <a:solidFill>
                <a:schemeClr val="accent6"/>
              </a:solidFill>
              <a:effectLst>
                <a:outerShdw blurRad="38100" dist="38100" dir="2700000" algn="tl">
                  <a:srgbClr val="000000">
                    <a:alpha val="43137"/>
                  </a:srgbClr>
                </a:outerShdw>
              </a:effectLst>
              <a:latin typeface="Book Antiqua" panose="02040602050305030304" pitchFamily="18" charset="0"/>
            </a:endParaRPr>
          </a:p>
        </p:txBody>
      </p:sp>
    </p:spTree>
    <p:extLst>
      <p:ext uri="{BB962C8B-B14F-4D97-AF65-F5344CB8AC3E}">
        <p14:creationId xmlns:p14="http://schemas.microsoft.com/office/powerpoint/2010/main" val="1022163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EC42BD-8A1A-44B7-A424-F07CFB596008}"/>
              </a:ext>
            </a:extLst>
          </p:cNvPr>
          <p:cNvSpPr>
            <a:spLocks noGrp="1"/>
          </p:cNvSpPr>
          <p:nvPr>
            <p:ph idx="1"/>
          </p:nvPr>
        </p:nvSpPr>
        <p:spPr>
          <a:xfrm>
            <a:off x="190500" y="749300"/>
            <a:ext cx="9067800" cy="6108700"/>
          </a:xfrm>
        </p:spPr>
        <p:txBody>
          <a:bodyPr>
            <a:normAutofit/>
          </a:bodyPr>
          <a:lstStyle/>
          <a:p>
            <a:pPr marL="0" indent="0">
              <a:buNone/>
            </a:pPr>
            <a:r>
              <a:rPr lang="en-US" sz="4000" b="1" dirty="0">
                <a:effectLst>
                  <a:outerShdw blurRad="38100" dist="38100" dir="2700000" algn="tl">
                    <a:srgbClr val="000000">
                      <a:alpha val="43137"/>
                    </a:srgbClr>
                  </a:outerShdw>
                </a:effectLst>
              </a:rPr>
              <a:t>Cramer’s Rule Definition</a:t>
            </a:r>
          </a:p>
          <a:p>
            <a:r>
              <a:rPr lang="en-US" sz="4000" dirty="0"/>
              <a:t>Cramer’s rule is one of the important methods applied to solve a system of equations. </a:t>
            </a:r>
          </a:p>
          <a:p>
            <a:r>
              <a:rPr lang="en-US" sz="4000" dirty="0"/>
              <a:t>In this method, the values of the variables in the system are calculated using the determinants of matrices. </a:t>
            </a:r>
          </a:p>
          <a:p>
            <a:r>
              <a:rPr lang="en-US" sz="4000" dirty="0"/>
              <a:t>Thus, Cramer’s rule is also known as the determinant method.</a:t>
            </a:r>
          </a:p>
          <a:p>
            <a:endParaRPr lang="en-KE" sz="4000" dirty="0"/>
          </a:p>
        </p:txBody>
      </p:sp>
    </p:spTree>
    <p:extLst>
      <p:ext uri="{BB962C8B-B14F-4D97-AF65-F5344CB8AC3E}">
        <p14:creationId xmlns:p14="http://schemas.microsoft.com/office/powerpoint/2010/main" val="1898180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9FF41C-3185-43EC-A8FB-07FC4A5DF895}"/>
              </a:ext>
            </a:extLst>
          </p:cNvPr>
          <p:cNvSpPr>
            <a:spLocks noGrp="1"/>
          </p:cNvSpPr>
          <p:nvPr>
            <p:ph idx="1"/>
          </p:nvPr>
        </p:nvSpPr>
        <p:spPr>
          <a:xfrm>
            <a:off x="0" y="663676"/>
            <a:ext cx="10845800" cy="6041923"/>
          </a:xfrm>
        </p:spPr>
        <p:txBody>
          <a:bodyPr/>
          <a:lstStyle/>
          <a:p>
            <a:r>
              <a:rPr lang="en-US" dirty="0"/>
              <a:t>In linear algebra, </a:t>
            </a:r>
            <a:r>
              <a:rPr lang="en-US" b="1" dirty="0"/>
              <a:t>Cramer’s rule</a:t>
            </a:r>
            <a:r>
              <a:rPr lang="en-US" dirty="0"/>
              <a:t> is a specific formula used for solving a system of linear equations containing as many equations as unknowns, efficient whenever the system of equations has a unique solution. </a:t>
            </a:r>
          </a:p>
          <a:p>
            <a:r>
              <a:rPr lang="en-US" dirty="0"/>
              <a:t>The rule is named after Gabriel Cramer (1704–1752), the rule publisher (1750)</a:t>
            </a:r>
          </a:p>
          <a:p>
            <a:r>
              <a:rPr lang="en-US" dirty="0"/>
              <a:t>It is the most commonly used formula for getting the solution for the given system of equations formed through matrices. </a:t>
            </a:r>
          </a:p>
          <a:p>
            <a:r>
              <a:rPr lang="en-US" dirty="0"/>
              <a:t>The solution obtained using Cramer’s rule will be in terms of the determinants of the coefficient matrix and matrices obtained from it by replacing one column with the column vector of the right-hand sides of the equations.</a:t>
            </a:r>
            <a:endParaRPr lang="en-KE" dirty="0"/>
          </a:p>
        </p:txBody>
      </p:sp>
    </p:spTree>
    <p:extLst>
      <p:ext uri="{BB962C8B-B14F-4D97-AF65-F5344CB8AC3E}">
        <p14:creationId xmlns:p14="http://schemas.microsoft.com/office/powerpoint/2010/main" val="320886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FAB003-8F30-4132-A4F9-880D52FFC025}"/>
              </a:ext>
            </a:extLst>
          </p:cNvPr>
          <p:cNvSpPr>
            <a:spLocks noGrp="1"/>
          </p:cNvSpPr>
          <p:nvPr>
            <p:ph idx="1"/>
          </p:nvPr>
        </p:nvSpPr>
        <p:spPr>
          <a:xfrm>
            <a:off x="292100" y="584200"/>
            <a:ext cx="11442700" cy="5918200"/>
          </a:xfrm>
        </p:spPr>
        <p:txBody>
          <a:bodyPr>
            <a:normAutofit lnSpcReduction="10000"/>
          </a:bodyPr>
          <a:lstStyle/>
          <a:p>
            <a:pPr marL="0" indent="0">
              <a:buNone/>
            </a:pPr>
            <a:r>
              <a:rPr lang="en-US" b="1" dirty="0">
                <a:effectLst>
                  <a:outerShdw blurRad="38100" dist="38100" dir="2700000" algn="tl">
                    <a:srgbClr val="000000">
                      <a:alpha val="43137"/>
                    </a:srgbClr>
                  </a:outerShdw>
                </a:effectLst>
              </a:rPr>
              <a:t>Cramer’s Rule Formula</a:t>
            </a:r>
          </a:p>
          <a:p>
            <a:r>
              <a:rPr lang="en-US" dirty="0"/>
              <a:t>Consider a system of linear equations with n variables x₁, x₂, x₃, …, xₙ written in the matrix form AX = B.</a:t>
            </a:r>
          </a:p>
          <a:p>
            <a:pPr marL="0" indent="0">
              <a:buNone/>
            </a:pPr>
            <a:r>
              <a:rPr lang="en-US" dirty="0"/>
              <a:t>Here,</a:t>
            </a:r>
          </a:p>
          <a:p>
            <a:r>
              <a:rPr lang="en-US" dirty="0"/>
              <a:t>A = Coefficient matrix (must be a square matrix)</a:t>
            </a:r>
          </a:p>
          <a:p>
            <a:r>
              <a:rPr lang="en-US" dirty="0"/>
              <a:t>X = Column matrix with variables</a:t>
            </a:r>
          </a:p>
          <a:p>
            <a:r>
              <a:rPr lang="en-US" dirty="0"/>
              <a:t>B = Column matrix with the constants (which are on the right side of the equations)</a:t>
            </a:r>
          </a:p>
          <a:p>
            <a:pPr marL="0" indent="0">
              <a:buNone/>
            </a:pPr>
            <a:r>
              <a:rPr lang="en-US" dirty="0"/>
              <a:t>Now, we have to find the determinants as:</a:t>
            </a:r>
          </a:p>
          <a:p>
            <a:r>
              <a:rPr lang="en-US" dirty="0"/>
              <a:t>D = |A|, Dx</a:t>
            </a:r>
            <a:r>
              <a:rPr lang="en-US" baseline="-25000" dirty="0"/>
              <a:t>1</a:t>
            </a:r>
            <a:r>
              <a:rPr lang="en-US" dirty="0"/>
              <a:t>, Dx</a:t>
            </a:r>
            <a:r>
              <a:rPr lang="en-US" baseline="-25000" dirty="0"/>
              <a:t>2</a:t>
            </a:r>
            <a:r>
              <a:rPr lang="en-US" dirty="0"/>
              <a:t>, Dx</a:t>
            </a:r>
            <a:r>
              <a:rPr lang="en-US" baseline="-25000" dirty="0"/>
              <a:t>3</a:t>
            </a:r>
            <a:r>
              <a:rPr lang="en-US" dirty="0"/>
              <a:t>,…, </a:t>
            </a:r>
            <a:r>
              <a:rPr lang="en-US" dirty="0" err="1"/>
              <a:t>Dx</a:t>
            </a:r>
            <a:r>
              <a:rPr lang="en-US" baseline="-25000" dirty="0" err="1"/>
              <a:t>n</a:t>
            </a:r>
            <a:endParaRPr lang="en-US" dirty="0"/>
          </a:p>
          <a:p>
            <a:pPr marL="0" indent="0">
              <a:buNone/>
            </a:pPr>
            <a:r>
              <a:rPr lang="en-US" dirty="0"/>
              <a:t>Here, </a:t>
            </a:r>
            <a:r>
              <a:rPr lang="en-US" dirty="0" err="1"/>
              <a:t>Dx</a:t>
            </a:r>
            <a:r>
              <a:rPr lang="en-US" baseline="-25000" dirty="0" err="1"/>
              <a:t>i</a:t>
            </a:r>
            <a:r>
              <a:rPr lang="en-US" dirty="0"/>
              <a:t> for </a:t>
            </a:r>
            <a:r>
              <a:rPr lang="en-US" dirty="0" err="1"/>
              <a:t>i</a:t>
            </a:r>
            <a:r>
              <a:rPr lang="en-US" dirty="0"/>
              <a:t> = 1, 2, 3,…, n is the same determinant as D such that the column is replaced with B. meaning,</a:t>
            </a:r>
          </a:p>
          <a:p>
            <a:r>
              <a:rPr lang="en-US" dirty="0"/>
              <a:t>x</a:t>
            </a:r>
            <a:r>
              <a:rPr lang="en-US" baseline="-25000" dirty="0"/>
              <a:t>1</a:t>
            </a:r>
            <a:r>
              <a:rPr lang="en-US" dirty="0"/>
              <a:t> = Dx</a:t>
            </a:r>
            <a:r>
              <a:rPr lang="en-US" baseline="-25000" dirty="0"/>
              <a:t>1</a:t>
            </a:r>
            <a:r>
              <a:rPr lang="en-US" dirty="0"/>
              <a:t>/D; x</a:t>
            </a:r>
            <a:r>
              <a:rPr lang="en-US" baseline="-25000" dirty="0"/>
              <a:t>2</a:t>
            </a:r>
            <a:r>
              <a:rPr lang="en-US" dirty="0"/>
              <a:t> = Dx</a:t>
            </a:r>
            <a:r>
              <a:rPr lang="en-US" baseline="-25000" dirty="0"/>
              <a:t>2</a:t>
            </a:r>
            <a:r>
              <a:rPr lang="en-US" dirty="0"/>
              <a:t>/D; x</a:t>
            </a:r>
            <a:r>
              <a:rPr lang="en-US" baseline="-25000" dirty="0"/>
              <a:t>3</a:t>
            </a:r>
            <a:r>
              <a:rPr lang="en-US" dirty="0"/>
              <a:t> = Dx</a:t>
            </a:r>
            <a:r>
              <a:rPr lang="en-US" baseline="-25000" dirty="0"/>
              <a:t>3</a:t>
            </a:r>
            <a:r>
              <a:rPr lang="en-US" dirty="0"/>
              <a:t>/D; ….; </a:t>
            </a:r>
            <a:r>
              <a:rPr lang="en-US" dirty="0" err="1"/>
              <a:t>x</a:t>
            </a:r>
            <a:r>
              <a:rPr lang="en-US" baseline="-25000" dirty="0" err="1"/>
              <a:t>n</a:t>
            </a:r>
            <a:r>
              <a:rPr lang="en-US" dirty="0"/>
              <a:t> = </a:t>
            </a:r>
            <a:r>
              <a:rPr lang="en-US" dirty="0" err="1"/>
              <a:t>Dx</a:t>
            </a:r>
            <a:r>
              <a:rPr lang="en-US" baseline="-25000" dirty="0" err="1"/>
              <a:t>n</a:t>
            </a:r>
            <a:r>
              <a:rPr lang="en-US" dirty="0"/>
              <a:t>/D {where D is not equal to 0}</a:t>
            </a:r>
          </a:p>
          <a:p>
            <a:endParaRPr lang="en-KE" dirty="0"/>
          </a:p>
        </p:txBody>
      </p:sp>
    </p:spTree>
    <p:extLst>
      <p:ext uri="{BB962C8B-B14F-4D97-AF65-F5344CB8AC3E}">
        <p14:creationId xmlns:p14="http://schemas.microsoft.com/office/powerpoint/2010/main" val="4102955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4F7DC6-8E07-49ED-A5AD-DD6EEF4FE735}"/>
              </a:ext>
            </a:extLst>
          </p:cNvPr>
          <p:cNvSpPr>
            <a:spLocks noGrp="1"/>
          </p:cNvSpPr>
          <p:nvPr>
            <p:ph idx="1"/>
          </p:nvPr>
        </p:nvSpPr>
        <p:spPr>
          <a:xfrm>
            <a:off x="215900" y="469900"/>
            <a:ext cx="5588000" cy="6083300"/>
          </a:xfrm>
        </p:spPr>
        <p:txBody>
          <a:bodyPr/>
          <a:lstStyle/>
          <a:p>
            <a:pPr marL="0" indent="0">
              <a:buNone/>
            </a:pPr>
            <a:r>
              <a:rPr lang="en-US" sz="3600" b="1" dirty="0">
                <a:effectLst>
                  <a:outerShdw blurRad="38100" dist="38100" dir="2700000" algn="tl">
                    <a:srgbClr val="000000">
                      <a:alpha val="43137"/>
                    </a:srgbClr>
                  </a:outerShdw>
                </a:effectLst>
                <a:latin typeface="Book Antiqua" panose="02040602050305030304" pitchFamily="18" charset="0"/>
              </a:rPr>
              <a:t>Cramer’s Rule for a 2×2 Matrix</a:t>
            </a:r>
          </a:p>
          <a:p>
            <a:r>
              <a:rPr lang="en-US" sz="3600" dirty="0">
                <a:latin typeface="Book Antiqua" panose="02040602050305030304" pitchFamily="18" charset="0"/>
              </a:rPr>
              <a:t>Cramer’s rule for the 2×2 matrix is applied to solve the system of equations in two variables.</a:t>
            </a:r>
          </a:p>
          <a:p>
            <a:r>
              <a:rPr lang="en-US" sz="3600" dirty="0">
                <a:latin typeface="Book Antiqua" panose="02040602050305030304" pitchFamily="18" charset="0"/>
              </a:rPr>
              <a:t>Let us consider two linear equations in two variables.</a:t>
            </a:r>
          </a:p>
          <a:p>
            <a:pPr marL="914400" lvl="2" indent="0">
              <a:buNone/>
            </a:pPr>
            <a:r>
              <a:rPr lang="en-US" sz="3600" dirty="0">
                <a:latin typeface="Book Antiqua" panose="02040602050305030304" pitchFamily="18" charset="0"/>
              </a:rPr>
              <a:t>a</a:t>
            </a:r>
            <a:r>
              <a:rPr lang="en-US" sz="3600" baseline="-25000" dirty="0">
                <a:latin typeface="Book Antiqua" panose="02040602050305030304" pitchFamily="18" charset="0"/>
              </a:rPr>
              <a:t>1</a:t>
            </a:r>
            <a:r>
              <a:rPr lang="en-US" sz="3600" dirty="0">
                <a:latin typeface="Book Antiqua" panose="02040602050305030304" pitchFamily="18" charset="0"/>
              </a:rPr>
              <a:t>x + b</a:t>
            </a:r>
            <a:r>
              <a:rPr lang="en-US" sz="3600" baseline="-25000" dirty="0">
                <a:latin typeface="Book Antiqua" panose="02040602050305030304" pitchFamily="18" charset="0"/>
              </a:rPr>
              <a:t>1</a:t>
            </a:r>
            <a:r>
              <a:rPr lang="en-US" sz="3600" dirty="0">
                <a:latin typeface="Book Antiqua" panose="02040602050305030304" pitchFamily="18" charset="0"/>
              </a:rPr>
              <a:t>y = c</a:t>
            </a:r>
            <a:r>
              <a:rPr lang="en-US" sz="3600" baseline="-25000" dirty="0">
                <a:latin typeface="Book Antiqua" panose="02040602050305030304" pitchFamily="18" charset="0"/>
              </a:rPr>
              <a:t>1</a:t>
            </a:r>
            <a:endParaRPr lang="en-US" sz="3600" dirty="0">
              <a:latin typeface="Book Antiqua" panose="02040602050305030304" pitchFamily="18" charset="0"/>
            </a:endParaRPr>
          </a:p>
          <a:p>
            <a:pPr marL="914400" lvl="2" indent="0">
              <a:buNone/>
            </a:pPr>
            <a:r>
              <a:rPr lang="en-US" sz="3600" dirty="0">
                <a:latin typeface="Book Antiqua" panose="02040602050305030304" pitchFamily="18" charset="0"/>
              </a:rPr>
              <a:t>a</a:t>
            </a:r>
            <a:r>
              <a:rPr lang="en-US" sz="3600" baseline="-25000" dirty="0">
                <a:latin typeface="Book Antiqua" panose="02040602050305030304" pitchFamily="18" charset="0"/>
              </a:rPr>
              <a:t>2</a:t>
            </a:r>
            <a:r>
              <a:rPr lang="en-US" sz="3600" dirty="0">
                <a:latin typeface="Book Antiqua" panose="02040602050305030304" pitchFamily="18" charset="0"/>
              </a:rPr>
              <a:t>x + b</a:t>
            </a:r>
            <a:r>
              <a:rPr lang="en-US" sz="3600" baseline="-25000" dirty="0">
                <a:latin typeface="Book Antiqua" panose="02040602050305030304" pitchFamily="18" charset="0"/>
              </a:rPr>
              <a:t>2</a:t>
            </a:r>
            <a:r>
              <a:rPr lang="en-US" sz="3600" dirty="0">
                <a:latin typeface="Book Antiqua" panose="02040602050305030304" pitchFamily="18" charset="0"/>
              </a:rPr>
              <a:t>y = c</a:t>
            </a:r>
            <a:r>
              <a:rPr lang="en-US" sz="3600" baseline="-25000" dirty="0">
                <a:latin typeface="Book Antiqua" panose="02040602050305030304" pitchFamily="18" charset="0"/>
              </a:rPr>
              <a:t>2</a:t>
            </a:r>
            <a:endParaRPr lang="en-US" sz="3600" dirty="0">
              <a:latin typeface="Book Antiqua" panose="02040602050305030304" pitchFamily="18" charset="0"/>
            </a:endParaRPr>
          </a:p>
          <a:p>
            <a:endParaRPr lang="en-KE" dirty="0"/>
          </a:p>
        </p:txBody>
      </p:sp>
      <p:pic>
        <p:nvPicPr>
          <p:cNvPr id="4" name="Picture 3">
            <a:extLst>
              <a:ext uri="{FF2B5EF4-FFF2-40B4-BE49-F238E27FC236}">
                <a16:creationId xmlns:a16="http://schemas.microsoft.com/office/drawing/2014/main" id="{751E674E-69CC-4ADA-8D54-CA4169081BC5}"/>
              </a:ext>
            </a:extLst>
          </p:cNvPr>
          <p:cNvPicPr>
            <a:picLocks noChangeAspect="1"/>
          </p:cNvPicPr>
          <p:nvPr/>
        </p:nvPicPr>
        <p:blipFill>
          <a:blip r:embed="rId2"/>
          <a:stretch>
            <a:fillRect/>
          </a:stretch>
        </p:blipFill>
        <p:spPr>
          <a:xfrm>
            <a:off x="6197600" y="284162"/>
            <a:ext cx="5454650" cy="5888038"/>
          </a:xfrm>
          <a:prstGeom prst="rect">
            <a:avLst/>
          </a:prstGeom>
        </p:spPr>
      </p:pic>
    </p:spTree>
    <p:extLst>
      <p:ext uri="{BB962C8B-B14F-4D97-AF65-F5344CB8AC3E}">
        <p14:creationId xmlns:p14="http://schemas.microsoft.com/office/powerpoint/2010/main" val="3325669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40F70E-B246-4F11-AD29-605C94E6576B}"/>
              </a:ext>
            </a:extLst>
          </p:cNvPr>
          <p:cNvSpPr>
            <a:spLocks noGrp="1"/>
          </p:cNvSpPr>
          <p:nvPr>
            <p:ph idx="1"/>
          </p:nvPr>
        </p:nvSpPr>
        <p:spPr>
          <a:xfrm>
            <a:off x="152400" y="174624"/>
            <a:ext cx="3797300" cy="5705475"/>
          </a:xfrm>
        </p:spPr>
        <p:txBody>
          <a:bodyPr>
            <a:normAutofit/>
          </a:bodyPr>
          <a:lstStyle/>
          <a:p>
            <a:pPr marL="0" indent="0">
              <a:buNone/>
            </a:pPr>
            <a:r>
              <a:rPr lang="en-US" b="1" dirty="0"/>
              <a:t>Question: </a:t>
            </a:r>
            <a:r>
              <a:rPr lang="en-US" dirty="0"/>
              <a:t>Solve the following system of equations using Cramer’s rule:</a:t>
            </a:r>
          </a:p>
          <a:p>
            <a:r>
              <a:rPr lang="en-US" dirty="0"/>
              <a:t>2x – y = 5</a:t>
            </a:r>
          </a:p>
          <a:p>
            <a:r>
              <a:rPr lang="en-US" dirty="0"/>
              <a:t>x + y = 4</a:t>
            </a:r>
          </a:p>
          <a:p>
            <a:pPr marL="0" indent="0">
              <a:buNone/>
            </a:pPr>
            <a:r>
              <a:rPr lang="en-US" b="1" dirty="0"/>
              <a:t>Solution:</a:t>
            </a:r>
            <a:endParaRPr lang="en-US" dirty="0"/>
          </a:p>
          <a:p>
            <a:r>
              <a:rPr lang="en-US" dirty="0"/>
              <a:t>We write these equations in the form AX = B.</a:t>
            </a:r>
          </a:p>
          <a:p>
            <a:endParaRPr lang="en-KE" dirty="0"/>
          </a:p>
        </p:txBody>
      </p:sp>
      <p:grpSp>
        <p:nvGrpSpPr>
          <p:cNvPr id="6" name="Group 5">
            <a:extLst>
              <a:ext uri="{FF2B5EF4-FFF2-40B4-BE49-F238E27FC236}">
                <a16:creationId xmlns:a16="http://schemas.microsoft.com/office/drawing/2014/main" id="{9F617EF0-CF65-4D34-B924-69E8C6EFAFDE}"/>
              </a:ext>
            </a:extLst>
          </p:cNvPr>
          <p:cNvGrpSpPr/>
          <p:nvPr/>
        </p:nvGrpSpPr>
        <p:grpSpPr>
          <a:xfrm>
            <a:off x="3949700" y="219073"/>
            <a:ext cx="8089900" cy="6419854"/>
            <a:chOff x="6096000" y="219073"/>
            <a:chExt cx="5181600" cy="6419854"/>
          </a:xfrm>
        </p:grpSpPr>
        <p:pic>
          <p:nvPicPr>
            <p:cNvPr id="4" name="Content Placeholder 3">
              <a:extLst>
                <a:ext uri="{FF2B5EF4-FFF2-40B4-BE49-F238E27FC236}">
                  <a16:creationId xmlns:a16="http://schemas.microsoft.com/office/drawing/2014/main" id="{524BD754-4CAC-4021-8503-2EA638A1E9BD}"/>
                </a:ext>
              </a:extLst>
            </p:cNvPr>
            <p:cNvPicPr>
              <a:picLocks noChangeAspect="1"/>
            </p:cNvPicPr>
            <p:nvPr/>
          </p:nvPicPr>
          <p:blipFill>
            <a:blip r:embed="rId2"/>
            <a:stretch>
              <a:fillRect/>
            </a:stretch>
          </p:blipFill>
          <p:spPr>
            <a:xfrm>
              <a:off x="6096000" y="219073"/>
              <a:ext cx="5181600" cy="6110833"/>
            </a:xfrm>
            <a:prstGeom prst="rect">
              <a:avLst/>
            </a:prstGeom>
          </p:spPr>
        </p:pic>
        <p:pic>
          <p:nvPicPr>
            <p:cNvPr id="5" name="Picture 4">
              <a:extLst>
                <a:ext uri="{FF2B5EF4-FFF2-40B4-BE49-F238E27FC236}">
                  <a16:creationId xmlns:a16="http://schemas.microsoft.com/office/drawing/2014/main" id="{B5748AAB-95DF-4477-9800-643EC21389DD}"/>
                </a:ext>
              </a:extLst>
            </p:cNvPr>
            <p:cNvPicPr>
              <a:picLocks noChangeAspect="1"/>
            </p:cNvPicPr>
            <p:nvPr/>
          </p:nvPicPr>
          <p:blipFill>
            <a:blip r:embed="rId3"/>
            <a:stretch>
              <a:fillRect/>
            </a:stretch>
          </p:blipFill>
          <p:spPr>
            <a:xfrm>
              <a:off x="8432801" y="5080000"/>
              <a:ext cx="2362200" cy="1558927"/>
            </a:xfrm>
            <a:prstGeom prst="rect">
              <a:avLst/>
            </a:prstGeom>
          </p:spPr>
        </p:pic>
      </p:grpSp>
    </p:spTree>
    <p:extLst>
      <p:ext uri="{BB962C8B-B14F-4D97-AF65-F5344CB8AC3E}">
        <p14:creationId xmlns:p14="http://schemas.microsoft.com/office/powerpoint/2010/main" val="1077286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B55FC4A-CDAF-42D5-B496-4DB98D3D850F}"/>
              </a:ext>
            </a:extLst>
          </p:cNvPr>
          <p:cNvSpPr>
            <a:spLocks noGrp="1"/>
          </p:cNvSpPr>
          <p:nvPr>
            <p:ph idx="1"/>
          </p:nvPr>
        </p:nvSpPr>
        <p:spPr>
          <a:xfrm>
            <a:off x="114300" y="0"/>
            <a:ext cx="5765800" cy="6756400"/>
          </a:xfrm>
        </p:spPr>
        <p:txBody>
          <a:bodyPr>
            <a:normAutofit/>
          </a:bodyPr>
          <a:lstStyle/>
          <a:p>
            <a:r>
              <a:rPr lang="en-US" b="1" dirty="0">
                <a:effectLst>
                  <a:outerShdw blurRad="38100" dist="38100" dir="2700000" algn="tl">
                    <a:srgbClr val="000000">
                      <a:alpha val="43137"/>
                    </a:srgbClr>
                  </a:outerShdw>
                </a:effectLst>
              </a:rPr>
              <a:t>Cramer’s Rule for a 3×3 Matrix</a:t>
            </a:r>
          </a:p>
          <a:p>
            <a:r>
              <a:rPr lang="en-US" dirty="0"/>
              <a:t>To find the Cramer’s rule formula for a 3×3 matrix, we consider the system of three equations with three variables.</a:t>
            </a:r>
          </a:p>
          <a:p>
            <a:r>
              <a:rPr lang="en-US" dirty="0"/>
              <a:t>Consider:</a:t>
            </a:r>
          </a:p>
          <a:p>
            <a:r>
              <a:rPr lang="en-US" dirty="0"/>
              <a:t>a</a:t>
            </a:r>
            <a:r>
              <a:rPr lang="en-US" baseline="-25000" dirty="0"/>
              <a:t>1</a:t>
            </a:r>
            <a:r>
              <a:rPr lang="en-US" dirty="0"/>
              <a:t>x + b</a:t>
            </a:r>
            <a:r>
              <a:rPr lang="en-US" baseline="-25000" dirty="0"/>
              <a:t>1</a:t>
            </a:r>
            <a:r>
              <a:rPr lang="en-US" dirty="0"/>
              <a:t>y + c</a:t>
            </a:r>
            <a:r>
              <a:rPr lang="en-US" baseline="-25000" dirty="0"/>
              <a:t>1</a:t>
            </a:r>
            <a:r>
              <a:rPr lang="en-US" dirty="0"/>
              <a:t>z = d</a:t>
            </a:r>
            <a:r>
              <a:rPr lang="en-US" baseline="-25000" dirty="0"/>
              <a:t>1</a:t>
            </a:r>
            <a:endParaRPr lang="en-US" dirty="0"/>
          </a:p>
          <a:p>
            <a:r>
              <a:rPr lang="en-US" dirty="0"/>
              <a:t>a</a:t>
            </a:r>
            <a:r>
              <a:rPr lang="en-US" baseline="-25000" dirty="0"/>
              <a:t>2</a:t>
            </a:r>
            <a:r>
              <a:rPr lang="en-US" dirty="0"/>
              <a:t>x + b</a:t>
            </a:r>
            <a:r>
              <a:rPr lang="en-US" baseline="-25000" dirty="0"/>
              <a:t>2</a:t>
            </a:r>
            <a:r>
              <a:rPr lang="en-US" dirty="0"/>
              <a:t>y + c</a:t>
            </a:r>
            <a:r>
              <a:rPr lang="en-US" baseline="-25000" dirty="0"/>
              <a:t>2</a:t>
            </a:r>
            <a:r>
              <a:rPr lang="en-US" dirty="0"/>
              <a:t>z = d</a:t>
            </a:r>
            <a:r>
              <a:rPr lang="en-US" baseline="-25000" dirty="0"/>
              <a:t>2</a:t>
            </a:r>
            <a:endParaRPr lang="en-US" dirty="0"/>
          </a:p>
          <a:p>
            <a:r>
              <a:rPr lang="en-US" dirty="0"/>
              <a:t>a</a:t>
            </a:r>
            <a:r>
              <a:rPr lang="en-US" baseline="-25000" dirty="0"/>
              <a:t>3</a:t>
            </a:r>
            <a:r>
              <a:rPr lang="en-US" dirty="0"/>
              <a:t>x + b</a:t>
            </a:r>
            <a:r>
              <a:rPr lang="en-US" baseline="-25000" dirty="0"/>
              <a:t>3</a:t>
            </a:r>
            <a:r>
              <a:rPr lang="en-US" dirty="0"/>
              <a:t>y + c</a:t>
            </a:r>
            <a:r>
              <a:rPr lang="en-US" baseline="-25000" dirty="0"/>
              <a:t>3</a:t>
            </a:r>
            <a:r>
              <a:rPr lang="en-US" dirty="0"/>
              <a:t>z = d</a:t>
            </a:r>
            <a:r>
              <a:rPr lang="en-US" baseline="-25000" dirty="0"/>
              <a:t>3</a:t>
            </a:r>
            <a:endParaRPr lang="en-US" dirty="0"/>
          </a:p>
          <a:p>
            <a:r>
              <a:rPr lang="en-US" dirty="0"/>
              <a:t>We write these equations in the form AX = B.</a:t>
            </a:r>
          </a:p>
          <a:p>
            <a:r>
              <a:rPr lang="pl-PL" dirty="0"/>
              <a:t>Therefore, x = D</a:t>
            </a:r>
            <a:r>
              <a:rPr lang="pl-PL" baseline="-25000" dirty="0"/>
              <a:t>x</a:t>
            </a:r>
            <a:r>
              <a:rPr lang="pl-PL" dirty="0"/>
              <a:t>/D, y = D</a:t>
            </a:r>
            <a:r>
              <a:rPr lang="pl-PL" baseline="-25000" dirty="0"/>
              <a:t>y</a:t>
            </a:r>
            <a:r>
              <a:rPr lang="pl-PL" dirty="0"/>
              <a:t>/D, z = D</a:t>
            </a:r>
            <a:r>
              <a:rPr lang="pl-PL" baseline="-25000" dirty="0"/>
              <a:t>z</a:t>
            </a:r>
            <a:r>
              <a:rPr lang="pl-PL" dirty="0"/>
              <a:t>/D; D ≠ 0</a:t>
            </a:r>
            <a:br>
              <a:rPr lang="en-US" dirty="0"/>
            </a:br>
            <a:endParaRPr lang="en-KE" dirty="0"/>
          </a:p>
        </p:txBody>
      </p:sp>
      <p:grpSp>
        <p:nvGrpSpPr>
          <p:cNvPr id="9" name="Group 8">
            <a:extLst>
              <a:ext uri="{FF2B5EF4-FFF2-40B4-BE49-F238E27FC236}">
                <a16:creationId xmlns:a16="http://schemas.microsoft.com/office/drawing/2014/main" id="{E5058CC1-8AA3-42E4-9E8C-24DC94C88A0A}"/>
              </a:ext>
            </a:extLst>
          </p:cNvPr>
          <p:cNvGrpSpPr/>
          <p:nvPr/>
        </p:nvGrpSpPr>
        <p:grpSpPr>
          <a:xfrm>
            <a:off x="5575300" y="925960"/>
            <a:ext cx="6378575" cy="5589140"/>
            <a:chOff x="5800725" y="925960"/>
            <a:chExt cx="6153150" cy="3596827"/>
          </a:xfrm>
        </p:grpSpPr>
        <p:pic>
          <p:nvPicPr>
            <p:cNvPr id="7" name="Picture 6">
              <a:extLst>
                <a:ext uri="{FF2B5EF4-FFF2-40B4-BE49-F238E27FC236}">
                  <a16:creationId xmlns:a16="http://schemas.microsoft.com/office/drawing/2014/main" id="{66DA9E20-0D1A-4B35-8F20-75C41EA869C4}"/>
                </a:ext>
              </a:extLst>
            </p:cNvPr>
            <p:cNvPicPr>
              <a:picLocks noChangeAspect="1"/>
            </p:cNvPicPr>
            <p:nvPr/>
          </p:nvPicPr>
          <p:blipFill>
            <a:blip r:embed="rId2"/>
            <a:stretch>
              <a:fillRect/>
            </a:stretch>
          </p:blipFill>
          <p:spPr>
            <a:xfrm>
              <a:off x="7353300" y="925960"/>
              <a:ext cx="1912937" cy="1715639"/>
            </a:xfrm>
            <a:prstGeom prst="rect">
              <a:avLst/>
            </a:prstGeom>
          </p:spPr>
        </p:pic>
        <p:pic>
          <p:nvPicPr>
            <p:cNvPr id="8" name="Picture 7">
              <a:extLst>
                <a:ext uri="{FF2B5EF4-FFF2-40B4-BE49-F238E27FC236}">
                  <a16:creationId xmlns:a16="http://schemas.microsoft.com/office/drawing/2014/main" id="{78F4EA2A-DAE8-4EEB-B76A-67D2C791D033}"/>
                </a:ext>
              </a:extLst>
            </p:cNvPr>
            <p:cNvPicPr>
              <a:picLocks noChangeAspect="1"/>
            </p:cNvPicPr>
            <p:nvPr/>
          </p:nvPicPr>
          <p:blipFill>
            <a:blip r:embed="rId3"/>
            <a:stretch>
              <a:fillRect/>
            </a:stretch>
          </p:blipFill>
          <p:spPr>
            <a:xfrm>
              <a:off x="5800725" y="3046412"/>
              <a:ext cx="6153150" cy="1476375"/>
            </a:xfrm>
            <a:prstGeom prst="rect">
              <a:avLst/>
            </a:prstGeom>
          </p:spPr>
        </p:pic>
      </p:grpSp>
    </p:spTree>
    <p:extLst>
      <p:ext uri="{BB962C8B-B14F-4D97-AF65-F5344CB8AC3E}">
        <p14:creationId xmlns:p14="http://schemas.microsoft.com/office/powerpoint/2010/main" val="1336374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809F9C-0BCE-4F8A-9616-1C1D52C9ABFA}"/>
              </a:ext>
            </a:extLst>
          </p:cNvPr>
          <p:cNvSpPr>
            <a:spLocks noGrp="1"/>
          </p:cNvSpPr>
          <p:nvPr>
            <p:ph idx="1"/>
          </p:nvPr>
        </p:nvSpPr>
        <p:spPr>
          <a:xfrm>
            <a:off x="114300" y="152400"/>
            <a:ext cx="5981700" cy="6515100"/>
          </a:xfrm>
        </p:spPr>
        <p:txBody>
          <a:bodyPr>
            <a:normAutofit/>
          </a:bodyPr>
          <a:lstStyle/>
          <a:p>
            <a:r>
              <a:rPr lang="en-US" b="1" dirty="0">
                <a:effectLst>
                  <a:outerShdw blurRad="38100" dist="38100" dir="2700000" algn="tl">
                    <a:srgbClr val="000000">
                      <a:alpha val="43137"/>
                    </a:srgbClr>
                  </a:outerShdw>
                </a:effectLst>
              </a:rPr>
              <a:t>Cramer’s Rule Example for a 3×3 Matrix</a:t>
            </a:r>
          </a:p>
          <a:p>
            <a:r>
              <a:rPr lang="en-US" b="1" dirty="0"/>
              <a:t>Question: </a:t>
            </a:r>
            <a:r>
              <a:rPr lang="en-US" dirty="0"/>
              <a:t>Solve the following system of equations using Cramer’s rule:</a:t>
            </a:r>
          </a:p>
          <a:p>
            <a:pPr marL="0" indent="0">
              <a:buNone/>
            </a:pPr>
            <a:r>
              <a:rPr lang="en-US" dirty="0"/>
              <a:t>x + y + z =6</a:t>
            </a:r>
          </a:p>
          <a:p>
            <a:pPr marL="0" indent="0">
              <a:buNone/>
            </a:pPr>
            <a:r>
              <a:rPr lang="en-US" dirty="0"/>
              <a:t>y + 3z = 11</a:t>
            </a:r>
          </a:p>
          <a:p>
            <a:pPr marL="0" indent="0">
              <a:buNone/>
            </a:pPr>
            <a:r>
              <a:rPr lang="en-US" dirty="0"/>
              <a:t>x + z =2y or x – 2y + z = 0</a:t>
            </a:r>
          </a:p>
          <a:p>
            <a:r>
              <a:rPr lang="en-US" b="1" dirty="0"/>
              <a:t>Solution:</a:t>
            </a:r>
            <a:endParaRPr lang="en-US" dirty="0"/>
          </a:p>
          <a:p>
            <a:r>
              <a:rPr lang="en-US" dirty="0"/>
              <a:t>We write these equations in the form AX = B.</a:t>
            </a:r>
          </a:p>
          <a:p>
            <a:endParaRPr lang="en-KE" dirty="0"/>
          </a:p>
        </p:txBody>
      </p:sp>
      <p:pic>
        <p:nvPicPr>
          <p:cNvPr id="4" name="Picture 3">
            <a:extLst>
              <a:ext uri="{FF2B5EF4-FFF2-40B4-BE49-F238E27FC236}">
                <a16:creationId xmlns:a16="http://schemas.microsoft.com/office/drawing/2014/main" id="{B0E248B3-43A0-4028-8368-E9AB4FE84919}"/>
              </a:ext>
            </a:extLst>
          </p:cNvPr>
          <p:cNvPicPr>
            <a:picLocks noChangeAspect="1"/>
          </p:cNvPicPr>
          <p:nvPr/>
        </p:nvPicPr>
        <p:blipFill>
          <a:blip r:embed="rId2"/>
          <a:stretch>
            <a:fillRect/>
          </a:stretch>
        </p:blipFill>
        <p:spPr>
          <a:xfrm>
            <a:off x="6210300" y="190500"/>
            <a:ext cx="5981700" cy="5930900"/>
          </a:xfrm>
          <a:prstGeom prst="rect">
            <a:avLst/>
          </a:prstGeom>
        </p:spPr>
      </p:pic>
    </p:spTree>
    <p:extLst>
      <p:ext uri="{BB962C8B-B14F-4D97-AF65-F5344CB8AC3E}">
        <p14:creationId xmlns:p14="http://schemas.microsoft.com/office/powerpoint/2010/main" val="581207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b="1" dirty="0">
                <a:effectLst>
                  <a:outerShdw blurRad="38100" dist="38100" dir="2700000" algn="tl">
                    <a:srgbClr val="000000">
                      <a:alpha val="43137"/>
                    </a:srgbClr>
                  </a:outerShdw>
                </a:effectLst>
              </a:rPr>
              <a:t>Cramer's Rule</a:t>
            </a:r>
          </a:p>
          <a:p>
            <a:endParaRPr lang="en-US" dirty="0"/>
          </a:p>
        </p:txBody>
      </p:sp>
      <p:pic>
        <p:nvPicPr>
          <p:cNvPr id="2" name="Picture 1"/>
          <p:cNvPicPr>
            <a:picLocks noChangeAspect="1"/>
          </p:cNvPicPr>
          <p:nvPr/>
        </p:nvPicPr>
        <p:blipFill>
          <a:blip r:embed="rId2"/>
          <a:stretch>
            <a:fillRect/>
          </a:stretch>
        </p:blipFill>
        <p:spPr>
          <a:xfrm>
            <a:off x="317251" y="682580"/>
            <a:ext cx="10993173" cy="6009419"/>
          </a:xfrm>
          <a:prstGeom prst="rect">
            <a:avLst/>
          </a:prstGeom>
        </p:spPr>
      </p:pic>
    </p:spTree>
    <p:extLst>
      <p:ext uri="{BB962C8B-B14F-4D97-AF65-F5344CB8AC3E}">
        <p14:creationId xmlns:p14="http://schemas.microsoft.com/office/powerpoint/2010/main" val="3308492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391</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Book Antiqua</vt:lpstr>
      <vt:lpstr>Calibri</vt:lpstr>
      <vt:lpstr>Calibri Light</vt:lpstr>
      <vt:lpstr>Office Theme</vt:lpstr>
      <vt:lpstr>1_Office Theme</vt:lpstr>
      <vt:lpstr>Lesson Eight: Solve Linear Equations using Cramer’s Rule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Martha Gichuki</dc:creator>
  <cp:lastModifiedBy>Martha Gichuki</cp:lastModifiedBy>
  <cp:revision>2</cp:revision>
  <dcterms:created xsi:type="dcterms:W3CDTF">2023-03-10T12:23:44Z</dcterms:created>
  <dcterms:modified xsi:type="dcterms:W3CDTF">2023-03-14T09:10:04Z</dcterms:modified>
</cp:coreProperties>
</file>