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xml" Extension="xml"/>
  <Default ContentType="image/png" Extension="png"/>
  <Default ContentType="application/vnd.ms-excel" Extension="xls"/>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excel" PartName="/ppt/embeddings/Microsoft_Excel_Sheet1.xls"/>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56" r:id="rId9"/>
    <p:sldMasterId id="2147483658" r:id="rId10"/>
    <p:sldMasterId id="2147483660" r:id="rId11"/>
    <p:sldMasterId id="2147483662" r:id="rId12"/>
    <p:sldMasterId id="2147483663" r:id="rId13"/>
    <p:sldMasterId id="2147483664" r:id="rId14"/>
    <p:sldMasterId id="2147483666" r:id="rId15"/>
    <p:sldMasterId id="2147483668" r:id="rId16"/>
    <p:sldMasterId id="2147483670" r:id="rId17"/>
    <p:sldMasterId id="2147483672" r:id="rId18"/>
    <p:sldMasterId id="2147483674" r:id="rId19"/>
    <p:sldMasterId id="2147483676" r:id="rId20"/>
    <p:sldMasterId id="2147483678" r:id="rId21"/>
    <p:sldMasterId id="2147483680" r:id="rId22"/>
    <p:sldMasterId id="2147483682" r:id="rId23"/>
    <p:sldMasterId id="2147483684" r:id="rId24"/>
    <p:sldMasterId id="2147483686" r:id="rId25"/>
    <p:sldMasterId id="2147483688" r:id="rId26"/>
    <p:sldMasterId id="2147483690" r:id="rId27"/>
    <p:sldMasterId id="2147483692" r:id="rId28"/>
    <p:sldMasterId id="2147483694" r:id="rId29"/>
    <p:sldMasterId id="2147483696" r:id="rId30"/>
    <p:sldMasterId id="2147483698" r:id="rId31"/>
    <p:sldMasterId id="2147483700" r:id="rId32"/>
  </p:sldMasterIdLst>
  <p:notesMasterIdLst>
    <p:notesMasterId r:id="rId33"/>
  </p:notes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 id="280" r:id="rId58"/>
    <p:sldId id="281" r:id="rId59"/>
    <p:sldId id="282" r:id="rId60"/>
    <p:sldId id="283" r:id="rId61"/>
    <p:sldId id="284" r:id="rId62"/>
    <p:sldId id="285" r:id="rId63"/>
    <p:sldId id="286" r:id="rId64"/>
    <p:sldId id="287" r:id="rId65"/>
    <p:sldId id="288" r:id="rId66"/>
    <p:sldId id="289" r:id="rId67"/>
    <p:sldId id="290" r:id="rId68"/>
    <p:sldId id="291" r:id="rId69"/>
    <p:sldId id="292" r:id="rId70"/>
    <p:sldId id="293" r:id="rId71"/>
    <p:sldId id="294" r:id="rId72"/>
    <p:sldId id="295" r:id="rId73"/>
    <p:sldId id="296" r:id="rId74"/>
    <p:sldId id="297" r:id="rId75"/>
    <p:sldId id="298" r:id="rId76"/>
    <p:sldId id="299" r:id="rId77"/>
    <p:sldId id="300" r:id="rId78"/>
    <p:sldId id="301" r:id="rId79"/>
    <p:sldId id="302" r:id="rId80"/>
    <p:sldId id="303" r:id="rId81"/>
    <p:sldId id="304" r:id="rId82"/>
    <p:sldId id="305" r:id="rId83"/>
    <p:sldId id="306" r:id="rId84"/>
    <p:sldId id="307" r:id="rId85"/>
    <p:sldId id="308" r:id="rId86"/>
    <p:sldId id="309" r:id="rId87"/>
    <p:sldId id="310" r:id="rId88"/>
    <p:sldId id="311" r:id="rId89"/>
    <p:sldId id="312" r:id="rId90"/>
    <p:sldId id="313" r:id="rId91"/>
    <p:sldId id="314" r:id="rId92"/>
    <p:sldId id="315" r:id="rId93"/>
    <p:sldId id="316" r:id="rId94"/>
    <p:sldId id="317" r:id="rId95"/>
    <p:sldId id="318" r:id="rId96"/>
    <p:sldId id="319" r:id="rId97"/>
    <p:sldId id="320" r:id="rId98"/>
    <p:sldId id="321" r:id="rId99"/>
    <p:sldId id="322" r:id="rId100"/>
    <p:sldId id="323" r:id="rId101"/>
    <p:sldId id="324" r:id="rId102"/>
    <p:sldId id="325" r:id="rId103"/>
    <p:sldId id="326" r:id="rId104"/>
    <p:sldId id="327" r:id="rId105"/>
    <p:sldId id="328" r:id="rId106"/>
    <p:sldId id="329" r:id="rId107"/>
    <p:sldId id="330" r:id="rId108"/>
    <p:sldId id="331" r:id="rId109"/>
    <p:sldId id="332" r:id="rId110"/>
    <p:sldId id="333" r:id="rId111"/>
    <p:sldId id="334" r:id="rId112"/>
    <p:sldId id="335" r:id="rId113"/>
    <p:sldId id="336" r:id="rId114"/>
  </p:sldIdLst>
  <p:sldSz cy="6858000" cx="9144000"/>
  <p:notesSz cx="7010400" cy="9296400"/>
  <p:embeddedFontLst>
    <p:embeddedFont>
      <p:font typeface="Garamond"/>
      <p:regular r:id="rId115"/>
      <p:bold r:id="rId116"/>
      <p:italic r:id="rId117"/>
      <p:boldItalic r:id="rId118"/>
    </p:embeddedFont>
    <p:embeddedFont>
      <p:font typeface="Tahoma"/>
      <p:regular r:id="rId119"/>
      <p:bold r:id="rId120"/>
    </p:embeddedFont>
    <p:embeddedFont>
      <p:font typeface="Book Antiqua"/>
      <p:regular r:id="rId121"/>
      <p:bold r:id="rId122"/>
      <p:italic r:id="rId123"/>
      <p:boldItalic r:id="rId124"/>
    </p:embeddedFont>
    <p:embeddedFont>
      <p:font typeface="Noto Sans Symbols"/>
      <p:regular r:id="rId125"/>
      <p:bold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08">
          <p15:clr>
            <a:srgbClr val="000000"/>
          </p15:clr>
        </p15:guide>
        <p15:guide id="2" pos="2928">
          <p15:clr>
            <a:srgbClr val="000000"/>
          </p15:clr>
        </p15:guide>
      </p15:notesGuideLst>
    </p:ext>
    <p:ext uri="GoogleSlidesCustomDataVersion2">
      <go:slidesCustomData xmlns:go="http://customooxmlschemas.google.com/" r:id="rId127" roundtripDataSignature="AMtx7mhi8aSedf8vcICPqMy2PHIfCzbe6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85C271-7EFE-40AF-B05B-E6B8F3912E19}">
  <a:tblStyle styleId="{9185C271-7EFE-40AF-B05B-E6B8F3912E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08" orient="horz"/>
        <p:guide pos="292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7.xml"/><Relationship Id="rId42" Type="http://schemas.openxmlformats.org/officeDocument/2006/relationships/slide" Target="slides/slide9.xml"/><Relationship Id="rId41" Type="http://schemas.openxmlformats.org/officeDocument/2006/relationships/slide" Target="slides/slide8.xml"/><Relationship Id="rId44" Type="http://schemas.openxmlformats.org/officeDocument/2006/relationships/slide" Target="slides/slide11.xml"/><Relationship Id="rId43" Type="http://schemas.openxmlformats.org/officeDocument/2006/relationships/slide" Target="slides/slide10.xml"/><Relationship Id="rId46" Type="http://schemas.openxmlformats.org/officeDocument/2006/relationships/slide" Target="slides/slide13.xml"/><Relationship Id="rId45" Type="http://schemas.openxmlformats.org/officeDocument/2006/relationships/slide" Target="slides/slide12.xml"/><Relationship Id="rId107" Type="http://schemas.openxmlformats.org/officeDocument/2006/relationships/slide" Target="slides/slide74.xml"/><Relationship Id="rId106" Type="http://schemas.openxmlformats.org/officeDocument/2006/relationships/slide" Target="slides/slide73.xml"/><Relationship Id="rId105" Type="http://schemas.openxmlformats.org/officeDocument/2006/relationships/slide" Target="slides/slide72.xml"/><Relationship Id="rId104" Type="http://schemas.openxmlformats.org/officeDocument/2006/relationships/slide" Target="slides/slide71.xml"/><Relationship Id="rId109" Type="http://schemas.openxmlformats.org/officeDocument/2006/relationships/slide" Target="slides/slide76.xml"/><Relationship Id="rId108" Type="http://schemas.openxmlformats.org/officeDocument/2006/relationships/slide" Target="slides/slide75.xml"/><Relationship Id="rId48" Type="http://schemas.openxmlformats.org/officeDocument/2006/relationships/slide" Target="slides/slide15.xml"/><Relationship Id="rId47" Type="http://schemas.openxmlformats.org/officeDocument/2006/relationships/slide" Target="slides/slide14.xml"/><Relationship Id="rId49" Type="http://schemas.openxmlformats.org/officeDocument/2006/relationships/slide" Target="slides/slide16.xml"/><Relationship Id="rId103" Type="http://schemas.openxmlformats.org/officeDocument/2006/relationships/slide" Target="slides/slide70.xml"/><Relationship Id="rId102" Type="http://schemas.openxmlformats.org/officeDocument/2006/relationships/slide" Target="slides/slide69.xml"/><Relationship Id="rId101" Type="http://schemas.openxmlformats.org/officeDocument/2006/relationships/slide" Target="slides/slide68.xml"/><Relationship Id="rId100" Type="http://schemas.openxmlformats.org/officeDocument/2006/relationships/slide" Target="slides/slide67.xml"/><Relationship Id="rId31" Type="http://schemas.openxmlformats.org/officeDocument/2006/relationships/slideMaster" Target="slideMasters/slideMaster27.xml"/><Relationship Id="rId30" Type="http://schemas.openxmlformats.org/officeDocument/2006/relationships/slideMaster" Target="slideMasters/slideMaster26.xml"/><Relationship Id="rId33" Type="http://schemas.openxmlformats.org/officeDocument/2006/relationships/notesMaster" Target="notesMasters/notesMaster1.xml"/><Relationship Id="rId32" Type="http://schemas.openxmlformats.org/officeDocument/2006/relationships/slideMaster" Target="slideMasters/slideMaster28.xml"/><Relationship Id="rId35" Type="http://schemas.openxmlformats.org/officeDocument/2006/relationships/slide" Target="slides/slide2.xml"/><Relationship Id="rId34" Type="http://schemas.openxmlformats.org/officeDocument/2006/relationships/slide" Target="slides/slide1.xml"/><Relationship Id="rId37" Type="http://schemas.openxmlformats.org/officeDocument/2006/relationships/slide" Target="slides/slide4.xml"/><Relationship Id="rId36" Type="http://schemas.openxmlformats.org/officeDocument/2006/relationships/slide" Target="slides/slide3.xml"/><Relationship Id="rId39" Type="http://schemas.openxmlformats.org/officeDocument/2006/relationships/slide" Target="slides/slide6.xml"/><Relationship Id="rId38" Type="http://schemas.openxmlformats.org/officeDocument/2006/relationships/slide" Target="slides/slide5.xml"/><Relationship Id="rId20" Type="http://schemas.openxmlformats.org/officeDocument/2006/relationships/slideMaster" Target="slideMasters/slideMaster16.xml"/><Relationship Id="rId22" Type="http://schemas.openxmlformats.org/officeDocument/2006/relationships/slideMaster" Target="slideMasters/slideMaster18.xml"/><Relationship Id="rId21" Type="http://schemas.openxmlformats.org/officeDocument/2006/relationships/slideMaster" Target="slideMasters/slideMaster17.xml"/><Relationship Id="rId24" Type="http://schemas.openxmlformats.org/officeDocument/2006/relationships/slideMaster" Target="slideMasters/slideMaster20.xml"/><Relationship Id="rId23" Type="http://schemas.openxmlformats.org/officeDocument/2006/relationships/slideMaster" Target="slideMasters/slideMaster19.xml"/><Relationship Id="rId127" Type="http://customschemas.google.com/relationships/presentationmetadata" Target="metadata"/><Relationship Id="rId126" Type="http://schemas.openxmlformats.org/officeDocument/2006/relationships/font" Target="fonts/NotoSansSymbols-bold.fntdata"/><Relationship Id="rId26" Type="http://schemas.openxmlformats.org/officeDocument/2006/relationships/slideMaster" Target="slideMasters/slideMaster22.xml"/><Relationship Id="rId121" Type="http://schemas.openxmlformats.org/officeDocument/2006/relationships/font" Target="fonts/BookAntiqua-regular.fntdata"/><Relationship Id="rId25" Type="http://schemas.openxmlformats.org/officeDocument/2006/relationships/slideMaster" Target="slideMasters/slideMaster21.xml"/><Relationship Id="rId120" Type="http://schemas.openxmlformats.org/officeDocument/2006/relationships/font" Target="fonts/Tahoma-bold.fntdata"/><Relationship Id="rId28" Type="http://schemas.openxmlformats.org/officeDocument/2006/relationships/slideMaster" Target="slideMasters/slideMaster24.xml"/><Relationship Id="rId27" Type="http://schemas.openxmlformats.org/officeDocument/2006/relationships/slideMaster" Target="slideMasters/slideMaster23.xml"/><Relationship Id="rId125" Type="http://schemas.openxmlformats.org/officeDocument/2006/relationships/font" Target="fonts/NotoSansSymbols-regular.fntdata"/><Relationship Id="rId29" Type="http://schemas.openxmlformats.org/officeDocument/2006/relationships/slideMaster" Target="slideMasters/slideMaster25.xml"/><Relationship Id="rId124" Type="http://schemas.openxmlformats.org/officeDocument/2006/relationships/font" Target="fonts/BookAntiqua-boldItalic.fntdata"/><Relationship Id="rId123" Type="http://schemas.openxmlformats.org/officeDocument/2006/relationships/font" Target="fonts/BookAntiqua-italic.fntdata"/><Relationship Id="rId122" Type="http://schemas.openxmlformats.org/officeDocument/2006/relationships/font" Target="fonts/BookAntiqua-bold.fntdata"/><Relationship Id="rId95" Type="http://schemas.openxmlformats.org/officeDocument/2006/relationships/slide" Target="slides/slide62.xml"/><Relationship Id="rId94" Type="http://schemas.openxmlformats.org/officeDocument/2006/relationships/slide" Target="slides/slide61.xml"/><Relationship Id="rId97" Type="http://schemas.openxmlformats.org/officeDocument/2006/relationships/slide" Target="slides/slide64.xml"/><Relationship Id="rId96" Type="http://schemas.openxmlformats.org/officeDocument/2006/relationships/slide" Target="slides/slide63.xml"/><Relationship Id="rId11" Type="http://schemas.openxmlformats.org/officeDocument/2006/relationships/slideMaster" Target="slideMasters/slideMaster7.xml"/><Relationship Id="rId99" Type="http://schemas.openxmlformats.org/officeDocument/2006/relationships/slide" Target="slides/slide66.xml"/><Relationship Id="rId10" Type="http://schemas.openxmlformats.org/officeDocument/2006/relationships/slideMaster" Target="slideMasters/slideMaster6.xml"/><Relationship Id="rId98" Type="http://schemas.openxmlformats.org/officeDocument/2006/relationships/slide" Target="slides/slide65.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58.xml"/><Relationship Id="rId90" Type="http://schemas.openxmlformats.org/officeDocument/2006/relationships/slide" Target="slides/slide57.xml"/><Relationship Id="rId93" Type="http://schemas.openxmlformats.org/officeDocument/2006/relationships/slide" Target="slides/slide60.xml"/><Relationship Id="rId92" Type="http://schemas.openxmlformats.org/officeDocument/2006/relationships/slide" Target="slides/slide59.xml"/><Relationship Id="rId118" Type="http://schemas.openxmlformats.org/officeDocument/2006/relationships/font" Target="fonts/Garamond-boldItalic.fntdata"/><Relationship Id="rId117" Type="http://schemas.openxmlformats.org/officeDocument/2006/relationships/font" Target="fonts/Garamond-italic.fntdata"/><Relationship Id="rId116" Type="http://schemas.openxmlformats.org/officeDocument/2006/relationships/font" Target="fonts/Garamond-bold.fntdata"/><Relationship Id="rId115" Type="http://schemas.openxmlformats.org/officeDocument/2006/relationships/font" Target="fonts/Garamond-regular.fntdata"/><Relationship Id="rId119" Type="http://schemas.openxmlformats.org/officeDocument/2006/relationships/font" Target="fonts/Tahoma-regular.fntdata"/><Relationship Id="rId15" Type="http://schemas.openxmlformats.org/officeDocument/2006/relationships/slideMaster" Target="slideMasters/slideMaster11.xml"/><Relationship Id="rId110" Type="http://schemas.openxmlformats.org/officeDocument/2006/relationships/slide" Target="slides/slide77.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14" Type="http://schemas.openxmlformats.org/officeDocument/2006/relationships/slide" Target="slides/slide81.xml"/><Relationship Id="rId18" Type="http://schemas.openxmlformats.org/officeDocument/2006/relationships/slideMaster" Target="slideMasters/slideMaster14.xml"/><Relationship Id="rId113" Type="http://schemas.openxmlformats.org/officeDocument/2006/relationships/slide" Target="slides/slide80.xml"/><Relationship Id="rId112" Type="http://schemas.openxmlformats.org/officeDocument/2006/relationships/slide" Target="slides/slide79.xml"/><Relationship Id="rId111" Type="http://schemas.openxmlformats.org/officeDocument/2006/relationships/slide" Target="slides/slide78.xml"/><Relationship Id="rId84" Type="http://schemas.openxmlformats.org/officeDocument/2006/relationships/slide" Target="slides/slide51.xml"/><Relationship Id="rId83" Type="http://schemas.openxmlformats.org/officeDocument/2006/relationships/slide" Target="slides/slide50.xml"/><Relationship Id="rId86" Type="http://schemas.openxmlformats.org/officeDocument/2006/relationships/slide" Target="slides/slide53.xml"/><Relationship Id="rId85" Type="http://schemas.openxmlformats.org/officeDocument/2006/relationships/slide" Target="slides/slide52.xml"/><Relationship Id="rId88" Type="http://schemas.openxmlformats.org/officeDocument/2006/relationships/slide" Target="slides/slide55.xml"/><Relationship Id="rId87" Type="http://schemas.openxmlformats.org/officeDocument/2006/relationships/slide" Target="slides/slide54.xml"/><Relationship Id="rId89" Type="http://schemas.openxmlformats.org/officeDocument/2006/relationships/slide" Target="slides/slide56.xml"/><Relationship Id="rId80" Type="http://schemas.openxmlformats.org/officeDocument/2006/relationships/slide" Target="slides/slide47.xml"/><Relationship Id="rId82" Type="http://schemas.openxmlformats.org/officeDocument/2006/relationships/slide" Target="slides/slide49.xml"/><Relationship Id="rId81" Type="http://schemas.openxmlformats.org/officeDocument/2006/relationships/slide" Target="slides/slide48.xml"/><Relationship Id="rId1" Type="http://schemas.openxmlformats.org/officeDocument/2006/relationships/theme" Target="theme/theme27.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40.xml"/><Relationship Id="rId72" Type="http://schemas.openxmlformats.org/officeDocument/2006/relationships/slide" Target="slides/slide39.xml"/><Relationship Id="rId75" Type="http://schemas.openxmlformats.org/officeDocument/2006/relationships/slide" Target="slides/slide42.xml"/><Relationship Id="rId74" Type="http://schemas.openxmlformats.org/officeDocument/2006/relationships/slide" Target="slides/slide41.xml"/><Relationship Id="rId77" Type="http://schemas.openxmlformats.org/officeDocument/2006/relationships/slide" Target="slides/slide44.xml"/><Relationship Id="rId76" Type="http://schemas.openxmlformats.org/officeDocument/2006/relationships/slide" Target="slides/slide43.xml"/><Relationship Id="rId79" Type="http://schemas.openxmlformats.org/officeDocument/2006/relationships/slide" Target="slides/slide46.xml"/><Relationship Id="rId78" Type="http://schemas.openxmlformats.org/officeDocument/2006/relationships/slide" Target="slides/slide45.xml"/><Relationship Id="rId71" Type="http://schemas.openxmlformats.org/officeDocument/2006/relationships/slide" Target="slides/slide38.xml"/><Relationship Id="rId70" Type="http://schemas.openxmlformats.org/officeDocument/2006/relationships/slide" Target="slides/slide37.xml"/><Relationship Id="rId62" Type="http://schemas.openxmlformats.org/officeDocument/2006/relationships/slide" Target="slides/slide29.xml"/><Relationship Id="rId61" Type="http://schemas.openxmlformats.org/officeDocument/2006/relationships/slide" Target="slides/slide28.xml"/><Relationship Id="rId64" Type="http://schemas.openxmlformats.org/officeDocument/2006/relationships/slide" Target="slides/slide31.xml"/><Relationship Id="rId63" Type="http://schemas.openxmlformats.org/officeDocument/2006/relationships/slide" Target="slides/slide30.xml"/><Relationship Id="rId66" Type="http://schemas.openxmlformats.org/officeDocument/2006/relationships/slide" Target="slides/slide33.xml"/><Relationship Id="rId65" Type="http://schemas.openxmlformats.org/officeDocument/2006/relationships/slide" Target="slides/slide32.xml"/><Relationship Id="rId68" Type="http://schemas.openxmlformats.org/officeDocument/2006/relationships/slide" Target="slides/slide35.xml"/><Relationship Id="rId67" Type="http://schemas.openxmlformats.org/officeDocument/2006/relationships/slide" Target="slides/slide34.xml"/><Relationship Id="rId60" Type="http://schemas.openxmlformats.org/officeDocument/2006/relationships/slide" Target="slides/slide27.xml"/><Relationship Id="rId69" Type="http://schemas.openxmlformats.org/officeDocument/2006/relationships/slide" Target="slides/slide36.xml"/><Relationship Id="rId51" Type="http://schemas.openxmlformats.org/officeDocument/2006/relationships/slide" Target="slides/slide18.xml"/><Relationship Id="rId50" Type="http://schemas.openxmlformats.org/officeDocument/2006/relationships/slide" Target="slides/slide17.xml"/><Relationship Id="rId53" Type="http://schemas.openxmlformats.org/officeDocument/2006/relationships/slide" Target="slides/slide20.xml"/><Relationship Id="rId52" Type="http://schemas.openxmlformats.org/officeDocument/2006/relationships/slide" Target="slides/slide19.xml"/><Relationship Id="rId55" Type="http://schemas.openxmlformats.org/officeDocument/2006/relationships/slide" Target="slides/slide22.xml"/><Relationship Id="rId54" Type="http://schemas.openxmlformats.org/officeDocument/2006/relationships/slide" Target="slides/slide21.xml"/><Relationship Id="rId57" Type="http://schemas.openxmlformats.org/officeDocument/2006/relationships/slide" Target="slides/slide24.xml"/><Relationship Id="rId56" Type="http://schemas.openxmlformats.org/officeDocument/2006/relationships/slide" Target="slides/slide23.xml"/><Relationship Id="rId59" Type="http://schemas.openxmlformats.org/officeDocument/2006/relationships/slide" Target="slides/slide26.xml"/><Relationship Id="rId58"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971925" y="0"/>
            <a:ext cx="3038475" cy="465137"/>
          </a:xfrm>
          <a:prstGeom prst="rect">
            <a:avLst/>
          </a:prstGeom>
          <a:noFill/>
          <a:ln>
            <a:noFill/>
          </a:ln>
        </p:spPr>
        <p:txBody>
          <a:bodyPr anchorCtr="0" anchor="t"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1262"/>
            <a:ext cx="3038475" cy="465137"/>
          </a:xfrm>
          <a:prstGeom prst="rect">
            <a:avLst/>
          </a:prstGeom>
          <a:noFill/>
          <a:ln>
            <a:noFill/>
          </a:ln>
        </p:spPr>
        <p:txBody>
          <a:bodyPr anchorCtr="0" anchor="b" bIns="46575" lIns="93175" spcFirstLastPara="1" rIns="93175" wrap="square" tIns="465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413" name="Google Shape;413;p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14" name="Google Shape;414;p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1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94" name="Google Shape;494;p1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1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01" name="Google Shape;501;p1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08" name="Google Shape;508;p1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3: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16" name="Google Shape;516;p1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1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23" name="Google Shape;523;p1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1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30" name="Google Shape;530;p1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37" name="Google Shape;537;p1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43" name="Google Shape;543;p1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50" name="Google Shape;550;p1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57" name="Google Shape;557;p1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422" name="Google Shape;422;p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423" name="Google Shape;423;p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Tips</a:t>
            </a:r>
            <a:endParaRPr/>
          </a:p>
          <a:p>
            <a:pPr indent="0" lvl="0" marL="0" rtl="0" algn="l">
              <a:spcBef>
                <a:spcPts val="0"/>
              </a:spcBef>
              <a:spcAft>
                <a:spcPts val="0"/>
              </a:spcAft>
              <a:buSzPts val="1800"/>
              <a:buNone/>
            </a:pPr>
            <a:r>
              <a:rPr lang="en-US"/>
              <a:t>Emphasize that these measurements are from the perspective of the project manager.</a:t>
            </a:r>
            <a:endParaRPr/>
          </a:p>
          <a:p>
            <a:pPr indent="0" lvl="0" marL="0" rtl="0" algn="l">
              <a:spcBef>
                <a:spcPts val="0"/>
              </a:spcBef>
              <a:spcAft>
                <a:spcPts val="0"/>
              </a:spcAft>
              <a:buSzPts val="1800"/>
              <a:buNone/>
            </a:pPr>
            <a:r>
              <a:rPr lang="en-US"/>
              <a:t>Failures and limited successes far outnumber successful information systems. Some studies show that 60-75% of all IT projects can be considered failures.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2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64" name="Google Shape;564;p2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2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571" name="Google Shape;571;p2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2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84" name="Google Shape;684;p2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2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000"/>
              <a:buNone/>
            </a:pPr>
            <a:r>
              <a:rPr lang="en-US" sz="1000"/>
              <a:t>The </a:t>
            </a:r>
            <a:r>
              <a:rPr b="1" lang="en-US" sz="1000"/>
              <a:t>general system characteristics</a:t>
            </a:r>
            <a:r>
              <a:rPr lang="en-US" sz="1000"/>
              <a:t> – are derived based on the non-functional requirements from the customer. Non-functional requirements are usually those requirements that convey the </a:t>
            </a:r>
            <a:r>
              <a:rPr b="1" lang="en-US" sz="1000"/>
              <a:t>attributes</a:t>
            </a:r>
            <a:r>
              <a:rPr lang="en-US" sz="1000"/>
              <a:t> to be possessed by the application.</a:t>
            </a:r>
            <a:endParaRPr/>
          </a:p>
        </p:txBody>
      </p:sp>
      <p:sp>
        <p:nvSpPr>
          <p:cNvPr id="692" name="Google Shape;692;p2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699" name="Google Shape;699;p2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2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14" name="Google Shape;814;p2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2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1" name="Google Shape;821;p2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22" name="Google Shape;822;p2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2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0" name="Google Shape;830;p2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31" name="Google Shape;831;p2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2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39" name="Google Shape;839;p2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2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8" name="Google Shape;848;p2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49" name="Google Shape;849;p2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30" name="Google Shape;430;p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3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8" name="Google Shape;858;p3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859" name="Google Shape;859;p3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867" name="Google Shape;867;p31: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68" name="Google Shape;868;p31: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3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875" name="Google Shape;875;p3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6" name="Google Shape;876;p3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3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882" name="Google Shape;882;p3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3" name="Google Shape;883;p3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3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889" name="Google Shape;889;p3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0" name="Google Shape;890;p3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3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897" name="Google Shape;897;p3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8" name="Google Shape;898;p3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3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04" name="Google Shape;904;p3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5" name="Google Shape;905;p3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3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11" name="Google Shape;911;p3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2" name="Google Shape;912;p3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3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18" name="Google Shape;918;p3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9" name="Google Shape;919;p3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3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59" name="Google Shape;959;p3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0" name="Google Shape;960;p3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438" name="Google Shape;438;p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439" name="Google Shape;439;p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The major cause of project failure—</a:t>
            </a:r>
            <a:r>
              <a:rPr i="1" lang="en-US"/>
              <a:t>most project managers were not educated or trained to be project managers</a:t>
            </a:r>
            <a:r>
              <a:rPr lang="en-US"/>
              <a:t>! Just as good programmers don't always go on to become good systems analysts, good systems analysts don't automatically perform well as project managers. To be a good project manager, you should be educated and skilled in the “art of project management.”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4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66" name="Google Shape;966;p4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7" name="Google Shape;967;p4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4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73" name="Google Shape;973;p4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4" name="Google Shape;974;p4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4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980" name="Google Shape;980;p4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81" name="Google Shape;981;p4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2" name="Google Shape;982;p4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Notes derived from System Analysis and Design Methods by Whitten, Bentley and Dittman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4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992" name="Google Shape;992;p4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993" name="Google Shape;993;p4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4" name="Google Shape;994;p4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4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000" name="Google Shape;1000;p4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001" name="Google Shape;1001;p4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2" name="Google Shape;1002;p4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In consulting engagements, the statement of work has become a commonly used contract between the consultant and client. But the approach works equally well for internal system development projects to establish a contract between business management and the project manager and team.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4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008" name="Google Shape;1008;p4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009" name="Google Shape;1009;p4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0" name="Google Shape;1010;p4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4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016" name="Google Shape;1016;p4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017" name="Google Shape;1017;p4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8" name="Google Shape;1018;p4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47: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024" name="Google Shape;1024;p4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025" name="Google Shape;1025;p4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6" name="Google Shape;1026;p4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A WBS may or may not specify milestones.</a:t>
            </a:r>
            <a:endParaRPr/>
          </a:p>
          <a:p>
            <a:pPr indent="0" lvl="0" marL="0" rtl="0" algn="l">
              <a:spcBef>
                <a:spcPts val="0"/>
              </a:spcBef>
              <a:spcAft>
                <a:spcPts val="0"/>
              </a:spcAft>
              <a:buSzPts val="1800"/>
              <a:buNone/>
            </a:pPr>
            <a:br>
              <a:rPr b="1" lang="en-US"/>
            </a:br>
            <a:r>
              <a:rPr b="1" lang="en-US"/>
              <a:t>Teaching Tips</a:t>
            </a:r>
            <a:endParaRPr/>
          </a:p>
          <a:p>
            <a:pPr indent="0" lvl="0" marL="0" rtl="0" algn="l">
              <a:spcBef>
                <a:spcPts val="0"/>
              </a:spcBef>
              <a:spcAft>
                <a:spcPts val="0"/>
              </a:spcAft>
              <a:buSzPts val="1800"/>
              <a:buNone/>
            </a:pPr>
            <a:r>
              <a:rPr lang="en-US"/>
              <a:t>Tasks must be broken down to a level at which they are manageable.  Some experts suggest that a task must be accomplished within 40 working hours or further subdivided into tasks until they can.</a:t>
            </a:r>
            <a:endParaRPr b="1"/>
          </a:p>
          <a:p>
            <a:pPr indent="0" lvl="0" marL="0" rtl="0" algn="l">
              <a:spcBef>
                <a:spcPts val="0"/>
              </a:spcBef>
              <a:spcAft>
                <a:spcPts val="0"/>
              </a:spcAft>
              <a:buNone/>
            </a:pPr>
            <a:r>
              <a:t/>
            </a:r>
            <a:endParaRPr b="1"/>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48: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032" name="Google Shape;1032;p4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033" name="Google Shape;1033;p4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4" name="Google Shape;1034;p4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An important thing to note is that WBS’s represent a form of outlining and decomposition.</a:t>
            </a:r>
            <a:endParaRPr/>
          </a:p>
          <a:p>
            <a:pPr indent="0" lvl="0" marL="0" rtl="0" algn="l">
              <a:spcBef>
                <a:spcPts val="0"/>
              </a:spcBef>
              <a:spcAft>
                <a:spcPts val="0"/>
              </a:spcAft>
              <a:buSzPts val="1800"/>
              <a:buNone/>
            </a:pPr>
            <a:r>
              <a:rPr lang="en-US"/>
              <a:t>As a rule of thumb, a task is broken down to two or more subtasks, but no task should have more than six subtasks.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4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90" name="Google Shape;1090;p4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46" name="Google Shape;446;p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5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098" name="Google Shape;1098;p5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51: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106" name="Google Shape;1106;p5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107" name="Google Shape;1107;p5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8" name="Google Shape;1108;p5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Recognize that the chapter demonstrated only one approach to estimating. The terminology used is consistent with Microsoft Project’s.</a:t>
            </a:r>
            <a:endParaRPr/>
          </a:p>
          <a:p>
            <a:pPr indent="0" lvl="0" marL="0" rtl="0" algn="l">
              <a:spcBef>
                <a:spcPts val="0"/>
              </a:spcBef>
              <a:spcAft>
                <a:spcPts val="0"/>
              </a:spcAft>
              <a:buSzPts val="1800"/>
              <a:buNone/>
            </a:pPr>
            <a:r>
              <a:rPr i="1" lang="en-US"/>
              <a:t>Project</a:t>
            </a:r>
            <a:r>
              <a:rPr lang="en-US"/>
              <a:t> actually allows the project manager to modify this formula to reflect his or her personal experience.</a:t>
            </a:r>
            <a:endParaRPr i="1"/>
          </a:p>
          <a:p>
            <a:pPr indent="0" lvl="0" marL="0" rtl="0" algn="l">
              <a:spcBef>
                <a:spcPts val="0"/>
              </a:spcBef>
              <a:spcAft>
                <a:spcPts val="0"/>
              </a:spcAft>
              <a:buNone/>
            </a:pPr>
            <a:r>
              <a:t/>
            </a:r>
            <a:endParaRPr i="1"/>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52: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114" name="Google Shape;1114;p5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115" name="Google Shape;1115;p5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6" name="Google Shape;1116;p5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The default in most project management software packages is “finish-to-start.”  The other options are provided to improve scheduling flexibility based on intertask dependency.</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p53: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122" name="Google Shape;1122;p5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123" name="Google Shape;1123;p5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4" name="Google Shape;1124;p5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In the event that the project manager is given a deadline to meet, reverse scheduling strategy is ideal.</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5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130" name="Google Shape;1130;p5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131" name="Google Shape;1131;p5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2" name="Google Shape;1132;p5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Before resources can be assigned to a project/task, the analyst must obtain the various stakeholders’ commitment of those resources.</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5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138" name="Google Shape;1138;p5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139" name="Google Shape;1139;p5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0" name="Google Shape;1140;p5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56: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199" name="Google Shape;1199;p5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00" name="Google Shape;1200;p5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1" name="Google Shape;1201;p56: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57: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207" name="Google Shape;1207;p5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08" name="Google Shape;1208;p5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9" name="Google Shape;1209;p5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Emphasize that this is merely a sample. Encourage students to consider that many organizations have their own reporting standards to report project progress. In addition, many methodologies provide templates for various reporting needs.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58: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218" name="Google Shape;1218;p58: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19" name="Google Shape;1219;p5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0" name="Google Shape;1220;p58: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Emphasize that this is merely a sample. Encourage students to consider that many organizations have their own reporting standards to report project progress. In addition, many methodologies provide templates for various reporting needs.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59: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229" name="Google Shape;1229;p5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30" name="Google Shape;1230;p5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1" name="Google Shape;1231;p5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454" name="Google Shape;454;p6: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5" name="Google Shape;455;p6: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6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37" name="Google Shape;1237;p6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8" name="Google Shape;1238;p6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61: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45" name="Google Shape;1245;p6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6" name="Google Shape;1246;p61: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p62: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53" name="Google Shape;1253;p6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4" name="Google Shape;1254;p62: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p6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61" name="Google Shape;1261;p63: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2" name="Google Shape;1262;p63: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64: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283" name="Google Shape;1283;p64: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284" name="Google Shape;1284;p6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5" name="Google Shape;1285;p64: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No additional notes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65:notes"/>
          <p:cNvSpPr txBox="1"/>
          <p:nvPr/>
        </p:nvSpPr>
        <p:spPr>
          <a:xfrm>
            <a:off x="0"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l">
              <a:lnSpc>
                <a:spcPct val="100000"/>
              </a:lnSpc>
              <a:spcBef>
                <a:spcPts val="0"/>
              </a:spcBef>
              <a:spcAft>
                <a:spcPts val="0"/>
              </a:spcAft>
              <a:buClr>
                <a:srgbClr val="000000"/>
              </a:buClr>
              <a:buSzPts val="1000"/>
              <a:buFont typeface="Times New Roman"/>
              <a:buNone/>
            </a:pPr>
            <a:r>
              <a:rPr b="1" i="0" lang="en-US" sz="1000" u="none">
                <a:solidFill>
                  <a:srgbClr val="000000"/>
                </a:solidFill>
                <a:latin typeface="Times New Roman"/>
                <a:ea typeface="Times New Roman"/>
                <a:cs typeface="Times New Roman"/>
                <a:sym typeface="Times New Roman"/>
              </a:rPr>
              <a:t>Chapter 4 - Project Management</a:t>
            </a:r>
            <a:endParaRPr/>
          </a:p>
        </p:txBody>
      </p:sp>
      <p:sp>
        <p:nvSpPr>
          <p:cNvPr id="1445" name="Google Shape;1445;p6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000"/>
              <a:buFont typeface="Times New Roman"/>
              <a:buNone/>
            </a:pPr>
            <a:fld id="{00000000-1234-1234-1234-123412341234}" type="slidenum">
              <a:rPr b="1" i="0" lang="en-US" sz="1000" u="none">
                <a:solidFill>
                  <a:srgbClr val="000000"/>
                </a:solidFill>
                <a:latin typeface="Times New Roman"/>
                <a:ea typeface="Times New Roman"/>
                <a:cs typeface="Times New Roman"/>
                <a:sym typeface="Times New Roman"/>
              </a:rPr>
              <a:t>‹#›</a:t>
            </a:fld>
            <a:endParaRPr/>
          </a:p>
        </p:txBody>
      </p:sp>
      <p:sp>
        <p:nvSpPr>
          <p:cNvPr id="1446" name="Google Shape;1446;p6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7" name="Google Shape;1447;p6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b="1" lang="en-US"/>
              <a:t>Teaching Notes</a:t>
            </a:r>
            <a:endParaRPr/>
          </a:p>
          <a:p>
            <a:pPr indent="0" lvl="0" marL="0" rtl="0" algn="l">
              <a:spcBef>
                <a:spcPts val="0"/>
              </a:spcBef>
              <a:spcAft>
                <a:spcPts val="0"/>
              </a:spcAft>
              <a:buSzPts val="1800"/>
              <a:buNone/>
            </a:pPr>
            <a:r>
              <a:rPr lang="en-US"/>
              <a:t>The explanation of identifying the critical path is a simplified description. Identifying the critical path for large complex projects with many paths can be quite challenging. There are other approaches that can be used to identify the critical path (see Wysocki et al.).</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66: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1453" name="Google Shape;1453;p66: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54" name="Google Shape;1454;p66: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6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61" name="Google Shape;1461;p6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6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69" name="Google Shape;1469;p6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p6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1477" name="Google Shape;1477;p6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8" name="Google Shape;1478;p6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Charter: Beyanname. patent. patent vermek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7: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62" name="Google Shape;462;p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p70: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86" name="Google Shape;1486;p7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7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494" name="Google Shape;1494;p7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p72: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02" name="Google Shape;1502;p72: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73: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1510" name="Google Shape;1510;p73:notes"/>
          <p:cNvSpPr/>
          <p:nvPr>
            <p:ph idx="2" type="sldImg"/>
          </p:nvPr>
        </p:nvSpPr>
        <p:spPr>
          <a:xfrm>
            <a:off x="1182687" y="698500"/>
            <a:ext cx="4645025" cy="34829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11" name="Google Shape;1511;p73:notes"/>
          <p:cNvSpPr txBox="1"/>
          <p:nvPr>
            <p:ph idx="1" type="body"/>
          </p:nvPr>
        </p:nvSpPr>
        <p:spPr>
          <a:xfrm>
            <a:off x="935037" y="4416425"/>
            <a:ext cx="5140325" cy="4183062"/>
          </a:xfrm>
          <a:prstGeom prst="rect">
            <a:avLst/>
          </a:prstGeom>
          <a:noFill/>
          <a:ln>
            <a:noFill/>
          </a:ln>
        </p:spPr>
        <p:txBody>
          <a:bodyPr anchorCtr="0" anchor="t" bIns="46900" lIns="93800" spcFirstLastPara="1" rIns="93800" wrap="square" tIns="469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7" name="Shape 1517"/>
        <p:cNvGrpSpPr/>
        <p:nvPr/>
      </p:nvGrpSpPr>
      <p:grpSpPr>
        <a:xfrm>
          <a:off x="0" y="0"/>
          <a:ext cx="0" cy="0"/>
          <a:chOff x="0" y="0"/>
          <a:chExt cx="0" cy="0"/>
        </a:xfrm>
      </p:grpSpPr>
      <p:sp>
        <p:nvSpPr>
          <p:cNvPr id="1518" name="Google Shape;1518;p74: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19" name="Google Shape;1519;p74: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5" name="Shape 1525"/>
        <p:cNvGrpSpPr/>
        <p:nvPr/>
      </p:nvGrpSpPr>
      <p:grpSpPr>
        <a:xfrm>
          <a:off x="0" y="0"/>
          <a:ext cx="0" cy="0"/>
          <a:chOff x="0" y="0"/>
          <a:chExt cx="0" cy="0"/>
        </a:xfrm>
      </p:grpSpPr>
      <p:sp>
        <p:nvSpPr>
          <p:cNvPr id="1526" name="Google Shape;1526;p75: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
        <p:nvSpPr>
          <p:cNvPr id="1527" name="Google Shape;1527;p75: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8" name="Google Shape;1528;p75: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Binder: cilt, dosya. klasör</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p76: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36" name="Google Shape;1536;p76: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77: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4" name="Google Shape;1544;p77: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45" name="Google Shape;1545;p77: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7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53" name="Google Shape;1553;p7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p7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0" name="Google Shape;1560;p79: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From Sommerville (2007), pp 106!</a:t>
            </a:r>
            <a:endParaRPr/>
          </a:p>
        </p:txBody>
      </p:sp>
      <p:sp>
        <p:nvSpPr>
          <p:cNvPr id="1561" name="Google Shape;1561;p79: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8: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79" name="Google Shape;479;p8: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80: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9" name="Google Shape;1569;p80:notes"/>
          <p:cNvSpPr txBox="1"/>
          <p:nvPr>
            <p:ph idx="1" type="body"/>
          </p:nvPr>
        </p:nvSpPr>
        <p:spPr>
          <a:xfrm>
            <a:off x="935037" y="4416425"/>
            <a:ext cx="5140325" cy="4183062"/>
          </a:xfrm>
          <a:prstGeom prst="rect">
            <a:avLst/>
          </a:prstGeom>
          <a:noFill/>
          <a:ln>
            <a:noFill/>
          </a:ln>
        </p:spPr>
        <p:txBody>
          <a:bodyPr anchorCtr="0" anchor="t" bIns="46575" lIns="93175" spcFirstLastPara="1" rIns="93175" wrap="square" tIns="46575">
            <a:noAutofit/>
          </a:bodyPr>
          <a:lstStyle/>
          <a:p>
            <a:pPr indent="0" lvl="0" marL="0" rtl="0" algn="l">
              <a:spcBef>
                <a:spcPts val="0"/>
              </a:spcBef>
              <a:spcAft>
                <a:spcPts val="0"/>
              </a:spcAft>
              <a:buSzPts val="1800"/>
              <a:buNone/>
            </a:pPr>
            <a:r>
              <a:rPr lang="en-US"/>
              <a:t>From Sommerville (2007), pp 105!</a:t>
            </a:r>
            <a:endParaRPr/>
          </a:p>
        </p:txBody>
      </p:sp>
      <p:sp>
        <p:nvSpPr>
          <p:cNvPr id="1570" name="Google Shape;1570;p80:notes"/>
          <p:cNvSpPr txBox="1"/>
          <p:nvPr/>
        </p:nvSpPr>
        <p:spPr>
          <a:xfrm>
            <a:off x="3971925" y="8831262"/>
            <a:ext cx="3038475" cy="465137"/>
          </a:xfrm>
          <a:prstGeom prst="rect">
            <a:avLst/>
          </a:prstGeom>
          <a:noFill/>
          <a:ln>
            <a:noFill/>
          </a:ln>
        </p:spPr>
        <p:txBody>
          <a:bodyPr anchorCtr="0" anchor="b" bIns="46575" lIns="93175" spcFirstLastPara="1" rIns="93175" wrap="square" tIns="46575">
            <a:noAutofit/>
          </a:bodyPr>
          <a:lstStyle/>
          <a:p>
            <a:pPr indent="0" lvl="0" marL="0" marR="0" rtl="0" algn="r">
              <a:lnSpc>
                <a:spcPct val="100000"/>
              </a:lnSpc>
              <a:spcBef>
                <a:spcPts val="0"/>
              </a:spcBef>
              <a:spcAft>
                <a:spcPts val="0"/>
              </a:spcAft>
              <a:buClr>
                <a:srgbClr val="000000"/>
              </a:buClr>
              <a:buSzPts val="2400"/>
              <a:buFont typeface="Tahoma"/>
              <a:buNone/>
            </a:pPr>
            <a:fld id="{00000000-1234-1234-1234-123412341234}" type="slidenum">
              <a:rPr b="0" i="0" lang="en-US" sz="2400" u="none">
                <a:solidFill>
                  <a:srgbClr val="000000"/>
                </a:solidFill>
                <a:latin typeface="Tahoma"/>
                <a:ea typeface="Tahoma"/>
                <a:cs typeface="Tahoma"/>
                <a:sym typeface="Tahoma"/>
              </a:rPr>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p81: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78" name="Google Shape;1578;p81: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9:notes"/>
          <p:cNvSpPr txBox="1"/>
          <p:nvPr>
            <p:ph idx="1" type="body"/>
          </p:nvPr>
        </p:nvSpPr>
        <p:spPr>
          <a:xfrm>
            <a:off x="935037" y="4416425"/>
            <a:ext cx="5140325" cy="4183062"/>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87" name="Google Shape;487;p9:notes"/>
          <p:cNvSpPr/>
          <p:nvPr>
            <p:ph idx="2" type="sldImg"/>
          </p:nvPr>
        </p:nvSpPr>
        <p:spPr>
          <a:xfrm>
            <a:off x="1181100" y="696912"/>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83"/>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Rectangle: Click to edit Master text styles&#10;Second level&#10;Third level&#10;Fourth level&#10;Fifth level" id="23" name="Google Shape;23;p83"/>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lvl1pPr lvl="0" algn="l">
              <a:spcBef>
                <a:spcPts val="720"/>
              </a:spcBef>
              <a:spcAft>
                <a:spcPts val="0"/>
              </a:spcAft>
              <a:buSzPts val="3960"/>
              <a:buFont typeface="Garamond"/>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83"/>
          <p:cNvSpPr txBox="1"/>
          <p:nvPr>
            <p:ph idx="11" type="ftr"/>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200">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5" name="Shape 165"/>
        <p:cNvGrpSpPr/>
        <p:nvPr/>
      </p:nvGrpSpPr>
      <p:grpSpPr>
        <a:xfrm>
          <a:off x="0" y="0"/>
          <a:ext cx="0" cy="0"/>
          <a:chOff x="0" y="0"/>
          <a:chExt cx="0" cy="0"/>
        </a:xfrm>
      </p:grpSpPr>
      <p:sp>
        <p:nvSpPr>
          <p:cNvPr id="166" name="Google Shape;166;p10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103"/>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640"/>
              <a:buFont typeface="Garamond"/>
              <a:buNone/>
              <a:defRPr b="1" sz="2400"/>
            </a:lvl1pPr>
            <a:lvl2pPr indent="-228600" lvl="1" marL="914400" rtl="0" algn="l">
              <a:spcBef>
                <a:spcPts val="400"/>
              </a:spcBef>
              <a:spcAft>
                <a:spcPts val="0"/>
              </a:spcAft>
              <a:buSzPts val="2000"/>
              <a:buFont typeface="Garamond"/>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168" name="Google Shape;168;p103"/>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96240" lvl="0" marL="457200" rtl="0" algn="l">
              <a:spcBef>
                <a:spcPts val="480"/>
              </a:spcBef>
              <a:spcAft>
                <a:spcPts val="0"/>
              </a:spcAft>
              <a:buSzPts val="2640"/>
              <a:buFont typeface="Garamond"/>
              <a:buChar char="•"/>
              <a:defRPr sz="2400"/>
            </a:lvl1pPr>
            <a:lvl2pPr indent="-355600" lvl="1" marL="914400" rtl="0" algn="l">
              <a:spcBef>
                <a:spcPts val="400"/>
              </a:spcBef>
              <a:spcAft>
                <a:spcPts val="0"/>
              </a:spcAft>
              <a:buSzPts val="2000"/>
              <a:buFont typeface="Garamond"/>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169" name="Google Shape;169;p103"/>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640"/>
              <a:buFont typeface="Garamond"/>
              <a:buNone/>
              <a:defRPr b="1" sz="2400"/>
            </a:lvl1pPr>
            <a:lvl2pPr indent="-228600" lvl="1" marL="914400" rtl="0" algn="l">
              <a:spcBef>
                <a:spcPts val="400"/>
              </a:spcBef>
              <a:spcAft>
                <a:spcPts val="0"/>
              </a:spcAft>
              <a:buSzPts val="2000"/>
              <a:buFont typeface="Garamond"/>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170" name="Google Shape;170;p103"/>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96240" lvl="0" marL="457200" rtl="0" algn="l">
              <a:spcBef>
                <a:spcPts val="480"/>
              </a:spcBef>
              <a:spcAft>
                <a:spcPts val="0"/>
              </a:spcAft>
              <a:buSzPts val="2640"/>
              <a:buFont typeface="Garamond"/>
              <a:buChar char="•"/>
              <a:defRPr sz="2400"/>
            </a:lvl1pPr>
            <a:lvl2pPr indent="-355600" lvl="1" marL="914400" rtl="0" algn="l">
              <a:spcBef>
                <a:spcPts val="400"/>
              </a:spcBef>
              <a:spcAft>
                <a:spcPts val="0"/>
              </a:spcAft>
              <a:buSzPts val="2000"/>
              <a:buFont typeface="Garamond"/>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171" name="Google Shape;171;p10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72" name="Google Shape;172;p10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3" name="Shape 183"/>
        <p:cNvGrpSpPr/>
        <p:nvPr/>
      </p:nvGrpSpPr>
      <p:grpSpPr>
        <a:xfrm>
          <a:off x="0" y="0"/>
          <a:ext cx="0" cy="0"/>
          <a:chOff x="0" y="0"/>
          <a:chExt cx="0" cy="0"/>
        </a:xfrm>
      </p:grpSpPr>
      <p:sp>
        <p:nvSpPr>
          <p:cNvPr id="184" name="Google Shape;184;p10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5" name="Google Shape;185;p10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52119" lvl="0" marL="457200" rtl="0" algn="l">
              <a:spcBef>
                <a:spcPts val="640"/>
              </a:spcBef>
              <a:spcAft>
                <a:spcPts val="0"/>
              </a:spcAft>
              <a:buSzPts val="3520"/>
              <a:buFont typeface="Garamond"/>
              <a:buChar char="•"/>
              <a:defRPr sz="3200"/>
            </a:lvl1pPr>
            <a:lvl2pPr indent="-406400" lvl="1" marL="914400" rtl="0" algn="l">
              <a:spcBef>
                <a:spcPts val="560"/>
              </a:spcBef>
              <a:spcAft>
                <a:spcPts val="0"/>
              </a:spcAft>
              <a:buSzPts val="2800"/>
              <a:buFont typeface="Garamond"/>
              <a:buChar char="•"/>
              <a:defRPr sz="2800"/>
            </a:lvl2pPr>
            <a:lvl3pPr indent="-381000" lvl="2" marL="1371600" rtl="0" algn="l">
              <a:spcBef>
                <a:spcPts val="480"/>
              </a:spcBef>
              <a:spcAft>
                <a:spcPts val="0"/>
              </a:spcAft>
              <a:buSzPts val="2400"/>
              <a:buChar char="•"/>
              <a:defRPr sz="2400"/>
            </a:lvl3pPr>
            <a:lvl4pPr indent="-355600" lvl="3" marL="1828800" rtl="0" algn="l">
              <a:spcBef>
                <a:spcPts val="400"/>
              </a:spcBef>
              <a:spcAft>
                <a:spcPts val="0"/>
              </a:spcAft>
              <a:buSzPts val="2000"/>
              <a:buChar char="•"/>
              <a:defRPr sz="2000"/>
            </a:lvl4pPr>
            <a:lvl5pPr indent="-355600" lvl="4" marL="2286000" rtl="0" algn="l">
              <a:spcBef>
                <a:spcPts val="400"/>
              </a:spcBef>
              <a:spcAft>
                <a:spcPts val="0"/>
              </a:spcAft>
              <a:buSzPts val="2000"/>
              <a:buChar char="•"/>
              <a:defRPr sz="2000"/>
            </a:lvl5pPr>
            <a:lvl6pPr indent="-355600" lvl="5" marL="2743200" rtl="0" algn="l">
              <a:spcBef>
                <a:spcPts val="400"/>
              </a:spcBef>
              <a:spcAft>
                <a:spcPts val="0"/>
              </a:spcAft>
              <a:buSzPts val="2000"/>
              <a:buChar char="•"/>
              <a:defRPr sz="2000"/>
            </a:lvl6pPr>
            <a:lvl7pPr indent="-355600" lvl="6" marL="3200400" rtl="0" algn="l">
              <a:spcBef>
                <a:spcPts val="400"/>
              </a:spcBef>
              <a:spcAft>
                <a:spcPts val="0"/>
              </a:spcAft>
              <a:buSzPts val="2000"/>
              <a:buChar char="•"/>
              <a:defRPr sz="2000"/>
            </a:lvl7pPr>
            <a:lvl8pPr indent="-355600" lvl="7" marL="3657600" rtl="0" algn="l">
              <a:spcBef>
                <a:spcPts val="400"/>
              </a:spcBef>
              <a:spcAft>
                <a:spcPts val="0"/>
              </a:spcAft>
              <a:buSzPts val="2000"/>
              <a:buChar char="•"/>
              <a:defRPr sz="2000"/>
            </a:lvl8pPr>
            <a:lvl9pPr indent="-355600" lvl="8" marL="4114800" rtl="0" algn="l">
              <a:spcBef>
                <a:spcPts val="400"/>
              </a:spcBef>
              <a:spcAft>
                <a:spcPts val="0"/>
              </a:spcAft>
              <a:buSzPts val="2000"/>
              <a:buChar char="•"/>
              <a:defRPr sz="2000"/>
            </a:lvl9pPr>
          </a:lstStyle>
          <a:p/>
        </p:txBody>
      </p:sp>
      <p:sp>
        <p:nvSpPr>
          <p:cNvPr id="186" name="Google Shape;186;p10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540"/>
              <a:buFont typeface="Garamond"/>
              <a:buNone/>
              <a:defRPr sz="1400"/>
            </a:lvl1pPr>
            <a:lvl2pPr indent="-228600" lvl="1" marL="914400" rtl="0" algn="l">
              <a:spcBef>
                <a:spcPts val="240"/>
              </a:spcBef>
              <a:spcAft>
                <a:spcPts val="0"/>
              </a:spcAft>
              <a:buSzPts val="1200"/>
              <a:buFont typeface="Garamond"/>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187" name="Google Shape;187;p105"/>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8" name="Google Shape;188;p10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9" name="Shape 199"/>
        <p:cNvGrpSpPr/>
        <p:nvPr/>
      </p:nvGrpSpPr>
      <p:grpSpPr>
        <a:xfrm>
          <a:off x="0" y="0"/>
          <a:ext cx="0" cy="0"/>
          <a:chOff x="0" y="0"/>
          <a:chExt cx="0" cy="0"/>
        </a:xfrm>
      </p:grpSpPr>
      <p:sp>
        <p:nvSpPr>
          <p:cNvPr id="200" name="Google Shape;200;p10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1" name="Google Shape;201;p107"/>
          <p:cNvSpPr/>
          <p:nvPr>
            <p:ph idx="2" type="pic"/>
          </p:nvPr>
        </p:nvSpPr>
        <p:spPr>
          <a:xfrm>
            <a:off x="1792288" y="612775"/>
            <a:ext cx="5486400" cy="4114800"/>
          </a:xfrm>
          <a:prstGeom prst="rect">
            <a:avLst/>
          </a:prstGeom>
          <a:noFill/>
          <a:ln>
            <a:noFill/>
          </a:ln>
        </p:spPr>
      </p:sp>
      <p:sp>
        <p:nvSpPr>
          <p:cNvPr id="202" name="Google Shape;202;p10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540"/>
              <a:buFont typeface="Garamond"/>
              <a:buNone/>
              <a:defRPr sz="1400"/>
            </a:lvl1pPr>
            <a:lvl2pPr indent="-228600" lvl="1" marL="914400" rtl="0" algn="l">
              <a:spcBef>
                <a:spcPts val="240"/>
              </a:spcBef>
              <a:spcAft>
                <a:spcPts val="0"/>
              </a:spcAft>
              <a:buSzPts val="1200"/>
              <a:buFont typeface="Garamond"/>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203" name="Google Shape;203;p10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4" name="Google Shape;204;p10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5" name="Shape 215"/>
        <p:cNvGrpSpPr/>
        <p:nvPr/>
      </p:nvGrpSpPr>
      <p:grpSpPr>
        <a:xfrm>
          <a:off x="0" y="0"/>
          <a:ext cx="0" cy="0"/>
          <a:chOff x="0" y="0"/>
          <a:chExt cx="0" cy="0"/>
        </a:xfrm>
      </p:grpSpPr>
      <p:sp>
        <p:nvSpPr>
          <p:cNvPr id="216" name="Google Shape;216;p10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 name="Google Shape;217;p109"/>
          <p:cNvSpPr txBox="1"/>
          <p:nvPr>
            <p:ph idx="1" type="body"/>
          </p:nvPr>
        </p:nvSpPr>
        <p:spPr>
          <a:xfrm rot="5400000">
            <a:off x="2324100" y="-76200"/>
            <a:ext cx="4495800" cy="80010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18" name="Google Shape;218;p10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9" name="Google Shape;219;p10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0" name="Shape 230"/>
        <p:cNvGrpSpPr/>
        <p:nvPr/>
      </p:nvGrpSpPr>
      <p:grpSpPr>
        <a:xfrm>
          <a:off x="0" y="0"/>
          <a:ext cx="0" cy="0"/>
          <a:chOff x="0" y="0"/>
          <a:chExt cx="0" cy="0"/>
        </a:xfrm>
      </p:grpSpPr>
      <p:sp>
        <p:nvSpPr>
          <p:cNvPr id="231" name="Google Shape;231;p111"/>
          <p:cNvSpPr txBox="1"/>
          <p:nvPr>
            <p:ph type="title"/>
          </p:nvPr>
        </p:nvSpPr>
        <p:spPr>
          <a:xfrm rot="5400000">
            <a:off x="4638750" y="2238450"/>
            <a:ext cx="5867400" cy="20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111"/>
          <p:cNvSpPr txBox="1"/>
          <p:nvPr>
            <p:ph idx="1" type="body"/>
          </p:nvPr>
        </p:nvSpPr>
        <p:spPr>
          <a:xfrm rot="5400000">
            <a:off x="562050" y="314400"/>
            <a:ext cx="5867400" cy="58482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233" name="Google Shape;233;p11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4" name="Google Shape;234;p11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7" name="Shape 247"/>
        <p:cNvGrpSpPr/>
        <p:nvPr/>
      </p:nvGrpSpPr>
      <p:grpSpPr>
        <a:xfrm>
          <a:off x="0" y="0"/>
          <a:ext cx="0" cy="0"/>
          <a:chOff x="0" y="0"/>
          <a:chExt cx="0" cy="0"/>
        </a:xfrm>
      </p:grpSpPr>
      <p:sp>
        <p:nvSpPr>
          <p:cNvPr id="248" name="Google Shape;248;p113"/>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descr="Rectangle: Click to edit Master text styles&#10;Second level&#10;Third level&#10;Fourth level&#10;Fifth level" id="249" name="Google Shape;249;p113"/>
          <p:cNvSpPr txBox="1"/>
          <p:nvPr>
            <p:ph idx="1" type="subTitle"/>
          </p:nvPr>
        </p:nvSpPr>
        <p:spPr>
          <a:xfrm>
            <a:off x="990600" y="3200400"/>
            <a:ext cx="7239000" cy="2286000"/>
          </a:xfrm>
          <a:prstGeom prst="rect">
            <a:avLst/>
          </a:prstGeom>
          <a:noFill/>
          <a:ln>
            <a:noFill/>
          </a:ln>
        </p:spPr>
        <p:txBody>
          <a:bodyPr anchorCtr="0" anchor="t" bIns="45700" lIns="91425" spcFirstLastPara="1" rIns="91425" wrap="square" tIns="45700">
            <a:noAutofit/>
          </a:bodyPr>
          <a:lstStyle>
            <a:lvl1pPr lvl="0" rtl="0" algn="l">
              <a:spcBef>
                <a:spcPts val="720"/>
              </a:spcBef>
              <a:spcAft>
                <a:spcPts val="0"/>
              </a:spcAft>
              <a:buSzPts val="3960"/>
              <a:buFont typeface="Garamond"/>
              <a:buNone/>
              <a:defRPr/>
            </a:lvl1pPr>
            <a:lvl2pPr lvl="1" rtl="0" algn="l">
              <a:spcBef>
                <a:spcPts val="360"/>
              </a:spcBef>
              <a:spcAft>
                <a:spcPts val="0"/>
              </a:spcAft>
              <a:buSzPts val="1800"/>
              <a:buChar char="•"/>
              <a:defRPr/>
            </a:lvl2pPr>
            <a:lvl3pPr lvl="2" rtl="0" algn="l">
              <a:spcBef>
                <a:spcPts val="360"/>
              </a:spcBef>
              <a:spcAft>
                <a:spcPts val="0"/>
              </a:spcAft>
              <a:buSzPts val="1800"/>
              <a:buChar char="•"/>
              <a:defRPr/>
            </a:lvl3pPr>
            <a:lvl4pPr lvl="3" rtl="0" algn="l">
              <a:spcBef>
                <a:spcPts val="360"/>
              </a:spcBef>
              <a:spcAft>
                <a:spcPts val="0"/>
              </a:spcAft>
              <a:buSzPts val="1800"/>
              <a:buChar char="•"/>
              <a:defRPr/>
            </a:lvl4pPr>
            <a:lvl5pPr lvl="4" rtl="0" algn="l">
              <a:spcBef>
                <a:spcPts val="360"/>
              </a:spcBef>
              <a:spcAft>
                <a:spcPts val="0"/>
              </a:spcAft>
              <a:buSzPts val="1800"/>
              <a:buChar char="•"/>
              <a:defRPr/>
            </a:lvl5pPr>
            <a:lvl6pPr lvl="5" rtl="0" algn="l">
              <a:spcBef>
                <a:spcPts val="360"/>
              </a:spcBef>
              <a:spcAft>
                <a:spcPts val="0"/>
              </a:spcAft>
              <a:buSzPts val="1800"/>
              <a:buChar char="•"/>
              <a:defRPr/>
            </a:lvl6pPr>
            <a:lvl7pPr lvl="6" rtl="0" algn="l">
              <a:spcBef>
                <a:spcPts val="360"/>
              </a:spcBef>
              <a:spcAft>
                <a:spcPts val="0"/>
              </a:spcAft>
              <a:buSzPts val="1800"/>
              <a:buChar char="•"/>
              <a:defRPr/>
            </a:lvl7pPr>
            <a:lvl8pPr lvl="7" rtl="0" algn="l">
              <a:spcBef>
                <a:spcPts val="360"/>
              </a:spcBef>
              <a:spcAft>
                <a:spcPts val="0"/>
              </a:spcAft>
              <a:buSzPts val="1800"/>
              <a:buChar char="•"/>
              <a:defRPr/>
            </a:lvl8pPr>
            <a:lvl9pPr lvl="8" rtl="0" algn="l">
              <a:spcBef>
                <a:spcPts val="360"/>
              </a:spcBef>
              <a:spcAft>
                <a:spcPts val="0"/>
              </a:spcAft>
              <a:buSzPts val="1800"/>
              <a:buChar char="•"/>
              <a:defRPr/>
            </a:lvl9pPr>
          </a:lstStyle>
          <a:p/>
        </p:txBody>
      </p:sp>
      <p:sp>
        <p:nvSpPr>
          <p:cNvPr id="250" name="Google Shape;250;p113"/>
          <p:cNvSpPr txBox="1"/>
          <p:nvPr>
            <p:ph idx="11" type="ftr"/>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200">
                <a:solidFill>
                  <a:srgbClr val="000000"/>
                </a:solidFill>
                <a:latin typeface="Garamond"/>
                <a:ea typeface="Garamond"/>
                <a:cs typeface="Garamond"/>
                <a:sym typeface="Garamond"/>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1" name="Google Shape;251;p113"/>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2" name="Shape 262"/>
        <p:cNvGrpSpPr/>
        <p:nvPr/>
      </p:nvGrpSpPr>
      <p:grpSpPr>
        <a:xfrm>
          <a:off x="0" y="0"/>
          <a:ext cx="0" cy="0"/>
          <a:chOff x="0" y="0"/>
          <a:chExt cx="0" cy="0"/>
        </a:xfrm>
      </p:grpSpPr>
      <p:sp>
        <p:nvSpPr>
          <p:cNvPr id="263" name="Google Shape;263;p115"/>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4" name="Google Shape;264;p115"/>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2200"/>
              <a:buFont typeface="Garamond"/>
              <a:buNone/>
              <a:defRPr sz="2000"/>
            </a:lvl1pPr>
            <a:lvl2pPr indent="-228600" lvl="1" marL="914400" rtl="0" algn="l">
              <a:spcBef>
                <a:spcPts val="360"/>
              </a:spcBef>
              <a:spcAft>
                <a:spcPts val="0"/>
              </a:spcAft>
              <a:buSzPts val="1800"/>
              <a:buFont typeface="Garamond"/>
              <a:buNone/>
              <a:defRPr sz="1800"/>
            </a:lvl2pPr>
            <a:lvl3pPr indent="-228600" lvl="2" marL="1371600" rtl="0" algn="l">
              <a:spcBef>
                <a:spcPts val="320"/>
              </a:spcBef>
              <a:spcAft>
                <a:spcPts val="0"/>
              </a:spcAft>
              <a:buSzPts val="1600"/>
              <a:buNone/>
              <a:defRPr sz="1600"/>
            </a:lvl3pPr>
            <a:lvl4pPr indent="-228600" lvl="3" marL="1828800" rtl="0" algn="l">
              <a:spcBef>
                <a:spcPts val="280"/>
              </a:spcBef>
              <a:spcAft>
                <a:spcPts val="0"/>
              </a:spcAft>
              <a:buSzPts val="1400"/>
              <a:buNone/>
              <a:defRPr sz="1400"/>
            </a:lvl4pPr>
            <a:lvl5pPr indent="-228600" lvl="4" marL="2286000" rtl="0" algn="l">
              <a:spcBef>
                <a:spcPts val="280"/>
              </a:spcBef>
              <a:spcAft>
                <a:spcPts val="0"/>
              </a:spcAft>
              <a:buSzPts val="1400"/>
              <a:buNone/>
              <a:defRPr sz="1400"/>
            </a:lvl5pPr>
            <a:lvl6pPr indent="-228600" lvl="5" marL="2743200" rtl="0" algn="l">
              <a:spcBef>
                <a:spcPts val="280"/>
              </a:spcBef>
              <a:spcAft>
                <a:spcPts val="0"/>
              </a:spcAft>
              <a:buSzPts val="1400"/>
              <a:buNone/>
              <a:defRPr sz="1400"/>
            </a:lvl6pPr>
            <a:lvl7pPr indent="-228600" lvl="6" marL="3200400" rtl="0" algn="l">
              <a:spcBef>
                <a:spcPts val="280"/>
              </a:spcBef>
              <a:spcAft>
                <a:spcPts val="0"/>
              </a:spcAft>
              <a:buSzPts val="1400"/>
              <a:buNone/>
              <a:defRPr sz="1400"/>
            </a:lvl7pPr>
            <a:lvl8pPr indent="-228600" lvl="7" marL="3657600" rtl="0" algn="l">
              <a:spcBef>
                <a:spcPts val="280"/>
              </a:spcBef>
              <a:spcAft>
                <a:spcPts val="0"/>
              </a:spcAft>
              <a:buSzPts val="1400"/>
              <a:buNone/>
              <a:defRPr sz="1400"/>
            </a:lvl8pPr>
            <a:lvl9pPr indent="-228600" lvl="8" marL="4114800" rtl="0" algn="l">
              <a:spcBef>
                <a:spcPts val="280"/>
              </a:spcBef>
              <a:spcAft>
                <a:spcPts val="0"/>
              </a:spcAft>
              <a:buSzPts val="1400"/>
              <a:buNone/>
              <a:defRPr sz="1400"/>
            </a:lvl9pPr>
          </a:lstStyle>
          <a:p/>
        </p:txBody>
      </p:sp>
      <p:sp>
        <p:nvSpPr>
          <p:cNvPr id="265" name="Google Shape;265;p115"/>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6" name="Google Shape;266;p11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7" name="Shape 277"/>
        <p:cNvGrpSpPr/>
        <p:nvPr/>
      </p:nvGrpSpPr>
      <p:grpSpPr>
        <a:xfrm>
          <a:off x="0" y="0"/>
          <a:ext cx="0" cy="0"/>
          <a:chOff x="0" y="0"/>
          <a:chExt cx="0" cy="0"/>
        </a:xfrm>
      </p:grpSpPr>
      <p:sp>
        <p:nvSpPr>
          <p:cNvPr id="278" name="Google Shape;278;p11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9" name="Google Shape;279;p117"/>
          <p:cNvSpPr txBox="1"/>
          <p:nvPr>
            <p:ph idx="1" type="body"/>
          </p:nvPr>
        </p:nvSpPr>
        <p:spPr>
          <a:xfrm>
            <a:off x="571500" y="1676400"/>
            <a:ext cx="3924300" cy="4495800"/>
          </a:xfrm>
          <a:prstGeom prst="rect">
            <a:avLst/>
          </a:prstGeom>
          <a:noFill/>
          <a:ln>
            <a:noFill/>
          </a:ln>
        </p:spPr>
        <p:txBody>
          <a:bodyPr anchorCtr="0" anchor="t" bIns="45700" lIns="91425" spcFirstLastPara="1" rIns="91425" wrap="square" tIns="45700">
            <a:noAutofit/>
          </a:bodyPr>
          <a:lstStyle>
            <a:lvl1pPr indent="-424180" lvl="0" marL="457200" rtl="0" algn="l">
              <a:spcBef>
                <a:spcPts val="560"/>
              </a:spcBef>
              <a:spcAft>
                <a:spcPts val="0"/>
              </a:spcAft>
              <a:buSzPts val="3080"/>
              <a:buFont typeface="Garamond"/>
              <a:buChar char="•"/>
              <a:defRPr sz="2800"/>
            </a:lvl1pPr>
            <a:lvl2pPr indent="-381000" lvl="1" marL="914400" rtl="0" algn="l">
              <a:spcBef>
                <a:spcPts val="480"/>
              </a:spcBef>
              <a:spcAft>
                <a:spcPts val="0"/>
              </a:spcAft>
              <a:buSzPts val="2400"/>
              <a:buFont typeface="Garamond"/>
              <a:buChar char="•"/>
              <a:defRPr sz="2400"/>
            </a:lvl2pPr>
            <a:lvl3pPr indent="-355600" lvl="2" marL="1371600" rtl="0" algn="l">
              <a:spcBef>
                <a:spcPts val="400"/>
              </a:spcBef>
              <a:spcAft>
                <a:spcPts val="0"/>
              </a:spcAft>
              <a:buSzPts val="20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280" name="Google Shape;280;p117"/>
          <p:cNvSpPr txBox="1"/>
          <p:nvPr>
            <p:ph idx="2" type="body"/>
          </p:nvPr>
        </p:nvSpPr>
        <p:spPr>
          <a:xfrm>
            <a:off x="4648200" y="1676400"/>
            <a:ext cx="3924300" cy="4495800"/>
          </a:xfrm>
          <a:prstGeom prst="rect">
            <a:avLst/>
          </a:prstGeom>
          <a:noFill/>
          <a:ln>
            <a:noFill/>
          </a:ln>
        </p:spPr>
        <p:txBody>
          <a:bodyPr anchorCtr="0" anchor="t" bIns="45700" lIns="91425" spcFirstLastPara="1" rIns="91425" wrap="square" tIns="45700">
            <a:noAutofit/>
          </a:bodyPr>
          <a:lstStyle>
            <a:lvl1pPr indent="-424180" lvl="0" marL="457200" rtl="0" algn="l">
              <a:spcBef>
                <a:spcPts val="560"/>
              </a:spcBef>
              <a:spcAft>
                <a:spcPts val="0"/>
              </a:spcAft>
              <a:buSzPts val="3080"/>
              <a:buFont typeface="Garamond"/>
              <a:buChar char="•"/>
              <a:defRPr sz="2800"/>
            </a:lvl1pPr>
            <a:lvl2pPr indent="-381000" lvl="1" marL="914400" rtl="0" algn="l">
              <a:spcBef>
                <a:spcPts val="480"/>
              </a:spcBef>
              <a:spcAft>
                <a:spcPts val="0"/>
              </a:spcAft>
              <a:buSzPts val="2400"/>
              <a:buFont typeface="Garamond"/>
              <a:buChar char="•"/>
              <a:defRPr sz="2400"/>
            </a:lvl2pPr>
            <a:lvl3pPr indent="-355600" lvl="2" marL="1371600" rtl="0" algn="l">
              <a:spcBef>
                <a:spcPts val="400"/>
              </a:spcBef>
              <a:spcAft>
                <a:spcPts val="0"/>
              </a:spcAft>
              <a:buSzPts val="20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281" name="Google Shape;281;p11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p11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3" name="Shape 293"/>
        <p:cNvGrpSpPr/>
        <p:nvPr/>
      </p:nvGrpSpPr>
      <p:grpSpPr>
        <a:xfrm>
          <a:off x="0" y="0"/>
          <a:ext cx="0" cy="0"/>
          <a:chOff x="0" y="0"/>
          <a:chExt cx="0" cy="0"/>
        </a:xfrm>
      </p:grpSpPr>
      <p:sp>
        <p:nvSpPr>
          <p:cNvPr id="294" name="Google Shape;294;p11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5" name="Google Shape;295;p11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640"/>
              <a:buFont typeface="Garamond"/>
              <a:buNone/>
              <a:defRPr b="1" sz="2400"/>
            </a:lvl1pPr>
            <a:lvl2pPr indent="-228600" lvl="1" marL="914400" rtl="0" algn="l">
              <a:spcBef>
                <a:spcPts val="400"/>
              </a:spcBef>
              <a:spcAft>
                <a:spcPts val="0"/>
              </a:spcAft>
              <a:buSzPts val="2000"/>
              <a:buFont typeface="Garamond"/>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296" name="Google Shape;296;p11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96240" lvl="0" marL="457200" rtl="0" algn="l">
              <a:spcBef>
                <a:spcPts val="480"/>
              </a:spcBef>
              <a:spcAft>
                <a:spcPts val="0"/>
              </a:spcAft>
              <a:buSzPts val="2640"/>
              <a:buFont typeface="Garamond"/>
              <a:buChar char="•"/>
              <a:defRPr sz="2400"/>
            </a:lvl1pPr>
            <a:lvl2pPr indent="-355600" lvl="1" marL="914400" rtl="0" algn="l">
              <a:spcBef>
                <a:spcPts val="400"/>
              </a:spcBef>
              <a:spcAft>
                <a:spcPts val="0"/>
              </a:spcAft>
              <a:buSzPts val="2000"/>
              <a:buFont typeface="Garamond"/>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297" name="Google Shape;297;p11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SzPts val="2640"/>
              <a:buFont typeface="Garamond"/>
              <a:buNone/>
              <a:defRPr b="1" sz="2400"/>
            </a:lvl1pPr>
            <a:lvl2pPr indent="-228600" lvl="1" marL="914400" rtl="0" algn="l">
              <a:spcBef>
                <a:spcPts val="400"/>
              </a:spcBef>
              <a:spcAft>
                <a:spcPts val="0"/>
              </a:spcAft>
              <a:buSzPts val="2000"/>
              <a:buFont typeface="Garamond"/>
              <a:buNone/>
              <a:defRPr b="1" sz="2000"/>
            </a:lvl2pPr>
            <a:lvl3pPr indent="-228600" lvl="2" marL="1371600" rtl="0" algn="l">
              <a:spcBef>
                <a:spcPts val="360"/>
              </a:spcBef>
              <a:spcAft>
                <a:spcPts val="0"/>
              </a:spcAft>
              <a:buSzPts val="180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298" name="Google Shape;298;p11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96240" lvl="0" marL="457200" rtl="0" algn="l">
              <a:spcBef>
                <a:spcPts val="480"/>
              </a:spcBef>
              <a:spcAft>
                <a:spcPts val="0"/>
              </a:spcAft>
              <a:buSzPts val="2640"/>
              <a:buFont typeface="Garamond"/>
              <a:buChar char="•"/>
              <a:defRPr sz="2400"/>
            </a:lvl1pPr>
            <a:lvl2pPr indent="-355600" lvl="1" marL="914400" rtl="0" algn="l">
              <a:spcBef>
                <a:spcPts val="400"/>
              </a:spcBef>
              <a:spcAft>
                <a:spcPts val="0"/>
              </a:spcAft>
              <a:buSzPts val="2000"/>
              <a:buFont typeface="Garamond"/>
              <a:buChar char="•"/>
              <a:defRPr sz="2000"/>
            </a:lvl2pPr>
            <a:lvl3pPr indent="-342900" lvl="2" marL="1371600" rtl="0" algn="l">
              <a:spcBef>
                <a:spcPts val="360"/>
              </a:spcBef>
              <a:spcAft>
                <a:spcPts val="0"/>
              </a:spcAft>
              <a:buSzPts val="180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299" name="Google Shape;299;p11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0" name="Google Shape;300;p11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1" name="Shape 311"/>
        <p:cNvGrpSpPr/>
        <p:nvPr/>
      </p:nvGrpSpPr>
      <p:grpSpPr>
        <a:xfrm>
          <a:off x="0" y="0"/>
          <a:ext cx="0" cy="0"/>
          <a:chOff x="0" y="0"/>
          <a:chExt cx="0" cy="0"/>
        </a:xfrm>
      </p:grpSpPr>
      <p:sp>
        <p:nvSpPr>
          <p:cNvPr id="312" name="Google Shape;312;p12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3" name="Google Shape;313;p12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p12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8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85"/>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
        <p:nvSpPr>
          <p:cNvPr id="326" name="Google Shape;326;p12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7" name="Google Shape;327;p12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8" name="Shape 338"/>
        <p:cNvGrpSpPr/>
        <p:nvPr/>
      </p:nvGrpSpPr>
      <p:grpSpPr>
        <a:xfrm>
          <a:off x="0" y="0"/>
          <a:ext cx="0" cy="0"/>
          <a:chOff x="0" y="0"/>
          <a:chExt cx="0" cy="0"/>
        </a:xfrm>
      </p:grpSpPr>
      <p:sp>
        <p:nvSpPr>
          <p:cNvPr id="339" name="Google Shape;339;p125"/>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0" name="Google Shape;340;p125"/>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52119" lvl="0" marL="457200" rtl="0" algn="l">
              <a:spcBef>
                <a:spcPts val="640"/>
              </a:spcBef>
              <a:spcAft>
                <a:spcPts val="0"/>
              </a:spcAft>
              <a:buSzPts val="3520"/>
              <a:buFont typeface="Garamond"/>
              <a:buChar char="•"/>
              <a:defRPr sz="3200"/>
            </a:lvl1pPr>
            <a:lvl2pPr indent="-406400" lvl="1" marL="914400" rtl="0" algn="l">
              <a:spcBef>
                <a:spcPts val="560"/>
              </a:spcBef>
              <a:spcAft>
                <a:spcPts val="0"/>
              </a:spcAft>
              <a:buSzPts val="2800"/>
              <a:buFont typeface="Garamond"/>
              <a:buChar char="•"/>
              <a:defRPr sz="2800"/>
            </a:lvl2pPr>
            <a:lvl3pPr indent="-381000" lvl="2" marL="1371600" rtl="0" algn="l">
              <a:spcBef>
                <a:spcPts val="480"/>
              </a:spcBef>
              <a:spcAft>
                <a:spcPts val="0"/>
              </a:spcAft>
              <a:buSzPts val="2400"/>
              <a:buChar char="•"/>
              <a:defRPr sz="2400"/>
            </a:lvl3pPr>
            <a:lvl4pPr indent="-355600" lvl="3" marL="1828800" rtl="0" algn="l">
              <a:spcBef>
                <a:spcPts val="400"/>
              </a:spcBef>
              <a:spcAft>
                <a:spcPts val="0"/>
              </a:spcAft>
              <a:buSzPts val="2000"/>
              <a:buChar char="•"/>
              <a:defRPr sz="2000"/>
            </a:lvl4pPr>
            <a:lvl5pPr indent="-355600" lvl="4" marL="2286000" rtl="0" algn="l">
              <a:spcBef>
                <a:spcPts val="400"/>
              </a:spcBef>
              <a:spcAft>
                <a:spcPts val="0"/>
              </a:spcAft>
              <a:buSzPts val="2000"/>
              <a:buChar char="•"/>
              <a:defRPr sz="2000"/>
            </a:lvl5pPr>
            <a:lvl6pPr indent="-355600" lvl="5" marL="2743200" rtl="0" algn="l">
              <a:spcBef>
                <a:spcPts val="400"/>
              </a:spcBef>
              <a:spcAft>
                <a:spcPts val="0"/>
              </a:spcAft>
              <a:buSzPts val="2000"/>
              <a:buChar char="•"/>
              <a:defRPr sz="2000"/>
            </a:lvl6pPr>
            <a:lvl7pPr indent="-355600" lvl="6" marL="3200400" rtl="0" algn="l">
              <a:spcBef>
                <a:spcPts val="400"/>
              </a:spcBef>
              <a:spcAft>
                <a:spcPts val="0"/>
              </a:spcAft>
              <a:buSzPts val="2000"/>
              <a:buChar char="•"/>
              <a:defRPr sz="2000"/>
            </a:lvl7pPr>
            <a:lvl8pPr indent="-355600" lvl="7" marL="3657600" rtl="0" algn="l">
              <a:spcBef>
                <a:spcPts val="400"/>
              </a:spcBef>
              <a:spcAft>
                <a:spcPts val="0"/>
              </a:spcAft>
              <a:buSzPts val="2000"/>
              <a:buChar char="•"/>
              <a:defRPr sz="2000"/>
            </a:lvl8pPr>
            <a:lvl9pPr indent="-355600" lvl="8" marL="4114800" rtl="0" algn="l">
              <a:spcBef>
                <a:spcPts val="400"/>
              </a:spcBef>
              <a:spcAft>
                <a:spcPts val="0"/>
              </a:spcAft>
              <a:buSzPts val="2000"/>
              <a:buChar char="•"/>
              <a:defRPr sz="2000"/>
            </a:lvl9pPr>
          </a:lstStyle>
          <a:p/>
        </p:txBody>
      </p:sp>
      <p:sp>
        <p:nvSpPr>
          <p:cNvPr id="341" name="Google Shape;341;p125"/>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540"/>
              <a:buFont typeface="Garamond"/>
              <a:buNone/>
              <a:defRPr sz="1400"/>
            </a:lvl1pPr>
            <a:lvl2pPr indent="-228600" lvl="1" marL="914400" rtl="0" algn="l">
              <a:spcBef>
                <a:spcPts val="240"/>
              </a:spcBef>
              <a:spcAft>
                <a:spcPts val="0"/>
              </a:spcAft>
              <a:buSzPts val="1200"/>
              <a:buFont typeface="Garamond"/>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342" name="Google Shape;342;p125"/>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3" name="Google Shape;343;p125"/>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4" name="Shape 354"/>
        <p:cNvGrpSpPr/>
        <p:nvPr/>
      </p:nvGrpSpPr>
      <p:grpSpPr>
        <a:xfrm>
          <a:off x="0" y="0"/>
          <a:ext cx="0" cy="0"/>
          <a:chOff x="0" y="0"/>
          <a:chExt cx="0" cy="0"/>
        </a:xfrm>
      </p:grpSpPr>
      <p:sp>
        <p:nvSpPr>
          <p:cNvPr id="355" name="Google Shape;355;p127"/>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6" name="Google Shape;356;p127"/>
          <p:cNvSpPr/>
          <p:nvPr>
            <p:ph idx="2" type="pic"/>
          </p:nvPr>
        </p:nvSpPr>
        <p:spPr>
          <a:xfrm>
            <a:off x="1792288" y="612775"/>
            <a:ext cx="5486400" cy="4114800"/>
          </a:xfrm>
          <a:prstGeom prst="rect">
            <a:avLst/>
          </a:prstGeom>
          <a:noFill/>
          <a:ln>
            <a:noFill/>
          </a:ln>
        </p:spPr>
      </p:sp>
      <p:sp>
        <p:nvSpPr>
          <p:cNvPr id="357" name="Google Shape;357;p127"/>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540"/>
              <a:buFont typeface="Garamond"/>
              <a:buNone/>
              <a:defRPr sz="1400"/>
            </a:lvl1pPr>
            <a:lvl2pPr indent="-228600" lvl="1" marL="914400" rtl="0" algn="l">
              <a:spcBef>
                <a:spcPts val="240"/>
              </a:spcBef>
              <a:spcAft>
                <a:spcPts val="0"/>
              </a:spcAft>
              <a:buSzPts val="1200"/>
              <a:buFont typeface="Garamond"/>
              <a:buNone/>
              <a:defRPr sz="1200"/>
            </a:lvl2pPr>
            <a:lvl3pPr indent="-228600" lvl="2" marL="1371600" rtl="0" algn="l">
              <a:spcBef>
                <a:spcPts val="200"/>
              </a:spcBef>
              <a:spcAft>
                <a:spcPts val="0"/>
              </a:spcAft>
              <a:buSzPts val="10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358" name="Google Shape;358;p12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9" name="Google Shape;359;p12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0" name="Shape 370"/>
        <p:cNvGrpSpPr/>
        <p:nvPr/>
      </p:nvGrpSpPr>
      <p:grpSpPr>
        <a:xfrm>
          <a:off x="0" y="0"/>
          <a:ext cx="0" cy="0"/>
          <a:chOff x="0" y="0"/>
          <a:chExt cx="0" cy="0"/>
        </a:xfrm>
      </p:grpSpPr>
      <p:sp>
        <p:nvSpPr>
          <p:cNvPr id="371" name="Google Shape;371;p12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2" name="Google Shape;372;p129"/>
          <p:cNvSpPr txBox="1"/>
          <p:nvPr>
            <p:ph idx="1" type="body"/>
          </p:nvPr>
        </p:nvSpPr>
        <p:spPr>
          <a:xfrm rot="5400000">
            <a:off x="2324100" y="-76200"/>
            <a:ext cx="4495800" cy="80010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73" name="Google Shape;373;p12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4" name="Google Shape;374;p12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5" name="Shape 385"/>
        <p:cNvGrpSpPr/>
        <p:nvPr/>
      </p:nvGrpSpPr>
      <p:grpSpPr>
        <a:xfrm>
          <a:off x="0" y="0"/>
          <a:ext cx="0" cy="0"/>
          <a:chOff x="0" y="0"/>
          <a:chExt cx="0" cy="0"/>
        </a:xfrm>
      </p:grpSpPr>
      <p:sp>
        <p:nvSpPr>
          <p:cNvPr id="386" name="Google Shape;386;p131"/>
          <p:cNvSpPr txBox="1"/>
          <p:nvPr>
            <p:ph type="title"/>
          </p:nvPr>
        </p:nvSpPr>
        <p:spPr>
          <a:xfrm rot="5400000">
            <a:off x="4638750" y="2238450"/>
            <a:ext cx="5867400" cy="2000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7" name="Google Shape;387;p131"/>
          <p:cNvSpPr txBox="1"/>
          <p:nvPr>
            <p:ph idx="1" type="body"/>
          </p:nvPr>
        </p:nvSpPr>
        <p:spPr>
          <a:xfrm rot="5400000">
            <a:off x="562050" y="314400"/>
            <a:ext cx="5867400" cy="58482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88" name="Google Shape;388;p13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9" name="Google Shape;389;p13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00" name="Shape 400"/>
        <p:cNvGrpSpPr/>
        <p:nvPr/>
      </p:nvGrpSpPr>
      <p:grpSpPr>
        <a:xfrm>
          <a:off x="0" y="0"/>
          <a:ext cx="0" cy="0"/>
          <a:chOff x="0" y="0"/>
          <a:chExt cx="0" cy="0"/>
        </a:xfrm>
      </p:grpSpPr>
      <p:sp>
        <p:nvSpPr>
          <p:cNvPr id="401" name="Google Shape;401;p13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2" name="Google Shape;402;p13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solidFill>
                  <a:srgbClr val="000000"/>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3" name="Google Shape;403;p13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407" name="Shape 407"/>
        <p:cNvGrpSpPr/>
        <p:nvPr/>
      </p:nvGrpSpPr>
      <p:grpSpPr>
        <a:xfrm>
          <a:off x="0" y="0"/>
          <a:ext cx="0" cy="0"/>
          <a:chOff x="0" y="0"/>
          <a:chExt cx="0" cy="0"/>
        </a:xfrm>
      </p:grpSpPr>
      <p:sp>
        <p:nvSpPr>
          <p:cNvPr id="408" name="Google Shape;408;p135"/>
          <p:cNvSpPr txBox="1"/>
          <p:nvPr>
            <p:ph type="title"/>
          </p:nvPr>
        </p:nvSpPr>
        <p:spPr>
          <a:xfrm>
            <a:off x="533400" y="228600"/>
            <a:ext cx="8610600" cy="5334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9" name="Google Shape;409;p135"/>
          <p:cNvSpPr txBox="1"/>
          <p:nvPr>
            <p:ph idx="1" type="body"/>
          </p:nvPr>
        </p:nvSpPr>
        <p:spPr>
          <a:xfrm>
            <a:off x="533400" y="914400"/>
            <a:ext cx="4105200" cy="55341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410" name="Google Shape;410;p135"/>
          <p:cNvSpPr txBox="1"/>
          <p:nvPr>
            <p:ph idx="2" type="body"/>
          </p:nvPr>
        </p:nvSpPr>
        <p:spPr>
          <a:xfrm>
            <a:off x="4791075" y="914400"/>
            <a:ext cx="4107000" cy="5534100"/>
          </a:xfrm>
          <a:prstGeom prst="rect">
            <a:avLst/>
          </a:prstGeom>
          <a:noFill/>
          <a:ln>
            <a:noFill/>
          </a:ln>
        </p:spPr>
        <p:txBody>
          <a:bodyPr anchorCtr="0" anchor="t" bIns="45700" lIns="91425" spcFirstLastPara="1" rIns="91425" wrap="square" tIns="45700">
            <a:noAutofit/>
          </a:bodyPr>
          <a:lstStyle>
            <a:lvl1pPr indent="-354330" lvl="0" marL="457200" rtl="0" algn="l">
              <a:spcBef>
                <a:spcPts val="360"/>
              </a:spcBef>
              <a:spcAft>
                <a:spcPts val="0"/>
              </a:spcAft>
              <a:buSzPts val="1980"/>
              <a:buChar char="•"/>
              <a:defRPr/>
            </a:lvl1pPr>
            <a:lvl2pPr indent="-342900" lvl="1" marL="914400" rtl="0" algn="l">
              <a:spcBef>
                <a:spcPts val="360"/>
              </a:spcBef>
              <a:spcAft>
                <a:spcPts val="0"/>
              </a:spcAft>
              <a:buSzPts val="1800"/>
              <a:buChar char="•"/>
              <a:defRPr/>
            </a:lvl2pPr>
            <a:lvl3pPr indent="-342900" lvl="2" marL="1371600" rtl="0" algn="l">
              <a:spcBef>
                <a:spcPts val="360"/>
              </a:spcBef>
              <a:spcAft>
                <a:spcPts val="0"/>
              </a:spcAft>
              <a:buSzPts val="180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8" name="Shape 78"/>
        <p:cNvGrpSpPr/>
        <p:nvPr/>
      </p:nvGrpSpPr>
      <p:grpSpPr>
        <a:xfrm>
          <a:off x="0" y="0"/>
          <a:ext cx="0" cy="0"/>
          <a:chOff x="0" y="0"/>
          <a:chExt cx="0" cy="0"/>
        </a:xfrm>
      </p:grpSpPr>
      <p:sp>
        <p:nvSpPr>
          <p:cNvPr id="79" name="Google Shape;79;p9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9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9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3"/>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93"/>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1000">
                <a:solidFill>
                  <a:srgbClr val="0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93"/>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Font typeface="Arial"/>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0" name="Shape 100"/>
        <p:cNvGrpSpPr/>
        <p:nvPr/>
      </p:nvGrpSpPr>
      <p:grpSpPr>
        <a:xfrm>
          <a:off x="0" y="0"/>
          <a:ext cx="0" cy="0"/>
          <a:chOff x="0" y="0"/>
          <a:chExt cx="0" cy="0"/>
        </a:xfrm>
      </p:grpSpPr>
      <p:sp>
        <p:nvSpPr>
          <p:cNvPr id="101" name="Google Shape;101;p95"/>
          <p:cNvSpPr txBox="1"/>
          <p:nvPr>
            <p:ph type="title"/>
          </p:nvPr>
        </p:nvSpPr>
        <p:spPr>
          <a:xfrm>
            <a:off x="533400" y="228600"/>
            <a:ext cx="8610600" cy="533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5"/>
          <p:cNvSpPr txBox="1"/>
          <p:nvPr>
            <p:ph idx="1" type="body"/>
          </p:nvPr>
        </p:nvSpPr>
        <p:spPr>
          <a:xfrm>
            <a:off x="533400" y="914400"/>
            <a:ext cx="4105275" cy="5534025"/>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95"/>
          <p:cNvSpPr txBox="1"/>
          <p:nvPr>
            <p:ph idx="2" type="body"/>
          </p:nvPr>
        </p:nvSpPr>
        <p:spPr>
          <a:xfrm>
            <a:off x="4791075" y="914400"/>
            <a:ext cx="4106863" cy="5534025"/>
          </a:xfrm>
          <a:prstGeom prst="rect">
            <a:avLst/>
          </a:prstGeom>
          <a:noFill/>
          <a:ln>
            <a:noFill/>
          </a:ln>
        </p:spPr>
        <p:txBody>
          <a:bodyPr anchorCtr="0" anchor="t" bIns="45700" lIns="91425" spcFirstLastPara="1" rIns="91425" wrap="square" tIns="45700">
            <a:noAutofit/>
          </a:bodyPr>
          <a:lstStyle>
            <a:lvl1pPr indent="-354330" lvl="0" marL="457200" algn="l">
              <a:spcBef>
                <a:spcPts val="360"/>
              </a:spcBef>
              <a:spcAft>
                <a:spcPts val="0"/>
              </a:spcAft>
              <a:buSzPts val="198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9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9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SzPts val="2200"/>
              <a:buFont typeface="Garamond"/>
              <a:buNone/>
              <a:defRPr sz="2000"/>
            </a:lvl1pPr>
            <a:lvl2pPr indent="-228600" lvl="1" marL="914400" rtl="0" algn="l">
              <a:spcBef>
                <a:spcPts val="360"/>
              </a:spcBef>
              <a:spcAft>
                <a:spcPts val="0"/>
              </a:spcAft>
              <a:buSzPts val="1800"/>
              <a:buFont typeface="Garamond"/>
              <a:buNone/>
              <a:defRPr sz="1800"/>
            </a:lvl2pPr>
            <a:lvl3pPr indent="-228600" lvl="2" marL="1371600" rtl="0" algn="l">
              <a:spcBef>
                <a:spcPts val="320"/>
              </a:spcBef>
              <a:spcAft>
                <a:spcPts val="0"/>
              </a:spcAft>
              <a:buSzPts val="1600"/>
              <a:buNone/>
              <a:defRPr sz="1600"/>
            </a:lvl3pPr>
            <a:lvl4pPr indent="-228600" lvl="3" marL="1828800" rtl="0" algn="l">
              <a:spcBef>
                <a:spcPts val="280"/>
              </a:spcBef>
              <a:spcAft>
                <a:spcPts val="0"/>
              </a:spcAft>
              <a:buSzPts val="1400"/>
              <a:buNone/>
              <a:defRPr sz="1400"/>
            </a:lvl4pPr>
            <a:lvl5pPr indent="-228600" lvl="4" marL="2286000" rtl="0" algn="l">
              <a:spcBef>
                <a:spcPts val="280"/>
              </a:spcBef>
              <a:spcAft>
                <a:spcPts val="0"/>
              </a:spcAft>
              <a:buSzPts val="1400"/>
              <a:buNone/>
              <a:defRPr sz="1400"/>
            </a:lvl5pPr>
            <a:lvl6pPr indent="-228600" lvl="5" marL="2743200" rtl="0" algn="l">
              <a:spcBef>
                <a:spcPts val="280"/>
              </a:spcBef>
              <a:spcAft>
                <a:spcPts val="0"/>
              </a:spcAft>
              <a:buSzPts val="1400"/>
              <a:buNone/>
              <a:defRPr sz="1400"/>
            </a:lvl6pPr>
            <a:lvl7pPr indent="-228600" lvl="6" marL="3200400" rtl="0" algn="l">
              <a:spcBef>
                <a:spcPts val="280"/>
              </a:spcBef>
              <a:spcAft>
                <a:spcPts val="0"/>
              </a:spcAft>
              <a:buSzPts val="1400"/>
              <a:buNone/>
              <a:defRPr sz="1400"/>
            </a:lvl7pPr>
            <a:lvl8pPr indent="-228600" lvl="7" marL="3657600" rtl="0" algn="l">
              <a:spcBef>
                <a:spcPts val="280"/>
              </a:spcBef>
              <a:spcAft>
                <a:spcPts val="0"/>
              </a:spcAft>
              <a:buSzPts val="1400"/>
              <a:buNone/>
              <a:defRPr sz="1400"/>
            </a:lvl8pPr>
            <a:lvl9pPr indent="-228600" lvl="8" marL="4114800" rtl="0" algn="l">
              <a:spcBef>
                <a:spcPts val="280"/>
              </a:spcBef>
              <a:spcAft>
                <a:spcPts val="0"/>
              </a:spcAft>
              <a:buSzPts val="1400"/>
              <a:buNone/>
              <a:defRPr sz="1400"/>
            </a:lvl9pPr>
          </a:lstStyle>
          <a:p/>
        </p:txBody>
      </p:sp>
      <p:sp>
        <p:nvSpPr>
          <p:cNvPr id="137" name="Google Shape;137;p99"/>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p99"/>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9" name="Shape 149"/>
        <p:cNvGrpSpPr/>
        <p:nvPr/>
      </p:nvGrpSpPr>
      <p:grpSpPr>
        <a:xfrm>
          <a:off x="0" y="0"/>
          <a:ext cx="0" cy="0"/>
          <a:chOff x="0" y="0"/>
          <a:chExt cx="0" cy="0"/>
        </a:xfrm>
      </p:grpSpPr>
      <p:sp>
        <p:nvSpPr>
          <p:cNvPr id="150" name="Google Shape;150;p10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1" name="Google Shape;151;p101"/>
          <p:cNvSpPr txBox="1"/>
          <p:nvPr>
            <p:ph idx="1" type="body"/>
          </p:nvPr>
        </p:nvSpPr>
        <p:spPr>
          <a:xfrm>
            <a:off x="571500" y="1676400"/>
            <a:ext cx="3924300" cy="4495800"/>
          </a:xfrm>
          <a:prstGeom prst="rect">
            <a:avLst/>
          </a:prstGeom>
          <a:noFill/>
          <a:ln>
            <a:noFill/>
          </a:ln>
        </p:spPr>
        <p:txBody>
          <a:bodyPr anchorCtr="0" anchor="t" bIns="45700" lIns="91425" spcFirstLastPara="1" rIns="91425" wrap="square" tIns="45700">
            <a:noAutofit/>
          </a:bodyPr>
          <a:lstStyle>
            <a:lvl1pPr indent="-424180" lvl="0" marL="457200" rtl="0" algn="l">
              <a:spcBef>
                <a:spcPts val="560"/>
              </a:spcBef>
              <a:spcAft>
                <a:spcPts val="0"/>
              </a:spcAft>
              <a:buSzPts val="3080"/>
              <a:buFont typeface="Garamond"/>
              <a:buChar char="•"/>
              <a:defRPr sz="2800"/>
            </a:lvl1pPr>
            <a:lvl2pPr indent="-381000" lvl="1" marL="914400" rtl="0" algn="l">
              <a:spcBef>
                <a:spcPts val="480"/>
              </a:spcBef>
              <a:spcAft>
                <a:spcPts val="0"/>
              </a:spcAft>
              <a:buSzPts val="2400"/>
              <a:buFont typeface="Garamond"/>
              <a:buChar char="•"/>
              <a:defRPr sz="2400"/>
            </a:lvl2pPr>
            <a:lvl3pPr indent="-355600" lvl="2" marL="1371600" rtl="0" algn="l">
              <a:spcBef>
                <a:spcPts val="400"/>
              </a:spcBef>
              <a:spcAft>
                <a:spcPts val="0"/>
              </a:spcAft>
              <a:buSzPts val="20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152" name="Google Shape;152;p101"/>
          <p:cNvSpPr txBox="1"/>
          <p:nvPr>
            <p:ph idx="2" type="body"/>
          </p:nvPr>
        </p:nvSpPr>
        <p:spPr>
          <a:xfrm>
            <a:off x="4648200" y="1676400"/>
            <a:ext cx="3924300" cy="4495800"/>
          </a:xfrm>
          <a:prstGeom prst="rect">
            <a:avLst/>
          </a:prstGeom>
          <a:noFill/>
          <a:ln>
            <a:noFill/>
          </a:ln>
        </p:spPr>
        <p:txBody>
          <a:bodyPr anchorCtr="0" anchor="t" bIns="45700" lIns="91425" spcFirstLastPara="1" rIns="91425" wrap="square" tIns="45700">
            <a:noAutofit/>
          </a:bodyPr>
          <a:lstStyle>
            <a:lvl1pPr indent="-424180" lvl="0" marL="457200" rtl="0" algn="l">
              <a:spcBef>
                <a:spcPts val="560"/>
              </a:spcBef>
              <a:spcAft>
                <a:spcPts val="0"/>
              </a:spcAft>
              <a:buSzPts val="3080"/>
              <a:buFont typeface="Garamond"/>
              <a:buChar char="•"/>
              <a:defRPr sz="2800"/>
            </a:lvl1pPr>
            <a:lvl2pPr indent="-381000" lvl="1" marL="914400" rtl="0" algn="l">
              <a:spcBef>
                <a:spcPts val="480"/>
              </a:spcBef>
              <a:spcAft>
                <a:spcPts val="0"/>
              </a:spcAft>
              <a:buSzPts val="2400"/>
              <a:buFont typeface="Garamond"/>
              <a:buChar char="•"/>
              <a:defRPr sz="2400"/>
            </a:lvl2pPr>
            <a:lvl3pPr indent="-355600" lvl="2" marL="1371600" rtl="0" algn="l">
              <a:spcBef>
                <a:spcPts val="400"/>
              </a:spcBef>
              <a:spcAft>
                <a:spcPts val="0"/>
              </a:spcAft>
              <a:buSzPts val="20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153" name="Google Shape;153;p101"/>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rtl="0" algn="r">
              <a:lnSpc>
                <a:spcPct val="100000"/>
              </a:lnSpc>
              <a:spcBef>
                <a:spcPts val="0"/>
              </a:spcBef>
              <a:spcAft>
                <a:spcPts val="0"/>
              </a:spcAft>
              <a:buSzPts val="1400"/>
              <a:buNone/>
              <a:defRPr sz="1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101"/>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2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8.xml"/><Relationship Id="rId4" Type="http://schemas.openxmlformats.org/officeDocument/2006/relationships/theme" Target="../theme/theme15.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9.xml"/><Relationship Id="rId4"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0.xml"/><Relationship Id="rId4" Type="http://schemas.openxmlformats.org/officeDocument/2006/relationships/theme" Target="../theme/theme9.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1.xml"/><Relationship Id="rId4" Type="http://schemas.openxmlformats.org/officeDocument/2006/relationships/theme" Target="../theme/theme29.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2.xml"/><Relationship Id="rId4" Type="http://schemas.openxmlformats.org/officeDocument/2006/relationships/theme" Target="../theme/theme11.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theme" Target="../theme/theme21.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4.xml"/><Relationship Id="rId4" Type="http://schemas.openxmlformats.org/officeDocument/2006/relationships/theme" Target="../theme/theme12.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5.xml"/><Relationship Id="rId4" Type="http://schemas.openxmlformats.org/officeDocument/2006/relationships/theme" Target="../theme/theme4.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6.xml"/><Relationship Id="rId4" Type="http://schemas.openxmlformats.org/officeDocument/2006/relationships/theme" Target="../theme/theme19.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7.xml"/><Relationship Id="rId4" Type="http://schemas.openxmlformats.org/officeDocument/2006/relationships/theme" Target="../theme/theme2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theme" Target="../theme/theme23.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8.xml"/><Relationship Id="rId4" Type="http://schemas.openxmlformats.org/officeDocument/2006/relationships/theme" Target="../theme/theme16.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19.xml"/><Relationship Id="rId4" Type="http://schemas.openxmlformats.org/officeDocument/2006/relationships/theme" Target="../theme/theme8.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0.xml"/><Relationship Id="rId4" Type="http://schemas.openxmlformats.org/officeDocument/2006/relationships/theme" Target="../theme/theme13.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1.xml"/><Relationship Id="rId4" Type="http://schemas.openxmlformats.org/officeDocument/2006/relationships/theme" Target="../theme/theme22.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2.xml"/><Relationship Id="rId4"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3.xml"/><Relationship Id="rId4" Type="http://schemas.openxmlformats.org/officeDocument/2006/relationships/theme" Target="../theme/theme28.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4.xml"/><Relationship Id="rId4" Type="http://schemas.openxmlformats.org/officeDocument/2006/relationships/theme" Target="../theme/theme20.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theme" Target="../theme/theme5.xml"/></Relationships>
</file>

<file path=ppt/slideMasters/_rels/slideMaster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theme" Target="../theme/theme1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5.xml"/><Relationship Id="rId4" Type="http://schemas.openxmlformats.org/officeDocument/2006/relationships/theme" Target="../theme/theme26.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slideLayout" Target="../slideLayouts/slideLayout6.xml"/><Relationship Id="rId4" Type="http://schemas.openxmlformats.org/officeDocument/2006/relationships/theme" Target="../theme/theme1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theme" Target="../theme/theme18.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3.png"/><Relationship Id="rId3"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82"/>
          <p:cNvGrpSpPr/>
          <p:nvPr/>
        </p:nvGrpSpPr>
        <p:grpSpPr>
          <a:xfrm>
            <a:off x="2349500" y="3098800"/>
            <a:ext cx="6045200" cy="3271837"/>
            <a:chOff x="1480" y="1952"/>
            <a:chExt cx="3808" cy="2061"/>
          </a:xfrm>
        </p:grpSpPr>
        <p:cxnSp>
          <p:nvCxnSpPr>
            <p:cNvPr id="11" name="Google Shape;11;p82"/>
            <p:cNvCxnSpPr/>
            <p:nvPr/>
          </p:nvCxnSpPr>
          <p:spPr>
            <a:xfrm>
              <a:off x="1480" y="3442"/>
              <a:ext cx="3808" cy="0"/>
            </a:xfrm>
            <a:prstGeom prst="straightConnector1">
              <a:avLst/>
            </a:prstGeom>
            <a:noFill/>
            <a:ln cap="flat" cmpd="sng" w="9525">
              <a:solidFill>
                <a:schemeClr val="lt1"/>
              </a:solidFill>
              <a:prstDash val="solid"/>
              <a:miter lim="800000"/>
              <a:headEnd len="med" w="med" type="none"/>
              <a:tailEnd len="med" w="med" type="none"/>
            </a:ln>
          </p:spPr>
        </p:cxnSp>
        <p:cxnSp>
          <p:nvCxnSpPr>
            <p:cNvPr id="12" name="Google Shape;12;p82"/>
            <p:cNvCxnSpPr/>
            <p:nvPr/>
          </p:nvCxnSpPr>
          <p:spPr>
            <a:xfrm>
              <a:off x="5172" y="1952"/>
              <a:ext cx="0" cy="2061"/>
            </a:xfrm>
            <a:prstGeom prst="straightConnector1">
              <a:avLst/>
            </a:prstGeom>
            <a:noFill/>
            <a:ln cap="flat" cmpd="sng" w="9525">
              <a:solidFill>
                <a:schemeClr val="lt1"/>
              </a:solidFill>
              <a:prstDash val="solid"/>
              <a:miter lim="800000"/>
              <a:headEnd len="med" w="med" type="none"/>
              <a:tailEnd len="med" w="med" type="none"/>
            </a:ln>
          </p:spPr>
        </p:cxnSp>
        <p:sp>
          <p:nvSpPr>
            <p:cNvPr id="13" name="Google Shape;13;p82"/>
            <p:cNvSpPr/>
            <p:nvPr/>
          </p:nvSpPr>
          <p:spPr>
            <a:xfrm rot="5400000">
              <a:off x="5096" y="3346"/>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global" id="14" name="Google Shape;14;p82"/>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cxnSp>
        <p:nvCxnSpPr>
          <p:cNvPr id="15" name="Google Shape;15;p8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arrow" id="16" name="Google Shape;16;p82"/>
          <p:cNvPicPr preferRelativeResize="0"/>
          <p:nvPr/>
        </p:nvPicPr>
        <p:blipFill rotWithShape="1">
          <a:blip r:embed="rId2">
            <a:alphaModFix/>
          </a:blip>
          <a:srcRect b="0" l="0" r="0" t="0"/>
          <a:stretch/>
        </p:blipFill>
        <p:spPr>
          <a:xfrm>
            <a:off x="244475" y="2819400"/>
            <a:ext cx="8899525" cy="400050"/>
          </a:xfrm>
          <a:prstGeom prst="rect">
            <a:avLst/>
          </a:prstGeom>
          <a:noFill/>
          <a:ln>
            <a:noFill/>
          </a:ln>
        </p:spPr>
      </p:pic>
      <p:sp>
        <p:nvSpPr>
          <p:cNvPr id="17" name="Google Shape;17;p8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8" name="Google Shape;18;p8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19" name="Google Shape;19;p82"/>
          <p:cNvSpPr txBox="1"/>
          <p:nvPr>
            <p:ph idx="11" type="ftr"/>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0" name="Google Shape;20;p82"/>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cxnSp>
        <p:nvCxnSpPr>
          <p:cNvPr id="125" name="Google Shape;125;p98"/>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26" name="Google Shape;126;p98"/>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7" name="Google Shape;127;p9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28" name="Google Shape;128;p98"/>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29" name="Google Shape;129;p98"/>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130" name="Google Shape;130;p9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31" name="Google Shape;131;p9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132" name="Google Shape;132;p9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33" name="Google Shape;133;p9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cxnSp>
        <p:nvCxnSpPr>
          <p:cNvPr id="140" name="Google Shape;140;p100"/>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41" name="Google Shape;141;p100"/>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42" name="Google Shape;142;p10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43" name="Google Shape;143;p100"/>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44" name="Google Shape;144;p100"/>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145" name="Google Shape;145;p10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46" name="Google Shape;146;p10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147" name="Google Shape;147;p10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48" name="Google Shape;148;p10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cxnSp>
        <p:nvCxnSpPr>
          <p:cNvPr id="156" name="Google Shape;156;p102"/>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57" name="Google Shape;157;p102"/>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58" name="Google Shape;158;p10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59" name="Google Shape;159;p102"/>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60" name="Google Shape;160;p102"/>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161" name="Google Shape;161;p10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62" name="Google Shape;162;p10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163" name="Google Shape;163;p10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64" name="Google Shape;164;p10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6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cxnSp>
        <p:nvCxnSpPr>
          <p:cNvPr id="174" name="Google Shape;174;p104"/>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75" name="Google Shape;175;p104"/>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76" name="Google Shape;176;p104"/>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77" name="Google Shape;177;p104"/>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78" name="Google Shape;178;p104"/>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179" name="Google Shape;179;p10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80" name="Google Shape;180;p10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181" name="Google Shape;181;p104"/>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82" name="Google Shape;182;p10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cxnSp>
        <p:nvCxnSpPr>
          <p:cNvPr id="190" name="Google Shape;190;p106"/>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91" name="Google Shape;191;p106"/>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92" name="Google Shape;192;p10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93" name="Google Shape;193;p106"/>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94" name="Google Shape;194;p106"/>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195" name="Google Shape;195;p10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96" name="Google Shape;196;p10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197" name="Google Shape;197;p10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98" name="Google Shape;198;p10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cxnSp>
        <p:nvCxnSpPr>
          <p:cNvPr id="206" name="Google Shape;206;p108"/>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207" name="Google Shape;207;p108"/>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08" name="Google Shape;208;p10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09" name="Google Shape;209;p108"/>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210" name="Google Shape;210;p108"/>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211" name="Google Shape;211;p10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212" name="Google Shape;212;p10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13" name="Google Shape;213;p10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14" name="Google Shape;214;p10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0" name="Shape 220"/>
        <p:cNvGrpSpPr/>
        <p:nvPr/>
      </p:nvGrpSpPr>
      <p:grpSpPr>
        <a:xfrm>
          <a:off x="0" y="0"/>
          <a:ext cx="0" cy="0"/>
          <a:chOff x="0" y="0"/>
          <a:chExt cx="0" cy="0"/>
        </a:xfrm>
      </p:grpSpPr>
      <p:cxnSp>
        <p:nvCxnSpPr>
          <p:cNvPr id="221" name="Google Shape;221;p110"/>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222" name="Google Shape;222;p110"/>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23" name="Google Shape;223;p11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24" name="Google Shape;224;p110"/>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225" name="Google Shape;225;p110"/>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226" name="Google Shape;226;p11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227" name="Google Shape;227;p11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28" name="Google Shape;228;p11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29" name="Google Shape;229;p11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grpSp>
        <p:nvGrpSpPr>
          <p:cNvPr id="236" name="Google Shape;236;p112"/>
          <p:cNvGrpSpPr/>
          <p:nvPr/>
        </p:nvGrpSpPr>
        <p:grpSpPr>
          <a:xfrm>
            <a:off x="2349500" y="3098800"/>
            <a:ext cx="6191250" cy="3333750"/>
            <a:chOff x="1480" y="1952"/>
            <a:chExt cx="3900" cy="2100"/>
          </a:xfrm>
        </p:grpSpPr>
        <p:cxnSp>
          <p:nvCxnSpPr>
            <p:cNvPr id="237" name="Google Shape;237;p112"/>
            <p:cNvCxnSpPr/>
            <p:nvPr/>
          </p:nvCxnSpPr>
          <p:spPr>
            <a:xfrm>
              <a:off x="1480" y="3442"/>
              <a:ext cx="3900" cy="0"/>
            </a:xfrm>
            <a:prstGeom prst="straightConnector1">
              <a:avLst/>
            </a:prstGeom>
            <a:noFill/>
            <a:ln cap="flat" cmpd="sng" w="9525">
              <a:solidFill>
                <a:schemeClr val="lt1"/>
              </a:solidFill>
              <a:prstDash val="solid"/>
              <a:miter lim="800000"/>
              <a:headEnd len="med" w="med" type="none"/>
              <a:tailEnd len="med" w="med" type="none"/>
            </a:ln>
          </p:spPr>
        </p:cxnSp>
        <p:cxnSp>
          <p:nvCxnSpPr>
            <p:cNvPr id="238" name="Google Shape;238;p112"/>
            <p:cNvCxnSpPr/>
            <p:nvPr/>
          </p:nvCxnSpPr>
          <p:spPr>
            <a:xfrm>
              <a:off x="5172" y="1952"/>
              <a:ext cx="0" cy="2100"/>
            </a:xfrm>
            <a:prstGeom prst="straightConnector1">
              <a:avLst/>
            </a:prstGeom>
            <a:noFill/>
            <a:ln cap="flat" cmpd="sng" w="9525">
              <a:solidFill>
                <a:schemeClr val="lt1"/>
              </a:solidFill>
              <a:prstDash val="solid"/>
              <a:miter lim="800000"/>
              <a:headEnd len="med" w="med" type="none"/>
              <a:tailEnd len="med" w="med" type="none"/>
            </a:ln>
          </p:spPr>
        </p:cxnSp>
        <p:sp>
          <p:nvSpPr>
            <p:cNvPr id="239" name="Google Shape;239;p112"/>
            <p:cNvSpPr/>
            <p:nvPr/>
          </p:nvSpPr>
          <p:spPr>
            <a:xfrm rot="5400000">
              <a:off x="5145" y="3346"/>
              <a:ext cx="108" cy="108"/>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pic>
        <p:nvPicPr>
          <p:cNvPr descr="global" id="240" name="Google Shape;240;p112"/>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cxnSp>
        <p:nvCxnSpPr>
          <p:cNvPr id="241" name="Google Shape;241;p11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arrow" id="242" name="Google Shape;242;p112"/>
          <p:cNvPicPr preferRelativeResize="0"/>
          <p:nvPr/>
        </p:nvPicPr>
        <p:blipFill rotWithShape="1">
          <a:blip r:embed="rId2">
            <a:alphaModFix/>
          </a:blip>
          <a:srcRect b="0" l="0" r="0" t="0"/>
          <a:stretch/>
        </p:blipFill>
        <p:spPr>
          <a:xfrm>
            <a:off x="244475" y="2819400"/>
            <a:ext cx="8899525" cy="400050"/>
          </a:xfrm>
          <a:prstGeom prst="rect">
            <a:avLst/>
          </a:prstGeom>
          <a:noFill/>
          <a:ln>
            <a:noFill/>
          </a:ln>
        </p:spPr>
      </p:pic>
      <p:sp>
        <p:nvSpPr>
          <p:cNvPr id="243" name="Google Shape;243;p11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244" name="Google Shape;244;p11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45" name="Google Shape;245;p112"/>
          <p:cNvSpPr txBox="1"/>
          <p:nvPr>
            <p:ph idx="11" type="ftr"/>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Garamond"/>
                <a:ea typeface="Garamond"/>
                <a:cs typeface="Garamond"/>
                <a:sym typeface="Garamond"/>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46" name="Google Shape;246;p112"/>
          <p:cNvSpPr txBox="1"/>
          <p:nvPr>
            <p:ph idx="12" type="sldNum"/>
          </p:nvPr>
        </p:nvSpPr>
        <p:spPr>
          <a:xfrm>
            <a:off x="0" y="6400800"/>
            <a:ext cx="9144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7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cxnSp>
        <p:nvCxnSpPr>
          <p:cNvPr id="253" name="Google Shape;253;p114"/>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254" name="Google Shape;254;p114"/>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55" name="Google Shape;255;p114"/>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56" name="Google Shape;256;p114"/>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257" name="Google Shape;257;p114"/>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258" name="Google Shape;258;p11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259" name="Google Shape;259;p11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60" name="Google Shape;260;p114"/>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61" name="Google Shape;261;p11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8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cxnSp>
        <p:nvCxnSpPr>
          <p:cNvPr id="268" name="Google Shape;268;p116"/>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269" name="Google Shape;269;p116"/>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70" name="Google Shape;270;p11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71" name="Google Shape;271;p116"/>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272" name="Google Shape;272;p116"/>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273" name="Google Shape;273;p11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274" name="Google Shape;274;p11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75" name="Google Shape;275;p11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76" name="Google Shape;276;p11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8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cxnSp>
        <p:nvCxnSpPr>
          <p:cNvPr id="27" name="Google Shape;27;p84"/>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28" name="Google Shape;28;p84"/>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9" name="Google Shape;29;p84"/>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0" name="Google Shape;30;p84"/>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31" name="Google Shape;31;p84"/>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32" name="Google Shape;32;p8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33" name="Google Shape;33;p8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4" name="Google Shape;34;p84"/>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 name="Google Shape;35;p8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cxnSp>
        <p:nvCxnSpPr>
          <p:cNvPr id="284" name="Google Shape;284;p118"/>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285" name="Google Shape;285;p118"/>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286" name="Google Shape;286;p11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287" name="Google Shape;287;p118"/>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288" name="Google Shape;288;p118"/>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289" name="Google Shape;289;p11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290" name="Google Shape;290;p11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291" name="Google Shape;291;p11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292" name="Google Shape;292;p11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8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cxnSp>
        <p:nvCxnSpPr>
          <p:cNvPr id="302" name="Google Shape;302;p120"/>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03" name="Google Shape;303;p120"/>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04" name="Google Shape;304;p12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05" name="Google Shape;305;p120"/>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06" name="Google Shape;306;p120"/>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07" name="Google Shape;307;p12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08" name="Google Shape;308;p12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09" name="Google Shape;309;p12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10" name="Google Shape;310;p12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8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cxnSp>
        <p:nvCxnSpPr>
          <p:cNvPr id="316" name="Google Shape;316;p122"/>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17" name="Google Shape;317;p122"/>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18" name="Google Shape;318;p12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19" name="Google Shape;319;p122"/>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20" name="Google Shape;320;p122"/>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21" name="Google Shape;321;p12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22" name="Google Shape;322;p12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23" name="Google Shape;323;p12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24" name="Google Shape;324;p12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8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cxnSp>
        <p:nvCxnSpPr>
          <p:cNvPr id="329" name="Google Shape;329;p124"/>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30" name="Google Shape;330;p124"/>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31" name="Google Shape;331;p124"/>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32" name="Google Shape;332;p124"/>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33" name="Google Shape;333;p124"/>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34" name="Google Shape;334;p12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35" name="Google Shape;335;p12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36" name="Google Shape;336;p124"/>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37" name="Google Shape;337;p124"/>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9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4" name="Shape 344"/>
        <p:cNvGrpSpPr/>
        <p:nvPr/>
      </p:nvGrpSpPr>
      <p:grpSpPr>
        <a:xfrm>
          <a:off x="0" y="0"/>
          <a:ext cx="0" cy="0"/>
          <a:chOff x="0" y="0"/>
          <a:chExt cx="0" cy="0"/>
        </a:xfrm>
      </p:grpSpPr>
      <p:cxnSp>
        <p:nvCxnSpPr>
          <p:cNvPr id="345" name="Google Shape;345;p126"/>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46" name="Google Shape;346;p126"/>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47" name="Google Shape;347;p12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48" name="Google Shape;348;p126"/>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49" name="Google Shape;349;p126"/>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50" name="Google Shape;350;p12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51" name="Google Shape;351;p12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52" name="Google Shape;352;p12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53" name="Google Shape;353;p12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9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0" name="Shape 360"/>
        <p:cNvGrpSpPr/>
        <p:nvPr/>
      </p:nvGrpSpPr>
      <p:grpSpPr>
        <a:xfrm>
          <a:off x="0" y="0"/>
          <a:ext cx="0" cy="0"/>
          <a:chOff x="0" y="0"/>
          <a:chExt cx="0" cy="0"/>
        </a:xfrm>
      </p:grpSpPr>
      <p:cxnSp>
        <p:nvCxnSpPr>
          <p:cNvPr id="361" name="Google Shape;361;p128"/>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62" name="Google Shape;362;p128"/>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63" name="Google Shape;363;p12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64" name="Google Shape;364;p128"/>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65" name="Google Shape;365;p128"/>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66" name="Google Shape;366;p12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67" name="Google Shape;367;p12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68" name="Google Shape;368;p12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69" name="Google Shape;369;p12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9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cxnSp>
        <p:nvCxnSpPr>
          <p:cNvPr id="376" name="Google Shape;376;p130"/>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77" name="Google Shape;377;p130"/>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78" name="Google Shape;378;p13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79" name="Google Shape;379;p130"/>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80" name="Google Shape;380;p130"/>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81" name="Google Shape;381;p13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82" name="Google Shape;382;p13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83" name="Google Shape;383;p13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84" name="Google Shape;384;p13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9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0" name="Shape 390"/>
        <p:cNvGrpSpPr/>
        <p:nvPr/>
      </p:nvGrpSpPr>
      <p:grpSpPr>
        <a:xfrm>
          <a:off x="0" y="0"/>
          <a:ext cx="0" cy="0"/>
          <a:chOff x="0" y="0"/>
          <a:chExt cx="0" cy="0"/>
        </a:xfrm>
      </p:grpSpPr>
      <p:cxnSp>
        <p:nvCxnSpPr>
          <p:cNvPr id="391" name="Google Shape;391;p132"/>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392" name="Google Shape;392;p132"/>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393" name="Google Shape;393;p13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394" name="Google Shape;394;p132"/>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395" name="Google Shape;395;p132"/>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
        <p:nvSpPr>
          <p:cNvPr id="396" name="Google Shape;396;p13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397" name="Google Shape;397;p13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398" name="Google Shape;398;p13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399" name="Google Shape;399;p13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9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4" name="Shape 404"/>
        <p:cNvGrpSpPr/>
        <p:nvPr/>
      </p:nvGrpSpPr>
      <p:grpSpPr>
        <a:xfrm>
          <a:off x="0" y="0"/>
          <a:ext cx="0" cy="0"/>
          <a:chOff x="0" y="0"/>
          <a:chExt cx="0" cy="0"/>
        </a:xfrm>
      </p:grpSpPr>
      <p:sp>
        <p:nvSpPr>
          <p:cNvPr id="405" name="Google Shape;405;p13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406" name="Google Shape;406;p13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701" r:id="rId1"/>
  </p:sldLayoutIdLst>
  <p:transition spd="slow">
    <p:strips/>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cxnSp>
        <p:nvCxnSpPr>
          <p:cNvPr id="42" name="Google Shape;42;p86"/>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43" name="Google Shape;43;p86"/>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44" name="Google Shape;44;p8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45" name="Google Shape;45;p86"/>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46" name="Google Shape;46;p86"/>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47" name="Google Shape;47;p8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48" name="Google Shape;48;p8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49" name="Google Shape;49;p8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50" name="Google Shape;50;p8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3"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88"/>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57" name="Google Shape;57;p88"/>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58" name="Google Shape;58;p88"/>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59" name="Google Shape;59;p88"/>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60" name="Google Shape;60;p88"/>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61" name="Google Shape;61;p8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62" name="Google Shape;62;p8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63" name="Google Shape;63;p88"/>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64" name="Google Shape;64;p88"/>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5"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cxnSp>
        <p:nvCxnSpPr>
          <p:cNvPr id="69" name="Google Shape;69;p90"/>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70" name="Google Shape;70;p90"/>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71" name="Google Shape;71;p90"/>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72" name="Google Shape;72;p90"/>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73" name="Google Shape;73;p90"/>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74" name="Google Shape;74;p9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75" name="Google Shape;75;p9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76" name="Google Shape;76;p90"/>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77" name="Google Shape;77;p90"/>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cxnSp>
        <p:nvCxnSpPr>
          <p:cNvPr id="83" name="Google Shape;83;p92"/>
          <p:cNvCxnSpPr/>
          <p:nvPr/>
        </p:nvCxnSpPr>
        <p:spPr>
          <a:xfrm rot="10800000">
            <a:off x="8593137" y="3427412"/>
            <a:ext cx="0" cy="3286125"/>
          </a:xfrm>
          <a:prstGeom prst="straightConnector1">
            <a:avLst/>
          </a:prstGeom>
          <a:noFill/>
          <a:ln cap="flat" cmpd="sng" w="9525">
            <a:solidFill>
              <a:schemeClr val="lt1"/>
            </a:solidFill>
            <a:prstDash val="solid"/>
            <a:miter lim="800000"/>
            <a:headEnd len="med" w="med" type="none"/>
            <a:tailEnd len="med" w="med" type="none"/>
          </a:ln>
        </p:spPr>
      </p:cxnSp>
      <p:sp>
        <p:nvSpPr>
          <p:cNvPr id="84" name="Google Shape;84;p92"/>
          <p:cNvSpPr/>
          <p:nvPr/>
        </p:nvSpPr>
        <p:spPr>
          <a:xfrm flipH="1" rot="10800000">
            <a:off x="8494712" y="6034087"/>
            <a:ext cx="192087" cy="193675"/>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85" name="Google Shape;85;p92"/>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86" name="Google Shape;86;p92"/>
          <p:cNvPicPr preferRelativeResize="0"/>
          <p:nvPr/>
        </p:nvPicPr>
        <p:blipFill rotWithShape="1">
          <a:blip r:embed="rId1">
            <a:alphaModFix/>
          </a:blip>
          <a:srcRect b="13512" l="13482" r="12358" t="5404"/>
          <a:stretch/>
        </p:blipFill>
        <p:spPr>
          <a:xfrm>
            <a:off x="8420100" y="6045200"/>
            <a:ext cx="558800" cy="762000"/>
          </a:xfrm>
          <a:prstGeom prst="rect">
            <a:avLst/>
          </a:prstGeom>
          <a:noFill/>
          <a:ln>
            <a:noFill/>
          </a:ln>
        </p:spPr>
      </p:pic>
      <p:pic>
        <p:nvPicPr>
          <p:cNvPr descr="arrow" id="87" name="Google Shape;87;p92"/>
          <p:cNvPicPr preferRelativeResize="0"/>
          <p:nvPr/>
        </p:nvPicPr>
        <p:blipFill rotWithShape="1">
          <a:blip r:embed="rId2">
            <a:alphaModFix/>
          </a:blip>
          <a:srcRect b="0" l="0" r="0" t="0"/>
          <a:stretch/>
        </p:blipFill>
        <p:spPr>
          <a:xfrm>
            <a:off x="152400" y="1371600"/>
            <a:ext cx="8809037" cy="400050"/>
          </a:xfrm>
          <a:prstGeom prst="rect">
            <a:avLst/>
          </a:prstGeom>
          <a:noFill/>
          <a:ln>
            <a:noFill/>
          </a:ln>
        </p:spPr>
      </p:pic>
      <p:sp>
        <p:nvSpPr>
          <p:cNvPr id="88" name="Google Shape;88;p9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89" name="Google Shape;89;p9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
        <p:nvSpPr>
          <p:cNvPr id="90" name="Google Shape;90;p92"/>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91" name="Google Shape;91;p92"/>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400"/>
              <a:buFont typeface="Tahoma"/>
              <a:buNone/>
              <a:defRPr b="0" i="0" sz="1400" u="none">
                <a:solidFill>
                  <a:srgbClr val="000000"/>
                </a:solidFill>
                <a:latin typeface="Tahoma"/>
                <a:ea typeface="Tahoma"/>
                <a:cs typeface="Tahoma"/>
                <a:sym typeface="Tahoma"/>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9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99" name="Google Shape;99;p94"/>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spTree>
  </p:cSld>
  <p:clrMap accent1="accent1" accent2="accent2" accent3="accent3" accent4="accent4" accent5="accent5" accent6="accent6" bg1="lt1" bg2="dk2" tx1="dk1" tx2="lt2" folHlink="folHlink" hlink="hlink"/>
  <p:sldLayoutIdLst>
    <p:sldLayoutId id="2147483661" r:id="rId1"/>
  </p:sldLayoutIdLst>
  <p:transition spd="slow">
    <p:strips/>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9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 &#10;Second level &#10;Third level &#10;Fourth level &#10;Fifth level" id="106" name="Google Shape;106;p9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cxnSp>
        <p:nvCxnSpPr>
          <p:cNvPr id="107" name="Google Shape;107;p96"/>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08" name="Google Shape;108;p96"/>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9" name="Google Shape;109;p96"/>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10" name="Google Shape;110;p96"/>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1pPr>
            <a:lvl2pPr indent="0" lvl="1"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2pPr>
            <a:lvl3pPr indent="0" lvl="2"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3pPr>
            <a:lvl4pPr indent="0" lvl="3"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4pPr>
            <a:lvl5pPr indent="0" lvl="4"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5pPr>
            <a:lvl6pPr indent="0" lvl="5"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6pPr>
            <a:lvl7pPr indent="0" lvl="6"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7pPr>
            <a:lvl8pPr indent="0" lvl="7"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8pPr>
            <a:lvl9pPr indent="0" lvl="8" marL="0" marR="0" rtl="0" algn="l">
              <a:lnSpc>
                <a:spcPct val="100000"/>
              </a:lnSpc>
              <a:spcBef>
                <a:spcPts val="0"/>
              </a:spcBef>
              <a:spcAft>
                <a:spcPts val="0"/>
              </a:spcAft>
              <a:buClr>
                <a:schemeClr val="dk1"/>
              </a:buClr>
              <a:buSzPts val="1400"/>
              <a:buFont typeface="Garamond"/>
              <a:buNone/>
              <a:defRPr b="0" i="0" sz="1400" u="none">
                <a:solidFill>
                  <a:schemeClr val="dk1"/>
                </a:solidFill>
                <a:latin typeface="Garamond"/>
                <a:ea typeface="Garamond"/>
                <a:cs typeface="Garamond"/>
                <a:sym typeface="Garamond"/>
              </a:defRPr>
            </a:lvl9pPr>
          </a:lstStyle>
          <a:p>
            <a:pPr indent="0" lvl="0" marL="0" rtl="0" algn="l">
              <a:spcBef>
                <a:spcPts val="0"/>
              </a:spcBef>
              <a:spcAft>
                <a:spcPts val="0"/>
              </a:spcAft>
              <a:buNone/>
            </a:pPr>
            <a:r>
              <a:rPr lang="en-US"/>
              <a:t>3 - </a:t>
            </a:r>
            <a:fld id="{00000000-1234-1234-1234-123412341234}" type="slidenum">
              <a:rPr lang="en-US"/>
              <a:t>‹#›</a:t>
            </a:fld>
            <a:endParaRPr/>
          </a:p>
          <a:p>
            <a:pPr indent="0" lvl="0" marL="0" rtl="0" algn="l">
              <a:spcBef>
                <a:spcPts val="0"/>
              </a:spcBef>
              <a:spcAft>
                <a:spcPts val="0"/>
              </a:spcAft>
              <a:buClr>
                <a:srgbClr val="000000"/>
              </a:buClr>
              <a:buFont typeface="Arial"/>
              <a:buNone/>
            </a:pPr>
            <a:r>
              <a:t/>
            </a:r>
            <a:endParaRPr/>
          </a:p>
        </p:txBody>
      </p:sp>
      <p:cxnSp>
        <p:nvCxnSpPr>
          <p:cNvPr id="111" name="Google Shape;111;p96"/>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12" name="Google Shape;112;p96"/>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13" name="Google Shape;113;p96"/>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9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1" i="0" sz="4000" u="none" cap="none" strike="noStrike">
                <a:solidFill>
                  <a:schemeClr val="dk1"/>
                </a:solidFill>
                <a:latin typeface="Garamond"/>
                <a:ea typeface="Garamond"/>
                <a:cs typeface="Garamond"/>
                <a:sym typeface="Garamond"/>
              </a:defRPr>
            </a:lvl9pPr>
          </a:lstStyle>
          <a:p/>
        </p:txBody>
      </p:sp>
      <p:sp>
        <p:nvSpPr>
          <p:cNvPr descr="Rectangle: Click to edit Master text styles&#10;Second level&#10;Third level&#10;Fourth level&#10;Fifth level" id="116" name="Google Shape;116;p97"/>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lvl1pPr indent="-480060" lvl="0" marL="457200" marR="0" rtl="0" algn="l">
              <a:spcBef>
                <a:spcPts val="720"/>
              </a:spcBef>
              <a:spcAft>
                <a:spcPts val="0"/>
              </a:spcAft>
              <a:buClr>
                <a:schemeClr val="lt1"/>
              </a:buClr>
              <a:buSzPts val="3960"/>
              <a:buFont typeface="Garamond"/>
              <a:buChar char="•"/>
              <a:defRPr b="0" i="0" sz="3600" u="none" cap="none" strike="noStrike">
                <a:solidFill>
                  <a:schemeClr val="dk1"/>
                </a:solidFill>
                <a:latin typeface="Garamond"/>
                <a:ea typeface="Garamond"/>
                <a:cs typeface="Garamond"/>
                <a:sym typeface="Garamond"/>
              </a:defRPr>
            </a:lvl1pPr>
            <a:lvl2pPr indent="-431800" lvl="1" marL="914400" marR="0" rtl="0" algn="l">
              <a:spcBef>
                <a:spcPts val="640"/>
              </a:spcBef>
              <a:spcAft>
                <a:spcPts val="0"/>
              </a:spcAft>
              <a:buClr>
                <a:srgbClr val="CCECFF"/>
              </a:buClr>
              <a:buSzPts val="3200"/>
              <a:buFont typeface="Garamond"/>
              <a:buChar char="•"/>
              <a:defRPr b="0" i="0" sz="3200" u="none" cap="none" strike="noStrike">
                <a:solidFill>
                  <a:schemeClr val="dk1"/>
                </a:solidFill>
                <a:latin typeface="Garamond"/>
                <a:ea typeface="Garamond"/>
                <a:cs typeface="Garamond"/>
                <a:sym typeface="Garamond"/>
              </a:defRPr>
            </a:lvl2pPr>
            <a:lvl3pPr indent="-406400" lvl="2" marL="1371600" marR="0" rtl="0" algn="l">
              <a:spcBef>
                <a:spcPts val="560"/>
              </a:spcBef>
              <a:spcAft>
                <a:spcPts val="0"/>
              </a:spcAft>
              <a:buClr>
                <a:schemeClr val="lt1"/>
              </a:buClr>
              <a:buSzPts val="2800"/>
              <a:buFont typeface="Noto Sans Symbols"/>
              <a:buChar char="•"/>
              <a:defRPr b="0" i="0" sz="2800" u="none" cap="none" strike="noStrike">
                <a:solidFill>
                  <a:schemeClr val="dk1"/>
                </a:solidFill>
                <a:latin typeface="Garamond"/>
                <a:ea typeface="Garamond"/>
                <a:cs typeface="Garamond"/>
                <a:sym typeface="Garamond"/>
              </a:defRPr>
            </a:lvl3pPr>
            <a:lvl4pPr indent="-381000" lvl="3" marL="1828800" marR="0" rtl="0" algn="l">
              <a:spcBef>
                <a:spcPts val="480"/>
              </a:spcBef>
              <a:spcAft>
                <a:spcPts val="0"/>
              </a:spcAft>
              <a:buClr>
                <a:schemeClr val="lt1"/>
              </a:buClr>
              <a:buSzPts val="2400"/>
              <a:buFont typeface="Noto Sans Symbols"/>
              <a:buChar char="•"/>
              <a:defRPr b="0" i="0" sz="2400" u="none" cap="none" strike="noStrike">
                <a:solidFill>
                  <a:schemeClr val="dk1"/>
                </a:solidFill>
                <a:latin typeface="Garamond"/>
                <a:ea typeface="Garamond"/>
                <a:cs typeface="Garamond"/>
                <a:sym typeface="Garamond"/>
              </a:defRPr>
            </a:lvl4pPr>
            <a:lvl5pPr indent="-355600" lvl="4" marL="22860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5pPr>
            <a:lvl6pPr indent="-355600" lvl="5" marL="27432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6pPr>
            <a:lvl7pPr indent="-355600" lvl="6" marL="32004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7pPr>
            <a:lvl8pPr indent="-355600" lvl="7" marL="36576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8pPr>
            <a:lvl9pPr indent="-355600" lvl="8" marL="4114800" marR="0" rtl="0" algn="l">
              <a:spcBef>
                <a:spcPts val="400"/>
              </a:spcBef>
              <a:spcAft>
                <a:spcPts val="0"/>
              </a:spcAft>
              <a:buClr>
                <a:srgbClr val="CCECFF"/>
              </a:buClr>
              <a:buSzPts val="2000"/>
              <a:buFont typeface="Noto Sans Symbols"/>
              <a:buChar char="•"/>
              <a:defRPr b="0" i="0" sz="2000" u="none" cap="none" strike="noStrike">
                <a:solidFill>
                  <a:schemeClr val="dk1"/>
                </a:solidFill>
                <a:latin typeface="Garamond"/>
                <a:ea typeface="Garamond"/>
                <a:cs typeface="Garamond"/>
                <a:sym typeface="Garamond"/>
              </a:defRPr>
            </a:lvl9pPr>
          </a:lstStyle>
          <a:p/>
        </p:txBody>
      </p:sp>
      <p:cxnSp>
        <p:nvCxnSpPr>
          <p:cNvPr id="117" name="Google Shape;117;p97"/>
          <p:cNvCxnSpPr/>
          <p:nvPr/>
        </p:nvCxnSpPr>
        <p:spPr>
          <a:xfrm rot="10800000">
            <a:off x="8593137" y="3427337"/>
            <a:ext cx="0" cy="3286200"/>
          </a:xfrm>
          <a:prstGeom prst="straightConnector1">
            <a:avLst/>
          </a:prstGeom>
          <a:noFill/>
          <a:ln cap="flat" cmpd="sng" w="9525">
            <a:solidFill>
              <a:schemeClr val="lt1"/>
            </a:solidFill>
            <a:prstDash val="solid"/>
            <a:miter lim="800000"/>
            <a:headEnd len="med" w="med" type="none"/>
            <a:tailEnd len="med" w="med" type="none"/>
          </a:ln>
        </p:spPr>
      </p:cxnSp>
      <p:sp>
        <p:nvSpPr>
          <p:cNvPr id="118" name="Google Shape;118;p97"/>
          <p:cNvSpPr/>
          <p:nvPr/>
        </p:nvSpPr>
        <p:spPr>
          <a:xfrm flipH="1" rot="10800000">
            <a:off x="8494712" y="6034118"/>
            <a:ext cx="192110" cy="193644"/>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9" name="Google Shape;119;p97"/>
          <p:cNvSpPr txBox="1"/>
          <p:nvPr>
            <p:ph idx="11" type="ftr"/>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SzPts val="1400"/>
              <a:buNone/>
              <a:defRPr b="0" i="0" sz="1000" u="non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2400" u="none" cap="none" strike="noStrike">
                <a:solidFill>
                  <a:schemeClr val="dk1"/>
                </a:solidFill>
                <a:latin typeface="Tahoma"/>
                <a:ea typeface="Tahoma"/>
                <a:cs typeface="Tahoma"/>
                <a:sym typeface="Tahoma"/>
              </a:defRPr>
            </a:lvl9pPr>
          </a:lstStyle>
          <a:p/>
        </p:txBody>
      </p:sp>
      <p:sp>
        <p:nvSpPr>
          <p:cNvPr id="120" name="Google Shape;120;p97"/>
          <p:cNvSpPr txBox="1"/>
          <p:nvPr>
            <p:ph idx="12" type="sldNum"/>
          </p:nvPr>
        </p:nvSpPr>
        <p:spPr>
          <a:xfrm>
            <a:off x="0" y="6400800"/>
            <a:ext cx="762000" cy="457200"/>
          </a:xfrm>
          <a:prstGeom prst="rect">
            <a:avLst/>
          </a:prstGeom>
          <a:noFill/>
          <a:ln>
            <a:noFill/>
          </a:ln>
        </p:spPr>
        <p:txBody>
          <a:bodyPr anchorCtr="0" anchor="b"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1pPr>
            <a:lvl2pPr indent="0" lvl="1"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2pPr>
            <a:lvl3pPr indent="0" lvl="2"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3pPr>
            <a:lvl4pPr indent="0" lvl="3"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4pPr>
            <a:lvl5pPr indent="0" lvl="4"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5pPr>
            <a:lvl6pPr indent="0" lvl="5"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6pPr>
            <a:lvl7pPr indent="0" lvl="6"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7pPr>
            <a:lvl8pPr indent="0" lvl="7"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8pPr>
            <a:lvl9pPr indent="0" lvl="8" marL="0" marR="0" rtl="0" algn="l">
              <a:lnSpc>
                <a:spcPct val="100000"/>
              </a:lnSpc>
              <a:spcBef>
                <a:spcPts val="0"/>
              </a:spcBef>
              <a:spcAft>
                <a:spcPts val="0"/>
              </a:spcAft>
              <a:buClr>
                <a:srgbClr val="000000"/>
              </a:buClr>
              <a:buSzPts val="1400"/>
              <a:buFont typeface="Garamond"/>
              <a:buNone/>
              <a:defRPr b="0" i="0" sz="1400" u="none">
                <a:solidFill>
                  <a:srgbClr val="000000"/>
                </a:solidFill>
                <a:latin typeface="Garamond"/>
                <a:ea typeface="Garamond"/>
                <a:cs typeface="Garamond"/>
                <a:sym typeface="Garamond"/>
              </a:defRPr>
            </a:lvl9pPr>
          </a:lstStyle>
          <a:p>
            <a:pPr indent="0" lvl="0" marL="0" rtl="0" algn="l">
              <a:spcBef>
                <a:spcPts val="0"/>
              </a:spcBef>
              <a:spcAft>
                <a:spcPts val="0"/>
              </a:spcAft>
              <a:buNone/>
            </a:pPr>
            <a:r>
              <a:rPr lang="en-US"/>
              <a:t>3 - </a:t>
            </a:r>
            <a:fld id="{00000000-1234-1234-1234-123412341234}" type="slidenum">
              <a:rPr lang="en-US"/>
              <a:t>‹#›</a:t>
            </a:fld>
            <a:endParaRPr>
              <a:latin typeface="Arial"/>
              <a:ea typeface="Arial"/>
              <a:cs typeface="Arial"/>
              <a:sym typeface="Arial"/>
            </a:endParaRPr>
          </a:p>
          <a:p>
            <a:pPr indent="0" lvl="0" marL="0" rtl="0" algn="l">
              <a:spcBef>
                <a:spcPts val="0"/>
              </a:spcBef>
              <a:spcAft>
                <a:spcPts val="0"/>
              </a:spcAft>
              <a:buFont typeface="Arial"/>
              <a:buNone/>
            </a:pPr>
            <a:r>
              <a:t/>
            </a:r>
            <a:endParaRPr/>
          </a:p>
        </p:txBody>
      </p:sp>
      <p:cxnSp>
        <p:nvCxnSpPr>
          <p:cNvPr id="121" name="Google Shape;121;p97"/>
          <p:cNvCxnSpPr/>
          <p:nvPr/>
        </p:nvCxnSpPr>
        <p:spPr>
          <a:xfrm rot="10800000">
            <a:off x="990600" y="6248400"/>
            <a:ext cx="7086600" cy="0"/>
          </a:xfrm>
          <a:prstGeom prst="straightConnector1">
            <a:avLst/>
          </a:prstGeom>
          <a:noFill/>
          <a:ln cap="flat" cmpd="sng" w="9525">
            <a:solidFill>
              <a:srgbClr val="000066"/>
            </a:solidFill>
            <a:prstDash val="solid"/>
            <a:miter lim="800000"/>
            <a:headEnd len="med" w="med" type="none"/>
            <a:tailEnd len="med" w="med" type="none"/>
          </a:ln>
        </p:spPr>
      </p:cxnSp>
      <p:pic>
        <p:nvPicPr>
          <p:cNvPr descr="global" id="122" name="Google Shape;122;p97"/>
          <p:cNvPicPr preferRelativeResize="0"/>
          <p:nvPr/>
        </p:nvPicPr>
        <p:blipFill rotWithShape="1">
          <a:blip r:embed="rId1">
            <a:alphaModFix/>
          </a:blip>
          <a:srcRect b="13516" l="13481" r="12361" t="5400"/>
          <a:stretch/>
        </p:blipFill>
        <p:spPr>
          <a:xfrm>
            <a:off x="8420100" y="6045200"/>
            <a:ext cx="558800" cy="762000"/>
          </a:xfrm>
          <a:prstGeom prst="rect">
            <a:avLst/>
          </a:prstGeom>
          <a:noFill/>
          <a:ln>
            <a:noFill/>
          </a:ln>
        </p:spPr>
      </p:pic>
      <p:pic>
        <p:nvPicPr>
          <p:cNvPr descr="arrow" id="123" name="Google Shape;123;p97"/>
          <p:cNvPicPr preferRelativeResize="0"/>
          <p:nvPr/>
        </p:nvPicPr>
        <p:blipFill rotWithShape="1">
          <a:blip r:embed="rId2">
            <a:alphaModFix/>
          </a:blip>
          <a:srcRect b="0" l="0" r="0" t="0"/>
          <a:stretch/>
        </p:blipFill>
        <p:spPr>
          <a:xfrm>
            <a:off x="152400" y="1371600"/>
            <a:ext cx="8809038" cy="400050"/>
          </a:xfrm>
          <a:prstGeom prst="rect">
            <a:avLst/>
          </a:prstGeom>
          <a:noFill/>
          <a:ln>
            <a:noFill/>
          </a:ln>
        </p:spPr>
      </p:pic>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wiktionar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vmlDrawing" Target="../drawings/vmlDrawing1.vml"/><Relationship Id="rId4" Type="http://schemas.openxmlformats.org/officeDocument/2006/relationships/oleObject" Target="../embeddings/Microsoft_Excel_Sheet1.xls"/><Relationship Id="rId5" Type="http://schemas.openxmlformats.org/officeDocument/2006/relationships/oleObject" Target="../embeddings/Microsoft_Excel_Sheet1.xls"/><Relationship Id="rId6"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15.png"/><Relationship Id="rId6" Type="http://schemas.openxmlformats.org/officeDocument/2006/relationships/image" Target="../media/image1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2.pn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8.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
          <p:cNvSpPr txBox="1"/>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417" name="Google Shape;417;p1"/>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418" name="Google Shape;418;p1"/>
          <p:cNvSpPr txBox="1"/>
          <p:nvPr>
            <p:ph type="ctrTitle"/>
          </p:nvPr>
        </p:nvSpPr>
        <p:spPr>
          <a:xfrm>
            <a:off x="990600" y="1600200"/>
            <a:ext cx="74676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Project Estimation and Management</a:t>
            </a:r>
            <a:endParaRPr/>
          </a:p>
        </p:txBody>
      </p:sp>
      <p:sp>
        <p:nvSpPr>
          <p:cNvPr descr="Rectangle: Click to edit Master text styles &#10;Second level &#10;Third level &#10;Fourth level &#10;Fifth level" id="419" name="Google Shape;419;p1"/>
          <p:cNvSpPr txBox="1"/>
          <p:nvPr>
            <p:ph idx="1" type="subTitle"/>
          </p:nvPr>
        </p:nvSpPr>
        <p:spPr>
          <a:xfrm>
            <a:off x="990600" y="3200400"/>
            <a:ext cx="7239000" cy="609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960"/>
              <a:buFont typeface="Arial"/>
              <a:buNone/>
            </a:pPr>
            <a:r>
              <a:rPr b="0" i="0" lang="en-US" sz="3600" u="none">
                <a:solidFill>
                  <a:srgbClr val="000099"/>
                </a:solidFill>
                <a:latin typeface="Arial"/>
                <a:ea typeface="Arial"/>
                <a:cs typeface="Arial"/>
                <a:sym typeface="Arial"/>
              </a:rPr>
              <a:t>Chapter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0"/>
          <p:cNvSpPr txBox="1"/>
          <p:nvPr>
            <p:ph type="title"/>
          </p:nvPr>
        </p:nvSpPr>
        <p:spPr>
          <a:xfrm>
            <a:off x="1357312" y="285750"/>
            <a:ext cx="7543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Garamond"/>
              <a:buNone/>
            </a:pPr>
            <a:r>
              <a:rPr b="1" i="0" lang="en-US" sz="2800" u="none">
                <a:solidFill>
                  <a:schemeClr val="dk1"/>
                </a:solidFill>
                <a:latin typeface="Garamond"/>
                <a:ea typeface="Garamond"/>
                <a:cs typeface="Garamond"/>
                <a:sym typeface="Garamond"/>
              </a:rPr>
              <a:t>Software estimation model: </a:t>
            </a:r>
            <a:r>
              <a:rPr b="1" i="0" lang="en-US" sz="2000" u="none">
                <a:solidFill>
                  <a:schemeClr val="dk1"/>
                </a:solidFill>
                <a:latin typeface="Garamond"/>
                <a:ea typeface="Garamond"/>
                <a:cs typeface="Garamond"/>
                <a:sym typeface="Garamond"/>
              </a:rPr>
              <a:t>Adapted from Garmus &amp; Heron 1996, Jones 1998, Royce 1998</a:t>
            </a:r>
            <a:endParaRPr/>
          </a:p>
        </p:txBody>
      </p:sp>
      <p:sp>
        <p:nvSpPr>
          <p:cNvPr id="497" name="Google Shape;497;p10"/>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pic>
        <p:nvPicPr>
          <p:cNvPr descr="c06f04" id="498" name="Google Shape;498;p10"/>
          <p:cNvPicPr preferRelativeResize="0"/>
          <p:nvPr>
            <p:ph idx="1" type="body"/>
          </p:nvPr>
        </p:nvPicPr>
        <p:blipFill rotWithShape="1">
          <a:blip r:embed="rId3">
            <a:alphaModFix/>
          </a:blip>
          <a:srcRect b="0" l="0" r="0" t="0"/>
          <a:stretch/>
        </p:blipFill>
        <p:spPr>
          <a:xfrm>
            <a:off x="2286000" y="1571625"/>
            <a:ext cx="5715000" cy="47704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11"/>
          <p:cNvSpPr txBox="1"/>
          <p:nvPr>
            <p:ph type="title"/>
          </p:nvPr>
        </p:nvSpPr>
        <p:spPr>
          <a:xfrm>
            <a:off x="1357312" y="285750"/>
            <a:ext cx="7543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Software Engineering Metrics and Approaches -</a:t>
            </a:r>
            <a:endParaRPr/>
          </a:p>
        </p:txBody>
      </p:sp>
      <p:sp>
        <p:nvSpPr>
          <p:cNvPr descr="Rectangle: Click to edit Master text styles &#10;Second level &#10;Third level &#10;Fourth level &#10;Fifth level" id="504" name="Google Shape;504;p11"/>
          <p:cNvSpPr txBox="1"/>
          <p:nvPr>
            <p:ph idx="1" type="body"/>
          </p:nvPr>
        </p:nvSpPr>
        <p:spPr>
          <a:xfrm>
            <a:off x="838200" y="1704975"/>
            <a:ext cx="7620000" cy="5000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640"/>
              <a:buFont typeface="Garamond"/>
              <a:buChar char="•"/>
            </a:pPr>
            <a:r>
              <a:rPr b="1" i="0" lang="en-US" sz="2400" u="none">
                <a:solidFill>
                  <a:schemeClr val="dk1"/>
                </a:solidFill>
                <a:latin typeface="Garamond"/>
                <a:ea typeface="Garamond"/>
                <a:cs typeface="Garamond"/>
                <a:sym typeface="Garamond"/>
              </a:rPr>
              <a:t>Lines of Code (LOC) </a:t>
            </a:r>
            <a:r>
              <a:rPr b="0" i="0" lang="en-US" sz="2400" u="none">
                <a:solidFill>
                  <a:schemeClr val="dk1"/>
                </a:solidFill>
                <a:latin typeface="Garamond"/>
                <a:ea typeface="Garamond"/>
                <a:cs typeface="Garamond"/>
                <a:sym typeface="Garamond"/>
              </a:rPr>
              <a:t>– involves counting the number of lines of code in computer programs in sizing the application product. </a:t>
            </a:r>
            <a:endParaRPr/>
          </a:p>
          <a:p>
            <a:pPr indent="-342900" lvl="0" marL="342900" marR="0" rtl="0" algn="l">
              <a:lnSpc>
                <a:spcPct val="100000"/>
              </a:lnSpc>
              <a:spcBef>
                <a:spcPts val="480"/>
              </a:spcBef>
              <a:spcAft>
                <a:spcPts val="0"/>
              </a:spcAft>
              <a:buClr>
                <a:schemeClr val="lt1"/>
              </a:buClr>
              <a:buSzPts val="2640"/>
              <a:buFont typeface="Garamond"/>
              <a:buChar char="•"/>
            </a:pPr>
            <a:r>
              <a:rPr b="0" i="0" lang="en-US" sz="2400" u="none">
                <a:solidFill>
                  <a:schemeClr val="dk1"/>
                </a:solidFill>
                <a:latin typeface="Garamond"/>
                <a:ea typeface="Garamond"/>
                <a:cs typeface="Garamond"/>
                <a:sym typeface="Garamond"/>
              </a:rPr>
              <a:t>Controversial  issues: </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what counts as lines of code? Comments? Declaration of variables?</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Experienced programmers tend to write less code than novice programmers</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Also depends on programming languages </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It is much easier to count the lines of code after a program is written than it is to estimate how many lines of code will be required to write the program</a:t>
            </a:r>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lnSpc>
                <a:spcPct val="100000"/>
              </a:lnSpc>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a:p>
            <a:pPr indent="-175260" lvl="0" marL="342900" marR="0" rtl="0" algn="l">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p:txBody>
      </p:sp>
      <p:sp>
        <p:nvSpPr>
          <p:cNvPr id="505" name="Google Shape;505;p11"/>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2"/>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511" name="Google Shape;511;p1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512" name="Google Shape;512;p12"/>
          <p:cNvSpPr txBox="1"/>
          <p:nvPr>
            <p:ph type="title"/>
          </p:nvPr>
        </p:nvSpPr>
        <p:spPr>
          <a:xfrm>
            <a:off x="0" y="304800"/>
            <a:ext cx="83439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Project Estimation Using the Function Point Approach</a:t>
            </a:r>
            <a:endParaRPr/>
          </a:p>
        </p:txBody>
      </p:sp>
      <p:pic>
        <p:nvPicPr>
          <p:cNvPr descr="!03-04W-" id="513" name="Google Shape;513;p12"/>
          <p:cNvPicPr preferRelativeResize="0"/>
          <p:nvPr/>
        </p:nvPicPr>
        <p:blipFill rotWithShape="1">
          <a:blip r:embed="rId3">
            <a:alphaModFix/>
          </a:blip>
          <a:srcRect b="0" l="0" r="0" t="0"/>
          <a:stretch/>
        </p:blipFill>
        <p:spPr>
          <a:xfrm>
            <a:off x="1828800" y="1828800"/>
            <a:ext cx="4648200" cy="4110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13"/>
          <p:cNvSpPr txBox="1"/>
          <p:nvPr>
            <p:ph type="title"/>
          </p:nvPr>
        </p:nvSpPr>
        <p:spPr>
          <a:xfrm>
            <a:off x="762000" y="533400"/>
            <a:ext cx="6858000" cy="9286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Function Points</a:t>
            </a:r>
            <a:endParaRPr/>
          </a:p>
        </p:txBody>
      </p:sp>
      <p:sp>
        <p:nvSpPr>
          <p:cNvPr descr="Rectangle: Click to edit Master text styles &#10;Second level &#10;Third level &#10;Fourth level &#10;Fifth level" id="519" name="Google Shape;519;p13"/>
          <p:cNvSpPr txBox="1"/>
          <p:nvPr>
            <p:ph idx="1" type="body"/>
          </p:nvPr>
        </p:nvSpPr>
        <p:spPr>
          <a:xfrm>
            <a:off x="228600" y="1905000"/>
            <a:ext cx="8732837" cy="4191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3300"/>
              <a:buFont typeface="Garamond"/>
              <a:buChar char="•"/>
            </a:pPr>
            <a:r>
              <a:rPr b="0" i="0" lang="en-US" sz="3000" u="none">
                <a:solidFill>
                  <a:schemeClr val="dk1"/>
                </a:solidFill>
                <a:latin typeface="Garamond"/>
                <a:ea typeface="Garamond"/>
                <a:cs typeface="Garamond"/>
                <a:sym typeface="Garamond"/>
              </a:rPr>
              <a:t>Focus on the functionality and complexity of a application system or a particular module.</a:t>
            </a:r>
            <a:endParaRPr/>
          </a:p>
          <a:p>
            <a:pPr indent="-342900" lvl="0" marL="342900" marR="0" rtl="0" algn="l">
              <a:lnSpc>
                <a:spcPct val="90000"/>
              </a:lnSpc>
              <a:spcBef>
                <a:spcPts val="1200"/>
              </a:spcBef>
              <a:spcAft>
                <a:spcPts val="0"/>
              </a:spcAft>
              <a:buClr>
                <a:schemeClr val="lt1"/>
              </a:buClr>
              <a:buSzPts val="3300"/>
              <a:buFont typeface="Garamond"/>
              <a:buChar char="•"/>
            </a:pPr>
            <a:r>
              <a:rPr b="0" i="0" lang="en-US" sz="3000" u="none">
                <a:solidFill>
                  <a:schemeClr val="dk1"/>
                </a:solidFill>
                <a:latin typeface="Garamond"/>
                <a:ea typeface="Garamond"/>
                <a:cs typeface="Garamond"/>
                <a:sym typeface="Garamond"/>
              </a:rPr>
              <a:t>Are independent of technology</a:t>
            </a:r>
            <a:endParaRPr/>
          </a:p>
          <a:p>
            <a:pPr indent="-342900" lvl="0" marL="342900" marR="0" rtl="0" algn="l">
              <a:lnSpc>
                <a:spcPct val="90000"/>
              </a:lnSpc>
              <a:spcBef>
                <a:spcPts val="1200"/>
              </a:spcBef>
              <a:spcAft>
                <a:spcPts val="0"/>
              </a:spcAft>
              <a:buClr>
                <a:schemeClr val="lt1"/>
              </a:buClr>
              <a:buSzPts val="3300"/>
              <a:buFont typeface="Garamond"/>
              <a:buChar char="•"/>
            </a:pPr>
            <a:r>
              <a:rPr b="0" i="0" lang="en-US" sz="3000" u="none">
                <a:solidFill>
                  <a:schemeClr val="dk1"/>
                </a:solidFill>
                <a:latin typeface="Garamond"/>
                <a:ea typeface="Garamond"/>
                <a:cs typeface="Garamond"/>
                <a:sym typeface="Garamond"/>
              </a:rPr>
              <a:t>This metric is very useful for data processing (transaction-processing) systems that are input and output intensive. </a:t>
            </a:r>
            <a:endParaRPr/>
          </a:p>
          <a:p>
            <a:pPr indent="-342900" lvl="0" marL="342900" marR="0" rtl="0" algn="l">
              <a:lnSpc>
                <a:spcPct val="90000"/>
              </a:lnSpc>
              <a:spcBef>
                <a:spcPts val="1200"/>
              </a:spcBef>
              <a:spcAft>
                <a:spcPts val="0"/>
              </a:spcAft>
              <a:buClr>
                <a:schemeClr val="lt1"/>
              </a:buClr>
              <a:buSzPts val="3300"/>
              <a:buFont typeface="Garamond"/>
              <a:buChar char="•"/>
            </a:pPr>
            <a:r>
              <a:rPr b="0" i="0" lang="en-US" sz="3000" u="none">
                <a:solidFill>
                  <a:schemeClr val="dk1"/>
                </a:solidFill>
                <a:latin typeface="Garamond"/>
                <a:ea typeface="Garamond"/>
                <a:cs typeface="Garamond"/>
                <a:sym typeface="Garamond"/>
              </a:rPr>
              <a:t>Productivity is expressed as the number of function points that are implemented per person-month. </a:t>
            </a:r>
            <a:endParaRPr/>
          </a:p>
          <a:p>
            <a:pPr indent="-91440" lvl="0" marL="342900" marR="0" rtl="0" algn="l">
              <a:lnSpc>
                <a:spcPct val="90000"/>
              </a:lnSpc>
              <a:spcBef>
                <a:spcPts val="13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9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9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9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9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p:txBody>
      </p:sp>
      <p:sp>
        <p:nvSpPr>
          <p:cNvPr id="520" name="Google Shape;520;p13"/>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14"/>
          <p:cNvSpPr txBox="1"/>
          <p:nvPr>
            <p:ph type="title"/>
          </p:nvPr>
        </p:nvSpPr>
        <p:spPr>
          <a:xfrm>
            <a:off x="573087" y="609600"/>
            <a:ext cx="7215187" cy="9286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Function Points</a:t>
            </a:r>
            <a:endParaRPr/>
          </a:p>
        </p:txBody>
      </p:sp>
      <p:sp>
        <p:nvSpPr>
          <p:cNvPr descr="Rectangle: Click to edit Master text styles &#10;Second level &#10;Third level &#10;Fourth level &#10;Fifth level" id="526" name="Google Shape;526;p14"/>
          <p:cNvSpPr txBox="1"/>
          <p:nvPr>
            <p:ph idx="1" type="body"/>
          </p:nvPr>
        </p:nvSpPr>
        <p:spPr>
          <a:xfrm>
            <a:off x="565150" y="1752600"/>
            <a:ext cx="7893050" cy="4038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3630"/>
              <a:buFont typeface="Garamond"/>
              <a:buChar char="•"/>
            </a:pPr>
            <a:r>
              <a:rPr b="0" i="0" lang="en-US" sz="3300" u="none">
                <a:solidFill>
                  <a:schemeClr val="dk1"/>
                </a:solidFill>
                <a:latin typeface="Garamond"/>
                <a:ea typeface="Garamond"/>
                <a:cs typeface="Garamond"/>
                <a:sym typeface="Garamond"/>
              </a:rPr>
              <a:t>Key to counting function points is a good understanding of the user requirements</a:t>
            </a:r>
            <a:endParaRPr/>
          </a:p>
          <a:p>
            <a:pPr indent="-342900" lvl="0" marL="342900" marR="0" rtl="0" algn="l">
              <a:lnSpc>
                <a:spcPct val="90000"/>
              </a:lnSpc>
              <a:spcBef>
                <a:spcPts val="660"/>
              </a:spcBef>
              <a:spcAft>
                <a:spcPts val="0"/>
              </a:spcAft>
              <a:buClr>
                <a:schemeClr val="lt1"/>
              </a:buClr>
              <a:buSzPts val="3630"/>
              <a:buFont typeface="Garamond"/>
              <a:buChar char="•"/>
            </a:pPr>
            <a:r>
              <a:rPr b="0" i="0" lang="en-US" sz="3300" u="none">
                <a:solidFill>
                  <a:schemeClr val="dk1"/>
                </a:solidFill>
                <a:latin typeface="Garamond"/>
                <a:ea typeface="Garamond"/>
                <a:cs typeface="Garamond"/>
                <a:sym typeface="Garamond"/>
              </a:rPr>
              <a:t>Function point analysis can be conducted at various stages of the project’s life cycle: </a:t>
            </a:r>
            <a:endParaRPr/>
          </a:p>
          <a:p>
            <a:pPr indent="-285750" lvl="1" marL="742950" marR="0" rtl="0" algn="l">
              <a:lnSpc>
                <a:spcPct val="90000"/>
              </a:lnSpc>
              <a:spcBef>
                <a:spcPts val="600"/>
              </a:spcBef>
              <a:spcAft>
                <a:spcPts val="0"/>
              </a:spcAft>
              <a:buClr>
                <a:srgbClr val="CCECFF"/>
              </a:buClr>
              <a:buSzPts val="3000"/>
              <a:buFont typeface="Garamond"/>
              <a:buChar char="•"/>
            </a:pPr>
            <a:r>
              <a:rPr b="0" i="0" lang="en-US" sz="3000" u="none" cap="none" strike="noStrike">
                <a:solidFill>
                  <a:schemeClr val="dk1"/>
                </a:solidFill>
                <a:latin typeface="Garamond"/>
                <a:ea typeface="Garamond"/>
                <a:cs typeface="Garamond"/>
                <a:sym typeface="Garamond"/>
              </a:rPr>
              <a:t>At the scope definition stage</a:t>
            </a:r>
            <a:endParaRPr/>
          </a:p>
          <a:p>
            <a:pPr indent="-285750" lvl="1" marL="742950" marR="0" rtl="0" algn="l">
              <a:lnSpc>
                <a:spcPct val="90000"/>
              </a:lnSpc>
              <a:spcBef>
                <a:spcPts val="600"/>
              </a:spcBef>
              <a:spcAft>
                <a:spcPts val="0"/>
              </a:spcAft>
              <a:buClr>
                <a:srgbClr val="CCECFF"/>
              </a:buClr>
              <a:buSzPts val="3000"/>
              <a:buFont typeface="Garamond"/>
              <a:buChar char="•"/>
            </a:pPr>
            <a:r>
              <a:rPr b="0" i="0" lang="en-US" sz="3000" u="none" cap="none" strike="noStrike">
                <a:solidFill>
                  <a:schemeClr val="dk1"/>
                </a:solidFill>
                <a:latin typeface="Garamond"/>
                <a:ea typeface="Garamond"/>
                <a:cs typeface="Garamond"/>
                <a:sym typeface="Garamond"/>
              </a:rPr>
              <a:t>During the analysis and design stages</a:t>
            </a:r>
            <a:endParaRPr/>
          </a:p>
          <a:p>
            <a:pPr indent="-285750" lvl="1" marL="742950" marR="0" rtl="0" algn="l">
              <a:lnSpc>
                <a:spcPct val="90000"/>
              </a:lnSpc>
              <a:spcBef>
                <a:spcPts val="600"/>
              </a:spcBef>
              <a:spcAft>
                <a:spcPts val="0"/>
              </a:spcAft>
              <a:buClr>
                <a:srgbClr val="CCECFF"/>
              </a:buClr>
              <a:buSzPts val="3000"/>
              <a:buFont typeface="Garamond"/>
              <a:buChar char="•"/>
            </a:pPr>
            <a:r>
              <a:rPr b="0" i="0" lang="en-US" sz="3000" u="none" cap="none" strike="noStrike">
                <a:solidFill>
                  <a:schemeClr val="dk1"/>
                </a:solidFill>
                <a:latin typeface="Garamond"/>
                <a:ea typeface="Garamond"/>
                <a:cs typeface="Garamond"/>
                <a:sym typeface="Garamond"/>
              </a:rPr>
              <a:t>After implementation to assess if all the functionality was delivered</a:t>
            </a:r>
            <a:endParaRPr/>
          </a:p>
          <a:p>
            <a:pPr indent="-112395" lvl="0" marL="342900" marR="0" rtl="0" algn="l">
              <a:lnSpc>
                <a:spcPct val="90000"/>
              </a:lnSpc>
              <a:spcBef>
                <a:spcPts val="660"/>
              </a:spcBef>
              <a:spcAft>
                <a:spcPts val="0"/>
              </a:spcAft>
              <a:buClr>
                <a:schemeClr val="lt1"/>
              </a:buClr>
              <a:buSzPts val="3630"/>
              <a:buFont typeface="Garamond"/>
              <a:buNone/>
            </a:pPr>
            <a:r>
              <a:t/>
            </a:r>
            <a:endParaRPr b="0" i="0" sz="3300" u="none">
              <a:solidFill>
                <a:schemeClr val="dk1"/>
              </a:solidFill>
              <a:latin typeface="Garamond"/>
              <a:ea typeface="Garamond"/>
              <a:cs typeface="Garamond"/>
              <a:sym typeface="Garamond"/>
            </a:endParaRPr>
          </a:p>
          <a:p>
            <a:pPr indent="-112395" lvl="0" marL="342900" marR="0" rtl="0" algn="l">
              <a:lnSpc>
                <a:spcPct val="90000"/>
              </a:lnSpc>
              <a:spcBef>
                <a:spcPts val="660"/>
              </a:spcBef>
              <a:spcAft>
                <a:spcPts val="0"/>
              </a:spcAft>
              <a:buClr>
                <a:schemeClr val="lt1"/>
              </a:buClr>
              <a:buSzPts val="3630"/>
              <a:buFont typeface="Garamond"/>
              <a:buNone/>
            </a:pPr>
            <a:r>
              <a:t/>
            </a:r>
            <a:endParaRPr b="0" i="0" sz="3300" u="none">
              <a:solidFill>
                <a:schemeClr val="dk1"/>
              </a:solidFill>
              <a:latin typeface="Garamond"/>
              <a:ea typeface="Garamond"/>
              <a:cs typeface="Garamond"/>
              <a:sym typeface="Garamond"/>
            </a:endParaRPr>
          </a:p>
          <a:p>
            <a:pPr indent="-112395" lvl="0" marL="342900" marR="0" rtl="0" algn="l">
              <a:spcBef>
                <a:spcPts val="660"/>
              </a:spcBef>
              <a:spcAft>
                <a:spcPts val="0"/>
              </a:spcAft>
              <a:buClr>
                <a:schemeClr val="lt1"/>
              </a:buClr>
              <a:buSzPts val="3630"/>
              <a:buFont typeface="Garamond"/>
              <a:buNone/>
            </a:pPr>
            <a:r>
              <a:t/>
            </a:r>
            <a:endParaRPr b="0" i="0" sz="3300" u="none">
              <a:solidFill>
                <a:schemeClr val="dk1"/>
              </a:solidFill>
              <a:latin typeface="Garamond"/>
              <a:ea typeface="Garamond"/>
              <a:cs typeface="Garamond"/>
              <a:sym typeface="Garamond"/>
            </a:endParaRPr>
          </a:p>
        </p:txBody>
      </p:sp>
      <p:sp>
        <p:nvSpPr>
          <p:cNvPr id="527" name="Google Shape;527;p14"/>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15"/>
          <p:cNvSpPr txBox="1"/>
          <p:nvPr>
            <p:ph type="title"/>
          </p:nvPr>
        </p:nvSpPr>
        <p:spPr>
          <a:xfrm>
            <a:off x="1076325" y="400050"/>
            <a:ext cx="7115175"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96600"/>
              </a:buClr>
              <a:buSzPts val="3600"/>
              <a:buFont typeface="Garamond"/>
              <a:buNone/>
            </a:pPr>
            <a:r>
              <a:rPr b="1" i="0" lang="en-US" sz="3600" u="none">
                <a:solidFill>
                  <a:srgbClr val="996600"/>
                </a:solidFill>
                <a:latin typeface="Garamond"/>
                <a:ea typeface="Garamond"/>
                <a:cs typeface="Garamond"/>
                <a:sym typeface="Garamond"/>
              </a:rPr>
              <a:t>Function Point Analysis</a:t>
            </a:r>
            <a:endParaRPr/>
          </a:p>
        </p:txBody>
      </p:sp>
      <p:sp>
        <p:nvSpPr>
          <p:cNvPr descr="Rectangle: Click to edit Master text styles &#10;Second level &#10;Third level &#10;Fourth level &#10;Fifth level" id="533" name="Google Shape;533;p15"/>
          <p:cNvSpPr txBox="1"/>
          <p:nvPr>
            <p:ph idx="1" type="body"/>
          </p:nvPr>
        </p:nvSpPr>
        <p:spPr>
          <a:xfrm>
            <a:off x="1371600" y="1571625"/>
            <a:ext cx="7620000" cy="5072062"/>
          </a:xfrm>
          <a:prstGeom prst="rect">
            <a:avLst/>
          </a:prstGeom>
          <a:noFill/>
          <a:ln>
            <a:noFill/>
          </a:ln>
        </p:spPr>
        <p:txBody>
          <a:bodyPr anchorCtr="0" anchor="t" bIns="45700" lIns="91425" spcFirstLastPara="1" rIns="91425" wrap="square" tIns="45700">
            <a:noAutofit/>
          </a:bodyPr>
          <a:lstStyle/>
          <a:p>
            <a:pPr indent="-168275" lvl="0" marL="342900" marR="0" rtl="0" algn="l">
              <a:lnSpc>
                <a:spcPct val="100000"/>
              </a:lnSpc>
              <a:spcBef>
                <a:spcPts val="0"/>
              </a:spcBef>
              <a:spcAft>
                <a:spcPts val="0"/>
              </a:spcAft>
              <a:buClr>
                <a:schemeClr val="lt1"/>
              </a:buClr>
              <a:buSzPts val="2750"/>
              <a:buFont typeface="Garamond"/>
              <a:buNone/>
            </a:pPr>
            <a:r>
              <a:t/>
            </a:r>
            <a:endParaRPr b="0" i="0" sz="2500" u="none">
              <a:solidFill>
                <a:schemeClr val="dk1"/>
              </a:solidFill>
              <a:latin typeface="Garamond"/>
              <a:ea typeface="Garamond"/>
              <a:cs typeface="Garamond"/>
              <a:sym typeface="Garamond"/>
            </a:endParaRPr>
          </a:p>
          <a:p>
            <a:pPr indent="-342900" lvl="0" marL="342900" marR="0" rtl="0" algn="l">
              <a:lnSpc>
                <a:spcPct val="100000"/>
              </a:lnSpc>
              <a:spcBef>
                <a:spcPts val="560"/>
              </a:spcBef>
              <a:spcAft>
                <a:spcPts val="0"/>
              </a:spcAft>
              <a:buClr>
                <a:schemeClr val="lt1"/>
              </a:buClr>
              <a:buSzPts val="3080"/>
              <a:buFont typeface="Garamond"/>
              <a:buChar char="•"/>
            </a:pPr>
            <a:r>
              <a:rPr b="0" i="0" lang="en-US" sz="2800" u="none">
                <a:solidFill>
                  <a:schemeClr val="dk1"/>
                </a:solidFill>
                <a:latin typeface="Garamond"/>
                <a:ea typeface="Garamond"/>
                <a:cs typeface="Garamond"/>
                <a:sym typeface="Garamond"/>
              </a:rPr>
              <a:t>Based on the evaluation of five data and transactional types that define the application boundary:</a:t>
            </a:r>
            <a:endParaRPr/>
          </a:p>
          <a:p>
            <a:pPr indent="-285750" lvl="1" marL="742950" marR="0" rtl="0" algn="l">
              <a:lnSpc>
                <a:spcPct val="100000"/>
              </a:lnSpc>
              <a:spcBef>
                <a:spcPts val="640"/>
              </a:spcBef>
              <a:spcAft>
                <a:spcPts val="0"/>
              </a:spcAft>
              <a:buClr>
                <a:srgbClr val="CCECFF"/>
              </a:buClr>
              <a:buSzPts val="3200"/>
              <a:buFont typeface="Garamond"/>
              <a:buChar char="•"/>
            </a:pPr>
            <a:r>
              <a:rPr b="0" i="0" lang="en-US" sz="3200" u="none" cap="none" strike="noStrike">
                <a:solidFill>
                  <a:schemeClr val="dk1"/>
                </a:solidFill>
                <a:latin typeface="Garamond"/>
                <a:ea typeface="Garamond"/>
                <a:cs typeface="Garamond"/>
                <a:sym typeface="Garamond"/>
              </a:rPr>
              <a:t>Internal logical files (ILF)</a:t>
            </a:r>
            <a:endParaRPr/>
          </a:p>
          <a:p>
            <a:pPr indent="-285750" lvl="1" marL="742950" marR="0" rtl="0" algn="l">
              <a:lnSpc>
                <a:spcPct val="100000"/>
              </a:lnSpc>
              <a:spcBef>
                <a:spcPts val="640"/>
              </a:spcBef>
              <a:spcAft>
                <a:spcPts val="0"/>
              </a:spcAft>
              <a:buClr>
                <a:srgbClr val="CCECFF"/>
              </a:buClr>
              <a:buSzPts val="3200"/>
              <a:buFont typeface="Garamond"/>
              <a:buChar char="•"/>
            </a:pPr>
            <a:r>
              <a:rPr b="0" i="0" lang="en-US" sz="3200" u="none" cap="none" strike="noStrike">
                <a:solidFill>
                  <a:schemeClr val="dk1"/>
                </a:solidFill>
                <a:latin typeface="Garamond"/>
                <a:ea typeface="Garamond"/>
                <a:cs typeface="Garamond"/>
                <a:sym typeface="Garamond"/>
              </a:rPr>
              <a:t>External interface files (EIF)</a:t>
            </a:r>
            <a:endParaRPr/>
          </a:p>
          <a:p>
            <a:pPr indent="-285750" lvl="1" marL="742950" marR="0" rtl="0" algn="l">
              <a:lnSpc>
                <a:spcPct val="100000"/>
              </a:lnSpc>
              <a:spcBef>
                <a:spcPts val="640"/>
              </a:spcBef>
              <a:spcAft>
                <a:spcPts val="0"/>
              </a:spcAft>
              <a:buClr>
                <a:srgbClr val="CCECFF"/>
              </a:buClr>
              <a:buSzPts val="3200"/>
              <a:buFont typeface="Garamond"/>
              <a:buChar char="•"/>
            </a:pPr>
            <a:r>
              <a:rPr b="0" i="0" lang="en-US" sz="3200" u="none" cap="none" strike="noStrike">
                <a:solidFill>
                  <a:schemeClr val="dk1"/>
                </a:solidFill>
                <a:latin typeface="Garamond"/>
                <a:ea typeface="Garamond"/>
                <a:cs typeface="Garamond"/>
                <a:sym typeface="Garamond"/>
              </a:rPr>
              <a:t>External inputs (EI)</a:t>
            </a:r>
            <a:endParaRPr/>
          </a:p>
          <a:p>
            <a:pPr indent="-285750" lvl="1" marL="742950" marR="0" rtl="0" algn="l">
              <a:lnSpc>
                <a:spcPct val="100000"/>
              </a:lnSpc>
              <a:spcBef>
                <a:spcPts val="640"/>
              </a:spcBef>
              <a:spcAft>
                <a:spcPts val="0"/>
              </a:spcAft>
              <a:buClr>
                <a:srgbClr val="CCECFF"/>
              </a:buClr>
              <a:buSzPts val="3200"/>
              <a:buFont typeface="Garamond"/>
              <a:buChar char="•"/>
            </a:pPr>
            <a:r>
              <a:rPr b="0" i="0" lang="en-US" sz="3200" u="none" cap="none" strike="noStrike">
                <a:solidFill>
                  <a:schemeClr val="dk1"/>
                </a:solidFill>
                <a:latin typeface="Garamond"/>
                <a:ea typeface="Garamond"/>
                <a:cs typeface="Garamond"/>
                <a:sym typeface="Garamond"/>
              </a:rPr>
              <a:t>External outputs (EO)</a:t>
            </a:r>
            <a:endParaRPr/>
          </a:p>
          <a:p>
            <a:pPr indent="-285750" lvl="1" marL="742950" marR="0" rtl="0" algn="l">
              <a:lnSpc>
                <a:spcPct val="100000"/>
              </a:lnSpc>
              <a:spcBef>
                <a:spcPts val="640"/>
              </a:spcBef>
              <a:spcAft>
                <a:spcPts val="0"/>
              </a:spcAft>
              <a:buClr>
                <a:srgbClr val="CCECFF"/>
              </a:buClr>
              <a:buSzPts val="3200"/>
              <a:buFont typeface="Garamond"/>
              <a:buChar char="•"/>
            </a:pPr>
            <a:r>
              <a:rPr b="0" i="0" lang="en-US" sz="3200" u="none" cap="none" strike="noStrike">
                <a:solidFill>
                  <a:schemeClr val="dk1"/>
                </a:solidFill>
                <a:latin typeface="Garamond"/>
                <a:ea typeface="Garamond"/>
                <a:cs typeface="Garamond"/>
                <a:sym typeface="Garamond"/>
              </a:rPr>
              <a:t>External inquiry (EI)</a:t>
            </a:r>
            <a:endParaRPr/>
          </a:p>
          <a:p>
            <a:pPr indent="-82550" lvl="1" marL="742950" marR="0" rtl="0" algn="l">
              <a:lnSpc>
                <a:spcPct val="100000"/>
              </a:lnSpc>
              <a:spcBef>
                <a:spcPts val="640"/>
              </a:spcBef>
              <a:spcAft>
                <a:spcPts val="0"/>
              </a:spcAft>
              <a:buClr>
                <a:srgbClr val="CCECFF"/>
              </a:buClr>
              <a:buSzPts val="3200"/>
              <a:buFont typeface="Garamond"/>
              <a:buNone/>
            </a:pPr>
            <a:r>
              <a:t/>
            </a:r>
            <a:endParaRPr b="0" i="0" sz="3200" u="none" cap="none" strike="noStrik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p:txBody>
      </p:sp>
      <p:sp>
        <p:nvSpPr>
          <p:cNvPr id="534" name="Google Shape;534;p15"/>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16"/>
          <p:cNvSpPr txBox="1"/>
          <p:nvPr>
            <p:ph type="title"/>
          </p:nvPr>
        </p:nvSpPr>
        <p:spPr>
          <a:xfrm>
            <a:off x="1428750" y="214312"/>
            <a:ext cx="75438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The Application Boundary for Function Point Analysis</a:t>
            </a:r>
            <a:endParaRPr/>
          </a:p>
        </p:txBody>
      </p:sp>
      <p:pic>
        <p:nvPicPr>
          <p:cNvPr descr="c06f05" id="540" name="Google Shape;540;p16"/>
          <p:cNvPicPr preferRelativeResize="0"/>
          <p:nvPr/>
        </p:nvPicPr>
        <p:blipFill rotWithShape="1">
          <a:blip r:embed="rId3">
            <a:alphaModFix/>
          </a:blip>
          <a:srcRect b="0" l="0" r="0" t="0"/>
          <a:stretch/>
        </p:blipFill>
        <p:spPr>
          <a:xfrm>
            <a:off x="1357312" y="1571625"/>
            <a:ext cx="7542212" cy="42148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7"/>
          <p:cNvSpPr txBox="1"/>
          <p:nvPr>
            <p:ph type="title"/>
          </p:nvPr>
        </p:nvSpPr>
        <p:spPr>
          <a:xfrm>
            <a:off x="838200" y="609600"/>
            <a:ext cx="7543800" cy="8572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96600"/>
              </a:buClr>
              <a:buSzPts val="3600"/>
              <a:buFont typeface="Garamond"/>
              <a:buNone/>
            </a:pPr>
            <a:r>
              <a:rPr b="1" i="0" lang="en-US" sz="3600" u="none">
                <a:solidFill>
                  <a:srgbClr val="996600"/>
                </a:solidFill>
                <a:latin typeface="Garamond"/>
                <a:ea typeface="Garamond"/>
                <a:cs typeface="Garamond"/>
                <a:sym typeface="Garamond"/>
              </a:rPr>
              <a:t>Function Point Analysis</a:t>
            </a:r>
            <a:endParaRPr/>
          </a:p>
        </p:txBody>
      </p:sp>
      <p:sp>
        <p:nvSpPr>
          <p:cNvPr descr="Rectangle: Click to edit Master text styles &#10;Second level &#10;Third level &#10;Fourth level &#10;Fifth level" id="546" name="Google Shape;546;p17"/>
          <p:cNvSpPr txBox="1"/>
          <p:nvPr>
            <p:ph idx="1" type="body"/>
          </p:nvPr>
        </p:nvSpPr>
        <p:spPr>
          <a:xfrm>
            <a:off x="647700" y="1643062"/>
            <a:ext cx="8039100" cy="43005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2640"/>
              <a:buFont typeface="Garamond"/>
              <a:buChar char="•"/>
            </a:pPr>
            <a:r>
              <a:rPr b="1" i="0" lang="en-US" sz="2400" u="none">
                <a:solidFill>
                  <a:schemeClr val="dk1"/>
                </a:solidFill>
                <a:latin typeface="Garamond"/>
                <a:ea typeface="Garamond"/>
                <a:cs typeface="Garamond"/>
                <a:sym typeface="Garamond"/>
              </a:rPr>
              <a:t>Internal logical files (ILF) </a:t>
            </a:r>
            <a:r>
              <a:rPr b="0" i="0" lang="en-US" sz="2400" u="none">
                <a:solidFill>
                  <a:schemeClr val="dk1"/>
                </a:solidFill>
                <a:latin typeface="Garamond"/>
                <a:ea typeface="Garamond"/>
                <a:cs typeface="Garamond"/>
                <a:sym typeface="Garamond"/>
              </a:rPr>
              <a:t>–  stores data within the application boundary. Their complexity classified as low, average or high based on the number of data elements and subgroups of data elements maintained by the ILF. Eg, for an entity Customer, data elements would be customer number, name, address etc. A subgroup would be new customers  </a:t>
            </a:r>
            <a:endParaRPr/>
          </a:p>
          <a:p>
            <a:pPr indent="-342900" lvl="0" marL="342900" marR="0" rtl="0" algn="l">
              <a:lnSpc>
                <a:spcPct val="90000"/>
              </a:lnSpc>
              <a:spcBef>
                <a:spcPts val="480"/>
              </a:spcBef>
              <a:spcAft>
                <a:spcPts val="0"/>
              </a:spcAft>
              <a:buClr>
                <a:schemeClr val="lt1"/>
              </a:buClr>
              <a:buSzPts val="2640"/>
              <a:buFont typeface="Garamond"/>
              <a:buChar char="•"/>
            </a:pPr>
            <a:r>
              <a:rPr b="1" i="0" lang="en-US" sz="2400" u="none">
                <a:solidFill>
                  <a:schemeClr val="dk1"/>
                </a:solidFill>
                <a:latin typeface="Garamond"/>
                <a:ea typeface="Garamond"/>
                <a:cs typeface="Garamond"/>
                <a:sym typeface="Garamond"/>
              </a:rPr>
              <a:t>External Interface Files (EIF) – </a:t>
            </a:r>
            <a:r>
              <a:rPr b="0" i="0" lang="en-US" sz="2400" u="none">
                <a:solidFill>
                  <a:schemeClr val="dk1"/>
                </a:solidFill>
                <a:latin typeface="Garamond"/>
                <a:ea typeface="Garamond"/>
                <a:cs typeface="Garamond"/>
                <a:sym typeface="Garamond"/>
              </a:rPr>
              <a:t>similar to ILF, is a file maintained by another application system. Complexity classified as in ILF</a:t>
            </a:r>
            <a:endParaRPr/>
          </a:p>
          <a:p>
            <a:pPr indent="-342900" lvl="0" marL="342900" marR="0" rtl="0" algn="l">
              <a:lnSpc>
                <a:spcPct val="90000"/>
              </a:lnSpc>
              <a:spcBef>
                <a:spcPts val="480"/>
              </a:spcBef>
              <a:spcAft>
                <a:spcPts val="0"/>
              </a:spcAft>
              <a:buClr>
                <a:schemeClr val="lt1"/>
              </a:buClr>
              <a:buSzPts val="2640"/>
              <a:buFont typeface="Garamond"/>
              <a:buChar char="•"/>
            </a:pPr>
            <a:r>
              <a:rPr b="1" i="0" lang="en-US" sz="2400" u="none">
                <a:solidFill>
                  <a:schemeClr val="dk1"/>
                </a:solidFill>
                <a:latin typeface="Garamond"/>
                <a:ea typeface="Garamond"/>
                <a:cs typeface="Garamond"/>
                <a:sym typeface="Garamond"/>
              </a:rPr>
              <a:t>External Input (EI) </a:t>
            </a:r>
            <a:r>
              <a:rPr b="0" i="0" lang="en-US" sz="2400" u="none">
                <a:solidFill>
                  <a:schemeClr val="dk1"/>
                </a:solidFill>
                <a:latin typeface="Garamond"/>
                <a:ea typeface="Garamond"/>
                <a:cs typeface="Garamond"/>
                <a:sym typeface="Garamond"/>
              </a:rPr>
              <a:t>– refers to processes or transactional data that originate outside the application and cross the application boundary from outside to inside</a:t>
            </a:r>
            <a:endParaRPr/>
          </a:p>
        </p:txBody>
      </p:sp>
      <p:sp>
        <p:nvSpPr>
          <p:cNvPr id="547" name="Google Shape;547;p17"/>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18"/>
          <p:cNvSpPr txBox="1"/>
          <p:nvPr>
            <p:ph type="title"/>
          </p:nvPr>
        </p:nvSpPr>
        <p:spPr>
          <a:xfrm>
            <a:off x="1357312" y="285750"/>
            <a:ext cx="7543800" cy="8239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96600"/>
              </a:buClr>
              <a:buSzPts val="3600"/>
              <a:buFont typeface="Garamond"/>
              <a:buNone/>
            </a:pPr>
            <a:r>
              <a:rPr b="1" i="0" lang="en-US" sz="3600" u="none">
                <a:solidFill>
                  <a:srgbClr val="996600"/>
                </a:solidFill>
                <a:latin typeface="Garamond"/>
                <a:ea typeface="Garamond"/>
                <a:cs typeface="Garamond"/>
                <a:sym typeface="Garamond"/>
              </a:rPr>
              <a:t>Function Point Analysis</a:t>
            </a:r>
            <a:endParaRPr/>
          </a:p>
        </p:txBody>
      </p:sp>
      <p:sp>
        <p:nvSpPr>
          <p:cNvPr descr="Rectangle: Click to edit Master text styles &#10;Second level &#10;Third level &#10;Fourth level &#10;Fifth level" id="553" name="Google Shape;553;p18"/>
          <p:cNvSpPr txBox="1"/>
          <p:nvPr>
            <p:ph idx="1" type="body"/>
          </p:nvPr>
        </p:nvSpPr>
        <p:spPr>
          <a:xfrm>
            <a:off x="595312" y="1752600"/>
            <a:ext cx="8015287"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640"/>
              <a:buFont typeface="Garamond"/>
              <a:buChar char="•"/>
            </a:pPr>
            <a:r>
              <a:rPr b="1" i="0" lang="en-US" sz="2400" u="none">
                <a:solidFill>
                  <a:schemeClr val="dk1"/>
                </a:solidFill>
                <a:latin typeface="Garamond"/>
                <a:ea typeface="Garamond"/>
                <a:cs typeface="Garamond"/>
                <a:sym typeface="Garamond"/>
              </a:rPr>
              <a:t>External Output (EO) </a:t>
            </a:r>
            <a:r>
              <a:rPr b="0" i="0" lang="en-US" sz="2400" u="none">
                <a:solidFill>
                  <a:schemeClr val="dk1"/>
                </a:solidFill>
                <a:latin typeface="Garamond"/>
                <a:ea typeface="Garamond"/>
                <a:cs typeface="Garamond"/>
                <a:sym typeface="Garamond"/>
              </a:rPr>
              <a:t>– is a process or transaction that allows data to exit the application boundary. eg reports, confirmation messages, derived or calculated totals, etc</a:t>
            </a:r>
            <a:endParaRPr/>
          </a:p>
          <a:p>
            <a:pPr indent="-342900" lvl="0" marL="342900" marR="0" rtl="0" algn="l">
              <a:lnSpc>
                <a:spcPct val="100000"/>
              </a:lnSpc>
              <a:spcBef>
                <a:spcPts val="480"/>
              </a:spcBef>
              <a:spcAft>
                <a:spcPts val="0"/>
              </a:spcAft>
              <a:buClr>
                <a:schemeClr val="lt1"/>
              </a:buClr>
              <a:buSzPts val="2640"/>
              <a:buFont typeface="Garamond"/>
              <a:buChar char="•"/>
            </a:pPr>
            <a:r>
              <a:rPr b="1" i="0" lang="en-US" sz="2400" u="none">
                <a:solidFill>
                  <a:schemeClr val="dk1"/>
                </a:solidFill>
                <a:latin typeface="Garamond"/>
                <a:ea typeface="Garamond"/>
                <a:cs typeface="Garamond"/>
                <a:sym typeface="Garamond"/>
              </a:rPr>
              <a:t>External Inquiry (EQ) </a:t>
            </a:r>
            <a:r>
              <a:rPr b="0" i="0" lang="en-US" sz="2400" u="none">
                <a:solidFill>
                  <a:schemeClr val="dk1"/>
                </a:solidFill>
                <a:latin typeface="Garamond"/>
                <a:ea typeface="Garamond"/>
                <a:cs typeface="Garamond"/>
                <a:sym typeface="Garamond"/>
              </a:rPr>
              <a:t>– is a process or transaction that includes a combination of inputs and outputs for retrieving data from either the internal files or from files external to the application. EQ do not update or change any data stored in a file. They only read this information. eg queries. Their complexity is classified as low, average, or high, according to the number of files referenced and number of data elements included in the query</a:t>
            </a:r>
            <a:endParaRPr/>
          </a:p>
          <a:p>
            <a:pPr indent="-175260" lvl="0" marL="342900" marR="0" rtl="0" algn="l">
              <a:spcBef>
                <a:spcPts val="480"/>
              </a:spcBef>
              <a:spcAft>
                <a:spcPts val="0"/>
              </a:spcAft>
              <a:buClr>
                <a:schemeClr val="lt1"/>
              </a:buClr>
              <a:buSzPts val="2640"/>
              <a:buFont typeface="Garamond"/>
              <a:buNone/>
            </a:pPr>
            <a:r>
              <a:t/>
            </a:r>
            <a:endParaRPr b="0" i="0" sz="2400" u="none">
              <a:solidFill>
                <a:schemeClr val="dk1"/>
              </a:solidFill>
              <a:latin typeface="Garamond"/>
              <a:ea typeface="Garamond"/>
              <a:cs typeface="Garamond"/>
              <a:sym typeface="Garamond"/>
            </a:endParaRPr>
          </a:p>
        </p:txBody>
      </p:sp>
      <p:sp>
        <p:nvSpPr>
          <p:cNvPr id="554" name="Google Shape;554;p18"/>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1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Example: Spell Checker</a:t>
            </a:r>
            <a:endParaRPr/>
          </a:p>
        </p:txBody>
      </p:sp>
      <p:sp>
        <p:nvSpPr>
          <p:cNvPr descr="Rectangle: Click to edit Master text styles &#10;Second level &#10;Third level &#10;Fourth level &#10;Fifth level" id="560" name="Google Shape;560;p19"/>
          <p:cNvSpPr txBox="1"/>
          <p:nvPr>
            <p:ph idx="1" type="body"/>
          </p:nvPr>
        </p:nvSpPr>
        <p:spPr>
          <a:xfrm>
            <a:off x="533400" y="1600200"/>
            <a:ext cx="8001000" cy="4724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lt1"/>
              </a:buClr>
              <a:buSzPts val="2530"/>
              <a:buFont typeface="Garamond"/>
              <a:buChar char="•"/>
            </a:pPr>
            <a:r>
              <a:rPr b="1" i="0" lang="en-US" sz="2300" u="none">
                <a:solidFill>
                  <a:schemeClr val="dk1"/>
                </a:solidFill>
                <a:latin typeface="Garamond"/>
                <a:ea typeface="Garamond"/>
                <a:cs typeface="Garamond"/>
                <a:sym typeface="Garamond"/>
              </a:rPr>
              <a:t>External inputs</a:t>
            </a:r>
            <a:r>
              <a:rPr b="0" i="0" lang="en-US" sz="2300" u="none">
                <a:solidFill>
                  <a:schemeClr val="dk1"/>
                </a:solidFill>
                <a:latin typeface="Garamond"/>
                <a:ea typeface="Garamond"/>
                <a:cs typeface="Garamond"/>
                <a:sym typeface="Garamond"/>
              </a:rPr>
              <a:t>.</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The sentences entered to check their spellings</a:t>
            </a:r>
            <a:endParaRPr/>
          </a:p>
          <a:p>
            <a:pPr indent="-342900" lvl="0" marL="342900" marR="0" rtl="0" algn="l">
              <a:lnSpc>
                <a:spcPct val="80000"/>
              </a:lnSpc>
              <a:spcBef>
                <a:spcPts val="460"/>
              </a:spcBef>
              <a:spcAft>
                <a:spcPts val="0"/>
              </a:spcAft>
              <a:buClr>
                <a:schemeClr val="lt1"/>
              </a:buClr>
              <a:buSzPts val="2530"/>
              <a:buFont typeface="Garamond"/>
              <a:buChar char="•"/>
            </a:pPr>
            <a:r>
              <a:rPr b="1" i="0" lang="en-US" sz="2300" u="none">
                <a:solidFill>
                  <a:schemeClr val="dk1"/>
                </a:solidFill>
                <a:latin typeface="Garamond"/>
                <a:ea typeface="Garamond"/>
                <a:cs typeface="Garamond"/>
                <a:sym typeface="Garamond"/>
              </a:rPr>
              <a:t>External outputs</a:t>
            </a:r>
            <a:r>
              <a:rPr b="0" i="0" lang="en-US" sz="2300" u="none">
                <a:solidFill>
                  <a:schemeClr val="dk1"/>
                </a:solidFill>
                <a:latin typeface="Garamond"/>
                <a:ea typeface="Garamond"/>
                <a:cs typeface="Garamond"/>
                <a:sym typeface="Garamond"/>
              </a:rPr>
              <a:t>.</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Error message  </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suggested alternative spellings.</a:t>
            </a:r>
            <a:endParaRPr/>
          </a:p>
          <a:p>
            <a:pPr indent="-342900" lvl="0" marL="342900" marR="0" rtl="0" algn="l">
              <a:lnSpc>
                <a:spcPct val="80000"/>
              </a:lnSpc>
              <a:spcBef>
                <a:spcPts val="460"/>
              </a:spcBef>
              <a:spcAft>
                <a:spcPts val="0"/>
              </a:spcAft>
              <a:buClr>
                <a:schemeClr val="lt1"/>
              </a:buClr>
              <a:buSzPts val="2530"/>
              <a:buFont typeface="Garamond"/>
              <a:buChar char="•"/>
            </a:pPr>
            <a:r>
              <a:rPr b="1" i="0" lang="en-US" sz="2300" u="none">
                <a:solidFill>
                  <a:schemeClr val="dk1"/>
                </a:solidFill>
                <a:latin typeface="Garamond"/>
                <a:ea typeface="Garamond"/>
                <a:cs typeface="Garamond"/>
                <a:sym typeface="Garamond"/>
              </a:rPr>
              <a:t>External</a:t>
            </a:r>
            <a:r>
              <a:rPr b="0" i="0" lang="en-US" sz="2300" u="none">
                <a:solidFill>
                  <a:schemeClr val="dk1"/>
                </a:solidFill>
                <a:latin typeface="Garamond"/>
                <a:ea typeface="Garamond"/>
                <a:cs typeface="Garamond"/>
                <a:sym typeface="Garamond"/>
              </a:rPr>
              <a:t> </a:t>
            </a:r>
            <a:r>
              <a:rPr b="1" i="0" lang="en-US" sz="2300" u="none">
                <a:solidFill>
                  <a:schemeClr val="dk1"/>
                </a:solidFill>
                <a:latin typeface="Garamond"/>
                <a:ea typeface="Garamond"/>
                <a:cs typeface="Garamond"/>
                <a:sym typeface="Garamond"/>
              </a:rPr>
              <a:t>inquiry</a:t>
            </a:r>
            <a:r>
              <a:rPr b="0" i="0" lang="en-US" sz="2300" u="none">
                <a:solidFill>
                  <a:schemeClr val="dk1"/>
                </a:solidFill>
                <a:latin typeface="Garamond"/>
                <a:ea typeface="Garamond"/>
                <a:cs typeface="Garamond"/>
                <a:sym typeface="Garamond"/>
              </a:rPr>
              <a:t>. </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A lookup table for each word against the internal dictionary</a:t>
            </a:r>
            <a:endParaRPr/>
          </a:p>
          <a:p>
            <a:pPr indent="-342900" lvl="0" marL="342900" marR="0" rtl="0" algn="l">
              <a:lnSpc>
                <a:spcPct val="80000"/>
              </a:lnSpc>
              <a:spcBef>
                <a:spcPts val="460"/>
              </a:spcBef>
              <a:spcAft>
                <a:spcPts val="0"/>
              </a:spcAft>
              <a:buClr>
                <a:schemeClr val="lt1"/>
              </a:buClr>
              <a:buSzPts val="2530"/>
              <a:buFont typeface="Garamond"/>
              <a:buChar char="•"/>
            </a:pPr>
            <a:r>
              <a:rPr b="1" i="0" lang="en-US" sz="2300" u="none">
                <a:solidFill>
                  <a:schemeClr val="dk1"/>
                </a:solidFill>
                <a:latin typeface="Garamond"/>
                <a:ea typeface="Garamond"/>
                <a:cs typeface="Garamond"/>
                <a:sym typeface="Garamond"/>
              </a:rPr>
              <a:t>Internal logical files</a:t>
            </a:r>
            <a:r>
              <a:rPr b="0" i="0" lang="en-US" sz="2300" u="none">
                <a:solidFill>
                  <a:schemeClr val="dk1"/>
                </a:solidFill>
                <a:latin typeface="Garamond"/>
                <a:ea typeface="Garamond"/>
                <a:cs typeface="Garamond"/>
                <a:sym typeface="Garamond"/>
              </a:rPr>
              <a:t>. </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Standard dictionary</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User entered dictionary</a:t>
            </a:r>
            <a:endParaRPr/>
          </a:p>
          <a:p>
            <a:pPr indent="-342900" lvl="0" marL="342900" marR="0" rtl="0" algn="l">
              <a:lnSpc>
                <a:spcPct val="80000"/>
              </a:lnSpc>
              <a:spcBef>
                <a:spcPts val="460"/>
              </a:spcBef>
              <a:spcAft>
                <a:spcPts val="0"/>
              </a:spcAft>
              <a:buClr>
                <a:schemeClr val="lt1"/>
              </a:buClr>
              <a:buSzPts val="2530"/>
              <a:buFont typeface="Garamond"/>
              <a:buChar char="•"/>
            </a:pPr>
            <a:r>
              <a:rPr b="1" i="0" lang="en-US" sz="2300" u="none">
                <a:solidFill>
                  <a:schemeClr val="dk1"/>
                </a:solidFill>
                <a:latin typeface="Garamond"/>
                <a:ea typeface="Garamond"/>
                <a:cs typeface="Garamond"/>
                <a:sym typeface="Garamond"/>
              </a:rPr>
              <a:t>external interface files. </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External dictionary </a:t>
            </a:r>
            <a:endParaRPr/>
          </a:p>
          <a:p>
            <a:pPr indent="-228600" lvl="2" marL="1143000" marR="0" rtl="0" algn="l">
              <a:lnSpc>
                <a:spcPct val="80000"/>
              </a:lnSpc>
              <a:spcBef>
                <a:spcPts val="360"/>
              </a:spcBef>
              <a:spcAft>
                <a:spcPts val="0"/>
              </a:spcAft>
              <a:buClr>
                <a:schemeClr val="lt1"/>
              </a:buClr>
              <a:buSzPts val="1800"/>
              <a:buFont typeface="Noto Sans Symbols"/>
              <a:buChar char="•"/>
            </a:pPr>
            <a:r>
              <a:rPr b="0" i="0" lang="en-US" sz="1800" u="none" cap="none" strike="noStrike">
                <a:solidFill>
                  <a:schemeClr val="dk1"/>
                </a:solidFill>
                <a:latin typeface="Garamond"/>
                <a:ea typeface="Garamond"/>
                <a:cs typeface="Garamond"/>
                <a:sym typeface="Garamond"/>
              </a:rPr>
              <a:t>i.e. </a:t>
            </a:r>
            <a:r>
              <a:rPr b="0" i="0" lang="en-US" sz="1800" u="sng" cap="none" strike="noStrike">
                <a:solidFill>
                  <a:schemeClr val="dk1"/>
                </a:solidFill>
                <a:latin typeface="Garamond"/>
                <a:ea typeface="Garamond"/>
                <a:cs typeface="Garamond"/>
                <a:sym typeface="Garamond"/>
                <a:hlinkClick r:id="rId3">
                  <a:extLst>
                    <a:ext uri="{A12FA001-AC4F-418D-AE19-62706E023703}">
                      <ahyp:hlinkClr val="tx"/>
                    </a:ext>
                  </a:extLst>
                </a:hlinkClick>
              </a:rPr>
              <a:t>www.wiktionary.org</a:t>
            </a:r>
            <a:endParaRPr/>
          </a:p>
          <a:p>
            <a:pPr indent="-285750" lvl="1" marL="742950" marR="0" rtl="0" algn="l">
              <a:lnSpc>
                <a:spcPct val="8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to reference for more information</a:t>
            </a:r>
            <a:endParaRPr/>
          </a:p>
          <a:p>
            <a:pPr indent="-203200" lvl="0" marL="342900" marR="0" rtl="0" algn="l">
              <a:spcBef>
                <a:spcPts val="400"/>
              </a:spcBef>
              <a:spcAft>
                <a:spcPts val="0"/>
              </a:spcAft>
              <a:buClr>
                <a:schemeClr val="lt1"/>
              </a:buClr>
              <a:buSzPts val="2200"/>
              <a:buFont typeface="Garamond"/>
              <a:buNone/>
            </a:pPr>
            <a:r>
              <a:t/>
            </a:r>
            <a:endParaRPr b="0" i="0" sz="2000" u="none" cap="none" strike="noStrike">
              <a:solidFill>
                <a:schemeClr val="dk1"/>
              </a:solidFill>
              <a:latin typeface="Garamond"/>
              <a:ea typeface="Garamond"/>
              <a:cs typeface="Garamond"/>
              <a:sym typeface="Garamond"/>
            </a:endParaRPr>
          </a:p>
        </p:txBody>
      </p:sp>
      <p:sp>
        <p:nvSpPr>
          <p:cNvPr id="561" name="Google Shape;561;p1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3600"/>
              <a:buFont typeface="Garamond"/>
              <a:buNone/>
            </a:pPr>
            <a:r>
              <a:rPr b="1" i="0" lang="en-US" sz="3600" u="none">
                <a:solidFill>
                  <a:srgbClr val="000099"/>
                </a:solidFill>
                <a:latin typeface="Garamond"/>
                <a:ea typeface="Garamond"/>
                <a:cs typeface="Garamond"/>
                <a:sym typeface="Garamond"/>
              </a:rPr>
              <a:t>Measures of Project Success</a:t>
            </a:r>
            <a:endParaRPr/>
          </a:p>
        </p:txBody>
      </p:sp>
      <p:sp>
        <p:nvSpPr>
          <p:cNvPr descr="Rectangle: Click to edit Master text styles &#10;Second level &#10;Third level &#10;Fourth level &#10;Fifth level" id="427" name="Google Shape;427;p3"/>
          <p:cNvSpPr txBox="1"/>
          <p:nvPr>
            <p:ph idx="1" type="body"/>
          </p:nvPr>
        </p:nvSpPr>
        <p:spPr>
          <a:xfrm>
            <a:off x="419100" y="1752600"/>
            <a:ext cx="7924800" cy="4329112"/>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3200"/>
              <a:buFont typeface="Times New Roman"/>
              <a:buChar char="•"/>
            </a:pPr>
            <a:r>
              <a:rPr b="0" i="0" lang="en-US" sz="3200" u="none">
                <a:solidFill>
                  <a:srgbClr val="000099"/>
                </a:solidFill>
                <a:latin typeface="Times New Roman"/>
                <a:ea typeface="Times New Roman"/>
                <a:cs typeface="Times New Roman"/>
                <a:sym typeface="Times New Roman"/>
              </a:rPr>
              <a:t>The resulting information system is acceptable to the customer.</a:t>
            </a:r>
            <a:endParaRPr/>
          </a:p>
          <a:p>
            <a:pPr indent="-285750" lvl="1" marL="742950" rtl="0" algn="l">
              <a:lnSpc>
                <a:spcPct val="100000"/>
              </a:lnSpc>
              <a:spcBef>
                <a:spcPts val="640"/>
              </a:spcBef>
              <a:spcAft>
                <a:spcPts val="0"/>
              </a:spcAft>
              <a:buSzPts val="3200"/>
              <a:buFont typeface="Times New Roman"/>
              <a:buChar char="•"/>
            </a:pPr>
            <a:r>
              <a:rPr b="0" i="0" lang="en-US" sz="3200" u="none">
                <a:solidFill>
                  <a:srgbClr val="000099"/>
                </a:solidFill>
                <a:latin typeface="Times New Roman"/>
                <a:ea typeface="Times New Roman"/>
                <a:cs typeface="Times New Roman"/>
                <a:sym typeface="Times New Roman"/>
              </a:rPr>
              <a:t>The system was delivered “on time.”</a:t>
            </a:r>
            <a:endParaRPr/>
          </a:p>
          <a:p>
            <a:pPr indent="-285750" lvl="1" marL="742950" rtl="0" algn="l">
              <a:lnSpc>
                <a:spcPct val="100000"/>
              </a:lnSpc>
              <a:spcBef>
                <a:spcPts val="640"/>
              </a:spcBef>
              <a:spcAft>
                <a:spcPts val="0"/>
              </a:spcAft>
              <a:buSzPts val="3200"/>
              <a:buFont typeface="Times New Roman"/>
              <a:buChar char="•"/>
            </a:pPr>
            <a:r>
              <a:rPr b="0" i="0" lang="en-US" sz="3200" u="none">
                <a:solidFill>
                  <a:srgbClr val="000099"/>
                </a:solidFill>
                <a:latin typeface="Times New Roman"/>
                <a:ea typeface="Times New Roman"/>
                <a:cs typeface="Times New Roman"/>
                <a:sym typeface="Times New Roman"/>
              </a:rPr>
              <a:t>The system was delivered “within budget.”</a:t>
            </a:r>
            <a:endParaRPr/>
          </a:p>
          <a:p>
            <a:pPr indent="-285750" lvl="1" marL="742950" rtl="0" algn="l">
              <a:lnSpc>
                <a:spcPct val="100000"/>
              </a:lnSpc>
              <a:spcBef>
                <a:spcPts val="640"/>
              </a:spcBef>
              <a:spcAft>
                <a:spcPts val="0"/>
              </a:spcAft>
              <a:buSzPts val="3200"/>
              <a:buFont typeface="Times New Roman"/>
              <a:buChar char="•"/>
            </a:pPr>
            <a:r>
              <a:rPr b="0" i="0" lang="en-US" sz="3200" u="none">
                <a:solidFill>
                  <a:srgbClr val="000099"/>
                </a:solidFill>
                <a:latin typeface="Times New Roman"/>
                <a:ea typeface="Times New Roman"/>
                <a:cs typeface="Times New Roman"/>
                <a:sym typeface="Times New Roman"/>
              </a:rPr>
              <a:t>The system development process had a minimal impact on ongoing business operations.</a:t>
            </a:r>
            <a:r>
              <a:rPr b="0" i="0" lang="en-US" sz="2800" u="none">
                <a:solidFill>
                  <a:srgbClr val="000099"/>
                </a:solidFill>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0"/>
          <p:cNvSpPr txBox="1"/>
          <p:nvPr>
            <p:ph type="title"/>
          </p:nvPr>
        </p:nvSpPr>
        <p:spPr>
          <a:xfrm>
            <a:off x="833437" y="642937"/>
            <a:ext cx="7343775" cy="7524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96600"/>
              </a:buClr>
              <a:buSzPts val="3600"/>
              <a:buFont typeface="Garamond"/>
              <a:buNone/>
            </a:pPr>
            <a:r>
              <a:rPr b="1" i="0" lang="en-US" sz="3600" u="none">
                <a:solidFill>
                  <a:srgbClr val="996600"/>
                </a:solidFill>
                <a:latin typeface="Garamond"/>
                <a:ea typeface="Garamond"/>
                <a:cs typeface="Garamond"/>
                <a:sym typeface="Garamond"/>
              </a:rPr>
              <a:t>Function Point Analysis</a:t>
            </a:r>
            <a:endParaRPr/>
          </a:p>
        </p:txBody>
      </p:sp>
      <p:sp>
        <p:nvSpPr>
          <p:cNvPr descr="Rectangle: Click to edit Master text styles &#10;Second level &#10;Third level &#10;Fourth level &#10;Fifth level" id="567" name="Google Shape;567;p20"/>
          <p:cNvSpPr txBox="1"/>
          <p:nvPr>
            <p:ph idx="1" type="body"/>
          </p:nvPr>
        </p:nvSpPr>
        <p:spPr>
          <a:xfrm>
            <a:off x="847725" y="1890712"/>
            <a:ext cx="7610475" cy="40528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60"/>
              <a:buFont typeface="Garamond"/>
              <a:buChar char="•"/>
            </a:pPr>
            <a:r>
              <a:rPr b="0" i="0" lang="en-US" sz="2600" u="none">
                <a:solidFill>
                  <a:schemeClr val="dk1"/>
                </a:solidFill>
                <a:latin typeface="Garamond"/>
                <a:ea typeface="Garamond"/>
                <a:cs typeface="Garamond"/>
                <a:sym typeface="Garamond"/>
              </a:rPr>
              <a:t>Once all the ILF, EIF, EI EO and EQ are counted and their relative complexities rated, an Unadjusted  Function Point (UAF) count is determined</a:t>
            </a:r>
            <a:endParaRPr/>
          </a:p>
          <a:p>
            <a:pPr indent="-342900" lvl="0" marL="342900" marR="0" rtl="0" algn="l">
              <a:lnSpc>
                <a:spcPct val="100000"/>
              </a:lnSpc>
              <a:spcBef>
                <a:spcPts val="520"/>
              </a:spcBef>
              <a:spcAft>
                <a:spcPts val="0"/>
              </a:spcAft>
              <a:buClr>
                <a:schemeClr val="lt1"/>
              </a:buClr>
              <a:buSzPts val="2860"/>
              <a:buFont typeface="Garamond"/>
              <a:buChar char="•"/>
            </a:pPr>
            <a:r>
              <a:rPr b="0" i="0" lang="en-US" sz="2600" u="none">
                <a:solidFill>
                  <a:schemeClr val="dk1"/>
                </a:solidFill>
                <a:latin typeface="Garamond"/>
                <a:ea typeface="Garamond"/>
                <a:cs typeface="Garamond"/>
                <a:sym typeface="Garamond"/>
              </a:rPr>
              <a:t>Once assessed for complexity each element is given a weighting value ranging from 3 to 15.</a:t>
            </a:r>
            <a:endParaRPr/>
          </a:p>
          <a:p>
            <a:pPr indent="-342900" lvl="0" marL="342900" marR="0" rtl="0" algn="l">
              <a:lnSpc>
                <a:spcPct val="100000"/>
              </a:lnSpc>
              <a:spcBef>
                <a:spcPts val="520"/>
              </a:spcBef>
              <a:spcAft>
                <a:spcPts val="0"/>
              </a:spcAft>
              <a:buClr>
                <a:schemeClr val="lt1"/>
              </a:buClr>
              <a:buSzPts val="2860"/>
              <a:buFont typeface="Garamond"/>
              <a:buChar char="•"/>
            </a:pPr>
            <a:r>
              <a:rPr b="0" i="0" lang="en-US" sz="2600" u="none">
                <a:solidFill>
                  <a:schemeClr val="dk1"/>
                </a:solidFill>
                <a:latin typeface="Garamond"/>
                <a:ea typeface="Garamond"/>
                <a:cs typeface="Garamond"/>
                <a:sym typeface="Garamond"/>
              </a:rPr>
              <a:t>The unadjusted function point count (UFC) is then computed as: </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UFC = Sum (number of elements of given type) * weight.</a:t>
            </a:r>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a:p>
            <a:pPr indent="-91440" lvl="0" marL="342900" marR="0" rtl="0" algn="l">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p:txBody>
      </p:sp>
      <p:sp>
        <p:nvSpPr>
          <p:cNvPr id="568" name="Google Shape;568;p20"/>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pSp>
        <p:nvGrpSpPr>
          <p:cNvPr id="573" name="Google Shape;573;p21"/>
          <p:cNvGrpSpPr/>
          <p:nvPr/>
        </p:nvGrpSpPr>
        <p:grpSpPr>
          <a:xfrm>
            <a:off x="1295400" y="1735137"/>
            <a:ext cx="6934200" cy="4360862"/>
            <a:chOff x="-2" y="401"/>
            <a:chExt cx="3429" cy="4033"/>
          </a:xfrm>
        </p:grpSpPr>
        <p:grpSp>
          <p:nvGrpSpPr>
            <p:cNvPr id="574" name="Google Shape;574;p21"/>
            <p:cNvGrpSpPr/>
            <p:nvPr/>
          </p:nvGrpSpPr>
          <p:grpSpPr>
            <a:xfrm>
              <a:off x="0" y="403"/>
              <a:ext cx="3425" cy="4029"/>
              <a:chOff x="0" y="403"/>
              <a:chExt cx="3425" cy="4029"/>
            </a:xfrm>
          </p:grpSpPr>
          <p:grpSp>
            <p:nvGrpSpPr>
              <p:cNvPr id="575" name="Google Shape;575;p21"/>
              <p:cNvGrpSpPr/>
              <p:nvPr/>
            </p:nvGrpSpPr>
            <p:grpSpPr>
              <a:xfrm>
                <a:off x="0" y="403"/>
                <a:ext cx="714" cy="806"/>
                <a:chOff x="0" y="403"/>
                <a:chExt cx="714" cy="806"/>
              </a:xfrm>
            </p:grpSpPr>
            <p:sp>
              <p:nvSpPr>
                <p:cNvPr id="576" name="Google Shape;576;p21"/>
                <p:cNvSpPr txBox="1"/>
                <p:nvPr/>
              </p:nvSpPr>
              <p:spPr>
                <a:xfrm>
                  <a:off x="43" y="403"/>
                  <a:ext cx="628" cy="80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77" name="Google Shape;577;p21"/>
                <p:cNvSpPr txBox="1"/>
                <p:nvPr/>
              </p:nvSpPr>
              <p:spPr>
                <a:xfrm>
                  <a:off x="0" y="403"/>
                  <a:ext cx="714" cy="806"/>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78" name="Google Shape;578;p21"/>
              <p:cNvGrpSpPr/>
              <p:nvPr/>
            </p:nvGrpSpPr>
            <p:grpSpPr>
              <a:xfrm>
                <a:off x="714" y="403"/>
                <a:ext cx="2193" cy="403"/>
                <a:chOff x="714" y="403"/>
                <a:chExt cx="2193" cy="403"/>
              </a:xfrm>
            </p:grpSpPr>
            <p:sp>
              <p:nvSpPr>
                <p:cNvPr id="579" name="Google Shape;579;p21"/>
                <p:cNvSpPr txBox="1"/>
                <p:nvPr/>
              </p:nvSpPr>
              <p:spPr>
                <a:xfrm>
                  <a:off x="757" y="403"/>
                  <a:ext cx="2107"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Complexity</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80" name="Google Shape;580;p21"/>
                <p:cNvSpPr txBox="1"/>
                <p:nvPr/>
              </p:nvSpPr>
              <p:spPr>
                <a:xfrm>
                  <a:off x="714" y="403"/>
                  <a:ext cx="219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81" name="Google Shape;581;p21"/>
              <p:cNvGrpSpPr/>
              <p:nvPr/>
            </p:nvGrpSpPr>
            <p:grpSpPr>
              <a:xfrm>
                <a:off x="2907" y="403"/>
                <a:ext cx="518" cy="403"/>
                <a:chOff x="2907" y="403"/>
                <a:chExt cx="518" cy="403"/>
              </a:xfrm>
            </p:grpSpPr>
            <p:sp>
              <p:nvSpPr>
                <p:cNvPr id="582" name="Google Shape;582;p21"/>
                <p:cNvSpPr txBox="1"/>
                <p:nvPr/>
              </p:nvSpPr>
              <p:spPr>
                <a:xfrm>
                  <a:off x="2950" y="403"/>
                  <a:ext cx="432"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83" name="Google Shape;583;p21"/>
                <p:cNvSpPr txBox="1"/>
                <p:nvPr/>
              </p:nvSpPr>
              <p:spPr>
                <a:xfrm>
                  <a:off x="2907" y="403"/>
                  <a:ext cx="51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84" name="Google Shape;584;p21"/>
              <p:cNvGrpSpPr/>
              <p:nvPr/>
            </p:nvGrpSpPr>
            <p:grpSpPr>
              <a:xfrm>
                <a:off x="714" y="806"/>
                <a:ext cx="725" cy="403"/>
                <a:chOff x="714" y="806"/>
                <a:chExt cx="725" cy="403"/>
              </a:xfrm>
            </p:grpSpPr>
            <p:sp>
              <p:nvSpPr>
                <p:cNvPr id="585" name="Google Shape;585;p21"/>
                <p:cNvSpPr txBox="1"/>
                <p:nvPr/>
              </p:nvSpPr>
              <p:spPr>
                <a:xfrm>
                  <a:off x="757" y="806"/>
                  <a:ext cx="639"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Low</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86" name="Google Shape;586;p21"/>
                <p:cNvSpPr txBox="1"/>
                <p:nvPr/>
              </p:nvSpPr>
              <p:spPr>
                <a:xfrm>
                  <a:off x="714" y="806"/>
                  <a:ext cx="725"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87" name="Google Shape;587;p21"/>
              <p:cNvGrpSpPr/>
              <p:nvPr/>
            </p:nvGrpSpPr>
            <p:grpSpPr>
              <a:xfrm>
                <a:off x="1439" y="806"/>
                <a:ext cx="734" cy="403"/>
                <a:chOff x="1439" y="806"/>
                <a:chExt cx="734" cy="403"/>
              </a:xfrm>
            </p:grpSpPr>
            <p:sp>
              <p:nvSpPr>
                <p:cNvPr id="588" name="Google Shape;588;p21"/>
                <p:cNvSpPr txBox="1"/>
                <p:nvPr/>
              </p:nvSpPr>
              <p:spPr>
                <a:xfrm>
                  <a:off x="1482" y="806"/>
                  <a:ext cx="64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Average</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89" name="Google Shape;589;p21"/>
                <p:cNvSpPr txBox="1"/>
                <p:nvPr/>
              </p:nvSpPr>
              <p:spPr>
                <a:xfrm>
                  <a:off x="1439" y="806"/>
                  <a:ext cx="73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90" name="Google Shape;590;p21"/>
              <p:cNvGrpSpPr/>
              <p:nvPr/>
            </p:nvGrpSpPr>
            <p:grpSpPr>
              <a:xfrm>
                <a:off x="2173" y="806"/>
                <a:ext cx="734" cy="403"/>
                <a:chOff x="2173" y="806"/>
                <a:chExt cx="734" cy="403"/>
              </a:xfrm>
            </p:grpSpPr>
            <p:sp>
              <p:nvSpPr>
                <p:cNvPr id="591" name="Google Shape;591;p21"/>
                <p:cNvSpPr txBox="1"/>
                <p:nvPr/>
              </p:nvSpPr>
              <p:spPr>
                <a:xfrm>
                  <a:off x="2216" y="806"/>
                  <a:ext cx="64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High</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92" name="Google Shape;592;p21"/>
                <p:cNvSpPr txBox="1"/>
                <p:nvPr/>
              </p:nvSpPr>
              <p:spPr>
                <a:xfrm>
                  <a:off x="2173" y="806"/>
                  <a:ext cx="73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93" name="Google Shape;593;p21"/>
              <p:cNvGrpSpPr/>
              <p:nvPr/>
            </p:nvGrpSpPr>
            <p:grpSpPr>
              <a:xfrm>
                <a:off x="2907" y="806"/>
                <a:ext cx="518" cy="403"/>
                <a:chOff x="2907" y="806"/>
                <a:chExt cx="518" cy="403"/>
              </a:xfrm>
            </p:grpSpPr>
            <p:sp>
              <p:nvSpPr>
                <p:cNvPr id="594" name="Google Shape;594;p21"/>
                <p:cNvSpPr txBox="1"/>
                <p:nvPr/>
              </p:nvSpPr>
              <p:spPr>
                <a:xfrm>
                  <a:off x="2950" y="806"/>
                  <a:ext cx="432"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Total</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95" name="Google Shape;595;p21"/>
                <p:cNvSpPr txBox="1"/>
                <p:nvPr/>
              </p:nvSpPr>
              <p:spPr>
                <a:xfrm>
                  <a:off x="2907" y="806"/>
                  <a:ext cx="51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96" name="Google Shape;596;p21"/>
              <p:cNvGrpSpPr/>
              <p:nvPr/>
            </p:nvGrpSpPr>
            <p:grpSpPr>
              <a:xfrm>
                <a:off x="0" y="1209"/>
                <a:ext cx="714" cy="633"/>
                <a:chOff x="0" y="1209"/>
                <a:chExt cx="714" cy="633"/>
              </a:xfrm>
            </p:grpSpPr>
            <p:sp>
              <p:nvSpPr>
                <p:cNvPr id="597" name="Google Shape;597;p21"/>
                <p:cNvSpPr txBox="1"/>
                <p:nvPr/>
              </p:nvSpPr>
              <p:spPr>
                <a:xfrm>
                  <a:off x="43" y="1209"/>
                  <a:ext cx="628" cy="63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Internal Logical Files (ILF)</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598" name="Google Shape;598;p21"/>
                <p:cNvSpPr txBox="1"/>
                <p:nvPr/>
              </p:nvSpPr>
              <p:spPr>
                <a:xfrm>
                  <a:off x="0" y="1209"/>
                  <a:ext cx="714"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599" name="Google Shape;599;p21"/>
              <p:cNvGrpSpPr/>
              <p:nvPr/>
            </p:nvGrpSpPr>
            <p:grpSpPr>
              <a:xfrm>
                <a:off x="714" y="1209"/>
                <a:ext cx="725" cy="633"/>
                <a:chOff x="714" y="1209"/>
                <a:chExt cx="725" cy="633"/>
              </a:xfrm>
            </p:grpSpPr>
            <p:sp>
              <p:nvSpPr>
                <p:cNvPr id="600" name="Google Shape;600;p21"/>
                <p:cNvSpPr txBox="1"/>
                <p:nvPr/>
              </p:nvSpPr>
              <p:spPr>
                <a:xfrm>
                  <a:off x="757" y="1209"/>
                  <a:ext cx="639"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3</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7</a:t>
                  </a:r>
                  <a:r>
                    <a:rPr b="0" i="0" lang="en-US" sz="1200" u="none">
                      <a:solidFill>
                        <a:schemeClr val="dk1"/>
                      </a:solidFill>
                      <a:latin typeface="Times New Roman"/>
                      <a:ea typeface="Times New Roman"/>
                      <a:cs typeface="Times New Roman"/>
                      <a:sym typeface="Times New Roman"/>
                    </a:rPr>
                    <a:t>  = 21</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01" name="Google Shape;601;p21"/>
                <p:cNvSpPr txBox="1"/>
                <p:nvPr/>
              </p:nvSpPr>
              <p:spPr>
                <a:xfrm>
                  <a:off x="714" y="1209"/>
                  <a:ext cx="725"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02" name="Google Shape;602;p21"/>
              <p:cNvGrpSpPr/>
              <p:nvPr/>
            </p:nvGrpSpPr>
            <p:grpSpPr>
              <a:xfrm>
                <a:off x="1439" y="1209"/>
                <a:ext cx="734" cy="633"/>
                <a:chOff x="1439" y="1209"/>
                <a:chExt cx="734" cy="633"/>
              </a:xfrm>
            </p:grpSpPr>
            <p:sp>
              <p:nvSpPr>
                <p:cNvPr id="603" name="Google Shape;603;p21"/>
                <p:cNvSpPr txBox="1"/>
                <p:nvPr/>
              </p:nvSpPr>
              <p:spPr>
                <a:xfrm>
                  <a:off x="1482" y="1209"/>
                  <a:ext cx="648"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2</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10</a:t>
                  </a:r>
                  <a:r>
                    <a:rPr b="0" i="0" lang="en-US" sz="1200" u="none">
                      <a:solidFill>
                        <a:schemeClr val="dk1"/>
                      </a:solidFill>
                      <a:latin typeface="Times New Roman"/>
                      <a:ea typeface="Times New Roman"/>
                      <a:cs typeface="Times New Roman"/>
                      <a:sym typeface="Times New Roman"/>
                    </a:rPr>
                    <a:t>  = 20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04" name="Google Shape;604;p21"/>
                <p:cNvSpPr txBox="1"/>
                <p:nvPr/>
              </p:nvSpPr>
              <p:spPr>
                <a:xfrm>
                  <a:off x="1439" y="1209"/>
                  <a:ext cx="734"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05" name="Google Shape;605;p21"/>
              <p:cNvGrpSpPr/>
              <p:nvPr/>
            </p:nvGrpSpPr>
            <p:grpSpPr>
              <a:xfrm>
                <a:off x="2173" y="1209"/>
                <a:ext cx="734" cy="633"/>
                <a:chOff x="2173" y="1209"/>
                <a:chExt cx="734" cy="633"/>
              </a:xfrm>
            </p:grpSpPr>
            <p:sp>
              <p:nvSpPr>
                <p:cNvPr id="606" name="Google Shape;606;p21"/>
                <p:cNvSpPr txBox="1"/>
                <p:nvPr/>
              </p:nvSpPr>
              <p:spPr>
                <a:xfrm>
                  <a:off x="2216" y="1209"/>
                  <a:ext cx="648"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1</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15</a:t>
                  </a:r>
                  <a:r>
                    <a:rPr b="0" i="0" lang="en-US" sz="1200" u="none">
                      <a:solidFill>
                        <a:schemeClr val="dk1"/>
                      </a:solidFill>
                      <a:latin typeface="Times New Roman"/>
                      <a:ea typeface="Times New Roman"/>
                      <a:cs typeface="Times New Roman"/>
                      <a:sym typeface="Times New Roman"/>
                    </a:rPr>
                    <a:t>  = 15</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07" name="Google Shape;607;p21"/>
                <p:cNvSpPr txBox="1"/>
                <p:nvPr/>
              </p:nvSpPr>
              <p:spPr>
                <a:xfrm>
                  <a:off x="2173" y="1209"/>
                  <a:ext cx="734"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08" name="Google Shape;608;p21"/>
              <p:cNvGrpSpPr/>
              <p:nvPr/>
            </p:nvGrpSpPr>
            <p:grpSpPr>
              <a:xfrm>
                <a:off x="2907" y="1209"/>
                <a:ext cx="518" cy="633"/>
                <a:chOff x="2907" y="1209"/>
                <a:chExt cx="518" cy="633"/>
              </a:xfrm>
            </p:grpSpPr>
            <p:sp>
              <p:nvSpPr>
                <p:cNvPr id="609" name="Google Shape;609;p21"/>
                <p:cNvSpPr txBox="1"/>
                <p:nvPr/>
              </p:nvSpPr>
              <p:spPr>
                <a:xfrm>
                  <a:off x="2950" y="1209"/>
                  <a:ext cx="432"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56</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10" name="Google Shape;610;p21"/>
                <p:cNvSpPr txBox="1"/>
                <p:nvPr/>
              </p:nvSpPr>
              <p:spPr>
                <a:xfrm>
                  <a:off x="2907" y="1209"/>
                  <a:ext cx="518"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11" name="Google Shape;611;p21"/>
              <p:cNvGrpSpPr/>
              <p:nvPr/>
            </p:nvGrpSpPr>
            <p:grpSpPr>
              <a:xfrm>
                <a:off x="0" y="1842"/>
                <a:ext cx="714" cy="633"/>
                <a:chOff x="0" y="1842"/>
                <a:chExt cx="714" cy="633"/>
              </a:xfrm>
            </p:grpSpPr>
            <p:sp>
              <p:nvSpPr>
                <p:cNvPr id="612" name="Google Shape;612;p21"/>
                <p:cNvSpPr txBox="1"/>
                <p:nvPr/>
              </p:nvSpPr>
              <p:spPr>
                <a:xfrm>
                  <a:off x="43" y="1842"/>
                  <a:ext cx="628" cy="63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External Interface Files (EIF)</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13" name="Google Shape;613;p21"/>
                <p:cNvSpPr txBox="1"/>
                <p:nvPr/>
              </p:nvSpPr>
              <p:spPr>
                <a:xfrm>
                  <a:off x="0" y="1842"/>
                  <a:ext cx="714"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14" name="Google Shape;614;p21"/>
              <p:cNvGrpSpPr/>
              <p:nvPr/>
            </p:nvGrpSpPr>
            <p:grpSpPr>
              <a:xfrm>
                <a:off x="714" y="1842"/>
                <a:ext cx="725" cy="633"/>
                <a:chOff x="714" y="1842"/>
                <a:chExt cx="725" cy="633"/>
              </a:xfrm>
            </p:grpSpPr>
            <p:sp>
              <p:nvSpPr>
                <p:cNvPr id="615" name="Google Shape;615;p21"/>
                <p:cNvSpPr txBox="1"/>
                <p:nvPr/>
              </p:nvSpPr>
              <p:spPr>
                <a:xfrm>
                  <a:off x="757" y="1842"/>
                  <a:ext cx="639"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__  </a:t>
                  </a:r>
                  <a:r>
                    <a:rPr b="1" i="0" lang="en-US" sz="1200" u="none">
                      <a:solidFill>
                        <a:schemeClr val="dk1"/>
                      </a:solidFill>
                      <a:latin typeface="Times New Roman"/>
                      <a:ea typeface="Times New Roman"/>
                      <a:cs typeface="Times New Roman"/>
                      <a:sym typeface="Times New Roman"/>
                    </a:rPr>
                    <a:t>x 5</a:t>
                  </a:r>
                  <a:r>
                    <a:rPr b="0" i="0" lang="en-US" sz="1200" u="none">
                      <a:solidFill>
                        <a:schemeClr val="dk1"/>
                      </a:solidFill>
                      <a:latin typeface="Times New Roman"/>
                      <a:ea typeface="Times New Roman"/>
                      <a:cs typeface="Times New Roman"/>
                      <a:sym typeface="Times New Roman"/>
                    </a:rPr>
                    <a:t>  = __</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16" name="Google Shape;616;p21"/>
                <p:cNvSpPr txBox="1"/>
                <p:nvPr/>
              </p:nvSpPr>
              <p:spPr>
                <a:xfrm>
                  <a:off x="714" y="1842"/>
                  <a:ext cx="725"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17" name="Google Shape;617;p21"/>
              <p:cNvGrpSpPr/>
              <p:nvPr/>
            </p:nvGrpSpPr>
            <p:grpSpPr>
              <a:xfrm>
                <a:off x="1439" y="1842"/>
                <a:ext cx="734" cy="633"/>
                <a:chOff x="1439" y="1842"/>
                <a:chExt cx="734" cy="633"/>
              </a:xfrm>
            </p:grpSpPr>
            <p:sp>
              <p:nvSpPr>
                <p:cNvPr id="618" name="Google Shape;618;p21"/>
                <p:cNvSpPr txBox="1"/>
                <p:nvPr/>
              </p:nvSpPr>
              <p:spPr>
                <a:xfrm>
                  <a:off x="1482" y="1842"/>
                  <a:ext cx="648"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2 </a:t>
                  </a:r>
                  <a:r>
                    <a:rPr b="1" i="0" lang="en-US" sz="1200" u="none">
                      <a:solidFill>
                        <a:schemeClr val="dk1"/>
                      </a:solidFill>
                      <a:latin typeface="Times New Roman"/>
                      <a:ea typeface="Times New Roman"/>
                      <a:cs typeface="Times New Roman"/>
                      <a:sym typeface="Times New Roman"/>
                    </a:rPr>
                    <a:t>x 7</a:t>
                  </a:r>
                  <a:r>
                    <a:rPr b="0" i="0" lang="en-US" sz="1200" u="none">
                      <a:solidFill>
                        <a:schemeClr val="dk1"/>
                      </a:solidFill>
                      <a:latin typeface="Times New Roman"/>
                      <a:ea typeface="Times New Roman"/>
                      <a:cs typeface="Times New Roman"/>
                      <a:sym typeface="Times New Roman"/>
                    </a:rPr>
                    <a:t>  = 14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19" name="Google Shape;619;p21"/>
                <p:cNvSpPr txBox="1"/>
                <p:nvPr/>
              </p:nvSpPr>
              <p:spPr>
                <a:xfrm>
                  <a:off x="1439" y="1842"/>
                  <a:ext cx="734"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20" name="Google Shape;620;p21"/>
              <p:cNvGrpSpPr/>
              <p:nvPr/>
            </p:nvGrpSpPr>
            <p:grpSpPr>
              <a:xfrm>
                <a:off x="2173" y="1842"/>
                <a:ext cx="734" cy="633"/>
                <a:chOff x="2173" y="1842"/>
                <a:chExt cx="734" cy="633"/>
              </a:xfrm>
            </p:grpSpPr>
            <p:sp>
              <p:nvSpPr>
                <p:cNvPr id="621" name="Google Shape;621;p21"/>
                <p:cNvSpPr txBox="1"/>
                <p:nvPr/>
              </p:nvSpPr>
              <p:spPr>
                <a:xfrm>
                  <a:off x="2216" y="1842"/>
                  <a:ext cx="648"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__  </a:t>
                  </a:r>
                  <a:r>
                    <a:rPr b="1" i="0" lang="en-US" sz="1200" u="none">
                      <a:solidFill>
                        <a:schemeClr val="dk1"/>
                      </a:solidFill>
                      <a:latin typeface="Times New Roman"/>
                      <a:ea typeface="Times New Roman"/>
                      <a:cs typeface="Times New Roman"/>
                      <a:sym typeface="Times New Roman"/>
                    </a:rPr>
                    <a:t>x 10</a:t>
                  </a:r>
                  <a:r>
                    <a:rPr b="0" i="0" lang="en-US" sz="1200" u="none">
                      <a:solidFill>
                        <a:schemeClr val="dk1"/>
                      </a:solidFill>
                      <a:latin typeface="Times New Roman"/>
                      <a:ea typeface="Times New Roman"/>
                      <a:cs typeface="Times New Roman"/>
                      <a:sym typeface="Times New Roman"/>
                    </a:rPr>
                    <a:t>  = __</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22" name="Google Shape;622;p21"/>
                <p:cNvSpPr txBox="1"/>
                <p:nvPr/>
              </p:nvSpPr>
              <p:spPr>
                <a:xfrm>
                  <a:off x="2173" y="1842"/>
                  <a:ext cx="734"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23" name="Google Shape;623;p21"/>
              <p:cNvGrpSpPr/>
              <p:nvPr/>
            </p:nvGrpSpPr>
            <p:grpSpPr>
              <a:xfrm>
                <a:off x="2907" y="1842"/>
                <a:ext cx="518" cy="633"/>
                <a:chOff x="2907" y="1842"/>
                <a:chExt cx="518" cy="633"/>
              </a:xfrm>
            </p:grpSpPr>
            <p:sp>
              <p:nvSpPr>
                <p:cNvPr id="624" name="Google Shape;624;p21"/>
                <p:cNvSpPr txBox="1"/>
                <p:nvPr/>
              </p:nvSpPr>
              <p:spPr>
                <a:xfrm>
                  <a:off x="2950" y="1842"/>
                  <a:ext cx="432" cy="63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25" name="Google Shape;625;p21"/>
                <p:cNvSpPr txBox="1"/>
                <p:nvPr/>
              </p:nvSpPr>
              <p:spPr>
                <a:xfrm>
                  <a:off x="2907" y="1842"/>
                  <a:ext cx="518" cy="6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26" name="Google Shape;626;p21"/>
              <p:cNvGrpSpPr/>
              <p:nvPr/>
            </p:nvGrpSpPr>
            <p:grpSpPr>
              <a:xfrm>
                <a:off x="0" y="2475"/>
                <a:ext cx="714" cy="518"/>
                <a:chOff x="0" y="2475"/>
                <a:chExt cx="714" cy="518"/>
              </a:xfrm>
            </p:grpSpPr>
            <p:sp>
              <p:nvSpPr>
                <p:cNvPr id="627" name="Google Shape;627;p21"/>
                <p:cNvSpPr txBox="1"/>
                <p:nvPr/>
              </p:nvSpPr>
              <p:spPr>
                <a:xfrm>
                  <a:off x="43" y="2475"/>
                  <a:ext cx="628" cy="5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External Input (EI)</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28" name="Google Shape;628;p21"/>
                <p:cNvSpPr txBox="1"/>
                <p:nvPr/>
              </p:nvSpPr>
              <p:spPr>
                <a:xfrm>
                  <a:off x="0" y="2475"/>
                  <a:ext cx="71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29" name="Google Shape;629;p21"/>
              <p:cNvGrpSpPr/>
              <p:nvPr/>
            </p:nvGrpSpPr>
            <p:grpSpPr>
              <a:xfrm>
                <a:off x="714" y="2475"/>
                <a:ext cx="725" cy="518"/>
                <a:chOff x="714" y="2475"/>
                <a:chExt cx="725" cy="518"/>
              </a:xfrm>
            </p:grpSpPr>
            <p:sp>
              <p:nvSpPr>
                <p:cNvPr id="630" name="Google Shape;630;p21"/>
                <p:cNvSpPr txBox="1"/>
                <p:nvPr/>
              </p:nvSpPr>
              <p:spPr>
                <a:xfrm>
                  <a:off x="757" y="2475"/>
                  <a:ext cx="639"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3</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3</a:t>
                  </a:r>
                  <a:r>
                    <a:rPr b="0" i="0" lang="en-US" sz="1200" u="none">
                      <a:solidFill>
                        <a:schemeClr val="dk1"/>
                      </a:solidFill>
                      <a:latin typeface="Times New Roman"/>
                      <a:ea typeface="Times New Roman"/>
                      <a:cs typeface="Times New Roman"/>
                      <a:sym typeface="Times New Roman"/>
                    </a:rPr>
                    <a:t>  =   9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31" name="Google Shape;631;p21"/>
                <p:cNvSpPr txBox="1"/>
                <p:nvPr/>
              </p:nvSpPr>
              <p:spPr>
                <a:xfrm>
                  <a:off x="714" y="2475"/>
                  <a:ext cx="725"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32" name="Google Shape;632;p21"/>
              <p:cNvGrpSpPr/>
              <p:nvPr/>
            </p:nvGrpSpPr>
            <p:grpSpPr>
              <a:xfrm>
                <a:off x="1439" y="2475"/>
                <a:ext cx="734" cy="518"/>
                <a:chOff x="1439" y="2475"/>
                <a:chExt cx="734" cy="518"/>
              </a:xfrm>
            </p:grpSpPr>
            <p:sp>
              <p:nvSpPr>
                <p:cNvPr id="633" name="Google Shape;633;p21"/>
                <p:cNvSpPr txBox="1"/>
                <p:nvPr/>
              </p:nvSpPr>
              <p:spPr>
                <a:xfrm>
                  <a:off x="1482" y="2475"/>
                  <a:ext cx="648"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5 </a:t>
                  </a:r>
                  <a:r>
                    <a:rPr b="1" i="0" lang="en-US" sz="1200" u="none">
                      <a:solidFill>
                        <a:schemeClr val="dk1"/>
                      </a:solidFill>
                      <a:latin typeface="Times New Roman"/>
                      <a:ea typeface="Times New Roman"/>
                      <a:cs typeface="Times New Roman"/>
                      <a:sym typeface="Times New Roman"/>
                    </a:rPr>
                    <a:t>x 4</a:t>
                  </a:r>
                  <a:r>
                    <a:rPr b="0" i="0" lang="en-US" sz="1200" u="none">
                      <a:solidFill>
                        <a:schemeClr val="dk1"/>
                      </a:solidFill>
                      <a:latin typeface="Times New Roman"/>
                      <a:ea typeface="Times New Roman"/>
                      <a:cs typeface="Times New Roman"/>
                      <a:sym typeface="Times New Roman"/>
                    </a:rPr>
                    <a:t> = 20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34" name="Google Shape;634;p21"/>
                <p:cNvSpPr txBox="1"/>
                <p:nvPr/>
              </p:nvSpPr>
              <p:spPr>
                <a:xfrm>
                  <a:off x="1439" y="2475"/>
                  <a:ext cx="73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35" name="Google Shape;635;p21"/>
              <p:cNvGrpSpPr/>
              <p:nvPr/>
            </p:nvGrpSpPr>
            <p:grpSpPr>
              <a:xfrm>
                <a:off x="2173" y="2475"/>
                <a:ext cx="734" cy="518"/>
                <a:chOff x="2173" y="2475"/>
                <a:chExt cx="734" cy="518"/>
              </a:xfrm>
            </p:grpSpPr>
            <p:sp>
              <p:nvSpPr>
                <p:cNvPr id="636" name="Google Shape;636;p21"/>
                <p:cNvSpPr txBox="1"/>
                <p:nvPr/>
              </p:nvSpPr>
              <p:spPr>
                <a:xfrm>
                  <a:off x="2216" y="2475"/>
                  <a:ext cx="648"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4</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6</a:t>
                  </a:r>
                  <a:r>
                    <a:rPr b="0" i="0" lang="en-US" sz="1200" u="none">
                      <a:solidFill>
                        <a:schemeClr val="dk1"/>
                      </a:solidFill>
                      <a:latin typeface="Times New Roman"/>
                      <a:ea typeface="Times New Roman"/>
                      <a:cs typeface="Times New Roman"/>
                      <a:sym typeface="Times New Roman"/>
                    </a:rPr>
                    <a:t>  = 24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37" name="Google Shape;637;p21"/>
                <p:cNvSpPr txBox="1"/>
                <p:nvPr/>
              </p:nvSpPr>
              <p:spPr>
                <a:xfrm>
                  <a:off x="2173" y="2475"/>
                  <a:ext cx="73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38" name="Google Shape;638;p21"/>
              <p:cNvGrpSpPr/>
              <p:nvPr/>
            </p:nvGrpSpPr>
            <p:grpSpPr>
              <a:xfrm>
                <a:off x="2907" y="2475"/>
                <a:ext cx="518" cy="518"/>
                <a:chOff x="2907" y="2475"/>
                <a:chExt cx="518" cy="518"/>
              </a:xfrm>
            </p:grpSpPr>
            <p:sp>
              <p:nvSpPr>
                <p:cNvPr id="639" name="Google Shape;639;p21"/>
                <p:cNvSpPr txBox="1"/>
                <p:nvPr/>
              </p:nvSpPr>
              <p:spPr>
                <a:xfrm>
                  <a:off x="2950" y="2475"/>
                  <a:ext cx="432"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53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40" name="Google Shape;640;p21"/>
                <p:cNvSpPr txBox="1"/>
                <p:nvPr/>
              </p:nvSpPr>
              <p:spPr>
                <a:xfrm>
                  <a:off x="2907" y="2475"/>
                  <a:ext cx="518"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41" name="Google Shape;641;p21"/>
              <p:cNvGrpSpPr/>
              <p:nvPr/>
            </p:nvGrpSpPr>
            <p:grpSpPr>
              <a:xfrm>
                <a:off x="0" y="2993"/>
                <a:ext cx="714" cy="518"/>
                <a:chOff x="0" y="2993"/>
                <a:chExt cx="714" cy="518"/>
              </a:xfrm>
            </p:grpSpPr>
            <p:sp>
              <p:nvSpPr>
                <p:cNvPr id="642" name="Google Shape;642;p21"/>
                <p:cNvSpPr txBox="1"/>
                <p:nvPr/>
              </p:nvSpPr>
              <p:spPr>
                <a:xfrm>
                  <a:off x="43" y="2993"/>
                  <a:ext cx="628" cy="5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External Output (EO)</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43" name="Google Shape;643;p21"/>
                <p:cNvSpPr txBox="1"/>
                <p:nvPr/>
              </p:nvSpPr>
              <p:spPr>
                <a:xfrm>
                  <a:off x="0" y="2993"/>
                  <a:ext cx="71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44" name="Google Shape;644;p21"/>
              <p:cNvGrpSpPr/>
              <p:nvPr/>
            </p:nvGrpSpPr>
            <p:grpSpPr>
              <a:xfrm>
                <a:off x="714" y="2993"/>
                <a:ext cx="725" cy="518"/>
                <a:chOff x="714" y="2993"/>
                <a:chExt cx="725" cy="518"/>
              </a:xfrm>
            </p:grpSpPr>
            <p:sp>
              <p:nvSpPr>
                <p:cNvPr id="645" name="Google Shape;645;p21"/>
                <p:cNvSpPr txBox="1"/>
                <p:nvPr/>
              </p:nvSpPr>
              <p:spPr>
                <a:xfrm>
                  <a:off x="757" y="2993"/>
                  <a:ext cx="639"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4</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4</a:t>
                  </a:r>
                  <a:r>
                    <a:rPr b="0" i="0" lang="en-US" sz="1200" u="none">
                      <a:solidFill>
                        <a:schemeClr val="dk1"/>
                      </a:solidFill>
                      <a:latin typeface="Times New Roman"/>
                      <a:ea typeface="Times New Roman"/>
                      <a:cs typeface="Times New Roman"/>
                      <a:sym typeface="Times New Roman"/>
                    </a:rPr>
                    <a:t>  = 16</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46" name="Google Shape;646;p21"/>
                <p:cNvSpPr txBox="1"/>
                <p:nvPr/>
              </p:nvSpPr>
              <p:spPr>
                <a:xfrm>
                  <a:off x="714" y="2993"/>
                  <a:ext cx="725"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47" name="Google Shape;647;p21"/>
              <p:cNvGrpSpPr/>
              <p:nvPr/>
            </p:nvGrpSpPr>
            <p:grpSpPr>
              <a:xfrm>
                <a:off x="1439" y="2993"/>
                <a:ext cx="734" cy="518"/>
                <a:chOff x="1439" y="2993"/>
                <a:chExt cx="734" cy="518"/>
              </a:xfrm>
            </p:grpSpPr>
            <p:sp>
              <p:nvSpPr>
                <p:cNvPr id="648" name="Google Shape;648;p21"/>
                <p:cNvSpPr txBox="1"/>
                <p:nvPr/>
              </p:nvSpPr>
              <p:spPr>
                <a:xfrm>
                  <a:off x="1482" y="2993"/>
                  <a:ext cx="648"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2 </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5</a:t>
                  </a:r>
                  <a:r>
                    <a:rPr b="0" i="0" lang="en-US" sz="1200" u="none">
                      <a:solidFill>
                        <a:schemeClr val="dk1"/>
                      </a:solidFill>
                      <a:latin typeface="Times New Roman"/>
                      <a:ea typeface="Times New Roman"/>
                      <a:cs typeface="Times New Roman"/>
                      <a:sym typeface="Times New Roman"/>
                    </a:rPr>
                    <a:t>  = 10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49" name="Google Shape;649;p21"/>
                <p:cNvSpPr txBox="1"/>
                <p:nvPr/>
              </p:nvSpPr>
              <p:spPr>
                <a:xfrm>
                  <a:off x="1439" y="2993"/>
                  <a:ext cx="73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50" name="Google Shape;650;p21"/>
              <p:cNvGrpSpPr/>
              <p:nvPr/>
            </p:nvGrpSpPr>
            <p:grpSpPr>
              <a:xfrm>
                <a:off x="2173" y="2993"/>
                <a:ext cx="734" cy="518"/>
                <a:chOff x="2173" y="2993"/>
                <a:chExt cx="734" cy="518"/>
              </a:xfrm>
            </p:grpSpPr>
            <p:sp>
              <p:nvSpPr>
                <p:cNvPr id="651" name="Google Shape;651;p21"/>
                <p:cNvSpPr txBox="1"/>
                <p:nvPr/>
              </p:nvSpPr>
              <p:spPr>
                <a:xfrm>
                  <a:off x="2216" y="2993"/>
                  <a:ext cx="648"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1</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7</a:t>
                  </a:r>
                  <a:r>
                    <a:rPr b="0" i="0" lang="en-US" sz="1200" u="none">
                      <a:solidFill>
                        <a:schemeClr val="dk1"/>
                      </a:solidFill>
                      <a:latin typeface="Times New Roman"/>
                      <a:ea typeface="Times New Roman"/>
                      <a:cs typeface="Times New Roman"/>
                      <a:sym typeface="Times New Roman"/>
                    </a:rPr>
                    <a:t>  = 7</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52" name="Google Shape;652;p21"/>
                <p:cNvSpPr txBox="1"/>
                <p:nvPr/>
              </p:nvSpPr>
              <p:spPr>
                <a:xfrm>
                  <a:off x="2173" y="2993"/>
                  <a:ext cx="73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53" name="Google Shape;653;p21"/>
              <p:cNvGrpSpPr/>
              <p:nvPr/>
            </p:nvGrpSpPr>
            <p:grpSpPr>
              <a:xfrm>
                <a:off x="2907" y="2993"/>
                <a:ext cx="518" cy="518"/>
                <a:chOff x="2907" y="2993"/>
                <a:chExt cx="518" cy="518"/>
              </a:xfrm>
            </p:grpSpPr>
            <p:sp>
              <p:nvSpPr>
                <p:cNvPr id="654" name="Google Shape;654;p21"/>
                <p:cNvSpPr txBox="1"/>
                <p:nvPr/>
              </p:nvSpPr>
              <p:spPr>
                <a:xfrm>
                  <a:off x="2950" y="2993"/>
                  <a:ext cx="432"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55" name="Google Shape;655;p21"/>
                <p:cNvSpPr txBox="1"/>
                <p:nvPr/>
              </p:nvSpPr>
              <p:spPr>
                <a:xfrm>
                  <a:off x="2907" y="2993"/>
                  <a:ext cx="518"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56" name="Google Shape;656;p21"/>
              <p:cNvGrpSpPr/>
              <p:nvPr/>
            </p:nvGrpSpPr>
            <p:grpSpPr>
              <a:xfrm>
                <a:off x="0" y="3511"/>
                <a:ext cx="714" cy="518"/>
                <a:chOff x="0" y="3511"/>
                <a:chExt cx="714" cy="518"/>
              </a:xfrm>
            </p:grpSpPr>
            <p:sp>
              <p:nvSpPr>
                <p:cNvPr id="657" name="Google Shape;657;p21"/>
                <p:cNvSpPr txBox="1"/>
                <p:nvPr/>
              </p:nvSpPr>
              <p:spPr>
                <a:xfrm>
                  <a:off x="43" y="3511"/>
                  <a:ext cx="628" cy="5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External Inquiry (EQ)</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58" name="Google Shape;658;p21"/>
                <p:cNvSpPr txBox="1"/>
                <p:nvPr/>
              </p:nvSpPr>
              <p:spPr>
                <a:xfrm>
                  <a:off x="0" y="3511"/>
                  <a:ext cx="71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59" name="Google Shape;659;p21"/>
              <p:cNvGrpSpPr/>
              <p:nvPr/>
            </p:nvGrpSpPr>
            <p:grpSpPr>
              <a:xfrm>
                <a:off x="714" y="3511"/>
                <a:ext cx="725" cy="518"/>
                <a:chOff x="714" y="3511"/>
                <a:chExt cx="725" cy="518"/>
              </a:xfrm>
            </p:grpSpPr>
            <p:sp>
              <p:nvSpPr>
                <p:cNvPr id="660" name="Google Shape;660;p21"/>
                <p:cNvSpPr txBox="1"/>
                <p:nvPr/>
              </p:nvSpPr>
              <p:spPr>
                <a:xfrm>
                  <a:off x="757" y="3511"/>
                  <a:ext cx="639"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2 </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3</a:t>
                  </a:r>
                  <a:r>
                    <a:rPr b="0" i="0" lang="en-US" sz="1200" u="none">
                      <a:solidFill>
                        <a:schemeClr val="dk1"/>
                      </a:solidFill>
                      <a:latin typeface="Times New Roman"/>
                      <a:ea typeface="Times New Roman"/>
                      <a:cs typeface="Times New Roman"/>
                      <a:sym typeface="Times New Roman"/>
                    </a:rPr>
                    <a:t>  = 6</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61" name="Google Shape;661;p21"/>
                <p:cNvSpPr txBox="1"/>
                <p:nvPr/>
              </p:nvSpPr>
              <p:spPr>
                <a:xfrm>
                  <a:off x="714" y="3511"/>
                  <a:ext cx="725"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62" name="Google Shape;662;p21"/>
              <p:cNvGrpSpPr/>
              <p:nvPr/>
            </p:nvGrpSpPr>
            <p:grpSpPr>
              <a:xfrm>
                <a:off x="1439" y="3511"/>
                <a:ext cx="734" cy="518"/>
                <a:chOff x="1439" y="3511"/>
                <a:chExt cx="734" cy="518"/>
              </a:xfrm>
            </p:grpSpPr>
            <p:sp>
              <p:nvSpPr>
                <p:cNvPr id="663" name="Google Shape;663;p21"/>
                <p:cNvSpPr txBox="1"/>
                <p:nvPr/>
              </p:nvSpPr>
              <p:spPr>
                <a:xfrm>
                  <a:off x="1482" y="3511"/>
                  <a:ext cx="648"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5 </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4</a:t>
                  </a:r>
                  <a:r>
                    <a:rPr b="0" i="0" lang="en-US" sz="1200" u="none">
                      <a:solidFill>
                        <a:schemeClr val="dk1"/>
                      </a:solidFill>
                      <a:latin typeface="Times New Roman"/>
                      <a:ea typeface="Times New Roman"/>
                      <a:cs typeface="Times New Roman"/>
                      <a:sym typeface="Times New Roman"/>
                    </a:rPr>
                    <a:t>  = 20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64" name="Google Shape;664;p21"/>
                <p:cNvSpPr txBox="1"/>
                <p:nvPr/>
              </p:nvSpPr>
              <p:spPr>
                <a:xfrm>
                  <a:off x="1439" y="3511"/>
                  <a:ext cx="73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65" name="Google Shape;665;p21"/>
              <p:cNvGrpSpPr/>
              <p:nvPr/>
            </p:nvGrpSpPr>
            <p:grpSpPr>
              <a:xfrm>
                <a:off x="2173" y="3511"/>
                <a:ext cx="734" cy="518"/>
                <a:chOff x="2173" y="3511"/>
                <a:chExt cx="734" cy="518"/>
              </a:xfrm>
            </p:grpSpPr>
            <p:sp>
              <p:nvSpPr>
                <p:cNvPr id="666" name="Google Shape;666;p21"/>
                <p:cNvSpPr txBox="1"/>
                <p:nvPr/>
              </p:nvSpPr>
              <p:spPr>
                <a:xfrm>
                  <a:off x="2216" y="3511"/>
                  <a:ext cx="648"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_</a:t>
                  </a:r>
                  <a:r>
                    <a:rPr b="0" i="0" lang="en-US" sz="1200" u="sng">
                      <a:solidFill>
                        <a:schemeClr val="dk1"/>
                      </a:solidFill>
                      <a:latin typeface="Times New Roman"/>
                      <a:ea typeface="Times New Roman"/>
                      <a:cs typeface="Times New Roman"/>
                      <a:sym typeface="Times New Roman"/>
                    </a:rPr>
                    <a:t>3</a:t>
                  </a:r>
                  <a:r>
                    <a:rPr b="0" i="0" lang="en-US" sz="1200" u="none">
                      <a:solidFill>
                        <a:schemeClr val="dk1"/>
                      </a:solidFill>
                      <a:latin typeface="Times New Roman"/>
                      <a:ea typeface="Times New Roman"/>
                      <a:cs typeface="Times New Roman"/>
                      <a:sym typeface="Times New Roman"/>
                    </a:rPr>
                    <a:t>  </a:t>
                  </a:r>
                  <a:r>
                    <a:rPr b="1" i="0" lang="en-US" sz="1200" u="none">
                      <a:solidFill>
                        <a:schemeClr val="dk1"/>
                      </a:solidFill>
                      <a:latin typeface="Times New Roman"/>
                      <a:ea typeface="Times New Roman"/>
                      <a:cs typeface="Times New Roman"/>
                      <a:sym typeface="Times New Roman"/>
                    </a:rPr>
                    <a:t>x 6</a:t>
                  </a:r>
                  <a:r>
                    <a:rPr b="0" i="0" lang="en-US" sz="1200" u="none">
                      <a:solidFill>
                        <a:schemeClr val="dk1"/>
                      </a:solidFill>
                      <a:latin typeface="Times New Roman"/>
                      <a:ea typeface="Times New Roman"/>
                      <a:cs typeface="Times New Roman"/>
                      <a:sym typeface="Times New Roman"/>
                    </a:rPr>
                    <a:t>  = 18</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67" name="Google Shape;667;p21"/>
                <p:cNvSpPr txBox="1"/>
                <p:nvPr/>
              </p:nvSpPr>
              <p:spPr>
                <a:xfrm>
                  <a:off x="2173" y="3511"/>
                  <a:ext cx="734"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68" name="Google Shape;668;p21"/>
              <p:cNvGrpSpPr/>
              <p:nvPr/>
            </p:nvGrpSpPr>
            <p:grpSpPr>
              <a:xfrm>
                <a:off x="2907" y="3511"/>
                <a:ext cx="518" cy="518"/>
                <a:chOff x="2907" y="3511"/>
                <a:chExt cx="518" cy="518"/>
              </a:xfrm>
            </p:grpSpPr>
            <p:sp>
              <p:nvSpPr>
                <p:cNvPr id="669" name="Google Shape;669;p21"/>
                <p:cNvSpPr txBox="1"/>
                <p:nvPr/>
              </p:nvSpPr>
              <p:spPr>
                <a:xfrm>
                  <a:off x="2950" y="3511"/>
                  <a:ext cx="432" cy="51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70" name="Google Shape;670;p21"/>
                <p:cNvSpPr txBox="1"/>
                <p:nvPr/>
              </p:nvSpPr>
              <p:spPr>
                <a:xfrm>
                  <a:off x="2907" y="3511"/>
                  <a:ext cx="518"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71" name="Google Shape;671;p21"/>
              <p:cNvGrpSpPr/>
              <p:nvPr/>
            </p:nvGrpSpPr>
            <p:grpSpPr>
              <a:xfrm>
                <a:off x="0" y="4029"/>
                <a:ext cx="714" cy="403"/>
                <a:chOff x="0" y="4029"/>
                <a:chExt cx="714" cy="403"/>
              </a:xfrm>
            </p:grpSpPr>
            <p:sp>
              <p:nvSpPr>
                <p:cNvPr id="672" name="Google Shape;672;p21"/>
                <p:cNvSpPr txBox="1"/>
                <p:nvPr/>
              </p:nvSpPr>
              <p:spPr>
                <a:xfrm>
                  <a:off x="43" y="4029"/>
                  <a:ext cx="628"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73" name="Google Shape;673;p21"/>
                <p:cNvSpPr txBox="1"/>
                <p:nvPr/>
              </p:nvSpPr>
              <p:spPr>
                <a:xfrm>
                  <a:off x="0" y="4029"/>
                  <a:ext cx="714"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74" name="Google Shape;674;p21"/>
              <p:cNvGrpSpPr/>
              <p:nvPr/>
            </p:nvGrpSpPr>
            <p:grpSpPr>
              <a:xfrm>
                <a:off x="714" y="4029"/>
                <a:ext cx="2193" cy="403"/>
                <a:chOff x="714" y="4029"/>
                <a:chExt cx="2193" cy="403"/>
              </a:xfrm>
            </p:grpSpPr>
            <p:sp>
              <p:nvSpPr>
                <p:cNvPr id="675" name="Google Shape;675;p21"/>
                <p:cNvSpPr txBox="1"/>
                <p:nvPr/>
              </p:nvSpPr>
              <p:spPr>
                <a:xfrm>
                  <a:off x="757" y="4029"/>
                  <a:ext cx="2107" cy="403"/>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Total Unadjusted Function Points (UAF)</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76" name="Google Shape;676;p21"/>
                <p:cNvSpPr txBox="1"/>
                <p:nvPr/>
              </p:nvSpPr>
              <p:spPr>
                <a:xfrm>
                  <a:off x="714" y="4029"/>
                  <a:ext cx="2193"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677" name="Google Shape;677;p21"/>
              <p:cNvGrpSpPr/>
              <p:nvPr/>
            </p:nvGrpSpPr>
            <p:grpSpPr>
              <a:xfrm>
                <a:off x="2907" y="4029"/>
                <a:ext cx="518" cy="403"/>
                <a:chOff x="2907" y="4029"/>
                <a:chExt cx="518" cy="403"/>
              </a:xfrm>
            </p:grpSpPr>
            <p:sp>
              <p:nvSpPr>
                <p:cNvPr id="678" name="Google Shape;678;p21"/>
                <p:cNvSpPr txBox="1"/>
                <p:nvPr/>
              </p:nvSpPr>
              <p:spPr>
                <a:xfrm>
                  <a:off x="2950" y="4029"/>
                  <a:ext cx="432" cy="403"/>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200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679" name="Google Shape;679;p21"/>
                <p:cNvSpPr txBox="1"/>
                <p:nvPr/>
              </p:nvSpPr>
              <p:spPr>
                <a:xfrm>
                  <a:off x="2907" y="4029"/>
                  <a:ext cx="518"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680" name="Google Shape;680;p21"/>
            <p:cNvSpPr txBox="1"/>
            <p:nvPr/>
          </p:nvSpPr>
          <p:spPr>
            <a:xfrm>
              <a:off x="-2" y="401"/>
              <a:ext cx="3429" cy="403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681" name="Google Shape;681;p21"/>
          <p:cNvSpPr txBox="1"/>
          <p:nvPr>
            <p:ph type="title"/>
          </p:nvPr>
        </p:nvSpPr>
        <p:spPr>
          <a:xfrm>
            <a:off x="715962" y="854075"/>
            <a:ext cx="6986587" cy="5381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Garamond"/>
              <a:buNone/>
            </a:pPr>
            <a:r>
              <a:rPr b="1" i="0" lang="en-US" sz="2800" u="none">
                <a:solidFill>
                  <a:schemeClr val="dk1"/>
                </a:solidFill>
                <a:latin typeface="Garamond"/>
                <a:ea typeface="Garamond"/>
                <a:cs typeface="Garamond"/>
                <a:sym typeface="Garamond"/>
              </a:rPr>
              <a:t>Computing the UAF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2"/>
          <p:cNvSpPr txBox="1"/>
          <p:nvPr>
            <p:ph type="title"/>
          </p:nvPr>
        </p:nvSpPr>
        <p:spPr>
          <a:xfrm>
            <a:off x="769937" y="588962"/>
            <a:ext cx="7415212" cy="8239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96600"/>
              </a:buClr>
              <a:buSzPts val="3600"/>
              <a:buFont typeface="Garamond"/>
              <a:buNone/>
            </a:pPr>
            <a:r>
              <a:rPr b="1" i="0" lang="en-US" sz="3600" u="none">
                <a:solidFill>
                  <a:srgbClr val="996600"/>
                </a:solidFill>
                <a:latin typeface="Garamond"/>
                <a:ea typeface="Garamond"/>
                <a:cs typeface="Garamond"/>
                <a:sym typeface="Garamond"/>
              </a:rPr>
              <a:t>Function Point Analysis </a:t>
            </a:r>
            <a:r>
              <a:rPr b="1" i="0" lang="en-US" sz="2400" u="none">
                <a:solidFill>
                  <a:srgbClr val="996600"/>
                </a:solidFill>
                <a:latin typeface="Garamond"/>
                <a:ea typeface="Garamond"/>
                <a:cs typeface="Garamond"/>
                <a:sym typeface="Garamond"/>
              </a:rPr>
              <a:t>cont.</a:t>
            </a:r>
            <a:endParaRPr/>
          </a:p>
        </p:txBody>
      </p:sp>
      <p:sp>
        <p:nvSpPr>
          <p:cNvPr descr="Rectangle: Click to edit Master text styles &#10;Second level &#10;Third level &#10;Fourth level &#10;Fifth level" id="687" name="Google Shape;687;p22"/>
          <p:cNvSpPr txBox="1"/>
          <p:nvPr>
            <p:ph idx="1" type="body"/>
          </p:nvPr>
        </p:nvSpPr>
        <p:spPr>
          <a:xfrm>
            <a:off x="514350" y="1685925"/>
            <a:ext cx="8239125" cy="4724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2310"/>
              <a:buFont typeface="Garamond"/>
              <a:buChar char="•"/>
            </a:pPr>
            <a:r>
              <a:rPr b="0" i="0" lang="en-US" sz="2100" u="none">
                <a:solidFill>
                  <a:schemeClr val="dk1"/>
                </a:solidFill>
                <a:latin typeface="Garamond"/>
                <a:ea typeface="Garamond"/>
                <a:cs typeface="Garamond"/>
                <a:sym typeface="Garamond"/>
              </a:rPr>
              <a:t>The next step in the function point analysis is then to compute a value adjustment factor (VAF).</a:t>
            </a:r>
            <a:endParaRPr/>
          </a:p>
          <a:p>
            <a:pPr indent="-342900" lvl="0" marL="342900" marR="0" rtl="0" algn="l">
              <a:lnSpc>
                <a:spcPct val="90000"/>
              </a:lnSpc>
              <a:spcBef>
                <a:spcPts val="420"/>
              </a:spcBef>
              <a:spcAft>
                <a:spcPts val="0"/>
              </a:spcAft>
              <a:buClr>
                <a:schemeClr val="lt1"/>
              </a:buClr>
              <a:buSzPts val="2310"/>
              <a:buFont typeface="Garamond"/>
              <a:buChar char="•"/>
            </a:pPr>
            <a:r>
              <a:rPr b="0" i="0" lang="en-US" sz="2100" u="none">
                <a:solidFill>
                  <a:schemeClr val="dk1"/>
                </a:solidFill>
                <a:latin typeface="Garamond"/>
                <a:ea typeface="Garamond"/>
                <a:cs typeface="Garamond"/>
                <a:sym typeface="Garamond"/>
              </a:rPr>
              <a:t>The VAF is based on the Degrees of Influence (DI), often called the Processing Complexity Adjustment (PCA), and is derived from the fourteen General Systems Characteristics (GSC), that rate the general functionality of the application system(see table in next slide)</a:t>
            </a:r>
            <a:endParaRPr/>
          </a:p>
          <a:p>
            <a:pPr indent="-342900" lvl="0" marL="342900" marR="0" rtl="0" algn="l">
              <a:lnSpc>
                <a:spcPct val="90000"/>
              </a:lnSpc>
              <a:spcBef>
                <a:spcPts val="420"/>
              </a:spcBef>
              <a:spcAft>
                <a:spcPts val="0"/>
              </a:spcAft>
              <a:buClr>
                <a:schemeClr val="lt1"/>
              </a:buClr>
              <a:buSzPts val="2310"/>
              <a:buFont typeface="Garamond"/>
              <a:buChar char="•"/>
            </a:pPr>
            <a:r>
              <a:rPr b="0" i="0" lang="en-US" sz="2100" u="none">
                <a:solidFill>
                  <a:schemeClr val="dk1"/>
                </a:solidFill>
                <a:latin typeface="Garamond"/>
                <a:ea typeface="Garamond"/>
                <a:cs typeface="Garamond"/>
                <a:sym typeface="Garamond"/>
              </a:rPr>
              <a:t>To determine the total DI, each GSC is rated based on the following scale from 0 to 5:</a:t>
            </a:r>
            <a:endParaRPr/>
          </a:p>
          <a:p>
            <a:pPr indent="-285750" lvl="1" marL="742950" marR="0" rtl="0" algn="l">
              <a:lnSpc>
                <a:spcPct val="90000"/>
              </a:lnSpc>
              <a:spcBef>
                <a:spcPts val="380"/>
              </a:spcBef>
              <a:spcAft>
                <a:spcPts val="0"/>
              </a:spcAft>
              <a:buClr>
                <a:srgbClr val="CCECFF"/>
              </a:buClr>
              <a:buSzPts val="1900"/>
              <a:buFont typeface="Garamond"/>
              <a:buNone/>
            </a:pPr>
            <a:r>
              <a:rPr b="0" i="0" lang="en-US" sz="1900" u="none" cap="none" strike="noStrike">
                <a:solidFill>
                  <a:schemeClr val="dk1"/>
                </a:solidFill>
                <a:latin typeface="Garamond"/>
                <a:ea typeface="Garamond"/>
                <a:cs typeface="Garamond"/>
                <a:sym typeface="Garamond"/>
              </a:rPr>
              <a:t>0 = not present or no influence</a:t>
            </a:r>
            <a:endParaRPr/>
          </a:p>
          <a:p>
            <a:pPr indent="-285750" lvl="1" marL="742950" marR="0" rtl="0" algn="l">
              <a:lnSpc>
                <a:spcPct val="90000"/>
              </a:lnSpc>
              <a:spcBef>
                <a:spcPts val="380"/>
              </a:spcBef>
              <a:spcAft>
                <a:spcPts val="0"/>
              </a:spcAft>
              <a:buClr>
                <a:srgbClr val="CCECFF"/>
              </a:buClr>
              <a:buSzPts val="1900"/>
              <a:buFont typeface="Garamond"/>
              <a:buNone/>
            </a:pPr>
            <a:r>
              <a:rPr b="0" i="0" lang="en-US" sz="1900" u="none" cap="none" strike="noStrike">
                <a:solidFill>
                  <a:schemeClr val="dk1"/>
                </a:solidFill>
                <a:latin typeface="Garamond"/>
                <a:ea typeface="Garamond"/>
                <a:cs typeface="Garamond"/>
                <a:sym typeface="Garamond"/>
              </a:rPr>
              <a:t>1 = incidental influence</a:t>
            </a:r>
            <a:endParaRPr/>
          </a:p>
          <a:p>
            <a:pPr indent="-285750" lvl="1" marL="742950" marR="0" rtl="0" algn="l">
              <a:lnSpc>
                <a:spcPct val="90000"/>
              </a:lnSpc>
              <a:spcBef>
                <a:spcPts val="380"/>
              </a:spcBef>
              <a:spcAft>
                <a:spcPts val="0"/>
              </a:spcAft>
              <a:buClr>
                <a:srgbClr val="CCECFF"/>
              </a:buClr>
              <a:buSzPts val="1900"/>
              <a:buFont typeface="Garamond"/>
              <a:buNone/>
            </a:pPr>
            <a:r>
              <a:rPr b="0" i="0" lang="en-US" sz="1900" u="none" cap="none" strike="noStrike">
                <a:solidFill>
                  <a:schemeClr val="dk1"/>
                </a:solidFill>
                <a:latin typeface="Garamond"/>
                <a:ea typeface="Garamond"/>
                <a:cs typeface="Garamond"/>
                <a:sym typeface="Garamond"/>
              </a:rPr>
              <a:t>2 = moderate influence</a:t>
            </a:r>
            <a:endParaRPr/>
          </a:p>
          <a:p>
            <a:pPr indent="-285750" lvl="1" marL="742950" marR="0" rtl="0" algn="l">
              <a:lnSpc>
                <a:spcPct val="90000"/>
              </a:lnSpc>
              <a:spcBef>
                <a:spcPts val="380"/>
              </a:spcBef>
              <a:spcAft>
                <a:spcPts val="0"/>
              </a:spcAft>
              <a:buClr>
                <a:srgbClr val="CCECFF"/>
              </a:buClr>
              <a:buSzPts val="1900"/>
              <a:buFont typeface="Garamond"/>
              <a:buNone/>
            </a:pPr>
            <a:r>
              <a:rPr b="0" i="0" lang="en-US" sz="1900" u="none" cap="none" strike="noStrike">
                <a:solidFill>
                  <a:schemeClr val="dk1"/>
                </a:solidFill>
                <a:latin typeface="Garamond"/>
                <a:ea typeface="Garamond"/>
                <a:cs typeface="Garamond"/>
                <a:sym typeface="Garamond"/>
              </a:rPr>
              <a:t>3 = average influence</a:t>
            </a:r>
            <a:endParaRPr/>
          </a:p>
          <a:p>
            <a:pPr indent="-285750" lvl="1" marL="742950" marR="0" rtl="0" algn="l">
              <a:lnSpc>
                <a:spcPct val="90000"/>
              </a:lnSpc>
              <a:spcBef>
                <a:spcPts val="380"/>
              </a:spcBef>
              <a:spcAft>
                <a:spcPts val="0"/>
              </a:spcAft>
              <a:buClr>
                <a:srgbClr val="CCECFF"/>
              </a:buClr>
              <a:buSzPts val="1900"/>
              <a:buFont typeface="Garamond"/>
              <a:buNone/>
            </a:pPr>
            <a:r>
              <a:rPr b="0" i="0" lang="en-US" sz="1900" u="none" cap="none" strike="noStrike">
                <a:solidFill>
                  <a:schemeClr val="dk1"/>
                </a:solidFill>
                <a:latin typeface="Garamond"/>
                <a:ea typeface="Garamond"/>
                <a:cs typeface="Garamond"/>
                <a:sym typeface="Garamond"/>
              </a:rPr>
              <a:t>4 = significant influence</a:t>
            </a:r>
            <a:endParaRPr/>
          </a:p>
          <a:p>
            <a:pPr indent="-285750" lvl="1" marL="742950" marR="0" rtl="0" algn="l">
              <a:lnSpc>
                <a:spcPct val="90000"/>
              </a:lnSpc>
              <a:spcBef>
                <a:spcPts val="380"/>
              </a:spcBef>
              <a:spcAft>
                <a:spcPts val="0"/>
              </a:spcAft>
              <a:buClr>
                <a:srgbClr val="CCECFF"/>
              </a:buClr>
              <a:buSzPts val="1900"/>
              <a:buFont typeface="Garamond"/>
              <a:buNone/>
            </a:pPr>
            <a:r>
              <a:rPr b="0" i="0" lang="en-US" sz="1900" u="none" cap="none" strike="noStrike">
                <a:solidFill>
                  <a:schemeClr val="dk1"/>
                </a:solidFill>
                <a:latin typeface="Garamond"/>
                <a:ea typeface="Garamond"/>
                <a:cs typeface="Garamond"/>
                <a:sym typeface="Garamond"/>
              </a:rPr>
              <a:t>5 = strong influence</a:t>
            </a:r>
            <a:endParaRPr/>
          </a:p>
          <a:p>
            <a:pPr indent="-189230" lvl="0" marL="342900" marR="0" rtl="0" algn="l">
              <a:lnSpc>
                <a:spcPct val="90000"/>
              </a:lnSpc>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a:p>
            <a:pPr indent="-189230" lvl="0" marL="342900" marR="0" rtl="0" algn="l">
              <a:lnSpc>
                <a:spcPct val="90000"/>
              </a:lnSpc>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a:p>
            <a:pPr indent="-189230" lvl="0" marL="342900" marR="0" rtl="0" algn="l">
              <a:lnSpc>
                <a:spcPct val="90000"/>
              </a:lnSpc>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a:p>
            <a:pPr indent="-189230" lvl="0" marL="342900" marR="0" rtl="0" algn="l">
              <a:lnSpc>
                <a:spcPct val="90000"/>
              </a:lnSpc>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a:p>
            <a:pPr indent="-189230" lvl="0" marL="342900" marR="0" rtl="0" algn="l">
              <a:lnSpc>
                <a:spcPct val="90000"/>
              </a:lnSpc>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a:p>
            <a:pPr indent="-189230" lvl="0" marL="342900" marR="0" rtl="0" algn="l">
              <a:lnSpc>
                <a:spcPct val="90000"/>
              </a:lnSpc>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a:p>
            <a:pPr indent="-189230" lvl="0" marL="342900" marR="0" rtl="0" algn="l">
              <a:spcBef>
                <a:spcPts val="440"/>
              </a:spcBef>
              <a:spcAft>
                <a:spcPts val="0"/>
              </a:spcAft>
              <a:buClr>
                <a:schemeClr val="lt1"/>
              </a:buClr>
              <a:buSzPts val="2420"/>
              <a:buFont typeface="Garamond"/>
              <a:buNone/>
            </a:pPr>
            <a:r>
              <a:t/>
            </a:r>
            <a:endParaRPr b="0" i="0" sz="2200" u="none">
              <a:solidFill>
                <a:schemeClr val="dk1"/>
              </a:solidFill>
              <a:latin typeface="Garamond"/>
              <a:ea typeface="Garamond"/>
              <a:cs typeface="Garamond"/>
              <a:sym typeface="Garamond"/>
            </a:endParaRPr>
          </a:p>
        </p:txBody>
      </p:sp>
      <p:sp>
        <p:nvSpPr>
          <p:cNvPr id="688" name="Google Shape;688;p22"/>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General System Characteristics</a:t>
            </a:r>
            <a:endParaRPr/>
          </a:p>
        </p:txBody>
      </p:sp>
      <p:sp>
        <p:nvSpPr>
          <p:cNvPr descr="Rectangle: Click to edit Master text styles &#10;Second level &#10;Third level &#10;Fourth level &#10;Fifth level" id="695" name="Google Shape;695;p23"/>
          <p:cNvSpPr txBox="1"/>
          <p:nvPr>
            <p:ph idx="1" type="body"/>
          </p:nvPr>
        </p:nvSpPr>
        <p:spPr>
          <a:xfrm>
            <a:off x="571500" y="1524000"/>
            <a:ext cx="80010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 </a:t>
            </a:r>
            <a:r>
              <a:rPr b="1" i="0" lang="en-US" sz="1400" u="none">
                <a:solidFill>
                  <a:schemeClr val="dk1"/>
                </a:solidFill>
                <a:latin typeface="Garamond"/>
                <a:ea typeface="Garamond"/>
                <a:cs typeface="Garamond"/>
                <a:sym typeface="Garamond"/>
              </a:rPr>
              <a:t>Data Communications</a:t>
            </a:r>
            <a:r>
              <a:rPr b="0" i="0" lang="en-US" sz="1400" u="none">
                <a:solidFill>
                  <a:schemeClr val="dk1"/>
                </a:solidFill>
                <a:latin typeface="Garamond"/>
                <a:ea typeface="Garamond"/>
                <a:cs typeface="Garamond"/>
                <a:sym typeface="Garamond"/>
              </a:rPr>
              <a:t>: Are data communications required?</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2. </a:t>
            </a:r>
            <a:r>
              <a:rPr b="1" i="0" lang="en-US" sz="1400" u="none">
                <a:solidFill>
                  <a:schemeClr val="dk1"/>
                </a:solidFill>
                <a:latin typeface="Garamond"/>
                <a:ea typeface="Garamond"/>
                <a:cs typeface="Garamond"/>
                <a:sym typeface="Garamond"/>
              </a:rPr>
              <a:t>Distributed functions</a:t>
            </a:r>
            <a:r>
              <a:rPr b="0" i="0" lang="en-US" sz="1400" u="none">
                <a:solidFill>
                  <a:schemeClr val="dk1"/>
                </a:solidFill>
                <a:latin typeface="Garamond"/>
                <a:ea typeface="Garamond"/>
                <a:cs typeface="Garamond"/>
                <a:sym typeface="Garamond"/>
              </a:rPr>
              <a:t>: Are there distributed processing functions?</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3. </a:t>
            </a:r>
            <a:r>
              <a:rPr b="1" i="0" lang="en-US" sz="1400" u="none">
                <a:solidFill>
                  <a:schemeClr val="dk1"/>
                </a:solidFill>
                <a:latin typeface="Garamond"/>
                <a:ea typeface="Garamond"/>
                <a:cs typeface="Garamond"/>
                <a:sym typeface="Garamond"/>
              </a:rPr>
              <a:t>Performance</a:t>
            </a:r>
            <a:r>
              <a:rPr b="0" i="0" lang="en-US" sz="1400" u="none">
                <a:solidFill>
                  <a:schemeClr val="dk1"/>
                </a:solidFill>
                <a:latin typeface="Garamond"/>
                <a:ea typeface="Garamond"/>
                <a:cs typeface="Garamond"/>
                <a:sym typeface="Garamond"/>
              </a:rPr>
              <a:t>: Is performance critical?</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4. </a:t>
            </a:r>
            <a:r>
              <a:rPr b="1" i="0" lang="en-US" sz="1400" u="none">
                <a:solidFill>
                  <a:schemeClr val="dk1"/>
                </a:solidFill>
                <a:latin typeface="Garamond"/>
                <a:ea typeface="Garamond"/>
                <a:cs typeface="Garamond"/>
                <a:sym typeface="Garamond"/>
              </a:rPr>
              <a:t>Heavy used configuration </a:t>
            </a:r>
            <a:r>
              <a:rPr b="0" i="0" lang="en-US" sz="1400" u="none">
                <a:solidFill>
                  <a:schemeClr val="dk1"/>
                </a:solidFill>
                <a:latin typeface="Garamond"/>
                <a:ea typeface="Garamond"/>
                <a:cs typeface="Garamond"/>
                <a:sym typeface="Garamond"/>
              </a:rPr>
              <a:t>: Is the system designed to easily be configured to satisfy different type of requirements?</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5. </a:t>
            </a:r>
            <a:r>
              <a:rPr b="1" i="0" lang="en-US" sz="1400" u="none">
                <a:solidFill>
                  <a:schemeClr val="dk1"/>
                </a:solidFill>
                <a:latin typeface="Garamond"/>
                <a:ea typeface="Garamond"/>
                <a:cs typeface="Garamond"/>
                <a:sym typeface="Garamond"/>
              </a:rPr>
              <a:t>Transaction rate</a:t>
            </a:r>
            <a:r>
              <a:rPr b="0" i="0" lang="en-US" sz="1400" u="none">
                <a:solidFill>
                  <a:schemeClr val="dk1"/>
                </a:solidFill>
                <a:latin typeface="Garamond"/>
                <a:ea typeface="Garamond"/>
                <a:cs typeface="Garamond"/>
                <a:sym typeface="Garamond"/>
              </a:rPr>
              <a:t>: Does the on-line data entry require the input transaction to be built over multiple screens or operations?</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6. </a:t>
            </a:r>
            <a:r>
              <a:rPr b="1" i="0" lang="en-US" sz="1400" u="none">
                <a:solidFill>
                  <a:schemeClr val="dk1"/>
                </a:solidFill>
                <a:latin typeface="Garamond"/>
                <a:ea typeface="Garamond"/>
                <a:cs typeface="Garamond"/>
                <a:sym typeface="Garamond"/>
              </a:rPr>
              <a:t>Online data entry</a:t>
            </a:r>
            <a:r>
              <a:rPr b="0" i="0" lang="en-US" sz="1400" u="none">
                <a:solidFill>
                  <a:schemeClr val="dk1"/>
                </a:solidFill>
                <a:latin typeface="Garamond"/>
                <a:ea typeface="Garamond"/>
                <a:cs typeface="Garamond"/>
                <a:sym typeface="Garamond"/>
              </a:rPr>
              <a:t>: Does the system require on-line data entry? </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7. </a:t>
            </a:r>
            <a:r>
              <a:rPr b="1" i="0" lang="en-US" sz="1400" u="none">
                <a:solidFill>
                  <a:schemeClr val="dk1"/>
                </a:solidFill>
                <a:latin typeface="Garamond"/>
                <a:ea typeface="Garamond"/>
                <a:cs typeface="Garamond"/>
                <a:sym typeface="Garamond"/>
              </a:rPr>
              <a:t>End user efficiency</a:t>
            </a:r>
            <a:r>
              <a:rPr b="0" i="0" lang="en-US" sz="1400" u="none">
                <a:solidFill>
                  <a:schemeClr val="dk1"/>
                </a:solidFill>
                <a:latin typeface="Garamond"/>
                <a:ea typeface="Garamond"/>
                <a:cs typeface="Garamond"/>
                <a:sym typeface="Garamond"/>
              </a:rPr>
              <a:t>: Will the system run in an existing, heavily utilized operational environment?</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8. </a:t>
            </a:r>
            <a:r>
              <a:rPr b="1" i="0" lang="en-US" sz="1400" u="none">
                <a:solidFill>
                  <a:schemeClr val="dk1"/>
                </a:solidFill>
                <a:latin typeface="Garamond"/>
                <a:ea typeface="Garamond"/>
                <a:cs typeface="Garamond"/>
                <a:sym typeface="Garamond"/>
              </a:rPr>
              <a:t>Online update</a:t>
            </a:r>
            <a:r>
              <a:rPr b="0" i="0" lang="en-US" sz="1400" u="none">
                <a:solidFill>
                  <a:schemeClr val="dk1"/>
                </a:solidFill>
                <a:latin typeface="Garamond"/>
                <a:ea typeface="Garamond"/>
                <a:cs typeface="Garamond"/>
                <a:sym typeface="Garamond"/>
              </a:rPr>
              <a:t>: Are the (master) files updated on-line?</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9. </a:t>
            </a:r>
            <a:r>
              <a:rPr b="1" i="0" lang="en-US" sz="1400" u="none">
                <a:solidFill>
                  <a:schemeClr val="dk1"/>
                </a:solidFill>
                <a:latin typeface="Garamond"/>
                <a:ea typeface="Garamond"/>
                <a:cs typeface="Garamond"/>
                <a:sym typeface="Garamond"/>
              </a:rPr>
              <a:t>Complex processing</a:t>
            </a:r>
            <a:r>
              <a:rPr b="0" i="0" lang="en-US" sz="1400" u="none">
                <a:solidFill>
                  <a:schemeClr val="dk1"/>
                </a:solidFill>
                <a:latin typeface="Garamond"/>
                <a:ea typeface="Garamond"/>
                <a:cs typeface="Garamond"/>
                <a:sym typeface="Garamond"/>
              </a:rPr>
              <a:t>: Is the internal processing complex?</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10. </a:t>
            </a:r>
            <a:r>
              <a:rPr b="1" i="0" lang="en-US" sz="1400" u="none">
                <a:solidFill>
                  <a:schemeClr val="dk1"/>
                </a:solidFill>
                <a:latin typeface="Garamond"/>
                <a:ea typeface="Garamond"/>
                <a:cs typeface="Garamond"/>
                <a:sym typeface="Garamond"/>
              </a:rPr>
              <a:t>Reusability</a:t>
            </a:r>
            <a:r>
              <a:rPr b="0" i="0" lang="en-US" sz="1400" u="none">
                <a:solidFill>
                  <a:schemeClr val="dk1"/>
                </a:solidFill>
                <a:latin typeface="Garamond"/>
                <a:ea typeface="Garamond"/>
                <a:cs typeface="Garamond"/>
                <a:sym typeface="Garamond"/>
              </a:rPr>
              <a:t>: Is the code designed to be reusable?</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11. </a:t>
            </a:r>
            <a:r>
              <a:rPr b="1" i="0" lang="en-US" sz="1400" u="none">
                <a:solidFill>
                  <a:schemeClr val="dk1"/>
                </a:solidFill>
                <a:latin typeface="Garamond"/>
                <a:ea typeface="Garamond"/>
                <a:cs typeface="Garamond"/>
                <a:sym typeface="Garamond"/>
              </a:rPr>
              <a:t>Installation ease</a:t>
            </a:r>
            <a:r>
              <a:rPr b="0" i="0" lang="en-US" sz="1400" u="none">
                <a:solidFill>
                  <a:schemeClr val="dk1"/>
                </a:solidFill>
                <a:latin typeface="Garamond"/>
                <a:ea typeface="Garamond"/>
                <a:cs typeface="Garamond"/>
                <a:sym typeface="Garamond"/>
              </a:rPr>
              <a:t>: Are conversion and installation included in the design?</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12. </a:t>
            </a:r>
            <a:r>
              <a:rPr b="1" i="0" lang="en-US" sz="1400" u="none">
                <a:solidFill>
                  <a:schemeClr val="dk1"/>
                </a:solidFill>
                <a:latin typeface="Garamond"/>
                <a:ea typeface="Garamond"/>
                <a:cs typeface="Garamond"/>
                <a:sym typeface="Garamond"/>
              </a:rPr>
              <a:t>Operational ease</a:t>
            </a:r>
            <a:r>
              <a:rPr b="0" i="0" lang="en-US" sz="1400" u="none">
                <a:solidFill>
                  <a:schemeClr val="dk1"/>
                </a:solidFill>
                <a:latin typeface="Garamond"/>
                <a:ea typeface="Garamond"/>
                <a:cs typeface="Garamond"/>
                <a:sym typeface="Garamond"/>
              </a:rPr>
              <a:t>: Is the application designed for  easy of use of the user?</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13. </a:t>
            </a:r>
            <a:r>
              <a:rPr b="1" i="0" lang="en-US" sz="1400" u="none">
                <a:solidFill>
                  <a:schemeClr val="dk1"/>
                </a:solidFill>
                <a:latin typeface="Garamond"/>
                <a:ea typeface="Garamond"/>
                <a:cs typeface="Garamond"/>
                <a:sym typeface="Garamond"/>
              </a:rPr>
              <a:t>Multiple sites</a:t>
            </a:r>
            <a:r>
              <a:rPr b="0" i="0" lang="en-US" sz="1400" u="none">
                <a:solidFill>
                  <a:schemeClr val="dk1"/>
                </a:solidFill>
                <a:latin typeface="Garamond"/>
                <a:ea typeface="Garamond"/>
                <a:cs typeface="Garamond"/>
                <a:sym typeface="Garamond"/>
              </a:rPr>
              <a:t>: Is the system designed for multiple installations in different organizations?</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14. </a:t>
            </a:r>
            <a:r>
              <a:rPr b="1" i="0" lang="en-US" sz="1400" u="none">
                <a:solidFill>
                  <a:schemeClr val="dk1"/>
                </a:solidFill>
                <a:latin typeface="Garamond"/>
                <a:ea typeface="Garamond"/>
                <a:cs typeface="Garamond"/>
                <a:sym typeface="Garamond"/>
              </a:rPr>
              <a:t>Facilitate change</a:t>
            </a:r>
            <a:r>
              <a:rPr b="0" i="0" lang="en-US" sz="1400" u="none">
                <a:solidFill>
                  <a:schemeClr val="dk1"/>
                </a:solidFill>
                <a:latin typeface="Garamond"/>
                <a:ea typeface="Garamond"/>
                <a:cs typeface="Garamond"/>
                <a:sym typeface="Garamond"/>
              </a:rPr>
              <a:t>: Is the application designed to facilitate change?</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15. </a:t>
            </a:r>
            <a:r>
              <a:rPr b="1" i="0" lang="en-US" sz="1400" u="none">
                <a:solidFill>
                  <a:schemeClr val="dk1"/>
                </a:solidFill>
                <a:latin typeface="Garamond"/>
                <a:ea typeface="Garamond"/>
                <a:cs typeface="Garamond"/>
                <a:sym typeface="Garamond"/>
              </a:rPr>
              <a:t>Extensibility</a:t>
            </a:r>
            <a:r>
              <a:rPr b="0" i="0" lang="en-US" sz="1400" u="none">
                <a:solidFill>
                  <a:schemeClr val="dk1"/>
                </a:solidFill>
                <a:latin typeface="Garamond"/>
                <a:ea typeface="Garamond"/>
                <a:cs typeface="Garamond"/>
                <a:sym typeface="Garamond"/>
              </a:rPr>
              <a:t>: Is the system is designed to easily be extended in future versions?</a:t>
            </a:r>
            <a:endParaRPr/>
          </a:p>
          <a:p>
            <a:pPr indent="-342900" lvl="0" marL="342900" marR="0" rtl="0" algn="l">
              <a:lnSpc>
                <a:spcPct val="100000"/>
              </a:lnSpc>
              <a:spcBef>
                <a:spcPts val="280"/>
              </a:spcBef>
              <a:spcAft>
                <a:spcPts val="0"/>
              </a:spcAft>
              <a:buClr>
                <a:schemeClr val="lt1"/>
              </a:buClr>
              <a:buSzPts val="1540"/>
              <a:buFont typeface="Garamond"/>
              <a:buNone/>
            </a:pPr>
            <a:r>
              <a:rPr b="0" i="0" lang="en-US" sz="1400" u="none">
                <a:solidFill>
                  <a:schemeClr val="dk1"/>
                </a:solidFill>
                <a:latin typeface="Garamond"/>
                <a:ea typeface="Garamond"/>
                <a:cs typeface="Garamond"/>
                <a:sym typeface="Garamond"/>
              </a:rPr>
              <a:t>16. </a:t>
            </a:r>
            <a:r>
              <a:rPr b="1" i="0" lang="en-US" sz="1400" u="none">
                <a:solidFill>
                  <a:schemeClr val="dk1"/>
                </a:solidFill>
                <a:latin typeface="Garamond"/>
                <a:ea typeface="Garamond"/>
                <a:cs typeface="Garamond"/>
                <a:sym typeface="Garamond"/>
              </a:rPr>
              <a:t>Backup &amp; Recovery</a:t>
            </a:r>
            <a:r>
              <a:rPr b="0" i="0" lang="en-US" sz="1400" u="none">
                <a:solidFill>
                  <a:schemeClr val="dk1"/>
                </a:solidFill>
                <a:latin typeface="Garamond"/>
                <a:ea typeface="Garamond"/>
                <a:cs typeface="Garamond"/>
                <a:sym typeface="Garamond"/>
              </a:rPr>
              <a:t>: Does the system require reliable backup and recovery?</a:t>
            </a:r>
            <a:endParaRPr/>
          </a:p>
        </p:txBody>
      </p:sp>
      <p:sp>
        <p:nvSpPr>
          <p:cNvPr id="696" name="Google Shape;696;p23"/>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0" name="Shape 700"/>
        <p:cNvGrpSpPr/>
        <p:nvPr/>
      </p:nvGrpSpPr>
      <p:grpSpPr>
        <a:xfrm>
          <a:off x="0" y="0"/>
          <a:ext cx="0" cy="0"/>
          <a:chOff x="0" y="0"/>
          <a:chExt cx="0" cy="0"/>
        </a:xfrm>
      </p:grpSpPr>
      <p:grpSp>
        <p:nvGrpSpPr>
          <p:cNvPr id="701" name="Google Shape;701;p24"/>
          <p:cNvGrpSpPr/>
          <p:nvPr/>
        </p:nvGrpSpPr>
        <p:grpSpPr>
          <a:xfrm>
            <a:off x="1258887" y="188912"/>
            <a:ext cx="7645400" cy="6400800"/>
            <a:chOff x="-2" y="401"/>
            <a:chExt cx="2627" cy="7892"/>
          </a:xfrm>
        </p:grpSpPr>
        <p:grpSp>
          <p:nvGrpSpPr>
            <p:cNvPr id="702" name="Google Shape;702;p24"/>
            <p:cNvGrpSpPr/>
            <p:nvPr/>
          </p:nvGrpSpPr>
          <p:grpSpPr>
            <a:xfrm>
              <a:off x="0" y="403"/>
              <a:ext cx="2623" cy="7888"/>
              <a:chOff x="0" y="403"/>
              <a:chExt cx="2623" cy="7888"/>
            </a:xfrm>
          </p:grpSpPr>
          <p:grpSp>
            <p:nvGrpSpPr>
              <p:cNvPr id="703" name="Google Shape;703;p24"/>
              <p:cNvGrpSpPr/>
              <p:nvPr/>
            </p:nvGrpSpPr>
            <p:grpSpPr>
              <a:xfrm>
                <a:off x="0" y="403"/>
                <a:ext cx="1636" cy="345"/>
                <a:chOff x="0" y="403"/>
                <a:chExt cx="1636" cy="345"/>
              </a:xfrm>
            </p:grpSpPr>
            <p:sp>
              <p:nvSpPr>
                <p:cNvPr id="704" name="Google Shape;704;p24"/>
                <p:cNvSpPr txBox="1"/>
                <p:nvPr/>
              </p:nvSpPr>
              <p:spPr>
                <a:xfrm>
                  <a:off x="43" y="403"/>
                  <a:ext cx="1550" cy="34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General System Characteristic</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705" name="Google Shape;705;p24"/>
                <p:cNvSpPr txBox="1"/>
                <p:nvPr/>
              </p:nvSpPr>
              <p:spPr>
                <a:xfrm>
                  <a:off x="0" y="403"/>
                  <a:ext cx="1636" cy="345"/>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06" name="Google Shape;706;p24"/>
              <p:cNvGrpSpPr/>
              <p:nvPr/>
            </p:nvGrpSpPr>
            <p:grpSpPr>
              <a:xfrm>
                <a:off x="1636" y="403"/>
                <a:ext cx="987" cy="345"/>
                <a:chOff x="1636" y="403"/>
                <a:chExt cx="987" cy="345"/>
              </a:xfrm>
            </p:grpSpPr>
            <p:sp>
              <p:nvSpPr>
                <p:cNvPr id="707" name="Google Shape;707;p24"/>
                <p:cNvSpPr txBox="1"/>
                <p:nvPr/>
              </p:nvSpPr>
              <p:spPr>
                <a:xfrm>
                  <a:off x="1679" y="403"/>
                  <a:ext cx="901" cy="345"/>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Degree of Influence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708" name="Google Shape;708;p24"/>
                <p:cNvSpPr txBox="1"/>
                <p:nvPr/>
              </p:nvSpPr>
              <p:spPr>
                <a:xfrm>
                  <a:off x="1636" y="403"/>
                  <a:ext cx="987" cy="345"/>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09" name="Google Shape;709;p24"/>
              <p:cNvGrpSpPr/>
              <p:nvPr/>
            </p:nvGrpSpPr>
            <p:grpSpPr>
              <a:xfrm>
                <a:off x="0" y="748"/>
                <a:ext cx="1636" cy="403"/>
                <a:chOff x="0" y="748"/>
                <a:chExt cx="1636" cy="403"/>
              </a:xfrm>
            </p:grpSpPr>
            <p:sp>
              <p:nvSpPr>
                <p:cNvPr id="710" name="Google Shape;710;p24"/>
                <p:cNvSpPr txBox="1"/>
                <p:nvPr/>
              </p:nvSpPr>
              <p:spPr>
                <a:xfrm>
                  <a:off x="43" y="748"/>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Data Communications</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11" name="Google Shape;711;p24"/>
                <p:cNvSpPr txBox="1"/>
                <p:nvPr/>
              </p:nvSpPr>
              <p:spPr>
                <a:xfrm>
                  <a:off x="0" y="748"/>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12" name="Google Shape;712;p24"/>
              <p:cNvGrpSpPr/>
              <p:nvPr/>
            </p:nvGrpSpPr>
            <p:grpSpPr>
              <a:xfrm>
                <a:off x="1636" y="748"/>
                <a:ext cx="987" cy="403"/>
                <a:chOff x="1636" y="748"/>
                <a:chExt cx="987" cy="403"/>
              </a:xfrm>
            </p:grpSpPr>
            <p:sp>
              <p:nvSpPr>
                <p:cNvPr id="713" name="Google Shape;713;p24"/>
                <p:cNvSpPr txBox="1"/>
                <p:nvPr/>
              </p:nvSpPr>
              <p:spPr>
                <a:xfrm>
                  <a:off x="1679" y="748"/>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14" name="Google Shape;714;p24"/>
                <p:cNvSpPr txBox="1"/>
                <p:nvPr/>
              </p:nvSpPr>
              <p:spPr>
                <a:xfrm>
                  <a:off x="1636" y="748"/>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15" name="Google Shape;715;p24"/>
              <p:cNvGrpSpPr/>
              <p:nvPr/>
            </p:nvGrpSpPr>
            <p:grpSpPr>
              <a:xfrm>
                <a:off x="0" y="1151"/>
                <a:ext cx="1636" cy="403"/>
                <a:chOff x="0" y="1151"/>
                <a:chExt cx="1636" cy="403"/>
              </a:xfrm>
            </p:grpSpPr>
            <p:sp>
              <p:nvSpPr>
                <p:cNvPr id="716" name="Google Shape;716;p24"/>
                <p:cNvSpPr txBox="1"/>
                <p:nvPr/>
              </p:nvSpPr>
              <p:spPr>
                <a:xfrm>
                  <a:off x="43" y="1151"/>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Distributed Data Processing</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17" name="Google Shape;717;p24"/>
                <p:cNvSpPr txBox="1"/>
                <p:nvPr/>
              </p:nvSpPr>
              <p:spPr>
                <a:xfrm>
                  <a:off x="0" y="1151"/>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18" name="Google Shape;718;p24"/>
              <p:cNvGrpSpPr/>
              <p:nvPr/>
            </p:nvGrpSpPr>
            <p:grpSpPr>
              <a:xfrm>
                <a:off x="1636" y="1151"/>
                <a:ext cx="987" cy="403"/>
                <a:chOff x="1636" y="1151"/>
                <a:chExt cx="987" cy="403"/>
              </a:xfrm>
            </p:grpSpPr>
            <p:sp>
              <p:nvSpPr>
                <p:cNvPr id="719" name="Google Shape;719;p24"/>
                <p:cNvSpPr txBox="1"/>
                <p:nvPr/>
              </p:nvSpPr>
              <p:spPr>
                <a:xfrm>
                  <a:off x="1679" y="1151"/>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20" name="Google Shape;720;p24"/>
                <p:cNvSpPr txBox="1"/>
                <p:nvPr/>
              </p:nvSpPr>
              <p:spPr>
                <a:xfrm>
                  <a:off x="1636" y="1151"/>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21" name="Google Shape;721;p24"/>
              <p:cNvGrpSpPr/>
              <p:nvPr/>
            </p:nvGrpSpPr>
            <p:grpSpPr>
              <a:xfrm>
                <a:off x="0" y="1554"/>
                <a:ext cx="1636" cy="403"/>
                <a:chOff x="0" y="1554"/>
                <a:chExt cx="1636" cy="403"/>
              </a:xfrm>
            </p:grpSpPr>
            <p:sp>
              <p:nvSpPr>
                <p:cNvPr id="722" name="Google Shape;722;p24"/>
                <p:cNvSpPr txBox="1"/>
                <p:nvPr/>
              </p:nvSpPr>
              <p:spPr>
                <a:xfrm>
                  <a:off x="43" y="1554"/>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Performance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23" name="Google Shape;723;p24"/>
                <p:cNvSpPr txBox="1"/>
                <p:nvPr/>
              </p:nvSpPr>
              <p:spPr>
                <a:xfrm>
                  <a:off x="0" y="1554"/>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24" name="Google Shape;724;p24"/>
              <p:cNvGrpSpPr/>
              <p:nvPr/>
            </p:nvGrpSpPr>
            <p:grpSpPr>
              <a:xfrm>
                <a:off x="1636" y="1554"/>
                <a:ext cx="987" cy="403"/>
                <a:chOff x="1636" y="1554"/>
                <a:chExt cx="987" cy="403"/>
              </a:xfrm>
            </p:grpSpPr>
            <p:sp>
              <p:nvSpPr>
                <p:cNvPr id="725" name="Google Shape;725;p24"/>
                <p:cNvSpPr txBox="1"/>
                <p:nvPr/>
              </p:nvSpPr>
              <p:spPr>
                <a:xfrm>
                  <a:off x="1679" y="1554"/>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26" name="Google Shape;726;p24"/>
                <p:cNvSpPr txBox="1"/>
                <p:nvPr/>
              </p:nvSpPr>
              <p:spPr>
                <a:xfrm>
                  <a:off x="1636" y="1554"/>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27" name="Google Shape;727;p24"/>
              <p:cNvGrpSpPr/>
              <p:nvPr/>
            </p:nvGrpSpPr>
            <p:grpSpPr>
              <a:xfrm>
                <a:off x="0" y="1957"/>
                <a:ext cx="1636" cy="403"/>
                <a:chOff x="0" y="1957"/>
                <a:chExt cx="1636" cy="403"/>
              </a:xfrm>
            </p:grpSpPr>
            <p:sp>
              <p:nvSpPr>
                <p:cNvPr id="728" name="Google Shape;728;p24"/>
                <p:cNvSpPr txBox="1"/>
                <p:nvPr/>
              </p:nvSpPr>
              <p:spPr>
                <a:xfrm>
                  <a:off x="43" y="1957"/>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Heavily Used Configuration</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29" name="Google Shape;729;p24"/>
                <p:cNvSpPr txBox="1"/>
                <p:nvPr/>
              </p:nvSpPr>
              <p:spPr>
                <a:xfrm>
                  <a:off x="0" y="1957"/>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30" name="Google Shape;730;p24"/>
              <p:cNvGrpSpPr/>
              <p:nvPr/>
            </p:nvGrpSpPr>
            <p:grpSpPr>
              <a:xfrm>
                <a:off x="1636" y="1957"/>
                <a:ext cx="987" cy="403"/>
                <a:chOff x="1636" y="1957"/>
                <a:chExt cx="987" cy="403"/>
              </a:xfrm>
            </p:grpSpPr>
            <p:sp>
              <p:nvSpPr>
                <p:cNvPr id="731" name="Google Shape;731;p24"/>
                <p:cNvSpPr txBox="1"/>
                <p:nvPr/>
              </p:nvSpPr>
              <p:spPr>
                <a:xfrm>
                  <a:off x="1679" y="1957"/>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32" name="Google Shape;732;p24"/>
                <p:cNvSpPr txBox="1"/>
                <p:nvPr/>
              </p:nvSpPr>
              <p:spPr>
                <a:xfrm>
                  <a:off x="1636" y="1957"/>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33" name="Google Shape;733;p24"/>
              <p:cNvGrpSpPr/>
              <p:nvPr/>
            </p:nvGrpSpPr>
            <p:grpSpPr>
              <a:xfrm>
                <a:off x="0" y="2360"/>
                <a:ext cx="1636" cy="403"/>
                <a:chOff x="0" y="2360"/>
                <a:chExt cx="1636" cy="403"/>
              </a:xfrm>
            </p:grpSpPr>
            <p:sp>
              <p:nvSpPr>
                <p:cNvPr id="734" name="Google Shape;734;p24"/>
                <p:cNvSpPr txBox="1"/>
                <p:nvPr/>
              </p:nvSpPr>
              <p:spPr>
                <a:xfrm>
                  <a:off x="43" y="2360"/>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Transaction Rate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35" name="Google Shape;735;p24"/>
                <p:cNvSpPr txBox="1"/>
                <p:nvPr/>
              </p:nvSpPr>
              <p:spPr>
                <a:xfrm>
                  <a:off x="0" y="2360"/>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36" name="Google Shape;736;p24"/>
              <p:cNvGrpSpPr/>
              <p:nvPr/>
            </p:nvGrpSpPr>
            <p:grpSpPr>
              <a:xfrm>
                <a:off x="1636" y="2360"/>
                <a:ext cx="987" cy="403"/>
                <a:chOff x="1636" y="2360"/>
                <a:chExt cx="987" cy="403"/>
              </a:xfrm>
            </p:grpSpPr>
            <p:sp>
              <p:nvSpPr>
                <p:cNvPr id="737" name="Google Shape;737;p24"/>
                <p:cNvSpPr txBox="1"/>
                <p:nvPr/>
              </p:nvSpPr>
              <p:spPr>
                <a:xfrm>
                  <a:off x="1679" y="2360"/>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38" name="Google Shape;738;p24"/>
                <p:cNvSpPr txBox="1"/>
                <p:nvPr/>
              </p:nvSpPr>
              <p:spPr>
                <a:xfrm>
                  <a:off x="1636" y="2360"/>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39" name="Google Shape;739;p24"/>
              <p:cNvGrpSpPr/>
              <p:nvPr/>
            </p:nvGrpSpPr>
            <p:grpSpPr>
              <a:xfrm>
                <a:off x="0" y="2763"/>
                <a:ext cx="1636" cy="403"/>
                <a:chOff x="0" y="2763"/>
                <a:chExt cx="1636" cy="403"/>
              </a:xfrm>
            </p:grpSpPr>
            <p:sp>
              <p:nvSpPr>
                <p:cNvPr id="740" name="Google Shape;740;p24"/>
                <p:cNvSpPr txBox="1"/>
                <p:nvPr/>
              </p:nvSpPr>
              <p:spPr>
                <a:xfrm>
                  <a:off x="43" y="2763"/>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On-line Data Entry</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41" name="Google Shape;741;p24"/>
                <p:cNvSpPr txBox="1"/>
                <p:nvPr/>
              </p:nvSpPr>
              <p:spPr>
                <a:xfrm>
                  <a:off x="0" y="2763"/>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42" name="Google Shape;742;p24"/>
              <p:cNvGrpSpPr/>
              <p:nvPr/>
            </p:nvGrpSpPr>
            <p:grpSpPr>
              <a:xfrm>
                <a:off x="1636" y="2763"/>
                <a:ext cx="987" cy="403"/>
                <a:chOff x="1636" y="2763"/>
                <a:chExt cx="987" cy="403"/>
              </a:xfrm>
            </p:grpSpPr>
            <p:sp>
              <p:nvSpPr>
                <p:cNvPr id="743" name="Google Shape;743;p24"/>
                <p:cNvSpPr txBox="1"/>
                <p:nvPr/>
              </p:nvSpPr>
              <p:spPr>
                <a:xfrm>
                  <a:off x="1679" y="2763"/>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44" name="Google Shape;744;p24"/>
                <p:cNvSpPr txBox="1"/>
                <p:nvPr/>
              </p:nvSpPr>
              <p:spPr>
                <a:xfrm>
                  <a:off x="1636" y="2763"/>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45" name="Google Shape;745;p24"/>
              <p:cNvGrpSpPr/>
              <p:nvPr/>
            </p:nvGrpSpPr>
            <p:grpSpPr>
              <a:xfrm>
                <a:off x="0" y="3166"/>
                <a:ext cx="1636" cy="403"/>
                <a:chOff x="0" y="3166"/>
                <a:chExt cx="1636" cy="403"/>
              </a:xfrm>
            </p:grpSpPr>
            <p:sp>
              <p:nvSpPr>
                <p:cNvPr id="746" name="Google Shape;746;p24"/>
                <p:cNvSpPr txBox="1"/>
                <p:nvPr/>
              </p:nvSpPr>
              <p:spPr>
                <a:xfrm>
                  <a:off x="43" y="3166"/>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End User Efficiency</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47" name="Google Shape;747;p24"/>
                <p:cNvSpPr txBox="1"/>
                <p:nvPr/>
              </p:nvSpPr>
              <p:spPr>
                <a:xfrm>
                  <a:off x="0" y="3166"/>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48" name="Google Shape;748;p24"/>
              <p:cNvGrpSpPr/>
              <p:nvPr/>
            </p:nvGrpSpPr>
            <p:grpSpPr>
              <a:xfrm>
                <a:off x="1636" y="3166"/>
                <a:ext cx="987" cy="403"/>
                <a:chOff x="1636" y="3166"/>
                <a:chExt cx="987" cy="403"/>
              </a:xfrm>
            </p:grpSpPr>
            <p:sp>
              <p:nvSpPr>
                <p:cNvPr id="749" name="Google Shape;749;p24"/>
                <p:cNvSpPr txBox="1"/>
                <p:nvPr/>
              </p:nvSpPr>
              <p:spPr>
                <a:xfrm>
                  <a:off x="1679" y="3166"/>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50" name="Google Shape;750;p24"/>
                <p:cNvSpPr txBox="1"/>
                <p:nvPr/>
              </p:nvSpPr>
              <p:spPr>
                <a:xfrm>
                  <a:off x="1636" y="3166"/>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51" name="Google Shape;751;p24"/>
              <p:cNvGrpSpPr/>
              <p:nvPr/>
            </p:nvGrpSpPr>
            <p:grpSpPr>
              <a:xfrm>
                <a:off x="0" y="3569"/>
                <a:ext cx="1636" cy="403"/>
                <a:chOff x="0" y="3569"/>
                <a:chExt cx="1636" cy="403"/>
              </a:xfrm>
            </p:grpSpPr>
            <p:sp>
              <p:nvSpPr>
                <p:cNvPr id="752" name="Google Shape;752;p24"/>
                <p:cNvSpPr txBox="1"/>
                <p:nvPr/>
              </p:nvSpPr>
              <p:spPr>
                <a:xfrm>
                  <a:off x="43" y="3569"/>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Online Update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53" name="Google Shape;753;p24"/>
                <p:cNvSpPr txBox="1"/>
                <p:nvPr/>
              </p:nvSpPr>
              <p:spPr>
                <a:xfrm>
                  <a:off x="0" y="3569"/>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54" name="Google Shape;754;p24"/>
              <p:cNvGrpSpPr/>
              <p:nvPr/>
            </p:nvGrpSpPr>
            <p:grpSpPr>
              <a:xfrm>
                <a:off x="1636" y="3569"/>
                <a:ext cx="987" cy="403"/>
                <a:chOff x="1636" y="3569"/>
                <a:chExt cx="987" cy="403"/>
              </a:xfrm>
            </p:grpSpPr>
            <p:sp>
              <p:nvSpPr>
                <p:cNvPr id="755" name="Google Shape;755;p24"/>
                <p:cNvSpPr txBox="1"/>
                <p:nvPr/>
              </p:nvSpPr>
              <p:spPr>
                <a:xfrm>
                  <a:off x="1679" y="3569"/>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56" name="Google Shape;756;p24"/>
                <p:cNvSpPr txBox="1"/>
                <p:nvPr/>
              </p:nvSpPr>
              <p:spPr>
                <a:xfrm>
                  <a:off x="1636" y="3569"/>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57" name="Google Shape;757;p24"/>
              <p:cNvGrpSpPr/>
              <p:nvPr/>
            </p:nvGrpSpPr>
            <p:grpSpPr>
              <a:xfrm>
                <a:off x="0" y="3972"/>
                <a:ext cx="1636" cy="403"/>
                <a:chOff x="0" y="3972"/>
                <a:chExt cx="1636" cy="403"/>
              </a:xfrm>
            </p:grpSpPr>
            <p:sp>
              <p:nvSpPr>
                <p:cNvPr id="758" name="Google Shape;758;p24"/>
                <p:cNvSpPr txBox="1"/>
                <p:nvPr/>
              </p:nvSpPr>
              <p:spPr>
                <a:xfrm>
                  <a:off x="43" y="3972"/>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Complex Processing</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59" name="Google Shape;759;p24"/>
                <p:cNvSpPr txBox="1"/>
                <p:nvPr/>
              </p:nvSpPr>
              <p:spPr>
                <a:xfrm>
                  <a:off x="0" y="3972"/>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60" name="Google Shape;760;p24"/>
              <p:cNvGrpSpPr/>
              <p:nvPr/>
            </p:nvGrpSpPr>
            <p:grpSpPr>
              <a:xfrm>
                <a:off x="1636" y="3972"/>
                <a:ext cx="987" cy="403"/>
                <a:chOff x="1636" y="3972"/>
                <a:chExt cx="987" cy="403"/>
              </a:xfrm>
            </p:grpSpPr>
            <p:sp>
              <p:nvSpPr>
                <p:cNvPr id="761" name="Google Shape;761;p24"/>
                <p:cNvSpPr txBox="1"/>
                <p:nvPr/>
              </p:nvSpPr>
              <p:spPr>
                <a:xfrm>
                  <a:off x="1679" y="3972"/>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62" name="Google Shape;762;p24"/>
                <p:cNvSpPr txBox="1"/>
                <p:nvPr/>
              </p:nvSpPr>
              <p:spPr>
                <a:xfrm>
                  <a:off x="1636" y="3972"/>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63" name="Google Shape;763;p24"/>
              <p:cNvGrpSpPr/>
              <p:nvPr/>
            </p:nvGrpSpPr>
            <p:grpSpPr>
              <a:xfrm>
                <a:off x="0" y="4375"/>
                <a:ext cx="1636" cy="403"/>
                <a:chOff x="0" y="4375"/>
                <a:chExt cx="1636" cy="403"/>
              </a:xfrm>
            </p:grpSpPr>
            <p:sp>
              <p:nvSpPr>
                <p:cNvPr id="764" name="Google Shape;764;p24"/>
                <p:cNvSpPr txBox="1"/>
                <p:nvPr/>
              </p:nvSpPr>
              <p:spPr>
                <a:xfrm>
                  <a:off x="43" y="4375"/>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Reusability</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65" name="Google Shape;765;p24"/>
                <p:cNvSpPr txBox="1"/>
                <p:nvPr/>
              </p:nvSpPr>
              <p:spPr>
                <a:xfrm>
                  <a:off x="0" y="4375"/>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66" name="Google Shape;766;p24"/>
              <p:cNvGrpSpPr/>
              <p:nvPr/>
            </p:nvGrpSpPr>
            <p:grpSpPr>
              <a:xfrm>
                <a:off x="1636" y="4375"/>
                <a:ext cx="987" cy="403"/>
                <a:chOff x="1636" y="4375"/>
                <a:chExt cx="987" cy="403"/>
              </a:xfrm>
            </p:grpSpPr>
            <p:sp>
              <p:nvSpPr>
                <p:cNvPr id="767" name="Google Shape;767;p24"/>
                <p:cNvSpPr txBox="1"/>
                <p:nvPr/>
              </p:nvSpPr>
              <p:spPr>
                <a:xfrm>
                  <a:off x="1679" y="4375"/>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68" name="Google Shape;768;p24"/>
                <p:cNvSpPr txBox="1"/>
                <p:nvPr/>
              </p:nvSpPr>
              <p:spPr>
                <a:xfrm>
                  <a:off x="1636" y="4375"/>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69" name="Google Shape;769;p24"/>
              <p:cNvGrpSpPr/>
              <p:nvPr/>
            </p:nvGrpSpPr>
            <p:grpSpPr>
              <a:xfrm>
                <a:off x="0" y="4778"/>
                <a:ext cx="1636" cy="403"/>
                <a:chOff x="0" y="4778"/>
                <a:chExt cx="1636" cy="403"/>
              </a:xfrm>
            </p:grpSpPr>
            <p:sp>
              <p:nvSpPr>
                <p:cNvPr id="770" name="Google Shape;770;p24"/>
                <p:cNvSpPr txBox="1"/>
                <p:nvPr/>
              </p:nvSpPr>
              <p:spPr>
                <a:xfrm>
                  <a:off x="43" y="4778"/>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Installation Ease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71" name="Google Shape;771;p24"/>
                <p:cNvSpPr txBox="1"/>
                <p:nvPr/>
              </p:nvSpPr>
              <p:spPr>
                <a:xfrm>
                  <a:off x="0" y="4778"/>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72" name="Google Shape;772;p24"/>
              <p:cNvGrpSpPr/>
              <p:nvPr/>
            </p:nvGrpSpPr>
            <p:grpSpPr>
              <a:xfrm>
                <a:off x="1636" y="4778"/>
                <a:ext cx="987" cy="403"/>
                <a:chOff x="1636" y="4778"/>
                <a:chExt cx="987" cy="403"/>
              </a:xfrm>
            </p:grpSpPr>
            <p:sp>
              <p:nvSpPr>
                <p:cNvPr id="773" name="Google Shape;773;p24"/>
                <p:cNvSpPr txBox="1"/>
                <p:nvPr/>
              </p:nvSpPr>
              <p:spPr>
                <a:xfrm>
                  <a:off x="1679" y="4778"/>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74" name="Google Shape;774;p24"/>
                <p:cNvSpPr txBox="1"/>
                <p:nvPr/>
              </p:nvSpPr>
              <p:spPr>
                <a:xfrm>
                  <a:off x="1636" y="4778"/>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75" name="Google Shape;775;p24"/>
              <p:cNvGrpSpPr/>
              <p:nvPr/>
            </p:nvGrpSpPr>
            <p:grpSpPr>
              <a:xfrm>
                <a:off x="0" y="5181"/>
                <a:ext cx="1636" cy="403"/>
                <a:chOff x="0" y="5181"/>
                <a:chExt cx="1636" cy="403"/>
              </a:xfrm>
            </p:grpSpPr>
            <p:sp>
              <p:nvSpPr>
                <p:cNvPr id="776" name="Google Shape;776;p24"/>
                <p:cNvSpPr txBox="1"/>
                <p:nvPr/>
              </p:nvSpPr>
              <p:spPr>
                <a:xfrm>
                  <a:off x="43" y="5181"/>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Operational Ease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77" name="Google Shape;777;p24"/>
                <p:cNvSpPr txBox="1"/>
                <p:nvPr/>
              </p:nvSpPr>
              <p:spPr>
                <a:xfrm>
                  <a:off x="0" y="5181"/>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78" name="Google Shape;778;p24"/>
              <p:cNvGrpSpPr/>
              <p:nvPr/>
            </p:nvGrpSpPr>
            <p:grpSpPr>
              <a:xfrm>
                <a:off x="1636" y="5181"/>
                <a:ext cx="987" cy="403"/>
                <a:chOff x="1636" y="5181"/>
                <a:chExt cx="987" cy="403"/>
              </a:xfrm>
            </p:grpSpPr>
            <p:sp>
              <p:nvSpPr>
                <p:cNvPr id="779" name="Google Shape;779;p24"/>
                <p:cNvSpPr txBox="1"/>
                <p:nvPr/>
              </p:nvSpPr>
              <p:spPr>
                <a:xfrm>
                  <a:off x="1679" y="5181"/>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3</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80" name="Google Shape;780;p24"/>
                <p:cNvSpPr txBox="1"/>
                <p:nvPr/>
              </p:nvSpPr>
              <p:spPr>
                <a:xfrm>
                  <a:off x="1636" y="5181"/>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81" name="Google Shape;781;p24"/>
              <p:cNvGrpSpPr/>
              <p:nvPr/>
            </p:nvGrpSpPr>
            <p:grpSpPr>
              <a:xfrm>
                <a:off x="0" y="5584"/>
                <a:ext cx="1636" cy="403"/>
                <a:chOff x="0" y="5584"/>
                <a:chExt cx="1636" cy="403"/>
              </a:xfrm>
            </p:grpSpPr>
            <p:sp>
              <p:nvSpPr>
                <p:cNvPr id="782" name="Google Shape;782;p24"/>
                <p:cNvSpPr txBox="1"/>
                <p:nvPr/>
              </p:nvSpPr>
              <p:spPr>
                <a:xfrm>
                  <a:off x="43" y="5584"/>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Multiple Sites</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83" name="Google Shape;783;p24"/>
                <p:cNvSpPr txBox="1"/>
                <p:nvPr/>
              </p:nvSpPr>
              <p:spPr>
                <a:xfrm>
                  <a:off x="0" y="5584"/>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84" name="Google Shape;784;p24"/>
              <p:cNvGrpSpPr/>
              <p:nvPr/>
            </p:nvGrpSpPr>
            <p:grpSpPr>
              <a:xfrm>
                <a:off x="1636" y="5584"/>
                <a:ext cx="987" cy="403"/>
                <a:chOff x="1636" y="5584"/>
                <a:chExt cx="987" cy="403"/>
              </a:xfrm>
            </p:grpSpPr>
            <p:sp>
              <p:nvSpPr>
                <p:cNvPr id="785" name="Google Shape;785;p24"/>
                <p:cNvSpPr txBox="1"/>
                <p:nvPr/>
              </p:nvSpPr>
              <p:spPr>
                <a:xfrm>
                  <a:off x="1679" y="5584"/>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86" name="Google Shape;786;p24"/>
                <p:cNvSpPr txBox="1"/>
                <p:nvPr/>
              </p:nvSpPr>
              <p:spPr>
                <a:xfrm>
                  <a:off x="1636" y="5584"/>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87" name="Google Shape;787;p24"/>
              <p:cNvGrpSpPr/>
              <p:nvPr/>
            </p:nvGrpSpPr>
            <p:grpSpPr>
              <a:xfrm>
                <a:off x="0" y="5987"/>
                <a:ext cx="1636" cy="403"/>
                <a:chOff x="0" y="5987"/>
                <a:chExt cx="1636" cy="403"/>
              </a:xfrm>
            </p:grpSpPr>
            <p:sp>
              <p:nvSpPr>
                <p:cNvPr id="788" name="Google Shape;788;p24"/>
                <p:cNvSpPr txBox="1"/>
                <p:nvPr/>
              </p:nvSpPr>
              <p:spPr>
                <a:xfrm>
                  <a:off x="43" y="5987"/>
                  <a:ext cx="1550" cy="40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Facilitate Change</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89" name="Google Shape;789;p24"/>
                <p:cNvSpPr txBox="1"/>
                <p:nvPr/>
              </p:nvSpPr>
              <p:spPr>
                <a:xfrm>
                  <a:off x="0" y="5987"/>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90" name="Google Shape;790;p24"/>
              <p:cNvGrpSpPr/>
              <p:nvPr/>
            </p:nvGrpSpPr>
            <p:grpSpPr>
              <a:xfrm>
                <a:off x="1636" y="5987"/>
                <a:ext cx="987" cy="403"/>
                <a:chOff x="1636" y="5987"/>
                <a:chExt cx="987" cy="403"/>
              </a:xfrm>
            </p:grpSpPr>
            <p:sp>
              <p:nvSpPr>
                <p:cNvPr id="791" name="Google Shape;791;p24"/>
                <p:cNvSpPr txBox="1"/>
                <p:nvPr/>
              </p:nvSpPr>
              <p:spPr>
                <a:xfrm>
                  <a:off x="1679" y="5987"/>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2</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92" name="Google Shape;792;p24"/>
                <p:cNvSpPr txBox="1"/>
                <p:nvPr/>
              </p:nvSpPr>
              <p:spPr>
                <a:xfrm>
                  <a:off x="1636" y="5987"/>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93" name="Google Shape;793;p24"/>
              <p:cNvGrpSpPr/>
              <p:nvPr/>
            </p:nvGrpSpPr>
            <p:grpSpPr>
              <a:xfrm>
                <a:off x="0" y="6390"/>
                <a:ext cx="1636" cy="403"/>
                <a:chOff x="0" y="6390"/>
                <a:chExt cx="1636" cy="403"/>
              </a:xfrm>
            </p:grpSpPr>
            <p:sp>
              <p:nvSpPr>
                <p:cNvPr id="794" name="Google Shape;794;p24"/>
                <p:cNvSpPr txBox="1"/>
                <p:nvPr/>
              </p:nvSpPr>
              <p:spPr>
                <a:xfrm>
                  <a:off x="43" y="6390"/>
                  <a:ext cx="1550" cy="403"/>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Total Degrees of Influence</a:t>
                  </a:r>
                  <a:endParaRPr/>
                </a:p>
                <a:p>
                  <a:pPr indent="0" lvl="0" marL="0" marR="0" rtl="0" algn="l">
                    <a:lnSpc>
                      <a:spcPct val="100000"/>
                    </a:lnSpc>
                    <a:spcBef>
                      <a:spcPts val="0"/>
                    </a:spcBef>
                    <a:spcAft>
                      <a:spcPts val="0"/>
                    </a:spcAft>
                    <a:buNone/>
                  </a:pPr>
                  <a:r>
                    <a:t/>
                  </a:r>
                  <a:endParaRPr b="1" i="0" sz="1200" u="none">
                    <a:solidFill>
                      <a:schemeClr val="dk1"/>
                    </a:solidFill>
                    <a:latin typeface="Times New Roman"/>
                    <a:ea typeface="Times New Roman"/>
                    <a:cs typeface="Times New Roman"/>
                    <a:sym typeface="Times New Roman"/>
                  </a:endParaRPr>
                </a:p>
              </p:txBody>
            </p:sp>
            <p:sp>
              <p:nvSpPr>
                <p:cNvPr id="795" name="Google Shape;795;p24"/>
                <p:cNvSpPr txBox="1"/>
                <p:nvPr/>
              </p:nvSpPr>
              <p:spPr>
                <a:xfrm>
                  <a:off x="0" y="6390"/>
                  <a:ext cx="1636"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96" name="Google Shape;796;p24"/>
              <p:cNvGrpSpPr/>
              <p:nvPr/>
            </p:nvGrpSpPr>
            <p:grpSpPr>
              <a:xfrm>
                <a:off x="1636" y="6390"/>
                <a:ext cx="987" cy="403"/>
                <a:chOff x="1636" y="6390"/>
                <a:chExt cx="987" cy="403"/>
              </a:xfrm>
            </p:grpSpPr>
            <p:sp>
              <p:nvSpPr>
                <p:cNvPr id="797" name="Google Shape;797;p24"/>
                <p:cNvSpPr txBox="1"/>
                <p:nvPr/>
              </p:nvSpPr>
              <p:spPr>
                <a:xfrm>
                  <a:off x="1679" y="6390"/>
                  <a:ext cx="901" cy="40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40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798" name="Google Shape;798;p24"/>
                <p:cNvSpPr txBox="1"/>
                <p:nvPr/>
              </p:nvSpPr>
              <p:spPr>
                <a:xfrm>
                  <a:off x="1636" y="6390"/>
                  <a:ext cx="987" cy="403"/>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799" name="Google Shape;799;p24"/>
              <p:cNvGrpSpPr/>
              <p:nvPr/>
            </p:nvGrpSpPr>
            <p:grpSpPr>
              <a:xfrm>
                <a:off x="0" y="6793"/>
                <a:ext cx="1636" cy="980"/>
                <a:chOff x="0" y="6793"/>
                <a:chExt cx="1636" cy="980"/>
              </a:xfrm>
            </p:grpSpPr>
            <p:sp>
              <p:nvSpPr>
                <p:cNvPr id="800" name="Google Shape;800;p24"/>
                <p:cNvSpPr txBox="1"/>
                <p:nvPr/>
              </p:nvSpPr>
              <p:spPr>
                <a:xfrm>
                  <a:off x="43" y="6793"/>
                  <a:ext cx="1550" cy="98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Value Adjustment Factor VAF = o.65 + (TDI /100)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801" name="Google Shape;801;p24"/>
                <p:cNvSpPr txBox="1"/>
                <p:nvPr/>
              </p:nvSpPr>
              <p:spPr>
                <a:xfrm>
                  <a:off x="0" y="6793"/>
                  <a:ext cx="1636" cy="9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02" name="Google Shape;802;p24"/>
              <p:cNvGrpSpPr/>
              <p:nvPr/>
            </p:nvGrpSpPr>
            <p:grpSpPr>
              <a:xfrm>
                <a:off x="1636" y="6793"/>
                <a:ext cx="987" cy="980"/>
                <a:chOff x="1636" y="6793"/>
                <a:chExt cx="987" cy="980"/>
              </a:xfrm>
            </p:grpSpPr>
            <p:sp>
              <p:nvSpPr>
                <p:cNvPr id="803" name="Google Shape;803;p24"/>
                <p:cNvSpPr txBox="1"/>
                <p:nvPr/>
              </p:nvSpPr>
              <p:spPr>
                <a:xfrm>
                  <a:off x="1679" y="6793"/>
                  <a:ext cx="901" cy="98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VAF =0.65 +  (40 * .01)  = 1.05</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804" name="Google Shape;804;p24"/>
                <p:cNvSpPr txBox="1"/>
                <p:nvPr/>
              </p:nvSpPr>
              <p:spPr>
                <a:xfrm>
                  <a:off x="1636" y="6793"/>
                  <a:ext cx="987" cy="980"/>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05" name="Google Shape;805;p24"/>
              <p:cNvGrpSpPr/>
              <p:nvPr/>
            </p:nvGrpSpPr>
            <p:grpSpPr>
              <a:xfrm>
                <a:off x="0" y="7773"/>
                <a:ext cx="1636" cy="518"/>
                <a:chOff x="0" y="7773"/>
                <a:chExt cx="1636" cy="518"/>
              </a:xfrm>
            </p:grpSpPr>
            <p:sp>
              <p:nvSpPr>
                <p:cNvPr id="806" name="Google Shape;806;p24"/>
                <p:cNvSpPr txBox="1"/>
                <p:nvPr/>
              </p:nvSpPr>
              <p:spPr>
                <a:xfrm>
                  <a:off x="43" y="7773"/>
                  <a:ext cx="1550" cy="5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Total Adjusted Function Points = FP = UAF * VAF</a:t>
                  </a:r>
                  <a:endParaRPr b="0" i="0" sz="12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807" name="Google Shape;807;p24"/>
                <p:cNvSpPr txBox="1"/>
                <p:nvPr/>
              </p:nvSpPr>
              <p:spPr>
                <a:xfrm>
                  <a:off x="0" y="7773"/>
                  <a:ext cx="1636"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nvGrpSpPr>
              <p:cNvPr id="808" name="Google Shape;808;p24"/>
              <p:cNvGrpSpPr/>
              <p:nvPr/>
            </p:nvGrpSpPr>
            <p:grpSpPr>
              <a:xfrm>
                <a:off x="1636" y="7773"/>
                <a:ext cx="987" cy="518"/>
                <a:chOff x="1636" y="7773"/>
                <a:chExt cx="987" cy="518"/>
              </a:xfrm>
            </p:grpSpPr>
            <p:sp>
              <p:nvSpPr>
                <p:cNvPr id="809" name="Google Shape;809;p24"/>
                <p:cNvSpPr txBox="1"/>
                <p:nvPr/>
              </p:nvSpPr>
              <p:spPr>
                <a:xfrm>
                  <a:off x="1679" y="7773"/>
                  <a:ext cx="901" cy="51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FP = 200 * 1.05 = 210</a:t>
                  </a:r>
                  <a:endParaRPr/>
                </a:p>
                <a:p>
                  <a:pPr indent="0" lvl="0" marL="0" marR="0" rtl="0" algn="l">
                    <a:lnSpc>
                      <a:spcPct val="100000"/>
                    </a:lnSpc>
                    <a:spcBef>
                      <a:spcPts val="0"/>
                    </a:spcBef>
                    <a:spcAft>
                      <a:spcPts val="0"/>
                    </a:spcAft>
                    <a:buNone/>
                  </a:pPr>
                  <a:r>
                    <a:t/>
                  </a:r>
                  <a:endParaRPr b="0" i="0" sz="1200" u="none">
                    <a:solidFill>
                      <a:schemeClr val="dk1"/>
                    </a:solidFill>
                    <a:latin typeface="Times New Roman"/>
                    <a:ea typeface="Times New Roman"/>
                    <a:cs typeface="Times New Roman"/>
                    <a:sym typeface="Times New Roman"/>
                  </a:endParaRPr>
                </a:p>
              </p:txBody>
            </p:sp>
            <p:sp>
              <p:nvSpPr>
                <p:cNvPr id="810" name="Google Shape;810;p24"/>
                <p:cNvSpPr txBox="1"/>
                <p:nvPr/>
              </p:nvSpPr>
              <p:spPr>
                <a:xfrm>
                  <a:off x="1636" y="7773"/>
                  <a:ext cx="987" cy="518"/>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grpSp>
        <p:sp>
          <p:nvSpPr>
            <p:cNvPr id="811" name="Google Shape;811;p24"/>
            <p:cNvSpPr txBox="1"/>
            <p:nvPr/>
          </p:nvSpPr>
          <p:spPr>
            <a:xfrm>
              <a:off x="-2" y="401"/>
              <a:ext cx="2627" cy="7892"/>
            </a:xfrm>
            <a:prstGeom prst="rect">
              <a:avLst/>
            </a:prstGeom>
            <a:noFill/>
            <a:ln cap="flat" cmpd="sng" w="9525">
              <a:solidFill>
                <a:srgbClr val="A0A0A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2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b="1" sz="4000">
              <a:solidFill>
                <a:schemeClr val="dk1"/>
              </a:solidFill>
              <a:latin typeface="Garamond"/>
              <a:ea typeface="Garamond"/>
              <a:cs typeface="Garamond"/>
              <a:sym typeface="Garamond"/>
            </a:endParaRPr>
          </a:p>
        </p:txBody>
      </p:sp>
      <p:sp>
        <p:nvSpPr>
          <p:cNvPr descr="Rectangle: Click to edit Master text styles &#10;Second level &#10;Third level &#10;Fourth level &#10;Fifth level" id="817" name="Google Shape;817;p25"/>
          <p:cNvSpPr txBox="1"/>
          <p:nvPr>
            <p:ph idx="1" type="body"/>
          </p:nvPr>
        </p:nvSpPr>
        <p:spPr>
          <a:xfrm>
            <a:off x="571500" y="1905000"/>
            <a:ext cx="7505700" cy="41910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2640"/>
              <a:buFont typeface="Garamond"/>
              <a:buChar char="•"/>
            </a:pPr>
            <a:r>
              <a:rPr b="0" i="0" lang="en-US" sz="2400" u="none">
                <a:solidFill>
                  <a:schemeClr val="dk1"/>
                </a:solidFill>
                <a:latin typeface="Garamond"/>
                <a:ea typeface="Garamond"/>
                <a:cs typeface="Garamond"/>
                <a:sym typeface="Garamond"/>
              </a:rPr>
              <a:t>The calculated function point can be used to estimate lines of code (LOC) depending on the average number of lines of code per function point for a given language</a:t>
            </a:r>
            <a:r>
              <a:rPr b="0" i="0" lang="en-US" sz="2800" u="none">
                <a:solidFill>
                  <a:schemeClr val="dk1"/>
                </a:solidFill>
                <a:latin typeface="Garamond"/>
                <a:ea typeface="Garamond"/>
                <a:cs typeface="Garamond"/>
                <a:sym typeface="Garamond"/>
              </a:rPr>
              <a:t>.</a:t>
            </a:r>
            <a:endParaRPr/>
          </a:p>
          <a:p>
            <a:pPr indent="-342900" lvl="0" marL="342900" marR="0" rtl="0" algn="l">
              <a:lnSpc>
                <a:spcPct val="100000"/>
              </a:lnSpc>
              <a:spcBef>
                <a:spcPts val="480"/>
              </a:spcBef>
              <a:spcAft>
                <a:spcPts val="0"/>
              </a:spcAft>
              <a:buClr>
                <a:schemeClr val="lt1"/>
              </a:buClr>
              <a:buSzPts val="2640"/>
              <a:buFont typeface="Garamond"/>
              <a:buChar char="•"/>
            </a:pPr>
            <a:r>
              <a:rPr b="0" i="0" lang="en-US" sz="2400" u="none">
                <a:solidFill>
                  <a:schemeClr val="dk1"/>
                </a:solidFill>
                <a:latin typeface="Garamond"/>
                <a:ea typeface="Garamond"/>
                <a:cs typeface="Garamond"/>
                <a:sym typeface="Garamond"/>
              </a:rPr>
              <a:t>For example, for the 210 function points:</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Developing the system in Cobol would require approximately 23,100 lines of code to write it</a:t>
            </a:r>
            <a:endParaRPr/>
          </a:p>
          <a:p>
            <a:pPr indent="-228600" lvl="2" marL="1143000" marR="0" rtl="0" algn="l">
              <a:lnSpc>
                <a:spcPct val="100000"/>
              </a:lnSpc>
              <a:spcBef>
                <a:spcPts val="400"/>
              </a:spcBef>
              <a:spcAft>
                <a:spcPts val="0"/>
              </a:spcAft>
              <a:buClr>
                <a:schemeClr val="lt1"/>
              </a:buClr>
              <a:buSzPts val="2000"/>
              <a:buFont typeface="Noto Sans Symbols"/>
              <a:buChar char="•"/>
            </a:pPr>
            <a:r>
              <a:rPr b="0" i="0" lang="en-US" sz="2000" u="none" cap="none" strike="noStrike">
                <a:solidFill>
                  <a:schemeClr val="dk1"/>
                </a:solidFill>
                <a:latin typeface="Garamond"/>
                <a:ea typeface="Garamond"/>
                <a:cs typeface="Garamond"/>
                <a:sym typeface="Garamond"/>
              </a:rPr>
              <a:t>210 * 110 = 23,100</a:t>
            </a:r>
            <a:endParaRPr/>
          </a:p>
          <a:p>
            <a:pPr indent="-285750" lvl="1" marL="742950" marR="0" rtl="0" algn="l">
              <a:lnSpc>
                <a:spcPct val="100000"/>
              </a:lnSpc>
              <a:spcBef>
                <a:spcPts val="400"/>
              </a:spcBef>
              <a:spcAft>
                <a:spcPts val="0"/>
              </a:spcAft>
              <a:buClr>
                <a:srgbClr val="CCECFF"/>
              </a:buClr>
              <a:buSzPts val="2000"/>
              <a:buFont typeface="Garamond"/>
              <a:buChar char="•"/>
            </a:pPr>
            <a:r>
              <a:rPr b="0" i="0" lang="en-US" sz="2000" u="none" cap="none" strike="noStrike">
                <a:solidFill>
                  <a:schemeClr val="dk1"/>
                </a:solidFill>
                <a:latin typeface="Garamond"/>
                <a:ea typeface="Garamond"/>
                <a:cs typeface="Garamond"/>
                <a:sym typeface="Garamond"/>
              </a:rPr>
              <a:t>Visual basic would take:</a:t>
            </a:r>
            <a:endParaRPr/>
          </a:p>
          <a:p>
            <a:pPr indent="-228600" lvl="2" marL="1143000" marR="0" rtl="0" algn="l">
              <a:lnSpc>
                <a:spcPct val="100000"/>
              </a:lnSpc>
              <a:spcBef>
                <a:spcPts val="320"/>
              </a:spcBef>
              <a:spcAft>
                <a:spcPts val="0"/>
              </a:spcAft>
              <a:buClr>
                <a:schemeClr val="lt1"/>
              </a:buClr>
              <a:buSzPts val="1600"/>
              <a:buFont typeface="Noto Sans Symbols"/>
              <a:buChar char="•"/>
            </a:pPr>
            <a:r>
              <a:rPr b="0" i="0" lang="en-US" sz="1600" u="none" cap="none" strike="noStrike">
                <a:solidFill>
                  <a:schemeClr val="dk1"/>
                </a:solidFill>
                <a:latin typeface="Garamond"/>
                <a:ea typeface="Garamond"/>
                <a:cs typeface="Garamond"/>
                <a:sym typeface="Garamond"/>
              </a:rPr>
              <a:t>210 * 30 = 6,300</a:t>
            </a:r>
            <a:endParaRPr/>
          </a:p>
          <a:p>
            <a:pPr indent="-228600" lvl="2" marL="1143000" marR="0" rtl="0" algn="l">
              <a:lnSpc>
                <a:spcPct val="100000"/>
              </a:lnSpc>
              <a:spcBef>
                <a:spcPts val="320"/>
              </a:spcBef>
              <a:spcAft>
                <a:spcPts val="0"/>
              </a:spcAft>
              <a:buClr>
                <a:schemeClr val="lt1"/>
              </a:buClr>
              <a:buSzPts val="1600"/>
              <a:buFont typeface="Noto Sans Symbols"/>
              <a:buNone/>
            </a:pPr>
            <a:r>
              <a:t/>
            </a:r>
            <a:endParaRPr b="0" i="0" sz="1600" u="none" cap="none" strike="noStrike">
              <a:solidFill>
                <a:schemeClr val="dk1"/>
              </a:solidFill>
              <a:latin typeface="Garamond"/>
              <a:ea typeface="Garamond"/>
              <a:cs typeface="Garamond"/>
              <a:sym typeface="Garamond"/>
            </a:endParaRPr>
          </a:p>
          <a:p>
            <a:pPr indent="-228600" lvl="2" marL="1143000" marR="0" rtl="0" algn="l">
              <a:lnSpc>
                <a:spcPct val="100000"/>
              </a:lnSpc>
              <a:spcBef>
                <a:spcPts val="560"/>
              </a:spcBef>
              <a:spcAft>
                <a:spcPts val="0"/>
              </a:spcAft>
              <a:buClr>
                <a:schemeClr val="lt1"/>
              </a:buClr>
              <a:buSzPts val="2800"/>
              <a:buFont typeface="Noto Sans Symbols"/>
              <a:buNone/>
            </a:pPr>
            <a:r>
              <a:rPr b="0" i="0" lang="en-US" sz="2800" u="none" cap="none" strike="noStrike">
                <a:solidFill>
                  <a:schemeClr val="dk1"/>
                </a:solidFill>
                <a:latin typeface="Garamond"/>
                <a:ea typeface="Garamond"/>
                <a:cs typeface="Garamond"/>
                <a:sym typeface="Garamond"/>
              </a:rPr>
              <a:t>(</a:t>
            </a:r>
            <a:r>
              <a:rPr b="0" i="0" lang="en-US" sz="2400" u="none" cap="none" strike="noStrike">
                <a:solidFill>
                  <a:schemeClr val="dk1"/>
                </a:solidFill>
                <a:latin typeface="Garamond"/>
                <a:ea typeface="Garamond"/>
                <a:cs typeface="Garamond"/>
                <a:sym typeface="Garamond"/>
              </a:rPr>
              <a:t>Refer to table on next slide</a:t>
            </a:r>
            <a:r>
              <a:rPr b="0" i="0" lang="en-US" sz="2800" u="none" cap="none" strike="noStrike">
                <a:solidFill>
                  <a:schemeClr val="dk1"/>
                </a:solidFill>
                <a:latin typeface="Garamond"/>
                <a:ea typeface="Garamond"/>
                <a:cs typeface="Garamond"/>
                <a:sym typeface="Garamond"/>
              </a:rPr>
              <a:t>)</a:t>
            </a:r>
            <a:endParaRPr/>
          </a:p>
        </p:txBody>
      </p:sp>
      <p:sp>
        <p:nvSpPr>
          <p:cNvPr id="818" name="Google Shape;818;p25"/>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26"/>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825" name="Google Shape;825;p26"/>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826" name="Google Shape;826;p26"/>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Converting Function Points to </a:t>
            </a:r>
            <a:br>
              <a:rPr b="1" i="0" lang="en-US" sz="4000" u="none">
                <a:solidFill>
                  <a:srgbClr val="000099"/>
                </a:solidFill>
                <a:latin typeface="Arial"/>
                <a:ea typeface="Arial"/>
                <a:cs typeface="Arial"/>
                <a:sym typeface="Arial"/>
              </a:rPr>
            </a:br>
            <a:r>
              <a:rPr b="1" i="0" lang="en-US" sz="4000" u="none">
                <a:solidFill>
                  <a:srgbClr val="000099"/>
                </a:solidFill>
                <a:latin typeface="Arial"/>
                <a:ea typeface="Arial"/>
                <a:cs typeface="Arial"/>
                <a:sym typeface="Arial"/>
              </a:rPr>
              <a:t>Lines of Code</a:t>
            </a:r>
            <a:endParaRPr/>
          </a:p>
        </p:txBody>
      </p:sp>
      <p:pic>
        <p:nvPicPr>
          <p:cNvPr descr="Chapter_03_illus3" id="827" name="Google Shape;827;p26"/>
          <p:cNvPicPr preferRelativeResize="0"/>
          <p:nvPr/>
        </p:nvPicPr>
        <p:blipFill rotWithShape="1">
          <a:blip r:embed="rId3">
            <a:alphaModFix/>
          </a:blip>
          <a:srcRect b="41666" l="21568" r="21568" t="34848"/>
          <a:stretch/>
        </p:blipFill>
        <p:spPr>
          <a:xfrm>
            <a:off x="304800" y="1600200"/>
            <a:ext cx="8534400" cy="4572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7"/>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834" name="Google Shape;834;p2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835" name="Google Shape;835;p27"/>
          <p:cNvSpPr txBox="1"/>
          <p:nvPr>
            <p:ph type="title"/>
          </p:nvPr>
        </p:nvSpPr>
        <p:spPr>
          <a:xfrm>
            <a:off x="571500" y="304800"/>
            <a:ext cx="7772400" cy="990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Function Point Estimation</a:t>
            </a:r>
            <a:br>
              <a:rPr b="1" i="0" lang="en-US" sz="2800" u="none">
                <a:solidFill>
                  <a:srgbClr val="000099"/>
                </a:solidFill>
                <a:latin typeface="Arial"/>
                <a:ea typeface="Arial"/>
                <a:cs typeface="Arial"/>
                <a:sym typeface="Arial"/>
              </a:rPr>
            </a:br>
            <a:r>
              <a:rPr b="1" i="0" lang="en-US" sz="2800" u="none">
                <a:solidFill>
                  <a:srgbClr val="000099"/>
                </a:solidFill>
                <a:latin typeface="Arial"/>
                <a:ea typeface="Arial"/>
                <a:cs typeface="Arial"/>
                <a:sym typeface="Arial"/>
              </a:rPr>
              <a:t>   </a:t>
            </a:r>
            <a:r>
              <a:rPr b="1" i="0" lang="en-US" sz="2800" u="none">
                <a:solidFill>
                  <a:srgbClr val="3399FF"/>
                </a:solidFill>
                <a:latin typeface="Arial"/>
                <a:ea typeface="Arial"/>
                <a:cs typeface="Arial"/>
                <a:sym typeface="Arial"/>
              </a:rPr>
              <a:t>Step Two – Estimate Effort Required</a:t>
            </a:r>
            <a:endParaRPr/>
          </a:p>
        </p:txBody>
      </p:sp>
      <p:sp>
        <p:nvSpPr>
          <p:cNvPr descr="Rectangle: Click to edit Master text styles &#10;Second level &#10;Third level &#10;Fourth level &#10;Fifth level" id="836" name="Google Shape;836;p27"/>
          <p:cNvSpPr txBox="1"/>
          <p:nvPr>
            <p:ph idx="1" type="body"/>
          </p:nvPr>
        </p:nvSpPr>
        <p:spPr>
          <a:xfrm>
            <a:off x="381000" y="1676400"/>
            <a:ext cx="81915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420"/>
              <a:buFont typeface="Arial"/>
              <a:buChar char="•"/>
            </a:pPr>
            <a:r>
              <a:rPr b="0" i="0" lang="en-US" sz="2200" u="none">
                <a:solidFill>
                  <a:srgbClr val="000099"/>
                </a:solidFill>
                <a:latin typeface="Arial"/>
                <a:ea typeface="Arial"/>
                <a:cs typeface="Arial"/>
                <a:sym typeface="Arial"/>
              </a:rPr>
              <a:t>COCOMO (Constructive Cost Model model)</a:t>
            </a:r>
            <a:endParaRPr/>
          </a:p>
          <a:p>
            <a:pPr indent="-285750" lvl="1" marL="742950" rtl="0" algn="l">
              <a:lnSpc>
                <a:spcPct val="80000"/>
              </a:lnSpc>
              <a:spcBef>
                <a:spcPts val="440"/>
              </a:spcBef>
              <a:spcAft>
                <a:spcPts val="0"/>
              </a:spcAft>
              <a:buSzPts val="2200"/>
              <a:buFont typeface="Garamond"/>
              <a:buChar char="•"/>
            </a:pPr>
            <a:r>
              <a:rPr b="0" i="0" lang="en-US" sz="2200" u="none">
                <a:solidFill>
                  <a:schemeClr val="dk1"/>
                </a:solidFill>
                <a:latin typeface="Garamond"/>
                <a:ea typeface="Garamond"/>
                <a:cs typeface="Garamond"/>
                <a:sym typeface="Garamond"/>
              </a:rPr>
              <a:t>COCOMO predicts the efforts and schedule of a software product based on the project type. </a:t>
            </a:r>
            <a:endParaRPr/>
          </a:p>
          <a:p>
            <a:pPr indent="-228600" lvl="2" marL="1143000" rtl="0" algn="l">
              <a:lnSpc>
                <a:spcPct val="80000"/>
              </a:lnSpc>
              <a:spcBef>
                <a:spcPts val="440"/>
              </a:spcBef>
              <a:spcAft>
                <a:spcPts val="0"/>
              </a:spcAft>
              <a:buSzPts val="2200"/>
              <a:buChar char="•"/>
            </a:pPr>
            <a:r>
              <a:rPr b="1" i="0" lang="en-US" sz="2200" u="none">
                <a:solidFill>
                  <a:schemeClr val="dk1"/>
                </a:solidFill>
                <a:latin typeface="Garamond"/>
                <a:ea typeface="Garamond"/>
                <a:cs typeface="Garamond"/>
                <a:sym typeface="Garamond"/>
              </a:rPr>
              <a:t>Organic:</a:t>
            </a:r>
            <a:r>
              <a:rPr b="0" i="0" lang="en-US" sz="2200" u="none">
                <a:solidFill>
                  <a:schemeClr val="dk1"/>
                </a:solidFill>
                <a:latin typeface="Garamond"/>
                <a:ea typeface="Garamond"/>
                <a:cs typeface="Garamond"/>
                <a:sym typeface="Garamond"/>
              </a:rPr>
              <a:t> project deals with developing a well-understood application program, the size of the development team is reasonably small, and the team members are experienced in developing similar methods of projects.</a:t>
            </a:r>
            <a:endParaRPr/>
          </a:p>
          <a:p>
            <a:pPr indent="-228600" lvl="2" marL="1143000" rtl="0" algn="l">
              <a:lnSpc>
                <a:spcPct val="80000"/>
              </a:lnSpc>
              <a:spcBef>
                <a:spcPts val="440"/>
              </a:spcBef>
              <a:spcAft>
                <a:spcPts val="0"/>
              </a:spcAft>
              <a:buSzPts val="2200"/>
              <a:buChar char="•"/>
            </a:pPr>
            <a:r>
              <a:rPr b="1" i="0" lang="en-US" sz="2200" u="none">
                <a:solidFill>
                  <a:schemeClr val="dk1"/>
                </a:solidFill>
                <a:latin typeface="Garamond"/>
                <a:ea typeface="Garamond"/>
                <a:cs typeface="Garamond"/>
                <a:sym typeface="Garamond"/>
              </a:rPr>
              <a:t>Semidetached:</a:t>
            </a:r>
            <a:r>
              <a:rPr b="0" i="0" lang="en-US" sz="2200" u="none">
                <a:solidFill>
                  <a:schemeClr val="dk1"/>
                </a:solidFill>
                <a:latin typeface="Garamond"/>
                <a:ea typeface="Garamond"/>
                <a:cs typeface="Garamond"/>
                <a:sym typeface="Garamond"/>
              </a:rPr>
              <a:t> the development consists of a mixture of experienced and inexperienced staff. Team members may have finite experience in related systems but may be unfamiliar with some aspects of the order being developed.</a:t>
            </a:r>
            <a:endParaRPr/>
          </a:p>
          <a:p>
            <a:pPr indent="-228600" lvl="2" marL="1143000" rtl="0" algn="l">
              <a:lnSpc>
                <a:spcPct val="80000"/>
              </a:lnSpc>
              <a:spcBef>
                <a:spcPts val="440"/>
              </a:spcBef>
              <a:spcAft>
                <a:spcPts val="0"/>
              </a:spcAft>
              <a:buSzPts val="2200"/>
              <a:buChar char="•"/>
            </a:pPr>
            <a:r>
              <a:rPr b="1" i="0" lang="en-US" sz="2200" u="none">
                <a:solidFill>
                  <a:schemeClr val="dk1"/>
                </a:solidFill>
                <a:latin typeface="Garamond"/>
                <a:ea typeface="Garamond"/>
                <a:cs typeface="Garamond"/>
                <a:sym typeface="Garamond"/>
              </a:rPr>
              <a:t>Embedded:</a:t>
            </a:r>
            <a:r>
              <a:rPr b="0" i="0" lang="en-US" sz="2200" u="none">
                <a:solidFill>
                  <a:schemeClr val="dk1"/>
                </a:solidFill>
                <a:latin typeface="Garamond"/>
                <a:ea typeface="Garamond"/>
                <a:cs typeface="Garamond"/>
                <a:sym typeface="Garamond"/>
              </a:rPr>
              <a:t>  the software being developed is strongly coupled to complex hardware, or if the stringent regulations on the operational method exist.</a:t>
            </a:r>
            <a:endParaRPr/>
          </a:p>
          <a:p>
            <a:pPr indent="-171450" lvl="1" marL="742950" rtl="0" algn="l">
              <a:lnSpc>
                <a:spcPct val="80000"/>
              </a:lnSpc>
              <a:spcBef>
                <a:spcPts val="360"/>
              </a:spcBef>
              <a:spcAft>
                <a:spcPts val="0"/>
              </a:spcAft>
              <a:buSzPts val="1800"/>
              <a:buFont typeface="Garamond"/>
              <a:buNone/>
            </a:pPr>
            <a:r>
              <a:t/>
            </a:r>
            <a:endParaRPr b="0" i="0" sz="1800" u="none">
              <a:solidFill>
                <a:schemeClr val="dk1"/>
              </a:solidFill>
              <a:latin typeface="Garamond"/>
              <a:ea typeface="Garamond"/>
              <a:cs typeface="Garamond"/>
              <a:sym typeface="Garamond"/>
            </a:endParaRPr>
          </a:p>
          <a:p>
            <a:pPr indent="-217170" lvl="0" marL="342900" rtl="0" algn="l">
              <a:spcBef>
                <a:spcPts val="360"/>
              </a:spcBef>
              <a:spcAft>
                <a:spcPts val="0"/>
              </a:spcAft>
              <a:buSzPts val="1980"/>
              <a:buFont typeface="Garamond"/>
              <a:buNone/>
            </a:pPr>
            <a:r>
              <a:t/>
            </a:r>
            <a:endParaRPr b="0" i="0" sz="1800" u="none">
              <a:solidFill>
                <a:schemeClr val="dk1"/>
              </a:solidFill>
              <a:latin typeface="Garamond"/>
              <a:ea typeface="Garamond"/>
              <a:cs typeface="Garamond"/>
              <a:sym typeface="Garamo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2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2800"/>
              <a:buFont typeface="Arial"/>
              <a:buNone/>
            </a:pPr>
            <a:r>
              <a:rPr b="1" i="0" lang="en-US" sz="2800" u="none">
                <a:solidFill>
                  <a:srgbClr val="000099"/>
                </a:solidFill>
                <a:latin typeface="Arial"/>
                <a:ea typeface="Arial"/>
                <a:cs typeface="Arial"/>
                <a:sym typeface="Arial"/>
              </a:rPr>
              <a:t>Function Point Estimation</a:t>
            </a:r>
            <a:br>
              <a:rPr b="1" i="0" lang="en-US" sz="2800" u="none">
                <a:solidFill>
                  <a:srgbClr val="000099"/>
                </a:solidFill>
                <a:latin typeface="Arial"/>
                <a:ea typeface="Arial"/>
                <a:cs typeface="Arial"/>
                <a:sym typeface="Arial"/>
              </a:rPr>
            </a:br>
            <a:r>
              <a:rPr b="1" i="0" lang="en-US" sz="2800" u="none">
                <a:solidFill>
                  <a:srgbClr val="000099"/>
                </a:solidFill>
                <a:latin typeface="Arial"/>
                <a:ea typeface="Arial"/>
                <a:cs typeface="Arial"/>
                <a:sym typeface="Arial"/>
              </a:rPr>
              <a:t> </a:t>
            </a:r>
            <a:r>
              <a:rPr b="1" i="0" lang="en-US" sz="2800" u="none">
                <a:solidFill>
                  <a:srgbClr val="3399FF"/>
                </a:solidFill>
                <a:latin typeface="Arial"/>
                <a:ea typeface="Arial"/>
                <a:cs typeface="Arial"/>
                <a:sym typeface="Arial"/>
              </a:rPr>
              <a:t>Step Two – Estimate Effort Required</a:t>
            </a:r>
            <a:endParaRPr/>
          </a:p>
        </p:txBody>
      </p:sp>
      <p:sp>
        <p:nvSpPr>
          <p:cNvPr descr="Rectangle: Click to edit Master text styles&#10;Second level&#10;Third level&#10;Fourth level&#10;Fifth level" id="842" name="Google Shape;842;p28"/>
          <p:cNvSpPr txBox="1"/>
          <p:nvPr>
            <p:ph idx="1" type="body"/>
          </p:nvPr>
        </p:nvSpPr>
        <p:spPr>
          <a:xfrm>
            <a:off x="304800" y="1752600"/>
            <a:ext cx="8267700" cy="44196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80000"/>
              </a:lnSpc>
              <a:spcBef>
                <a:spcPts val="0"/>
              </a:spcBef>
              <a:spcAft>
                <a:spcPts val="0"/>
              </a:spcAft>
              <a:buClr>
                <a:srgbClr val="CCECFF"/>
              </a:buClr>
              <a:buSzPts val="2400"/>
              <a:buFont typeface="Garamond"/>
              <a:buChar char="•"/>
            </a:pPr>
            <a:r>
              <a:rPr b="0" i="0" lang="en-US" sz="2400" u="none" cap="none" strike="noStrike">
                <a:solidFill>
                  <a:schemeClr val="dk1"/>
                </a:solidFill>
                <a:latin typeface="Garamond"/>
                <a:ea typeface="Garamond"/>
                <a:cs typeface="Garamond"/>
                <a:sym typeface="Garamond"/>
              </a:rPr>
              <a:t>For the three classes of software products, the formulas for estimating the effort based on the code size are shown below:</a:t>
            </a:r>
            <a:endParaRPr/>
          </a:p>
          <a:p>
            <a:pPr indent="-228600" lvl="2" marL="1143000" marR="0" rtl="0" algn="l">
              <a:lnSpc>
                <a:spcPct val="100000"/>
              </a:lnSpc>
              <a:spcBef>
                <a:spcPts val="0"/>
              </a:spcBef>
              <a:spcAft>
                <a:spcPts val="0"/>
              </a:spcAft>
              <a:buClr>
                <a:schemeClr val="lt1"/>
              </a:buClr>
              <a:buSzPts val="2200"/>
              <a:buFont typeface="Noto Sans Symbols"/>
              <a:buChar char="•"/>
            </a:pPr>
            <a:r>
              <a:rPr b="0" i="0" lang="en-US" sz="2200" u="none" cap="none" strike="noStrike">
                <a:solidFill>
                  <a:schemeClr val="dk1"/>
                </a:solidFill>
                <a:latin typeface="Garamond"/>
                <a:ea typeface="Garamond"/>
                <a:cs typeface="Garamond"/>
                <a:sym typeface="Garamond"/>
              </a:rPr>
              <a:t>Organic: Effort = 2.4(KLOC) </a:t>
            </a:r>
            <a:r>
              <a:rPr b="0" baseline="30000" i="0" lang="en-US" sz="2200" u="none" cap="none" strike="noStrike">
                <a:solidFill>
                  <a:schemeClr val="dk1"/>
                </a:solidFill>
                <a:latin typeface="Garamond"/>
                <a:ea typeface="Garamond"/>
                <a:cs typeface="Garamond"/>
                <a:sym typeface="Garamond"/>
              </a:rPr>
              <a:t>1.05</a:t>
            </a:r>
            <a:r>
              <a:rPr b="0" i="0" lang="en-US" sz="2200" u="none" cap="none" strike="noStrike">
                <a:solidFill>
                  <a:schemeClr val="dk1"/>
                </a:solidFill>
                <a:latin typeface="Garamond"/>
                <a:ea typeface="Garamond"/>
                <a:cs typeface="Garamond"/>
                <a:sym typeface="Garamond"/>
              </a:rPr>
              <a:t> PM</a:t>
            </a:r>
            <a:endParaRPr/>
          </a:p>
          <a:p>
            <a:pPr indent="-228600" lvl="2" marL="1143000" marR="0" rtl="0" algn="l">
              <a:lnSpc>
                <a:spcPct val="100000"/>
              </a:lnSpc>
              <a:spcBef>
                <a:spcPts val="0"/>
              </a:spcBef>
              <a:spcAft>
                <a:spcPts val="0"/>
              </a:spcAft>
              <a:buClr>
                <a:schemeClr val="lt1"/>
              </a:buClr>
              <a:buSzPts val="2200"/>
              <a:buFont typeface="Noto Sans Symbols"/>
              <a:buChar char="•"/>
            </a:pPr>
            <a:r>
              <a:rPr b="0" i="0" lang="en-US" sz="2200" u="none" cap="none" strike="noStrike">
                <a:solidFill>
                  <a:schemeClr val="dk1"/>
                </a:solidFill>
                <a:latin typeface="Garamond"/>
                <a:ea typeface="Garamond"/>
                <a:cs typeface="Garamond"/>
                <a:sym typeface="Garamond"/>
              </a:rPr>
              <a:t>Semi-detached: Effort = 3.0(KLOC) </a:t>
            </a:r>
            <a:r>
              <a:rPr b="0" baseline="30000" i="0" lang="en-US" sz="2200" u="none" cap="none" strike="noStrike">
                <a:solidFill>
                  <a:schemeClr val="dk1"/>
                </a:solidFill>
                <a:latin typeface="Garamond"/>
                <a:ea typeface="Garamond"/>
                <a:cs typeface="Garamond"/>
                <a:sym typeface="Garamond"/>
              </a:rPr>
              <a:t>1.12</a:t>
            </a:r>
            <a:r>
              <a:rPr b="0" i="0" lang="en-US" sz="2200" u="none" cap="none" strike="noStrike">
                <a:solidFill>
                  <a:schemeClr val="dk1"/>
                </a:solidFill>
                <a:latin typeface="Garamond"/>
                <a:ea typeface="Garamond"/>
                <a:cs typeface="Garamond"/>
                <a:sym typeface="Garamond"/>
              </a:rPr>
              <a:t> PM</a:t>
            </a:r>
            <a:endParaRPr/>
          </a:p>
          <a:p>
            <a:pPr indent="-228600" lvl="2" marL="1143000" marR="0" rtl="0" algn="l">
              <a:lnSpc>
                <a:spcPct val="100000"/>
              </a:lnSpc>
              <a:spcBef>
                <a:spcPts val="0"/>
              </a:spcBef>
              <a:spcAft>
                <a:spcPts val="0"/>
              </a:spcAft>
              <a:buClr>
                <a:schemeClr val="lt1"/>
              </a:buClr>
              <a:buSzPts val="2200"/>
              <a:buFont typeface="Noto Sans Symbols"/>
              <a:buChar char="•"/>
            </a:pPr>
            <a:r>
              <a:rPr b="0" i="0" lang="en-US" sz="2200" u="none" cap="none" strike="noStrike">
                <a:solidFill>
                  <a:schemeClr val="dk1"/>
                </a:solidFill>
                <a:latin typeface="Garamond"/>
                <a:ea typeface="Garamond"/>
                <a:cs typeface="Garamond"/>
                <a:sym typeface="Garamond"/>
              </a:rPr>
              <a:t>Embedded: Effort = 3.6(KLOC) </a:t>
            </a:r>
            <a:r>
              <a:rPr b="0" baseline="30000" i="0" lang="en-US" sz="2200" u="none" cap="none" strike="noStrike">
                <a:solidFill>
                  <a:schemeClr val="dk1"/>
                </a:solidFill>
                <a:latin typeface="Garamond"/>
                <a:ea typeface="Garamond"/>
                <a:cs typeface="Garamond"/>
                <a:sym typeface="Garamond"/>
              </a:rPr>
              <a:t>1.20</a:t>
            </a:r>
            <a:r>
              <a:rPr b="0" i="0" lang="en-US" sz="2200" u="none" cap="none" strike="noStrike">
                <a:solidFill>
                  <a:schemeClr val="dk1"/>
                </a:solidFill>
                <a:latin typeface="Garamond"/>
                <a:ea typeface="Garamond"/>
                <a:cs typeface="Garamond"/>
                <a:sym typeface="Garamond"/>
              </a:rPr>
              <a:t> PM</a:t>
            </a:r>
            <a:endParaRPr/>
          </a:p>
          <a:p>
            <a:pPr indent="-189230" lvl="0" marL="342900" marR="0" rtl="0" algn="l">
              <a:spcBef>
                <a:spcPts val="440"/>
              </a:spcBef>
              <a:spcAft>
                <a:spcPts val="0"/>
              </a:spcAft>
              <a:buClr>
                <a:schemeClr val="lt1"/>
              </a:buClr>
              <a:buSzPts val="2420"/>
              <a:buFont typeface="Garamond"/>
              <a:buNone/>
            </a:pPr>
            <a:r>
              <a:t/>
            </a:r>
            <a:endParaRPr b="0" i="0" sz="2200" u="none" cap="none" strike="noStrike">
              <a:solidFill>
                <a:schemeClr val="dk1"/>
              </a:solidFill>
              <a:latin typeface="Garamond"/>
              <a:ea typeface="Garamond"/>
              <a:cs typeface="Garamond"/>
              <a:sym typeface="Garamond"/>
            </a:endParaRPr>
          </a:p>
        </p:txBody>
      </p:sp>
      <p:sp>
        <p:nvSpPr>
          <p:cNvPr id="843" name="Google Shape;843;p28"/>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PowerPoint Presentation for Dennis, Wixom, &amp; Roth Systems Analysis and Design, 3rd Edition</a:t>
            </a:r>
            <a:endParaRPr/>
          </a:p>
          <a:p>
            <a:pPr indent="0" lvl="0" marL="0" marR="0" rtl="0" algn="r">
              <a:lnSpc>
                <a:spcPct val="100000"/>
              </a:lnSpc>
              <a:spcBef>
                <a:spcPts val="0"/>
              </a:spcBef>
              <a:spcAft>
                <a:spcPts val="0"/>
              </a:spcAft>
              <a:buClr>
                <a:srgbClr val="000000"/>
              </a:buClr>
              <a:buSzPts val="1000"/>
              <a:buFont typeface="Times New Roman"/>
              <a:buNone/>
            </a:pPr>
            <a:r>
              <a:rPr b="0" i="0" lang="en-US" sz="1000" u="none">
                <a:solidFill>
                  <a:srgbClr val="000000"/>
                </a:solidFill>
                <a:latin typeface="Times New Roman"/>
                <a:ea typeface="Times New Roman"/>
                <a:cs typeface="Times New Roman"/>
                <a:sym typeface="Times New Roman"/>
              </a:rPr>
              <a:t>Copyright 2006 © John Wiley &amp; Sons, Inc.  All rights reserved</a:t>
            </a:r>
            <a:r>
              <a:rPr b="0" i="0" lang="en-US" sz="1200" u="none">
                <a:solidFill>
                  <a:srgbClr val="000000"/>
                </a:solidFill>
                <a:latin typeface="Garamond"/>
                <a:ea typeface="Garamond"/>
                <a:cs typeface="Garamond"/>
                <a:sym typeface="Garamond"/>
              </a:rPr>
              <a:t>.</a:t>
            </a:r>
            <a:endParaRPr/>
          </a:p>
        </p:txBody>
      </p:sp>
      <p:sp>
        <p:nvSpPr>
          <p:cNvPr id="844" name="Google Shape;844;p2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Tahoma"/>
              <a:buNone/>
            </a:pPr>
            <a:r>
              <a:rPr b="0" i="0" lang="en-US" sz="1400" u="none">
                <a:solidFill>
                  <a:srgbClr val="000000"/>
                </a:solidFill>
                <a:latin typeface="Tahoma"/>
                <a:ea typeface="Tahoma"/>
                <a:cs typeface="Tahoma"/>
                <a:sym typeface="Tahoma"/>
              </a:rPr>
              <a:t>3 - </a:t>
            </a:r>
            <a:fld id="{00000000-1234-1234-1234-123412341234}" type="slidenum">
              <a:rPr b="0" i="0" lang="en-US" sz="1400" u="none">
                <a:solidFill>
                  <a:srgbClr val="000000"/>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rgbClr val="000000"/>
              </a:solidFill>
              <a:latin typeface="Tahoma"/>
              <a:ea typeface="Tahoma"/>
              <a:cs typeface="Tahoma"/>
              <a:sym typeface="Tahoma"/>
            </a:endParaRPr>
          </a:p>
        </p:txBody>
      </p:sp>
      <p:sp>
        <p:nvSpPr>
          <p:cNvPr id="845" name="Google Shape;845;p28"/>
          <p:cNvSpPr txBox="1"/>
          <p:nvPr/>
        </p:nvSpPr>
        <p:spPr>
          <a:xfrm>
            <a:off x="563562" y="3749675"/>
            <a:ext cx="7315200" cy="2384425"/>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Garamond"/>
              <a:buNone/>
            </a:pPr>
            <a:r>
              <a:rPr b="0" i="0" lang="en-US" sz="2400" u="none">
                <a:solidFill>
                  <a:srgbClr val="000000"/>
                </a:solidFill>
                <a:latin typeface="Garamond"/>
                <a:ea typeface="Garamond"/>
                <a:cs typeface="Garamond"/>
                <a:sym typeface="Garamond"/>
              </a:rPr>
              <a:t>If our application is going to be developed in Java, and assuming the project is of medium difficulty, then the semi detached equation will be appropriate:</a:t>
            </a:r>
            <a:endParaRPr/>
          </a:p>
          <a:p>
            <a:pPr indent="0" lvl="0" marL="0" marR="0" rtl="0" algn="l">
              <a:lnSpc>
                <a:spcPct val="100000"/>
              </a:lnSpc>
              <a:spcBef>
                <a:spcPts val="0"/>
              </a:spcBef>
              <a:spcAft>
                <a:spcPts val="0"/>
              </a:spcAft>
              <a:buClr>
                <a:srgbClr val="000000"/>
              </a:buClr>
              <a:buSzPts val="2400"/>
              <a:buFont typeface="Garamond"/>
              <a:buNone/>
            </a:pPr>
            <a:r>
              <a:rPr b="0" i="0" lang="en-US" sz="2400" u="none">
                <a:solidFill>
                  <a:srgbClr val="000000"/>
                </a:solidFill>
                <a:latin typeface="Garamond"/>
                <a:ea typeface="Garamond"/>
                <a:cs typeface="Garamond"/>
                <a:sym typeface="Garamond"/>
              </a:rPr>
              <a:t>Effort = 3.0 x(KLOC)</a:t>
            </a:r>
            <a:r>
              <a:rPr b="0" baseline="30000" i="0" lang="en-US" sz="2400" u="none">
                <a:solidFill>
                  <a:srgbClr val="000000"/>
                </a:solidFill>
                <a:latin typeface="Garamond"/>
                <a:ea typeface="Garamond"/>
                <a:cs typeface="Garamond"/>
                <a:sym typeface="Garamond"/>
              </a:rPr>
              <a:t>1.12</a:t>
            </a:r>
            <a:endParaRPr/>
          </a:p>
          <a:p>
            <a:pPr indent="0" lvl="0" marL="0" marR="0" rtl="0" algn="l">
              <a:lnSpc>
                <a:spcPct val="100000"/>
              </a:lnSpc>
              <a:spcBef>
                <a:spcPts val="0"/>
              </a:spcBef>
              <a:spcAft>
                <a:spcPts val="0"/>
              </a:spcAft>
              <a:buClr>
                <a:srgbClr val="000000"/>
              </a:buClr>
              <a:buSzPts val="2400"/>
              <a:buFont typeface="Garamond"/>
              <a:buNone/>
            </a:pPr>
            <a:r>
              <a:rPr b="0" i="0" lang="en-US" sz="2400" u="none">
                <a:solidFill>
                  <a:srgbClr val="000000"/>
                </a:solidFill>
                <a:latin typeface="Garamond"/>
                <a:ea typeface="Garamond"/>
                <a:cs typeface="Garamond"/>
                <a:sym typeface="Garamond"/>
              </a:rPr>
              <a:t>            = 3.0 x (11.55)</a:t>
            </a:r>
            <a:r>
              <a:rPr b="0" baseline="30000" i="0" lang="en-US" sz="2400" u="none">
                <a:solidFill>
                  <a:srgbClr val="000000"/>
                </a:solidFill>
                <a:latin typeface="Garamond"/>
                <a:ea typeface="Garamond"/>
                <a:cs typeface="Garamond"/>
                <a:sym typeface="Garamond"/>
              </a:rPr>
              <a:t>1.12</a:t>
            </a:r>
            <a:endParaRPr/>
          </a:p>
          <a:p>
            <a:pPr indent="0" lvl="0" marL="0" marR="0" rtl="0" algn="l">
              <a:lnSpc>
                <a:spcPct val="100000"/>
              </a:lnSpc>
              <a:spcBef>
                <a:spcPts val="0"/>
              </a:spcBef>
              <a:spcAft>
                <a:spcPts val="0"/>
              </a:spcAft>
              <a:buClr>
                <a:srgbClr val="000000"/>
              </a:buClr>
              <a:buSzPts val="2400"/>
              <a:buFont typeface="Garamond"/>
              <a:buNone/>
            </a:pPr>
            <a:r>
              <a:rPr b="0" i="0" lang="en-US" sz="2400" u="none">
                <a:solidFill>
                  <a:srgbClr val="000000"/>
                </a:solidFill>
                <a:latin typeface="Garamond"/>
                <a:ea typeface="Garamond"/>
                <a:cs typeface="Garamond"/>
                <a:sym typeface="Garamond"/>
              </a:rPr>
              <a:t>             = 46.47 Person Months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9"/>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rgbClr val="000000"/>
              </a:buClr>
              <a:buSzPts val="1000"/>
              <a:buFont typeface="Tahoma"/>
              <a:buNone/>
            </a:pPr>
            <a:r>
              <a:rPr b="0" i="0" lang="en-US" sz="1000" u="none">
                <a:solidFill>
                  <a:srgbClr val="000000"/>
                </a:solidFill>
                <a:latin typeface="Tahoma"/>
                <a:ea typeface="Tahoma"/>
                <a:cs typeface="Tahoma"/>
                <a:sym typeface="Tahoma"/>
              </a:rPr>
              <a:t>Copyright 2006 © John Wiley &amp; Sons, Inc.  All rights reserved</a:t>
            </a:r>
            <a:r>
              <a:rPr b="0" i="0" lang="en-US" sz="1200" u="none">
                <a:solidFill>
                  <a:srgbClr val="000000"/>
                </a:solidFill>
                <a:latin typeface="Garamond"/>
                <a:ea typeface="Garamond"/>
                <a:cs typeface="Garamond"/>
                <a:sym typeface="Garamond"/>
              </a:rPr>
              <a:t>.</a:t>
            </a:r>
            <a:endParaRPr/>
          </a:p>
        </p:txBody>
      </p:sp>
      <p:sp>
        <p:nvSpPr>
          <p:cNvPr id="852" name="Google Shape;852;p2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Garamond"/>
              <a:buNone/>
            </a:pPr>
            <a:r>
              <a:rPr b="0" i="0" lang="en-US" sz="1400" u="none">
                <a:solidFill>
                  <a:srgbClr val="000000"/>
                </a:solidFill>
                <a:latin typeface="Garamond"/>
                <a:ea typeface="Garamond"/>
                <a:cs typeface="Garamond"/>
                <a:sym typeface="Garamond"/>
              </a:rPr>
              <a:t>3 - </a:t>
            </a:r>
            <a:fld id="{00000000-1234-1234-1234-123412341234}" type="slidenum">
              <a:rPr b="0" i="0" lang="en-US" sz="1400" u="none">
                <a:solidFill>
                  <a:srgbClr val="000000"/>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rgbClr val="000000"/>
              </a:solidFill>
              <a:latin typeface="Garamond"/>
              <a:ea typeface="Garamond"/>
              <a:cs typeface="Garamond"/>
              <a:sym typeface="Garamond"/>
            </a:endParaRPr>
          </a:p>
        </p:txBody>
      </p:sp>
      <p:sp>
        <p:nvSpPr>
          <p:cNvPr id="853" name="Google Shape;853;p2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Function Point Estimation</a:t>
            </a:r>
            <a:br>
              <a:rPr b="1" i="0" lang="en-US" sz="3200" u="none">
                <a:solidFill>
                  <a:srgbClr val="000099"/>
                </a:solidFill>
                <a:latin typeface="Arial"/>
                <a:ea typeface="Arial"/>
                <a:cs typeface="Arial"/>
                <a:sym typeface="Arial"/>
              </a:rPr>
            </a:br>
            <a:r>
              <a:rPr b="1" i="0" lang="en-US" sz="3200" u="none">
                <a:solidFill>
                  <a:schemeClr val="dk1"/>
                </a:solidFill>
                <a:latin typeface="Arial"/>
                <a:ea typeface="Arial"/>
                <a:cs typeface="Arial"/>
                <a:sym typeface="Arial"/>
              </a:rPr>
              <a:t>  </a:t>
            </a:r>
            <a:r>
              <a:rPr b="1" i="0" lang="en-US" sz="3200" u="none">
                <a:solidFill>
                  <a:srgbClr val="3399FF"/>
                </a:solidFill>
                <a:latin typeface="Arial"/>
                <a:ea typeface="Arial"/>
                <a:cs typeface="Arial"/>
                <a:sym typeface="Arial"/>
              </a:rPr>
              <a:t>Step Three - Schedule Time</a:t>
            </a:r>
            <a:endParaRPr/>
          </a:p>
        </p:txBody>
      </p:sp>
      <p:sp>
        <p:nvSpPr>
          <p:cNvPr id="854" name="Google Shape;854;p29"/>
          <p:cNvSpPr txBox="1"/>
          <p:nvPr/>
        </p:nvSpPr>
        <p:spPr>
          <a:xfrm>
            <a:off x="0" y="1689100"/>
            <a:ext cx="8915400" cy="2382837"/>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00000"/>
              </a:buClr>
              <a:buSzPts val="2400"/>
              <a:buFont typeface="Garamond"/>
              <a:buChar char="•"/>
            </a:pPr>
            <a:r>
              <a:rPr b="0" i="0" lang="en-US" sz="2400" u="none">
                <a:solidFill>
                  <a:srgbClr val="000000"/>
                </a:solidFill>
                <a:latin typeface="Garamond"/>
                <a:ea typeface="Garamond"/>
                <a:cs typeface="Garamond"/>
                <a:sym typeface="Garamond"/>
              </a:rPr>
              <a:t>For the three classes of software products, the formulas for estimating the development time based on the effort are given below:</a:t>
            </a:r>
            <a:endParaRPr/>
          </a:p>
          <a:p>
            <a:pPr indent="-285750" lvl="1" marL="742950" marR="0" rtl="0" algn="l">
              <a:lnSpc>
                <a:spcPct val="100000"/>
              </a:lnSpc>
              <a:spcBef>
                <a:spcPts val="400"/>
              </a:spcBef>
              <a:spcAft>
                <a:spcPts val="0"/>
              </a:spcAft>
              <a:buClr>
                <a:srgbClr val="000000"/>
              </a:buClr>
              <a:buSzPts val="2000"/>
              <a:buFont typeface="Garamond"/>
              <a:buChar char="•"/>
            </a:pPr>
            <a:r>
              <a:rPr b="1" i="0" lang="en-US" sz="2000" u="none" cap="none" strike="noStrike">
                <a:solidFill>
                  <a:srgbClr val="000000"/>
                </a:solidFill>
                <a:latin typeface="Garamond"/>
                <a:ea typeface="Garamond"/>
                <a:cs typeface="Garamond"/>
                <a:sym typeface="Garamond"/>
              </a:rPr>
              <a:t>Organic:</a:t>
            </a:r>
            <a:r>
              <a:rPr b="0" i="0" lang="en-US" sz="2000" u="none" cap="none" strike="noStrike">
                <a:solidFill>
                  <a:srgbClr val="000000"/>
                </a:solidFill>
                <a:latin typeface="Garamond"/>
                <a:ea typeface="Garamond"/>
                <a:cs typeface="Garamond"/>
                <a:sym typeface="Garamond"/>
              </a:rPr>
              <a:t> Tdev = 2.5 (Effort)</a:t>
            </a:r>
            <a:r>
              <a:rPr b="0" baseline="30000" i="0" lang="en-US" sz="2000" u="none" cap="none" strike="noStrike">
                <a:solidFill>
                  <a:srgbClr val="000000"/>
                </a:solidFill>
                <a:latin typeface="Garamond"/>
                <a:ea typeface="Garamond"/>
                <a:cs typeface="Garamond"/>
                <a:sym typeface="Garamond"/>
              </a:rPr>
              <a:t> 0.38 </a:t>
            </a:r>
            <a:r>
              <a:rPr b="0" i="0" lang="en-US" sz="2000" u="none" cap="none" strike="noStrike">
                <a:solidFill>
                  <a:srgbClr val="000000"/>
                </a:solidFill>
                <a:latin typeface="Garamond"/>
                <a:ea typeface="Garamond"/>
                <a:cs typeface="Garamond"/>
                <a:sym typeface="Garamond"/>
              </a:rPr>
              <a:t>Months</a:t>
            </a:r>
            <a:endParaRPr/>
          </a:p>
          <a:p>
            <a:pPr indent="-285750" lvl="1" marL="742950" marR="0" rtl="0" algn="l">
              <a:lnSpc>
                <a:spcPct val="100000"/>
              </a:lnSpc>
              <a:spcBef>
                <a:spcPts val="400"/>
              </a:spcBef>
              <a:spcAft>
                <a:spcPts val="0"/>
              </a:spcAft>
              <a:buClr>
                <a:srgbClr val="000000"/>
              </a:buClr>
              <a:buSzPts val="2000"/>
              <a:buFont typeface="Garamond"/>
              <a:buChar char="•"/>
            </a:pPr>
            <a:r>
              <a:rPr b="1" i="0" lang="en-US" sz="2000" u="none" cap="none" strike="noStrike">
                <a:solidFill>
                  <a:srgbClr val="000000"/>
                </a:solidFill>
                <a:latin typeface="Garamond"/>
                <a:ea typeface="Garamond"/>
                <a:cs typeface="Garamond"/>
                <a:sym typeface="Garamond"/>
              </a:rPr>
              <a:t>Semi-detached:</a:t>
            </a:r>
            <a:r>
              <a:rPr b="0" i="0" lang="en-US" sz="2000" u="none" cap="none" strike="noStrike">
                <a:solidFill>
                  <a:srgbClr val="000000"/>
                </a:solidFill>
                <a:latin typeface="Garamond"/>
                <a:ea typeface="Garamond"/>
                <a:cs typeface="Garamond"/>
                <a:sym typeface="Garamond"/>
              </a:rPr>
              <a:t> Tdev = 2.5 (Effort) </a:t>
            </a:r>
            <a:r>
              <a:rPr b="0" baseline="30000" i="0" lang="en-US" sz="2000" u="none" cap="none" strike="noStrike">
                <a:solidFill>
                  <a:srgbClr val="000000"/>
                </a:solidFill>
                <a:latin typeface="Garamond"/>
                <a:ea typeface="Garamond"/>
                <a:cs typeface="Garamond"/>
                <a:sym typeface="Garamond"/>
              </a:rPr>
              <a:t>0.35</a:t>
            </a:r>
            <a:r>
              <a:rPr b="0" i="0" lang="en-US" sz="2000" u="none" cap="none" strike="noStrike">
                <a:solidFill>
                  <a:srgbClr val="000000"/>
                </a:solidFill>
                <a:latin typeface="Garamond"/>
                <a:ea typeface="Garamond"/>
                <a:cs typeface="Garamond"/>
                <a:sym typeface="Garamond"/>
              </a:rPr>
              <a:t> Months</a:t>
            </a:r>
            <a:endParaRPr/>
          </a:p>
          <a:p>
            <a:pPr indent="-285750" lvl="1" marL="742950" marR="0" rtl="0" algn="l">
              <a:lnSpc>
                <a:spcPct val="100000"/>
              </a:lnSpc>
              <a:spcBef>
                <a:spcPts val="400"/>
              </a:spcBef>
              <a:spcAft>
                <a:spcPts val="0"/>
              </a:spcAft>
              <a:buClr>
                <a:srgbClr val="000000"/>
              </a:buClr>
              <a:buSzPts val="2000"/>
              <a:buFont typeface="Garamond"/>
              <a:buChar char="•"/>
            </a:pPr>
            <a:r>
              <a:rPr b="1" i="0" lang="en-US" sz="2000" u="none" cap="none" strike="noStrike">
                <a:solidFill>
                  <a:srgbClr val="000000"/>
                </a:solidFill>
                <a:latin typeface="Garamond"/>
                <a:ea typeface="Garamond"/>
                <a:cs typeface="Garamond"/>
                <a:sym typeface="Garamond"/>
              </a:rPr>
              <a:t>Embedded:</a:t>
            </a:r>
            <a:r>
              <a:rPr b="0" i="0" lang="en-US" sz="2000" u="none" cap="none" strike="noStrike">
                <a:solidFill>
                  <a:srgbClr val="000000"/>
                </a:solidFill>
                <a:latin typeface="Garamond"/>
                <a:ea typeface="Garamond"/>
                <a:cs typeface="Garamond"/>
                <a:sym typeface="Garamond"/>
              </a:rPr>
              <a:t> Tdev = 2.5 (Effort) </a:t>
            </a:r>
            <a:r>
              <a:rPr b="0" baseline="30000" i="0" lang="en-US" sz="2000" u="none" cap="none" strike="noStrike">
                <a:solidFill>
                  <a:srgbClr val="000000"/>
                </a:solidFill>
                <a:latin typeface="Garamond"/>
                <a:ea typeface="Garamond"/>
                <a:cs typeface="Garamond"/>
                <a:sym typeface="Garamond"/>
              </a:rPr>
              <a:t>0.32</a:t>
            </a:r>
            <a:r>
              <a:rPr b="0" i="0" lang="en-US" sz="2000" u="none" cap="none" strike="noStrike">
                <a:solidFill>
                  <a:srgbClr val="000000"/>
                </a:solidFill>
                <a:latin typeface="Garamond"/>
                <a:ea typeface="Garamond"/>
                <a:cs typeface="Garamond"/>
                <a:sym typeface="Garamond"/>
              </a:rPr>
              <a:t> Months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Garamond"/>
              <a:ea typeface="Garamond"/>
              <a:cs typeface="Garamond"/>
              <a:sym typeface="Garamond"/>
            </a:endParaRPr>
          </a:p>
        </p:txBody>
      </p:sp>
      <p:sp>
        <p:nvSpPr>
          <p:cNvPr id="855" name="Google Shape;855;p29"/>
          <p:cNvSpPr txBox="1"/>
          <p:nvPr/>
        </p:nvSpPr>
        <p:spPr>
          <a:xfrm>
            <a:off x="533400" y="4005262"/>
            <a:ext cx="7772400" cy="2309812"/>
          </a:xfrm>
          <a:prstGeom prst="rect">
            <a:avLst/>
          </a:prstGeom>
          <a:solidFill>
            <a:srgbClr val="00B0F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Since our semi-detached project requires 46.47 person months, the duration of the development will be:</a:t>
            </a:r>
            <a:endParaRPr/>
          </a:p>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Duration = 2.5 x (Effort) </a:t>
            </a:r>
            <a:r>
              <a:rPr b="0" baseline="30000" i="0" lang="en-US" sz="2400" u="none">
                <a:solidFill>
                  <a:srgbClr val="000000"/>
                </a:solidFill>
                <a:latin typeface="Tahoma"/>
                <a:ea typeface="Tahoma"/>
                <a:cs typeface="Tahoma"/>
                <a:sym typeface="Tahoma"/>
              </a:rPr>
              <a:t>0.35</a:t>
            </a:r>
            <a:endParaRPr/>
          </a:p>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              = 2.5 x (46.47) </a:t>
            </a:r>
            <a:r>
              <a:rPr b="0" baseline="30000" i="0" lang="en-US" sz="2400" u="none">
                <a:solidFill>
                  <a:srgbClr val="000000"/>
                </a:solidFill>
                <a:latin typeface="Tahoma"/>
                <a:ea typeface="Tahoma"/>
                <a:cs typeface="Tahoma"/>
                <a:sym typeface="Tahoma"/>
              </a:rPr>
              <a:t>0.35</a:t>
            </a:r>
            <a:endParaRPr/>
          </a:p>
          <a:p>
            <a:pPr indent="0" lvl="0" marL="0" marR="0" rtl="0" algn="l">
              <a:lnSpc>
                <a:spcPct val="100000"/>
              </a:lnSpc>
              <a:spcBef>
                <a:spcPts val="0"/>
              </a:spcBef>
              <a:spcAft>
                <a:spcPts val="0"/>
              </a:spcAft>
              <a:buClr>
                <a:srgbClr val="000000"/>
              </a:buClr>
              <a:buSzPts val="2400"/>
              <a:buFont typeface="Tahoma"/>
              <a:buNone/>
            </a:pPr>
            <a:r>
              <a:rPr b="0" i="0" lang="en-US" sz="2400" u="none">
                <a:solidFill>
                  <a:srgbClr val="000000"/>
                </a:solidFill>
                <a:latin typeface="Tahoma"/>
                <a:ea typeface="Tahoma"/>
                <a:cs typeface="Tahoma"/>
                <a:sym typeface="Tahoma"/>
              </a:rPr>
              <a:t>               =9.58 Months</a:t>
            </a:r>
            <a:endParaRPr/>
          </a:p>
          <a:p>
            <a:pPr indent="0" lvl="0" marL="0" marR="0" rtl="0" algn="l">
              <a:lnSpc>
                <a:spcPct val="100000"/>
              </a:lnSpc>
              <a:spcBef>
                <a:spcPts val="0"/>
              </a:spcBef>
              <a:spcAft>
                <a:spcPts val="0"/>
              </a:spcAft>
              <a:buNone/>
            </a:pPr>
            <a:r>
              <a:t/>
            </a:r>
            <a:endParaRPr b="0" i="0" sz="2400" u="none">
              <a:solidFill>
                <a:srgbClr val="000000"/>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433" name="Google Shape;433;p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434" name="Google Shape;434;p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Key Definitions</a:t>
            </a:r>
            <a:endParaRPr/>
          </a:p>
        </p:txBody>
      </p:sp>
      <p:sp>
        <p:nvSpPr>
          <p:cNvPr descr="Rectangle: Click to edit Master text styles &#10;Second level &#10;Third level &#10;Fourth level &#10;Fifth level" id="435" name="Google Shape;435;p2"/>
          <p:cNvSpPr txBox="1"/>
          <p:nvPr>
            <p:ph idx="1" type="body"/>
          </p:nvPr>
        </p:nvSpPr>
        <p:spPr>
          <a:xfrm>
            <a:off x="571500" y="1676400"/>
            <a:ext cx="8115300" cy="4572000"/>
          </a:xfrm>
          <a:prstGeom prst="rect">
            <a:avLst/>
          </a:prstGeom>
          <a:noFill/>
          <a:ln>
            <a:noFill/>
          </a:ln>
        </p:spPr>
        <p:txBody>
          <a:bodyPr anchorCtr="0" anchor="t" bIns="45700" lIns="91425" spcFirstLastPara="1" rIns="91425" wrap="square" tIns="45700">
            <a:normAutofit/>
          </a:bodyPr>
          <a:lstStyle/>
          <a:p>
            <a:pPr indent="-342900" lvl="0" marL="342900" rtl="0" algn="l">
              <a:lnSpc>
                <a:spcPct val="70000"/>
              </a:lnSpc>
              <a:spcBef>
                <a:spcPts val="0"/>
              </a:spcBef>
              <a:spcAft>
                <a:spcPts val="0"/>
              </a:spcAft>
              <a:buSzPts val="2420"/>
              <a:buFont typeface="Arial"/>
              <a:buChar char="•"/>
            </a:pPr>
            <a:r>
              <a:rPr b="0" i="0" lang="en-US" sz="2200" u="none">
                <a:solidFill>
                  <a:srgbClr val="000099"/>
                </a:solidFill>
                <a:latin typeface="Arial"/>
                <a:ea typeface="Arial"/>
                <a:cs typeface="Arial"/>
                <a:sym typeface="Arial"/>
              </a:rPr>
              <a:t>A</a:t>
            </a:r>
            <a:r>
              <a:rPr b="0" i="0" lang="en-US" sz="2200" u="none">
                <a:solidFill>
                  <a:schemeClr val="dk1"/>
                </a:solidFill>
                <a:latin typeface="Arial"/>
                <a:ea typeface="Arial"/>
                <a:cs typeface="Arial"/>
                <a:sym typeface="Arial"/>
              </a:rPr>
              <a:t> </a:t>
            </a:r>
            <a:r>
              <a:rPr b="1" i="0" lang="en-US" sz="2500" u="none">
                <a:solidFill>
                  <a:srgbClr val="3399FF"/>
                </a:solidFill>
                <a:latin typeface="Arial"/>
                <a:ea typeface="Arial"/>
                <a:cs typeface="Arial"/>
                <a:sym typeface="Arial"/>
              </a:rPr>
              <a:t>project</a:t>
            </a:r>
            <a:r>
              <a:rPr b="0" i="0" lang="en-US" sz="2200" u="none">
                <a:solidFill>
                  <a:schemeClr val="dk1"/>
                </a:solidFill>
                <a:latin typeface="Arial"/>
                <a:ea typeface="Arial"/>
                <a:cs typeface="Arial"/>
                <a:sym typeface="Arial"/>
              </a:rPr>
              <a:t> </a:t>
            </a:r>
            <a:r>
              <a:rPr b="0" i="0" lang="en-US" sz="2200" u="none">
                <a:solidFill>
                  <a:srgbClr val="000099"/>
                </a:solidFill>
                <a:latin typeface="Arial"/>
                <a:ea typeface="Arial"/>
                <a:cs typeface="Arial"/>
                <a:sym typeface="Arial"/>
              </a:rPr>
              <a:t>is a [temporary] sequence of unique, complex, and connected activities having one goal or purpose and that must be completed by specific time, within budget, and according to specification.</a:t>
            </a:r>
            <a:endParaRPr/>
          </a:p>
          <a:p>
            <a:pPr indent="-342900" lvl="0" marL="342900" rtl="0" algn="l">
              <a:lnSpc>
                <a:spcPct val="70000"/>
              </a:lnSpc>
              <a:spcBef>
                <a:spcPts val="500"/>
              </a:spcBef>
              <a:spcAft>
                <a:spcPts val="0"/>
              </a:spcAft>
              <a:buSzPts val="2750"/>
              <a:buFont typeface="Garamond"/>
              <a:buNone/>
            </a:pPr>
            <a:r>
              <a:t/>
            </a:r>
            <a:endParaRPr b="1" i="0" sz="2500" u="none">
              <a:solidFill>
                <a:srgbClr val="3399FF"/>
              </a:solidFill>
              <a:latin typeface="Arial"/>
              <a:ea typeface="Arial"/>
              <a:cs typeface="Arial"/>
              <a:sym typeface="Arial"/>
            </a:endParaRPr>
          </a:p>
          <a:p>
            <a:pPr indent="-342900" lvl="0" marL="342900" rtl="0" algn="l">
              <a:lnSpc>
                <a:spcPct val="70000"/>
              </a:lnSpc>
              <a:spcBef>
                <a:spcPts val="500"/>
              </a:spcBef>
              <a:spcAft>
                <a:spcPts val="0"/>
              </a:spcAft>
              <a:buSzPts val="2750"/>
              <a:buFont typeface="Arial"/>
              <a:buChar char="•"/>
            </a:pPr>
            <a:r>
              <a:rPr b="1" i="0" lang="en-US" sz="2500" u="none">
                <a:solidFill>
                  <a:srgbClr val="3399FF"/>
                </a:solidFill>
                <a:latin typeface="Arial"/>
                <a:ea typeface="Arial"/>
                <a:cs typeface="Arial"/>
                <a:sym typeface="Arial"/>
              </a:rPr>
              <a:t>Project management</a:t>
            </a:r>
            <a:r>
              <a:rPr b="0" i="0" lang="en-US" sz="2500" u="none">
                <a:solidFill>
                  <a:schemeClr val="dk1"/>
                </a:solidFill>
                <a:latin typeface="Arial"/>
                <a:ea typeface="Arial"/>
                <a:cs typeface="Arial"/>
                <a:sym typeface="Arial"/>
              </a:rPr>
              <a:t> </a:t>
            </a:r>
            <a:r>
              <a:rPr b="0" i="0" lang="en-US" sz="2500" u="none">
                <a:solidFill>
                  <a:srgbClr val="000099"/>
                </a:solidFill>
                <a:latin typeface="Arial"/>
                <a:ea typeface="Arial"/>
                <a:cs typeface="Arial"/>
                <a:sym typeface="Arial"/>
              </a:rPr>
              <a:t>is the process of </a:t>
            </a:r>
            <a:endParaRPr/>
          </a:p>
          <a:p>
            <a:pPr indent="-285750" lvl="1" marL="742950" rtl="0" algn="l">
              <a:lnSpc>
                <a:spcPct val="7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planning and controlling </a:t>
            </a:r>
            <a:endParaRPr/>
          </a:p>
          <a:p>
            <a:pPr indent="-228600" lvl="2" marL="1143000" rtl="0" algn="l">
              <a:lnSpc>
                <a:spcPct val="70000"/>
              </a:lnSpc>
              <a:spcBef>
                <a:spcPts val="380"/>
              </a:spcBef>
              <a:spcAft>
                <a:spcPts val="0"/>
              </a:spcAft>
              <a:buSzPts val="1900"/>
              <a:buChar char="•"/>
            </a:pPr>
            <a:r>
              <a:rPr b="0" i="0" lang="en-US" sz="1900" u="none">
                <a:solidFill>
                  <a:srgbClr val="000099"/>
                </a:solidFill>
                <a:latin typeface="Arial"/>
                <a:ea typeface="Arial"/>
                <a:cs typeface="Arial"/>
                <a:sym typeface="Arial"/>
              </a:rPr>
              <a:t>the development of a system</a:t>
            </a:r>
            <a:endParaRPr/>
          </a:p>
          <a:p>
            <a:pPr indent="-228600" lvl="2" marL="1143000" rtl="0" algn="l">
              <a:lnSpc>
                <a:spcPct val="70000"/>
              </a:lnSpc>
              <a:spcBef>
                <a:spcPts val="380"/>
              </a:spcBef>
              <a:spcAft>
                <a:spcPts val="0"/>
              </a:spcAft>
              <a:buSzPts val="1900"/>
              <a:buChar char="•"/>
            </a:pPr>
            <a:r>
              <a:rPr b="0" i="0" lang="en-US" sz="1900" u="none">
                <a:solidFill>
                  <a:srgbClr val="000099"/>
                </a:solidFill>
                <a:latin typeface="Arial"/>
                <a:ea typeface="Arial"/>
                <a:cs typeface="Arial"/>
                <a:sym typeface="Arial"/>
              </a:rPr>
              <a:t>with the right </a:t>
            </a:r>
            <a:r>
              <a:rPr b="1" i="0" lang="en-US" sz="1900" u="none">
                <a:solidFill>
                  <a:srgbClr val="000099"/>
                </a:solidFill>
                <a:latin typeface="Arial"/>
                <a:ea typeface="Arial"/>
                <a:cs typeface="Arial"/>
                <a:sym typeface="Arial"/>
              </a:rPr>
              <a:t>functionality</a:t>
            </a:r>
            <a:endParaRPr/>
          </a:p>
          <a:p>
            <a:pPr indent="-228600" lvl="2" marL="1143000" rtl="0" algn="l">
              <a:lnSpc>
                <a:spcPct val="70000"/>
              </a:lnSpc>
              <a:spcBef>
                <a:spcPts val="380"/>
              </a:spcBef>
              <a:spcAft>
                <a:spcPts val="0"/>
              </a:spcAft>
              <a:buSzPts val="1900"/>
              <a:buChar char="•"/>
            </a:pPr>
            <a:r>
              <a:rPr b="0" i="0" lang="en-US" sz="1900" u="none">
                <a:solidFill>
                  <a:srgbClr val="000099"/>
                </a:solidFill>
                <a:latin typeface="Arial"/>
                <a:ea typeface="Arial"/>
                <a:cs typeface="Arial"/>
                <a:sym typeface="Arial"/>
              </a:rPr>
              <a:t>within a specified </a:t>
            </a:r>
            <a:r>
              <a:rPr b="1" i="0" lang="en-US" sz="1900" u="none">
                <a:solidFill>
                  <a:srgbClr val="000099"/>
                </a:solidFill>
                <a:latin typeface="Arial"/>
                <a:ea typeface="Arial"/>
                <a:cs typeface="Arial"/>
                <a:sym typeface="Arial"/>
              </a:rPr>
              <a:t>timeframe</a:t>
            </a:r>
            <a:r>
              <a:rPr b="0" i="0" lang="en-US" sz="1900" u="none">
                <a:solidFill>
                  <a:srgbClr val="000099"/>
                </a:solidFill>
                <a:latin typeface="Arial"/>
                <a:ea typeface="Arial"/>
                <a:cs typeface="Arial"/>
                <a:sym typeface="Arial"/>
              </a:rPr>
              <a:t> </a:t>
            </a:r>
            <a:endParaRPr/>
          </a:p>
          <a:p>
            <a:pPr indent="-228600" lvl="2" marL="1143000" rtl="0" algn="l">
              <a:lnSpc>
                <a:spcPct val="70000"/>
              </a:lnSpc>
              <a:spcBef>
                <a:spcPts val="380"/>
              </a:spcBef>
              <a:spcAft>
                <a:spcPts val="0"/>
              </a:spcAft>
              <a:buSzPts val="1900"/>
              <a:buChar char="•"/>
            </a:pPr>
            <a:r>
              <a:rPr b="0" i="0" lang="en-US" sz="1900" u="none">
                <a:solidFill>
                  <a:srgbClr val="000099"/>
                </a:solidFill>
                <a:latin typeface="Arial"/>
                <a:ea typeface="Arial"/>
                <a:cs typeface="Arial"/>
                <a:sym typeface="Arial"/>
              </a:rPr>
              <a:t>at a minimum </a:t>
            </a:r>
            <a:r>
              <a:rPr b="1" i="0" lang="en-US" sz="1900" u="none">
                <a:solidFill>
                  <a:srgbClr val="000099"/>
                </a:solidFill>
                <a:latin typeface="Arial"/>
                <a:ea typeface="Arial"/>
                <a:cs typeface="Arial"/>
                <a:sym typeface="Arial"/>
              </a:rPr>
              <a:t>cost</a:t>
            </a:r>
            <a:r>
              <a:rPr b="0" i="0" lang="en-US" sz="1900" u="none">
                <a:solidFill>
                  <a:srgbClr val="000099"/>
                </a:solidFill>
                <a:latin typeface="Arial"/>
                <a:ea typeface="Arial"/>
                <a:cs typeface="Arial"/>
                <a:sym typeface="Arial"/>
              </a:rPr>
              <a:t> </a:t>
            </a:r>
            <a:endParaRPr/>
          </a:p>
          <a:p>
            <a:pPr indent="-107950" lvl="2" marL="1143000" rtl="0" algn="l">
              <a:lnSpc>
                <a:spcPct val="70000"/>
              </a:lnSpc>
              <a:spcBef>
                <a:spcPts val="380"/>
              </a:spcBef>
              <a:spcAft>
                <a:spcPts val="0"/>
              </a:spcAft>
              <a:buSzPts val="1900"/>
              <a:buNone/>
            </a:pPr>
            <a:r>
              <a:t/>
            </a:r>
            <a:endParaRPr b="1" i="0" sz="1900" u="none">
              <a:solidFill>
                <a:srgbClr val="000099"/>
              </a:solidFill>
              <a:latin typeface="Arial"/>
              <a:ea typeface="Arial"/>
              <a:cs typeface="Arial"/>
              <a:sym typeface="Arial"/>
            </a:endParaRPr>
          </a:p>
          <a:p>
            <a:pPr indent="-342900" lvl="0" marL="342900" rtl="0" algn="l">
              <a:lnSpc>
                <a:spcPct val="70000"/>
              </a:lnSpc>
              <a:spcBef>
                <a:spcPts val="500"/>
              </a:spcBef>
              <a:spcAft>
                <a:spcPts val="0"/>
              </a:spcAft>
              <a:buSzPts val="2750"/>
              <a:buFont typeface="Arial"/>
              <a:buChar char="•"/>
            </a:pPr>
            <a:r>
              <a:rPr b="0" i="0" lang="en-US" sz="2500" u="none">
                <a:solidFill>
                  <a:srgbClr val="000099"/>
                </a:solidFill>
                <a:latin typeface="Arial"/>
                <a:ea typeface="Arial"/>
                <a:cs typeface="Arial"/>
                <a:sym typeface="Arial"/>
              </a:rPr>
              <a:t>A</a:t>
            </a:r>
            <a:r>
              <a:rPr b="0" i="0" lang="en-US" sz="2500" u="none">
                <a:solidFill>
                  <a:schemeClr val="dk1"/>
                </a:solidFill>
                <a:latin typeface="Arial"/>
                <a:ea typeface="Arial"/>
                <a:cs typeface="Arial"/>
                <a:sym typeface="Arial"/>
              </a:rPr>
              <a:t> </a:t>
            </a:r>
            <a:r>
              <a:rPr b="1" i="0" lang="en-US" sz="2500" u="none">
                <a:solidFill>
                  <a:srgbClr val="3399FF"/>
                </a:solidFill>
                <a:latin typeface="Arial"/>
                <a:ea typeface="Arial"/>
                <a:cs typeface="Arial"/>
                <a:sym typeface="Arial"/>
              </a:rPr>
              <a:t>project manager</a:t>
            </a:r>
            <a:r>
              <a:rPr b="0" i="0" lang="en-US" sz="2500" u="none">
                <a:solidFill>
                  <a:schemeClr val="dk1"/>
                </a:solidFill>
                <a:latin typeface="Arial"/>
                <a:ea typeface="Arial"/>
                <a:cs typeface="Arial"/>
                <a:sym typeface="Arial"/>
              </a:rPr>
              <a:t> </a:t>
            </a:r>
            <a:endParaRPr/>
          </a:p>
          <a:p>
            <a:pPr indent="-285750" lvl="1" marL="742950" rtl="0" algn="l">
              <a:lnSpc>
                <a:spcPct val="70000"/>
              </a:lnSpc>
              <a:spcBef>
                <a:spcPts val="440"/>
              </a:spcBef>
              <a:spcAft>
                <a:spcPts val="0"/>
              </a:spcAft>
              <a:buSzPts val="2200"/>
              <a:buFont typeface="Arial"/>
              <a:buChar char="•"/>
            </a:pPr>
            <a:r>
              <a:rPr b="0" i="0" lang="en-US" sz="2200" u="none">
                <a:solidFill>
                  <a:srgbClr val="000099"/>
                </a:solidFill>
                <a:latin typeface="Arial"/>
                <a:ea typeface="Arial"/>
                <a:cs typeface="Arial"/>
                <a:sym typeface="Arial"/>
              </a:rPr>
              <a:t>manages and coordinates</a:t>
            </a:r>
            <a:endParaRPr/>
          </a:p>
          <a:p>
            <a:pPr indent="-228600" lvl="2" marL="1143000" rtl="0" algn="l">
              <a:lnSpc>
                <a:spcPct val="70000"/>
              </a:lnSpc>
              <a:spcBef>
                <a:spcPts val="380"/>
              </a:spcBef>
              <a:spcAft>
                <a:spcPts val="0"/>
              </a:spcAft>
              <a:buSzPts val="1900"/>
              <a:buChar char="•"/>
            </a:pPr>
            <a:r>
              <a:rPr b="0" i="0" lang="en-US" sz="1900" u="none">
                <a:solidFill>
                  <a:srgbClr val="000099"/>
                </a:solidFill>
                <a:latin typeface="Arial"/>
                <a:ea typeface="Arial"/>
                <a:cs typeface="Arial"/>
                <a:sym typeface="Arial"/>
              </a:rPr>
              <a:t>the hundreds of tasks </a:t>
            </a:r>
            <a:endParaRPr/>
          </a:p>
          <a:p>
            <a:pPr indent="-228600" lvl="2" marL="1143000" rtl="0" algn="l">
              <a:lnSpc>
                <a:spcPct val="70000"/>
              </a:lnSpc>
              <a:spcBef>
                <a:spcPts val="380"/>
              </a:spcBef>
              <a:spcAft>
                <a:spcPts val="0"/>
              </a:spcAft>
              <a:buSzPts val="1900"/>
              <a:buChar char="•"/>
            </a:pPr>
            <a:r>
              <a:rPr b="0" i="0" lang="en-US" sz="1900" u="none">
                <a:solidFill>
                  <a:srgbClr val="000099"/>
                </a:solidFill>
                <a:latin typeface="Arial"/>
                <a:ea typeface="Arial"/>
                <a:cs typeface="Arial"/>
                <a:sym typeface="Arial"/>
              </a:rPr>
              <a:t>and roles (people)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0"/>
          <p:cNvSpPr txBox="1"/>
          <p:nvPr>
            <p:ph type="title"/>
          </p:nvPr>
        </p:nvSpPr>
        <p:spPr>
          <a:xfrm>
            <a:off x="571500" y="3810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Exercise</a:t>
            </a:r>
            <a:endParaRPr/>
          </a:p>
        </p:txBody>
      </p:sp>
      <p:sp>
        <p:nvSpPr>
          <p:cNvPr descr="Rectangle: Click to edit Master text styles &#10;Second level &#10;Third level &#10;Fourth level &#10;Fifth level" id="862" name="Google Shape;862;p30"/>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lt1"/>
              </a:buClr>
              <a:buSzPts val="3080"/>
              <a:buFont typeface="Garamond"/>
              <a:buChar char="•"/>
            </a:pPr>
            <a:r>
              <a:rPr b="0" i="0" lang="en-US" sz="2800" u="none">
                <a:solidFill>
                  <a:schemeClr val="dk1"/>
                </a:solidFill>
                <a:latin typeface="Garamond"/>
                <a:ea typeface="Garamond"/>
                <a:cs typeface="Garamond"/>
                <a:sym typeface="Garamond"/>
              </a:rPr>
              <a:t>A target product has 7 simple inputs, 2 average inputs and 10 complex inputs. There are 56 average output, 8 simple inquires, 12 average master files, and 17 complex interfaces. Determine the unadjusted unadjusted function points (UFP)</a:t>
            </a:r>
            <a:endParaRPr/>
          </a:p>
          <a:p>
            <a:pPr indent="-342900" lvl="0" marL="342900" marR="0" rtl="0" algn="l">
              <a:lnSpc>
                <a:spcPct val="90000"/>
              </a:lnSpc>
              <a:spcBef>
                <a:spcPts val="560"/>
              </a:spcBef>
              <a:spcAft>
                <a:spcPts val="0"/>
              </a:spcAft>
              <a:buClr>
                <a:schemeClr val="lt1"/>
              </a:buClr>
              <a:buSzPts val="3080"/>
              <a:buFont typeface="Garamond"/>
              <a:buChar char="•"/>
            </a:pPr>
            <a:r>
              <a:rPr b="0" i="0" lang="en-US" sz="2800" u="none">
                <a:solidFill>
                  <a:schemeClr val="dk1"/>
                </a:solidFill>
                <a:latin typeface="Garamond"/>
                <a:ea typeface="Garamond"/>
                <a:cs typeface="Garamond"/>
                <a:sym typeface="Garamond"/>
              </a:rPr>
              <a:t> If the total degree of influence for the product of the question above is 49, determine the number of function point</a:t>
            </a:r>
            <a:endParaRPr/>
          </a:p>
          <a:p>
            <a:pPr indent="-342900" lvl="0" marL="342900" marR="0" rtl="0" algn="l">
              <a:lnSpc>
                <a:spcPct val="90000"/>
              </a:lnSpc>
              <a:spcBef>
                <a:spcPts val="560"/>
              </a:spcBef>
              <a:spcAft>
                <a:spcPts val="0"/>
              </a:spcAft>
              <a:buClr>
                <a:schemeClr val="lt1"/>
              </a:buClr>
              <a:buSzPts val="3080"/>
              <a:buFont typeface="Garamond"/>
              <a:buChar char="•"/>
            </a:pPr>
            <a:r>
              <a:rPr b="0" i="0" lang="en-US" sz="2800" u="none">
                <a:solidFill>
                  <a:schemeClr val="dk1"/>
                </a:solidFill>
                <a:latin typeface="Garamond"/>
                <a:ea typeface="Garamond"/>
                <a:cs typeface="Garamond"/>
                <a:sym typeface="Garamond"/>
              </a:rPr>
              <a:t>Assuming the project can be categorised as organic, calculate the effort in person-months and time /schedule estimates in months</a:t>
            </a:r>
            <a:endParaRPr/>
          </a:p>
        </p:txBody>
      </p:sp>
      <p:sp>
        <p:nvSpPr>
          <p:cNvPr id="863" name="Google Shape;863;p30"/>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864" name="Google Shape;864;p3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3 - </a:t>
            </a:r>
            <a:fld id="{00000000-1234-1234-1234-123412341234}" type="slidenum">
              <a:rPr b="0" i="0" lang="en-US" sz="1400" u="none">
                <a:solidFill>
                  <a:schemeClr val="dk1"/>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1"/>
          <p:cNvSpPr txBox="1"/>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871" name="Google Shape;871;p31"/>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872" name="Google Shape;872;p31"/>
          <p:cNvSpPr txBox="1"/>
          <p:nvPr>
            <p:ph type="ctrTitle"/>
          </p:nvPr>
        </p:nvSpPr>
        <p:spPr>
          <a:xfrm>
            <a:off x="990600" y="1600200"/>
            <a:ext cx="74676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Project Management Tools and Techniques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3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Gantt Charts</a:t>
            </a:r>
            <a:endParaRPr/>
          </a:p>
        </p:txBody>
      </p:sp>
      <p:sp>
        <p:nvSpPr>
          <p:cNvPr descr="Rectangle: Click to edit Master text styles &#10;Second level &#10;Third level &#10;Fourth level &#10;Fifth level" id="879" name="Google Shape;879;p3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175260" lvl="0" marL="342900" rtl="0" algn="l">
              <a:lnSpc>
                <a:spcPct val="100000"/>
              </a:lnSpc>
              <a:spcBef>
                <a:spcPts val="0"/>
              </a:spcBef>
              <a:spcAft>
                <a:spcPts val="0"/>
              </a:spcAft>
              <a:buSzPts val="2640"/>
              <a:buFont typeface="Garamond"/>
              <a:buNone/>
            </a:pPr>
            <a:r>
              <a:t/>
            </a:r>
            <a:endParaRPr b="0" i="0" sz="2400" u="none">
              <a:solidFill>
                <a:schemeClr val="dk1"/>
              </a:solidFill>
              <a:latin typeface="Garamond"/>
              <a:ea typeface="Garamond"/>
              <a:cs typeface="Garamond"/>
              <a:sym typeface="Garamond"/>
            </a:endParaRPr>
          </a:p>
          <a:p>
            <a:pPr indent="-342900" lvl="0" marL="342900" rtl="0" algn="l">
              <a:lnSpc>
                <a:spcPct val="100000"/>
              </a:lnSpc>
              <a:spcBef>
                <a:spcPts val="480"/>
              </a:spcBef>
              <a:spcAft>
                <a:spcPts val="0"/>
              </a:spcAft>
              <a:buSzPts val="2640"/>
              <a:buFont typeface="Garamond"/>
              <a:buChar char="•"/>
            </a:pPr>
            <a:r>
              <a:rPr b="0" i="0" lang="en-US" sz="2400" u="none">
                <a:solidFill>
                  <a:schemeClr val="dk1"/>
                </a:solidFill>
                <a:latin typeface="Garamond"/>
                <a:ea typeface="Garamond"/>
                <a:cs typeface="Garamond"/>
                <a:sym typeface="Garamond"/>
              </a:rPr>
              <a:t>This is a visual representation of the project activities and their durations. The vertical axis represents the activities, and the horizontal axis represents the duration.</a:t>
            </a:r>
            <a:endParaRPr/>
          </a:p>
          <a:p>
            <a:pPr indent="-342900" lvl="0" marL="342900" rtl="0" algn="l">
              <a:lnSpc>
                <a:spcPct val="100000"/>
              </a:lnSpc>
              <a:spcBef>
                <a:spcPts val="480"/>
              </a:spcBef>
              <a:spcAft>
                <a:spcPts val="0"/>
              </a:spcAft>
              <a:buSzPts val="2640"/>
              <a:buFont typeface="Garamond"/>
              <a:buChar char="•"/>
            </a:pPr>
            <a:r>
              <a:rPr b="0" i="0" lang="en-US" sz="2400" u="none">
                <a:solidFill>
                  <a:schemeClr val="dk1"/>
                </a:solidFill>
                <a:latin typeface="Garamond"/>
                <a:ea typeface="Garamond"/>
                <a:cs typeface="Garamond"/>
                <a:sym typeface="Garamond"/>
              </a:rPr>
              <a:t>Example:</a:t>
            </a:r>
            <a:endParaRPr/>
          </a:p>
          <a:p>
            <a:pPr indent="-285750" lvl="1" marL="742950" rtl="0" algn="l">
              <a:lnSpc>
                <a:spcPct val="100000"/>
              </a:lnSpc>
              <a:spcBef>
                <a:spcPts val="400"/>
              </a:spcBef>
              <a:spcAft>
                <a:spcPts val="0"/>
              </a:spcAft>
              <a:buSzPts val="2000"/>
              <a:buFont typeface="Garamond"/>
              <a:buChar char="•"/>
            </a:pPr>
            <a:r>
              <a:rPr b="0" i="0" lang="en-US" sz="2000" u="none">
                <a:solidFill>
                  <a:schemeClr val="dk1"/>
                </a:solidFill>
                <a:latin typeface="Garamond"/>
                <a:ea typeface="Garamond"/>
                <a:cs typeface="Garamond"/>
                <a:sym typeface="Garamond"/>
              </a:rPr>
              <a:t>The table in the next slide represents a software project specification with estimated project activity durations, and their precedence requirements. Draw a Gantt chart for the project.</a:t>
            </a:r>
            <a:endParaRPr/>
          </a:p>
          <a:p>
            <a:pPr indent="-203200" lvl="0" marL="342900" rtl="0" algn="l">
              <a:spcBef>
                <a:spcPts val="400"/>
              </a:spcBef>
              <a:spcAft>
                <a:spcPts val="0"/>
              </a:spcAft>
              <a:buSzPts val="2200"/>
              <a:buFont typeface="Garamond"/>
              <a:buNone/>
            </a:pPr>
            <a:r>
              <a:t/>
            </a:r>
            <a:endParaRPr b="0" i="0" sz="2000" u="none">
              <a:solidFill>
                <a:schemeClr val="dk1"/>
              </a:solidFill>
              <a:latin typeface="Garamond"/>
              <a:ea typeface="Garamond"/>
              <a:cs typeface="Garamond"/>
              <a:sym typeface="Garamon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3"/>
          <p:cNvSpPr txBox="1"/>
          <p:nvPr>
            <p:ph type="title"/>
          </p:nvPr>
        </p:nvSpPr>
        <p:spPr>
          <a:xfrm>
            <a:off x="0" y="457200"/>
            <a:ext cx="9144000" cy="7858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Project specifications</a:t>
            </a:r>
            <a:endParaRPr/>
          </a:p>
        </p:txBody>
      </p:sp>
      <p:graphicFrame>
        <p:nvGraphicFramePr>
          <p:cNvPr id="886" name="Google Shape;886;p33"/>
          <p:cNvGraphicFramePr/>
          <p:nvPr/>
        </p:nvGraphicFramePr>
        <p:xfrm>
          <a:off x="533400" y="1676400"/>
          <a:ext cx="3000000" cy="3000000"/>
        </p:xfrm>
        <a:graphic>
          <a:graphicData uri="http://schemas.openxmlformats.org/drawingml/2006/table">
            <a:tbl>
              <a:tblPr>
                <a:noFill/>
                <a:tableStyleId>{9185C271-7EFE-40AF-B05B-E6B8F3912E19}</a:tableStyleId>
              </a:tblPr>
              <a:tblGrid>
                <a:gridCol w="1066800"/>
                <a:gridCol w="3886200"/>
                <a:gridCol w="1143000"/>
                <a:gridCol w="1524000"/>
              </a:tblGrid>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Activity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Activity Description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Duration(weeks)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Precedents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Hardware selection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Software design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Install Hardware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Code and Test Software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File Take-on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Write User Manual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User Training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Install and Test System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4"/>
          <p:cNvSpPr txBox="1"/>
          <p:nvPr>
            <p:ph type="title"/>
          </p:nvPr>
        </p:nvSpPr>
        <p:spPr>
          <a:xfrm>
            <a:off x="571500" y="685800"/>
            <a:ext cx="74295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Gantt Chart for the Project</a:t>
            </a:r>
            <a:endParaRPr/>
          </a:p>
        </p:txBody>
      </p:sp>
      <p:graphicFrame>
        <p:nvGraphicFramePr>
          <p:cNvPr id="893" name="Google Shape;893;p34"/>
          <p:cNvGraphicFramePr/>
          <p:nvPr/>
        </p:nvGraphicFramePr>
        <p:xfrm>
          <a:off x="636487" y="2460750"/>
          <a:ext cx="8027989" cy="3500437"/>
        </p:xfrm>
        <a:graphic>
          <a:graphicData uri="http://schemas.openxmlformats.org/presentationml/2006/ole">
            <mc:AlternateContent>
              <mc:Choice Requires="v">
                <p:oleObj r:id="rId4" imgH="3500437" imgW="8027989" progId="Excel.Sheet.8" spid="_x0000_s1">
                  <p:embed/>
                </p:oleObj>
              </mc:Choice>
              <mc:Fallback>
                <p:oleObj r:id="rId5" imgH="3500437" imgW="8027989" progId="Excel.Sheet.8">
                  <p:embed/>
                  <p:pic>
                    <p:nvPicPr>
                      <p:cNvPr id="893" name="Google Shape;893;p34"/>
                      <p:cNvPicPr preferRelativeResize="0"/>
                      <p:nvPr/>
                    </p:nvPicPr>
                    <p:blipFill rotWithShape="1">
                      <a:blip r:embed="rId6">
                        <a:alphaModFix/>
                      </a:blip>
                      <a:srcRect b="0" l="0" r="0" t="0"/>
                      <a:stretch/>
                    </p:blipFill>
                    <p:spPr>
                      <a:xfrm>
                        <a:off x="636487" y="2460750"/>
                        <a:ext cx="8027989" cy="3500437"/>
                      </a:xfrm>
                      <a:prstGeom prst="rect">
                        <a:avLst/>
                      </a:prstGeom>
                      <a:noFill/>
                      <a:ln>
                        <a:noFill/>
                      </a:ln>
                    </p:spPr>
                  </p:pic>
                </p:oleObj>
              </mc:Fallback>
            </mc:AlternateContent>
          </a:graphicData>
        </a:graphic>
      </p:graphicFrame>
      <p:sp>
        <p:nvSpPr>
          <p:cNvPr id="894" name="Google Shape;894;p34"/>
          <p:cNvSpPr txBox="1"/>
          <p:nvPr/>
        </p:nvSpPr>
        <p:spPr>
          <a:xfrm>
            <a:off x="1714500" y="5214937"/>
            <a:ext cx="66294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Estimated Project Duration = 13 Weeks</a:t>
            </a:r>
            <a:endParaRPr/>
          </a:p>
          <a:p>
            <a:pPr indent="0" lvl="0" marL="0" marR="0" rtl="0" algn="l">
              <a:lnSpc>
                <a:spcPct val="100000"/>
              </a:lnSpc>
              <a:spcBef>
                <a:spcPts val="10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Note: One can use different styles, shades for the duration.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Network Analysis Diagrams / PERT Chart</a:t>
            </a:r>
            <a:endParaRPr/>
          </a:p>
        </p:txBody>
      </p:sp>
      <p:sp>
        <p:nvSpPr>
          <p:cNvPr descr="Rectangle: Click to edit Master text styles &#10;Second level &#10;Third level &#10;Fourth level &#10;Fifth level" id="901" name="Google Shape;901;p3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112395" lvl="0" marL="342900" rtl="0" algn="l">
              <a:lnSpc>
                <a:spcPct val="90000"/>
              </a:lnSpc>
              <a:spcBef>
                <a:spcPts val="0"/>
              </a:spcBef>
              <a:spcAft>
                <a:spcPts val="0"/>
              </a:spcAft>
              <a:buSzPts val="3630"/>
              <a:buFont typeface="Garamond"/>
              <a:buNone/>
            </a:pPr>
            <a:r>
              <a:t/>
            </a:r>
            <a:endParaRPr b="0" i="0" sz="3300" u="none">
              <a:solidFill>
                <a:schemeClr val="dk1"/>
              </a:solidFill>
              <a:latin typeface="Garamond"/>
              <a:ea typeface="Garamond"/>
              <a:cs typeface="Garamond"/>
              <a:sym typeface="Garamond"/>
            </a:endParaRPr>
          </a:p>
          <a:p>
            <a:pPr indent="-342900" lvl="0" marL="342900" rtl="0" algn="l">
              <a:lnSpc>
                <a:spcPct val="90000"/>
              </a:lnSpc>
              <a:spcBef>
                <a:spcPts val="660"/>
              </a:spcBef>
              <a:spcAft>
                <a:spcPts val="0"/>
              </a:spcAft>
              <a:buSzPts val="3630"/>
              <a:buFont typeface="Garamond"/>
              <a:buChar char="•"/>
            </a:pPr>
            <a:r>
              <a:rPr b="0" i="0" lang="en-US" sz="3300" u="none">
                <a:solidFill>
                  <a:schemeClr val="dk1"/>
                </a:solidFill>
                <a:latin typeface="Garamond"/>
                <a:ea typeface="Garamond"/>
                <a:cs typeface="Garamond"/>
                <a:sym typeface="Garamond"/>
              </a:rPr>
              <a:t>A </a:t>
            </a:r>
            <a:r>
              <a:rPr b="1" i="0" lang="en-US" sz="3300" u="none">
                <a:solidFill>
                  <a:schemeClr val="dk1"/>
                </a:solidFill>
                <a:latin typeface="Garamond"/>
                <a:ea typeface="Garamond"/>
                <a:cs typeface="Garamond"/>
                <a:sym typeface="Garamond"/>
              </a:rPr>
              <a:t>PERT chart</a:t>
            </a:r>
            <a:r>
              <a:rPr b="0" i="0" lang="en-US" sz="3300" u="none">
                <a:solidFill>
                  <a:schemeClr val="dk1"/>
                </a:solidFill>
                <a:latin typeface="Garamond"/>
                <a:ea typeface="Garamond"/>
                <a:cs typeface="Garamond"/>
                <a:sym typeface="Garamond"/>
              </a:rPr>
              <a:t> is a graphical network model that depicts a project’s tasks and the relationships between those tasks. </a:t>
            </a:r>
            <a:endParaRPr/>
          </a:p>
          <a:p>
            <a:pPr indent="-112395" lvl="0" marL="342900" rtl="0" algn="l">
              <a:lnSpc>
                <a:spcPct val="90000"/>
              </a:lnSpc>
              <a:spcBef>
                <a:spcPts val="660"/>
              </a:spcBef>
              <a:spcAft>
                <a:spcPts val="0"/>
              </a:spcAft>
              <a:buSzPts val="3630"/>
              <a:buFont typeface="Garamond"/>
              <a:buNone/>
            </a:pPr>
            <a:r>
              <a:t/>
            </a:r>
            <a:endParaRPr b="0" i="0" sz="3300" u="none">
              <a:solidFill>
                <a:schemeClr val="dk1"/>
              </a:solidFill>
              <a:latin typeface="Garamond"/>
              <a:ea typeface="Garamond"/>
              <a:cs typeface="Garamond"/>
              <a:sym typeface="Garamond"/>
            </a:endParaRPr>
          </a:p>
          <a:p>
            <a:pPr indent="-342900" lvl="0" marL="342900" rtl="0" algn="l">
              <a:lnSpc>
                <a:spcPct val="90000"/>
              </a:lnSpc>
              <a:spcBef>
                <a:spcPts val="660"/>
              </a:spcBef>
              <a:spcAft>
                <a:spcPts val="0"/>
              </a:spcAft>
              <a:buSzPts val="3630"/>
              <a:buFont typeface="Garamond"/>
              <a:buChar char="•"/>
            </a:pPr>
            <a:r>
              <a:rPr b="0" i="0" lang="en-US" sz="3300" u="none">
                <a:solidFill>
                  <a:schemeClr val="dk1"/>
                </a:solidFill>
                <a:latin typeface="Garamond"/>
                <a:ea typeface="Garamond"/>
                <a:cs typeface="Garamond"/>
                <a:sym typeface="Garamond"/>
              </a:rPr>
              <a:t>Two types:</a:t>
            </a:r>
            <a:endParaRPr/>
          </a:p>
          <a:p>
            <a:pPr indent="-285750" lvl="1" marL="742950" rtl="0" algn="l">
              <a:lnSpc>
                <a:spcPct val="90000"/>
              </a:lnSpc>
              <a:spcBef>
                <a:spcPts val="600"/>
              </a:spcBef>
              <a:spcAft>
                <a:spcPts val="0"/>
              </a:spcAft>
              <a:buSzPts val="3000"/>
              <a:buFont typeface="Garamond"/>
              <a:buChar char="•"/>
            </a:pPr>
            <a:r>
              <a:rPr b="0" i="0" lang="en-US" sz="3000" u="none">
                <a:solidFill>
                  <a:schemeClr val="dk1"/>
                </a:solidFill>
                <a:latin typeface="Garamond"/>
                <a:ea typeface="Garamond"/>
                <a:cs typeface="Garamond"/>
                <a:sym typeface="Garamond"/>
              </a:rPr>
              <a:t>Activity-on-Arrow (AoA) Diagrams.</a:t>
            </a:r>
            <a:endParaRPr/>
          </a:p>
          <a:p>
            <a:pPr indent="-285750" lvl="1" marL="742950" rtl="0" algn="l">
              <a:lnSpc>
                <a:spcPct val="90000"/>
              </a:lnSpc>
              <a:spcBef>
                <a:spcPts val="600"/>
              </a:spcBef>
              <a:spcAft>
                <a:spcPts val="0"/>
              </a:spcAft>
              <a:buSzPts val="3000"/>
              <a:buFont typeface="Garamond"/>
              <a:buChar char="•"/>
            </a:pPr>
            <a:r>
              <a:rPr b="0" i="0" lang="en-US" sz="3000" u="none">
                <a:solidFill>
                  <a:schemeClr val="dk1"/>
                </a:solidFill>
                <a:latin typeface="Garamond"/>
                <a:ea typeface="Garamond"/>
                <a:cs typeface="Garamond"/>
                <a:sym typeface="Garamond"/>
              </a:rPr>
              <a:t>Activity-on-Node (AoN) Diagrams.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Activity-on-Arrow (AoA) Diagrams</a:t>
            </a:r>
            <a:endParaRPr/>
          </a:p>
        </p:txBody>
      </p:sp>
      <p:sp>
        <p:nvSpPr>
          <p:cNvPr descr="Rectangle: Click to edit Master text styles &#10;Second level &#10;Third level &#10;Fourth level &#10;Fifth level" id="908" name="Google Shape;908;p3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210184" lvl="0" marL="342900" rtl="0" algn="l">
              <a:lnSpc>
                <a:spcPct val="90000"/>
              </a:lnSpc>
              <a:spcBef>
                <a:spcPts val="0"/>
              </a:spcBef>
              <a:spcAft>
                <a:spcPts val="0"/>
              </a:spcAft>
              <a:buSzPts val="2090"/>
              <a:buFont typeface="Garamond"/>
              <a:buNone/>
            </a:pPr>
            <a:r>
              <a:t/>
            </a:r>
            <a:endParaRPr b="0" i="0" sz="1900" u="none">
              <a:solidFill>
                <a:schemeClr val="dk1"/>
              </a:solidFill>
              <a:latin typeface="Garamond"/>
              <a:ea typeface="Garamond"/>
              <a:cs typeface="Garamond"/>
              <a:sym typeface="Garamond"/>
            </a:endParaRPr>
          </a:p>
          <a:p>
            <a:pPr indent="-342900" lvl="0" marL="342900" rtl="0" algn="l">
              <a:lnSpc>
                <a:spcPct val="90000"/>
              </a:lnSpc>
              <a:spcBef>
                <a:spcPts val="440"/>
              </a:spcBef>
              <a:spcAft>
                <a:spcPts val="0"/>
              </a:spcAft>
              <a:buSzPts val="2420"/>
              <a:buFont typeface="Garamond"/>
              <a:buChar char="•"/>
            </a:pPr>
            <a:r>
              <a:rPr b="0" i="0" lang="en-US" sz="2200" u="none">
                <a:solidFill>
                  <a:schemeClr val="dk1"/>
                </a:solidFill>
                <a:latin typeface="Garamond"/>
                <a:ea typeface="Garamond"/>
                <a:cs typeface="Garamond"/>
                <a:sym typeface="Garamond"/>
              </a:rPr>
              <a:t>The diagram represents activities by links or arrows and the nodes represents events of activities as groups of activities start or finishing.</a:t>
            </a:r>
            <a:endParaRPr/>
          </a:p>
          <a:p>
            <a:pPr indent="-342900" lvl="0" marL="342900" rtl="0" algn="l">
              <a:lnSpc>
                <a:spcPct val="90000"/>
              </a:lnSpc>
              <a:spcBef>
                <a:spcPts val="440"/>
              </a:spcBef>
              <a:spcAft>
                <a:spcPts val="0"/>
              </a:spcAft>
              <a:buSzPts val="2420"/>
              <a:buFont typeface="Garamond"/>
              <a:buChar char="•"/>
            </a:pPr>
            <a:r>
              <a:rPr b="0" i="0" lang="en-US" sz="2200" u="none">
                <a:solidFill>
                  <a:schemeClr val="dk1"/>
                </a:solidFill>
                <a:latin typeface="Garamond"/>
                <a:ea typeface="Garamond"/>
                <a:cs typeface="Garamond"/>
                <a:sym typeface="Garamond"/>
              </a:rPr>
              <a:t>Rules and conventions are</a:t>
            </a:r>
            <a:endParaRPr/>
          </a:p>
          <a:p>
            <a:pPr indent="-285750" lvl="1" marL="742950" rtl="0" algn="l">
              <a:lnSpc>
                <a:spcPct val="90000"/>
              </a:lnSpc>
              <a:spcBef>
                <a:spcPts val="380"/>
              </a:spcBef>
              <a:spcAft>
                <a:spcPts val="0"/>
              </a:spcAft>
              <a:buSzPts val="1900"/>
              <a:buFont typeface="Garamond"/>
              <a:buChar char="•"/>
            </a:pPr>
            <a:r>
              <a:rPr b="0" i="0" lang="en-US" sz="1900" u="none">
                <a:solidFill>
                  <a:schemeClr val="dk1"/>
                </a:solidFill>
                <a:latin typeface="Garamond"/>
                <a:ea typeface="Garamond"/>
                <a:cs typeface="Garamond"/>
                <a:sym typeface="Garamond"/>
              </a:rPr>
              <a:t>A project network diagrams may have only one start node.</a:t>
            </a:r>
            <a:endParaRPr/>
          </a:p>
          <a:p>
            <a:pPr indent="-285750" lvl="1" marL="742950" rtl="0" algn="l">
              <a:lnSpc>
                <a:spcPct val="90000"/>
              </a:lnSpc>
              <a:spcBef>
                <a:spcPts val="380"/>
              </a:spcBef>
              <a:spcAft>
                <a:spcPts val="0"/>
              </a:spcAft>
              <a:buSzPts val="1900"/>
              <a:buFont typeface="Garamond"/>
              <a:buChar char="•"/>
            </a:pPr>
            <a:r>
              <a:rPr b="0" i="0" lang="en-US" sz="1900" u="none">
                <a:solidFill>
                  <a:schemeClr val="dk1"/>
                </a:solidFill>
                <a:latin typeface="Garamond"/>
                <a:ea typeface="Garamond"/>
                <a:cs typeface="Garamond"/>
                <a:sym typeface="Garamond"/>
              </a:rPr>
              <a:t>Project network diagram may have only one end-node.</a:t>
            </a:r>
            <a:endParaRPr/>
          </a:p>
          <a:p>
            <a:pPr indent="-285750" lvl="1" marL="742950" rtl="0" algn="l">
              <a:lnSpc>
                <a:spcPct val="90000"/>
              </a:lnSpc>
              <a:spcBef>
                <a:spcPts val="380"/>
              </a:spcBef>
              <a:spcAft>
                <a:spcPts val="0"/>
              </a:spcAft>
              <a:buSzPts val="1900"/>
              <a:buFont typeface="Garamond"/>
              <a:buChar char="•"/>
            </a:pPr>
            <a:r>
              <a:rPr b="0" i="0" lang="en-US" sz="1900" u="none">
                <a:solidFill>
                  <a:schemeClr val="dk1"/>
                </a:solidFill>
                <a:latin typeface="Garamond"/>
                <a:ea typeface="Garamond"/>
                <a:cs typeface="Garamond"/>
                <a:sym typeface="Garamond"/>
              </a:rPr>
              <a:t>A link has duration.</a:t>
            </a:r>
            <a:endParaRPr/>
          </a:p>
          <a:p>
            <a:pPr indent="-285750" lvl="1" marL="742950" rtl="0" algn="l">
              <a:lnSpc>
                <a:spcPct val="90000"/>
              </a:lnSpc>
              <a:spcBef>
                <a:spcPts val="380"/>
              </a:spcBef>
              <a:spcAft>
                <a:spcPts val="0"/>
              </a:spcAft>
              <a:buSzPts val="1900"/>
              <a:buFont typeface="Garamond"/>
              <a:buChar char="•"/>
            </a:pPr>
            <a:r>
              <a:rPr b="0" i="0" lang="en-US" sz="1900" u="none">
                <a:solidFill>
                  <a:schemeClr val="dk1"/>
                </a:solidFill>
                <a:latin typeface="Garamond"/>
                <a:ea typeface="Garamond"/>
                <a:cs typeface="Garamond"/>
                <a:sym typeface="Garamond"/>
              </a:rPr>
              <a:t>Nodes have no duration. Nodes are events and are therefore instantaneous points in time. The source node is the event of the project becoming ready to start and the sink node is the event of the project becoming completed. Intermediate nodes represents 2 simultaneous events i.e.. The event of all activities leading into a node having been completed, and the event of all activities leading out of those nodes being in a position to be started.</a:t>
            </a:r>
            <a:endParaRPr/>
          </a:p>
          <a:p>
            <a:pPr indent="-210184" lvl="0" marL="342900" rtl="0" algn="l">
              <a:spcBef>
                <a:spcPts val="380"/>
              </a:spcBef>
              <a:spcAft>
                <a:spcPts val="0"/>
              </a:spcAft>
              <a:buSzPts val="2090"/>
              <a:buFont typeface="Garamond"/>
              <a:buNone/>
            </a:pPr>
            <a:r>
              <a:t/>
            </a:r>
            <a:endParaRPr b="0" i="0" sz="1900" u="none">
              <a:solidFill>
                <a:schemeClr val="dk1"/>
              </a:solidFill>
              <a:latin typeface="Garamond"/>
              <a:ea typeface="Garamond"/>
              <a:cs typeface="Garamond"/>
              <a:sym typeface="Garamon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Rules and Conventions for AoA</a:t>
            </a:r>
            <a:endParaRPr/>
          </a:p>
        </p:txBody>
      </p:sp>
      <p:sp>
        <p:nvSpPr>
          <p:cNvPr descr="Rectangle: Click to edit Master text styles &#10;Second level &#10;Third level &#10;Fourth level &#10;Fifth level" id="915" name="Google Shape;915;p37"/>
          <p:cNvSpPr txBox="1"/>
          <p:nvPr>
            <p:ph idx="1" type="body"/>
          </p:nvPr>
        </p:nvSpPr>
        <p:spPr>
          <a:xfrm>
            <a:off x="1524000" y="1981200"/>
            <a:ext cx="7191375" cy="3948112"/>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SzPts val="3200"/>
              <a:buFont typeface="Garamond"/>
              <a:buChar char="•"/>
            </a:pPr>
            <a:r>
              <a:rPr b="0" i="0" lang="en-US" sz="3200" u="none">
                <a:solidFill>
                  <a:schemeClr val="dk1"/>
                </a:solidFill>
                <a:latin typeface="Garamond"/>
                <a:ea typeface="Garamond"/>
                <a:cs typeface="Garamond"/>
                <a:sym typeface="Garamond"/>
              </a:rPr>
              <a:t>Time moves from left to right.</a:t>
            </a:r>
            <a:endParaRPr/>
          </a:p>
          <a:p>
            <a:pPr indent="-285750" lvl="1" marL="742950" rtl="0" algn="l">
              <a:lnSpc>
                <a:spcPct val="100000"/>
              </a:lnSpc>
              <a:spcBef>
                <a:spcPts val="640"/>
              </a:spcBef>
              <a:spcAft>
                <a:spcPts val="0"/>
              </a:spcAft>
              <a:buSzPts val="3200"/>
              <a:buFont typeface="Garamond"/>
              <a:buChar char="•"/>
            </a:pPr>
            <a:r>
              <a:rPr b="0" i="0" lang="en-US" sz="3200" u="none">
                <a:solidFill>
                  <a:schemeClr val="dk1"/>
                </a:solidFill>
                <a:latin typeface="Garamond"/>
                <a:ea typeface="Garamond"/>
                <a:cs typeface="Garamond"/>
                <a:sym typeface="Garamond"/>
              </a:rPr>
              <a:t>Nodes are numbered sequentially.</a:t>
            </a:r>
            <a:endParaRPr/>
          </a:p>
          <a:p>
            <a:pPr indent="-285750" lvl="1" marL="742950" rtl="0" algn="l">
              <a:lnSpc>
                <a:spcPct val="100000"/>
              </a:lnSpc>
              <a:spcBef>
                <a:spcPts val="640"/>
              </a:spcBef>
              <a:spcAft>
                <a:spcPts val="0"/>
              </a:spcAft>
              <a:buSzPts val="3200"/>
              <a:buFont typeface="Garamond"/>
              <a:buChar char="•"/>
            </a:pPr>
            <a:r>
              <a:rPr b="0" i="0" lang="en-US" sz="3200" u="none">
                <a:solidFill>
                  <a:schemeClr val="dk1"/>
                </a:solidFill>
                <a:latin typeface="Garamond"/>
                <a:ea typeface="Garamond"/>
                <a:cs typeface="Garamond"/>
                <a:sym typeface="Garamond"/>
              </a:rPr>
              <a:t>A network may not contain loops.</a:t>
            </a:r>
            <a:endParaRPr/>
          </a:p>
          <a:p>
            <a:pPr indent="-285750" lvl="1" marL="742950" rtl="0" algn="l">
              <a:lnSpc>
                <a:spcPct val="100000"/>
              </a:lnSpc>
              <a:spcBef>
                <a:spcPts val="640"/>
              </a:spcBef>
              <a:spcAft>
                <a:spcPts val="0"/>
              </a:spcAft>
              <a:buSzPts val="3200"/>
              <a:buFont typeface="Garamond"/>
              <a:buChar char="•"/>
            </a:pPr>
            <a:r>
              <a:rPr b="0" i="0" lang="en-US" sz="3200" u="none">
                <a:solidFill>
                  <a:schemeClr val="dk1"/>
                </a:solidFill>
                <a:latin typeface="Garamond"/>
                <a:ea typeface="Garamond"/>
                <a:cs typeface="Garamond"/>
                <a:sym typeface="Garamond"/>
              </a:rPr>
              <a:t>A network may not contain dangles.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Activity-on-Arrow Diagram</a:t>
            </a:r>
            <a:endParaRPr/>
          </a:p>
        </p:txBody>
      </p:sp>
      <p:cxnSp>
        <p:nvCxnSpPr>
          <p:cNvPr id="922" name="Google Shape;922;p38"/>
          <p:cNvCxnSpPr/>
          <p:nvPr/>
        </p:nvCxnSpPr>
        <p:spPr>
          <a:xfrm flipH="1" rot="10800000">
            <a:off x="1924050" y="3338512"/>
            <a:ext cx="1143000" cy="381000"/>
          </a:xfrm>
          <a:prstGeom prst="straightConnector1">
            <a:avLst/>
          </a:prstGeom>
          <a:noFill/>
          <a:ln cap="sq" cmpd="sng" w="12700">
            <a:solidFill>
              <a:schemeClr val="dk1"/>
            </a:solidFill>
            <a:prstDash val="solid"/>
            <a:miter lim="800000"/>
            <a:headEnd len="med" w="med" type="none"/>
            <a:tailEnd len="sm" w="sm" type="triangle"/>
          </a:ln>
        </p:spPr>
      </p:cxnSp>
      <p:sp>
        <p:nvSpPr>
          <p:cNvPr id="923" name="Google Shape;923;p38"/>
          <p:cNvSpPr txBox="1"/>
          <p:nvPr/>
        </p:nvSpPr>
        <p:spPr>
          <a:xfrm>
            <a:off x="6934200" y="2514600"/>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24" name="Google Shape;924;p38"/>
          <p:cNvSpPr txBox="1"/>
          <p:nvPr/>
        </p:nvSpPr>
        <p:spPr>
          <a:xfrm>
            <a:off x="6934200" y="2895600"/>
            <a:ext cx="304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25" name="Google Shape;925;p38"/>
          <p:cNvSpPr txBox="1"/>
          <p:nvPr/>
        </p:nvSpPr>
        <p:spPr>
          <a:xfrm>
            <a:off x="952500" y="5268912"/>
            <a:ext cx="5715000" cy="955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ACH = 6+3+2= 11 Weeks.            BDH = 4+4+2 = 10 Weeks.</a:t>
            </a:r>
            <a:endParaRPr/>
          </a:p>
          <a:p>
            <a:pPr indent="0" lvl="0" marL="0" marR="0" rtl="0" algn="l">
              <a:lnSpc>
                <a:spcPct val="100000"/>
              </a:lnSpc>
              <a:spcBef>
                <a:spcPts val="80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BEG = 4+3+3 = 10 Weeks.            FG = 10 + 3 = 13 Weeks</a:t>
            </a:r>
            <a:r>
              <a:rPr b="1" i="0" lang="en-US" sz="1600" u="none">
                <a:solidFill>
                  <a:schemeClr val="accent2"/>
                </a:solidFill>
                <a:latin typeface="Times New Roman"/>
                <a:ea typeface="Times New Roman"/>
                <a:cs typeface="Times New Roman"/>
                <a:sym typeface="Times New Roman"/>
              </a:rPr>
              <a:t> = 10+3  = 13 Weeks.</a:t>
            </a:r>
            <a:endParaRPr/>
          </a:p>
        </p:txBody>
      </p:sp>
      <p:grpSp>
        <p:nvGrpSpPr>
          <p:cNvPr id="926" name="Google Shape;926;p38"/>
          <p:cNvGrpSpPr/>
          <p:nvPr/>
        </p:nvGrpSpPr>
        <p:grpSpPr>
          <a:xfrm>
            <a:off x="1162050" y="1754187"/>
            <a:ext cx="6591300" cy="3200400"/>
            <a:chOff x="1248" y="1104"/>
            <a:chExt cx="4152" cy="2016"/>
          </a:xfrm>
        </p:grpSpPr>
        <p:sp>
          <p:nvSpPr>
            <p:cNvPr id="927" name="Google Shape;927;p38"/>
            <p:cNvSpPr txBox="1"/>
            <p:nvPr/>
          </p:nvSpPr>
          <p:spPr>
            <a:xfrm>
              <a:off x="2976" y="2336"/>
              <a:ext cx="38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a:t>
              </a:r>
              <a:endParaRPr/>
            </a:p>
          </p:txBody>
        </p:sp>
        <p:grpSp>
          <p:nvGrpSpPr>
            <p:cNvPr id="928" name="Google Shape;928;p38"/>
            <p:cNvGrpSpPr/>
            <p:nvPr/>
          </p:nvGrpSpPr>
          <p:grpSpPr>
            <a:xfrm>
              <a:off x="1248" y="1104"/>
              <a:ext cx="4152" cy="2016"/>
              <a:chOff x="1272" y="1104"/>
              <a:chExt cx="4152" cy="2016"/>
            </a:xfrm>
          </p:grpSpPr>
          <p:sp>
            <p:nvSpPr>
              <p:cNvPr id="929" name="Google Shape;929;p38"/>
              <p:cNvSpPr/>
              <p:nvPr/>
            </p:nvSpPr>
            <p:spPr>
              <a:xfrm>
                <a:off x="1272" y="2208"/>
                <a:ext cx="480" cy="384"/>
              </a:xfrm>
              <a:prstGeom prst="ellipse">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start</a:t>
                </a:r>
                <a:endParaRPr/>
              </a:p>
            </p:txBody>
          </p:sp>
          <p:sp>
            <p:nvSpPr>
              <p:cNvPr id="930" name="Google Shape;930;p38"/>
              <p:cNvSpPr/>
              <p:nvPr/>
            </p:nvSpPr>
            <p:spPr>
              <a:xfrm>
                <a:off x="4944" y="1968"/>
                <a:ext cx="480" cy="384"/>
              </a:xfrm>
              <a:prstGeom prst="ellipse">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End </a:t>
                </a:r>
                <a:endParaRPr/>
              </a:p>
            </p:txBody>
          </p:sp>
          <p:sp>
            <p:nvSpPr>
              <p:cNvPr id="931" name="Google Shape;931;p38"/>
              <p:cNvSpPr/>
              <p:nvPr/>
            </p:nvSpPr>
            <p:spPr>
              <a:xfrm>
                <a:off x="2080" y="1104"/>
                <a:ext cx="528" cy="336"/>
              </a:xfrm>
              <a:prstGeom prst="ellipse">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2" name="Google Shape;932;p38"/>
              <p:cNvSpPr/>
              <p:nvPr/>
            </p:nvSpPr>
            <p:spPr>
              <a:xfrm>
                <a:off x="2424" y="1824"/>
                <a:ext cx="528" cy="336"/>
              </a:xfrm>
              <a:prstGeom prst="ellipse">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3" name="Google Shape;933;p38"/>
              <p:cNvSpPr/>
              <p:nvPr/>
            </p:nvSpPr>
            <p:spPr>
              <a:xfrm>
                <a:off x="3456" y="1440"/>
                <a:ext cx="528" cy="336"/>
              </a:xfrm>
              <a:prstGeom prst="ellipse">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934" name="Google Shape;934;p38"/>
              <p:cNvSpPr/>
              <p:nvPr/>
            </p:nvSpPr>
            <p:spPr>
              <a:xfrm>
                <a:off x="3264" y="2784"/>
                <a:ext cx="528" cy="336"/>
              </a:xfrm>
              <a:prstGeom prst="ellipse">
                <a:avLst/>
              </a:prstGeom>
              <a:solidFill>
                <a:schemeClr val="accent1"/>
              </a:solidFill>
              <a:ln cap="sq"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935" name="Google Shape;935;p38"/>
              <p:cNvCxnSpPr/>
              <p:nvPr/>
            </p:nvCxnSpPr>
            <p:spPr>
              <a:xfrm>
                <a:off x="1728" y="2448"/>
                <a:ext cx="1536" cy="480"/>
              </a:xfrm>
              <a:prstGeom prst="straightConnector1">
                <a:avLst/>
              </a:prstGeom>
              <a:noFill/>
              <a:ln cap="sq" cmpd="sng" w="12700">
                <a:solidFill>
                  <a:schemeClr val="dk1"/>
                </a:solidFill>
                <a:prstDash val="solid"/>
                <a:miter lim="800000"/>
                <a:headEnd len="med" w="med" type="none"/>
                <a:tailEnd len="sm" w="sm" type="triangle"/>
              </a:ln>
            </p:spPr>
          </p:cxnSp>
          <p:sp>
            <p:nvSpPr>
              <p:cNvPr id="936" name="Google Shape;936;p38"/>
              <p:cNvSpPr txBox="1"/>
              <p:nvPr/>
            </p:nvSpPr>
            <p:spPr>
              <a:xfrm>
                <a:off x="1560" y="1680"/>
                <a:ext cx="24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A</a:t>
                </a:r>
                <a:endParaRPr/>
              </a:p>
            </p:txBody>
          </p:sp>
          <p:sp>
            <p:nvSpPr>
              <p:cNvPr id="937" name="Google Shape;937;p38"/>
              <p:cNvSpPr txBox="1"/>
              <p:nvPr/>
            </p:nvSpPr>
            <p:spPr>
              <a:xfrm>
                <a:off x="1776" y="1824"/>
                <a:ext cx="28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6</a:t>
                </a:r>
                <a:endParaRPr/>
              </a:p>
            </p:txBody>
          </p:sp>
          <p:cxnSp>
            <p:nvCxnSpPr>
              <p:cNvPr id="938" name="Google Shape;938;p38"/>
              <p:cNvCxnSpPr/>
              <p:nvPr/>
            </p:nvCxnSpPr>
            <p:spPr>
              <a:xfrm>
                <a:off x="2616" y="1248"/>
                <a:ext cx="816" cy="288"/>
              </a:xfrm>
              <a:prstGeom prst="straightConnector1">
                <a:avLst/>
              </a:prstGeom>
              <a:noFill/>
              <a:ln cap="sq" cmpd="sng" w="12700">
                <a:solidFill>
                  <a:schemeClr val="dk1"/>
                </a:solidFill>
                <a:prstDash val="solid"/>
                <a:miter lim="800000"/>
                <a:headEnd len="med" w="med" type="none"/>
                <a:tailEnd len="sm" w="sm" type="triangle"/>
              </a:ln>
            </p:spPr>
          </p:cxnSp>
          <p:cxnSp>
            <p:nvCxnSpPr>
              <p:cNvPr id="939" name="Google Shape;939;p38"/>
              <p:cNvCxnSpPr/>
              <p:nvPr/>
            </p:nvCxnSpPr>
            <p:spPr>
              <a:xfrm flipH="1" rot="10800000">
                <a:off x="2952" y="1680"/>
                <a:ext cx="528" cy="288"/>
              </a:xfrm>
              <a:prstGeom prst="straightConnector1">
                <a:avLst/>
              </a:prstGeom>
              <a:noFill/>
              <a:ln cap="sq" cmpd="sng" w="12700">
                <a:solidFill>
                  <a:schemeClr val="dk1"/>
                </a:solidFill>
                <a:prstDash val="solid"/>
                <a:miter lim="800000"/>
                <a:headEnd len="med" w="med" type="none"/>
                <a:tailEnd len="sm" w="sm" type="triangle"/>
              </a:ln>
            </p:spPr>
          </p:cxnSp>
          <p:cxnSp>
            <p:nvCxnSpPr>
              <p:cNvPr id="940" name="Google Shape;940;p38"/>
              <p:cNvCxnSpPr/>
              <p:nvPr/>
            </p:nvCxnSpPr>
            <p:spPr>
              <a:xfrm flipH="1" rot="10800000">
                <a:off x="1608" y="1392"/>
                <a:ext cx="576" cy="816"/>
              </a:xfrm>
              <a:prstGeom prst="straightConnector1">
                <a:avLst/>
              </a:prstGeom>
              <a:noFill/>
              <a:ln cap="sq" cmpd="sng" w="12700">
                <a:solidFill>
                  <a:schemeClr val="dk1"/>
                </a:solidFill>
                <a:prstDash val="solid"/>
                <a:miter lim="800000"/>
                <a:headEnd len="med" w="med" type="none"/>
                <a:tailEnd len="sm" w="sm" type="triangle"/>
              </a:ln>
            </p:spPr>
          </p:cxnSp>
          <p:sp>
            <p:nvSpPr>
              <p:cNvPr id="941" name="Google Shape;941;p38"/>
              <p:cNvSpPr txBox="1"/>
              <p:nvPr/>
            </p:nvSpPr>
            <p:spPr>
              <a:xfrm>
                <a:off x="2352" y="2448"/>
                <a:ext cx="24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F</a:t>
                </a:r>
                <a:endParaRPr/>
              </a:p>
            </p:txBody>
          </p:sp>
          <p:sp>
            <p:nvSpPr>
              <p:cNvPr id="942" name="Google Shape;942;p38"/>
              <p:cNvSpPr txBox="1"/>
              <p:nvPr/>
            </p:nvSpPr>
            <p:spPr>
              <a:xfrm>
                <a:off x="2304" y="2688"/>
                <a:ext cx="28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10</a:t>
                </a:r>
                <a:endParaRPr/>
              </a:p>
            </p:txBody>
          </p:sp>
          <p:sp>
            <p:nvSpPr>
              <p:cNvPr id="943" name="Google Shape;943;p38"/>
              <p:cNvSpPr txBox="1"/>
              <p:nvPr/>
            </p:nvSpPr>
            <p:spPr>
              <a:xfrm>
                <a:off x="2136" y="1968"/>
                <a:ext cx="192"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B</a:t>
                </a:r>
                <a:endParaRPr/>
              </a:p>
            </p:txBody>
          </p:sp>
          <p:sp>
            <p:nvSpPr>
              <p:cNvPr id="944" name="Google Shape;944;p38"/>
              <p:cNvSpPr txBox="1"/>
              <p:nvPr/>
            </p:nvSpPr>
            <p:spPr>
              <a:xfrm>
                <a:off x="2136" y="2112"/>
                <a:ext cx="28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4</a:t>
                </a:r>
                <a:endParaRPr/>
              </a:p>
            </p:txBody>
          </p:sp>
          <p:sp>
            <p:nvSpPr>
              <p:cNvPr id="945" name="Google Shape;945;p38"/>
              <p:cNvSpPr txBox="1"/>
              <p:nvPr/>
            </p:nvSpPr>
            <p:spPr>
              <a:xfrm>
                <a:off x="2808" y="1104"/>
                <a:ext cx="24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C</a:t>
                </a:r>
                <a:endParaRPr/>
              </a:p>
            </p:txBody>
          </p:sp>
          <p:sp>
            <p:nvSpPr>
              <p:cNvPr id="946" name="Google Shape;946;p38"/>
              <p:cNvSpPr txBox="1"/>
              <p:nvPr/>
            </p:nvSpPr>
            <p:spPr>
              <a:xfrm>
                <a:off x="2808" y="1344"/>
                <a:ext cx="28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3</a:t>
                </a:r>
                <a:endParaRPr/>
              </a:p>
            </p:txBody>
          </p:sp>
          <p:sp>
            <p:nvSpPr>
              <p:cNvPr id="947" name="Google Shape;947;p38"/>
              <p:cNvSpPr txBox="1"/>
              <p:nvPr/>
            </p:nvSpPr>
            <p:spPr>
              <a:xfrm>
                <a:off x="3000" y="1680"/>
                <a:ext cx="192"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D</a:t>
                </a:r>
                <a:endParaRPr/>
              </a:p>
            </p:txBody>
          </p:sp>
          <p:sp>
            <p:nvSpPr>
              <p:cNvPr id="948" name="Google Shape;948;p38"/>
              <p:cNvSpPr txBox="1"/>
              <p:nvPr/>
            </p:nvSpPr>
            <p:spPr>
              <a:xfrm>
                <a:off x="3096" y="1872"/>
                <a:ext cx="24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4</a:t>
                </a:r>
                <a:endParaRPr/>
              </a:p>
            </p:txBody>
          </p:sp>
          <p:cxnSp>
            <p:nvCxnSpPr>
              <p:cNvPr id="949" name="Google Shape;949;p38"/>
              <p:cNvCxnSpPr/>
              <p:nvPr/>
            </p:nvCxnSpPr>
            <p:spPr>
              <a:xfrm flipH="1" rot="10800000">
                <a:off x="3744" y="2256"/>
                <a:ext cx="1248" cy="624"/>
              </a:xfrm>
              <a:prstGeom prst="straightConnector1">
                <a:avLst/>
              </a:prstGeom>
              <a:noFill/>
              <a:ln cap="sq" cmpd="sng" w="12700">
                <a:solidFill>
                  <a:schemeClr val="dk1"/>
                </a:solidFill>
                <a:prstDash val="solid"/>
                <a:miter lim="800000"/>
                <a:headEnd len="med" w="med" type="none"/>
                <a:tailEnd len="sm" w="sm" type="triangle"/>
              </a:ln>
            </p:spPr>
          </p:cxnSp>
          <p:cxnSp>
            <p:nvCxnSpPr>
              <p:cNvPr id="950" name="Google Shape;950;p38"/>
              <p:cNvCxnSpPr/>
              <p:nvPr/>
            </p:nvCxnSpPr>
            <p:spPr>
              <a:xfrm>
                <a:off x="3984" y="1632"/>
                <a:ext cx="1008" cy="432"/>
              </a:xfrm>
              <a:prstGeom prst="straightConnector1">
                <a:avLst/>
              </a:prstGeom>
              <a:noFill/>
              <a:ln cap="sq" cmpd="sng" w="12700">
                <a:solidFill>
                  <a:schemeClr val="dk1"/>
                </a:solidFill>
                <a:prstDash val="solid"/>
                <a:miter lim="800000"/>
                <a:headEnd len="med" w="med" type="none"/>
                <a:tailEnd len="sm" w="sm" type="triangle"/>
              </a:ln>
            </p:spPr>
          </p:cxnSp>
          <p:sp>
            <p:nvSpPr>
              <p:cNvPr id="951" name="Google Shape;951;p38"/>
              <p:cNvSpPr txBox="1"/>
              <p:nvPr/>
            </p:nvSpPr>
            <p:spPr>
              <a:xfrm>
                <a:off x="3984" y="2448"/>
                <a:ext cx="288"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G</a:t>
                </a:r>
                <a:endParaRPr/>
              </a:p>
            </p:txBody>
          </p:sp>
          <p:sp>
            <p:nvSpPr>
              <p:cNvPr id="952" name="Google Shape;952;p38"/>
              <p:cNvSpPr txBox="1"/>
              <p:nvPr/>
            </p:nvSpPr>
            <p:spPr>
              <a:xfrm>
                <a:off x="4176" y="2688"/>
                <a:ext cx="192"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3</a:t>
                </a:r>
                <a:endParaRPr/>
              </a:p>
            </p:txBody>
          </p:sp>
          <p:sp>
            <p:nvSpPr>
              <p:cNvPr id="953" name="Google Shape;953;p38"/>
              <p:cNvSpPr txBox="1"/>
              <p:nvPr/>
            </p:nvSpPr>
            <p:spPr>
              <a:xfrm>
                <a:off x="4464" y="1680"/>
                <a:ext cx="24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H</a:t>
                </a:r>
                <a:endParaRPr/>
              </a:p>
            </p:txBody>
          </p:sp>
          <p:sp>
            <p:nvSpPr>
              <p:cNvPr id="954" name="Google Shape;954;p38"/>
              <p:cNvSpPr txBox="1"/>
              <p:nvPr/>
            </p:nvSpPr>
            <p:spPr>
              <a:xfrm>
                <a:off x="4368" y="1872"/>
                <a:ext cx="24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2</a:t>
                </a:r>
                <a:endParaRPr/>
              </a:p>
            </p:txBody>
          </p:sp>
        </p:grpSp>
        <p:cxnSp>
          <p:nvCxnSpPr>
            <p:cNvPr id="955" name="Google Shape;955;p38"/>
            <p:cNvCxnSpPr/>
            <p:nvPr/>
          </p:nvCxnSpPr>
          <p:spPr>
            <a:xfrm>
              <a:off x="2760" y="2160"/>
              <a:ext cx="480" cy="720"/>
            </a:xfrm>
            <a:prstGeom prst="straightConnector1">
              <a:avLst/>
            </a:prstGeom>
            <a:noFill/>
            <a:ln cap="sq" cmpd="sng" w="12700">
              <a:solidFill>
                <a:schemeClr val="dk1"/>
              </a:solidFill>
              <a:prstDash val="solid"/>
              <a:miter lim="800000"/>
              <a:headEnd len="med" w="med" type="none"/>
              <a:tailEnd len="sm" w="sm" type="triangle"/>
            </a:ln>
          </p:spPr>
        </p:cxnSp>
      </p:grpSp>
      <p:sp>
        <p:nvSpPr>
          <p:cNvPr id="956" name="Google Shape;956;p38"/>
          <p:cNvSpPr txBox="1"/>
          <p:nvPr/>
        </p:nvSpPr>
        <p:spPr>
          <a:xfrm>
            <a:off x="3676650" y="3844925"/>
            <a:ext cx="3048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3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Activity-on-Node diagrams</a:t>
            </a:r>
            <a:endParaRPr/>
          </a:p>
        </p:txBody>
      </p:sp>
      <p:sp>
        <p:nvSpPr>
          <p:cNvPr descr="Rectangle: Click to edit Master text styles &#10;Second level &#10;Third level &#10;Fourth level &#10;Fifth level" id="963" name="Google Shape;963;p39"/>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203200" lvl="0" marL="342900" rtl="0" algn="l">
              <a:lnSpc>
                <a:spcPct val="100000"/>
              </a:lnSpc>
              <a:spcBef>
                <a:spcPts val="0"/>
              </a:spcBef>
              <a:spcAft>
                <a:spcPts val="0"/>
              </a:spcAft>
              <a:buSzPts val="2200"/>
              <a:buFont typeface="Garamond"/>
              <a:buNone/>
            </a:pPr>
            <a:r>
              <a:t/>
            </a:r>
            <a:endParaRPr b="0" i="0" sz="2000" u="none">
              <a:solidFill>
                <a:schemeClr val="dk1"/>
              </a:solidFill>
              <a:latin typeface="Garamond"/>
              <a:ea typeface="Garamond"/>
              <a:cs typeface="Garamond"/>
              <a:sym typeface="Garamond"/>
            </a:endParaRPr>
          </a:p>
          <a:p>
            <a:pPr indent="-203200" lvl="0" marL="342900" rtl="0" algn="l">
              <a:lnSpc>
                <a:spcPct val="100000"/>
              </a:lnSpc>
              <a:spcBef>
                <a:spcPts val="400"/>
              </a:spcBef>
              <a:spcAft>
                <a:spcPts val="0"/>
              </a:spcAft>
              <a:buSzPts val="2200"/>
              <a:buFont typeface="Garamond"/>
              <a:buNone/>
            </a:pPr>
            <a:r>
              <a:t/>
            </a:r>
            <a:endParaRPr b="0" i="0" sz="2000" u="none">
              <a:solidFill>
                <a:schemeClr val="dk1"/>
              </a:solidFill>
              <a:latin typeface="Garamond"/>
              <a:ea typeface="Garamond"/>
              <a:cs typeface="Garamond"/>
              <a:sym typeface="Garamond"/>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The arrows represent the event and the node represent the activity. </a:t>
            </a:r>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The meaning of arrows and the nodes are directly opposite to that of Activity-on-Arrow diagrams.</a:t>
            </a:r>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Project Evaluation and Review Technique (PERT) and Critical Path Modeling are two popular quantitative analysis techniques that are used with the AoN diagrams.</a:t>
            </a:r>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These techniques help managers to plan, schedule, monitor and control large and complex projects.</a:t>
            </a:r>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The critical path consists of the activities that are important and their delay will affect the entire project completion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99"/>
              </a:buClr>
              <a:buSzPts val="4000"/>
              <a:buFont typeface="Garamond"/>
              <a:buNone/>
            </a:pPr>
            <a:r>
              <a:rPr b="1" i="0" lang="en-US" sz="4000" u="none">
                <a:solidFill>
                  <a:srgbClr val="000099"/>
                </a:solidFill>
                <a:latin typeface="Garamond"/>
                <a:ea typeface="Garamond"/>
                <a:cs typeface="Garamond"/>
                <a:sym typeface="Garamond"/>
              </a:rPr>
              <a:t>Causes of Project Failure</a:t>
            </a:r>
            <a:endParaRPr/>
          </a:p>
        </p:txBody>
      </p:sp>
      <p:sp>
        <p:nvSpPr>
          <p:cNvPr descr="Rectangle: Click to edit Master text styles &#10;Second level &#10;Third level &#10;Fourth level &#10;Fifth level" id="443" name="Google Shape;443;p4"/>
          <p:cNvSpPr txBox="1"/>
          <p:nvPr>
            <p:ph idx="1" type="body"/>
          </p:nvPr>
        </p:nvSpPr>
        <p:spPr>
          <a:xfrm>
            <a:off x="571500" y="1676400"/>
            <a:ext cx="8077200" cy="4724400"/>
          </a:xfrm>
          <a:prstGeom prst="rect">
            <a:avLst/>
          </a:prstGeom>
          <a:noFill/>
          <a:ln>
            <a:noFill/>
          </a:ln>
        </p:spPr>
        <p:txBody>
          <a:bodyPr anchorCtr="0" anchor="t" bIns="45700" lIns="91425" spcFirstLastPara="1" rIns="91425" wrap="square" tIns="45700">
            <a:normAutofit/>
          </a:bodyPr>
          <a:lstStyle/>
          <a:p>
            <a:pPr indent="-342900" lvl="0" marL="342900" rtl="0" algn="l">
              <a:lnSpc>
                <a:spcPct val="75000"/>
              </a:lnSpc>
              <a:spcBef>
                <a:spcPts val="0"/>
              </a:spcBef>
              <a:spcAft>
                <a:spcPts val="0"/>
              </a:spcAft>
              <a:buSzPts val="2530"/>
              <a:buFont typeface="Garamond"/>
              <a:buChar char="•"/>
            </a:pPr>
            <a:r>
              <a:rPr b="0" i="0" lang="en-US" sz="2300" u="none">
                <a:solidFill>
                  <a:srgbClr val="000099"/>
                </a:solidFill>
                <a:latin typeface="Garamond"/>
                <a:ea typeface="Garamond"/>
                <a:cs typeface="Garamond"/>
                <a:sym typeface="Garamond"/>
              </a:rPr>
              <a:t>Failure to establish upper-management commitment to the project</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Lack of organization’s commitment to the system development methodology</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Taking shortcuts through or around the system development methodology</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Poor expectations management</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Premature commitment to a fixed budget and schedule</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Poor estimating techniques</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Overoptimism</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The mythical man-month (Brooks, 1975)</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Inadequate people management skills</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Failure to adapt to business change</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Insufficient resources</a:t>
            </a:r>
            <a:endParaRPr/>
          </a:p>
          <a:p>
            <a:pPr indent="-342900" lvl="0" marL="342900" rtl="0" algn="l">
              <a:lnSpc>
                <a:spcPct val="75000"/>
              </a:lnSpc>
              <a:spcBef>
                <a:spcPts val="345"/>
              </a:spcBef>
              <a:spcAft>
                <a:spcPts val="0"/>
              </a:spcAft>
              <a:buSzPts val="2530"/>
              <a:buFont typeface="Garamond"/>
              <a:buChar char="•"/>
            </a:pPr>
            <a:r>
              <a:rPr b="0" i="0" lang="en-US" sz="2300" u="none">
                <a:solidFill>
                  <a:srgbClr val="000099"/>
                </a:solidFill>
                <a:latin typeface="Garamond"/>
                <a:ea typeface="Garamond"/>
                <a:cs typeface="Garamond"/>
                <a:sym typeface="Garamond"/>
              </a:rPr>
              <a:t>Failure to “manage to the plan”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40"/>
          <p:cNvSpPr txBox="1"/>
          <p:nvPr>
            <p:ph type="title"/>
          </p:nvPr>
        </p:nvSpPr>
        <p:spPr>
          <a:xfrm>
            <a:off x="457200" y="762000"/>
            <a:ext cx="8929687" cy="609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Example 2:</a:t>
            </a:r>
            <a:endParaRPr/>
          </a:p>
        </p:txBody>
      </p:sp>
      <p:graphicFrame>
        <p:nvGraphicFramePr>
          <p:cNvPr id="970" name="Google Shape;970;p40"/>
          <p:cNvGraphicFramePr/>
          <p:nvPr/>
        </p:nvGraphicFramePr>
        <p:xfrm>
          <a:off x="457200" y="1676400"/>
          <a:ext cx="3000000" cy="3000000"/>
        </p:xfrm>
        <a:graphic>
          <a:graphicData uri="http://schemas.openxmlformats.org/drawingml/2006/table">
            <a:tbl>
              <a:tblPr>
                <a:noFill/>
                <a:tableStyleId>{9185C271-7EFE-40AF-B05B-E6B8F3912E19}</a:tableStyleId>
              </a:tblPr>
              <a:tblGrid>
                <a:gridCol w="2530475"/>
                <a:gridCol w="2530475"/>
                <a:gridCol w="2530475"/>
              </a:tblGrid>
              <a:tr h="822325">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Activity</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Duration</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Immediate predecessors </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3</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C</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A</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B</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E</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C</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F</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C</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4</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D,E</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H</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2</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F,G</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4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AoN Diagram</a:t>
            </a:r>
            <a:endParaRPr/>
          </a:p>
        </p:txBody>
      </p:sp>
      <p:sp>
        <p:nvSpPr>
          <p:cNvPr descr="Rectangle: Click to edit Master text styles &#10;Second level &#10;Third level &#10;Fourth level &#10;Fifth level" id="977" name="Google Shape;977;p41"/>
          <p:cNvSpPr txBox="1"/>
          <p:nvPr>
            <p:ph idx="1" type="body"/>
          </p:nvPr>
        </p:nvSpPr>
        <p:spPr>
          <a:xfrm>
            <a:off x="428625" y="1500187"/>
            <a:ext cx="8181975" cy="42338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960"/>
              <a:buFont typeface="Garamond"/>
              <a:buChar char="•"/>
            </a:pPr>
            <a:r>
              <a:rPr b="0" i="0" lang="en-US" sz="3600" u="none">
                <a:solidFill>
                  <a:schemeClr val="dk1"/>
                </a:solidFill>
                <a:latin typeface="Garamond"/>
                <a:ea typeface="Garamond"/>
                <a:cs typeface="Garamond"/>
                <a:sym typeface="Garamond"/>
              </a:rPr>
              <a:t>Draw an Activity on Node network for example 2</a:t>
            </a:r>
            <a:endParaRPr/>
          </a:p>
          <a:p>
            <a:pPr indent="-342900" lvl="0" marL="342900" marR="0" rtl="0" algn="l">
              <a:lnSpc>
                <a:spcPct val="100000"/>
              </a:lnSpc>
              <a:spcBef>
                <a:spcPts val="720"/>
              </a:spcBef>
              <a:spcAft>
                <a:spcPts val="0"/>
              </a:spcAft>
              <a:buClr>
                <a:schemeClr val="lt1"/>
              </a:buClr>
              <a:buSzPts val="3960"/>
              <a:buFont typeface="Garamond"/>
              <a:buChar char="•"/>
            </a:pPr>
            <a:r>
              <a:rPr b="0" i="0" lang="en-US" sz="3600" u="none">
                <a:solidFill>
                  <a:schemeClr val="dk1"/>
                </a:solidFill>
                <a:latin typeface="Garamond"/>
                <a:ea typeface="Garamond"/>
                <a:cs typeface="Garamond"/>
                <a:sym typeface="Garamond"/>
              </a:rPr>
              <a:t>What’s  the project’s duration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42"/>
          <p:cNvSpPr txBox="1"/>
          <p:nvPr>
            <p:ph type="title"/>
          </p:nvPr>
        </p:nvSpPr>
        <p:spPr>
          <a:xfrm>
            <a:off x="333375" y="422275"/>
            <a:ext cx="7443787" cy="9334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Garamond"/>
              <a:buNone/>
            </a:pPr>
            <a:r>
              <a:rPr b="1" i="0" lang="en-US" sz="3600" u="none">
                <a:solidFill>
                  <a:schemeClr val="dk1"/>
                </a:solidFill>
                <a:latin typeface="Garamond"/>
                <a:ea typeface="Garamond"/>
                <a:cs typeface="Garamond"/>
                <a:sym typeface="Garamond"/>
              </a:rPr>
              <a:t>Project Management Life Cycle</a:t>
            </a:r>
            <a:endParaRPr/>
          </a:p>
        </p:txBody>
      </p:sp>
      <p:grpSp>
        <p:nvGrpSpPr>
          <p:cNvPr id="985" name="Google Shape;985;p42"/>
          <p:cNvGrpSpPr/>
          <p:nvPr/>
        </p:nvGrpSpPr>
        <p:grpSpPr>
          <a:xfrm>
            <a:off x="661987" y="1543050"/>
            <a:ext cx="7115175" cy="5748337"/>
            <a:chOff x="624" y="528"/>
            <a:chExt cx="4482" cy="3621"/>
          </a:xfrm>
        </p:grpSpPr>
        <p:pic>
          <p:nvPicPr>
            <p:cNvPr descr="C:\My Documents\Whitten PPT (revised)\whi15393_ch04\whi15393_0404.GIF" id="986" name="Google Shape;986;p42"/>
            <p:cNvPicPr preferRelativeResize="0"/>
            <p:nvPr/>
          </p:nvPicPr>
          <p:blipFill rotWithShape="1">
            <a:blip r:embed="rId3">
              <a:alphaModFix/>
            </a:blip>
            <a:srcRect b="0" l="0" r="0" t="0"/>
            <a:stretch/>
          </p:blipFill>
          <p:spPr>
            <a:xfrm>
              <a:off x="624" y="528"/>
              <a:ext cx="4482" cy="3621"/>
            </a:xfrm>
            <a:prstGeom prst="rect">
              <a:avLst/>
            </a:prstGeom>
            <a:noFill/>
            <a:ln>
              <a:noFill/>
            </a:ln>
          </p:spPr>
        </p:pic>
        <p:pic>
          <p:nvPicPr>
            <p:cNvPr id="987" name="Google Shape;987;p42"/>
            <p:cNvPicPr preferRelativeResize="0"/>
            <p:nvPr/>
          </p:nvPicPr>
          <p:blipFill rotWithShape="1">
            <a:blip r:embed="rId4">
              <a:alphaModFix/>
            </a:blip>
            <a:srcRect b="0" l="0" r="0" t="0"/>
            <a:stretch/>
          </p:blipFill>
          <p:spPr>
            <a:xfrm>
              <a:off x="2567" y="2286"/>
              <a:ext cx="769" cy="438"/>
            </a:xfrm>
            <a:prstGeom prst="rect">
              <a:avLst/>
            </a:prstGeom>
            <a:noFill/>
            <a:ln>
              <a:noFill/>
            </a:ln>
          </p:spPr>
        </p:pic>
        <p:pic>
          <p:nvPicPr>
            <p:cNvPr id="988" name="Google Shape;988;p42"/>
            <p:cNvPicPr preferRelativeResize="0"/>
            <p:nvPr/>
          </p:nvPicPr>
          <p:blipFill rotWithShape="1">
            <a:blip r:embed="rId5">
              <a:alphaModFix/>
            </a:blip>
            <a:srcRect b="0" l="0" r="0" t="0"/>
            <a:stretch/>
          </p:blipFill>
          <p:spPr>
            <a:xfrm>
              <a:off x="768" y="3768"/>
              <a:ext cx="480" cy="263"/>
            </a:xfrm>
            <a:prstGeom prst="rect">
              <a:avLst/>
            </a:prstGeom>
            <a:noFill/>
            <a:ln>
              <a:noFill/>
            </a:ln>
          </p:spPr>
        </p:pic>
        <p:pic>
          <p:nvPicPr>
            <p:cNvPr id="989" name="Google Shape;989;p42"/>
            <p:cNvPicPr preferRelativeResize="0"/>
            <p:nvPr/>
          </p:nvPicPr>
          <p:blipFill rotWithShape="1">
            <a:blip r:embed="rId6">
              <a:alphaModFix/>
            </a:blip>
            <a:srcRect b="0" l="0" r="0" t="0"/>
            <a:stretch/>
          </p:blipFill>
          <p:spPr>
            <a:xfrm>
              <a:off x="1632" y="612"/>
              <a:ext cx="553" cy="262"/>
            </a:xfrm>
            <a:prstGeom prst="rect">
              <a:avLst/>
            </a:prstGeom>
            <a:noFill/>
            <a:ln>
              <a:noFill/>
            </a:ln>
          </p:spPr>
        </p:pic>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43"/>
          <p:cNvSpPr txBox="1"/>
          <p:nvPr>
            <p:ph type="title"/>
          </p:nvPr>
        </p:nvSpPr>
        <p:spPr>
          <a:xfrm>
            <a:off x="571500" y="685800"/>
            <a:ext cx="7505700" cy="762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Joint Project Planning Strategy</a:t>
            </a:r>
            <a:endParaRPr/>
          </a:p>
        </p:txBody>
      </p:sp>
      <p:sp>
        <p:nvSpPr>
          <p:cNvPr descr="Rectangle: Click to edit Master text styles &#10;Second level &#10;Third level &#10;Fourth level &#10;Fifth level" id="997" name="Google Shape;997;p43"/>
          <p:cNvSpPr txBox="1"/>
          <p:nvPr>
            <p:ph idx="1" type="body"/>
          </p:nvPr>
        </p:nvSpPr>
        <p:spPr>
          <a:xfrm>
            <a:off x="571500" y="2133600"/>
            <a:ext cx="7670800" cy="3733800"/>
          </a:xfrm>
          <a:prstGeom prst="rect">
            <a:avLst/>
          </a:prstGeom>
          <a:noFill/>
          <a:ln>
            <a:noFill/>
          </a:ln>
        </p:spPr>
        <p:txBody>
          <a:bodyPr anchorCtr="0" anchor="t" bIns="45700" lIns="91425" spcFirstLastPara="1" rIns="91425" wrap="square" tIns="45700">
            <a:normAutofit/>
          </a:bodyPr>
          <a:lstStyle/>
          <a:p>
            <a:pPr indent="0" lvl="0" marL="401637" rtl="0" algn="l">
              <a:lnSpc>
                <a:spcPct val="80000"/>
              </a:lnSpc>
              <a:spcBef>
                <a:spcPts val="0"/>
              </a:spcBef>
              <a:spcAft>
                <a:spcPts val="0"/>
              </a:spcAft>
              <a:buSzPts val="3080"/>
              <a:buFont typeface="Garamond"/>
              <a:buNone/>
            </a:pPr>
            <a:r>
              <a:rPr b="1" i="0" lang="en-US" sz="2800" u="none">
                <a:solidFill>
                  <a:schemeClr val="dk1"/>
                </a:solidFill>
                <a:latin typeface="Garamond"/>
                <a:ea typeface="Garamond"/>
                <a:cs typeface="Garamond"/>
                <a:sym typeface="Garamond"/>
              </a:rPr>
              <a:t>Joint project planning</a:t>
            </a:r>
            <a:r>
              <a:rPr b="0" i="0" lang="en-US" sz="2800" u="none">
                <a:solidFill>
                  <a:schemeClr val="dk1"/>
                </a:solidFill>
                <a:latin typeface="Garamond"/>
                <a:ea typeface="Garamond"/>
                <a:cs typeface="Garamond"/>
                <a:sym typeface="Garamond"/>
              </a:rPr>
              <a:t> (JPP) is a strategy wherein all stakeholders in a project (meaning system owners, users, analysts, designers, and builders) participate in a one-to-three day project management workshop, the result of which is consensus agreement on project scope, schedule, resources, and budget. (Of course, subsequent workshops or meetings may be required to adjust scope, budget, and schedule.)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4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1: Negotiate Scope</a:t>
            </a:r>
            <a:endParaRPr/>
          </a:p>
        </p:txBody>
      </p:sp>
      <p:sp>
        <p:nvSpPr>
          <p:cNvPr descr="Rectangle: Click to edit Master text styles &#10;Second level &#10;Third level &#10;Fourth level &#10;Fifth level" id="1005" name="Google Shape;1005;p44"/>
          <p:cNvSpPr txBox="1"/>
          <p:nvPr>
            <p:ph idx="1" type="body"/>
          </p:nvPr>
        </p:nvSpPr>
        <p:spPr>
          <a:xfrm>
            <a:off x="533400" y="1905000"/>
            <a:ext cx="8153400" cy="4162425"/>
          </a:xfrm>
          <a:prstGeom prst="rect">
            <a:avLst/>
          </a:prstGeom>
          <a:noFill/>
          <a:ln>
            <a:noFill/>
          </a:ln>
        </p:spPr>
        <p:txBody>
          <a:bodyPr anchorCtr="0" anchor="t" bIns="45700" lIns="91425" spcFirstLastPara="1" rIns="91425" wrap="square" tIns="45700">
            <a:normAutofit/>
          </a:bodyPr>
          <a:lstStyle/>
          <a:p>
            <a:pPr indent="0" lvl="0" marL="401637" rtl="0" algn="l">
              <a:lnSpc>
                <a:spcPct val="70000"/>
              </a:lnSpc>
              <a:spcBef>
                <a:spcPts val="0"/>
              </a:spcBef>
              <a:spcAft>
                <a:spcPts val="0"/>
              </a:spcAft>
              <a:buSzPts val="3080"/>
              <a:buFont typeface="Garamond"/>
              <a:buNone/>
            </a:pPr>
            <a:r>
              <a:rPr b="1" i="0" lang="en-US" sz="2800" u="none">
                <a:solidFill>
                  <a:schemeClr val="dk1"/>
                </a:solidFill>
                <a:latin typeface="Garamond"/>
                <a:ea typeface="Garamond"/>
                <a:cs typeface="Garamond"/>
                <a:sym typeface="Garamond"/>
              </a:rPr>
              <a:t>Scope</a:t>
            </a:r>
            <a:r>
              <a:rPr b="0" i="0" lang="en-US" sz="2800" u="none">
                <a:solidFill>
                  <a:schemeClr val="dk1"/>
                </a:solidFill>
                <a:latin typeface="Garamond"/>
                <a:ea typeface="Garamond"/>
                <a:cs typeface="Garamond"/>
                <a:sym typeface="Garamond"/>
              </a:rPr>
              <a:t> defines the boundaries of a project—What part of the business is to be studied, analyzed, designed, constructed, implemented, and ultimately improved?</a:t>
            </a:r>
            <a:endParaRPr/>
          </a:p>
          <a:p>
            <a:pPr indent="-101600" lvl="1" marL="568325" rtl="0" algn="l">
              <a:lnSpc>
                <a:spcPct val="70000"/>
              </a:lnSpc>
              <a:spcBef>
                <a:spcPts val="320"/>
              </a:spcBef>
              <a:spcAft>
                <a:spcPts val="0"/>
              </a:spcAft>
              <a:buSzPts val="1600"/>
              <a:buFont typeface="Garamond"/>
              <a:buChar char="•"/>
            </a:pPr>
            <a:r>
              <a:rPr b="1" i="0" lang="en-US" sz="1600" u="none">
                <a:solidFill>
                  <a:schemeClr val="dk1"/>
                </a:solidFill>
                <a:latin typeface="Garamond"/>
                <a:ea typeface="Garamond"/>
                <a:cs typeface="Garamond"/>
                <a:sym typeface="Garamond"/>
              </a:rPr>
              <a:t>	Product </a:t>
            </a:r>
            <a:endParaRPr/>
          </a:p>
          <a:p>
            <a:pPr indent="-101600" lvl="1" marL="568325" rtl="0" algn="l">
              <a:lnSpc>
                <a:spcPct val="70000"/>
              </a:lnSpc>
              <a:spcBef>
                <a:spcPts val="320"/>
              </a:spcBef>
              <a:spcAft>
                <a:spcPts val="0"/>
              </a:spcAft>
              <a:buSzPts val="1600"/>
              <a:buFont typeface="Garamond"/>
              <a:buChar char="•"/>
            </a:pPr>
            <a:r>
              <a:rPr b="1" i="0" lang="en-US" sz="1600" u="none">
                <a:solidFill>
                  <a:schemeClr val="dk1"/>
                </a:solidFill>
                <a:latin typeface="Garamond"/>
                <a:ea typeface="Garamond"/>
                <a:cs typeface="Garamond"/>
                <a:sym typeface="Garamond"/>
              </a:rPr>
              <a:t>	Quality </a:t>
            </a:r>
            <a:endParaRPr/>
          </a:p>
          <a:p>
            <a:pPr indent="-101600" lvl="1" marL="568325" rtl="0" algn="l">
              <a:lnSpc>
                <a:spcPct val="70000"/>
              </a:lnSpc>
              <a:spcBef>
                <a:spcPts val="320"/>
              </a:spcBef>
              <a:spcAft>
                <a:spcPts val="0"/>
              </a:spcAft>
              <a:buSzPts val="1600"/>
              <a:buFont typeface="Garamond"/>
              <a:buChar char="•"/>
            </a:pPr>
            <a:r>
              <a:rPr b="1" i="0" lang="en-US" sz="1600" u="none">
                <a:solidFill>
                  <a:schemeClr val="dk1"/>
                </a:solidFill>
                <a:latin typeface="Garamond"/>
                <a:ea typeface="Garamond"/>
                <a:cs typeface="Garamond"/>
                <a:sym typeface="Garamond"/>
              </a:rPr>
              <a:t>	Time </a:t>
            </a:r>
            <a:endParaRPr/>
          </a:p>
          <a:p>
            <a:pPr indent="-101600" lvl="1" marL="568325" rtl="0" algn="l">
              <a:lnSpc>
                <a:spcPct val="70000"/>
              </a:lnSpc>
              <a:spcBef>
                <a:spcPts val="320"/>
              </a:spcBef>
              <a:spcAft>
                <a:spcPts val="0"/>
              </a:spcAft>
              <a:buSzPts val="1600"/>
              <a:buFont typeface="Garamond"/>
              <a:buChar char="•"/>
            </a:pPr>
            <a:r>
              <a:rPr b="1" i="0" lang="en-US" sz="1600" u="none">
                <a:solidFill>
                  <a:schemeClr val="dk1"/>
                </a:solidFill>
                <a:latin typeface="Garamond"/>
                <a:ea typeface="Garamond"/>
                <a:cs typeface="Garamond"/>
                <a:sym typeface="Garamond"/>
              </a:rPr>
              <a:t>	Cost </a:t>
            </a:r>
            <a:endParaRPr/>
          </a:p>
          <a:p>
            <a:pPr indent="-101600" lvl="1" marL="568325" rtl="0" algn="l">
              <a:lnSpc>
                <a:spcPct val="70000"/>
              </a:lnSpc>
              <a:spcBef>
                <a:spcPts val="320"/>
              </a:spcBef>
              <a:spcAft>
                <a:spcPts val="0"/>
              </a:spcAft>
              <a:buSzPts val="1600"/>
              <a:buFont typeface="Garamond"/>
              <a:buChar char="•"/>
            </a:pPr>
            <a:r>
              <a:rPr b="1" i="0" lang="en-US" sz="1600" u="none">
                <a:solidFill>
                  <a:schemeClr val="dk1"/>
                </a:solidFill>
                <a:latin typeface="Garamond"/>
                <a:ea typeface="Garamond"/>
                <a:cs typeface="Garamond"/>
                <a:sym typeface="Garamond"/>
              </a:rPr>
              <a:t>	Resources </a:t>
            </a:r>
            <a:br>
              <a:rPr b="1" i="0" lang="en-US" sz="1600" u="none">
                <a:solidFill>
                  <a:schemeClr val="dk1"/>
                </a:solidFill>
                <a:latin typeface="Garamond"/>
                <a:ea typeface="Garamond"/>
                <a:cs typeface="Garamond"/>
                <a:sym typeface="Garamond"/>
              </a:rPr>
            </a:br>
            <a:endParaRPr/>
          </a:p>
          <a:p>
            <a:pPr indent="0" lvl="0" marL="401637" rtl="0" algn="l">
              <a:lnSpc>
                <a:spcPct val="70000"/>
              </a:lnSpc>
              <a:spcBef>
                <a:spcPts val="560"/>
              </a:spcBef>
              <a:spcAft>
                <a:spcPts val="0"/>
              </a:spcAft>
              <a:buSzPts val="3080"/>
              <a:buFont typeface="Garamond"/>
              <a:buNone/>
            </a:pPr>
            <a:r>
              <a:rPr b="0" i="0" lang="en-US" sz="2800" u="none">
                <a:solidFill>
                  <a:schemeClr val="dk1"/>
                </a:solidFill>
                <a:latin typeface="Garamond"/>
                <a:ea typeface="Garamond"/>
                <a:cs typeface="Garamond"/>
                <a:sym typeface="Garamond"/>
              </a:rPr>
              <a:t>A </a:t>
            </a:r>
            <a:r>
              <a:rPr b="1" i="0" lang="en-US" sz="2800" u="none">
                <a:solidFill>
                  <a:schemeClr val="dk1"/>
                </a:solidFill>
                <a:latin typeface="Garamond"/>
                <a:ea typeface="Garamond"/>
                <a:cs typeface="Garamond"/>
                <a:sym typeface="Garamond"/>
              </a:rPr>
              <a:t>statement of work</a:t>
            </a:r>
            <a:r>
              <a:rPr b="0" i="0" lang="en-US" sz="2800" u="none">
                <a:solidFill>
                  <a:schemeClr val="dk1"/>
                </a:solidFill>
                <a:latin typeface="Garamond"/>
                <a:ea typeface="Garamond"/>
                <a:cs typeface="Garamond"/>
                <a:sym typeface="Garamond"/>
              </a:rPr>
              <a:t> is a narrative description of the work to be performed as part of a project. Common synonyms include </a:t>
            </a:r>
            <a:r>
              <a:rPr b="0" i="1" lang="en-US" sz="2800" u="none">
                <a:solidFill>
                  <a:schemeClr val="dk1"/>
                </a:solidFill>
                <a:latin typeface="Garamond"/>
                <a:ea typeface="Garamond"/>
                <a:cs typeface="Garamond"/>
                <a:sym typeface="Garamond"/>
              </a:rPr>
              <a:t>scope statement</a:t>
            </a:r>
            <a:r>
              <a:rPr b="0" i="0" lang="en-US" sz="2800" u="none">
                <a:solidFill>
                  <a:schemeClr val="dk1"/>
                </a:solidFill>
                <a:latin typeface="Garamond"/>
                <a:ea typeface="Garamond"/>
                <a:cs typeface="Garamond"/>
                <a:sym typeface="Garamond"/>
              </a:rPr>
              <a:t>, </a:t>
            </a:r>
            <a:r>
              <a:rPr b="0" i="1" lang="en-US" sz="2800" u="none">
                <a:solidFill>
                  <a:schemeClr val="dk1"/>
                </a:solidFill>
                <a:latin typeface="Garamond"/>
                <a:ea typeface="Garamond"/>
                <a:cs typeface="Garamond"/>
                <a:sym typeface="Garamond"/>
              </a:rPr>
              <a:t>project definition</a:t>
            </a:r>
            <a:r>
              <a:rPr b="0" i="0" lang="en-US" sz="2800" u="none">
                <a:solidFill>
                  <a:schemeClr val="dk1"/>
                </a:solidFill>
                <a:latin typeface="Garamond"/>
                <a:ea typeface="Garamond"/>
                <a:cs typeface="Garamond"/>
                <a:sym typeface="Garamond"/>
              </a:rPr>
              <a:t>, </a:t>
            </a:r>
            <a:r>
              <a:rPr b="0" i="1" lang="en-US" sz="2800" u="none">
                <a:solidFill>
                  <a:schemeClr val="dk1"/>
                </a:solidFill>
                <a:latin typeface="Garamond"/>
                <a:ea typeface="Garamond"/>
                <a:cs typeface="Garamond"/>
                <a:sym typeface="Garamond"/>
              </a:rPr>
              <a:t>project overview</a:t>
            </a:r>
            <a:r>
              <a:rPr b="0" i="0" lang="en-US" sz="2800" u="none">
                <a:solidFill>
                  <a:schemeClr val="dk1"/>
                </a:solidFill>
                <a:latin typeface="Garamond"/>
                <a:ea typeface="Garamond"/>
                <a:cs typeface="Garamond"/>
                <a:sym typeface="Garamond"/>
              </a:rPr>
              <a:t>, and </a:t>
            </a:r>
            <a:r>
              <a:rPr b="0" i="1" lang="en-US" sz="2800" u="none">
                <a:solidFill>
                  <a:schemeClr val="dk1"/>
                </a:solidFill>
                <a:latin typeface="Garamond"/>
                <a:ea typeface="Garamond"/>
                <a:cs typeface="Garamond"/>
                <a:sym typeface="Garamond"/>
              </a:rPr>
              <a:t>document of understanding</a:t>
            </a:r>
            <a:r>
              <a:rPr b="0" i="0" lang="en-US" sz="2800" u="none">
                <a:solidFill>
                  <a:schemeClr val="dk1"/>
                </a:solidFill>
                <a:latin typeface="Garamond"/>
                <a:ea typeface="Garamond"/>
                <a:cs typeface="Garamond"/>
                <a:sym typeface="Garamond"/>
              </a:rPr>
              <a:t>. </a:t>
            </a:r>
            <a:endParaRPr b="0" i="0" sz="2800" u="none">
              <a:solidFill>
                <a:schemeClr val="dk1"/>
              </a:solidFill>
              <a:latin typeface="Garamond"/>
              <a:ea typeface="Garamond"/>
              <a:cs typeface="Garamond"/>
              <a:sym typeface="Garamond"/>
            </a:endParaRPr>
          </a:p>
          <a:p>
            <a:pPr indent="-147320" lvl="0" marL="342900" rtl="0" algn="l">
              <a:spcBef>
                <a:spcPts val="560"/>
              </a:spcBef>
              <a:spcAft>
                <a:spcPts val="0"/>
              </a:spcAft>
              <a:buSzPts val="3080"/>
              <a:buFont typeface="Garamond"/>
              <a:buNone/>
            </a:pPr>
            <a:r>
              <a:t/>
            </a:r>
            <a:endParaRPr b="0" i="0" sz="2800" u="none">
              <a:solidFill>
                <a:schemeClr val="dk1"/>
              </a:solidFill>
              <a:latin typeface="Garamond"/>
              <a:ea typeface="Garamond"/>
              <a:cs typeface="Garamond"/>
              <a:sym typeface="Garamon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Statement of Work</a:t>
            </a:r>
            <a:endParaRPr/>
          </a:p>
        </p:txBody>
      </p:sp>
      <p:sp>
        <p:nvSpPr>
          <p:cNvPr descr="Rectangle: Click to edit Master text styles &#10;Second level &#10;Third level &#10;Fourth level &#10;Fifth level" id="1013" name="Google Shape;1013;p45"/>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65000"/>
              </a:lnSpc>
              <a:spcBef>
                <a:spcPts val="0"/>
              </a:spcBef>
              <a:spcAft>
                <a:spcPts val="0"/>
              </a:spcAft>
              <a:buSzPts val="1870"/>
              <a:buFont typeface="Garamond"/>
              <a:buNone/>
            </a:pPr>
            <a:r>
              <a:rPr b="1" i="0" lang="en-US" sz="1700" u="none">
                <a:solidFill>
                  <a:schemeClr val="dk1"/>
                </a:solidFill>
                <a:latin typeface="Garamond"/>
                <a:ea typeface="Garamond"/>
                <a:cs typeface="Garamond"/>
                <a:sym typeface="Garamond"/>
              </a:rPr>
              <a:t>I.		Purpose</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II.		Background</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Problem, opportunity, or directive statement</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History leading to project request</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C. Project goal and objectives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D. Product description</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III.		Scope</a:t>
            </a:r>
            <a:endParaRPr/>
          </a:p>
          <a:p>
            <a:pPr indent="-342900" lvl="0" marL="342900" rtl="0" algn="l">
              <a:lnSpc>
                <a:spcPct val="65000"/>
              </a:lnSpc>
              <a:spcBef>
                <a:spcPts val="75"/>
              </a:spcBef>
              <a:spcAft>
                <a:spcPts val="0"/>
              </a:spcAft>
              <a:buSzPts val="1650"/>
              <a:buFont typeface="Garamond"/>
              <a:buNone/>
            </a:pPr>
            <a:r>
              <a:rPr b="1" i="1" lang="en-US" sz="1500" u="none">
                <a:solidFill>
                  <a:schemeClr val="dk1"/>
                </a:solidFill>
                <a:latin typeface="Garamond"/>
                <a:ea typeface="Garamond"/>
                <a:cs typeface="Garamond"/>
                <a:sym typeface="Garamond"/>
              </a:rPr>
              <a:t>		(notice the use of your information system building blocks)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Stakeholders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Data</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C. Processes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D. Locations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IV. 	Project Approach</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Route</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Deliverables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V. 		Managerial Approach</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Team building considerations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Manager and experience</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C. Training requirements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D. Meeting schedules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E. Reporting methods and frequency</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F. Conflict management</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G. Scope management				</a:t>
            </a:r>
            <a:r>
              <a:rPr b="0" i="0" lang="en-US" sz="1500" u="none">
                <a:solidFill>
                  <a:schemeClr val="dk1"/>
                </a:solidFill>
                <a:latin typeface="Garamond"/>
                <a:ea typeface="Garamond"/>
                <a:cs typeface="Garamond"/>
                <a:sym typeface="Garamond"/>
              </a:rPr>
              <a:t>(continued)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4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Statement of Work (concluded)</a:t>
            </a:r>
            <a:endParaRPr/>
          </a:p>
        </p:txBody>
      </p:sp>
      <p:sp>
        <p:nvSpPr>
          <p:cNvPr descr="Rectangle: Click to edit Master text styles &#10;Second level &#10;Third level &#10;Fourth level &#10;Fifth level" id="1021" name="Google Shape;1021;p46"/>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980"/>
              <a:buFont typeface="Garamond"/>
              <a:buNone/>
            </a:pPr>
            <a:r>
              <a:rPr b="1" i="0" lang="en-US" sz="1800" u="none">
                <a:solidFill>
                  <a:schemeClr val="dk1"/>
                </a:solidFill>
                <a:latin typeface="Garamond"/>
                <a:ea typeface="Garamond"/>
                <a:cs typeface="Garamond"/>
                <a:sym typeface="Garamond"/>
              </a:rPr>
              <a:t>VI.		Constraints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 Start date</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B. Deadlines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C. Budget</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D. Technology</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VII.	Ballpark Estimates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 Schedule</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B. Budget</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VIII.	Conditions of Satisfaction</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 Success criteria</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B. Assumptions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C. Risks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IX.		Appendices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4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2: Identify Tasks</a:t>
            </a:r>
            <a:endParaRPr/>
          </a:p>
        </p:txBody>
      </p:sp>
      <p:sp>
        <p:nvSpPr>
          <p:cNvPr descr="Rectangle: Click to edit Master text styles &#10;Second level &#10;Third level &#10;Fourth level &#10;Fifth level" id="1029" name="Google Shape;1029;p47"/>
          <p:cNvSpPr txBox="1"/>
          <p:nvPr>
            <p:ph idx="1" type="body"/>
          </p:nvPr>
        </p:nvSpPr>
        <p:spPr>
          <a:xfrm>
            <a:off x="533400" y="2286000"/>
            <a:ext cx="7086600" cy="2667000"/>
          </a:xfrm>
          <a:prstGeom prst="rect">
            <a:avLst/>
          </a:prstGeom>
          <a:noFill/>
          <a:ln>
            <a:noFill/>
          </a:ln>
        </p:spPr>
        <p:txBody>
          <a:bodyPr anchorCtr="0" anchor="t" bIns="45700" lIns="91425" spcFirstLastPara="1" rIns="91425" wrap="square" tIns="45700">
            <a:normAutofit/>
          </a:bodyPr>
          <a:lstStyle/>
          <a:p>
            <a:pPr indent="0" lvl="0" marL="401637" rtl="0" algn="l">
              <a:lnSpc>
                <a:spcPct val="80000"/>
              </a:lnSpc>
              <a:spcBef>
                <a:spcPts val="0"/>
              </a:spcBef>
              <a:spcAft>
                <a:spcPts val="0"/>
              </a:spcAft>
              <a:buSzPts val="3080"/>
              <a:buFont typeface="Garamond"/>
              <a:buNone/>
            </a:pPr>
            <a:r>
              <a:rPr b="0" i="0" lang="en-US" sz="2800" u="none">
                <a:solidFill>
                  <a:schemeClr val="dk1"/>
                </a:solidFill>
                <a:latin typeface="Garamond"/>
                <a:ea typeface="Garamond"/>
                <a:cs typeface="Garamond"/>
                <a:sym typeface="Garamond"/>
              </a:rPr>
              <a:t>A </a:t>
            </a:r>
            <a:r>
              <a:rPr b="1" i="0" lang="en-US" sz="2800" u="none">
                <a:solidFill>
                  <a:schemeClr val="dk1"/>
                </a:solidFill>
                <a:latin typeface="Garamond"/>
                <a:ea typeface="Garamond"/>
                <a:cs typeface="Garamond"/>
                <a:sym typeface="Garamond"/>
              </a:rPr>
              <a:t>work breakdown structure</a:t>
            </a:r>
            <a:r>
              <a:rPr b="0" i="0" lang="en-US" sz="2800" u="none">
                <a:solidFill>
                  <a:schemeClr val="dk1"/>
                </a:solidFill>
                <a:latin typeface="Garamond"/>
                <a:ea typeface="Garamond"/>
                <a:cs typeface="Garamond"/>
                <a:sym typeface="Garamond"/>
              </a:rPr>
              <a:t> (WBS) is a hierarchical decomposition of the project into phases, activities, and tasks. </a:t>
            </a:r>
            <a:endParaRPr/>
          </a:p>
          <a:p>
            <a:pPr indent="0" lvl="1" marL="568325" rtl="0" algn="l">
              <a:lnSpc>
                <a:spcPct val="80000"/>
              </a:lnSpc>
              <a:spcBef>
                <a:spcPts val="500"/>
              </a:spcBef>
              <a:spcAft>
                <a:spcPts val="0"/>
              </a:spcAft>
              <a:buSzPts val="2500"/>
              <a:buFont typeface="Garamond"/>
              <a:buNone/>
            </a:pPr>
            <a:r>
              <a:t/>
            </a:r>
            <a:endParaRPr b="1" i="0" sz="2500" u="none">
              <a:solidFill>
                <a:schemeClr val="dk1"/>
              </a:solidFill>
              <a:latin typeface="Garamond"/>
              <a:ea typeface="Garamond"/>
              <a:cs typeface="Garamond"/>
              <a:sym typeface="Garamond"/>
            </a:endParaRPr>
          </a:p>
          <a:p>
            <a:pPr indent="0" lvl="0" marL="401637" rtl="0" algn="l">
              <a:lnSpc>
                <a:spcPct val="80000"/>
              </a:lnSpc>
              <a:spcBef>
                <a:spcPts val="560"/>
              </a:spcBef>
              <a:spcAft>
                <a:spcPts val="0"/>
              </a:spcAft>
              <a:buSzPts val="3080"/>
              <a:buFont typeface="Garamond"/>
              <a:buNone/>
            </a:pPr>
            <a:r>
              <a:rPr b="1" i="0" lang="en-US" sz="2800" u="none">
                <a:solidFill>
                  <a:schemeClr val="dk1"/>
                </a:solidFill>
                <a:latin typeface="Garamond"/>
                <a:ea typeface="Garamond"/>
                <a:cs typeface="Garamond"/>
                <a:sym typeface="Garamond"/>
              </a:rPr>
              <a:t>Milestones</a:t>
            </a:r>
            <a:r>
              <a:rPr b="0" i="0" lang="en-US" sz="2800" u="none">
                <a:solidFill>
                  <a:schemeClr val="dk1"/>
                </a:solidFill>
                <a:latin typeface="Garamond"/>
                <a:ea typeface="Garamond"/>
                <a:cs typeface="Garamond"/>
                <a:sym typeface="Garamond"/>
              </a:rPr>
              <a:t> are events that signify the accomplishment or completion of major deliverables during a project.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8"/>
          <p:cNvSpPr txBox="1"/>
          <p:nvPr>
            <p:ph type="title"/>
          </p:nvPr>
        </p:nvSpPr>
        <p:spPr>
          <a:xfrm>
            <a:off x="533400" y="228600"/>
            <a:ext cx="7615237" cy="530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Work Breakdown Structures</a:t>
            </a:r>
            <a:endParaRPr/>
          </a:p>
        </p:txBody>
      </p:sp>
      <p:sp>
        <p:nvSpPr>
          <p:cNvPr descr="Rectangle: Click to edit Master text styles &#10;Second level &#10;Third level &#10;Fourth level &#10;Fifth level" id="1037" name="Google Shape;1037;p48"/>
          <p:cNvSpPr txBox="1"/>
          <p:nvPr>
            <p:ph idx="1" type="body"/>
          </p:nvPr>
        </p:nvSpPr>
        <p:spPr>
          <a:xfrm>
            <a:off x="-266700" y="1371600"/>
            <a:ext cx="4191000" cy="468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200"/>
              <a:buFont typeface="Garamond"/>
              <a:buNone/>
            </a:pPr>
            <a:r>
              <a:rPr b="1" i="0" lang="en-US" sz="2000" u="none">
                <a:solidFill>
                  <a:srgbClr val="FF0000"/>
                </a:solidFill>
                <a:latin typeface="Garamond"/>
                <a:ea typeface="Garamond"/>
                <a:cs typeface="Garamond"/>
                <a:sym typeface="Garamond"/>
              </a:rPr>
              <a:t>	1</a:t>
            </a:r>
            <a:r>
              <a:rPr b="1" i="0" lang="en-US" sz="2000" u="none">
                <a:solidFill>
                  <a:schemeClr val="dk1"/>
                </a:solidFill>
                <a:latin typeface="Garamond"/>
                <a:ea typeface="Garamond"/>
                <a:cs typeface="Garamond"/>
                <a:sym typeface="Garamond"/>
              </a:rPr>
              <a:t>	Phase 1 of the project …</a:t>
            </a:r>
            <a:endParaRPr/>
          </a:p>
          <a:p>
            <a:pPr indent="0" lvl="0" marL="0" rtl="0" algn="l">
              <a:lnSpc>
                <a:spcPct val="90000"/>
              </a:lnSpc>
              <a:spcBef>
                <a:spcPts val="400"/>
              </a:spcBef>
              <a:spcAft>
                <a:spcPts val="0"/>
              </a:spcAft>
              <a:buSzPts val="2200"/>
              <a:buFont typeface="Garamond"/>
              <a:buNone/>
            </a:pPr>
            <a:r>
              <a:rPr b="1" i="0" lang="en-US" sz="2000" u="none">
                <a:solidFill>
                  <a:srgbClr val="FF0000"/>
                </a:solidFill>
                <a:latin typeface="Garamond"/>
                <a:ea typeface="Garamond"/>
                <a:cs typeface="Garamond"/>
                <a:sym typeface="Garamond"/>
              </a:rPr>
              <a:t>	2	</a:t>
            </a:r>
            <a:r>
              <a:rPr b="1" i="0" lang="en-US" sz="2000" u="none">
                <a:solidFill>
                  <a:srgbClr val="000000"/>
                </a:solidFill>
                <a:latin typeface="Garamond"/>
                <a:ea typeface="Garamond"/>
                <a:cs typeface="Garamond"/>
                <a:sym typeface="Garamond"/>
              </a:rPr>
              <a:t>Phase 2 of the project …</a:t>
            </a:r>
            <a:endParaRPr/>
          </a:p>
          <a:p>
            <a:pPr indent="0" lvl="0" marL="0" rtl="0" algn="l">
              <a:lnSpc>
                <a:spcPct val="90000"/>
              </a:lnSpc>
              <a:spcBef>
                <a:spcPts val="400"/>
              </a:spcBef>
              <a:spcAft>
                <a:spcPts val="0"/>
              </a:spcAft>
              <a:buSzPts val="2200"/>
              <a:buFont typeface="Garamond"/>
              <a:buNone/>
            </a:pPr>
            <a:r>
              <a:rPr b="1" i="0" lang="en-US" sz="2000" u="none">
                <a:solidFill>
                  <a:srgbClr val="FF0000"/>
                </a:solidFill>
                <a:latin typeface="Garamond"/>
                <a:ea typeface="Garamond"/>
                <a:cs typeface="Garamond"/>
                <a:sym typeface="Garamond"/>
              </a:rPr>
              <a:t>		2.1</a:t>
            </a:r>
            <a:r>
              <a:rPr b="1" i="0" lang="en-US" sz="2000" u="none">
                <a:solidFill>
                  <a:schemeClr val="dk1"/>
                </a:solidFill>
                <a:latin typeface="Garamond"/>
                <a:ea typeface="Garamond"/>
                <a:cs typeface="Garamond"/>
                <a:sym typeface="Garamond"/>
              </a:rPr>
              <a:t>		Activity 1 of Phase 2 					…</a:t>
            </a:r>
            <a:endParaRPr/>
          </a:p>
          <a:p>
            <a:pPr indent="0" lvl="0" marL="0" rtl="0" algn="l">
              <a:lnSpc>
                <a:spcPct val="90000"/>
              </a:lnSpc>
              <a:spcBef>
                <a:spcPts val="400"/>
              </a:spcBef>
              <a:spcAft>
                <a:spcPts val="0"/>
              </a:spcAft>
              <a:buSzPts val="2200"/>
              <a:buFont typeface="Garamond"/>
              <a:buNone/>
            </a:pPr>
            <a:r>
              <a:rPr b="1" i="0" lang="en-US" sz="2000" u="none">
                <a:solidFill>
                  <a:srgbClr val="FF0000"/>
                </a:solidFill>
                <a:latin typeface="Garamond"/>
                <a:ea typeface="Garamond"/>
                <a:cs typeface="Garamond"/>
                <a:sym typeface="Garamond"/>
              </a:rPr>
              <a:t>		2.2</a:t>
            </a:r>
            <a:r>
              <a:rPr b="1" i="0" lang="en-US" sz="2000" u="none">
                <a:solidFill>
                  <a:schemeClr val="dk1"/>
                </a:solidFill>
                <a:latin typeface="Garamond"/>
                <a:ea typeface="Garamond"/>
                <a:cs typeface="Garamond"/>
                <a:sym typeface="Garamond"/>
              </a:rPr>
              <a:t>		Activity 2 of Phase 2</a:t>
            </a:r>
            <a:endParaRPr/>
          </a:p>
          <a:p>
            <a:pPr indent="0" lvl="0" marL="0" rtl="0" algn="l">
              <a:lnSpc>
                <a:spcPct val="90000"/>
              </a:lnSpc>
              <a:spcBef>
                <a:spcPts val="400"/>
              </a:spcBef>
              <a:spcAft>
                <a:spcPts val="0"/>
              </a:spcAft>
              <a:buSzPts val="2200"/>
              <a:buFont typeface="Garamond"/>
              <a:buNone/>
            </a:pPr>
            <a:r>
              <a:rPr b="1" i="0" lang="en-US" sz="2000" u="none">
                <a:solidFill>
                  <a:srgbClr val="FF0000"/>
                </a:solidFill>
                <a:latin typeface="Garamond"/>
                <a:ea typeface="Garamond"/>
                <a:cs typeface="Garamond"/>
                <a:sym typeface="Garamond"/>
              </a:rPr>
              <a:t>			2.2.1</a:t>
            </a:r>
            <a:r>
              <a:rPr b="1" i="0" lang="en-US" sz="2000" u="none">
                <a:solidFill>
                  <a:schemeClr val="dk1"/>
                </a:solidFill>
                <a:latin typeface="Garamond"/>
                <a:ea typeface="Garamond"/>
                <a:cs typeface="Garamond"/>
                <a:sym typeface="Garamond"/>
              </a:rPr>
              <a:t>	Task 1 of Activity 					2.2 in Phase 2</a:t>
            </a:r>
            <a:endParaRPr/>
          </a:p>
          <a:p>
            <a:pPr indent="0" lvl="0" marL="0" rtl="0" algn="l">
              <a:lnSpc>
                <a:spcPct val="90000"/>
              </a:lnSpc>
              <a:spcBef>
                <a:spcPts val="400"/>
              </a:spcBef>
              <a:spcAft>
                <a:spcPts val="0"/>
              </a:spcAft>
              <a:buSzPts val="2200"/>
              <a:buFont typeface="Garamond"/>
              <a:buNone/>
            </a:pPr>
            <a:r>
              <a:rPr b="1" i="0" lang="en-US" sz="2000" u="none">
                <a:solidFill>
                  <a:srgbClr val="FF0000"/>
                </a:solidFill>
                <a:latin typeface="Garamond"/>
                <a:ea typeface="Garamond"/>
                <a:cs typeface="Garamond"/>
                <a:sym typeface="Garamond"/>
              </a:rPr>
              <a:t>			2.2.2</a:t>
            </a:r>
            <a:r>
              <a:rPr b="1" i="0" lang="en-US" sz="2000" u="none">
                <a:solidFill>
                  <a:schemeClr val="dk1"/>
                </a:solidFill>
                <a:latin typeface="Garamond"/>
                <a:ea typeface="Garamond"/>
                <a:cs typeface="Garamond"/>
                <a:sym typeface="Garamond"/>
              </a:rPr>
              <a:t>	Task 2 of Activity 					2.2 in Phase 2</a:t>
            </a:r>
            <a:endParaRPr/>
          </a:p>
          <a:p>
            <a:pPr indent="0" lvl="0" marL="0" rtl="0" algn="l">
              <a:lnSpc>
                <a:spcPct val="90000"/>
              </a:lnSpc>
              <a:spcBef>
                <a:spcPts val="400"/>
              </a:spcBef>
              <a:spcAft>
                <a:spcPts val="0"/>
              </a:spcAft>
              <a:buSzPts val="2200"/>
              <a:buFont typeface="Garamond"/>
              <a:buNone/>
            </a:pPr>
            <a:r>
              <a:rPr b="1" i="0" lang="en-US" sz="2000" u="none">
                <a:solidFill>
                  <a:schemeClr val="dk1"/>
                </a:solidFill>
                <a:latin typeface="Garamond"/>
                <a:ea typeface="Garamond"/>
                <a:cs typeface="Garamond"/>
                <a:sym typeface="Garamond"/>
              </a:rPr>
              <a:t>			</a:t>
            </a:r>
            <a:r>
              <a:rPr b="1" i="0" lang="en-US" sz="2000" u="none">
                <a:solidFill>
                  <a:srgbClr val="FF0000"/>
                </a:solidFill>
                <a:latin typeface="Garamond"/>
                <a:ea typeface="Garamond"/>
                <a:cs typeface="Garamond"/>
                <a:sym typeface="Garamond"/>
              </a:rPr>
              <a:t>2.2.3</a:t>
            </a:r>
            <a:r>
              <a:rPr b="1" i="0" lang="en-US" sz="2000" u="none">
                <a:solidFill>
                  <a:schemeClr val="dk1"/>
                </a:solidFill>
                <a:latin typeface="Garamond"/>
                <a:ea typeface="Garamond"/>
                <a:cs typeface="Garamond"/>
                <a:sym typeface="Garamond"/>
              </a:rPr>
              <a:t>	Task 3 of Activity 					2.2 in Phase 2</a:t>
            </a:r>
            <a:endParaRPr/>
          </a:p>
          <a:p>
            <a:pPr indent="0" lvl="0" marL="0" rtl="0" algn="l">
              <a:lnSpc>
                <a:spcPct val="90000"/>
              </a:lnSpc>
              <a:spcBef>
                <a:spcPts val="400"/>
              </a:spcBef>
              <a:spcAft>
                <a:spcPts val="0"/>
              </a:spcAft>
              <a:buSzPts val="2200"/>
              <a:buFont typeface="Garamond"/>
              <a:buNone/>
            </a:pPr>
            <a:r>
              <a:rPr b="1" i="0" lang="en-US" sz="2000" u="none">
                <a:solidFill>
                  <a:schemeClr val="dk1"/>
                </a:solidFill>
                <a:latin typeface="Garamond"/>
                <a:ea typeface="Garamond"/>
                <a:cs typeface="Garamond"/>
                <a:sym typeface="Garamond"/>
              </a:rPr>
              <a:t>		</a:t>
            </a:r>
            <a:r>
              <a:rPr b="1" i="0" lang="en-US" sz="2000" u="none">
                <a:solidFill>
                  <a:srgbClr val="FF0000"/>
                </a:solidFill>
                <a:latin typeface="Garamond"/>
                <a:ea typeface="Garamond"/>
                <a:cs typeface="Garamond"/>
                <a:sym typeface="Garamond"/>
              </a:rPr>
              <a:t>2.3</a:t>
            </a:r>
            <a:r>
              <a:rPr b="1" i="0" lang="en-US" sz="2000" u="none">
                <a:solidFill>
                  <a:schemeClr val="dk1"/>
                </a:solidFill>
                <a:latin typeface="Garamond"/>
                <a:ea typeface="Garamond"/>
                <a:cs typeface="Garamond"/>
                <a:sym typeface="Garamond"/>
              </a:rPr>
              <a:t>		Activity 3 of Phase 2 					…</a:t>
            </a:r>
            <a:endParaRPr/>
          </a:p>
          <a:p>
            <a:pPr indent="0" lvl="0" marL="0" rtl="0" algn="l">
              <a:lnSpc>
                <a:spcPct val="90000"/>
              </a:lnSpc>
              <a:spcBef>
                <a:spcPts val="400"/>
              </a:spcBef>
              <a:spcAft>
                <a:spcPts val="0"/>
              </a:spcAft>
              <a:buSzPts val="2200"/>
              <a:buFont typeface="Garamond"/>
              <a:buNone/>
            </a:pPr>
            <a:r>
              <a:rPr b="1" i="0" lang="en-US" sz="2000" u="none">
                <a:solidFill>
                  <a:schemeClr val="dk1"/>
                </a:solidFill>
                <a:latin typeface="Garamond"/>
                <a:ea typeface="Garamond"/>
                <a:cs typeface="Garamond"/>
                <a:sym typeface="Garamond"/>
              </a:rPr>
              <a:t>	</a:t>
            </a:r>
            <a:r>
              <a:rPr b="1" i="0" lang="en-US" sz="2000" u="none">
                <a:solidFill>
                  <a:srgbClr val="FF0000"/>
                </a:solidFill>
                <a:latin typeface="Garamond"/>
                <a:ea typeface="Garamond"/>
                <a:cs typeface="Garamond"/>
                <a:sym typeface="Garamond"/>
              </a:rPr>
              <a:t>3</a:t>
            </a:r>
            <a:r>
              <a:rPr b="1" i="0" lang="en-US" sz="2000" u="none">
                <a:solidFill>
                  <a:schemeClr val="dk1"/>
                </a:solidFill>
                <a:latin typeface="Garamond"/>
                <a:ea typeface="Garamond"/>
                <a:cs typeface="Garamond"/>
                <a:sym typeface="Garamond"/>
              </a:rPr>
              <a:t>	Phase 3 of the project …</a:t>
            </a:r>
            <a:endParaRPr/>
          </a:p>
          <a:p>
            <a:pPr indent="0" lvl="0" marL="0" rtl="0" algn="l">
              <a:lnSpc>
                <a:spcPct val="90000"/>
              </a:lnSpc>
              <a:spcBef>
                <a:spcPts val="400"/>
              </a:spcBef>
              <a:spcAft>
                <a:spcPts val="0"/>
              </a:spcAft>
              <a:buSzPts val="2200"/>
              <a:buFont typeface="Garamond"/>
              <a:buNone/>
            </a:pPr>
            <a:r>
              <a:rPr b="1" i="0" lang="en-US" sz="2000" u="none">
                <a:solidFill>
                  <a:schemeClr val="dk1"/>
                </a:solidFill>
                <a:latin typeface="Garamond"/>
                <a:ea typeface="Garamond"/>
                <a:cs typeface="Garamond"/>
                <a:sym typeface="Garamond"/>
              </a:rPr>
              <a:t>  </a:t>
            </a:r>
            <a:endParaRPr/>
          </a:p>
          <a:p>
            <a:pPr indent="-203200" lvl="0" marL="342900" rtl="0" algn="l">
              <a:spcBef>
                <a:spcPts val="400"/>
              </a:spcBef>
              <a:spcAft>
                <a:spcPts val="0"/>
              </a:spcAft>
              <a:buSzPts val="2200"/>
              <a:buFont typeface="Garamond"/>
              <a:buNone/>
            </a:pPr>
            <a:r>
              <a:t/>
            </a:r>
            <a:endParaRPr b="1" i="0" sz="2000" u="none">
              <a:solidFill>
                <a:schemeClr val="dk1"/>
              </a:solidFill>
              <a:latin typeface="Garamond"/>
              <a:ea typeface="Garamond"/>
              <a:cs typeface="Garamond"/>
              <a:sym typeface="Garamond"/>
            </a:endParaRPr>
          </a:p>
        </p:txBody>
      </p:sp>
      <p:sp>
        <p:nvSpPr>
          <p:cNvPr id="1038" name="Google Shape;1038;p48"/>
          <p:cNvSpPr txBox="1"/>
          <p:nvPr/>
        </p:nvSpPr>
        <p:spPr>
          <a:xfrm>
            <a:off x="3543300" y="2971800"/>
            <a:ext cx="990600" cy="1311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8541"/>
              </a:buClr>
              <a:buSzPts val="8000"/>
              <a:buFont typeface="Book Antiqua"/>
              <a:buNone/>
            </a:pPr>
            <a:r>
              <a:rPr b="1" i="0" lang="en-US" sz="8000" u="none">
                <a:solidFill>
                  <a:srgbClr val="008541"/>
                </a:solidFill>
                <a:latin typeface="Book Antiqua"/>
                <a:ea typeface="Book Antiqua"/>
                <a:cs typeface="Book Antiqua"/>
                <a:sym typeface="Book Antiqua"/>
              </a:rPr>
              <a:t>=</a:t>
            </a:r>
            <a:endParaRPr/>
          </a:p>
        </p:txBody>
      </p:sp>
      <p:grpSp>
        <p:nvGrpSpPr>
          <p:cNvPr id="1039" name="Google Shape;1039;p48"/>
          <p:cNvGrpSpPr/>
          <p:nvPr/>
        </p:nvGrpSpPr>
        <p:grpSpPr>
          <a:xfrm>
            <a:off x="4419600" y="836612"/>
            <a:ext cx="4572000" cy="5716587"/>
            <a:chOff x="2880" y="527"/>
            <a:chExt cx="2880" cy="3601"/>
          </a:xfrm>
        </p:grpSpPr>
        <p:sp>
          <p:nvSpPr>
            <p:cNvPr id="1040" name="Google Shape;1040;p48"/>
            <p:cNvSpPr/>
            <p:nvPr/>
          </p:nvSpPr>
          <p:spPr>
            <a:xfrm>
              <a:off x="3985" y="680"/>
              <a:ext cx="678" cy="462"/>
            </a:xfrm>
            <a:custGeom>
              <a:rect b="b" l="l" r="r" t="t"/>
              <a:pathLst>
                <a:path extrusionOk="0" h="423" w="506">
                  <a:moveTo>
                    <a:pt x="506" y="0"/>
                  </a:moveTo>
                  <a:lnTo>
                    <a:pt x="0" y="0"/>
                  </a:lnTo>
                  <a:lnTo>
                    <a:pt x="0" y="388"/>
                  </a:lnTo>
                  <a:lnTo>
                    <a:pt x="6" y="409"/>
                  </a:lnTo>
                  <a:lnTo>
                    <a:pt x="31" y="423"/>
                  </a:lnTo>
                  <a:lnTo>
                    <a:pt x="475" y="423"/>
                  </a:lnTo>
                  <a:lnTo>
                    <a:pt x="493" y="409"/>
                  </a:lnTo>
                  <a:lnTo>
                    <a:pt x="506" y="388"/>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1" name="Google Shape;1041;p48"/>
            <p:cNvSpPr txBox="1"/>
            <p:nvPr/>
          </p:nvSpPr>
          <p:spPr>
            <a:xfrm>
              <a:off x="4068" y="776"/>
              <a:ext cx="523" cy="26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PROJECT</a:t>
              </a:r>
              <a:endParaRPr/>
            </a:p>
            <a:p>
              <a:pPr indent="0" lvl="0" marL="0" marR="0" rtl="0" algn="ctr">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GOAL</a:t>
              </a:r>
              <a:endParaRPr/>
            </a:p>
          </p:txBody>
        </p:sp>
        <p:sp>
          <p:nvSpPr>
            <p:cNvPr id="1042" name="Google Shape;1042;p48"/>
            <p:cNvSpPr/>
            <p:nvPr/>
          </p:nvSpPr>
          <p:spPr>
            <a:xfrm>
              <a:off x="3985" y="528"/>
              <a:ext cx="678" cy="152"/>
            </a:xfrm>
            <a:custGeom>
              <a:rect b="b" l="l" r="r" t="t"/>
              <a:pathLst>
                <a:path extrusionOk="0" h="139" w="506">
                  <a:moveTo>
                    <a:pt x="0" y="139"/>
                  </a:moveTo>
                  <a:lnTo>
                    <a:pt x="506" y="139"/>
                  </a:lnTo>
                  <a:lnTo>
                    <a:pt x="506" y="28"/>
                  </a:lnTo>
                  <a:lnTo>
                    <a:pt x="493" y="7"/>
                  </a:lnTo>
                  <a:lnTo>
                    <a:pt x="475" y="0"/>
                  </a:lnTo>
                  <a:lnTo>
                    <a:pt x="31" y="0"/>
                  </a:lnTo>
                  <a:lnTo>
                    <a:pt x="6" y="7"/>
                  </a:lnTo>
                  <a:lnTo>
                    <a:pt x="0" y="28"/>
                  </a:lnTo>
                  <a:lnTo>
                    <a:pt x="0" y="139"/>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3" name="Google Shape;1043;p48"/>
            <p:cNvSpPr txBox="1"/>
            <p:nvPr/>
          </p:nvSpPr>
          <p:spPr>
            <a:xfrm>
              <a:off x="4283" y="527"/>
              <a:ext cx="8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0</a:t>
              </a:r>
              <a:endParaRPr/>
            </a:p>
          </p:txBody>
        </p:sp>
        <p:sp>
          <p:nvSpPr>
            <p:cNvPr id="1044" name="Google Shape;1044;p48"/>
            <p:cNvSpPr/>
            <p:nvPr/>
          </p:nvSpPr>
          <p:spPr>
            <a:xfrm>
              <a:off x="3985" y="1680"/>
              <a:ext cx="678" cy="455"/>
            </a:xfrm>
            <a:custGeom>
              <a:rect b="b" l="l" r="r" t="t"/>
              <a:pathLst>
                <a:path extrusionOk="0" h="416" w="506">
                  <a:moveTo>
                    <a:pt x="506" y="0"/>
                  </a:moveTo>
                  <a:lnTo>
                    <a:pt x="0" y="0"/>
                  </a:lnTo>
                  <a:lnTo>
                    <a:pt x="0" y="382"/>
                  </a:lnTo>
                  <a:lnTo>
                    <a:pt x="6" y="409"/>
                  </a:lnTo>
                  <a:lnTo>
                    <a:pt x="31" y="416"/>
                  </a:lnTo>
                  <a:lnTo>
                    <a:pt x="475" y="416"/>
                  </a:lnTo>
                  <a:lnTo>
                    <a:pt x="493" y="409"/>
                  </a:lnTo>
                  <a:lnTo>
                    <a:pt x="506" y="382"/>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5" name="Google Shape;1045;p48"/>
            <p:cNvSpPr txBox="1"/>
            <p:nvPr/>
          </p:nvSpPr>
          <p:spPr>
            <a:xfrm>
              <a:off x="4132" y="1834"/>
              <a:ext cx="381"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PHASE</a:t>
              </a:r>
              <a:endParaRPr/>
            </a:p>
          </p:txBody>
        </p:sp>
        <p:sp>
          <p:nvSpPr>
            <p:cNvPr id="1046" name="Google Shape;1046;p48"/>
            <p:cNvSpPr/>
            <p:nvPr/>
          </p:nvSpPr>
          <p:spPr>
            <a:xfrm>
              <a:off x="3985" y="1520"/>
              <a:ext cx="678" cy="160"/>
            </a:xfrm>
            <a:custGeom>
              <a:rect b="b" l="l" r="r" t="t"/>
              <a:pathLst>
                <a:path extrusionOk="0" h="146" w="506">
                  <a:moveTo>
                    <a:pt x="0" y="146"/>
                  </a:moveTo>
                  <a:lnTo>
                    <a:pt x="506" y="146"/>
                  </a:lnTo>
                  <a:lnTo>
                    <a:pt x="506" y="35"/>
                  </a:lnTo>
                  <a:lnTo>
                    <a:pt x="493" y="14"/>
                  </a:lnTo>
                  <a:lnTo>
                    <a:pt x="475" y="0"/>
                  </a:lnTo>
                  <a:lnTo>
                    <a:pt x="31" y="0"/>
                  </a:lnTo>
                  <a:lnTo>
                    <a:pt x="6" y="14"/>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7" name="Google Shape;1047;p48"/>
            <p:cNvSpPr txBox="1"/>
            <p:nvPr/>
          </p:nvSpPr>
          <p:spPr>
            <a:xfrm>
              <a:off x="4283" y="1528"/>
              <a:ext cx="8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a:t>
              </a:r>
              <a:endParaRPr/>
            </a:p>
          </p:txBody>
        </p:sp>
        <p:sp>
          <p:nvSpPr>
            <p:cNvPr id="1048" name="Google Shape;1048;p48"/>
            <p:cNvSpPr/>
            <p:nvPr/>
          </p:nvSpPr>
          <p:spPr>
            <a:xfrm>
              <a:off x="5082" y="1680"/>
              <a:ext cx="678" cy="455"/>
            </a:xfrm>
            <a:custGeom>
              <a:rect b="b" l="l" r="r" t="t"/>
              <a:pathLst>
                <a:path extrusionOk="0" h="416" w="506">
                  <a:moveTo>
                    <a:pt x="506" y="0"/>
                  </a:moveTo>
                  <a:lnTo>
                    <a:pt x="0" y="0"/>
                  </a:lnTo>
                  <a:lnTo>
                    <a:pt x="0" y="382"/>
                  </a:lnTo>
                  <a:lnTo>
                    <a:pt x="12" y="402"/>
                  </a:lnTo>
                  <a:lnTo>
                    <a:pt x="31" y="416"/>
                  </a:lnTo>
                  <a:lnTo>
                    <a:pt x="481" y="416"/>
                  </a:lnTo>
                  <a:lnTo>
                    <a:pt x="500" y="402"/>
                  </a:lnTo>
                  <a:lnTo>
                    <a:pt x="506" y="382"/>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49" name="Google Shape;1049;p48"/>
            <p:cNvSpPr txBox="1"/>
            <p:nvPr/>
          </p:nvSpPr>
          <p:spPr>
            <a:xfrm>
              <a:off x="5229" y="1834"/>
              <a:ext cx="381"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PHASE</a:t>
              </a:r>
              <a:endParaRPr/>
            </a:p>
          </p:txBody>
        </p:sp>
        <p:sp>
          <p:nvSpPr>
            <p:cNvPr id="1050" name="Google Shape;1050;p48"/>
            <p:cNvSpPr/>
            <p:nvPr/>
          </p:nvSpPr>
          <p:spPr>
            <a:xfrm>
              <a:off x="5082" y="1520"/>
              <a:ext cx="678" cy="160"/>
            </a:xfrm>
            <a:custGeom>
              <a:rect b="b" l="l" r="r" t="t"/>
              <a:pathLst>
                <a:path extrusionOk="0" h="146" w="506">
                  <a:moveTo>
                    <a:pt x="0" y="146"/>
                  </a:moveTo>
                  <a:lnTo>
                    <a:pt x="506" y="146"/>
                  </a:lnTo>
                  <a:lnTo>
                    <a:pt x="506" y="35"/>
                  </a:lnTo>
                  <a:lnTo>
                    <a:pt x="500" y="7"/>
                  </a:lnTo>
                  <a:lnTo>
                    <a:pt x="481" y="0"/>
                  </a:lnTo>
                  <a:lnTo>
                    <a:pt x="31" y="0"/>
                  </a:lnTo>
                  <a:lnTo>
                    <a:pt x="12" y="7"/>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1" name="Google Shape;1051;p48"/>
            <p:cNvSpPr txBox="1"/>
            <p:nvPr/>
          </p:nvSpPr>
          <p:spPr>
            <a:xfrm>
              <a:off x="5387" y="1520"/>
              <a:ext cx="8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3</a:t>
              </a:r>
              <a:endParaRPr/>
            </a:p>
          </p:txBody>
        </p:sp>
        <p:sp>
          <p:nvSpPr>
            <p:cNvPr id="1052" name="Google Shape;1052;p48"/>
            <p:cNvSpPr/>
            <p:nvPr/>
          </p:nvSpPr>
          <p:spPr>
            <a:xfrm>
              <a:off x="2880" y="1680"/>
              <a:ext cx="678" cy="455"/>
            </a:xfrm>
            <a:custGeom>
              <a:rect b="b" l="l" r="r" t="t"/>
              <a:pathLst>
                <a:path extrusionOk="0" h="416" w="506">
                  <a:moveTo>
                    <a:pt x="506" y="0"/>
                  </a:moveTo>
                  <a:lnTo>
                    <a:pt x="0" y="0"/>
                  </a:lnTo>
                  <a:lnTo>
                    <a:pt x="0" y="382"/>
                  </a:lnTo>
                  <a:lnTo>
                    <a:pt x="12" y="402"/>
                  </a:lnTo>
                  <a:lnTo>
                    <a:pt x="31" y="416"/>
                  </a:lnTo>
                  <a:lnTo>
                    <a:pt x="474" y="416"/>
                  </a:lnTo>
                  <a:lnTo>
                    <a:pt x="499" y="402"/>
                  </a:lnTo>
                  <a:lnTo>
                    <a:pt x="506" y="382"/>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3" name="Google Shape;1053;p48"/>
            <p:cNvSpPr txBox="1"/>
            <p:nvPr/>
          </p:nvSpPr>
          <p:spPr>
            <a:xfrm>
              <a:off x="3027" y="1834"/>
              <a:ext cx="381"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PHASE</a:t>
              </a:r>
              <a:endParaRPr/>
            </a:p>
          </p:txBody>
        </p:sp>
        <p:sp>
          <p:nvSpPr>
            <p:cNvPr id="1054" name="Google Shape;1054;p48"/>
            <p:cNvSpPr/>
            <p:nvPr/>
          </p:nvSpPr>
          <p:spPr>
            <a:xfrm>
              <a:off x="2880" y="1520"/>
              <a:ext cx="678" cy="160"/>
            </a:xfrm>
            <a:custGeom>
              <a:rect b="b" l="l" r="r" t="t"/>
              <a:pathLst>
                <a:path extrusionOk="0" h="146" w="506">
                  <a:moveTo>
                    <a:pt x="0" y="146"/>
                  </a:moveTo>
                  <a:lnTo>
                    <a:pt x="506" y="146"/>
                  </a:lnTo>
                  <a:lnTo>
                    <a:pt x="506" y="35"/>
                  </a:lnTo>
                  <a:lnTo>
                    <a:pt x="499" y="7"/>
                  </a:lnTo>
                  <a:lnTo>
                    <a:pt x="474" y="0"/>
                  </a:lnTo>
                  <a:lnTo>
                    <a:pt x="31" y="0"/>
                  </a:lnTo>
                  <a:lnTo>
                    <a:pt x="12" y="7"/>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5" name="Google Shape;1055;p48"/>
            <p:cNvSpPr txBox="1"/>
            <p:nvPr/>
          </p:nvSpPr>
          <p:spPr>
            <a:xfrm>
              <a:off x="3186" y="1520"/>
              <a:ext cx="8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1</a:t>
              </a:r>
              <a:endParaRPr/>
            </a:p>
          </p:txBody>
        </p:sp>
        <p:sp>
          <p:nvSpPr>
            <p:cNvPr id="1056" name="Google Shape;1056;p48"/>
            <p:cNvSpPr/>
            <p:nvPr/>
          </p:nvSpPr>
          <p:spPr>
            <a:xfrm>
              <a:off x="3985" y="2681"/>
              <a:ext cx="678" cy="455"/>
            </a:xfrm>
            <a:custGeom>
              <a:rect b="b" l="l" r="r" t="t"/>
              <a:pathLst>
                <a:path extrusionOk="0" h="416" w="506">
                  <a:moveTo>
                    <a:pt x="506" y="0"/>
                  </a:moveTo>
                  <a:lnTo>
                    <a:pt x="0" y="0"/>
                  </a:lnTo>
                  <a:lnTo>
                    <a:pt x="0" y="381"/>
                  </a:lnTo>
                  <a:lnTo>
                    <a:pt x="6" y="402"/>
                  </a:lnTo>
                  <a:lnTo>
                    <a:pt x="31" y="416"/>
                  </a:lnTo>
                  <a:lnTo>
                    <a:pt x="475" y="416"/>
                  </a:lnTo>
                  <a:lnTo>
                    <a:pt x="493" y="402"/>
                  </a:lnTo>
                  <a:lnTo>
                    <a:pt x="506" y="381"/>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7" name="Google Shape;1057;p48"/>
            <p:cNvSpPr txBox="1"/>
            <p:nvPr/>
          </p:nvSpPr>
          <p:spPr>
            <a:xfrm>
              <a:off x="4069" y="2834"/>
              <a:ext cx="504"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ACTIVITY</a:t>
              </a:r>
              <a:endParaRPr/>
            </a:p>
          </p:txBody>
        </p:sp>
        <p:sp>
          <p:nvSpPr>
            <p:cNvPr id="1058" name="Google Shape;1058;p48"/>
            <p:cNvSpPr/>
            <p:nvPr/>
          </p:nvSpPr>
          <p:spPr>
            <a:xfrm>
              <a:off x="3985" y="2521"/>
              <a:ext cx="678" cy="160"/>
            </a:xfrm>
            <a:custGeom>
              <a:rect b="b" l="l" r="r" t="t"/>
              <a:pathLst>
                <a:path extrusionOk="0" h="146" w="506">
                  <a:moveTo>
                    <a:pt x="0" y="146"/>
                  </a:moveTo>
                  <a:lnTo>
                    <a:pt x="506" y="146"/>
                  </a:lnTo>
                  <a:lnTo>
                    <a:pt x="506" y="35"/>
                  </a:lnTo>
                  <a:lnTo>
                    <a:pt x="493" y="7"/>
                  </a:lnTo>
                  <a:lnTo>
                    <a:pt x="475" y="0"/>
                  </a:lnTo>
                  <a:lnTo>
                    <a:pt x="31" y="0"/>
                  </a:lnTo>
                  <a:lnTo>
                    <a:pt x="6" y="7"/>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59" name="Google Shape;1059;p48"/>
            <p:cNvSpPr txBox="1"/>
            <p:nvPr/>
          </p:nvSpPr>
          <p:spPr>
            <a:xfrm>
              <a:off x="4225" y="2520"/>
              <a:ext cx="20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2.2</a:t>
              </a:r>
              <a:endParaRPr/>
            </a:p>
          </p:txBody>
        </p:sp>
        <p:sp>
          <p:nvSpPr>
            <p:cNvPr id="1060" name="Google Shape;1060;p48"/>
            <p:cNvSpPr/>
            <p:nvPr/>
          </p:nvSpPr>
          <p:spPr>
            <a:xfrm>
              <a:off x="2880" y="2681"/>
              <a:ext cx="678" cy="455"/>
            </a:xfrm>
            <a:custGeom>
              <a:rect b="b" l="l" r="r" t="t"/>
              <a:pathLst>
                <a:path extrusionOk="0" h="416" w="506">
                  <a:moveTo>
                    <a:pt x="506" y="0"/>
                  </a:moveTo>
                  <a:lnTo>
                    <a:pt x="0" y="0"/>
                  </a:lnTo>
                  <a:lnTo>
                    <a:pt x="0" y="381"/>
                  </a:lnTo>
                  <a:lnTo>
                    <a:pt x="12" y="402"/>
                  </a:lnTo>
                  <a:lnTo>
                    <a:pt x="31" y="416"/>
                  </a:lnTo>
                  <a:lnTo>
                    <a:pt x="474" y="416"/>
                  </a:lnTo>
                  <a:lnTo>
                    <a:pt x="499" y="402"/>
                  </a:lnTo>
                  <a:lnTo>
                    <a:pt x="506" y="381"/>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1" name="Google Shape;1061;p48"/>
            <p:cNvSpPr txBox="1"/>
            <p:nvPr/>
          </p:nvSpPr>
          <p:spPr>
            <a:xfrm>
              <a:off x="2964" y="2834"/>
              <a:ext cx="504"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ACTIVITY</a:t>
              </a:r>
              <a:endParaRPr/>
            </a:p>
          </p:txBody>
        </p:sp>
        <p:sp>
          <p:nvSpPr>
            <p:cNvPr id="1062" name="Google Shape;1062;p48"/>
            <p:cNvSpPr/>
            <p:nvPr/>
          </p:nvSpPr>
          <p:spPr>
            <a:xfrm>
              <a:off x="2880" y="2521"/>
              <a:ext cx="678" cy="160"/>
            </a:xfrm>
            <a:custGeom>
              <a:rect b="b" l="l" r="r" t="t"/>
              <a:pathLst>
                <a:path extrusionOk="0" h="146" w="506">
                  <a:moveTo>
                    <a:pt x="0" y="146"/>
                  </a:moveTo>
                  <a:lnTo>
                    <a:pt x="506" y="146"/>
                  </a:lnTo>
                  <a:lnTo>
                    <a:pt x="506" y="35"/>
                  </a:lnTo>
                  <a:lnTo>
                    <a:pt x="499" y="7"/>
                  </a:lnTo>
                  <a:lnTo>
                    <a:pt x="474" y="0"/>
                  </a:lnTo>
                  <a:lnTo>
                    <a:pt x="31" y="0"/>
                  </a:lnTo>
                  <a:lnTo>
                    <a:pt x="12" y="7"/>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3" name="Google Shape;1063;p48"/>
            <p:cNvSpPr txBox="1"/>
            <p:nvPr/>
          </p:nvSpPr>
          <p:spPr>
            <a:xfrm>
              <a:off x="3108" y="2520"/>
              <a:ext cx="20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2.1</a:t>
              </a:r>
              <a:endParaRPr/>
            </a:p>
          </p:txBody>
        </p:sp>
        <p:sp>
          <p:nvSpPr>
            <p:cNvPr id="1064" name="Google Shape;1064;p48"/>
            <p:cNvSpPr/>
            <p:nvPr/>
          </p:nvSpPr>
          <p:spPr>
            <a:xfrm>
              <a:off x="5082" y="2681"/>
              <a:ext cx="678" cy="455"/>
            </a:xfrm>
            <a:custGeom>
              <a:rect b="b" l="l" r="r" t="t"/>
              <a:pathLst>
                <a:path extrusionOk="0" h="416" w="506">
                  <a:moveTo>
                    <a:pt x="506" y="0"/>
                  </a:moveTo>
                  <a:lnTo>
                    <a:pt x="0" y="0"/>
                  </a:lnTo>
                  <a:lnTo>
                    <a:pt x="0" y="381"/>
                  </a:lnTo>
                  <a:lnTo>
                    <a:pt x="12" y="402"/>
                  </a:lnTo>
                  <a:lnTo>
                    <a:pt x="31" y="416"/>
                  </a:lnTo>
                  <a:lnTo>
                    <a:pt x="481" y="416"/>
                  </a:lnTo>
                  <a:lnTo>
                    <a:pt x="500" y="402"/>
                  </a:lnTo>
                  <a:lnTo>
                    <a:pt x="506" y="381"/>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5" name="Google Shape;1065;p48"/>
            <p:cNvSpPr txBox="1"/>
            <p:nvPr/>
          </p:nvSpPr>
          <p:spPr>
            <a:xfrm>
              <a:off x="5175" y="2834"/>
              <a:ext cx="504"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ACTIVITY</a:t>
              </a:r>
              <a:endParaRPr/>
            </a:p>
          </p:txBody>
        </p:sp>
        <p:sp>
          <p:nvSpPr>
            <p:cNvPr id="1066" name="Google Shape;1066;p48"/>
            <p:cNvSpPr/>
            <p:nvPr/>
          </p:nvSpPr>
          <p:spPr>
            <a:xfrm>
              <a:off x="5082" y="2521"/>
              <a:ext cx="678" cy="160"/>
            </a:xfrm>
            <a:custGeom>
              <a:rect b="b" l="l" r="r" t="t"/>
              <a:pathLst>
                <a:path extrusionOk="0" h="146" w="506">
                  <a:moveTo>
                    <a:pt x="0" y="146"/>
                  </a:moveTo>
                  <a:lnTo>
                    <a:pt x="506" y="146"/>
                  </a:lnTo>
                  <a:lnTo>
                    <a:pt x="506" y="35"/>
                  </a:lnTo>
                  <a:lnTo>
                    <a:pt x="500" y="7"/>
                  </a:lnTo>
                  <a:lnTo>
                    <a:pt x="481" y="0"/>
                  </a:lnTo>
                  <a:lnTo>
                    <a:pt x="31" y="0"/>
                  </a:lnTo>
                  <a:lnTo>
                    <a:pt x="12" y="7"/>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7" name="Google Shape;1067;p48"/>
            <p:cNvSpPr txBox="1"/>
            <p:nvPr/>
          </p:nvSpPr>
          <p:spPr>
            <a:xfrm>
              <a:off x="5330" y="2520"/>
              <a:ext cx="20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2.3</a:t>
              </a:r>
              <a:endParaRPr/>
            </a:p>
          </p:txBody>
        </p:sp>
        <p:sp>
          <p:nvSpPr>
            <p:cNvPr id="1068" name="Google Shape;1068;p48"/>
            <p:cNvSpPr/>
            <p:nvPr/>
          </p:nvSpPr>
          <p:spPr>
            <a:xfrm>
              <a:off x="3985" y="3673"/>
              <a:ext cx="678" cy="455"/>
            </a:xfrm>
            <a:custGeom>
              <a:rect b="b" l="l" r="r" t="t"/>
              <a:pathLst>
                <a:path extrusionOk="0" h="416" w="506">
                  <a:moveTo>
                    <a:pt x="506" y="0"/>
                  </a:moveTo>
                  <a:lnTo>
                    <a:pt x="0" y="0"/>
                  </a:lnTo>
                  <a:lnTo>
                    <a:pt x="0" y="388"/>
                  </a:lnTo>
                  <a:lnTo>
                    <a:pt x="6" y="409"/>
                  </a:lnTo>
                  <a:lnTo>
                    <a:pt x="31" y="416"/>
                  </a:lnTo>
                  <a:lnTo>
                    <a:pt x="475" y="416"/>
                  </a:lnTo>
                  <a:lnTo>
                    <a:pt x="493" y="409"/>
                  </a:lnTo>
                  <a:lnTo>
                    <a:pt x="506" y="388"/>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69" name="Google Shape;1069;p48"/>
            <p:cNvSpPr txBox="1"/>
            <p:nvPr/>
          </p:nvSpPr>
          <p:spPr>
            <a:xfrm>
              <a:off x="4184" y="3828"/>
              <a:ext cx="293"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TASK</a:t>
              </a:r>
              <a:endParaRPr/>
            </a:p>
          </p:txBody>
        </p:sp>
        <p:sp>
          <p:nvSpPr>
            <p:cNvPr id="1070" name="Google Shape;1070;p48"/>
            <p:cNvSpPr/>
            <p:nvPr/>
          </p:nvSpPr>
          <p:spPr>
            <a:xfrm>
              <a:off x="3985" y="3514"/>
              <a:ext cx="678" cy="159"/>
            </a:xfrm>
            <a:custGeom>
              <a:rect b="b" l="l" r="r" t="t"/>
              <a:pathLst>
                <a:path extrusionOk="0" h="146" w="506">
                  <a:moveTo>
                    <a:pt x="0" y="146"/>
                  </a:moveTo>
                  <a:lnTo>
                    <a:pt x="506" y="146"/>
                  </a:lnTo>
                  <a:lnTo>
                    <a:pt x="506" y="35"/>
                  </a:lnTo>
                  <a:lnTo>
                    <a:pt x="493" y="14"/>
                  </a:lnTo>
                  <a:lnTo>
                    <a:pt x="475" y="0"/>
                  </a:lnTo>
                  <a:lnTo>
                    <a:pt x="31" y="0"/>
                  </a:lnTo>
                  <a:lnTo>
                    <a:pt x="6" y="14"/>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1" name="Google Shape;1071;p48"/>
            <p:cNvSpPr txBox="1"/>
            <p:nvPr/>
          </p:nvSpPr>
          <p:spPr>
            <a:xfrm>
              <a:off x="4167" y="3520"/>
              <a:ext cx="32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2.2.2</a:t>
              </a:r>
              <a:endParaRPr/>
            </a:p>
          </p:txBody>
        </p:sp>
        <p:sp>
          <p:nvSpPr>
            <p:cNvPr id="1072" name="Google Shape;1072;p48"/>
            <p:cNvSpPr/>
            <p:nvPr/>
          </p:nvSpPr>
          <p:spPr>
            <a:xfrm>
              <a:off x="2880" y="3673"/>
              <a:ext cx="678" cy="455"/>
            </a:xfrm>
            <a:custGeom>
              <a:rect b="b" l="l" r="r" t="t"/>
              <a:pathLst>
                <a:path extrusionOk="0" h="416" w="506">
                  <a:moveTo>
                    <a:pt x="506" y="0"/>
                  </a:moveTo>
                  <a:lnTo>
                    <a:pt x="0" y="0"/>
                  </a:lnTo>
                  <a:lnTo>
                    <a:pt x="0" y="388"/>
                  </a:lnTo>
                  <a:lnTo>
                    <a:pt x="12" y="409"/>
                  </a:lnTo>
                  <a:lnTo>
                    <a:pt x="31" y="416"/>
                  </a:lnTo>
                  <a:lnTo>
                    <a:pt x="474" y="416"/>
                  </a:lnTo>
                  <a:lnTo>
                    <a:pt x="499" y="409"/>
                  </a:lnTo>
                  <a:lnTo>
                    <a:pt x="506" y="388"/>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3" name="Google Shape;1073;p48"/>
            <p:cNvSpPr txBox="1"/>
            <p:nvPr/>
          </p:nvSpPr>
          <p:spPr>
            <a:xfrm>
              <a:off x="3063" y="3828"/>
              <a:ext cx="293"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TASK</a:t>
              </a:r>
              <a:endParaRPr/>
            </a:p>
          </p:txBody>
        </p:sp>
        <p:sp>
          <p:nvSpPr>
            <p:cNvPr id="1074" name="Google Shape;1074;p48"/>
            <p:cNvSpPr/>
            <p:nvPr/>
          </p:nvSpPr>
          <p:spPr>
            <a:xfrm>
              <a:off x="2880" y="3514"/>
              <a:ext cx="678" cy="159"/>
            </a:xfrm>
            <a:custGeom>
              <a:rect b="b" l="l" r="r" t="t"/>
              <a:pathLst>
                <a:path extrusionOk="0" h="146" w="506">
                  <a:moveTo>
                    <a:pt x="0" y="146"/>
                  </a:moveTo>
                  <a:lnTo>
                    <a:pt x="506" y="146"/>
                  </a:lnTo>
                  <a:lnTo>
                    <a:pt x="506" y="35"/>
                  </a:lnTo>
                  <a:lnTo>
                    <a:pt x="499" y="14"/>
                  </a:lnTo>
                  <a:lnTo>
                    <a:pt x="474" y="0"/>
                  </a:lnTo>
                  <a:lnTo>
                    <a:pt x="31" y="0"/>
                  </a:lnTo>
                  <a:lnTo>
                    <a:pt x="12" y="14"/>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5" name="Google Shape;1075;p48"/>
            <p:cNvSpPr txBox="1"/>
            <p:nvPr/>
          </p:nvSpPr>
          <p:spPr>
            <a:xfrm>
              <a:off x="3039" y="3520"/>
              <a:ext cx="32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2.2.1</a:t>
              </a:r>
              <a:endParaRPr/>
            </a:p>
          </p:txBody>
        </p:sp>
        <p:sp>
          <p:nvSpPr>
            <p:cNvPr id="1076" name="Google Shape;1076;p48"/>
            <p:cNvSpPr/>
            <p:nvPr/>
          </p:nvSpPr>
          <p:spPr>
            <a:xfrm>
              <a:off x="5082" y="3673"/>
              <a:ext cx="678" cy="455"/>
            </a:xfrm>
            <a:custGeom>
              <a:rect b="b" l="l" r="r" t="t"/>
              <a:pathLst>
                <a:path extrusionOk="0" h="416" w="506">
                  <a:moveTo>
                    <a:pt x="506" y="0"/>
                  </a:moveTo>
                  <a:lnTo>
                    <a:pt x="0" y="0"/>
                  </a:lnTo>
                  <a:lnTo>
                    <a:pt x="0" y="388"/>
                  </a:lnTo>
                  <a:lnTo>
                    <a:pt x="12" y="409"/>
                  </a:lnTo>
                  <a:lnTo>
                    <a:pt x="31" y="416"/>
                  </a:lnTo>
                  <a:lnTo>
                    <a:pt x="481" y="416"/>
                  </a:lnTo>
                  <a:lnTo>
                    <a:pt x="500" y="409"/>
                  </a:lnTo>
                  <a:lnTo>
                    <a:pt x="506" y="388"/>
                  </a:lnTo>
                  <a:lnTo>
                    <a:pt x="506"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7" name="Google Shape;1077;p48"/>
            <p:cNvSpPr txBox="1"/>
            <p:nvPr/>
          </p:nvSpPr>
          <p:spPr>
            <a:xfrm>
              <a:off x="5290" y="3828"/>
              <a:ext cx="293" cy="13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400"/>
                <a:buFont typeface="Arial"/>
                <a:buNone/>
              </a:pPr>
              <a:r>
                <a:rPr b="0" i="0" lang="en-US" sz="1400" u="none">
                  <a:solidFill>
                    <a:srgbClr val="FFFFFF"/>
                  </a:solidFill>
                  <a:latin typeface="Arial"/>
                  <a:ea typeface="Arial"/>
                  <a:cs typeface="Arial"/>
                  <a:sym typeface="Arial"/>
                </a:rPr>
                <a:t>TASK</a:t>
              </a:r>
              <a:endParaRPr/>
            </a:p>
          </p:txBody>
        </p:sp>
        <p:sp>
          <p:nvSpPr>
            <p:cNvPr id="1078" name="Google Shape;1078;p48"/>
            <p:cNvSpPr/>
            <p:nvPr/>
          </p:nvSpPr>
          <p:spPr>
            <a:xfrm>
              <a:off x="5082" y="3514"/>
              <a:ext cx="678" cy="159"/>
            </a:xfrm>
            <a:custGeom>
              <a:rect b="b" l="l" r="r" t="t"/>
              <a:pathLst>
                <a:path extrusionOk="0" h="146" w="506">
                  <a:moveTo>
                    <a:pt x="0" y="146"/>
                  </a:moveTo>
                  <a:lnTo>
                    <a:pt x="506" y="146"/>
                  </a:lnTo>
                  <a:lnTo>
                    <a:pt x="506" y="35"/>
                  </a:lnTo>
                  <a:lnTo>
                    <a:pt x="500" y="14"/>
                  </a:lnTo>
                  <a:lnTo>
                    <a:pt x="481" y="0"/>
                  </a:lnTo>
                  <a:lnTo>
                    <a:pt x="31" y="0"/>
                  </a:lnTo>
                  <a:lnTo>
                    <a:pt x="12" y="14"/>
                  </a:lnTo>
                  <a:lnTo>
                    <a:pt x="0" y="35"/>
                  </a:lnTo>
                  <a:lnTo>
                    <a:pt x="0" y="14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079" name="Google Shape;1079;p48"/>
            <p:cNvSpPr txBox="1"/>
            <p:nvPr/>
          </p:nvSpPr>
          <p:spPr>
            <a:xfrm>
              <a:off x="5264" y="3520"/>
              <a:ext cx="320" cy="17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2.2.3</a:t>
              </a:r>
              <a:endParaRPr/>
            </a:p>
          </p:txBody>
        </p:sp>
        <p:sp>
          <p:nvSpPr>
            <p:cNvPr id="1080" name="Google Shape;1080;p48"/>
            <p:cNvSpPr/>
            <p:nvPr/>
          </p:nvSpPr>
          <p:spPr>
            <a:xfrm>
              <a:off x="3223" y="1142"/>
              <a:ext cx="1097" cy="378"/>
            </a:xfrm>
            <a:custGeom>
              <a:rect b="b" l="l" r="r" t="t"/>
              <a:pathLst>
                <a:path extrusionOk="0" h="346" w="818">
                  <a:moveTo>
                    <a:pt x="818" y="346"/>
                  </a:moveTo>
                  <a:lnTo>
                    <a:pt x="818" y="0"/>
                  </a:lnTo>
                  <a:lnTo>
                    <a:pt x="0" y="346"/>
                  </a:lnTo>
                </a:path>
              </a:pathLst>
            </a:custGeom>
            <a:noFill/>
            <a:ln cap="flat" cmpd="sng" w="9525">
              <a:solidFill>
                <a:srgbClr val="0000FF"/>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081" name="Google Shape;1081;p48"/>
            <p:cNvCxnSpPr/>
            <p:nvPr/>
          </p:nvCxnSpPr>
          <p:spPr>
            <a:xfrm rot="10800000">
              <a:off x="4320" y="1142"/>
              <a:ext cx="1105" cy="378"/>
            </a:xfrm>
            <a:prstGeom prst="straightConnector1">
              <a:avLst/>
            </a:prstGeom>
            <a:noFill/>
            <a:ln cap="flat" cmpd="sng" w="9525">
              <a:solidFill>
                <a:srgbClr val="0000FF"/>
              </a:solidFill>
              <a:prstDash val="solid"/>
              <a:miter lim="800000"/>
              <a:headEnd len="med" w="med" type="none"/>
              <a:tailEnd len="med" w="med" type="none"/>
            </a:ln>
          </p:spPr>
        </p:cxnSp>
        <p:cxnSp>
          <p:nvCxnSpPr>
            <p:cNvPr id="1082" name="Google Shape;1082;p48"/>
            <p:cNvCxnSpPr/>
            <p:nvPr/>
          </p:nvCxnSpPr>
          <p:spPr>
            <a:xfrm>
              <a:off x="4320" y="2135"/>
              <a:ext cx="1" cy="386"/>
            </a:xfrm>
            <a:prstGeom prst="straightConnector1">
              <a:avLst/>
            </a:prstGeom>
            <a:noFill/>
            <a:ln cap="flat" cmpd="sng" w="9525">
              <a:solidFill>
                <a:srgbClr val="0000FF"/>
              </a:solidFill>
              <a:prstDash val="solid"/>
              <a:miter lim="800000"/>
              <a:headEnd len="med" w="med" type="none"/>
              <a:tailEnd len="med" w="med" type="none"/>
            </a:ln>
          </p:spPr>
        </p:cxnSp>
        <p:cxnSp>
          <p:nvCxnSpPr>
            <p:cNvPr id="1083" name="Google Shape;1083;p48"/>
            <p:cNvCxnSpPr/>
            <p:nvPr/>
          </p:nvCxnSpPr>
          <p:spPr>
            <a:xfrm flipH="1" rot="10800000">
              <a:off x="3223" y="2135"/>
              <a:ext cx="1097" cy="386"/>
            </a:xfrm>
            <a:prstGeom prst="straightConnector1">
              <a:avLst/>
            </a:prstGeom>
            <a:noFill/>
            <a:ln cap="flat" cmpd="sng" w="9525">
              <a:solidFill>
                <a:srgbClr val="0000FF"/>
              </a:solidFill>
              <a:prstDash val="solid"/>
              <a:miter lim="800000"/>
              <a:headEnd len="med" w="med" type="none"/>
              <a:tailEnd len="med" w="med" type="none"/>
            </a:ln>
          </p:spPr>
        </p:cxnSp>
        <p:cxnSp>
          <p:nvCxnSpPr>
            <p:cNvPr id="1084" name="Google Shape;1084;p48"/>
            <p:cNvCxnSpPr/>
            <p:nvPr/>
          </p:nvCxnSpPr>
          <p:spPr>
            <a:xfrm rot="10800000">
              <a:off x="4320" y="2135"/>
              <a:ext cx="1105" cy="386"/>
            </a:xfrm>
            <a:prstGeom prst="straightConnector1">
              <a:avLst/>
            </a:prstGeom>
            <a:noFill/>
            <a:ln cap="flat" cmpd="sng" w="9525">
              <a:solidFill>
                <a:srgbClr val="0000FF"/>
              </a:solidFill>
              <a:prstDash val="solid"/>
              <a:miter lim="800000"/>
              <a:headEnd len="med" w="med" type="none"/>
              <a:tailEnd len="med" w="med" type="none"/>
            </a:ln>
          </p:spPr>
        </p:cxnSp>
        <p:cxnSp>
          <p:nvCxnSpPr>
            <p:cNvPr id="1085" name="Google Shape;1085;p48"/>
            <p:cNvCxnSpPr/>
            <p:nvPr/>
          </p:nvCxnSpPr>
          <p:spPr>
            <a:xfrm flipH="1" rot="10800000">
              <a:off x="4320" y="3136"/>
              <a:ext cx="1" cy="378"/>
            </a:xfrm>
            <a:prstGeom prst="straightConnector1">
              <a:avLst/>
            </a:prstGeom>
            <a:noFill/>
            <a:ln cap="flat" cmpd="sng" w="9525">
              <a:solidFill>
                <a:srgbClr val="0000FF"/>
              </a:solidFill>
              <a:prstDash val="solid"/>
              <a:miter lim="800000"/>
              <a:headEnd len="med" w="med" type="none"/>
              <a:tailEnd len="med" w="med" type="none"/>
            </a:ln>
          </p:spPr>
        </p:cxnSp>
        <p:cxnSp>
          <p:nvCxnSpPr>
            <p:cNvPr id="1086" name="Google Shape;1086;p48"/>
            <p:cNvCxnSpPr/>
            <p:nvPr/>
          </p:nvCxnSpPr>
          <p:spPr>
            <a:xfrm flipH="1" rot="10800000">
              <a:off x="3223" y="3136"/>
              <a:ext cx="1097" cy="378"/>
            </a:xfrm>
            <a:prstGeom prst="straightConnector1">
              <a:avLst/>
            </a:prstGeom>
            <a:noFill/>
            <a:ln cap="flat" cmpd="sng" w="9525">
              <a:solidFill>
                <a:srgbClr val="0000FF"/>
              </a:solidFill>
              <a:prstDash val="solid"/>
              <a:miter lim="800000"/>
              <a:headEnd len="med" w="med" type="none"/>
              <a:tailEnd len="med" w="med" type="none"/>
            </a:ln>
          </p:spPr>
        </p:cxnSp>
        <p:cxnSp>
          <p:nvCxnSpPr>
            <p:cNvPr id="1087" name="Google Shape;1087;p48"/>
            <p:cNvCxnSpPr/>
            <p:nvPr/>
          </p:nvCxnSpPr>
          <p:spPr>
            <a:xfrm rot="10800000">
              <a:off x="4320" y="3136"/>
              <a:ext cx="1105" cy="378"/>
            </a:xfrm>
            <a:prstGeom prst="straightConnector1">
              <a:avLst/>
            </a:prstGeom>
            <a:noFill/>
            <a:ln cap="flat" cmpd="sng" w="9525">
              <a:solidFill>
                <a:srgbClr val="0000FF"/>
              </a:solidFill>
              <a:prstDash val="solid"/>
              <a:miter lim="800000"/>
              <a:headEnd len="med" w="med" type="none"/>
              <a:tailEnd len="med" w="med" type="none"/>
            </a:ln>
          </p:spPr>
        </p:cxn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49"/>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093" name="Google Shape;1093;p4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094" name="Google Shape;1094;p49"/>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Timeboxing</a:t>
            </a:r>
            <a:endParaRPr/>
          </a:p>
        </p:txBody>
      </p:sp>
      <p:sp>
        <p:nvSpPr>
          <p:cNvPr descr="Rectangle: Click to edit Master text styles &#10;Second level &#10;Third level &#10;Fourth level &#10;Fifth level" id="1095" name="Google Shape;1095;p49"/>
          <p:cNvSpPr txBox="1"/>
          <p:nvPr>
            <p:ph idx="1" type="body"/>
          </p:nvPr>
        </p:nvSpPr>
        <p:spPr>
          <a:xfrm>
            <a:off x="571500" y="1676400"/>
            <a:ext cx="8420100" cy="4419600"/>
          </a:xfrm>
          <a:prstGeom prst="rect">
            <a:avLst/>
          </a:prstGeom>
          <a:noFill/>
          <a:ln>
            <a:noFill/>
          </a:ln>
        </p:spPr>
        <p:txBody>
          <a:bodyPr anchorCtr="0" anchor="t" bIns="46025" lIns="92075" spcFirstLastPara="1" rIns="92075" wrap="square" tIns="46025">
            <a:normAutofit/>
          </a:bodyPr>
          <a:lstStyle/>
          <a:p>
            <a:pPr indent="-342900" lvl="0" marL="342900" rtl="0" algn="l">
              <a:lnSpc>
                <a:spcPct val="70000"/>
              </a:lnSpc>
              <a:spcBef>
                <a:spcPts val="0"/>
              </a:spcBef>
              <a:spcAft>
                <a:spcPts val="0"/>
              </a:spcAft>
              <a:buSzPts val="2970"/>
              <a:buFont typeface="Arial"/>
              <a:buChar char="•"/>
            </a:pPr>
            <a:r>
              <a:rPr b="0" i="0" lang="en-US" sz="2700" u="none">
                <a:solidFill>
                  <a:srgbClr val="000099"/>
                </a:solidFill>
                <a:latin typeface="Arial"/>
                <a:ea typeface="Arial"/>
                <a:cs typeface="Arial"/>
                <a:sym typeface="Arial"/>
              </a:rPr>
              <a:t>Time-oriented planning</a:t>
            </a:r>
            <a:endParaRPr/>
          </a:p>
          <a:p>
            <a:pPr indent="-285750" lvl="1" marL="742950" rtl="0" algn="l">
              <a:lnSpc>
                <a:spcPct val="7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instead of task-oriented approach</a:t>
            </a:r>
            <a:endParaRPr/>
          </a:p>
          <a:p>
            <a:pPr indent="-285750" lvl="1" marL="742950" rtl="0" algn="l">
              <a:lnSpc>
                <a:spcPct val="7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Reason: time is limited!</a:t>
            </a:r>
            <a:endParaRPr/>
          </a:p>
          <a:p>
            <a:pPr indent="-342900" lvl="0" marL="342900" rtl="0" algn="l">
              <a:lnSpc>
                <a:spcPct val="70000"/>
              </a:lnSpc>
              <a:spcBef>
                <a:spcPts val="1740"/>
              </a:spcBef>
              <a:spcAft>
                <a:spcPts val="0"/>
              </a:spcAft>
              <a:buSzPts val="2970"/>
              <a:buFont typeface="Arial"/>
              <a:buChar char="•"/>
            </a:pPr>
            <a:r>
              <a:rPr b="0" i="0" lang="en-US" sz="2700" u="none">
                <a:solidFill>
                  <a:srgbClr val="000099"/>
                </a:solidFill>
                <a:latin typeface="Arial"/>
                <a:ea typeface="Arial"/>
                <a:cs typeface="Arial"/>
                <a:sym typeface="Arial"/>
              </a:rPr>
              <a:t>Fixed deadline</a:t>
            </a:r>
            <a:endParaRPr/>
          </a:p>
          <a:p>
            <a:pPr indent="-342900" lvl="0" marL="342900" rtl="0" algn="l">
              <a:lnSpc>
                <a:spcPct val="70000"/>
              </a:lnSpc>
              <a:spcBef>
                <a:spcPts val="1740"/>
              </a:spcBef>
              <a:spcAft>
                <a:spcPts val="0"/>
              </a:spcAft>
              <a:buSzPts val="2970"/>
              <a:buFont typeface="Arial"/>
              <a:buChar char="•"/>
            </a:pPr>
            <a:r>
              <a:rPr b="0" i="0" lang="en-US" sz="2700" u="none">
                <a:solidFill>
                  <a:srgbClr val="000099"/>
                </a:solidFill>
                <a:latin typeface="Arial"/>
                <a:ea typeface="Arial"/>
                <a:cs typeface="Arial"/>
                <a:sym typeface="Arial"/>
              </a:rPr>
              <a:t>Reduced functionality</a:t>
            </a:r>
            <a:endParaRPr/>
          </a:p>
          <a:p>
            <a:pPr indent="-285750" lvl="1" marL="742950" rtl="0" algn="l">
              <a:lnSpc>
                <a:spcPct val="7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Prefer the most critical ones!</a:t>
            </a:r>
            <a:endParaRPr/>
          </a:p>
          <a:p>
            <a:pPr indent="-342900" lvl="0" marL="342900" rtl="0" algn="l">
              <a:lnSpc>
                <a:spcPct val="70000"/>
              </a:lnSpc>
              <a:spcBef>
                <a:spcPts val="1740"/>
              </a:spcBef>
              <a:spcAft>
                <a:spcPts val="0"/>
              </a:spcAft>
              <a:buSzPts val="2970"/>
              <a:buFont typeface="Arial"/>
              <a:buChar char="•"/>
            </a:pPr>
            <a:r>
              <a:rPr b="0" i="0" lang="en-US" sz="2700" u="none">
                <a:solidFill>
                  <a:srgbClr val="000099"/>
                </a:solidFill>
                <a:latin typeface="Arial"/>
                <a:ea typeface="Arial"/>
                <a:cs typeface="Arial"/>
                <a:sym typeface="Arial"/>
              </a:rPr>
              <a:t>Satisfies the business</a:t>
            </a:r>
            <a:endParaRPr/>
          </a:p>
          <a:p>
            <a:pPr indent="-285750" lvl="1" marL="742950" rtl="0" algn="l">
              <a:lnSpc>
                <a:spcPct val="7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Providing a product</a:t>
            </a:r>
            <a:endParaRPr/>
          </a:p>
          <a:p>
            <a:pPr indent="-285750" lvl="1" marL="742950" rtl="0" algn="l">
              <a:lnSpc>
                <a:spcPct val="7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Within expected time frame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449" name="Google Shape;449;p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450" name="Google Shape;450;p5"/>
          <p:cNvSpPr txBox="1"/>
          <p:nvPr>
            <p:ph type="title"/>
          </p:nvPr>
        </p:nvSpPr>
        <p:spPr>
          <a:xfrm>
            <a:off x="457200" y="304800"/>
            <a:ext cx="80772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Key Steps in Managing Projects</a:t>
            </a:r>
            <a:endParaRPr/>
          </a:p>
        </p:txBody>
      </p:sp>
      <p:sp>
        <p:nvSpPr>
          <p:cNvPr descr="Rectangle: Click to edit Master text styles &#10;Second level &#10;Third level &#10;Fourth level &#10;Fifth level" id="451" name="Google Shape;451;p5"/>
          <p:cNvSpPr txBox="1"/>
          <p:nvPr>
            <p:ph idx="1" type="body"/>
          </p:nvPr>
        </p:nvSpPr>
        <p:spPr>
          <a:xfrm>
            <a:off x="571500" y="1905000"/>
            <a:ext cx="7505700" cy="266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Identifying project size / scope</a:t>
            </a:r>
            <a:endParaRPr/>
          </a:p>
          <a:p>
            <a:pPr indent="-342900" lvl="0" marL="342900" rtl="0" algn="l">
              <a:lnSpc>
                <a:spcPct val="100000"/>
              </a:lnSpc>
              <a:spcBef>
                <a:spcPts val="1760"/>
              </a:spcBef>
              <a:spcAft>
                <a:spcPts val="0"/>
              </a:spcAft>
              <a:buSzPts val="3080"/>
              <a:buFont typeface="Arial"/>
              <a:buChar char="•"/>
            </a:pPr>
            <a:r>
              <a:rPr b="0" i="0" lang="en-US" sz="2800" u="none">
                <a:solidFill>
                  <a:srgbClr val="000099"/>
                </a:solidFill>
                <a:latin typeface="Arial"/>
                <a:ea typeface="Arial"/>
                <a:cs typeface="Arial"/>
                <a:sym typeface="Arial"/>
              </a:rPr>
              <a:t>Creating and managing the workplan</a:t>
            </a:r>
            <a:endParaRPr/>
          </a:p>
          <a:p>
            <a:pPr indent="-342900" lvl="0" marL="342900" rtl="0" algn="l">
              <a:lnSpc>
                <a:spcPct val="100000"/>
              </a:lnSpc>
              <a:spcBef>
                <a:spcPts val="1760"/>
              </a:spcBef>
              <a:spcAft>
                <a:spcPts val="0"/>
              </a:spcAft>
              <a:buSzPts val="3080"/>
              <a:buFont typeface="Arial"/>
              <a:buChar char="•"/>
            </a:pPr>
            <a:r>
              <a:rPr b="0" i="0" lang="en-US" sz="2800" u="none">
                <a:solidFill>
                  <a:srgbClr val="000099"/>
                </a:solidFill>
                <a:latin typeface="Arial"/>
                <a:ea typeface="Arial"/>
                <a:cs typeface="Arial"/>
                <a:sym typeface="Arial"/>
              </a:rPr>
              <a:t>Staffing the project</a:t>
            </a:r>
            <a:endParaRPr/>
          </a:p>
          <a:p>
            <a:pPr indent="-342900" lvl="0" marL="342900" rtl="0" algn="l">
              <a:lnSpc>
                <a:spcPct val="100000"/>
              </a:lnSpc>
              <a:spcBef>
                <a:spcPts val="1760"/>
              </a:spcBef>
              <a:spcAft>
                <a:spcPts val="0"/>
              </a:spcAft>
              <a:buSzPts val="3080"/>
              <a:buFont typeface="Arial"/>
              <a:buChar char="•"/>
            </a:pPr>
            <a:r>
              <a:rPr b="0" i="0" lang="en-US" sz="2800" u="none">
                <a:solidFill>
                  <a:srgbClr val="000099"/>
                </a:solidFill>
                <a:latin typeface="Arial"/>
                <a:ea typeface="Arial"/>
                <a:cs typeface="Arial"/>
                <a:sym typeface="Arial"/>
              </a:rPr>
              <a:t>Coordinating project activities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50"/>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101" name="Google Shape;1101;p5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102" name="Google Shape;1102;p50"/>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Timeboxing Steps</a:t>
            </a:r>
            <a:endParaRPr/>
          </a:p>
        </p:txBody>
      </p:sp>
      <p:sp>
        <p:nvSpPr>
          <p:cNvPr descr="Rectangle: Click to edit Master text styles &#10;Second level &#10;Third level &#10;Fourth level &#10;Fifth level" id="1103" name="Google Shape;1103;p50"/>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rmAutofit/>
          </a:bodyPr>
          <a:lstStyle/>
          <a:p>
            <a:pPr indent="-609600" lvl="0" marL="609600" rtl="0" algn="l">
              <a:lnSpc>
                <a:spcPct val="80000"/>
              </a:lnSpc>
              <a:spcBef>
                <a:spcPts val="0"/>
              </a:spcBef>
              <a:spcAft>
                <a:spcPts val="0"/>
              </a:spcAft>
              <a:buClr>
                <a:schemeClr val="dk1"/>
              </a:buClr>
              <a:buSzPts val="2640"/>
              <a:buFont typeface="Arial"/>
              <a:buAutoNum type="arabicPeriod"/>
            </a:pPr>
            <a:r>
              <a:rPr b="0" i="0" lang="en-US" sz="2400" u="none">
                <a:solidFill>
                  <a:srgbClr val="000099"/>
                </a:solidFill>
                <a:latin typeface="Arial"/>
                <a:ea typeface="Arial"/>
                <a:cs typeface="Arial"/>
                <a:sym typeface="Arial"/>
              </a:rPr>
              <a:t>Set delivery date</a:t>
            </a:r>
            <a:endParaRPr/>
          </a:p>
          <a:p>
            <a:pPr indent="-533400" lvl="1" marL="990600" rtl="0" algn="l">
              <a:lnSpc>
                <a:spcPct val="8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Deadline should not be impossible</a:t>
            </a:r>
            <a:endParaRPr/>
          </a:p>
          <a:p>
            <a:pPr indent="-533400" lvl="1" marL="990600" rtl="0" algn="l">
              <a:lnSpc>
                <a:spcPct val="80000"/>
              </a:lnSpc>
              <a:spcBef>
                <a:spcPts val="1680"/>
              </a:spcBef>
              <a:spcAft>
                <a:spcPts val="0"/>
              </a:spcAft>
              <a:buSzPts val="2400"/>
              <a:buFont typeface="Arial"/>
              <a:buChar char="•"/>
            </a:pPr>
            <a:r>
              <a:rPr b="0" i="0" lang="en-US" sz="2400" u="none">
                <a:solidFill>
                  <a:srgbClr val="000099"/>
                </a:solidFill>
                <a:latin typeface="Arial"/>
                <a:ea typeface="Arial"/>
                <a:cs typeface="Arial"/>
                <a:sym typeface="Arial"/>
              </a:rPr>
              <a:t>Should be set by development group</a:t>
            </a:r>
            <a:endParaRPr/>
          </a:p>
          <a:p>
            <a:pPr indent="-609600" lvl="0" marL="609600" rtl="0" algn="l">
              <a:lnSpc>
                <a:spcPct val="80000"/>
              </a:lnSpc>
              <a:spcBef>
                <a:spcPts val="1680"/>
              </a:spcBef>
              <a:spcAft>
                <a:spcPts val="0"/>
              </a:spcAft>
              <a:buClr>
                <a:schemeClr val="dk1"/>
              </a:buClr>
              <a:buSzPts val="2640"/>
              <a:buFont typeface="Arial"/>
              <a:buAutoNum type="arabicPeriod"/>
            </a:pPr>
            <a:r>
              <a:rPr b="0" i="0" lang="en-US" sz="2400" u="none">
                <a:solidFill>
                  <a:srgbClr val="000099"/>
                </a:solidFill>
                <a:latin typeface="Arial"/>
                <a:ea typeface="Arial"/>
                <a:cs typeface="Arial"/>
                <a:sym typeface="Arial"/>
              </a:rPr>
              <a:t>Prioritize features by importance</a:t>
            </a:r>
            <a:endParaRPr/>
          </a:p>
          <a:p>
            <a:pPr indent="-609600" lvl="0" marL="609600" rtl="0" algn="l">
              <a:lnSpc>
                <a:spcPct val="80000"/>
              </a:lnSpc>
              <a:spcBef>
                <a:spcPts val="1680"/>
              </a:spcBef>
              <a:spcAft>
                <a:spcPts val="0"/>
              </a:spcAft>
              <a:buClr>
                <a:schemeClr val="dk1"/>
              </a:buClr>
              <a:buSzPts val="2640"/>
              <a:buFont typeface="Arial"/>
              <a:buAutoNum type="arabicPeriod"/>
            </a:pPr>
            <a:r>
              <a:rPr b="0" i="0" lang="en-US" sz="2400" u="none">
                <a:solidFill>
                  <a:srgbClr val="000099"/>
                </a:solidFill>
                <a:latin typeface="Arial"/>
                <a:ea typeface="Arial"/>
                <a:cs typeface="Arial"/>
                <a:sym typeface="Arial"/>
              </a:rPr>
              <a:t>Build the system core</a:t>
            </a:r>
            <a:endParaRPr/>
          </a:p>
          <a:p>
            <a:pPr indent="-609600" lvl="0" marL="609600" rtl="0" algn="l">
              <a:lnSpc>
                <a:spcPct val="80000"/>
              </a:lnSpc>
              <a:spcBef>
                <a:spcPts val="1680"/>
              </a:spcBef>
              <a:spcAft>
                <a:spcPts val="0"/>
              </a:spcAft>
              <a:buClr>
                <a:schemeClr val="dk1"/>
              </a:buClr>
              <a:buSzPts val="2640"/>
              <a:buFont typeface="Arial"/>
              <a:buAutoNum type="arabicPeriod"/>
            </a:pPr>
            <a:r>
              <a:rPr b="0" i="0" lang="en-US" sz="2400" u="none">
                <a:solidFill>
                  <a:srgbClr val="000099"/>
                </a:solidFill>
                <a:latin typeface="Arial"/>
                <a:ea typeface="Arial"/>
                <a:cs typeface="Arial"/>
                <a:sym typeface="Arial"/>
              </a:rPr>
              <a:t>Postpone unfinished functionality</a:t>
            </a:r>
            <a:endParaRPr/>
          </a:p>
          <a:p>
            <a:pPr indent="-609600" lvl="0" marL="609600" rtl="0" algn="l">
              <a:lnSpc>
                <a:spcPct val="80000"/>
              </a:lnSpc>
              <a:spcBef>
                <a:spcPts val="1680"/>
              </a:spcBef>
              <a:spcAft>
                <a:spcPts val="0"/>
              </a:spcAft>
              <a:buClr>
                <a:schemeClr val="dk1"/>
              </a:buClr>
              <a:buSzPts val="2640"/>
              <a:buFont typeface="Arial"/>
              <a:buAutoNum type="arabicPeriod"/>
            </a:pPr>
            <a:r>
              <a:rPr b="0" i="0" lang="en-US" sz="2400" u="none">
                <a:solidFill>
                  <a:srgbClr val="000099"/>
                </a:solidFill>
                <a:latin typeface="Arial"/>
                <a:ea typeface="Arial"/>
                <a:cs typeface="Arial"/>
                <a:sym typeface="Arial"/>
              </a:rPr>
              <a:t>Deliver the system with core functionality</a:t>
            </a:r>
            <a:endParaRPr/>
          </a:p>
          <a:p>
            <a:pPr indent="-609600" lvl="0" marL="609600" rtl="0" algn="l">
              <a:lnSpc>
                <a:spcPct val="80000"/>
              </a:lnSpc>
              <a:spcBef>
                <a:spcPts val="1680"/>
              </a:spcBef>
              <a:spcAft>
                <a:spcPts val="0"/>
              </a:spcAft>
              <a:buClr>
                <a:schemeClr val="dk1"/>
              </a:buClr>
              <a:buSzPts val="2640"/>
              <a:buFont typeface="Arial"/>
              <a:buAutoNum type="arabicPeriod"/>
            </a:pPr>
            <a:r>
              <a:rPr b="0" i="0" lang="en-US" sz="2400" u="none">
                <a:solidFill>
                  <a:srgbClr val="000099"/>
                </a:solidFill>
                <a:latin typeface="Arial"/>
                <a:ea typeface="Arial"/>
                <a:cs typeface="Arial"/>
                <a:sym typeface="Arial"/>
              </a:rPr>
              <a:t>Repeat steps 3-5 to add refinements and enhancements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51"/>
          <p:cNvSpPr txBox="1"/>
          <p:nvPr>
            <p:ph type="title"/>
          </p:nvPr>
        </p:nvSpPr>
        <p:spPr>
          <a:xfrm>
            <a:off x="571500" y="762000"/>
            <a:ext cx="72771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3: Estimate Task Durations</a:t>
            </a:r>
            <a:endParaRPr/>
          </a:p>
        </p:txBody>
      </p:sp>
      <p:sp>
        <p:nvSpPr>
          <p:cNvPr descr="Rectangle: Click to edit Master text styles &#10;Second level &#10;Third level &#10;Fourth level &#10;Fifth level" id="1111" name="Google Shape;1111;p51"/>
          <p:cNvSpPr txBox="1"/>
          <p:nvPr>
            <p:ph idx="4294967295" type="body"/>
          </p:nvPr>
        </p:nvSpPr>
        <p:spPr>
          <a:xfrm>
            <a:off x="369887" y="1828800"/>
            <a:ext cx="8393112" cy="4267200"/>
          </a:xfrm>
          <a:prstGeom prst="rect">
            <a:avLst/>
          </a:prstGeom>
          <a:noFill/>
          <a:ln>
            <a:noFill/>
          </a:ln>
        </p:spPr>
        <p:txBody>
          <a:bodyPr anchorCtr="0" anchor="t" bIns="45700" lIns="91425" spcFirstLastPara="1" rIns="91425" wrap="square" tIns="45700">
            <a:noAutofit/>
          </a:bodyPr>
          <a:lstStyle/>
          <a:p>
            <a:pPr indent="-461962" lvl="0" marL="685800" marR="0" rtl="0" algn="l">
              <a:lnSpc>
                <a:spcPct val="100000"/>
              </a:lnSpc>
              <a:spcBef>
                <a:spcPts val="0"/>
              </a:spcBef>
              <a:spcAft>
                <a:spcPts val="0"/>
              </a:spcAft>
              <a:buClr>
                <a:schemeClr val="lt1"/>
              </a:buClr>
              <a:buSzPts val="2640"/>
              <a:buFont typeface="Garamond"/>
              <a:buNone/>
            </a:pPr>
            <a:r>
              <a:rPr b="0" i="0" lang="en-US" sz="2400" u="none" cap="none" strike="noStrike">
                <a:solidFill>
                  <a:schemeClr val="dk1"/>
                </a:solidFill>
                <a:latin typeface="Garamond"/>
                <a:ea typeface="Garamond"/>
                <a:cs typeface="Garamond"/>
                <a:sym typeface="Garamond"/>
              </a:rPr>
              <a:t>1.  Estimate the minimum amount of time it would take to perform the task. We'll call this the optimistic duration (OD). </a:t>
            </a:r>
            <a:endParaRPr/>
          </a:p>
          <a:p>
            <a:pPr indent="-461962" lvl="0" marL="685800" marR="0" rtl="0" algn="l">
              <a:lnSpc>
                <a:spcPct val="100000"/>
              </a:lnSpc>
              <a:spcBef>
                <a:spcPts val="480"/>
              </a:spcBef>
              <a:spcAft>
                <a:spcPts val="0"/>
              </a:spcAft>
              <a:buClr>
                <a:schemeClr val="lt1"/>
              </a:buClr>
              <a:buSzPts val="2640"/>
              <a:buFont typeface="Garamond"/>
              <a:buNone/>
            </a:pPr>
            <a:r>
              <a:rPr b="0" i="0" lang="en-US" sz="2400" u="none" cap="none" strike="noStrike">
                <a:solidFill>
                  <a:schemeClr val="dk1"/>
                </a:solidFill>
                <a:latin typeface="Garamond"/>
                <a:ea typeface="Garamond"/>
                <a:cs typeface="Garamond"/>
                <a:sym typeface="Garamond"/>
              </a:rPr>
              <a:t>2.  Estimate the maximum amount of time it would take to perform the task. We'll call this the pessimistic duration (PD). </a:t>
            </a:r>
            <a:endParaRPr/>
          </a:p>
          <a:p>
            <a:pPr indent="-461962" lvl="0" marL="685800" marR="0" rtl="0" algn="l">
              <a:lnSpc>
                <a:spcPct val="100000"/>
              </a:lnSpc>
              <a:spcBef>
                <a:spcPts val="480"/>
              </a:spcBef>
              <a:spcAft>
                <a:spcPts val="0"/>
              </a:spcAft>
              <a:buClr>
                <a:schemeClr val="lt1"/>
              </a:buClr>
              <a:buSzPts val="2640"/>
              <a:buFont typeface="Garamond"/>
              <a:buNone/>
            </a:pPr>
            <a:r>
              <a:rPr b="0" i="0" lang="en-US" sz="2400" u="none" cap="none" strike="noStrike">
                <a:solidFill>
                  <a:schemeClr val="dk1"/>
                </a:solidFill>
                <a:latin typeface="Garamond"/>
                <a:ea typeface="Garamond"/>
                <a:cs typeface="Garamond"/>
                <a:sym typeface="Garamond"/>
              </a:rPr>
              <a:t>3.  Estimate the expected duration (ED) that will be needed to perform the task. </a:t>
            </a:r>
            <a:endParaRPr/>
          </a:p>
          <a:p>
            <a:pPr indent="-461962" lvl="0" marL="685800" marR="0" rtl="0" algn="l">
              <a:lnSpc>
                <a:spcPct val="100000"/>
              </a:lnSpc>
              <a:spcBef>
                <a:spcPts val="480"/>
              </a:spcBef>
              <a:spcAft>
                <a:spcPts val="0"/>
              </a:spcAft>
              <a:buClr>
                <a:schemeClr val="lt1"/>
              </a:buClr>
              <a:buSzPts val="2640"/>
              <a:buFont typeface="Garamond"/>
              <a:buNone/>
            </a:pPr>
            <a:r>
              <a:rPr b="0" i="0" lang="en-US" sz="2400" u="none" cap="none" strike="noStrike">
                <a:solidFill>
                  <a:schemeClr val="dk1"/>
                </a:solidFill>
                <a:latin typeface="Garamond"/>
                <a:ea typeface="Garamond"/>
                <a:cs typeface="Garamond"/>
                <a:sym typeface="Garamond"/>
              </a:rPr>
              <a:t>4.  Calculate the most likely duration (D) as follows:</a:t>
            </a:r>
            <a:endParaRPr/>
          </a:p>
          <a:p>
            <a:pPr indent="-461962" lvl="0" marL="685800" marR="0" rtl="0" algn="l">
              <a:lnSpc>
                <a:spcPct val="100000"/>
              </a:lnSpc>
              <a:spcBef>
                <a:spcPts val="720"/>
              </a:spcBef>
              <a:spcAft>
                <a:spcPts val="0"/>
              </a:spcAft>
              <a:buClr>
                <a:schemeClr val="lt1"/>
              </a:buClr>
              <a:buSzPts val="3960"/>
              <a:buFont typeface="Garamond"/>
              <a:buNone/>
            </a:pPr>
            <a:r>
              <a:rPr b="0" i="0" lang="en-US" sz="3600" u="none" cap="none" strike="noStrike">
                <a:solidFill>
                  <a:srgbClr val="FF0000"/>
                </a:solidFill>
                <a:latin typeface="Garamond"/>
                <a:ea typeface="Garamond"/>
                <a:cs typeface="Garamond"/>
                <a:sym typeface="Garamond"/>
              </a:rPr>
              <a:t>	</a:t>
            </a:r>
            <a:r>
              <a:rPr b="0" i="0" lang="en-US" sz="2400" u="none" cap="none" strike="noStrike">
                <a:solidFill>
                  <a:srgbClr val="FF0000"/>
                </a:solidFill>
                <a:latin typeface="Garamond"/>
                <a:ea typeface="Garamond"/>
                <a:cs typeface="Garamond"/>
                <a:sym typeface="Garamond"/>
              </a:rPr>
              <a:t>D  =  </a:t>
            </a:r>
            <a:r>
              <a:rPr b="0" i="0" lang="en-US" sz="2400" u="sng" cap="none" strike="noStrike">
                <a:solidFill>
                  <a:srgbClr val="FF0000"/>
                </a:solidFill>
                <a:latin typeface="Garamond"/>
                <a:ea typeface="Garamond"/>
                <a:cs typeface="Garamond"/>
                <a:sym typeface="Garamond"/>
              </a:rPr>
              <a:t>(1 x OD) + (4 x ED) + (1 x PD)</a:t>
            </a:r>
            <a:r>
              <a:rPr b="0" i="0" lang="en-US" sz="2400" u="none" cap="none" strike="noStrike">
                <a:solidFill>
                  <a:srgbClr val="FF0000"/>
                </a:solidFill>
                <a:latin typeface="Garamond"/>
                <a:ea typeface="Garamond"/>
                <a:cs typeface="Garamond"/>
                <a:sym typeface="Garamond"/>
              </a:rPr>
              <a:t> </a:t>
            </a:r>
            <a:br>
              <a:rPr b="0" i="0" lang="en-US" sz="2400" u="sng" cap="none" strike="noStrike">
                <a:solidFill>
                  <a:srgbClr val="FF0000"/>
                </a:solidFill>
                <a:latin typeface="Garamond"/>
                <a:ea typeface="Garamond"/>
                <a:cs typeface="Garamond"/>
                <a:sym typeface="Garamond"/>
              </a:rPr>
            </a:br>
            <a:r>
              <a:rPr b="0" i="0" lang="en-US" sz="2400" u="none" cap="none" strike="noStrike">
                <a:solidFill>
                  <a:srgbClr val="FF0000"/>
                </a:solidFill>
                <a:latin typeface="Garamond"/>
                <a:ea typeface="Garamond"/>
                <a:cs typeface="Garamond"/>
                <a:sym typeface="Garamond"/>
              </a:rPr>
              <a:t>                                       6</a:t>
            </a:r>
            <a:r>
              <a:rPr b="0" i="0" lang="en-US" sz="2400" u="none" cap="none" strike="noStrike">
                <a:solidFill>
                  <a:schemeClr val="dk1"/>
                </a:solidFill>
                <a:latin typeface="Garamond"/>
                <a:ea typeface="Garamond"/>
                <a:cs typeface="Garamond"/>
                <a:sym typeface="Garamond"/>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5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4: Specify Intertask Dependencies</a:t>
            </a:r>
            <a:endParaRPr/>
          </a:p>
        </p:txBody>
      </p:sp>
      <p:sp>
        <p:nvSpPr>
          <p:cNvPr descr="Rectangle: Click to edit Master text styles &#10;Second level &#10;Third level &#10;Fourth level &#10;Fifth level" id="1119" name="Google Shape;1119;p52"/>
          <p:cNvSpPr txBox="1"/>
          <p:nvPr>
            <p:ph idx="1" type="body"/>
          </p:nvPr>
        </p:nvSpPr>
        <p:spPr>
          <a:xfrm>
            <a:off x="381000" y="1981200"/>
            <a:ext cx="7962900" cy="35052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080"/>
              <a:buFont typeface="Garamond"/>
              <a:buChar char="•"/>
            </a:pPr>
            <a:r>
              <a:rPr b="0" i="0" lang="en-US" sz="2800" u="none">
                <a:solidFill>
                  <a:schemeClr val="dk1"/>
                </a:solidFill>
                <a:latin typeface="Garamond"/>
                <a:ea typeface="Garamond"/>
                <a:cs typeface="Garamond"/>
                <a:sym typeface="Garamond"/>
              </a:rPr>
              <a:t>Finish-to-start (FS)—The finish of one task triggers the start of another task. </a:t>
            </a:r>
            <a:endParaRPr/>
          </a:p>
          <a:p>
            <a:pPr indent="-342900" lvl="0" marL="342900" rtl="0" algn="l">
              <a:lnSpc>
                <a:spcPct val="80000"/>
              </a:lnSpc>
              <a:spcBef>
                <a:spcPts val="1160"/>
              </a:spcBef>
              <a:spcAft>
                <a:spcPts val="0"/>
              </a:spcAft>
              <a:buSzPts val="3080"/>
              <a:buFont typeface="Garamond"/>
              <a:buChar char="•"/>
            </a:pPr>
            <a:r>
              <a:rPr b="0" i="0" lang="en-US" sz="2800" u="none">
                <a:solidFill>
                  <a:schemeClr val="dk1"/>
                </a:solidFill>
                <a:latin typeface="Garamond"/>
                <a:ea typeface="Garamond"/>
                <a:cs typeface="Garamond"/>
                <a:sym typeface="Garamond"/>
              </a:rPr>
              <a:t>Start-to-start (SS)—The start of one task triggers the start of another task.</a:t>
            </a:r>
            <a:endParaRPr/>
          </a:p>
          <a:p>
            <a:pPr indent="-342900" lvl="0" marL="342900" rtl="0" algn="l">
              <a:lnSpc>
                <a:spcPct val="80000"/>
              </a:lnSpc>
              <a:spcBef>
                <a:spcPts val="1160"/>
              </a:spcBef>
              <a:spcAft>
                <a:spcPts val="0"/>
              </a:spcAft>
              <a:buSzPts val="3080"/>
              <a:buFont typeface="Garamond"/>
              <a:buChar char="•"/>
            </a:pPr>
            <a:r>
              <a:rPr b="0" i="0" lang="en-US" sz="2800" u="none">
                <a:solidFill>
                  <a:schemeClr val="dk1"/>
                </a:solidFill>
                <a:latin typeface="Garamond"/>
                <a:ea typeface="Garamond"/>
                <a:cs typeface="Garamond"/>
                <a:sym typeface="Garamond"/>
              </a:rPr>
              <a:t>Finish-to-finish (FF)—Two tasks must finish at the same time.</a:t>
            </a:r>
            <a:endParaRPr/>
          </a:p>
          <a:p>
            <a:pPr indent="-342900" lvl="0" marL="342900" rtl="0" algn="l">
              <a:lnSpc>
                <a:spcPct val="80000"/>
              </a:lnSpc>
              <a:spcBef>
                <a:spcPts val="1160"/>
              </a:spcBef>
              <a:spcAft>
                <a:spcPts val="0"/>
              </a:spcAft>
              <a:buSzPts val="3080"/>
              <a:buFont typeface="Garamond"/>
              <a:buChar char="•"/>
            </a:pPr>
            <a:r>
              <a:rPr b="0" i="0" lang="en-US" sz="2800" u="none">
                <a:solidFill>
                  <a:schemeClr val="dk1"/>
                </a:solidFill>
                <a:latin typeface="Garamond"/>
                <a:ea typeface="Garamond"/>
                <a:cs typeface="Garamond"/>
                <a:sym typeface="Garamond"/>
              </a:rPr>
              <a:t>Start-to-finish (SF)—The start of one task signifies the finish of another task.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5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Scheduling Strategies</a:t>
            </a:r>
            <a:endParaRPr/>
          </a:p>
        </p:txBody>
      </p:sp>
      <p:sp>
        <p:nvSpPr>
          <p:cNvPr descr="Rectangle: Click to edit Master text styles &#10;Second level &#10;Third level &#10;Fourth level &#10;Fifth level" id="1127" name="Google Shape;1127;p53"/>
          <p:cNvSpPr txBox="1"/>
          <p:nvPr>
            <p:ph idx="1" type="body"/>
          </p:nvPr>
        </p:nvSpPr>
        <p:spPr>
          <a:xfrm>
            <a:off x="571500" y="1981200"/>
            <a:ext cx="7620000" cy="3751262"/>
          </a:xfrm>
          <a:prstGeom prst="rect">
            <a:avLst/>
          </a:prstGeom>
          <a:noFill/>
          <a:ln>
            <a:noFill/>
          </a:ln>
        </p:spPr>
        <p:txBody>
          <a:bodyPr anchorCtr="0" anchor="t" bIns="45700" lIns="91425" spcFirstLastPara="1" rIns="91425" wrap="square" tIns="45700">
            <a:normAutofit/>
          </a:bodyPr>
          <a:lstStyle/>
          <a:p>
            <a:pPr indent="0" lvl="0" marL="401637" rtl="0" algn="l">
              <a:lnSpc>
                <a:spcPct val="70000"/>
              </a:lnSpc>
              <a:spcBef>
                <a:spcPts val="0"/>
              </a:spcBef>
              <a:spcAft>
                <a:spcPts val="0"/>
              </a:spcAft>
              <a:buSzPts val="2750"/>
              <a:buFont typeface="Garamond"/>
              <a:buNone/>
            </a:pPr>
            <a:r>
              <a:rPr b="1" i="0" lang="en-US" sz="2500" u="none">
                <a:solidFill>
                  <a:schemeClr val="dk1"/>
                </a:solidFill>
                <a:latin typeface="Garamond"/>
                <a:ea typeface="Garamond"/>
                <a:cs typeface="Garamond"/>
                <a:sym typeface="Garamond"/>
              </a:rPr>
              <a:t>Forward scheduling</a:t>
            </a:r>
            <a:r>
              <a:rPr b="0" i="0" lang="en-US" sz="2500" u="none">
                <a:solidFill>
                  <a:schemeClr val="dk1"/>
                </a:solidFill>
                <a:latin typeface="Garamond"/>
                <a:ea typeface="Garamond"/>
                <a:cs typeface="Garamond"/>
                <a:sym typeface="Garamond"/>
              </a:rPr>
              <a:t> establishes a project start date and then schedules forward from that date. Based on the planned duration of required tasks, their interdependencies, and the allocation of resources to complete those tasks, a projected project completion date is calculated.</a:t>
            </a:r>
            <a:endParaRPr/>
          </a:p>
          <a:p>
            <a:pPr indent="0" lvl="0" marL="401637" rtl="0" algn="l">
              <a:lnSpc>
                <a:spcPct val="70000"/>
              </a:lnSpc>
              <a:spcBef>
                <a:spcPts val="500"/>
              </a:spcBef>
              <a:spcAft>
                <a:spcPts val="0"/>
              </a:spcAft>
              <a:buSzPts val="2750"/>
              <a:buFont typeface="Garamond"/>
              <a:buNone/>
            </a:pPr>
            <a:br>
              <a:rPr b="1" i="0" lang="en-US" sz="2500" u="none">
                <a:solidFill>
                  <a:schemeClr val="dk1"/>
                </a:solidFill>
                <a:latin typeface="Garamond"/>
                <a:ea typeface="Garamond"/>
                <a:cs typeface="Garamond"/>
                <a:sym typeface="Garamond"/>
              </a:rPr>
            </a:br>
            <a:r>
              <a:rPr b="1" i="0" lang="en-US" sz="2500" u="none">
                <a:solidFill>
                  <a:schemeClr val="dk1"/>
                </a:solidFill>
                <a:latin typeface="Garamond"/>
                <a:ea typeface="Garamond"/>
                <a:cs typeface="Garamond"/>
                <a:sym typeface="Garamond"/>
              </a:rPr>
              <a:t>Reverse scheduling</a:t>
            </a:r>
            <a:r>
              <a:rPr b="0" i="0" lang="en-US" sz="2500" u="none">
                <a:solidFill>
                  <a:schemeClr val="dk1"/>
                </a:solidFill>
                <a:latin typeface="Garamond"/>
                <a:ea typeface="Garamond"/>
                <a:cs typeface="Garamond"/>
                <a:sym typeface="Garamond"/>
              </a:rPr>
              <a:t> establishes a project deadline and then schedules backward from that date. Essentially, tasks, their duration, interdependencies, and resources must be considered to ensure that the project can be completed by the deadline.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54"/>
          <p:cNvSpPr txBox="1"/>
          <p:nvPr>
            <p:ph type="title"/>
          </p:nvPr>
        </p:nvSpPr>
        <p:spPr>
          <a:xfrm>
            <a:off x="571500" y="762000"/>
            <a:ext cx="77343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5: Assign Resources</a:t>
            </a:r>
            <a:endParaRPr/>
          </a:p>
        </p:txBody>
      </p:sp>
      <p:sp>
        <p:nvSpPr>
          <p:cNvPr descr="Rectangle: Click to edit Master text styles &#10;Second level &#10;Third level &#10;Fourth level &#10;Fifth level" id="1135" name="Google Shape;1135;p54"/>
          <p:cNvSpPr txBox="1"/>
          <p:nvPr>
            <p:ph idx="1" type="body"/>
          </p:nvPr>
        </p:nvSpPr>
        <p:spPr>
          <a:xfrm>
            <a:off x="530225" y="1828800"/>
            <a:ext cx="8458200" cy="4232275"/>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2750"/>
              <a:buFont typeface="Garamond"/>
              <a:buChar char="•"/>
            </a:pPr>
            <a:r>
              <a:rPr b="0" i="0" lang="en-US" sz="2500" u="none">
                <a:solidFill>
                  <a:schemeClr val="dk1"/>
                </a:solidFill>
                <a:latin typeface="Garamond"/>
                <a:ea typeface="Garamond"/>
                <a:cs typeface="Garamond"/>
                <a:sym typeface="Garamond"/>
              </a:rPr>
              <a:t>People—inclusive of all the system owners, users, analysts, designers, builders, external agents, and clerical help that will be involved in the project in any way, shape, or form.</a:t>
            </a:r>
            <a:endParaRPr/>
          </a:p>
          <a:p>
            <a:pPr indent="-342900" lvl="0" marL="342900" rtl="0" algn="l">
              <a:lnSpc>
                <a:spcPct val="80000"/>
              </a:lnSpc>
              <a:spcBef>
                <a:spcPts val="500"/>
              </a:spcBef>
              <a:spcAft>
                <a:spcPts val="0"/>
              </a:spcAft>
              <a:buSzPts val="2750"/>
              <a:buFont typeface="Garamond"/>
              <a:buChar char="•"/>
            </a:pPr>
            <a:r>
              <a:rPr b="0" i="0" lang="en-US" sz="2500" u="none">
                <a:solidFill>
                  <a:schemeClr val="dk1"/>
                </a:solidFill>
                <a:latin typeface="Garamond"/>
                <a:ea typeface="Garamond"/>
                <a:cs typeface="Garamond"/>
                <a:sym typeface="Garamond"/>
              </a:rPr>
              <a:t>Services—a service such as a quality review that may be charged on a per use basis.</a:t>
            </a:r>
            <a:endParaRPr/>
          </a:p>
          <a:p>
            <a:pPr indent="-342900" lvl="0" marL="342900" rtl="0" algn="l">
              <a:lnSpc>
                <a:spcPct val="80000"/>
              </a:lnSpc>
              <a:spcBef>
                <a:spcPts val="500"/>
              </a:spcBef>
              <a:spcAft>
                <a:spcPts val="0"/>
              </a:spcAft>
              <a:buSzPts val="2750"/>
              <a:buFont typeface="Garamond"/>
              <a:buChar char="•"/>
            </a:pPr>
            <a:r>
              <a:rPr b="0" i="0" lang="en-US" sz="2500" u="none">
                <a:solidFill>
                  <a:schemeClr val="dk1"/>
                </a:solidFill>
                <a:latin typeface="Garamond"/>
                <a:ea typeface="Garamond"/>
                <a:cs typeface="Garamond"/>
                <a:sym typeface="Garamond"/>
              </a:rPr>
              <a:t>Facilities and equipment—including all rooms and technology that will be needed to complete the project.</a:t>
            </a:r>
            <a:endParaRPr/>
          </a:p>
          <a:p>
            <a:pPr indent="-342900" lvl="0" marL="342900" rtl="0" algn="l">
              <a:lnSpc>
                <a:spcPct val="80000"/>
              </a:lnSpc>
              <a:spcBef>
                <a:spcPts val="500"/>
              </a:spcBef>
              <a:spcAft>
                <a:spcPts val="0"/>
              </a:spcAft>
              <a:buSzPts val="2750"/>
              <a:buFont typeface="Garamond"/>
              <a:buChar char="•"/>
            </a:pPr>
            <a:r>
              <a:rPr b="0" i="0" lang="en-US" sz="2500" u="none">
                <a:solidFill>
                  <a:schemeClr val="dk1"/>
                </a:solidFill>
                <a:latin typeface="Garamond"/>
                <a:ea typeface="Garamond"/>
                <a:cs typeface="Garamond"/>
                <a:sym typeface="Garamond"/>
              </a:rPr>
              <a:t>Supplies and materials—everything from pencils, paper, notebooks, toner cartridges, etc.</a:t>
            </a:r>
            <a:endParaRPr/>
          </a:p>
          <a:p>
            <a:pPr indent="-342900" lvl="0" marL="342900" rtl="0" algn="l">
              <a:lnSpc>
                <a:spcPct val="80000"/>
              </a:lnSpc>
              <a:spcBef>
                <a:spcPts val="500"/>
              </a:spcBef>
              <a:spcAft>
                <a:spcPts val="0"/>
              </a:spcAft>
              <a:buSzPts val="2750"/>
              <a:buFont typeface="Garamond"/>
              <a:buChar char="•"/>
            </a:pPr>
            <a:r>
              <a:rPr b="0" i="0" lang="en-US" sz="2500" u="none">
                <a:solidFill>
                  <a:schemeClr val="dk1"/>
                </a:solidFill>
                <a:latin typeface="Garamond"/>
                <a:ea typeface="Garamond"/>
                <a:cs typeface="Garamond"/>
                <a:sym typeface="Garamond"/>
              </a:rPr>
              <a:t>Money—A translation of all of the above into the language of accounting—budgeted dollars!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55"/>
          <p:cNvSpPr txBox="1"/>
          <p:nvPr>
            <p:ph type="title"/>
          </p:nvPr>
        </p:nvSpPr>
        <p:spPr>
          <a:xfrm>
            <a:off x="533400" y="228600"/>
            <a:ext cx="86106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6: Direct the Team Effort</a:t>
            </a:r>
            <a:endParaRPr/>
          </a:p>
        </p:txBody>
      </p:sp>
      <p:sp>
        <p:nvSpPr>
          <p:cNvPr descr="Rectangle: Click to edit Master text styles &#10;Second level &#10;Third level &#10;Fourth level &#10;Fifth level" id="1143" name="Google Shape;1143;p55"/>
          <p:cNvSpPr txBox="1"/>
          <p:nvPr>
            <p:ph idx="1" type="body"/>
          </p:nvPr>
        </p:nvSpPr>
        <p:spPr>
          <a:xfrm>
            <a:off x="76200" y="914400"/>
            <a:ext cx="3495675" cy="5534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200"/>
              <a:buFont typeface="Garamond"/>
              <a:buNone/>
            </a:pPr>
            <a:br>
              <a:rPr b="0" i="0" lang="en-US" sz="2000" u="none">
                <a:solidFill>
                  <a:schemeClr val="dk1"/>
                </a:solidFill>
                <a:latin typeface="Garamond"/>
                <a:ea typeface="Garamond"/>
                <a:cs typeface="Garamond"/>
                <a:sym typeface="Garamond"/>
              </a:rPr>
            </a:br>
            <a:endParaRPr/>
          </a:p>
          <a:p>
            <a:pPr indent="-342900" lvl="0" marL="342900" rtl="0" algn="l">
              <a:lnSpc>
                <a:spcPct val="100000"/>
              </a:lnSpc>
              <a:spcBef>
                <a:spcPts val="480"/>
              </a:spcBef>
              <a:spcAft>
                <a:spcPts val="0"/>
              </a:spcAft>
              <a:buSzPts val="2640"/>
              <a:buFont typeface="Garamond"/>
              <a:buChar char="•"/>
            </a:pPr>
            <a:r>
              <a:rPr b="0" i="0" lang="en-US" sz="2400" u="none">
                <a:solidFill>
                  <a:schemeClr val="dk1"/>
                </a:solidFill>
                <a:latin typeface="Garamond"/>
                <a:ea typeface="Garamond"/>
                <a:cs typeface="Garamond"/>
                <a:sym typeface="Garamond"/>
              </a:rPr>
              <a:t>Stages of Team Maturity </a:t>
            </a:r>
            <a:br>
              <a:rPr b="0" i="0" lang="en-US" sz="2400" u="none">
                <a:solidFill>
                  <a:schemeClr val="dk1"/>
                </a:solidFill>
                <a:latin typeface="Garamond"/>
                <a:ea typeface="Garamond"/>
                <a:cs typeface="Garamond"/>
                <a:sym typeface="Garamond"/>
              </a:rPr>
            </a:br>
            <a:r>
              <a:rPr b="0" i="0" lang="en-US" sz="2000" u="none">
                <a:solidFill>
                  <a:schemeClr val="dk1"/>
                </a:solidFill>
                <a:latin typeface="Garamond"/>
                <a:ea typeface="Garamond"/>
                <a:cs typeface="Garamond"/>
                <a:sym typeface="Garamond"/>
              </a:rPr>
              <a:t>(see figure to the right)</a:t>
            </a:r>
            <a:endParaRPr/>
          </a:p>
        </p:txBody>
      </p:sp>
      <p:grpSp>
        <p:nvGrpSpPr>
          <p:cNvPr id="1144" name="Google Shape;1144;p55"/>
          <p:cNvGrpSpPr/>
          <p:nvPr/>
        </p:nvGrpSpPr>
        <p:grpSpPr>
          <a:xfrm>
            <a:off x="3571875" y="914400"/>
            <a:ext cx="5214937" cy="5675312"/>
            <a:chOff x="2752" y="576"/>
            <a:chExt cx="2957" cy="3575"/>
          </a:xfrm>
        </p:grpSpPr>
        <p:sp>
          <p:nvSpPr>
            <p:cNvPr id="1145" name="Google Shape;1145;p55"/>
            <p:cNvSpPr/>
            <p:nvPr/>
          </p:nvSpPr>
          <p:spPr>
            <a:xfrm>
              <a:off x="2752" y="744"/>
              <a:ext cx="1912" cy="502"/>
            </a:xfrm>
            <a:custGeom>
              <a:rect b="b" l="l" r="r" t="t"/>
              <a:pathLst>
                <a:path extrusionOk="0" h="859" w="3200">
                  <a:moveTo>
                    <a:pt x="3200" y="0"/>
                  </a:moveTo>
                  <a:lnTo>
                    <a:pt x="0" y="0"/>
                  </a:lnTo>
                  <a:lnTo>
                    <a:pt x="0" y="798"/>
                  </a:lnTo>
                  <a:lnTo>
                    <a:pt x="4" y="816"/>
                  </a:lnTo>
                  <a:lnTo>
                    <a:pt x="13" y="833"/>
                  </a:lnTo>
                  <a:lnTo>
                    <a:pt x="27" y="847"/>
                  </a:lnTo>
                  <a:lnTo>
                    <a:pt x="45" y="855"/>
                  </a:lnTo>
                  <a:lnTo>
                    <a:pt x="64" y="859"/>
                  </a:lnTo>
                  <a:lnTo>
                    <a:pt x="3136" y="859"/>
                  </a:lnTo>
                  <a:lnTo>
                    <a:pt x="3156" y="855"/>
                  </a:lnTo>
                  <a:lnTo>
                    <a:pt x="3173" y="847"/>
                  </a:lnTo>
                  <a:lnTo>
                    <a:pt x="3188" y="833"/>
                  </a:lnTo>
                  <a:lnTo>
                    <a:pt x="3197" y="816"/>
                  </a:lnTo>
                  <a:lnTo>
                    <a:pt x="3200" y="798"/>
                  </a:lnTo>
                  <a:lnTo>
                    <a:pt x="3200"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46" name="Google Shape;1146;p55"/>
            <p:cNvSpPr txBox="1"/>
            <p:nvPr/>
          </p:nvSpPr>
          <p:spPr>
            <a:xfrm>
              <a:off x="2815" y="798"/>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47" name="Google Shape;1147;p55"/>
            <p:cNvSpPr txBox="1"/>
            <p:nvPr/>
          </p:nvSpPr>
          <p:spPr>
            <a:xfrm>
              <a:off x="2974" y="798"/>
              <a:ext cx="1208"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Establish structure and rules</a:t>
              </a:r>
              <a:endParaRPr/>
            </a:p>
          </p:txBody>
        </p:sp>
        <p:sp>
          <p:nvSpPr>
            <p:cNvPr id="1148" name="Google Shape;1148;p55"/>
            <p:cNvSpPr txBox="1"/>
            <p:nvPr/>
          </p:nvSpPr>
          <p:spPr>
            <a:xfrm>
              <a:off x="2815" y="897"/>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49" name="Google Shape;1149;p55"/>
            <p:cNvSpPr txBox="1"/>
            <p:nvPr/>
          </p:nvSpPr>
          <p:spPr>
            <a:xfrm>
              <a:off x="2974" y="897"/>
              <a:ext cx="1452"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Clarify team member relationships</a:t>
              </a:r>
              <a:endParaRPr/>
            </a:p>
          </p:txBody>
        </p:sp>
        <p:sp>
          <p:nvSpPr>
            <p:cNvPr id="1150" name="Google Shape;1150;p55"/>
            <p:cNvSpPr txBox="1"/>
            <p:nvPr/>
          </p:nvSpPr>
          <p:spPr>
            <a:xfrm>
              <a:off x="2815" y="996"/>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51" name="Google Shape;1151;p55"/>
            <p:cNvSpPr txBox="1"/>
            <p:nvPr/>
          </p:nvSpPr>
          <p:spPr>
            <a:xfrm>
              <a:off x="2974" y="996"/>
              <a:ext cx="962"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Identify responsibilities</a:t>
              </a:r>
              <a:endParaRPr/>
            </a:p>
          </p:txBody>
        </p:sp>
        <p:sp>
          <p:nvSpPr>
            <p:cNvPr id="1152" name="Google Shape;1152;p55"/>
            <p:cNvSpPr txBox="1"/>
            <p:nvPr/>
          </p:nvSpPr>
          <p:spPr>
            <a:xfrm>
              <a:off x="2815" y="1095"/>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53" name="Google Shape;1153;p55"/>
            <p:cNvSpPr txBox="1"/>
            <p:nvPr/>
          </p:nvSpPr>
          <p:spPr>
            <a:xfrm>
              <a:off x="2974" y="1095"/>
              <a:ext cx="1355"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Develop a plan to achieve goals</a:t>
              </a:r>
              <a:endParaRPr/>
            </a:p>
          </p:txBody>
        </p:sp>
        <p:sp>
          <p:nvSpPr>
            <p:cNvPr id="1154" name="Google Shape;1154;p55"/>
            <p:cNvSpPr/>
            <p:nvPr/>
          </p:nvSpPr>
          <p:spPr>
            <a:xfrm>
              <a:off x="2752" y="576"/>
              <a:ext cx="1912" cy="168"/>
            </a:xfrm>
            <a:custGeom>
              <a:rect b="b" l="l" r="r" t="t"/>
              <a:pathLst>
                <a:path extrusionOk="0" h="287" w="3200">
                  <a:moveTo>
                    <a:pt x="0" y="287"/>
                  </a:moveTo>
                  <a:lnTo>
                    <a:pt x="3200" y="287"/>
                  </a:lnTo>
                  <a:lnTo>
                    <a:pt x="3200" y="61"/>
                  </a:lnTo>
                  <a:lnTo>
                    <a:pt x="3197" y="42"/>
                  </a:lnTo>
                  <a:lnTo>
                    <a:pt x="3188" y="25"/>
                  </a:lnTo>
                  <a:lnTo>
                    <a:pt x="3173" y="12"/>
                  </a:lnTo>
                  <a:lnTo>
                    <a:pt x="3156" y="3"/>
                  </a:lnTo>
                  <a:lnTo>
                    <a:pt x="3136" y="0"/>
                  </a:lnTo>
                  <a:lnTo>
                    <a:pt x="64" y="0"/>
                  </a:lnTo>
                  <a:lnTo>
                    <a:pt x="45" y="3"/>
                  </a:lnTo>
                  <a:lnTo>
                    <a:pt x="27" y="12"/>
                  </a:lnTo>
                  <a:lnTo>
                    <a:pt x="13" y="25"/>
                  </a:lnTo>
                  <a:lnTo>
                    <a:pt x="4" y="42"/>
                  </a:lnTo>
                  <a:lnTo>
                    <a:pt x="0" y="61"/>
                  </a:lnTo>
                  <a:lnTo>
                    <a:pt x="0" y="287"/>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5" name="Google Shape;1155;p55"/>
            <p:cNvSpPr txBox="1"/>
            <p:nvPr/>
          </p:nvSpPr>
          <p:spPr>
            <a:xfrm>
              <a:off x="3138" y="611"/>
              <a:ext cx="1010"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ORIENTATION STAGE</a:t>
              </a:r>
              <a:endParaRPr/>
            </a:p>
          </p:txBody>
        </p:sp>
        <p:sp>
          <p:nvSpPr>
            <p:cNvPr id="1156" name="Google Shape;1156;p55"/>
            <p:cNvSpPr/>
            <p:nvPr/>
          </p:nvSpPr>
          <p:spPr>
            <a:xfrm>
              <a:off x="2752" y="1712"/>
              <a:ext cx="1912" cy="503"/>
            </a:xfrm>
            <a:custGeom>
              <a:rect b="b" l="l" r="r" t="t"/>
              <a:pathLst>
                <a:path extrusionOk="0" h="859" w="3200">
                  <a:moveTo>
                    <a:pt x="3200" y="0"/>
                  </a:moveTo>
                  <a:lnTo>
                    <a:pt x="0" y="0"/>
                  </a:lnTo>
                  <a:lnTo>
                    <a:pt x="0" y="798"/>
                  </a:lnTo>
                  <a:lnTo>
                    <a:pt x="4" y="817"/>
                  </a:lnTo>
                  <a:lnTo>
                    <a:pt x="13" y="834"/>
                  </a:lnTo>
                  <a:lnTo>
                    <a:pt x="27" y="847"/>
                  </a:lnTo>
                  <a:lnTo>
                    <a:pt x="45" y="856"/>
                  </a:lnTo>
                  <a:lnTo>
                    <a:pt x="64" y="859"/>
                  </a:lnTo>
                  <a:lnTo>
                    <a:pt x="3136" y="859"/>
                  </a:lnTo>
                  <a:lnTo>
                    <a:pt x="3156" y="856"/>
                  </a:lnTo>
                  <a:lnTo>
                    <a:pt x="3173" y="847"/>
                  </a:lnTo>
                  <a:lnTo>
                    <a:pt x="3188" y="834"/>
                  </a:lnTo>
                  <a:lnTo>
                    <a:pt x="3197" y="817"/>
                  </a:lnTo>
                  <a:lnTo>
                    <a:pt x="3200" y="798"/>
                  </a:lnTo>
                  <a:lnTo>
                    <a:pt x="3200"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57" name="Google Shape;1157;p55"/>
            <p:cNvSpPr txBox="1"/>
            <p:nvPr/>
          </p:nvSpPr>
          <p:spPr>
            <a:xfrm>
              <a:off x="2815" y="1816"/>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58" name="Google Shape;1158;p55"/>
            <p:cNvSpPr txBox="1"/>
            <p:nvPr/>
          </p:nvSpPr>
          <p:spPr>
            <a:xfrm>
              <a:off x="2974" y="1816"/>
              <a:ext cx="1249"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Resolve interpersonal conflict</a:t>
              </a:r>
              <a:endParaRPr/>
            </a:p>
          </p:txBody>
        </p:sp>
        <p:sp>
          <p:nvSpPr>
            <p:cNvPr id="1159" name="Google Shape;1159;p55"/>
            <p:cNvSpPr txBox="1"/>
            <p:nvPr/>
          </p:nvSpPr>
          <p:spPr>
            <a:xfrm>
              <a:off x="2815" y="1914"/>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60" name="Google Shape;1160;p55"/>
            <p:cNvSpPr txBox="1"/>
            <p:nvPr/>
          </p:nvSpPr>
          <p:spPr>
            <a:xfrm>
              <a:off x="2974" y="1914"/>
              <a:ext cx="1261"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Further clarify rules and goals</a:t>
              </a:r>
              <a:endParaRPr/>
            </a:p>
          </p:txBody>
        </p:sp>
        <p:sp>
          <p:nvSpPr>
            <p:cNvPr id="1161" name="Google Shape;1161;p55"/>
            <p:cNvSpPr txBox="1"/>
            <p:nvPr/>
          </p:nvSpPr>
          <p:spPr>
            <a:xfrm>
              <a:off x="2815" y="2014"/>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62" name="Google Shape;1162;p55"/>
            <p:cNvSpPr txBox="1"/>
            <p:nvPr/>
          </p:nvSpPr>
          <p:spPr>
            <a:xfrm>
              <a:off x="2974" y="2014"/>
              <a:ext cx="1297"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Develop a participative climate</a:t>
              </a:r>
              <a:endParaRPr/>
            </a:p>
          </p:txBody>
        </p:sp>
        <p:sp>
          <p:nvSpPr>
            <p:cNvPr id="1163" name="Google Shape;1163;p55"/>
            <p:cNvSpPr/>
            <p:nvPr/>
          </p:nvSpPr>
          <p:spPr>
            <a:xfrm>
              <a:off x="2752" y="1545"/>
              <a:ext cx="1912" cy="167"/>
            </a:xfrm>
            <a:custGeom>
              <a:rect b="b" l="l" r="r" t="t"/>
              <a:pathLst>
                <a:path extrusionOk="0" h="287" w="3200">
                  <a:moveTo>
                    <a:pt x="0" y="287"/>
                  </a:moveTo>
                  <a:lnTo>
                    <a:pt x="3200" y="287"/>
                  </a:lnTo>
                  <a:lnTo>
                    <a:pt x="3200" y="61"/>
                  </a:lnTo>
                  <a:lnTo>
                    <a:pt x="3197" y="42"/>
                  </a:lnTo>
                  <a:lnTo>
                    <a:pt x="3188" y="26"/>
                  </a:lnTo>
                  <a:lnTo>
                    <a:pt x="3173" y="12"/>
                  </a:lnTo>
                  <a:lnTo>
                    <a:pt x="3156" y="3"/>
                  </a:lnTo>
                  <a:lnTo>
                    <a:pt x="3136" y="0"/>
                  </a:lnTo>
                  <a:lnTo>
                    <a:pt x="64" y="0"/>
                  </a:lnTo>
                  <a:lnTo>
                    <a:pt x="45" y="3"/>
                  </a:lnTo>
                  <a:lnTo>
                    <a:pt x="27" y="12"/>
                  </a:lnTo>
                  <a:lnTo>
                    <a:pt x="13" y="26"/>
                  </a:lnTo>
                  <a:lnTo>
                    <a:pt x="4" y="42"/>
                  </a:lnTo>
                  <a:lnTo>
                    <a:pt x="0" y="61"/>
                  </a:lnTo>
                  <a:lnTo>
                    <a:pt x="0" y="287"/>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4" name="Google Shape;1164;p55"/>
            <p:cNvSpPr txBox="1"/>
            <p:nvPr/>
          </p:nvSpPr>
          <p:spPr>
            <a:xfrm>
              <a:off x="2784" y="1580"/>
              <a:ext cx="1782"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INTERNAL PROBLEM-SOLVING STAGE</a:t>
              </a:r>
              <a:endParaRPr/>
            </a:p>
          </p:txBody>
        </p:sp>
        <p:sp>
          <p:nvSpPr>
            <p:cNvPr id="1165" name="Google Shape;1165;p55"/>
            <p:cNvSpPr/>
            <p:nvPr/>
          </p:nvSpPr>
          <p:spPr>
            <a:xfrm>
              <a:off x="2752" y="2685"/>
              <a:ext cx="1912" cy="475"/>
            </a:xfrm>
            <a:custGeom>
              <a:rect b="b" l="l" r="r" t="t"/>
              <a:pathLst>
                <a:path extrusionOk="0" h="811" w="3200">
                  <a:moveTo>
                    <a:pt x="3200" y="0"/>
                  </a:moveTo>
                  <a:lnTo>
                    <a:pt x="0" y="0"/>
                  </a:lnTo>
                  <a:lnTo>
                    <a:pt x="0" y="750"/>
                  </a:lnTo>
                  <a:lnTo>
                    <a:pt x="4" y="769"/>
                  </a:lnTo>
                  <a:lnTo>
                    <a:pt x="13" y="786"/>
                  </a:lnTo>
                  <a:lnTo>
                    <a:pt x="27" y="799"/>
                  </a:lnTo>
                  <a:lnTo>
                    <a:pt x="45" y="808"/>
                  </a:lnTo>
                  <a:lnTo>
                    <a:pt x="64" y="811"/>
                  </a:lnTo>
                  <a:lnTo>
                    <a:pt x="3136" y="811"/>
                  </a:lnTo>
                  <a:lnTo>
                    <a:pt x="3156" y="808"/>
                  </a:lnTo>
                  <a:lnTo>
                    <a:pt x="3173" y="799"/>
                  </a:lnTo>
                  <a:lnTo>
                    <a:pt x="3188" y="786"/>
                  </a:lnTo>
                  <a:lnTo>
                    <a:pt x="3197" y="769"/>
                  </a:lnTo>
                  <a:lnTo>
                    <a:pt x="3200" y="750"/>
                  </a:lnTo>
                  <a:lnTo>
                    <a:pt x="3200"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66" name="Google Shape;1166;p55"/>
            <p:cNvSpPr txBox="1"/>
            <p:nvPr/>
          </p:nvSpPr>
          <p:spPr>
            <a:xfrm>
              <a:off x="2815" y="2724"/>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67" name="Google Shape;1167;p55"/>
            <p:cNvSpPr txBox="1"/>
            <p:nvPr/>
          </p:nvSpPr>
          <p:spPr>
            <a:xfrm>
              <a:off x="2974" y="2724"/>
              <a:ext cx="1379"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Direct team activity toward goals</a:t>
              </a:r>
              <a:endParaRPr/>
            </a:p>
          </p:txBody>
        </p:sp>
        <p:sp>
          <p:nvSpPr>
            <p:cNvPr id="1168" name="Google Shape;1168;p55"/>
            <p:cNvSpPr txBox="1"/>
            <p:nvPr/>
          </p:nvSpPr>
          <p:spPr>
            <a:xfrm>
              <a:off x="2815" y="2824"/>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69" name="Google Shape;1169;p55"/>
            <p:cNvSpPr txBox="1"/>
            <p:nvPr/>
          </p:nvSpPr>
          <p:spPr>
            <a:xfrm>
              <a:off x="2974" y="2824"/>
              <a:ext cx="1085"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Provide and get feedback</a:t>
              </a:r>
              <a:endParaRPr/>
            </a:p>
          </p:txBody>
        </p:sp>
        <p:sp>
          <p:nvSpPr>
            <p:cNvPr id="1170" name="Google Shape;1170;p55"/>
            <p:cNvSpPr txBox="1"/>
            <p:nvPr/>
          </p:nvSpPr>
          <p:spPr>
            <a:xfrm>
              <a:off x="2815" y="2922"/>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71" name="Google Shape;1171;p55"/>
            <p:cNvSpPr txBox="1"/>
            <p:nvPr/>
          </p:nvSpPr>
          <p:spPr>
            <a:xfrm>
              <a:off x="2974" y="2922"/>
              <a:ext cx="1306"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Share ideas–growing cohesion</a:t>
              </a:r>
              <a:endParaRPr/>
            </a:p>
          </p:txBody>
        </p:sp>
        <p:sp>
          <p:nvSpPr>
            <p:cNvPr id="1172" name="Google Shape;1172;p55"/>
            <p:cNvSpPr txBox="1"/>
            <p:nvPr/>
          </p:nvSpPr>
          <p:spPr>
            <a:xfrm>
              <a:off x="2815" y="3022"/>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73" name="Google Shape;1173;p55"/>
            <p:cNvSpPr txBox="1"/>
            <p:nvPr/>
          </p:nvSpPr>
          <p:spPr>
            <a:xfrm>
              <a:off x="2974" y="3022"/>
              <a:ext cx="1616"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Individuals feel good about each other</a:t>
              </a:r>
              <a:endParaRPr/>
            </a:p>
          </p:txBody>
        </p:sp>
        <p:sp>
          <p:nvSpPr>
            <p:cNvPr id="1174" name="Google Shape;1174;p55"/>
            <p:cNvSpPr/>
            <p:nvPr/>
          </p:nvSpPr>
          <p:spPr>
            <a:xfrm>
              <a:off x="2752" y="2513"/>
              <a:ext cx="1912" cy="196"/>
            </a:xfrm>
            <a:custGeom>
              <a:rect b="b" l="l" r="r" t="t"/>
              <a:pathLst>
                <a:path extrusionOk="0" h="335" w="3200">
                  <a:moveTo>
                    <a:pt x="0" y="335"/>
                  </a:moveTo>
                  <a:lnTo>
                    <a:pt x="3200" y="335"/>
                  </a:lnTo>
                  <a:lnTo>
                    <a:pt x="3200" y="61"/>
                  </a:lnTo>
                  <a:lnTo>
                    <a:pt x="3197" y="43"/>
                  </a:lnTo>
                  <a:lnTo>
                    <a:pt x="3188" y="26"/>
                  </a:lnTo>
                  <a:lnTo>
                    <a:pt x="3173" y="12"/>
                  </a:lnTo>
                  <a:lnTo>
                    <a:pt x="3156" y="4"/>
                  </a:lnTo>
                  <a:lnTo>
                    <a:pt x="3136" y="0"/>
                  </a:lnTo>
                  <a:lnTo>
                    <a:pt x="64" y="0"/>
                  </a:lnTo>
                  <a:lnTo>
                    <a:pt x="45" y="4"/>
                  </a:lnTo>
                  <a:lnTo>
                    <a:pt x="27" y="12"/>
                  </a:lnTo>
                  <a:lnTo>
                    <a:pt x="13" y="26"/>
                  </a:lnTo>
                  <a:lnTo>
                    <a:pt x="4" y="43"/>
                  </a:lnTo>
                  <a:lnTo>
                    <a:pt x="0" y="61"/>
                  </a:lnTo>
                  <a:lnTo>
                    <a:pt x="0" y="335"/>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5" name="Google Shape;1175;p55"/>
            <p:cNvSpPr txBox="1"/>
            <p:nvPr/>
          </p:nvSpPr>
          <p:spPr>
            <a:xfrm>
              <a:off x="2791" y="2561"/>
              <a:ext cx="1762"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GROWTH AND PRODUCTIVITY STAGE</a:t>
              </a:r>
              <a:endParaRPr/>
            </a:p>
          </p:txBody>
        </p:sp>
        <p:sp>
          <p:nvSpPr>
            <p:cNvPr id="1176" name="Google Shape;1176;p55"/>
            <p:cNvSpPr/>
            <p:nvPr/>
          </p:nvSpPr>
          <p:spPr>
            <a:xfrm>
              <a:off x="2752" y="3649"/>
              <a:ext cx="1912" cy="502"/>
            </a:xfrm>
            <a:custGeom>
              <a:rect b="b" l="l" r="r" t="t"/>
              <a:pathLst>
                <a:path extrusionOk="0" h="860" w="3200">
                  <a:moveTo>
                    <a:pt x="3200" y="0"/>
                  </a:moveTo>
                  <a:lnTo>
                    <a:pt x="0" y="0"/>
                  </a:lnTo>
                  <a:lnTo>
                    <a:pt x="0" y="798"/>
                  </a:lnTo>
                  <a:lnTo>
                    <a:pt x="4" y="817"/>
                  </a:lnTo>
                  <a:lnTo>
                    <a:pt x="13" y="834"/>
                  </a:lnTo>
                  <a:lnTo>
                    <a:pt x="27" y="848"/>
                  </a:lnTo>
                  <a:lnTo>
                    <a:pt x="45" y="856"/>
                  </a:lnTo>
                  <a:lnTo>
                    <a:pt x="64" y="860"/>
                  </a:lnTo>
                  <a:lnTo>
                    <a:pt x="3136" y="860"/>
                  </a:lnTo>
                  <a:lnTo>
                    <a:pt x="3156" y="856"/>
                  </a:lnTo>
                  <a:lnTo>
                    <a:pt x="3173" y="848"/>
                  </a:lnTo>
                  <a:lnTo>
                    <a:pt x="3188" y="834"/>
                  </a:lnTo>
                  <a:lnTo>
                    <a:pt x="3197" y="817"/>
                  </a:lnTo>
                  <a:lnTo>
                    <a:pt x="3200" y="798"/>
                  </a:lnTo>
                  <a:lnTo>
                    <a:pt x="3200" y="0"/>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77" name="Google Shape;1177;p55"/>
            <p:cNvSpPr txBox="1"/>
            <p:nvPr/>
          </p:nvSpPr>
          <p:spPr>
            <a:xfrm>
              <a:off x="2815" y="3702"/>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78" name="Google Shape;1178;p55"/>
            <p:cNvSpPr txBox="1"/>
            <p:nvPr/>
          </p:nvSpPr>
          <p:spPr>
            <a:xfrm>
              <a:off x="2974" y="3702"/>
              <a:ext cx="1281"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More feedback and evaluation</a:t>
              </a:r>
              <a:endParaRPr/>
            </a:p>
          </p:txBody>
        </p:sp>
        <p:sp>
          <p:nvSpPr>
            <p:cNvPr id="1179" name="Google Shape;1179;p55"/>
            <p:cNvSpPr txBox="1"/>
            <p:nvPr/>
          </p:nvSpPr>
          <p:spPr>
            <a:xfrm>
              <a:off x="2815" y="3801"/>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80" name="Google Shape;1180;p55"/>
            <p:cNvSpPr txBox="1"/>
            <p:nvPr/>
          </p:nvSpPr>
          <p:spPr>
            <a:xfrm>
              <a:off x="2974" y="3801"/>
              <a:ext cx="1102"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Adherence to team norms</a:t>
              </a:r>
              <a:endParaRPr/>
            </a:p>
          </p:txBody>
        </p:sp>
        <p:sp>
          <p:nvSpPr>
            <p:cNvPr id="1181" name="Google Shape;1181;p55"/>
            <p:cNvSpPr txBox="1"/>
            <p:nvPr/>
          </p:nvSpPr>
          <p:spPr>
            <a:xfrm>
              <a:off x="2815" y="3901"/>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82" name="Google Shape;1182;p55"/>
            <p:cNvSpPr txBox="1"/>
            <p:nvPr/>
          </p:nvSpPr>
          <p:spPr>
            <a:xfrm>
              <a:off x="2974" y="3901"/>
              <a:ext cx="1176"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Roles of team strengthened</a:t>
              </a:r>
              <a:endParaRPr/>
            </a:p>
          </p:txBody>
        </p:sp>
        <p:sp>
          <p:nvSpPr>
            <p:cNvPr id="1183" name="Google Shape;1183;p55"/>
            <p:cNvSpPr txBox="1"/>
            <p:nvPr/>
          </p:nvSpPr>
          <p:spPr>
            <a:xfrm>
              <a:off x="2815" y="4000"/>
              <a:ext cx="44"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Noto Sans Symbols"/>
                <a:buNone/>
              </a:pPr>
              <a:r>
                <a:rPr b="0" i="0" lang="en-US" sz="1200" u="none">
                  <a:solidFill>
                    <a:srgbClr val="FFFFFF"/>
                  </a:solidFill>
                  <a:latin typeface="Noto Sans Symbols"/>
                  <a:ea typeface="Noto Sans Symbols"/>
                  <a:cs typeface="Noto Sans Symbols"/>
                  <a:sym typeface="Noto Sans Symbols"/>
                </a:rPr>
                <a:t>Ÿ</a:t>
              </a:r>
              <a:endParaRPr/>
            </a:p>
          </p:txBody>
        </p:sp>
        <p:sp>
          <p:nvSpPr>
            <p:cNvPr id="1184" name="Google Shape;1184;p55"/>
            <p:cNvSpPr txBox="1"/>
            <p:nvPr/>
          </p:nvSpPr>
          <p:spPr>
            <a:xfrm>
              <a:off x="2974" y="4000"/>
              <a:ext cx="1613"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Strong team motivation to share goals</a:t>
              </a:r>
              <a:endParaRPr/>
            </a:p>
          </p:txBody>
        </p:sp>
        <p:sp>
          <p:nvSpPr>
            <p:cNvPr id="1185" name="Google Shape;1185;p55"/>
            <p:cNvSpPr/>
            <p:nvPr/>
          </p:nvSpPr>
          <p:spPr>
            <a:xfrm>
              <a:off x="2752" y="3481"/>
              <a:ext cx="1912" cy="168"/>
            </a:xfrm>
            <a:custGeom>
              <a:rect b="b" l="l" r="r" t="t"/>
              <a:pathLst>
                <a:path extrusionOk="0" h="286" w="3200">
                  <a:moveTo>
                    <a:pt x="0" y="286"/>
                  </a:moveTo>
                  <a:lnTo>
                    <a:pt x="3200" y="286"/>
                  </a:lnTo>
                  <a:lnTo>
                    <a:pt x="3200" y="61"/>
                  </a:lnTo>
                  <a:lnTo>
                    <a:pt x="3197" y="42"/>
                  </a:lnTo>
                  <a:lnTo>
                    <a:pt x="3188" y="25"/>
                  </a:lnTo>
                  <a:lnTo>
                    <a:pt x="3173" y="11"/>
                  </a:lnTo>
                  <a:lnTo>
                    <a:pt x="3156" y="3"/>
                  </a:lnTo>
                  <a:lnTo>
                    <a:pt x="3136" y="0"/>
                  </a:lnTo>
                  <a:lnTo>
                    <a:pt x="64" y="0"/>
                  </a:lnTo>
                  <a:lnTo>
                    <a:pt x="45" y="3"/>
                  </a:lnTo>
                  <a:lnTo>
                    <a:pt x="27" y="11"/>
                  </a:lnTo>
                  <a:lnTo>
                    <a:pt x="13" y="25"/>
                  </a:lnTo>
                  <a:lnTo>
                    <a:pt x="4" y="42"/>
                  </a:lnTo>
                  <a:lnTo>
                    <a:pt x="0" y="61"/>
                  </a:lnTo>
                  <a:lnTo>
                    <a:pt x="0" y="286"/>
                  </a:lnTo>
                  <a:close/>
                </a:path>
              </a:pathLst>
            </a:custGeom>
            <a:solidFill>
              <a:srgbClr val="002ECC"/>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86" name="Google Shape;1186;p55"/>
            <p:cNvSpPr txBox="1"/>
            <p:nvPr/>
          </p:nvSpPr>
          <p:spPr>
            <a:xfrm>
              <a:off x="2828" y="3516"/>
              <a:ext cx="1686" cy="11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200"/>
                <a:buFont typeface="Arial"/>
                <a:buNone/>
              </a:pPr>
              <a:r>
                <a:rPr b="0" i="0" lang="en-US" sz="1200" u="none">
                  <a:solidFill>
                    <a:srgbClr val="FFFFFF"/>
                  </a:solidFill>
                  <a:latin typeface="Arial"/>
                  <a:ea typeface="Arial"/>
                  <a:cs typeface="Arial"/>
                  <a:sym typeface="Arial"/>
                </a:rPr>
                <a:t>EVALUATION AND CONTROL STAGE</a:t>
              </a:r>
              <a:endParaRPr/>
            </a:p>
          </p:txBody>
        </p:sp>
        <p:cxnSp>
          <p:nvCxnSpPr>
            <p:cNvPr id="1187" name="Google Shape;1187;p55"/>
            <p:cNvCxnSpPr/>
            <p:nvPr/>
          </p:nvCxnSpPr>
          <p:spPr>
            <a:xfrm>
              <a:off x="3604" y="1246"/>
              <a:ext cx="1" cy="245"/>
            </a:xfrm>
            <a:prstGeom prst="straightConnector1">
              <a:avLst/>
            </a:prstGeom>
            <a:noFill/>
            <a:ln cap="flat" cmpd="sng" w="14275">
              <a:solidFill>
                <a:srgbClr val="0000FF"/>
              </a:solidFill>
              <a:prstDash val="solid"/>
              <a:miter lim="800000"/>
              <a:headEnd len="med" w="med" type="none"/>
              <a:tailEnd len="med" w="med" type="none"/>
            </a:ln>
          </p:spPr>
        </p:cxnSp>
        <p:sp>
          <p:nvSpPr>
            <p:cNvPr id="1188" name="Google Shape;1188;p55"/>
            <p:cNvSpPr/>
            <p:nvPr/>
          </p:nvSpPr>
          <p:spPr>
            <a:xfrm>
              <a:off x="3570" y="1483"/>
              <a:ext cx="66" cy="62"/>
            </a:xfrm>
            <a:custGeom>
              <a:rect b="b" l="l" r="r" t="t"/>
              <a:pathLst>
                <a:path extrusionOk="0" h="105" w="110">
                  <a:moveTo>
                    <a:pt x="110" y="0"/>
                  </a:moveTo>
                  <a:lnTo>
                    <a:pt x="55" y="105"/>
                  </a:lnTo>
                  <a:lnTo>
                    <a:pt x="0" y="0"/>
                  </a:lnTo>
                  <a:lnTo>
                    <a:pt x="110" y="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89" name="Google Shape;1189;p55"/>
            <p:cNvCxnSpPr/>
            <p:nvPr/>
          </p:nvCxnSpPr>
          <p:spPr>
            <a:xfrm>
              <a:off x="3604" y="2215"/>
              <a:ext cx="1" cy="244"/>
            </a:xfrm>
            <a:prstGeom prst="straightConnector1">
              <a:avLst/>
            </a:prstGeom>
            <a:noFill/>
            <a:ln cap="flat" cmpd="sng" w="14275">
              <a:solidFill>
                <a:srgbClr val="0000FF"/>
              </a:solidFill>
              <a:prstDash val="solid"/>
              <a:miter lim="800000"/>
              <a:headEnd len="med" w="med" type="none"/>
              <a:tailEnd len="med" w="med" type="none"/>
            </a:ln>
          </p:spPr>
        </p:cxnSp>
        <p:sp>
          <p:nvSpPr>
            <p:cNvPr id="1190" name="Google Shape;1190;p55"/>
            <p:cNvSpPr/>
            <p:nvPr/>
          </p:nvSpPr>
          <p:spPr>
            <a:xfrm>
              <a:off x="3570" y="2451"/>
              <a:ext cx="66" cy="62"/>
            </a:xfrm>
            <a:custGeom>
              <a:rect b="b" l="l" r="r" t="t"/>
              <a:pathLst>
                <a:path extrusionOk="0" h="105" w="110">
                  <a:moveTo>
                    <a:pt x="110" y="0"/>
                  </a:moveTo>
                  <a:lnTo>
                    <a:pt x="55" y="105"/>
                  </a:lnTo>
                  <a:lnTo>
                    <a:pt x="0" y="0"/>
                  </a:lnTo>
                  <a:lnTo>
                    <a:pt x="110" y="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191" name="Google Shape;1191;p55"/>
            <p:cNvCxnSpPr/>
            <p:nvPr/>
          </p:nvCxnSpPr>
          <p:spPr>
            <a:xfrm>
              <a:off x="3604" y="3184"/>
              <a:ext cx="1" cy="243"/>
            </a:xfrm>
            <a:prstGeom prst="straightConnector1">
              <a:avLst/>
            </a:prstGeom>
            <a:noFill/>
            <a:ln cap="flat" cmpd="sng" w="14275">
              <a:solidFill>
                <a:srgbClr val="0000FF"/>
              </a:solidFill>
              <a:prstDash val="solid"/>
              <a:miter lim="800000"/>
              <a:headEnd len="med" w="med" type="none"/>
              <a:tailEnd len="med" w="med" type="none"/>
            </a:ln>
          </p:spPr>
        </p:cxnSp>
        <p:sp>
          <p:nvSpPr>
            <p:cNvPr id="1192" name="Google Shape;1192;p55"/>
            <p:cNvSpPr/>
            <p:nvPr/>
          </p:nvSpPr>
          <p:spPr>
            <a:xfrm>
              <a:off x="3570" y="3420"/>
              <a:ext cx="66" cy="61"/>
            </a:xfrm>
            <a:custGeom>
              <a:rect b="b" l="l" r="r" t="t"/>
              <a:pathLst>
                <a:path extrusionOk="0" h="106" w="110">
                  <a:moveTo>
                    <a:pt x="110" y="0"/>
                  </a:moveTo>
                  <a:lnTo>
                    <a:pt x="55" y="106"/>
                  </a:lnTo>
                  <a:lnTo>
                    <a:pt x="0" y="0"/>
                  </a:lnTo>
                  <a:lnTo>
                    <a:pt x="110" y="0"/>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193" name="Google Shape;1193;p55"/>
            <p:cNvSpPr txBox="1"/>
            <p:nvPr/>
          </p:nvSpPr>
          <p:spPr>
            <a:xfrm>
              <a:off x="4896" y="850"/>
              <a:ext cx="566" cy="1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FF"/>
                </a:buClr>
                <a:buSzPts val="1500"/>
                <a:buFont typeface="Arial"/>
                <a:buNone/>
              </a:pPr>
              <a:r>
                <a:rPr b="1" i="0" lang="en-US" sz="1500" u="none">
                  <a:solidFill>
                    <a:srgbClr val="0000FF"/>
                  </a:solidFill>
                  <a:latin typeface="Arial"/>
                  <a:ea typeface="Arial"/>
                  <a:cs typeface="Arial"/>
                  <a:sym typeface="Arial"/>
                </a:rPr>
                <a:t>FORMING</a:t>
              </a:r>
              <a:endParaRPr/>
            </a:p>
          </p:txBody>
        </p:sp>
        <p:sp>
          <p:nvSpPr>
            <p:cNvPr id="1194" name="Google Shape;1194;p55"/>
            <p:cNvSpPr txBox="1"/>
            <p:nvPr/>
          </p:nvSpPr>
          <p:spPr>
            <a:xfrm>
              <a:off x="4896" y="1817"/>
              <a:ext cx="646" cy="1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FF"/>
                </a:buClr>
                <a:buSzPts val="1500"/>
                <a:buFont typeface="Arial"/>
                <a:buNone/>
              </a:pPr>
              <a:r>
                <a:rPr b="1" i="0" lang="en-US" sz="1500" u="none">
                  <a:solidFill>
                    <a:srgbClr val="0000FF"/>
                  </a:solidFill>
                  <a:latin typeface="Arial"/>
                  <a:ea typeface="Arial"/>
                  <a:cs typeface="Arial"/>
                  <a:sym typeface="Arial"/>
                </a:rPr>
                <a:t>STORMING</a:t>
              </a:r>
              <a:endParaRPr/>
            </a:p>
          </p:txBody>
        </p:sp>
        <p:sp>
          <p:nvSpPr>
            <p:cNvPr id="1195" name="Google Shape;1195;p55"/>
            <p:cNvSpPr txBox="1"/>
            <p:nvPr/>
          </p:nvSpPr>
          <p:spPr>
            <a:xfrm>
              <a:off x="4896" y="2786"/>
              <a:ext cx="580" cy="1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FF"/>
                </a:buClr>
                <a:buSzPts val="1500"/>
                <a:buFont typeface="Arial"/>
                <a:buNone/>
              </a:pPr>
              <a:r>
                <a:rPr b="1" i="0" lang="en-US" sz="1500" u="none">
                  <a:solidFill>
                    <a:srgbClr val="0000FF"/>
                  </a:solidFill>
                  <a:latin typeface="Arial"/>
                  <a:ea typeface="Arial"/>
                  <a:cs typeface="Arial"/>
                  <a:sym typeface="Arial"/>
                </a:rPr>
                <a:t>NORMING</a:t>
              </a:r>
              <a:endParaRPr/>
            </a:p>
          </p:txBody>
        </p:sp>
        <p:sp>
          <p:nvSpPr>
            <p:cNvPr id="1196" name="Google Shape;1196;p55"/>
            <p:cNvSpPr txBox="1"/>
            <p:nvPr/>
          </p:nvSpPr>
          <p:spPr>
            <a:xfrm>
              <a:off x="4896" y="3754"/>
              <a:ext cx="813" cy="1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FF"/>
                </a:buClr>
                <a:buSzPts val="1500"/>
                <a:buFont typeface="Arial"/>
                <a:buNone/>
              </a:pPr>
              <a:r>
                <a:rPr b="1" i="0" lang="en-US" sz="1500" u="none">
                  <a:solidFill>
                    <a:srgbClr val="0000FF"/>
                  </a:solidFill>
                  <a:latin typeface="Arial"/>
                  <a:ea typeface="Arial"/>
                  <a:cs typeface="Arial"/>
                  <a:sym typeface="Arial"/>
                </a:rPr>
                <a:t>PERFORMING</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56"/>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Activity 7: Monitor and Control Progress</a:t>
            </a:r>
            <a:endParaRPr/>
          </a:p>
        </p:txBody>
      </p:sp>
      <p:sp>
        <p:nvSpPr>
          <p:cNvPr descr="Rectangle: Click to edit Master text styles &#10;Second level &#10;Third level &#10;Fourth level &#10;Fifth level" id="1204" name="Google Shape;1204;p56"/>
          <p:cNvSpPr txBox="1"/>
          <p:nvPr>
            <p:ph idx="1" type="body"/>
          </p:nvPr>
        </p:nvSpPr>
        <p:spPr>
          <a:xfrm>
            <a:off x="571500" y="2057400"/>
            <a:ext cx="8001000" cy="3067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Font typeface="Garamond"/>
              <a:buChar char="•"/>
            </a:pPr>
            <a:r>
              <a:rPr b="0" i="0" lang="en-US" sz="3200" u="none">
                <a:solidFill>
                  <a:schemeClr val="dk1"/>
                </a:solidFill>
                <a:latin typeface="Garamond"/>
                <a:ea typeface="Garamond"/>
                <a:cs typeface="Garamond"/>
                <a:sym typeface="Garamond"/>
              </a:rPr>
              <a:t>Progress reporting </a:t>
            </a:r>
            <a:endParaRPr/>
          </a:p>
          <a:p>
            <a:pPr indent="-342900" lvl="0" marL="342900" rtl="0" algn="l">
              <a:lnSpc>
                <a:spcPct val="100000"/>
              </a:lnSpc>
              <a:spcBef>
                <a:spcPts val="640"/>
              </a:spcBef>
              <a:spcAft>
                <a:spcPts val="0"/>
              </a:spcAft>
              <a:buSzPts val="3520"/>
              <a:buFont typeface="Garamond"/>
              <a:buChar char="•"/>
            </a:pPr>
            <a:r>
              <a:rPr b="0" i="0" lang="en-US" sz="3200" u="none">
                <a:solidFill>
                  <a:schemeClr val="dk1"/>
                </a:solidFill>
                <a:latin typeface="Garamond"/>
                <a:ea typeface="Garamond"/>
                <a:cs typeface="Garamond"/>
                <a:sym typeface="Garamond"/>
              </a:rPr>
              <a:t>Change management</a:t>
            </a:r>
            <a:endParaRPr/>
          </a:p>
          <a:p>
            <a:pPr indent="-342900" lvl="0" marL="342900" rtl="0" algn="l">
              <a:lnSpc>
                <a:spcPct val="100000"/>
              </a:lnSpc>
              <a:spcBef>
                <a:spcPts val="640"/>
              </a:spcBef>
              <a:spcAft>
                <a:spcPts val="0"/>
              </a:spcAft>
              <a:buSzPts val="3520"/>
              <a:buFont typeface="Garamond"/>
              <a:buChar char="•"/>
            </a:pPr>
            <a:r>
              <a:rPr b="0" i="0" lang="en-US" sz="3200" u="none">
                <a:solidFill>
                  <a:schemeClr val="dk1"/>
                </a:solidFill>
                <a:latin typeface="Garamond"/>
                <a:ea typeface="Garamond"/>
                <a:cs typeface="Garamond"/>
                <a:sym typeface="Garamond"/>
              </a:rPr>
              <a:t>Expectations management</a:t>
            </a:r>
            <a:endParaRPr/>
          </a:p>
          <a:p>
            <a:pPr indent="-342900" lvl="0" marL="342900" rtl="0" algn="l">
              <a:lnSpc>
                <a:spcPct val="100000"/>
              </a:lnSpc>
              <a:spcBef>
                <a:spcPts val="640"/>
              </a:spcBef>
              <a:spcAft>
                <a:spcPts val="0"/>
              </a:spcAft>
              <a:buSzPts val="3520"/>
              <a:buFont typeface="Garamond"/>
              <a:buChar char="•"/>
            </a:pPr>
            <a:r>
              <a:rPr b="0" i="0" lang="en-US" sz="3200" u="none">
                <a:solidFill>
                  <a:schemeClr val="dk1"/>
                </a:solidFill>
                <a:latin typeface="Garamond"/>
                <a:ea typeface="Garamond"/>
                <a:cs typeface="Garamond"/>
                <a:sym typeface="Garamond"/>
              </a:rPr>
              <a:t>Schedule adjustments—critical path analysis (CPA)</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5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Sample Outline for a Progress Report</a:t>
            </a:r>
            <a:endParaRPr/>
          </a:p>
        </p:txBody>
      </p:sp>
      <p:sp>
        <p:nvSpPr>
          <p:cNvPr id="1212" name="Google Shape;1212;p57"/>
          <p:cNvSpPr txBox="1"/>
          <p:nvPr/>
        </p:nvSpPr>
        <p:spPr>
          <a:xfrm>
            <a:off x="2587625" y="6269037"/>
            <a:ext cx="73025" cy="1412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Times New Roman"/>
              <a:buNone/>
            </a:pPr>
            <a:r>
              <a:rPr b="0" i="0" lang="en-US" sz="800" u="none">
                <a:solidFill>
                  <a:srgbClr val="000000"/>
                </a:solidFill>
                <a:latin typeface="Times New Roman"/>
                <a:ea typeface="Times New Roman"/>
                <a:cs typeface="Times New Roman"/>
                <a:sym typeface="Times New Roman"/>
              </a:rPr>
              <a:t> </a:t>
            </a:r>
            <a:endParaRPr/>
          </a:p>
        </p:txBody>
      </p:sp>
      <p:sp>
        <p:nvSpPr>
          <p:cNvPr id="1213" name="Google Shape;1213;p57"/>
          <p:cNvSpPr txBox="1"/>
          <p:nvPr/>
        </p:nvSpPr>
        <p:spPr>
          <a:xfrm>
            <a:off x="2587625" y="6499225"/>
            <a:ext cx="79375"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 </a:t>
            </a:r>
            <a:endParaRPr/>
          </a:p>
        </p:txBody>
      </p:sp>
      <p:sp>
        <p:nvSpPr>
          <p:cNvPr id="1214" name="Google Shape;1214;p57"/>
          <p:cNvSpPr txBox="1"/>
          <p:nvPr/>
        </p:nvSpPr>
        <p:spPr>
          <a:xfrm>
            <a:off x="2587625" y="6629400"/>
            <a:ext cx="73025" cy="1412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Times New Roman"/>
              <a:buNone/>
            </a:pPr>
            <a:r>
              <a:rPr b="0" i="0" lang="en-US" sz="800" u="none">
                <a:solidFill>
                  <a:srgbClr val="000000"/>
                </a:solidFill>
                <a:latin typeface="Times New Roman"/>
                <a:ea typeface="Times New Roman"/>
                <a:cs typeface="Times New Roman"/>
                <a:sym typeface="Times New Roman"/>
              </a:rPr>
              <a:t> </a:t>
            </a:r>
            <a:endParaRPr/>
          </a:p>
        </p:txBody>
      </p:sp>
      <p:sp>
        <p:nvSpPr>
          <p:cNvPr descr="Rectangle: Click to edit Master text styles &#10;Second level &#10;Third level &#10;Fourth level &#10;Fifth level" id="1215" name="Google Shape;1215;p57"/>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65000"/>
              </a:lnSpc>
              <a:spcBef>
                <a:spcPts val="0"/>
              </a:spcBef>
              <a:spcAft>
                <a:spcPts val="0"/>
              </a:spcAft>
              <a:buSzPts val="1870"/>
              <a:buFont typeface="Garamond"/>
              <a:buNone/>
            </a:pPr>
            <a:r>
              <a:rPr b="1" i="0" lang="en-US" sz="1700" u="none">
                <a:solidFill>
                  <a:schemeClr val="dk1"/>
                </a:solidFill>
                <a:latin typeface="Garamond"/>
                <a:ea typeface="Garamond"/>
                <a:cs typeface="Garamond"/>
                <a:sym typeface="Garamond"/>
              </a:rPr>
              <a:t>I.		Cover Page</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Project name or identification</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Project manager</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C. Date or report</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II. 		Summary of progress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Schedule analysis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Budget analysis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C. Scope analysis</a:t>
            </a:r>
            <a:br>
              <a:rPr b="1" i="0" lang="en-US" sz="1700" u="none">
                <a:solidFill>
                  <a:schemeClr val="dk1"/>
                </a:solidFill>
                <a:latin typeface="Garamond"/>
                <a:ea typeface="Garamond"/>
                <a:cs typeface="Garamond"/>
                <a:sym typeface="Garamond"/>
              </a:rPr>
            </a:br>
            <a:r>
              <a:rPr b="1" i="0" lang="en-US" sz="1700" u="none">
                <a:solidFill>
                  <a:schemeClr val="dk1"/>
                </a:solidFill>
                <a:latin typeface="Garamond"/>
                <a:ea typeface="Garamond"/>
                <a:cs typeface="Garamond"/>
                <a:sym typeface="Garamond"/>
              </a:rPr>
              <a:t>	     </a:t>
            </a:r>
            <a:r>
              <a:rPr b="1" i="1" lang="en-US" sz="1500" u="none">
                <a:solidFill>
                  <a:schemeClr val="dk1"/>
                </a:solidFill>
                <a:latin typeface="Garamond"/>
                <a:ea typeface="Garamond"/>
                <a:cs typeface="Garamond"/>
                <a:sym typeface="Garamond"/>
              </a:rPr>
              <a:t>(describe any changes that may have an impact on future progress)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D. Process analysis</a:t>
            </a:r>
            <a:br>
              <a:rPr b="1" i="0" lang="en-US" sz="1700" u="none">
                <a:solidFill>
                  <a:schemeClr val="dk1"/>
                </a:solidFill>
                <a:latin typeface="Garamond"/>
                <a:ea typeface="Garamond"/>
                <a:cs typeface="Garamond"/>
                <a:sym typeface="Garamond"/>
              </a:rPr>
            </a:br>
            <a:r>
              <a:rPr b="1" i="0" lang="en-US" sz="1700" u="none">
                <a:solidFill>
                  <a:schemeClr val="dk1"/>
                </a:solidFill>
                <a:latin typeface="Garamond"/>
                <a:ea typeface="Garamond"/>
                <a:cs typeface="Garamond"/>
                <a:sym typeface="Garamond"/>
              </a:rPr>
              <a:t>	     </a:t>
            </a:r>
            <a:r>
              <a:rPr b="1" i="1" lang="en-US" sz="1500" u="none">
                <a:solidFill>
                  <a:schemeClr val="dk1"/>
                </a:solidFill>
                <a:latin typeface="Garamond"/>
                <a:ea typeface="Garamond"/>
                <a:cs typeface="Garamond"/>
                <a:sym typeface="Garamond"/>
              </a:rPr>
              <a:t>(describe any problems encountered with strategy or methodology)</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E. Gantt progress chart(s)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III.		Activity analysis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Tasks completed since last report</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Current tasks and deliverables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C. Short term future tasks and deliverables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IV.		Previous problems and issues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A. Action item and status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B. New or revised action items</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1. Recommendation</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2. Assignment of responsibility</a:t>
            </a:r>
            <a:endParaRPr/>
          </a:p>
          <a:p>
            <a:pPr indent="-342900" lvl="0" marL="342900" rtl="0" algn="l">
              <a:lnSpc>
                <a:spcPct val="65000"/>
              </a:lnSpc>
              <a:spcBef>
                <a:spcPts val="85"/>
              </a:spcBef>
              <a:spcAft>
                <a:spcPts val="0"/>
              </a:spcAft>
              <a:buSzPts val="1870"/>
              <a:buFont typeface="Garamond"/>
              <a:buNone/>
            </a:pPr>
            <a:r>
              <a:rPr b="1" i="0" lang="en-US" sz="1700" u="none">
                <a:solidFill>
                  <a:schemeClr val="dk1"/>
                </a:solidFill>
                <a:latin typeface="Garamond"/>
                <a:ea typeface="Garamond"/>
                <a:cs typeface="Garamond"/>
                <a:sym typeface="Garamond"/>
              </a:rPr>
              <a:t>		     3. Deadline</a:t>
            </a:r>
            <a:endParaRPr/>
          </a:p>
          <a:p>
            <a:pPr indent="-342900" lvl="0" marL="342900" rtl="0" algn="r">
              <a:lnSpc>
                <a:spcPct val="65000"/>
              </a:lnSpc>
              <a:spcBef>
                <a:spcPts val="75"/>
              </a:spcBef>
              <a:spcAft>
                <a:spcPts val="0"/>
              </a:spcAft>
              <a:buSzPts val="1650"/>
              <a:buFont typeface="Garamond"/>
              <a:buNone/>
            </a:pPr>
            <a:r>
              <a:rPr b="0" i="0" lang="en-US" sz="1500" u="none">
                <a:solidFill>
                  <a:schemeClr val="dk1"/>
                </a:solidFill>
                <a:latin typeface="Garamond"/>
                <a:ea typeface="Garamond"/>
                <a:cs typeface="Garamond"/>
                <a:sym typeface="Garamond"/>
              </a:rPr>
              <a:t>(continued)</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5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Sample Outline for a Progress Report (concluded)</a:t>
            </a:r>
            <a:endParaRPr/>
          </a:p>
        </p:txBody>
      </p:sp>
      <p:sp>
        <p:nvSpPr>
          <p:cNvPr id="1223" name="Google Shape;1223;p58"/>
          <p:cNvSpPr txBox="1"/>
          <p:nvPr/>
        </p:nvSpPr>
        <p:spPr>
          <a:xfrm>
            <a:off x="2587625" y="6269037"/>
            <a:ext cx="73025" cy="1412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Times New Roman"/>
              <a:buNone/>
            </a:pPr>
            <a:r>
              <a:rPr b="0" i="0" lang="en-US" sz="800" u="none">
                <a:solidFill>
                  <a:srgbClr val="000000"/>
                </a:solidFill>
                <a:latin typeface="Times New Roman"/>
                <a:ea typeface="Times New Roman"/>
                <a:cs typeface="Times New Roman"/>
                <a:sym typeface="Times New Roman"/>
              </a:rPr>
              <a:t> </a:t>
            </a:r>
            <a:endParaRPr/>
          </a:p>
        </p:txBody>
      </p:sp>
      <p:sp>
        <p:nvSpPr>
          <p:cNvPr id="1224" name="Google Shape;1224;p58"/>
          <p:cNvSpPr txBox="1"/>
          <p:nvPr/>
        </p:nvSpPr>
        <p:spPr>
          <a:xfrm>
            <a:off x="2587625" y="6499225"/>
            <a:ext cx="79375" cy="1365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 </a:t>
            </a:r>
            <a:endParaRPr/>
          </a:p>
        </p:txBody>
      </p:sp>
      <p:sp>
        <p:nvSpPr>
          <p:cNvPr id="1225" name="Google Shape;1225;p58"/>
          <p:cNvSpPr txBox="1"/>
          <p:nvPr/>
        </p:nvSpPr>
        <p:spPr>
          <a:xfrm>
            <a:off x="2587625" y="6629400"/>
            <a:ext cx="73025" cy="1412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Times New Roman"/>
              <a:buNone/>
            </a:pPr>
            <a:r>
              <a:rPr b="0" i="0" lang="en-US" sz="800" u="none">
                <a:solidFill>
                  <a:srgbClr val="000000"/>
                </a:solidFill>
                <a:latin typeface="Times New Roman"/>
                <a:ea typeface="Times New Roman"/>
                <a:cs typeface="Times New Roman"/>
                <a:sym typeface="Times New Roman"/>
              </a:rPr>
              <a:t> </a:t>
            </a:r>
            <a:endParaRPr/>
          </a:p>
        </p:txBody>
      </p:sp>
      <p:sp>
        <p:nvSpPr>
          <p:cNvPr descr="Rectangle: Click to edit Master text styles &#10;Second level &#10;Third level &#10;Fourth level &#10;Fifth level" id="1226" name="Google Shape;1226;p58"/>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SzPts val="1980"/>
              <a:buFont typeface="Garamond"/>
              <a:buNone/>
            </a:pPr>
            <a:r>
              <a:rPr b="1" i="0" lang="en-US" sz="1800" u="none">
                <a:solidFill>
                  <a:schemeClr val="dk1"/>
                </a:solidFill>
                <a:latin typeface="Garamond"/>
                <a:ea typeface="Garamond"/>
                <a:cs typeface="Garamond"/>
                <a:sym typeface="Garamond"/>
              </a:rPr>
              <a:t>V.		New problems and issues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 Problems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t>
            </a:r>
            <a:r>
              <a:rPr b="1" i="1" lang="en-US" sz="1600" u="none">
                <a:solidFill>
                  <a:schemeClr val="dk1"/>
                </a:solidFill>
                <a:latin typeface="Garamond"/>
                <a:ea typeface="Garamond"/>
                <a:cs typeface="Garamond"/>
                <a:sym typeface="Garamond"/>
              </a:rPr>
              <a:t>(actual or anticipated)</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B. Issues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t>
            </a:r>
            <a:r>
              <a:rPr b="1" i="1" lang="en-US" sz="1600" u="none">
                <a:solidFill>
                  <a:schemeClr val="dk1"/>
                </a:solidFill>
                <a:latin typeface="Garamond"/>
                <a:ea typeface="Garamond"/>
                <a:cs typeface="Garamond"/>
                <a:sym typeface="Garamond"/>
              </a:rPr>
              <a:t>(actual or anticipated)</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C. Possible solutions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1. Recommendation</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2. Assignment of responsibility</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3. Deadline</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VI.		Attachments</a:t>
            </a:r>
            <a:endParaRPr/>
          </a:p>
          <a:p>
            <a:pPr indent="-342900" lvl="0" marL="342900" rtl="0" algn="l">
              <a:lnSpc>
                <a:spcPct val="85000"/>
              </a:lnSpc>
              <a:spcBef>
                <a:spcPts val="90"/>
              </a:spcBef>
              <a:spcAft>
                <a:spcPts val="0"/>
              </a:spcAft>
              <a:buSzPts val="1980"/>
              <a:buFont typeface="Garamond"/>
              <a:buNone/>
            </a:pPr>
            <a:r>
              <a:rPr b="1" i="0" lang="en-US" sz="1800" u="none">
                <a:solidFill>
                  <a:schemeClr val="dk1"/>
                </a:solidFill>
                <a:latin typeface="Garamond"/>
                <a:ea typeface="Garamond"/>
                <a:cs typeface="Garamond"/>
                <a:sym typeface="Garamond"/>
              </a:rPr>
              <a:t>		</a:t>
            </a:r>
            <a:r>
              <a:rPr b="1" i="1" lang="en-US" sz="1600" u="none">
                <a:solidFill>
                  <a:schemeClr val="dk1"/>
                </a:solidFill>
                <a:latin typeface="Garamond"/>
                <a:ea typeface="Garamond"/>
                <a:cs typeface="Garamond"/>
                <a:sym typeface="Garamond"/>
              </a:rPr>
              <a:t>(include relevant printouts from project management software)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5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Task Splitting and Delaying</a:t>
            </a:r>
            <a:endParaRPr/>
          </a:p>
        </p:txBody>
      </p:sp>
      <p:sp>
        <p:nvSpPr>
          <p:cNvPr descr="Rectangle: Click to edit Master text styles &#10;Second level &#10;Third level &#10;Fourth level &#10;Fifth level" id="1234" name="Google Shape;1234;p59"/>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420"/>
              <a:buFont typeface="Garamond"/>
              <a:buChar char="•"/>
            </a:pPr>
            <a:r>
              <a:rPr b="0" i="0" lang="en-US" sz="2200" u="none">
                <a:solidFill>
                  <a:schemeClr val="dk1"/>
                </a:solidFill>
                <a:latin typeface="Garamond"/>
                <a:ea typeface="Garamond"/>
                <a:cs typeface="Garamond"/>
                <a:sym typeface="Garamond"/>
              </a:rPr>
              <a:t>The </a:t>
            </a:r>
            <a:r>
              <a:rPr b="1" i="0" lang="en-US" sz="2200" u="none">
                <a:solidFill>
                  <a:schemeClr val="dk1"/>
                </a:solidFill>
                <a:latin typeface="Garamond"/>
                <a:ea typeface="Garamond"/>
                <a:cs typeface="Garamond"/>
                <a:sym typeface="Garamond"/>
              </a:rPr>
              <a:t>critical path</a:t>
            </a:r>
            <a:r>
              <a:rPr b="0" i="0" lang="en-US" sz="2200" u="none">
                <a:solidFill>
                  <a:schemeClr val="dk1"/>
                </a:solidFill>
                <a:latin typeface="Garamond"/>
                <a:ea typeface="Garamond"/>
                <a:cs typeface="Garamond"/>
                <a:sym typeface="Garamond"/>
              </a:rPr>
              <a:t> for a project is that sequence of dependent tasks that have the largest sum of most likely durations. The critical path determines the earliest possible completion date of the project.</a:t>
            </a:r>
            <a:endParaRPr/>
          </a:p>
          <a:p>
            <a:pPr indent="-285750" lvl="1" marL="742950" rtl="0" algn="l">
              <a:lnSpc>
                <a:spcPct val="90000"/>
              </a:lnSpc>
              <a:spcBef>
                <a:spcPts val="2050"/>
              </a:spcBef>
              <a:spcAft>
                <a:spcPts val="0"/>
              </a:spcAft>
              <a:buSzPts val="1900"/>
              <a:buFont typeface="Garamond"/>
              <a:buChar char="•"/>
            </a:pPr>
            <a:r>
              <a:rPr b="0" i="0" lang="en-US" sz="1900" u="none">
                <a:solidFill>
                  <a:srgbClr val="FF0000"/>
                </a:solidFill>
                <a:latin typeface="Garamond"/>
                <a:ea typeface="Garamond"/>
                <a:cs typeface="Garamond"/>
                <a:sym typeface="Garamond"/>
              </a:rPr>
              <a:t>Tasks that are on the critical path cannot be delayed without delaying the entire project schedule.  To achieve resource leveling, critical tasks can only be split.</a:t>
            </a:r>
            <a:endParaRPr b="0" i="0" sz="1900" u="none">
              <a:solidFill>
                <a:schemeClr val="dk1"/>
              </a:solidFill>
              <a:latin typeface="Garamond"/>
              <a:ea typeface="Garamond"/>
              <a:cs typeface="Garamond"/>
              <a:sym typeface="Garamond"/>
            </a:endParaRPr>
          </a:p>
          <a:p>
            <a:pPr indent="-342900" lvl="0" marL="342900" rtl="0" algn="l">
              <a:lnSpc>
                <a:spcPct val="90000"/>
              </a:lnSpc>
              <a:spcBef>
                <a:spcPts val="2050"/>
              </a:spcBef>
              <a:spcAft>
                <a:spcPts val="0"/>
              </a:spcAft>
              <a:buSzPts val="2420"/>
              <a:buFont typeface="Garamond"/>
              <a:buChar char="•"/>
            </a:pPr>
            <a:r>
              <a:rPr b="0" i="0" lang="en-US" sz="2200" u="none">
                <a:solidFill>
                  <a:schemeClr val="dk1"/>
                </a:solidFill>
                <a:latin typeface="Garamond"/>
                <a:ea typeface="Garamond"/>
                <a:cs typeface="Garamond"/>
                <a:sym typeface="Garamond"/>
              </a:rPr>
              <a:t>The </a:t>
            </a:r>
            <a:r>
              <a:rPr b="1" i="0" lang="en-US" sz="2200" u="none">
                <a:solidFill>
                  <a:schemeClr val="dk1"/>
                </a:solidFill>
                <a:latin typeface="Garamond"/>
                <a:ea typeface="Garamond"/>
                <a:cs typeface="Garamond"/>
                <a:sym typeface="Garamond"/>
              </a:rPr>
              <a:t>slack time</a:t>
            </a:r>
            <a:r>
              <a:rPr b="0" i="0" lang="en-US" sz="2200" u="none">
                <a:solidFill>
                  <a:schemeClr val="dk1"/>
                </a:solidFill>
                <a:latin typeface="Garamond"/>
                <a:ea typeface="Garamond"/>
                <a:cs typeface="Garamond"/>
                <a:sym typeface="Garamond"/>
              </a:rPr>
              <a:t> available for any noncritical task is the amount of delay that can be tolerated between the starting time and completion time of a task without causing a delay in the completion date of the entire project.</a:t>
            </a:r>
            <a:endParaRPr/>
          </a:p>
          <a:p>
            <a:pPr indent="-285750" lvl="1" marL="742950" rtl="0" algn="l">
              <a:lnSpc>
                <a:spcPct val="90000"/>
              </a:lnSpc>
              <a:spcBef>
                <a:spcPts val="2050"/>
              </a:spcBef>
              <a:spcAft>
                <a:spcPts val="0"/>
              </a:spcAft>
              <a:buSzPts val="1900"/>
              <a:buFont typeface="Garamond"/>
              <a:buChar char="•"/>
            </a:pPr>
            <a:r>
              <a:rPr b="0" i="0" lang="en-US" sz="1900" u="none">
                <a:solidFill>
                  <a:srgbClr val="FF0000"/>
                </a:solidFill>
                <a:latin typeface="Garamond"/>
                <a:ea typeface="Garamond"/>
                <a:cs typeface="Garamond"/>
                <a:sym typeface="Garamond"/>
              </a:rPr>
              <a:t>Tasks that have slack time can be delayed to achieve resource leveling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
          <p:cNvSpPr txBox="1"/>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458" name="Google Shape;458;p6"/>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459" name="Google Shape;459;p6"/>
          <p:cNvSpPr txBox="1"/>
          <p:nvPr>
            <p:ph type="ctrTitle"/>
          </p:nvPr>
        </p:nvSpPr>
        <p:spPr>
          <a:xfrm>
            <a:off x="685800" y="1600200"/>
            <a:ext cx="77724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IDENTIFYING PROJECT SIZE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60"/>
          <p:cNvSpPr txBox="1"/>
          <p:nvPr>
            <p:ph type="title"/>
          </p:nvPr>
        </p:nvSpPr>
        <p:spPr>
          <a:xfrm>
            <a:off x="609600" y="838200"/>
            <a:ext cx="8715375" cy="64293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Finding the Critical Path</a:t>
            </a:r>
            <a:endParaRPr/>
          </a:p>
        </p:txBody>
      </p:sp>
      <p:sp>
        <p:nvSpPr>
          <p:cNvPr descr="Rectangle: Click to edit Master text styles &#10;Second level &#10;Third level &#10;Fourth level &#10;Fifth level" id="1241" name="Google Shape;1241;p60"/>
          <p:cNvSpPr txBox="1"/>
          <p:nvPr>
            <p:ph idx="1" type="body"/>
          </p:nvPr>
        </p:nvSpPr>
        <p:spPr>
          <a:xfrm>
            <a:off x="609600" y="1752600"/>
            <a:ext cx="7924800" cy="4338637"/>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2090"/>
              <a:buFont typeface="Garamond"/>
              <a:buChar char="•"/>
            </a:pPr>
            <a:r>
              <a:rPr b="0" i="0" lang="en-US" sz="1900" u="none">
                <a:solidFill>
                  <a:schemeClr val="dk1"/>
                </a:solidFill>
                <a:latin typeface="Garamond"/>
                <a:ea typeface="Garamond"/>
                <a:cs typeface="Garamond"/>
                <a:sym typeface="Garamond"/>
              </a:rPr>
              <a:t>Path refers to a series of connected activities (or intermediate events) between two events in a network.</a:t>
            </a:r>
            <a:endParaRPr/>
          </a:p>
          <a:p>
            <a:pPr indent="-342900" lvl="0" marL="342900" rtl="0" algn="l">
              <a:lnSpc>
                <a:spcPct val="80000"/>
              </a:lnSpc>
              <a:spcBef>
                <a:spcPts val="380"/>
              </a:spcBef>
              <a:spcAft>
                <a:spcPts val="0"/>
              </a:spcAft>
              <a:buSzPts val="2090"/>
              <a:buFont typeface="Garamond"/>
              <a:buChar char="•"/>
            </a:pPr>
            <a:r>
              <a:rPr b="0" i="0" lang="en-US" sz="1900" u="none">
                <a:solidFill>
                  <a:schemeClr val="dk1"/>
                </a:solidFill>
                <a:latin typeface="Garamond"/>
                <a:ea typeface="Garamond"/>
                <a:cs typeface="Garamond"/>
                <a:sym typeface="Garamond"/>
              </a:rPr>
              <a:t>Critical path refers to the set of activities on a path from the project’s start event to its finish event, if delayed, will delay the completion date of the project.</a:t>
            </a:r>
            <a:endParaRPr/>
          </a:p>
          <a:p>
            <a:pPr indent="-342900" lvl="0" marL="342900" rtl="0" algn="l">
              <a:lnSpc>
                <a:spcPct val="80000"/>
              </a:lnSpc>
              <a:spcBef>
                <a:spcPts val="380"/>
              </a:spcBef>
              <a:spcAft>
                <a:spcPts val="0"/>
              </a:spcAft>
              <a:buSzPts val="2090"/>
              <a:buFont typeface="Garamond"/>
              <a:buChar char="•"/>
            </a:pPr>
            <a:r>
              <a:rPr b="0" i="0" lang="en-US" sz="1900" u="none">
                <a:solidFill>
                  <a:schemeClr val="dk1"/>
                </a:solidFill>
                <a:latin typeface="Garamond"/>
                <a:ea typeface="Garamond"/>
                <a:cs typeface="Garamond"/>
                <a:sym typeface="Garamond"/>
              </a:rPr>
              <a:t>It is the sequence of  dependent tasks that have the largest  sum of most likely durations – the longest path</a:t>
            </a:r>
            <a:endParaRPr/>
          </a:p>
          <a:p>
            <a:pPr indent="-342900" lvl="0" marL="342900" rtl="0" algn="l">
              <a:lnSpc>
                <a:spcPct val="80000"/>
              </a:lnSpc>
              <a:spcBef>
                <a:spcPts val="380"/>
              </a:spcBef>
              <a:spcAft>
                <a:spcPts val="0"/>
              </a:spcAft>
              <a:buSzPts val="2090"/>
              <a:buFont typeface="Garamond"/>
              <a:buChar char="•"/>
            </a:pPr>
            <a:r>
              <a:rPr b="0" i="0" lang="en-US" sz="1900" u="none">
                <a:solidFill>
                  <a:schemeClr val="dk1"/>
                </a:solidFill>
                <a:latin typeface="Garamond"/>
                <a:ea typeface="Garamond"/>
                <a:cs typeface="Garamond"/>
                <a:sym typeface="Garamond"/>
              </a:rPr>
              <a:t>Critical path tasks have no slack time available</a:t>
            </a:r>
            <a:endParaRPr/>
          </a:p>
          <a:p>
            <a:pPr indent="-342900" lvl="0" marL="342900" rtl="0" algn="l">
              <a:lnSpc>
                <a:spcPct val="80000"/>
              </a:lnSpc>
              <a:spcBef>
                <a:spcPts val="380"/>
              </a:spcBef>
              <a:spcAft>
                <a:spcPts val="0"/>
              </a:spcAft>
              <a:buSzPts val="2090"/>
              <a:buFont typeface="Garamond"/>
              <a:buChar char="•"/>
            </a:pPr>
            <a:r>
              <a:rPr b="0" i="0" lang="en-US" sz="1900" u="none">
                <a:solidFill>
                  <a:schemeClr val="dk1"/>
                </a:solidFill>
                <a:latin typeface="Garamond"/>
                <a:ea typeface="Garamond"/>
                <a:cs typeface="Garamond"/>
                <a:sym typeface="Garamond"/>
              </a:rPr>
              <a:t>Tasks that have slack time can get behind schedule by an amount less than or equal to the slack time without having an impact on the project’s final completion date</a:t>
            </a:r>
            <a:endParaRPr/>
          </a:p>
          <a:p>
            <a:pPr indent="-342900" lvl="0" marL="342900" rtl="0" algn="l">
              <a:lnSpc>
                <a:spcPct val="80000"/>
              </a:lnSpc>
              <a:spcBef>
                <a:spcPts val="380"/>
              </a:spcBef>
              <a:spcAft>
                <a:spcPts val="0"/>
              </a:spcAft>
              <a:buSzPts val="2090"/>
              <a:buFont typeface="Garamond"/>
              <a:buChar char="•"/>
            </a:pPr>
            <a:r>
              <a:rPr b="0" i="0" lang="en-US" sz="1900" u="none">
                <a:solidFill>
                  <a:schemeClr val="dk1"/>
                </a:solidFill>
                <a:latin typeface="Garamond"/>
                <a:ea typeface="Garamond"/>
                <a:cs typeface="Garamond"/>
                <a:sym typeface="Garamond"/>
              </a:rPr>
              <a:t>To find the critical path, the following times are calculated for each activity:</a:t>
            </a:r>
            <a:endParaRPr/>
          </a:p>
          <a:p>
            <a:pPr indent="-285750" lvl="1" marL="742950" rtl="0" algn="l">
              <a:lnSpc>
                <a:spcPct val="80000"/>
              </a:lnSpc>
              <a:spcBef>
                <a:spcPts val="340"/>
              </a:spcBef>
              <a:spcAft>
                <a:spcPts val="0"/>
              </a:spcAft>
              <a:buSzPts val="1700"/>
              <a:buFont typeface="Garamond"/>
              <a:buChar char="•"/>
            </a:pPr>
            <a:r>
              <a:rPr b="0" i="0" lang="en-US" sz="1700" u="none">
                <a:solidFill>
                  <a:schemeClr val="dk1"/>
                </a:solidFill>
                <a:latin typeface="Garamond"/>
                <a:ea typeface="Garamond"/>
                <a:cs typeface="Garamond"/>
                <a:sym typeface="Garamond"/>
              </a:rPr>
              <a:t>Earliest start/event time (ES).</a:t>
            </a:r>
            <a:endParaRPr/>
          </a:p>
          <a:p>
            <a:pPr indent="-285750" lvl="1" marL="742950" rtl="0" algn="l">
              <a:lnSpc>
                <a:spcPct val="80000"/>
              </a:lnSpc>
              <a:spcBef>
                <a:spcPts val="340"/>
              </a:spcBef>
              <a:spcAft>
                <a:spcPts val="0"/>
              </a:spcAft>
              <a:buSzPts val="1700"/>
              <a:buFont typeface="Garamond"/>
              <a:buChar char="•"/>
            </a:pPr>
            <a:r>
              <a:rPr b="0" i="0" lang="en-US" sz="1700" u="none">
                <a:solidFill>
                  <a:schemeClr val="dk1"/>
                </a:solidFill>
                <a:latin typeface="Garamond"/>
                <a:ea typeface="Garamond"/>
                <a:cs typeface="Garamond"/>
                <a:sym typeface="Garamond"/>
              </a:rPr>
              <a:t>Earliest Finish Time (EF).</a:t>
            </a:r>
            <a:endParaRPr/>
          </a:p>
          <a:p>
            <a:pPr indent="-285750" lvl="1" marL="742950" rtl="0" algn="l">
              <a:lnSpc>
                <a:spcPct val="80000"/>
              </a:lnSpc>
              <a:spcBef>
                <a:spcPts val="340"/>
              </a:spcBef>
              <a:spcAft>
                <a:spcPts val="0"/>
              </a:spcAft>
              <a:buSzPts val="1700"/>
              <a:buFont typeface="Garamond"/>
              <a:buChar char="•"/>
            </a:pPr>
            <a:r>
              <a:rPr b="0" i="0" lang="en-US" sz="1700" u="none">
                <a:solidFill>
                  <a:schemeClr val="dk1"/>
                </a:solidFill>
                <a:latin typeface="Garamond"/>
                <a:ea typeface="Garamond"/>
                <a:cs typeface="Garamond"/>
                <a:sym typeface="Garamond"/>
              </a:rPr>
              <a:t>Latest start time (LS).</a:t>
            </a:r>
            <a:endParaRPr/>
          </a:p>
          <a:p>
            <a:pPr indent="-285750" lvl="1" marL="742950" rtl="0" algn="l">
              <a:lnSpc>
                <a:spcPct val="80000"/>
              </a:lnSpc>
              <a:spcBef>
                <a:spcPts val="340"/>
              </a:spcBef>
              <a:spcAft>
                <a:spcPts val="0"/>
              </a:spcAft>
              <a:buSzPts val="1700"/>
              <a:buFont typeface="Garamond"/>
              <a:buChar char="•"/>
            </a:pPr>
            <a:r>
              <a:rPr b="0" i="0" lang="en-US" sz="1700" u="none">
                <a:solidFill>
                  <a:schemeClr val="dk1"/>
                </a:solidFill>
                <a:latin typeface="Garamond"/>
                <a:ea typeface="Garamond"/>
                <a:cs typeface="Garamond"/>
                <a:sym typeface="Garamond"/>
              </a:rPr>
              <a:t>Latest finish time (LF). </a:t>
            </a:r>
            <a:endParaRPr/>
          </a:p>
        </p:txBody>
      </p:sp>
      <p:sp>
        <p:nvSpPr>
          <p:cNvPr id="1242" name="Google Shape;1242;p60"/>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fld id="{00000000-1234-1234-1234-123412341234}" type="slidenum">
              <a:rPr b="1"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61"/>
          <p:cNvSpPr txBox="1"/>
          <p:nvPr>
            <p:ph type="title"/>
          </p:nvPr>
        </p:nvSpPr>
        <p:spPr>
          <a:xfrm>
            <a:off x="511175" y="542925"/>
            <a:ext cx="8632825" cy="74295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Calculating Earliest Activity Times: Forward Pass</a:t>
            </a:r>
            <a:endParaRPr/>
          </a:p>
        </p:txBody>
      </p:sp>
      <p:sp>
        <p:nvSpPr>
          <p:cNvPr descr="Rectangle: Click to edit Master text styles &#10;Second level &#10;Third level &#10;Fourth level &#10;Fifth level" id="1249" name="Google Shape;1249;p61"/>
          <p:cNvSpPr txBox="1"/>
          <p:nvPr>
            <p:ph idx="1" type="body"/>
          </p:nvPr>
        </p:nvSpPr>
        <p:spPr>
          <a:xfrm>
            <a:off x="533400" y="1357312"/>
            <a:ext cx="8364537" cy="5091112"/>
          </a:xfrm>
          <a:prstGeom prst="rect">
            <a:avLst/>
          </a:prstGeom>
          <a:noFill/>
          <a:ln>
            <a:noFill/>
          </a:ln>
        </p:spPr>
        <p:txBody>
          <a:bodyPr anchorCtr="0" anchor="t" bIns="45700" lIns="91425" spcFirstLastPara="1" rIns="91425" wrap="square" tIns="45700">
            <a:noAutofit/>
          </a:bodyPr>
          <a:lstStyle/>
          <a:p>
            <a:pPr indent="-203200" lvl="0" marL="342900" rtl="0" algn="l">
              <a:lnSpc>
                <a:spcPct val="100000"/>
              </a:lnSpc>
              <a:spcBef>
                <a:spcPts val="0"/>
              </a:spcBef>
              <a:spcAft>
                <a:spcPts val="0"/>
              </a:spcAft>
              <a:buSzPts val="2200"/>
              <a:buFont typeface="Garamond"/>
              <a:buNone/>
            </a:pPr>
            <a:r>
              <a:t/>
            </a:r>
            <a:endParaRPr b="0" i="0" sz="2000" u="none">
              <a:solidFill>
                <a:schemeClr val="dk1"/>
              </a:solidFill>
              <a:latin typeface="Garamond"/>
              <a:ea typeface="Garamond"/>
              <a:cs typeface="Garamond"/>
              <a:sym typeface="Garamond"/>
            </a:endParaRPr>
          </a:p>
          <a:p>
            <a:pPr indent="-203200" lvl="0" marL="342900" rtl="0" algn="l">
              <a:lnSpc>
                <a:spcPct val="100000"/>
              </a:lnSpc>
              <a:spcBef>
                <a:spcPts val="400"/>
              </a:spcBef>
              <a:spcAft>
                <a:spcPts val="0"/>
              </a:spcAft>
              <a:buSzPts val="2200"/>
              <a:buFont typeface="Garamond"/>
              <a:buNone/>
            </a:pPr>
            <a:r>
              <a:t/>
            </a:r>
            <a:endParaRPr b="0" i="0" sz="2000" u="none">
              <a:solidFill>
                <a:schemeClr val="dk1"/>
              </a:solidFill>
              <a:latin typeface="Garamond"/>
              <a:ea typeface="Garamond"/>
              <a:cs typeface="Garamond"/>
              <a:sym typeface="Garamond"/>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Earliest Start time is the earliest time an activity can begin without violation of immediate predecessor requirements.</a:t>
            </a:r>
            <a:endParaRPr/>
          </a:p>
          <a:p>
            <a:pPr indent="-285750" lvl="1" marL="742950" rtl="0" algn="l">
              <a:lnSpc>
                <a:spcPct val="100000"/>
              </a:lnSpc>
              <a:spcBef>
                <a:spcPts val="360"/>
              </a:spcBef>
              <a:spcAft>
                <a:spcPts val="0"/>
              </a:spcAft>
              <a:buSzPts val="1800"/>
              <a:buFont typeface="Garamond"/>
              <a:buChar char="•"/>
            </a:pPr>
            <a:r>
              <a:rPr b="0" i="0" lang="en-US" sz="1800" u="none">
                <a:solidFill>
                  <a:schemeClr val="dk1"/>
                </a:solidFill>
                <a:latin typeface="Garamond"/>
                <a:ea typeface="Garamond"/>
                <a:cs typeface="Garamond"/>
                <a:sym typeface="Garamond"/>
              </a:rPr>
              <a:t>ES = largest of the earliest finish times of immediate predecessors</a:t>
            </a:r>
            <a:endParaRPr/>
          </a:p>
          <a:p>
            <a:pPr indent="-228600" lvl="2" marL="1143000" rtl="0" algn="l">
              <a:lnSpc>
                <a:spcPct val="100000"/>
              </a:lnSpc>
              <a:spcBef>
                <a:spcPts val="320"/>
              </a:spcBef>
              <a:spcAft>
                <a:spcPts val="0"/>
              </a:spcAft>
              <a:buSzPts val="1600"/>
              <a:buNone/>
            </a:pPr>
            <a:r>
              <a:rPr b="0" i="0" lang="en-US" sz="1600" u="none">
                <a:solidFill>
                  <a:schemeClr val="dk1"/>
                </a:solidFill>
                <a:latin typeface="Garamond"/>
                <a:ea typeface="Garamond"/>
                <a:cs typeface="Garamond"/>
                <a:sym typeface="Garamond"/>
              </a:rPr>
              <a:t>	</a:t>
            </a:r>
            <a:endParaRPr/>
          </a:p>
          <a:p>
            <a:pPr indent="-342900" lvl="0" marL="342900" rtl="0" algn="l">
              <a:lnSpc>
                <a:spcPct val="100000"/>
              </a:lnSpc>
              <a:spcBef>
                <a:spcPts val="400"/>
              </a:spcBef>
              <a:spcAft>
                <a:spcPts val="0"/>
              </a:spcAft>
              <a:buSzPts val="2200"/>
              <a:buFont typeface="Garamond"/>
              <a:buChar char="•"/>
            </a:pPr>
            <a:r>
              <a:rPr b="0" i="0" lang="en-US" sz="2000" u="none">
                <a:solidFill>
                  <a:schemeClr val="dk1"/>
                </a:solidFill>
                <a:latin typeface="Garamond"/>
                <a:ea typeface="Garamond"/>
                <a:cs typeface="Garamond"/>
                <a:sym typeface="Garamond"/>
              </a:rPr>
              <a:t>Earliest Finish Time is the earliest time an activity can end.</a:t>
            </a:r>
            <a:endParaRPr/>
          </a:p>
          <a:p>
            <a:pPr indent="-285750" lvl="1" marL="742950" rtl="0" algn="l">
              <a:lnSpc>
                <a:spcPct val="100000"/>
              </a:lnSpc>
              <a:spcBef>
                <a:spcPts val="360"/>
              </a:spcBef>
              <a:spcAft>
                <a:spcPts val="0"/>
              </a:spcAft>
              <a:buSzPts val="1800"/>
              <a:buFont typeface="Garamond"/>
              <a:buNone/>
            </a:pPr>
            <a:r>
              <a:rPr b="0" i="0" lang="en-US" sz="1800" u="none">
                <a:solidFill>
                  <a:schemeClr val="dk1"/>
                </a:solidFill>
                <a:latin typeface="Garamond"/>
                <a:ea typeface="Garamond"/>
                <a:cs typeface="Garamond"/>
                <a:sym typeface="Garamond"/>
              </a:rPr>
              <a:t>EF = Earliest start time + expected activity time</a:t>
            </a:r>
            <a:endParaRPr/>
          </a:p>
          <a:p>
            <a:pPr indent="-285750" lvl="1" marL="742950" rtl="0" algn="l">
              <a:lnSpc>
                <a:spcPct val="100000"/>
              </a:lnSpc>
              <a:spcBef>
                <a:spcPts val="360"/>
              </a:spcBef>
              <a:spcAft>
                <a:spcPts val="0"/>
              </a:spcAft>
              <a:buSzPts val="1800"/>
              <a:buFont typeface="Garamond"/>
              <a:buNone/>
            </a:pPr>
            <a:r>
              <a:rPr b="0" i="0" lang="en-US" sz="1800" u="none">
                <a:solidFill>
                  <a:schemeClr val="dk1"/>
                </a:solidFill>
                <a:latin typeface="Garamond"/>
                <a:ea typeface="Garamond"/>
                <a:cs typeface="Garamond"/>
                <a:sym typeface="Garamond"/>
              </a:rPr>
              <a:t>	= ES + t.</a:t>
            </a:r>
            <a:endParaRPr/>
          </a:p>
          <a:p>
            <a:pPr indent="-285750" lvl="1" marL="742950" rtl="0" algn="l">
              <a:lnSpc>
                <a:spcPct val="100000"/>
              </a:lnSpc>
              <a:spcBef>
                <a:spcPts val="360"/>
              </a:spcBef>
              <a:spcAft>
                <a:spcPts val="0"/>
              </a:spcAft>
              <a:buSzPts val="1800"/>
              <a:buFont typeface="Garamond"/>
              <a:buNone/>
            </a:pPr>
            <a:r>
              <a:rPr b="0" i="0" lang="en-US" sz="1800" u="none">
                <a:solidFill>
                  <a:schemeClr val="dk1"/>
                </a:solidFill>
                <a:latin typeface="Garamond"/>
                <a:ea typeface="Garamond"/>
                <a:cs typeface="Garamond"/>
                <a:sym typeface="Garamond"/>
              </a:rPr>
              <a:t>Before any activity can begin, all of its predecessor activities must be completed I.e the largest EF for all of the immediate predecessor, used in determining ES.</a:t>
            </a:r>
            <a:endParaRPr/>
          </a:p>
        </p:txBody>
      </p:sp>
      <p:sp>
        <p:nvSpPr>
          <p:cNvPr id="1250" name="Google Shape;1250;p61"/>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fld id="{00000000-1234-1234-1234-123412341234}" type="slidenum">
              <a:rPr b="1"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62"/>
          <p:cNvSpPr txBox="1"/>
          <p:nvPr>
            <p:ph type="title"/>
          </p:nvPr>
        </p:nvSpPr>
        <p:spPr>
          <a:xfrm>
            <a:off x="0" y="214312"/>
            <a:ext cx="91440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Calculating Latest Activity Times: Backward/Reverse Pass</a:t>
            </a:r>
            <a:endParaRPr/>
          </a:p>
        </p:txBody>
      </p:sp>
      <p:sp>
        <p:nvSpPr>
          <p:cNvPr descr="Rectangle: Click to edit Master text styles &#10;Second level &#10;Third level &#10;Fourth level &#10;Fifth level" id="1257" name="Google Shape;1257;p62"/>
          <p:cNvSpPr txBox="1"/>
          <p:nvPr>
            <p:ph idx="1" type="body"/>
          </p:nvPr>
        </p:nvSpPr>
        <p:spPr>
          <a:xfrm>
            <a:off x="571500" y="1727200"/>
            <a:ext cx="7620000" cy="4738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640"/>
              <a:buFont typeface="Garamond"/>
              <a:buChar char="•"/>
            </a:pPr>
            <a:r>
              <a:rPr b="0" i="0" lang="en-US" sz="2400" u="none">
                <a:solidFill>
                  <a:schemeClr val="dk1"/>
                </a:solidFill>
                <a:latin typeface="Garamond"/>
                <a:ea typeface="Garamond"/>
                <a:cs typeface="Garamond"/>
                <a:sym typeface="Garamond"/>
              </a:rPr>
              <a:t>Latest Start Time is the latest time an activity can begin without delaying the entire project.</a:t>
            </a:r>
            <a:endParaRPr/>
          </a:p>
          <a:p>
            <a:pPr indent="-285750" lvl="1" marL="742950" rtl="0" algn="l">
              <a:lnSpc>
                <a:spcPct val="100000"/>
              </a:lnSpc>
              <a:spcBef>
                <a:spcPts val="400"/>
              </a:spcBef>
              <a:spcAft>
                <a:spcPts val="0"/>
              </a:spcAft>
              <a:buSzPts val="2000"/>
              <a:buFont typeface="Garamond"/>
              <a:buChar char="•"/>
            </a:pPr>
            <a:r>
              <a:rPr b="0" i="0" lang="en-US" sz="2000" u="none">
                <a:solidFill>
                  <a:schemeClr val="dk1"/>
                </a:solidFill>
                <a:latin typeface="Garamond"/>
                <a:ea typeface="Garamond"/>
                <a:cs typeface="Garamond"/>
                <a:sym typeface="Garamond"/>
              </a:rPr>
              <a:t>LS = latest finish time – activity time</a:t>
            </a:r>
            <a:endParaRPr/>
          </a:p>
          <a:p>
            <a:pPr indent="-285750" lvl="1" marL="742950" rtl="0" algn="l">
              <a:lnSpc>
                <a:spcPct val="100000"/>
              </a:lnSpc>
              <a:spcBef>
                <a:spcPts val="400"/>
              </a:spcBef>
              <a:spcAft>
                <a:spcPts val="0"/>
              </a:spcAft>
              <a:buSzPts val="2000"/>
              <a:buFont typeface="Garamond"/>
              <a:buNone/>
            </a:pPr>
            <a:r>
              <a:rPr b="0" i="0" lang="en-US" sz="2000" u="none">
                <a:solidFill>
                  <a:schemeClr val="dk1"/>
                </a:solidFill>
                <a:latin typeface="Garamond"/>
                <a:ea typeface="Garamond"/>
                <a:cs typeface="Garamond"/>
                <a:sym typeface="Garamond"/>
              </a:rPr>
              <a:t>		   =  LF – t</a:t>
            </a:r>
            <a:endParaRPr/>
          </a:p>
          <a:p>
            <a:pPr indent="-285750" lvl="1" marL="742950" rtl="0" algn="l">
              <a:lnSpc>
                <a:spcPct val="100000"/>
              </a:lnSpc>
              <a:spcBef>
                <a:spcPts val="400"/>
              </a:spcBef>
              <a:spcAft>
                <a:spcPts val="0"/>
              </a:spcAft>
              <a:buSzPts val="2000"/>
              <a:buFont typeface="Garamond"/>
              <a:buNone/>
            </a:pPr>
            <a:r>
              <a:rPr b="0" i="0" lang="en-US" sz="2000" u="none">
                <a:solidFill>
                  <a:schemeClr val="dk1"/>
                </a:solidFill>
                <a:latin typeface="Garamond"/>
                <a:ea typeface="Garamond"/>
                <a:cs typeface="Garamond"/>
                <a:sym typeface="Garamond"/>
              </a:rPr>
              <a:t>Since all immediate predecessors must be finished before an activity can begin, the latest start time for an activity determines the latest Finish time for its immediate predecessors.</a:t>
            </a:r>
            <a:endParaRPr/>
          </a:p>
          <a:p>
            <a:pPr indent="-342900" lvl="0" marL="342900" rtl="0" algn="l">
              <a:lnSpc>
                <a:spcPct val="100000"/>
              </a:lnSpc>
              <a:spcBef>
                <a:spcPts val="480"/>
              </a:spcBef>
              <a:spcAft>
                <a:spcPts val="0"/>
              </a:spcAft>
              <a:buSzPts val="2640"/>
              <a:buFont typeface="Garamond"/>
              <a:buChar char="•"/>
            </a:pPr>
            <a:r>
              <a:rPr b="0" i="0" lang="en-US" sz="2400" u="none">
                <a:solidFill>
                  <a:schemeClr val="dk1"/>
                </a:solidFill>
                <a:latin typeface="Garamond"/>
                <a:ea typeface="Garamond"/>
                <a:cs typeface="Garamond"/>
                <a:sym typeface="Garamond"/>
              </a:rPr>
              <a:t>Latest Finish time is the latest time an activity can end without delaying the entire project.</a:t>
            </a:r>
            <a:endParaRPr/>
          </a:p>
          <a:p>
            <a:pPr indent="-285750" lvl="1" marL="742950" rtl="0" algn="l">
              <a:lnSpc>
                <a:spcPct val="100000"/>
              </a:lnSpc>
              <a:spcBef>
                <a:spcPts val="400"/>
              </a:spcBef>
              <a:spcAft>
                <a:spcPts val="0"/>
              </a:spcAft>
              <a:buSzPts val="2000"/>
              <a:buFont typeface="Garamond"/>
              <a:buChar char="•"/>
            </a:pPr>
            <a:r>
              <a:rPr b="0" i="0" lang="en-US" sz="2000" u="none">
                <a:solidFill>
                  <a:schemeClr val="dk1"/>
                </a:solidFill>
                <a:latin typeface="Garamond"/>
                <a:ea typeface="Garamond"/>
                <a:cs typeface="Garamond"/>
                <a:sym typeface="Garamond"/>
              </a:rPr>
              <a:t>LF = smallest of latest start times for following activities.</a:t>
            </a:r>
            <a:endParaRPr/>
          </a:p>
          <a:p>
            <a:pPr indent="-342900" lvl="0" marL="342900" rtl="0" algn="l">
              <a:lnSpc>
                <a:spcPct val="100000"/>
              </a:lnSpc>
              <a:spcBef>
                <a:spcPts val="480"/>
              </a:spcBef>
              <a:spcAft>
                <a:spcPts val="0"/>
              </a:spcAft>
              <a:buSzPts val="2640"/>
              <a:buFont typeface="Garamond"/>
              <a:buNone/>
            </a:pPr>
            <a:r>
              <a:t/>
            </a:r>
            <a:endParaRPr b="0" i="0" sz="2400" u="none">
              <a:solidFill>
                <a:schemeClr val="dk1"/>
              </a:solidFill>
              <a:latin typeface="Garamond"/>
              <a:ea typeface="Garamond"/>
              <a:cs typeface="Garamond"/>
              <a:sym typeface="Garamond"/>
            </a:endParaRPr>
          </a:p>
          <a:p>
            <a:pPr indent="-175260" lvl="0" marL="342900" rtl="0" algn="l">
              <a:spcBef>
                <a:spcPts val="480"/>
              </a:spcBef>
              <a:spcAft>
                <a:spcPts val="0"/>
              </a:spcAft>
              <a:buSzPts val="2640"/>
              <a:buFont typeface="Garamond"/>
              <a:buNone/>
            </a:pPr>
            <a:r>
              <a:t/>
            </a:r>
            <a:endParaRPr b="0" i="0" sz="2400" u="none">
              <a:solidFill>
                <a:schemeClr val="dk1"/>
              </a:solidFill>
              <a:latin typeface="Garamond"/>
              <a:ea typeface="Garamond"/>
              <a:cs typeface="Garamond"/>
              <a:sym typeface="Garamond"/>
            </a:endParaRPr>
          </a:p>
        </p:txBody>
      </p:sp>
      <p:sp>
        <p:nvSpPr>
          <p:cNvPr id="1258" name="Google Shape;1258;p62"/>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fld id="{00000000-1234-1234-1234-123412341234}" type="slidenum">
              <a:rPr b="1"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63"/>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Notation</a:t>
            </a:r>
            <a:endParaRPr/>
          </a:p>
        </p:txBody>
      </p:sp>
      <p:grpSp>
        <p:nvGrpSpPr>
          <p:cNvPr id="1265" name="Google Shape;1265;p63"/>
          <p:cNvGrpSpPr/>
          <p:nvPr/>
        </p:nvGrpSpPr>
        <p:grpSpPr>
          <a:xfrm>
            <a:off x="3810000" y="2057400"/>
            <a:ext cx="2743200" cy="1390650"/>
            <a:chOff x="2400" y="1296"/>
            <a:chExt cx="1728" cy="876"/>
          </a:xfrm>
        </p:grpSpPr>
        <p:sp>
          <p:nvSpPr>
            <p:cNvPr id="1266" name="Google Shape;1266;p63"/>
            <p:cNvSpPr txBox="1"/>
            <p:nvPr/>
          </p:nvSpPr>
          <p:spPr>
            <a:xfrm>
              <a:off x="2400" y="1296"/>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Activity </a:t>
              </a:r>
              <a:endParaRPr/>
            </a:p>
          </p:txBody>
        </p:sp>
        <p:sp>
          <p:nvSpPr>
            <p:cNvPr id="1267" name="Google Shape;1267;p63"/>
            <p:cNvSpPr txBox="1"/>
            <p:nvPr/>
          </p:nvSpPr>
          <p:spPr>
            <a:xfrm>
              <a:off x="3264" y="1872"/>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LF </a:t>
              </a:r>
              <a:endParaRPr/>
            </a:p>
          </p:txBody>
        </p:sp>
        <p:sp>
          <p:nvSpPr>
            <p:cNvPr id="1268" name="Google Shape;1268;p63"/>
            <p:cNvSpPr txBox="1"/>
            <p:nvPr/>
          </p:nvSpPr>
          <p:spPr>
            <a:xfrm>
              <a:off x="2400" y="1872"/>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LS</a:t>
              </a:r>
              <a:endParaRPr/>
            </a:p>
          </p:txBody>
        </p:sp>
        <p:sp>
          <p:nvSpPr>
            <p:cNvPr id="1269" name="Google Shape;1269;p63"/>
            <p:cNvSpPr txBox="1"/>
            <p:nvPr/>
          </p:nvSpPr>
          <p:spPr>
            <a:xfrm>
              <a:off x="3264" y="1296"/>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Duration </a:t>
              </a:r>
              <a:endParaRPr/>
            </a:p>
          </p:txBody>
        </p:sp>
        <p:sp>
          <p:nvSpPr>
            <p:cNvPr id="1270" name="Google Shape;1270;p63"/>
            <p:cNvSpPr txBox="1"/>
            <p:nvPr/>
          </p:nvSpPr>
          <p:spPr>
            <a:xfrm>
              <a:off x="2400" y="1584"/>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ES</a:t>
              </a:r>
              <a:endParaRPr/>
            </a:p>
          </p:txBody>
        </p:sp>
        <p:sp>
          <p:nvSpPr>
            <p:cNvPr id="1271" name="Google Shape;1271;p63"/>
            <p:cNvSpPr txBox="1"/>
            <p:nvPr/>
          </p:nvSpPr>
          <p:spPr>
            <a:xfrm>
              <a:off x="3264" y="1584"/>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EF </a:t>
              </a:r>
              <a:endParaRPr/>
            </a:p>
          </p:txBody>
        </p:sp>
      </p:grpSp>
      <p:grpSp>
        <p:nvGrpSpPr>
          <p:cNvPr id="1272" name="Google Shape;1272;p63"/>
          <p:cNvGrpSpPr/>
          <p:nvPr/>
        </p:nvGrpSpPr>
        <p:grpSpPr>
          <a:xfrm>
            <a:off x="3810000" y="4267200"/>
            <a:ext cx="2743200" cy="1390650"/>
            <a:chOff x="1728" y="1296"/>
            <a:chExt cx="1728" cy="876"/>
          </a:xfrm>
        </p:grpSpPr>
        <p:sp>
          <p:nvSpPr>
            <p:cNvPr id="1273" name="Google Shape;1273;p63"/>
            <p:cNvSpPr txBox="1"/>
            <p:nvPr/>
          </p:nvSpPr>
          <p:spPr>
            <a:xfrm>
              <a:off x="1728" y="1296"/>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Design </a:t>
              </a:r>
              <a:endParaRPr/>
            </a:p>
          </p:txBody>
        </p:sp>
        <p:sp>
          <p:nvSpPr>
            <p:cNvPr id="1274" name="Google Shape;1274;p63"/>
            <p:cNvSpPr txBox="1"/>
            <p:nvPr/>
          </p:nvSpPr>
          <p:spPr>
            <a:xfrm>
              <a:off x="2592" y="1872"/>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4 </a:t>
              </a:r>
              <a:endParaRPr/>
            </a:p>
          </p:txBody>
        </p:sp>
        <p:sp>
          <p:nvSpPr>
            <p:cNvPr id="1275" name="Google Shape;1275;p63"/>
            <p:cNvSpPr txBox="1"/>
            <p:nvPr/>
          </p:nvSpPr>
          <p:spPr>
            <a:xfrm>
              <a:off x="1728" y="1872"/>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a:t>
              </a:r>
              <a:endParaRPr/>
            </a:p>
          </p:txBody>
        </p:sp>
        <p:sp>
          <p:nvSpPr>
            <p:cNvPr id="1276" name="Google Shape;1276;p63"/>
            <p:cNvSpPr txBox="1"/>
            <p:nvPr/>
          </p:nvSpPr>
          <p:spPr>
            <a:xfrm>
              <a:off x="2592" y="1296"/>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 </a:t>
              </a:r>
              <a:endParaRPr/>
            </a:p>
          </p:txBody>
        </p:sp>
        <p:sp>
          <p:nvSpPr>
            <p:cNvPr id="1277" name="Google Shape;1277;p63"/>
            <p:cNvSpPr txBox="1"/>
            <p:nvPr/>
          </p:nvSpPr>
          <p:spPr>
            <a:xfrm>
              <a:off x="1728" y="1584"/>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0</a:t>
              </a:r>
              <a:endParaRPr/>
            </a:p>
          </p:txBody>
        </p:sp>
        <p:sp>
          <p:nvSpPr>
            <p:cNvPr id="1278" name="Google Shape;1278;p63"/>
            <p:cNvSpPr txBox="1"/>
            <p:nvPr/>
          </p:nvSpPr>
          <p:spPr>
            <a:xfrm>
              <a:off x="2592" y="1584"/>
              <a:ext cx="864" cy="300"/>
            </a:xfrm>
            <a:prstGeom prst="rect">
              <a:avLst/>
            </a:prstGeom>
            <a:noFill/>
            <a:ln cap="sq"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2</a:t>
              </a:r>
              <a:endParaRPr/>
            </a:p>
          </p:txBody>
        </p:sp>
      </p:grpSp>
      <p:sp>
        <p:nvSpPr>
          <p:cNvPr id="1279" name="Google Shape;1279;p63"/>
          <p:cNvSpPr txBox="1"/>
          <p:nvPr/>
        </p:nvSpPr>
        <p:spPr>
          <a:xfrm>
            <a:off x="3276600" y="3657600"/>
            <a:ext cx="685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 g</a:t>
            </a:r>
            <a:endParaRPr/>
          </a:p>
        </p:txBody>
      </p:sp>
      <p:sp>
        <p:nvSpPr>
          <p:cNvPr id="1280" name="Google Shape;1280;p63"/>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fld id="{00000000-1234-1234-1234-123412341234}" type="slidenum">
              <a:rPr b="1" i="0" lang="en-US" sz="2400" u="none">
                <a:solidFill>
                  <a:schemeClr val="dk1"/>
                </a:solidFill>
                <a:latin typeface="Times New Roman"/>
                <a:ea typeface="Times New Roman"/>
                <a:cs typeface="Times New Roman"/>
                <a:sym typeface="Times New Roman"/>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64"/>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Critical Path</a:t>
            </a:r>
            <a:endParaRPr/>
          </a:p>
        </p:txBody>
      </p:sp>
      <p:grpSp>
        <p:nvGrpSpPr>
          <p:cNvPr id="1288" name="Google Shape;1288;p64"/>
          <p:cNvGrpSpPr/>
          <p:nvPr/>
        </p:nvGrpSpPr>
        <p:grpSpPr>
          <a:xfrm>
            <a:off x="76200" y="1017587"/>
            <a:ext cx="8991600" cy="5391150"/>
            <a:chOff x="48" y="641"/>
            <a:chExt cx="5664" cy="3396"/>
          </a:xfrm>
        </p:grpSpPr>
        <p:sp>
          <p:nvSpPr>
            <p:cNvPr id="1289" name="Google Shape;1289;p64"/>
            <p:cNvSpPr txBox="1"/>
            <p:nvPr/>
          </p:nvSpPr>
          <p:spPr>
            <a:xfrm>
              <a:off x="480" y="2688"/>
              <a:ext cx="1344" cy="11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Book Antiqua"/>
                <a:buNone/>
              </a:pPr>
              <a:r>
                <a:rPr b="1" i="0" lang="en-US" sz="2800" u="none">
                  <a:solidFill>
                    <a:srgbClr val="FF0000"/>
                  </a:solidFill>
                  <a:latin typeface="Book Antiqua"/>
                  <a:ea typeface="Book Antiqua"/>
                  <a:cs typeface="Book Antiqua"/>
                  <a:sym typeface="Book Antiqua"/>
                </a:rPr>
                <a:t>The critical path is highlighted in red</a:t>
              </a:r>
              <a:endParaRPr/>
            </a:p>
          </p:txBody>
        </p:sp>
        <p:grpSp>
          <p:nvGrpSpPr>
            <p:cNvPr id="1290" name="Google Shape;1290;p64"/>
            <p:cNvGrpSpPr/>
            <p:nvPr/>
          </p:nvGrpSpPr>
          <p:grpSpPr>
            <a:xfrm>
              <a:off x="48" y="641"/>
              <a:ext cx="5664" cy="3396"/>
              <a:chOff x="541" y="965"/>
              <a:chExt cx="4835" cy="2712"/>
            </a:xfrm>
          </p:grpSpPr>
          <p:cxnSp>
            <p:nvCxnSpPr>
              <p:cNvPr id="1291" name="Google Shape;1291;p64"/>
              <p:cNvCxnSpPr/>
              <p:nvPr/>
            </p:nvCxnSpPr>
            <p:spPr>
              <a:xfrm>
                <a:off x="2893" y="1906"/>
                <a:ext cx="637" cy="1"/>
              </a:xfrm>
              <a:prstGeom prst="straightConnector1">
                <a:avLst/>
              </a:prstGeom>
              <a:noFill/>
              <a:ln cap="flat" cmpd="sng" w="9525">
                <a:solidFill>
                  <a:srgbClr val="000000"/>
                </a:solidFill>
                <a:prstDash val="solid"/>
                <a:miter lim="800000"/>
                <a:headEnd len="med" w="med" type="none"/>
                <a:tailEnd len="med" w="med" type="none"/>
              </a:ln>
            </p:spPr>
          </p:cxnSp>
          <p:sp>
            <p:nvSpPr>
              <p:cNvPr id="1292" name="Google Shape;1292;p64"/>
              <p:cNvSpPr/>
              <p:nvPr/>
            </p:nvSpPr>
            <p:spPr>
              <a:xfrm>
                <a:off x="3499" y="1871"/>
                <a:ext cx="57" cy="69"/>
              </a:xfrm>
              <a:custGeom>
                <a:rect b="b" l="l" r="r" t="t"/>
                <a:pathLst>
                  <a:path extrusionOk="0" h="69" w="57">
                    <a:moveTo>
                      <a:pt x="57" y="35"/>
                    </a:moveTo>
                    <a:lnTo>
                      <a:pt x="0" y="0"/>
                    </a:lnTo>
                    <a:lnTo>
                      <a:pt x="0" y="69"/>
                    </a:lnTo>
                    <a:lnTo>
                      <a:pt x="57" y="35"/>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93" name="Google Shape;1293;p64"/>
              <p:cNvCxnSpPr/>
              <p:nvPr/>
            </p:nvCxnSpPr>
            <p:spPr>
              <a:xfrm>
                <a:off x="2893" y="1906"/>
                <a:ext cx="1" cy="539"/>
              </a:xfrm>
              <a:prstGeom prst="straightConnector1">
                <a:avLst/>
              </a:prstGeom>
              <a:noFill/>
              <a:ln cap="flat" cmpd="sng" w="9525">
                <a:solidFill>
                  <a:srgbClr val="000000"/>
                </a:solidFill>
                <a:prstDash val="solid"/>
                <a:miter lim="800000"/>
                <a:headEnd len="med" w="med" type="none"/>
                <a:tailEnd len="med" w="med" type="none"/>
              </a:ln>
            </p:spPr>
          </p:cxnSp>
          <p:sp>
            <p:nvSpPr>
              <p:cNvPr id="1294" name="Google Shape;1294;p64"/>
              <p:cNvSpPr/>
              <p:nvPr/>
            </p:nvSpPr>
            <p:spPr>
              <a:xfrm>
                <a:off x="2861" y="2393"/>
                <a:ext cx="63" cy="64"/>
              </a:xfrm>
              <a:custGeom>
                <a:rect b="b" l="l" r="r" t="t"/>
                <a:pathLst>
                  <a:path extrusionOk="0" h="64" w="63">
                    <a:moveTo>
                      <a:pt x="32" y="64"/>
                    </a:moveTo>
                    <a:lnTo>
                      <a:pt x="63" y="0"/>
                    </a:lnTo>
                    <a:lnTo>
                      <a:pt x="0" y="0"/>
                    </a:lnTo>
                    <a:lnTo>
                      <a:pt x="32" y="64"/>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95" name="Google Shape;1295;p64"/>
              <p:cNvCxnSpPr/>
              <p:nvPr/>
            </p:nvCxnSpPr>
            <p:spPr>
              <a:xfrm>
                <a:off x="3896" y="1906"/>
                <a:ext cx="711" cy="1"/>
              </a:xfrm>
              <a:prstGeom prst="straightConnector1">
                <a:avLst/>
              </a:prstGeom>
              <a:noFill/>
              <a:ln cap="flat" cmpd="sng" w="9525">
                <a:solidFill>
                  <a:srgbClr val="000000"/>
                </a:solidFill>
                <a:prstDash val="solid"/>
                <a:miter lim="800000"/>
                <a:headEnd len="med" w="med" type="none"/>
                <a:tailEnd len="med" w="med" type="none"/>
              </a:ln>
            </p:spPr>
          </p:cxnSp>
          <p:sp>
            <p:nvSpPr>
              <p:cNvPr id="1296" name="Google Shape;1296;p64"/>
              <p:cNvSpPr/>
              <p:nvPr/>
            </p:nvSpPr>
            <p:spPr>
              <a:xfrm>
                <a:off x="4575" y="1871"/>
                <a:ext cx="58" cy="69"/>
              </a:xfrm>
              <a:custGeom>
                <a:rect b="b" l="l" r="r" t="t"/>
                <a:pathLst>
                  <a:path extrusionOk="0" h="69" w="58">
                    <a:moveTo>
                      <a:pt x="58" y="35"/>
                    </a:moveTo>
                    <a:lnTo>
                      <a:pt x="0" y="0"/>
                    </a:lnTo>
                    <a:lnTo>
                      <a:pt x="0" y="69"/>
                    </a:lnTo>
                    <a:lnTo>
                      <a:pt x="58" y="35"/>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97" name="Google Shape;1297;p64"/>
              <p:cNvCxnSpPr/>
              <p:nvPr/>
            </p:nvCxnSpPr>
            <p:spPr>
              <a:xfrm flipH="1" rot="10800000">
                <a:off x="3896" y="2120"/>
                <a:ext cx="941" cy="1364"/>
              </a:xfrm>
              <a:prstGeom prst="straightConnector1">
                <a:avLst/>
              </a:prstGeom>
              <a:noFill/>
              <a:ln cap="flat" cmpd="sng" w="9525">
                <a:solidFill>
                  <a:srgbClr val="000000"/>
                </a:solidFill>
                <a:prstDash val="solid"/>
                <a:miter lim="800000"/>
                <a:headEnd len="med" w="med" type="none"/>
                <a:tailEnd len="med" w="med" type="none"/>
              </a:ln>
            </p:spPr>
          </p:cxnSp>
          <p:sp>
            <p:nvSpPr>
              <p:cNvPr id="1298" name="Google Shape;1298;p64"/>
              <p:cNvSpPr/>
              <p:nvPr/>
            </p:nvSpPr>
            <p:spPr>
              <a:xfrm>
                <a:off x="4795" y="2109"/>
                <a:ext cx="52" cy="63"/>
              </a:xfrm>
              <a:custGeom>
                <a:rect b="b" l="l" r="r" t="t"/>
                <a:pathLst>
                  <a:path extrusionOk="0" h="63" w="52">
                    <a:moveTo>
                      <a:pt x="52" y="0"/>
                    </a:moveTo>
                    <a:lnTo>
                      <a:pt x="0" y="29"/>
                    </a:lnTo>
                    <a:lnTo>
                      <a:pt x="42" y="63"/>
                    </a:lnTo>
                    <a:lnTo>
                      <a:pt x="52"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299" name="Google Shape;1299;p64"/>
              <p:cNvCxnSpPr/>
              <p:nvPr/>
            </p:nvCxnSpPr>
            <p:spPr>
              <a:xfrm>
                <a:off x="2893" y="2648"/>
                <a:ext cx="637" cy="1"/>
              </a:xfrm>
              <a:prstGeom prst="straightConnector1">
                <a:avLst/>
              </a:prstGeom>
              <a:noFill/>
              <a:ln cap="flat" cmpd="sng" w="9525">
                <a:solidFill>
                  <a:srgbClr val="000000"/>
                </a:solidFill>
                <a:prstDash val="solid"/>
                <a:miter lim="800000"/>
                <a:headEnd len="med" w="med" type="none"/>
                <a:tailEnd len="med" w="med" type="none"/>
              </a:ln>
            </p:spPr>
          </p:cxnSp>
          <p:sp>
            <p:nvSpPr>
              <p:cNvPr id="1300" name="Google Shape;1300;p64"/>
              <p:cNvSpPr/>
              <p:nvPr/>
            </p:nvSpPr>
            <p:spPr>
              <a:xfrm>
                <a:off x="3499" y="2614"/>
                <a:ext cx="57" cy="69"/>
              </a:xfrm>
              <a:custGeom>
                <a:rect b="b" l="l" r="r" t="t"/>
                <a:pathLst>
                  <a:path extrusionOk="0" h="69" w="57">
                    <a:moveTo>
                      <a:pt x="57" y="34"/>
                    </a:moveTo>
                    <a:lnTo>
                      <a:pt x="0" y="0"/>
                    </a:lnTo>
                    <a:lnTo>
                      <a:pt x="0" y="69"/>
                    </a:lnTo>
                    <a:lnTo>
                      <a:pt x="57" y="34"/>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01" name="Google Shape;1301;p64"/>
              <p:cNvCxnSpPr/>
              <p:nvPr/>
            </p:nvCxnSpPr>
            <p:spPr>
              <a:xfrm>
                <a:off x="2893" y="2648"/>
                <a:ext cx="763" cy="633"/>
              </a:xfrm>
              <a:prstGeom prst="straightConnector1">
                <a:avLst/>
              </a:prstGeom>
              <a:noFill/>
              <a:ln cap="flat" cmpd="sng" w="9525">
                <a:solidFill>
                  <a:srgbClr val="000000"/>
                </a:solidFill>
                <a:prstDash val="solid"/>
                <a:miter lim="800000"/>
                <a:headEnd len="med" w="med" type="none"/>
                <a:tailEnd len="med" w="med" type="none"/>
              </a:ln>
            </p:spPr>
          </p:cxnSp>
          <p:sp>
            <p:nvSpPr>
              <p:cNvPr id="1302" name="Google Shape;1302;p64"/>
              <p:cNvSpPr/>
              <p:nvPr/>
            </p:nvSpPr>
            <p:spPr>
              <a:xfrm>
                <a:off x="3609" y="3235"/>
                <a:ext cx="57" cy="58"/>
              </a:xfrm>
              <a:custGeom>
                <a:rect b="b" l="l" r="r" t="t"/>
                <a:pathLst>
                  <a:path extrusionOk="0" h="58" w="57">
                    <a:moveTo>
                      <a:pt x="57" y="58"/>
                    </a:moveTo>
                    <a:lnTo>
                      <a:pt x="31" y="0"/>
                    </a:lnTo>
                    <a:lnTo>
                      <a:pt x="0" y="46"/>
                    </a:lnTo>
                    <a:lnTo>
                      <a:pt x="57" y="58"/>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03" name="Google Shape;1303;p64"/>
              <p:cNvCxnSpPr/>
              <p:nvPr/>
            </p:nvCxnSpPr>
            <p:spPr>
              <a:xfrm flipH="1" rot="10800000">
                <a:off x="3896" y="2120"/>
                <a:ext cx="774" cy="528"/>
              </a:xfrm>
              <a:prstGeom prst="straightConnector1">
                <a:avLst/>
              </a:prstGeom>
              <a:noFill/>
              <a:ln cap="flat" cmpd="sng" w="9525">
                <a:solidFill>
                  <a:srgbClr val="000000"/>
                </a:solidFill>
                <a:prstDash val="solid"/>
                <a:miter lim="800000"/>
                <a:headEnd len="med" w="med" type="none"/>
                <a:tailEnd len="med" w="med" type="none"/>
              </a:ln>
            </p:spPr>
          </p:cxnSp>
          <p:sp>
            <p:nvSpPr>
              <p:cNvPr id="1304" name="Google Shape;1304;p64"/>
              <p:cNvSpPr/>
              <p:nvPr/>
            </p:nvSpPr>
            <p:spPr>
              <a:xfrm>
                <a:off x="4638" y="2109"/>
                <a:ext cx="52" cy="52"/>
              </a:xfrm>
              <a:custGeom>
                <a:rect b="b" l="l" r="r" t="t"/>
                <a:pathLst>
                  <a:path extrusionOk="0" h="52" w="52">
                    <a:moveTo>
                      <a:pt x="52" y="0"/>
                    </a:moveTo>
                    <a:lnTo>
                      <a:pt x="0" y="5"/>
                    </a:lnTo>
                    <a:lnTo>
                      <a:pt x="21" y="52"/>
                    </a:lnTo>
                    <a:lnTo>
                      <a:pt x="52"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05" name="Google Shape;1305;p64"/>
              <p:cNvCxnSpPr/>
              <p:nvPr/>
            </p:nvCxnSpPr>
            <p:spPr>
              <a:xfrm flipH="1" rot="10800000">
                <a:off x="2893" y="1377"/>
                <a:ext cx="1" cy="529"/>
              </a:xfrm>
              <a:prstGeom prst="straightConnector1">
                <a:avLst/>
              </a:prstGeom>
              <a:noFill/>
              <a:ln cap="flat" cmpd="sng" w="15875">
                <a:solidFill>
                  <a:srgbClr val="FF0000"/>
                </a:solidFill>
                <a:prstDash val="solid"/>
                <a:miter lim="800000"/>
                <a:headEnd len="med" w="med" type="none"/>
                <a:tailEnd len="med" w="med" type="none"/>
              </a:ln>
            </p:spPr>
          </p:cxnSp>
          <p:sp>
            <p:nvSpPr>
              <p:cNvPr id="1306" name="Google Shape;1306;p64"/>
              <p:cNvSpPr/>
              <p:nvPr/>
            </p:nvSpPr>
            <p:spPr>
              <a:xfrm>
                <a:off x="2866" y="1366"/>
                <a:ext cx="53" cy="64"/>
              </a:xfrm>
              <a:custGeom>
                <a:rect b="b" l="l" r="r" t="t"/>
                <a:pathLst>
                  <a:path extrusionOk="0" h="64" w="53">
                    <a:moveTo>
                      <a:pt x="27" y="0"/>
                    </a:moveTo>
                    <a:lnTo>
                      <a:pt x="0" y="64"/>
                    </a:lnTo>
                    <a:lnTo>
                      <a:pt x="53" y="64"/>
                    </a:lnTo>
                    <a:lnTo>
                      <a:pt x="27" y="0"/>
                    </a:lnTo>
                    <a:close/>
                  </a:path>
                </a:pathLst>
              </a:custGeom>
              <a:blipFill rotWithShape="1">
                <a:blip r:embed="rId3">
                  <a:alphaModFix/>
                </a:blip>
                <a:stretch>
                  <a:fillRect b="0"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07" name="Google Shape;1307;p64"/>
              <p:cNvCxnSpPr/>
              <p:nvPr/>
            </p:nvCxnSpPr>
            <p:spPr>
              <a:xfrm>
                <a:off x="2893" y="1163"/>
                <a:ext cx="1714" cy="609"/>
              </a:xfrm>
              <a:prstGeom prst="straightConnector1">
                <a:avLst/>
              </a:prstGeom>
              <a:noFill/>
              <a:ln cap="flat" cmpd="sng" w="15875">
                <a:solidFill>
                  <a:srgbClr val="FF0000"/>
                </a:solidFill>
                <a:prstDash val="solid"/>
                <a:miter lim="800000"/>
                <a:headEnd len="med" w="med" type="none"/>
                <a:tailEnd len="med" w="med" type="none"/>
              </a:ln>
            </p:spPr>
          </p:cxnSp>
          <p:sp>
            <p:nvSpPr>
              <p:cNvPr id="1308" name="Google Shape;1308;p64"/>
              <p:cNvSpPr/>
              <p:nvPr/>
            </p:nvSpPr>
            <p:spPr>
              <a:xfrm>
                <a:off x="4575" y="1737"/>
                <a:ext cx="58" cy="58"/>
              </a:xfrm>
              <a:custGeom>
                <a:rect b="b" l="l" r="r" t="t"/>
                <a:pathLst>
                  <a:path extrusionOk="0" h="58" w="58">
                    <a:moveTo>
                      <a:pt x="58" y="47"/>
                    </a:moveTo>
                    <a:lnTo>
                      <a:pt x="21" y="0"/>
                    </a:lnTo>
                    <a:lnTo>
                      <a:pt x="0" y="58"/>
                    </a:lnTo>
                    <a:lnTo>
                      <a:pt x="58" y="47"/>
                    </a:lnTo>
                    <a:close/>
                  </a:path>
                </a:pathLst>
              </a:custGeom>
              <a:blipFill rotWithShape="1">
                <a:blip r:embed="rId3">
                  <a:alphaModFix/>
                </a:blip>
                <a:stretch>
                  <a:fillRect b="0"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09" name="Google Shape;1309;p64"/>
              <p:cNvCxnSpPr/>
              <p:nvPr/>
            </p:nvCxnSpPr>
            <p:spPr>
              <a:xfrm>
                <a:off x="1889" y="1906"/>
                <a:ext cx="627" cy="1"/>
              </a:xfrm>
              <a:prstGeom prst="straightConnector1">
                <a:avLst/>
              </a:prstGeom>
              <a:noFill/>
              <a:ln cap="flat" cmpd="sng" w="15875">
                <a:solidFill>
                  <a:srgbClr val="FF0000"/>
                </a:solidFill>
                <a:prstDash val="solid"/>
                <a:miter lim="800000"/>
                <a:headEnd len="med" w="med" type="none"/>
                <a:tailEnd len="med" w="med" type="none"/>
              </a:ln>
            </p:spPr>
          </p:cxnSp>
          <p:sp>
            <p:nvSpPr>
              <p:cNvPr id="1310" name="Google Shape;1310;p64"/>
              <p:cNvSpPr/>
              <p:nvPr/>
            </p:nvSpPr>
            <p:spPr>
              <a:xfrm>
                <a:off x="2485" y="1871"/>
                <a:ext cx="57" cy="69"/>
              </a:xfrm>
              <a:custGeom>
                <a:rect b="b" l="l" r="r" t="t"/>
                <a:pathLst>
                  <a:path extrusionOk="0" h="69" w="57">
                    <a:moveTo>
                      <a:pt x="57" y="35"/>
                    </a:moveTo>
                    <a:lnTo>
                      <a:pt x="0" y="0"/>
                    </a:lnTo>
                    <a:lnTo>
                      <a:pt x="0" y="69"/>
                    </a:lnTo>
                    <a:lnTo>
                      <a:pt x="57" y="35"/>
                    </a:lnTo>
                    <a:close/>
                  </a:path>
                </a:pathLst>
              </a:custGeom>
              <a:blipFill rotWithShape="1">
                <a:blip r:embed="rId3">
                  <a:alphaModFix/>
                </a:blip>
                <a:stretch>
                  <a:fillRect b="0"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cxnSp>
            <p:nvCxnSpPr>
              <p:cNvPr id="1311" name="Google Shape;1311;p64"/>
              <p:cNvCxnSpPr/>
              <p:nvPr/>
            </p:nvCxnSpPr>
            <p:spPr>
              <a:xfrm>
                <a:off x="886" y="1906"/>
                <a:ext cx="627" cy="1"/>
              </a:xfrm>
              <a:prstGeom prst="straightConnector1">
                <a:avLst/>
              </a:prstGeom>
              <a:noFill/>
              <a:ln cap="flat" cmpd="sng" w="15875">
                <a:solidFill>
                  <a:srgbClr val="FF0000"/>
                </a:solidFill>
                <a:prstDash val="solid"/>
                <a:miter lim="800000"/>
                <a:headEnd len="med" w="med" type="none"/>
                <a:tailEnd len="med" w="med" type="none"/>
              </a:ln>
            </p:spPr>
          </p:cxnSp>
          <p:sp>
            <p:nvSpPr>
              <p:cNvPr id="1312" name="Google Shape;1312;p64"/>
              <p:cNvSpPr/>
              <p:nvPr/>
            </p:nvSpPr>
            <p:spPr>
              <a:xfrm>
                <a:off x="1482" y="1871"/>
                <a:ext cx="57" cy="69"/>
              </a:xfrm>
              <a:custGeom>
                <a:rect b="b" l="l" r="r" t="t"/>
                <a:pathLst>
                  <a:path extrusionOk="0" h="69" w="57">
                    <a:moveTo>
                      <a:pt x="57" y="35"/>
                    </a:moveTo>
                    <a:lnTo>
                      <a:pt x="0" y="0"/>
                    </a:lnTo>
                    <a:lnTo>
                      <a:pt x="0" y="69"/>
                    </a:lnTo>
                    <a:lnTo>
                      <a:pt x="57" y="35"/>
                    </a:lnTo>
                    <a:close/>
                  </a:path>
                </a:pathLst>
              </a:custGeom>
              <a:blipFill rotWithShape="1">
                <a:blip r:embed="rId3">
                  <a:alphaModFix/>
                </a:blip>
                <a:stretch>
                  <a:fillRect b="0" l="0" r="0" t="0"/>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3" name="Google Shape;1313;p64"/>
              <p:cNvSpPr txBox="1"/>
              <p:nvPr/>
            </p:nvSpPr>
            <p:spPr>
              <a:xfrm>
                <a:off x="2558" y="1720"/>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14" name="Google Shape;1314;p64"/>
              <p:cNvSpPr txBox="1"/>
              <p:nvPr/>
            </p:nvSpPr>
            <p:spPr>
              <a:xfrm>
                <a:off x="2563" y="1726"/>
                <a:ext cx="14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15" name="Google Shape;1315;p64"/>
              <p:cNvSpPr txBox="1"/>
              <p:nvPr/>
            </p:nvSpPr>
            <p:spPr>
              <a:xfrm>
                <a:off x="2725" y="1726"/>
                <a:ext cx="39"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C</a:t>
                </a:r>
                <a:endParaRPr/>
              </a:p>
            </p:txBody>
          </p:sp>
          <p:sp>
            <p:nvSpPr>
              <p:cNvPr id="1316" name="Google Shape;1316;p64"/>
              <p:cNvSpPr txBox="1"/>
              <p:nvPr/>
            </p:nvSpPr>
            <p:spPr>
              <a:xfrm>
                <a:off x="2563" y="1911"/>
                <a:ext cx="23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Fri 2/9/01</a:t>
                </a:r>
                <a:endParaRPr/>
              </a:p>
            </p:txBody>
          </p:sp>
          <p:sp>
            <p:nvSpPr>
              <p:cNvPr id="1317" name="Google Shape;1317;p64"/>
              <p:cNvSpPr txBox="1"/>
              <p:nvPr/>
            </p:nvSpPr>
            <p:spPr>
              <a:xfrm>
                <a:off x="2903" y="1911"/>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2 days</a:t>
                </a:r>
                <a:endParaRPr/>
              </a:p>
            </p:txBody>
          </p:sp>
          <p:sp>
            <p:nvSpPr>
              <p:cNvPr id="1318" name="Google Shape;1318;p64"/>
              <p:cNvSpPr txBox="1"/>
              <p:nvPr/>
            </p:nvSpPr>
            <p:spPr>
              <a:xfrm>
                <a:off x="2563" y="2010"/>
                <a:ext cx="23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Fri 2/9/01</a:t>
                </a:r>
                <a:endParaRPr/>
              </a:p>
            </p:txBody>
          </p:sp>
          <p:sp>
            <p:nvSpPr>
              <p:cNvPr id="1319" name="Google Shape;1319;p64"/>
              <p:cNvSpPr txBox="1"/>
              <p:nvPr/>
            </p:nvSpPr>
            <p:spPr>
              <a:xfrm>
                <a:off x="2903" y="2010"/>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0 days</a:t>
                </a:r>
                <a:endParaRPr/>
              </a:p>
            </p:txBody>
          </p:sp>
          <p:cxnSp>
            <p:nvCxnSpPr>
              <p:cNvPr id="1320" name="Google Shape;1320;p64"/>
              <p:cNvCxnSpPr/>
              <p:nvPr/>
            </p:nvCxnSpPr>
            <p:spPr>
              <a:xfrm>
                <a:off x="2563" y="1708"/>
                <a:ext cx="659" cy="1"/>
              </a:xfrm>
              <a:prstGeom prst="straightConnector1">
                <a:avLst/>
              </a:prstGeom>
              <a:noFill/>
              <a:ln cap="flat" cmpd="sng" w="25400">
                <a:solidFill>
                  <a:srgbClr val="FF0000"/>
                </a:solidFill>
                <a:prstDash val="solid"/>
                <a:miter lim="800000"/>
                <a:headEnd len="med" w="med" type="none"/>
                <a:tailEnd len="med" w="med" type="none"/>
              </a:ln>
            </p:spPr>
          </p:cxnSp>
          <p:cxnSp>
            <p:nvCxnSpPr>
              <p:cNvPr id="1321" name="Google Shape;1321;p64"/>
              <p:cNvCxnSpPr/>
              <p:nvPr/>
            </p:nvCxnSpPr>
            <p:spPr>
              <a:xfrm>
                <a:off x="2563" y="2103"/>
                <a:ext cx="659" cy="1"/>
              </a:xfrm>
              <a:prstGeom prst="straightConnector1">
                <a:avLst/>
              </a:prstGeom>
              <a:noFill/>
              <a:ln cap="flat" cmpd="sng" w="25400">
                <a:solidFill>
                  <a:srgbClr val="FF0000"/>
                </a:solidFill>
                <a:prstDash val="solid"/>
                <a:miter lim="800000"/>
                <a:headEnd len="med" w="med" type="none"/>
                <a:tailEnd len="med" w="med" type="none"/>
              </a:ln>
            </p:spPr>
          </p:cxnSp>
          <p:cxnSp>
            <p:nvCxnSpPr>
              <p:cNvPr id="1322" name="Google Shape;1322;p64"/>
              <p:cNvCxnSpPr/>
              <p:nvPr/>
            </p:nvCxnSpPr>
            <p:spPr>
              <a:xfrm>
                <a:off x="2548"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23" name="Google Shape;1323;p64"/>
              <p:cNvCxnSpPr/>
              <p:nvPr/>
            </p:nvCxnSpPr>
            <p:spPr>
              <a:xfrm>
                <a:off x="3232"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24" name="Google Shape;1324;p64"/>
              <p:cNvCxnSpPr/>
              <p:nvPr/>
            </p:nvCxnSpPr>
            <p:spPr>
              <a:xfrm>
                <a:off x="2558" y="1900"/>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25" name="Google Shape;1325;p64"/>
              <p:cNvCxnSpPr/>
              <p:nvPr/>
            </p:nvCxnSpPr>
            <p:spPr>
              <a:xfrm>
                <a:off x="2558" y="1998"/>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26" name="Google Shape;1326;p64"/>
              <p:cNvCxnSpPr/>
              <p:nvPr/>
            </p:nvCxnSpPr>
            <p:spPr>
              <a:xfrm>
                <a:off x="2893" y="1900"/>
                <a:ext cx="1" cy="197"/>
              </a:xfrm>
              <a:prstGeom prst="straightConnector1">
                <a:avLst/>
              </a:prstGeom>
              <a:noFill/>
              <a:ln cap="flat" cmpd="sng" w="9525">
                <a:solidFill>
                  <a:srgbClr val="FF0000"/>
                </a:solidFill>
                <a:prstDash val="solid"/>
                <a:miter lim="800000"/>
                <a:headEnd len="med" w="med" type="none"/>
                <a:tailEnd len="med" w="med" type="none"/>
              </a:ln>
            </p:spPr>
          </p:cxnSp>
          <p:sp>
            <p:nvSpPr>
              <p:cNvPr id="1327" name="Google Shape;1327;p64"/>
              <p:cNvSpPr txBox="1"/>
              <p:nvPr/>
            </p:nvSpPr>
            <p:spPr>
              <a:xfrm>
                <a:off x="2558" y="977"/>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28" name="Google Shape;1328;p64"/>
              <p:cNvSpPr txBox="1"/>
              <p:nvPr/>
            </p:nvSpPr>
            <p:spPr>
              <a:xfrm>
                <a:off x="2563" y="983"/>
                <a:ext cx="14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29" name="Google Shape;1329;p64"/>
              <p:cNvSpPr txBox="1"/>
              <p:nvPr/>
            </p:nvSpPr>
            <p:spPr>
              <a:xfrm>
                <a:off x="2725" y="983"/>
                <a:ext cx="39"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D</a:t>
                </a:r>
                <a:endParaRPr/>
              </a:p>
            </p:txBody>
          </p:sp>
          <p:sp>
            <p:nvSpPr>
              <p:cNvPr id="1330" name="Google Shape;1330;p64"/>
              <p:cNvSpPr txBox="1"/>
              <p:nvPr/>
            </p:nvSpPr>
            <p:spPr>
              <a:xfrm>
                <a:off x="2563" y="1168"/>
                <a:ext cx="295"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2/20/01</a:t>
                </a:r>
                <a:endParaRPr/>
              </a:p>
            </p:txBody>
          </p:sp>
          <p:sp>
            <p:nvSpPr>
              <p:cNvPr id="1331" name="Google Shape;1331;p64"/>
              <p:cNvSpPr txBox="1"/>
              <p:nvPr/>
            </p:nvSpPr>
            <p:spPr>
              <a:xfrm>
                <a:off x="2903" y="1168"/>
                <a:ext cx="162"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7 days</a:t>
                </a:r>
                <a:endParaRPr/>
              </a:p>
            </p:txBody>
          </p:sp>
          <p:sp>
            <p:nvSpPr>
              <p:cNvPr id="1332" name="Google Shape;1332;p64"/>
              <p:cNvSpPr txBox="1"/>
              <p:nvPr/>
            </p:nvSpPr>
            <p:spPr>
              <a:xfrm>
                <a:off x="2563" y="1267"/>
                <a:ext cx="295"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2/20/01</a:t>
                </a:r>
                <a:endParaRPr/>
              </a:p>
            </p:txBody>
          </p:sp>
          <p:sp>
            <p:nvSpPr>
              <p:cNvPr id="1333" name="Google Shape;1333;p64"/>
              <p:cNvSpPr txBox="1"/>
              <p:nvPr/>
            </p:nvSpPr>
            <p:spPr>
              <a:xfrm>
                <a:off x="2903" y="1267"/>
                <a:ext cx="162"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0 days</a:t>
                </a:r>
                <a:endParaRPr/>
              </a:p>
            </p:txBody>
          </p:sp>
          <p:cxnSp>
            <p:nvCxnSpPr>
              <p:cNvPr id="1334" name="Google Shape;1334;p64"/>
              <p:cNvCxnSpPr/>
              <p:nvPr/>
            </p:nvCxnSpPr>
            <p:spPr>
              <a:xfrm>
                <a:off x="2563" y="965"/>
                <a:ext cx="659" cy="1"/>
              </a:xfrm>
              <a:prstGeom prst="straightConnector1">
                <a:avLst/>
              </a:prstGeom>
              <a:noFill/>
              <a:ln cap="flat" cmpd="sng" w="25400">
                <a:solidFill>
                  <a:srgbClr val="FF0000"/>
                </a:solidFill>
                <a:prstDash val="solid"/>
                <a:miter lim="800000"/>
                <a:headEnd len="med" w="med" type="none"/>
                <a:tailEnd len="med" w="med" type="none"/>
              </a:ln>
            </p:spPr>
          </p:cxnSp>
          <p:cxnSp>
            <p:nvCxnSpPr>
              <p:cNvPr id="1335" name="Google Shape;1335;p64"/>
              <p:cNvCxnSpPr/>
              <p:nvPr/>
            </p:nvCxnSpPr>
            <p:spPr>
              <a:xfrm>
                <a:off x="2563" y="1360"/>
                <a:ext cx="659" cy="1"/>
              </a:xfrm>
              <a:prstGeom prst="straightConnector1">
                <a:avLst/>
              </a:prstGeom>
              <a:noFill/>
              <a:ln cap="flat" cmpd="sng" w="25400">
                <a:solidFill>
                  <a:srgbClr val="FF0000"/>
                </a:solidFill>
                <a:prstDash val="solid"/>
                <a:miter lim="800000"/>
                <a:headEnd len="med" w="med" type="none"/>
                <a:tailEnd len="med" w="med" type="none"/>
              </a:ln>
            </p:spPr>
          </p:cxnSp>
          <p:cxnSp>
            <p:nvCxnSpPr>
              <p:cNvPr id="1336" name="Google Shape;1336;p64"/>
              <p:cNvCxnSpPr/>
              <p:nvPr/>
            </p:nvCxnSpPr>
            <p:spPr>
              <a:xfrm>
                <a:off x="2548" y="965"/>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37" name="Google Shape;1337;p64"/>
              <p:cNvCxnSpPr/>
              <p:nvPr/>
            </p:nvCxnSpPr>
            <p:spPr>
              <a:xfrm>
                <a:off x="3232" y="965"/>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38" name="Google Shape;1338;p64"/>
              <p:cNvCxnSpPr/>
              <p:nvPr/>
            </p:nvCxnSpPr>
            <p:spPr>
              <a:xfrm>
                <a:off x="2558" y="1157"/>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39" name="Google Shape;1339;p64"/>
              <p:cNvCxnSpPr/>
              <p:nvPr/>
            </p:nvCxnSpPr>
            <p:spPr>
              <a:xfrm>
                <a:off x="2558" y="1255"/>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40" name="Google Shape;1340;p64"/>
              <p:cNvCxnSpPr/>
              <p:nvPr/>
            </p:nvCxnSpPr>
            <p:spPr>
              <a:xfrm>
                <a:off x="2893" y="1157"/>
                <a:ext cx="1" cy="197"/>
              </a:xfrm>
              <a:prstGeom prst="straightConnector1">
                <a:avLst/>
              </a:prstGeom>
              <a:noFill/>
              <a:ln cap="flat" cmpd="sng" w="9525">
                <a:solidFill>
                  <a:srgbClr val="FF0000"/>
                </a:solidFill>
                <a:prstDash val="solid"/>
                <a:miter lim="800000"/>
                <a:headEnd len="med" w="med" type="none"/>
                <a:tailEnd len="med" w="med" type="none"/>
              </a:ln>
            </p:spPr>
          </p:cxnSp>
          <p:sp>
            <p:nvSpPr>
              <p:cNvPr id="1341" name="Google Shape;1341;p64"/>
              <p:cNvSpPr txBox="1"/>
              <p:nvPr/>
            </p:nvSpPr>
            <p:spPr>
              <a:xfrm>
                <a:off x="4649" y="1720"/>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42" name="Google Shape;1342;p64"/>
              <p:cNvSpPr txBox="1"/>
              <p:nvPr/>
            </p:nvSpPr>
            <p:spPr>
              <a:xfrm>
                <a:off x="4654" y="1726"/>
                <a:ext cx="143"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43" name="Google Shape;1343;p64"/>
              <p:cNvSpPr txBox="1"/>
              <p:nvPr/>
            </p:nvSpPr>
            <p:spPr>
              <a:xfrm>
                <a:off x="4816" y="1726"/>
                <a:ext cx="1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I</a:t>
                </a:r>
                <a:endParaRPr/>
              </a:p>
            </p:txBody>
          </p:sp>
          <p:sp>
            <p:nvSpPr>
              <p:cNvPr id="1344" name="Google Shape;1344;p64"/>
              <p:cNvSpPr txBox="1"/>
              <p:nvPr/>
            </p:nvSpPr>
            <p:spPr>
              <a:xfrm>
                <a:off x="4654" y="1911"/>
                <a:ext cx="29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2/27/01</a:t>
                </a:r>
                <a:endParaRPr/>
              </a:p>
            </p:txBody>
          </p:sp>
          <p:sp>
            <p:nvSpPr>
              <p:cNvPr id="1345" name="Google Shape;1345;p64"/>
              <p:cNvSpPr txBox="1"/>
              <p:nvPr/>
            </p:nvSpPr>
            <p:spPr>
              <a:xfrm>
                <a:off x="4994" y="1911"/>
                <a:ext cx="163"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5 days</a:t>
                </a:r>
                <a:endParaRPr/>
              </a:p>
            </p:txBody>
          </p:sp>
          <p:sp>
            <p:nvSpPr>
              <p:cNvPr id="1346" name="Google Shape;1346;p64"/>
              <p:cNvSpPr txBox="1"/>
              <p:nvPr/>
            </p:nvSpPr>
            <p:spPr>
              <a:xfrm>
                <a:off x="4654" y="2010"/>
                <a:ext cx="29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2/27/01</a:t>
                </a:r>
                <a:endParaRPr/>
              </a:p>
            </p:txBody>
          </p:sp>
          <p:sp>
            <p:nvSpPr>
              <p:cNvPr id="1347" name="Google Shape;1347;p64"/>
              <p:cNvSpPr txBox="1"/>
              <p:nvPr/>
            </p:nvSpPr>
            <p:spPr>
              <a:xfrm>
                <a:off x="4994" y="2010"/>
                <a:ext cx="163"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0 days</a:t>
                </a:r>
                <a:endParaRPr/>
              </a:p>
            </p:txBody>
          </p:sp>
          <p:cxnSp>
            <p:nvCxnSpPr>
              <p:cNvPr id="1348" name="Google Shape;1348;p64"/>
              <p:cNvCxnSpPr/>
              <p:nvPr/>
            </p:nvCxnSpPr>
            <p:spPr>
              <a:xfrm>
                <a:off x="4654" y="1708"/>
                <a:ext cx="658" cy="1"/>
              </a:xfrm>
              <a:prstGeom prst="straightConnector1">
                <a:avLst/>
              </a:prstGeom>
              <a:noFill/>
              <a:ln cap="flat" cmpd="sng" w="25400">
                <a:solidFill>
                  <a:srgbClr val="FF0000"/>
                </a:solidFill>
                <a:prstDash val="solid"/>
                <a:miter lim="800000"/>
                <a:headEnd len="med" w="med" type="none"/>
                <a:tailEnd len="med" w="med" type="none"/>
              </a:ln>
            </p:spPr>
          </p:cxnSp>
          <p:cxnSp>
            <p:nvCxnSpPr>
              <p:cNvPr id="1349" name="Google Shape;1349;p64"/>
              <p:cNvCxnSpPr/>
              <p:nvPr/>
            </p:nvCxnSpPr>
            <p:spPr>
              <a:xfrm>
                <a:off x="4654" y="2103"/>
                <a:ext cx="658" cy="1"/>
              </a:xfrm>
              <a:prstGeom prst="straightConnector1">
                <a:avLst/>
              </a:prstGeom>
              <a:noFill/>
              <a:ln cap="flat" cmpd="sng" w="25400">
                <a:solidFill>
                  <a:srgbClr val="FF0000"/>
                </a:solidFill>
                <a:prstDash val="solid"/>
                <a:miter lim="800000"/>
                <a:headEnd len="med" w="med" type="none"/>
                <a:tailEnd len="med" w="med" type="none"/>
              </a:ln>
            </p:spPr>
          </p:cxnSp>
          <p:cxnSp>
            <p:nvCxnSpPr>
              <p:cNvPr id="1350" name="Google Shape;1350;p64"/>
              <p:cNvCxnSpPr/>
              <p:nvPr/>
            </p:nvCxnSpPr>
            <p:spPr>
              <a:xfrm>
                <a:off x="4638"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51" name="Google Shape;1351;p64"/>
              <p:cNvCxnSpPr/>
              <p:nvPr/>
            </p:nvCxnSpPr>
            <p:spPr>
              <a:xfrm>
                <a:off x="5323"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52" name="Google Shape;1352;p64"/>
              <p:cNvCxnSpPr/>
              <p:nvPr/>
            </p:nvCxnSpPr>
            <p:spPr>
              <a:xfrm>
                <a:off x="4649" y="1900"/>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53" name="Google Shape;1353;p64"/>
              <p:cNvCxnSpPr/>
              <p:nvPr/>
            </p:nvCxnSpPr>
            <p:spPr>
              <a:xfrm>
                <a:off x="4649" y="1998"/>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54" name="Google Shape;1354;p64"/>
              <p:cNvCxnSpPr/>
              <p:nvPr/>
            </p:nvCxnSpPr>
            <p:spPr>
              <a:xfrm>
                <a:off x="4983" y="1900"/>
                <a:ext cx="1" cy="197"/>
              </a:xfrm>
              <a:prstGeom prst="straightConnector1">
                <a:avLst/>
              </a:prstGeom>
              <a:noFill/>
              <a:ln cap="flat" cmpd="sng" w="9525">
                <a:solidFill>
                  <a:srgbClr val="FF0000"/>
                </a:solidFill>
                <a:prstDash val="solid"/>
                <a:miter lim="800000"/>
                <a:headEnd len="med" w="med" type="none"/>
                <a:tailEnd len="med" w="med" type="none"/>
              </a:ln>
            </p:spPr>
          </p:cxnSp>
          <p:sp>
            <p:nvSpPr>
              <p:cNvPr id="1355" name="Google Shape;1355;p64"/>
              <p:cNvSpPr txBox="1"/>
              <p:nvPr/>
            </p:nvSpPr>
            <p:spPr>
              <a:xfrm>
                <a:off x="3562" y="1720"/>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56" name="Google Shape;1356;p64"/>
              <p:cNvSpPr txBox="1"/>
              <p:nvPr/>
            </p:nvSpPr>
            <p:spPr>
              <a:xfrm>
                <a:off x="3567" y="1726"/>
                <a:ext cx="14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57" name="Google Shape;1357;p64"/>
              <p:cNvSpPr txBox="1"/>
              <p:nvPr/>
            </p:nvSpPr>
            <p:spPr>
              <a:xfrm>
                <a:off x="3729" y="1726"/>
                <a:ext cx="37"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E</a:t>
                </a:r>
                <a:endParaRPr/>
              </a:p>
            </p:txBody>
          </p:sp>
          <p:sp>
            <p:nvSpPr>
              <p:cNvPr id="1358" name="Google Shape;1358;p64"/>
              <p:cNvSpPr txBox="1"/>
              <p:nvPr/>
            </p:nvSpPr>
            <p:spPr>
              <a:xfrm>
                <a:off x="3567" y="1911"/>
                <a:ext cx="307"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Mon 2/19/01</a:t>
                </a:r>
                <a:endParaRPr/>
              </a:p>
            </p:txBody>
          </p:sp>
          <p:sp>
            <p:nvSpPr>
              <p:cNvPr id="1359" name="Google Shape;1359;p64"/>
              <p:cNvSpPr txBox="1"/>
              <p:nvPr/>
            </p:nvSpPr>
            <p:spPr>
              <a:xfrm>
                <a:off x="3906" y="1911"/>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6 days</a:t>
                </a:r>
                <a:endParaRPr/>
              </a:p>
            </p:txBody>
          </p:sp>
          <p:sp>
            <p:nvSpPr>
              <p:cNvPr id="1360" name="Google Shape;1360;p64"/>
              <p:cNvSpPr txBox="1"/>
              <p:nvPr/>
            </p:nvSpPr>
            <p:spPr>
              <a:xfrm>
                <a:off x="3567" y="2010"/>
                <a:ext cx="29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2/20/01</a:t>
                </a:r>
                <a:endParaRPr/>
              </a:p>
            </p:txBody>
          </p:sp>
          <p:sp>
            <p:nvSpPr>
              <p:cNvPr id="1361" name="Google Shape;1361;p64"/>
              <p:cNvSpPr txBox="1"/>
              <p:nvPr/>
            </p:nvSpPr>
            <p:spPr>
              <a:xfrm>
                <a:off x="3906" y="2010"/>
                <a:ext cx="13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 day</a:t>
                </a:r>
                <a:endParaRPr/>
              </a:p>
            </p:txBody>
          </p:sp>
          <p:cxnSp>
            <p:nvCxnSpPr>
              <p:cNvPr id="1362" name="Google Shape;1362;p64"/>
              <p:cNvCxnSpPr/>
              <p:nvPr/>
            </p:nvCxnSpPr>
            <p:spPr>
              <a:xfrm>
                <a:off x="3562" y="1714"/>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363" name="Google Shape;1363;p64"/>
              <p:cNvCxnSpPr/>
              <p:nvPr/>
            </p:nvCxnSpPr>
            <p:spPr>
              <a:xfrm>
                <a:off x="3562" y="2097"/>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364" name="Google Shape;1364;p64"/>
              <p:cNvCxnSpPr/>
              <p:nvPr/>
            </p:nvCxnSpPr>
            <p:spPr>
              <a:xfrm>
                <a:off x="3556" y="1714"/>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365" name="Google Shape;1365;p64"/>
              <p:cNvCxnSpPr/>
              <p:nvPr/>
            </p:nvCxnSpPr>
            <p:spPr>
              <a:xfrm>
                <a:off x="4231" y="1714"/>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366" name="Google Shape;1366;p64"/>
              <p:cNvCxnSpPr/>
              <p:nvPr/>
            </p:nvCxnSpPr>
            <p:spPr>
              <a:xfrm>
                <a:off x="3562" y="1900"/>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367" name="Google Shape;1367;p64"/>
              <p:cNvCxnSpPr/>
              <p:nvPr/>
            </p:nvCxnSpPr>
            <p:spPr>
              <a:xfrm>
                <a:off x="3562" y="1998"/>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368" name="Google Shape;1368;p64"/>
              <p:cNvCxnSpPr/>
              <p:nvPr/>
            </p:nvCxnSpPr>
            <p:spPr>
              <a:xfrm>
                <a:off x="3896" y="1900"/>
                <a:ext cx="1" cy="197"/>
              </a:xfrm>
              <a:prstGeom prst="straightConnector1">
                <a:avLst/>
              </a:prstGeom>
              <a:noFill/>
              <a:ln cap="flat" cmpd="sng" w="9525">
                <a:solidFill>
                  <a:srgbClr val="000000"/>
                </a:solidFill>
                <a:prstDash val="solid"/>
                <a:miter lim="800000"/>
                <a:headEnd len="med" w="med" type="none"/>
                <a:tailEnd len="med" w="med" type="none"/>
              </a:ln>
            </p:spPr>
          </p:cxnSp>
          <p:sp>
            <p:nvSpPr>
              <p:cNvPr id="1369" name="Google Shape;1369;p64"/>
              <p:cNvSpPr txBox="1"/>
              <p:nvPr/>
            </p:nvSpPr>
            <p:spPr>
              <a:xfrm>
                <a:off x="1555" y="1720"/>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70" name="Google Shape;1370;p64"/>
              <p:cNvSpPr txBox="1"/>
              <p:nvPr/>
            </p:nvSpPr>
            <p:spPr>
              <a:xfrm>
                <a:off x="1560" y="1726"/>
                <a:ext cx="14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71" name="Google Shape;1371;p64"/>
              <p:cNvSpPr txBox="1"/>
              <p:nvPr/>
            </p:nvSpPr>
            <p:spPr>
              <a:xfrm>
                <a:off x="1722" y="1726"/>
                <a:ext cx="36"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B</a:t>
                </a:r>
                <a:endParaRPr/>
              </a:p>
            </p:txBody>
          </p:sp>
          <p:sp>
            <p:nvSpPr>
              <p:cNvPr id="1372" name="Google Shape;1372;p64"/>
              <p:cNvSpPr txBox="1"/>
              <p:nvPr/>
            </p:nvSpPr>
            <p:spPr>
              <a:xfrm>
                <a:off x="1560" y="1911"/>
                <a:ext cx="28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Wed 2/7/01</a:t>
                </a:r>
                <a:endParaRPr/>
              </a:p>
            </p:txBody>
          </p:sp>
          <p:sp>
            <p:nvSpPr>
              <p:cNvPr id="1373" name="Google Shape;1373;p64"/>
              <p:cNvSpPr txBox="1"/>
              <p:nvPr/>
            </p:nvSpPr>
            <p:spPr>
              <a:xfrm>
                <a:off x="1900" y="1911"/>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2 days</a:t>
                </a:r>
                <a:endParaRPr/>
              </a:p>
            </p:txBody>
          </p:sp>
          <p:sp>
            <p:nvSpPr>
              <p:cNvPr id="1374" name="Google Shape;1374;p64"/>
              <p:cNvSpPr txBox="1"/>
              <p:nvPr/>
            </p:nvSpPr>
            <p:spPr>
              <a:xfrm>
                <a:off x="1560" y="2010"/>
                <a:ext cx="28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Wed 2/7/01</a:t>
                </a:r>
                <a:endParaRPr/>
              </a:p>
            </p:txBody>
          </p:sp>
          <p:sp>
            <p:nvSpPr>
              <p:cNvPr id="1375" name="Google Shape;1375;p64"/>
              <p:cNvSpPr txBox="1"/>
              <p:nvPr/>
            </p:nvSpPr>
            <p:spPr>
              <a:xfrm>
                <a:off x="1900" y="2010"/>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0 days</a:t>
                </a:r>
                <a:endParaRPr/>
              </a:p>
            </p:txBody>
          </p:sp>
          <p:cxnSp>
            <p:nvCxnSpPr>
              <p:cNvPr id="1376" name="Google Shape;1376;p64"/>
              <p:cNvCxnSpPr/>
              <p:nvPr/>
            </p:nvCxnSpPr>
            <p:spPr>
              <a:xfrm>
                <a:off x="1560" y="1708"/>
                <a:ext cx="658" cy="1"/>
              </a:xfrm>
              <a:prstGeom prst="straightConnector1">
                <a:avLst/>
              </a:prstGeom>
              <a:noFill/>
              <a:ln cap="flat" cmpd="sng" w="25400">
                <a:solidFill>
                  <a:srgbClr val="FF0000"/>
                </a:solidFill>
                <a:prstDash val="solid"/>
                <a:miter lim="800000"/>
                <a:headEnd len="med" w="med" type="none"/>
                <a:tailEnd len="med" w="med" type="none"/>
              </a:ln>
            </p:spPr>
          </p:cxnSp>
          <p:cxnSp>
            <p:nvCxnSpPr>
              <p:cNvPr id="1377" name="Google Shape;1377;p64"/>
              <p:cNvCxnSpPr/>
              <p:nvPr/>
            </p:nvCxnSpPr>
            <p:spPr>
              <a:xfrm>
                <a:off x="1560" y="2103"/>
                <a:ext cx="658" cy="1"/>
              </a:xfrm>
              <a:prstGeom prst="straightConnector1">
                <a:avLst/>
              </a:prstGeom>
              <a:noFill/>
              <a:ln cap="flat" cmpd="sng" w="25400">
                <a:solidFill>
                  <a:srgbClr val="FF0000"/>
                </a:solidFill>
                <a:prstDash val="solid"/>
                <a:miter lim="800000"/>
                <a:headEnd len="med" w="med" type="none"/>
                <a:tailEnd len="med" w="med" type="none"/>
              </a:ln>
            </p:spPr>
          </p:cxnSp>
          <p:cxnSp>
            <p:nvCxnSpPr>
              <p:cNvPr id="1378" name="Google Shape;1378;p64"/>
              <p:cNvCxnSpPr/>
              <p:nvPr/>
            </p:nvCxnSpPr>
            <p:spPr>
              <a:xfrm>
                <a:off x="1544"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79" name="Google Shape;1379;p64"/>
              <p:cNvCxnSpPr/>
              <p:nvPr/>
            </p:nvCxnSpPr>
            <p:spPr>
              <a:xfrm>
                <a:off x="2229"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80" name="Google Shape;1380;p64"/>
              <p:cNvCxnSpPr/>
              <p:nvPr/>
            </p:nvCxnSpPr>
            <p:spPr>
              <a:xfrm>
                <a:off x="1555" y="1900"/>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81" name="Google Shape;1381;p64"/>
              <p:cNvCxnSpPr/>
              <p:nvPr/>
            </p:nvCxnSpPr>
            <p:spPr>
              <a:xfrm>
                <a:off x="1555" y="1998"/>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82" name="Google Shape;1382;p64"/>
              <p:cNvCxnSpPr/>
              <p:nvPr/>
            </p:nvCxnSpPr>
            <p:spPr>
              <a:xfrm>
                <a:off x="1889" y="1900"/>
                <a:ext cx="1" cy="197"/>
              </a:xfrm>
              <a:prstGeom prst="straightConnector1">
                <a:avLst/>
              </a:prstGeom>
              <a:noFill/>
              <a:ln cap="flat" cmpd="sng" w="9525">
                <a:solidFill>
                  <a:srgbClr val="FF0000"/>
                </a:solidFill>
                <a:prstDash val="solid"/>
                <a:miter lim="800000"/>
                <a:headEnd len="med" w="med" type="none"/>
                <a:tailEnd len="med" w="med" type="none"/>
              </a:ln>
            </p:spPr>
          </p:cxnSp>
          <p:sp>
            <p:nvSpPr>
              <p:cNvPr id="1383" name="Google Shape;1383;p64"/>
              <p:cNvSpPr txBox="1"/>
              <p:nvPr/>
            </p:nvSpPr>
            <p:spPr>
              <a:xfrm>
                <a:off x="551" y="1720"/>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84" name="Google Shape;1384;p64"/>
              <p:cNvSpPr txBox="1"/>
              <p:nvPr/>
            </p:nvSpPr>
            <p:spPr>
              <a:xfrm>
                <a:off x="556" y="1726"/>
                <a:ext cx="14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85" name="Google Shape;1385;p64"/>
              <p:cNvSpPr txBox="1"/>
              <p:nvPr/>
            </p:nvSpPr>
            <p:spPr>
              <a:xfrm>
                <a:off x="718" y="1726"/>
                <a:ext cx="36"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A</a:t>
                </a:r>
                <a:endParaRPr/>
              </a:p>
            </p:txBody>
          </p:sp>
          <p:sp>
            <p:nvSpPr>
              <p:cNvPr id="1386" name="Google Shape;1386;p64"/>
              <p:cNvSpPr txBox="1"/>
              <p:nvPr/>
            </p:nvSpPr>
            <p:spPr>
              <a:xfrm>
                <a:off x="556" y="1911"/>
                <a:ext cx="276"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Mon 2/5/01</a:t>
                </a:r>
                <a:endParaRPr/>
              </a:p>
            </p:txBody>
          </p:sp>
          <p:sp>
            <p:nvSpPr>
              <p:cNvPr id="1387" name="Google Shape;1387;p64"/>
              <p:cNvSpPr txBox="1"/>
              <p:nvPr/>
            </p:nvSpPr>
            <p:spPr>
              <a:xfrm>
                <a:off x="896" y="1911"/>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 days</a:t>
                </a:r>
                <a:endParaRPr/>
              </a:p>
            </p:txBody>
          </p:sp>
          <p:sp>
            <p:nvSpPr>
              <p:cNvPr id="1388" name="Google Shape;1388;p64"/>
              <p:cNvSpPr txBox="1"/>
              <p:nvPr/>
            </p:nvSpPr>
            <p:spPr>
              <a:xfrm>
                <a:off x="556" y="2010"/>
                <a:ext cx="276"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Mon 2/5/01</a:t>
                </a:r>
                <a:endParaRPr/>
              </a:p>
            </p:txBody>
          </p:sp>
          <p:sp>
            <p:nvSpPr>
              <p:cNvPr id="1389" name="Google Shape;1389;p64"/>
              <p:cNvSpPr txBox="1"/>
              <p:nvPr/>
            </p:nvSpPr>
            <p:spPr>
              <a:xfrm>
                <a:off x="896" y="2010"/>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0 days</a:t>
                </a:r>
                <a:endParaRPr/>
              </a:p>
            </p:txBody>
          </p:sp>
          <p:cxnSp>
            <p:nvCxnSpPr>
              <p:cNvPr id="1390" name="Google Shape;1390;p64"/>
              <p:cNvCxnSpPr/>
              <p:nvPr/>
            </p:nvCxnSpPr>
            <p:spPr>
              <a:xfrm>
                <a:off x="556" y="1708"/>
                <a:ext cx="659" cy="1"/>
              </a:xfrm>
              <a:prstGeom prst="straightConnector1">
                <a:avLst/>
              </a:prstGeom>
              <a:noFill/>
              <a:ln cap="flat" cmpd="sng" w="25400">
                <a:solidFill>
                  <a:srgbClr val="FF0000"/>
                </a:solidFill>
                <a:prstDash val="solid"/>
                <a:miter lim="800000"/>
                <a:headEnd len="med" w="med" type="none"/>
                <a:tailEnd len="med" w="med" type="none"/>
              </a:ln>
            </p:spPr>
          </p:cxnSp>
          <p:cxnSp>
            <p:nvCxnSpPr>
              <p:cNvPr id="1391" name="Google Shape;1391;p64"/>
              <p:cNvCxnSpPr/>
              <p:nvPr/>
            </p:nvCxnSpPr>
            <p:spPr>
              <a:xfrm>
                <a:off x="556" y="2103"/>
                <a:ext cx="659" cy="1"/>
              </a:xfrm>
              <a:prstGeom prst="straightConnector1">
                <a:avLst/>
              </a:prstGeom>
              <a:noFill/>
              <a:ln cap="flat" cmpd="sng" w="25400">
                <a:solidFill>
                  <a:srgbClr val="FF0000"/>
                </a:solidFill>
                <a:prstDash val="solid"/>
                <a:miter lim="800000"/>
                <a:headEnd len="med" w="med" type="none"/>
                <a:tailEnd len="med" w="med" type="none"/>
              </a:ln>
            </p:spPr>
          </p:cxnSp>
          <p:cxnSp>
            <p:nvCxnSpPr>
              <p:cNvPr id="1392" name="Google Shape;1392;p64"/>
              <p:cNvCxnSpPr/>
              <p:nvPr/>
            </p:nvCxnSpPr>
            <p:spPr>
              <a:xfrm>
                <a:off x="541"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93" name="Google Shape;1393;p64"/>
              <p:cNvCxnSpPr/>
              <p:nvPr/>
            </p:nvCxnSpPr>
            <p:spPr>
              <a:xfrm>
                <a:off x="1225" y="1708"/>
                <a:ext cx="1" cy="395"/>
              </a:xfrm>
              <a:prstGeom prst="straightConnector1">
                <a:avLst/>
              </a:prstGeom>
              <a:noFill/>
              <a:ln cap="flat" cmpd="sng" w="25400">
                <a:solidFill>
                  <a:srgbClr val="FF0000"/>
                </a:solidFill>
                <a:prstDash val="solid"/>
                <a:miter lim="800000"/>
                <a:headEnd len="med" w="med" type="none"/>
                <a:tailEnd len="med" w="med" type="none"/>
              </a:ln>
            </p:spPr>
          </p:cxnSp>
          <p:cxnSp>
            <p:nvCxnSpPr>
              <p:cNvPr id="1394" name="Google Shape;1394;p64"/>
              <p:cNvCxnSpPr/>
              <p:nvPr/>
            </p:nvCxnSpPr>
            <p:spPr>
              <a:xfrm>
                <a:off x="551" y="1900"/>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95" name="Google Shape;1395;p64"/>
              <p:cNvCxnSpPr/>
              <p:nvPr/>
            </p:nvCxnSpPr>
            <p:spPr>
              <a:xfrm>
                <a:off x="551" y="1998"/>
                <a:ext cx="669" cy="1"/>
              </a:xfrm>
              <a:prstGeom prst="straightConnector1">
                <a:avLst/>
              </a:prstGeom>
              <a:noFill/>
              <a:ln cap="flat" cmpd="sng" w="9525">
                <a:solidFill>
                  <a:srgbClr val="FF0000"/>
                </a:solidFill>
                <a:prstDash val="solid"/>
                <a:miter lim="800000"/>
                <a:headEnd len="med" w="med" type="none"/>
                <a:tailEnd len="med" w="med" type="none"/>
              </a:ln>
            </p:spPr>
          </p:cxnSp>
          <p:cxnSp>
            <p:nvCxnSpPr>
              <p:cNvPr id="1396" name="Google Shape;1396;p64"/>
              <p:cNvCxnSpPr/>
              <p:nvPr/>
            </p:nvCxnSpPr>
            <p:spPr>
              <a:xfrm>
                <a:off x="886" y="1900"/>
                <a:ext cx="1" cy="197"/>
              </a:xfrm>
              <a:prstGeom prst="straightConnector1">
                <a:avLst/>
              </a:prstGeom>
              <a:noFill/>
              <a:ln cap="flat" cmpd="sng" w="9525">
                <a:solidFill>
                  <a:srgbClr val="FF0000"/>
                </a:solidFill>
                <a:prstDash val="solid"/>
                <a:miter lim="800000"/>
                <a:headEnd len="med" w="med" type="none"/>
                <a:tailEnd len="med" w="med" type="none"/>
              </a:ln>
            </p:spPr>
          </p:cxnSp>
          <p:sp>
            <p:nvSpPr>
              <p:cNvPr id="1397" name="Google Shape;1397;p64"/>
              <p:cNvSpPr txBox="1"/>
              <p:nvPr/>
            </p:nvSpPr>
            <p:spPr>
              <a:xfrm>
                <a:off x="3562" y="3298"/>
                <a:ext cx="674" cy="37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398" name="Google Shape;1398;p64"/>
              <p:cNvSpPr txBox="1"/>
              <p:nvPr/>
            </p:nvSpPr>
            <p:spPr>
              <a:xfrm>
                <a:off x="3567" y="3304"/>
                <a:ext cx="144"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399" name="Google Shape;1399;p64"/>
              <p:cNvSpPr txBox="1"/>
              <p:nvPr/>
            </p:nvSpPr>
            <p:spPr>
              <a:xfrm>
                <a:off x="3729" y="3304"/>
                <a:ext cx="40"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H</a:t>
                </a:r>
                <a:endParaRPr/>
              </a:p>
            </p:txBody>
          </p:sp>
          <p:sp>
            <p:nvSpPr>
              <p:cNvPr id="1400" name="Google Shape;1400;p64"/>
              <p:cNvSpPr txBox="1"/>
              <p:nvPr/>
            </p:nvSpPr>
            <p:spPr>
              <a:xfrm>
                <a:off x="3567" y="3490"/>
                <a:ext cx="29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Thu 2/15/01</a:t>
                </a:r>
                <a:endParaRPr/>
              </a:p>
            </p:txBody>
          </p:sp>
          <p:sp>
            <p:nvSpPr>
              <p:cNvPr id="1401" name="Google Shape;1401;p64"/>
              <p:cNvSpPr txBox="1"/>
              <p:nvPr/>
            </p:nvSpPr>
            <p:spPr>
              <a:xfrm>
                <a:off x="3906" y="3490"/>
                <a:ext cx="13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1 day</a:t>
                </a:r>
                <a:endParaRPr/>
              </a:p>
            </p:txBody>
          </p:sp>
          <p:sp>
            <p:nvSpPr>
              <p:cNvPr id="1402" name="Google Shape;1402;p64"/>
              <p:cNvSpPr txBox="1"/>
              <p:nvPr/>
            </p:nvSpPr>
            <p:spPr>
              <a:xfrm>
                <a:off x="3567" y="3589"/>
                <a:ext cx="29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2/20/01</a:t>
                </a:r>
                <a:endParaRPr/>
              </a:p>
            </p:txBody>
          </p:sp>
          <p:sp>
            <p:nvSpPr>
              <p:cNvPr id="1403" name="Google Shape;1403;p64"/>
              <p:cNvSpPr txBox="1"/>
              <p:nvPr/>
            </p:nvSpPr>
            <p:spPr>
              <a:xfrm>
                <a:off x="3906" y="3589"/>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 days</a:t>
                </a:r>
                <a:endParaRPr/>
              </a:p>
            </p:txBody>
          </p:sp>
          <p:cxnSp>
            <p:nvCxnSpPr>
              <p:cNvPr id="1404" name="Google Shape;1404;p64"/>
              <p:cNvCxnSpPr/>
              <p:nvPr/>
            </p:nvCxnSpPr>
            <p:spPr>
              <a:xfrm>
                <a:off x="3562" y="3293"/>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05" name="Google Shape;1405;p64"/>
              <p:cNvCxnSpPr/>
              <p:nvPr/>
            </p:nvCxnSpPr>
            <p:spPr>
              <a:xfrm>
                <a:off x="3562" y="3676"/>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06" name="Google Shape;1406;p64"/>
              <p:cNvCxnSpPr/>
              <p:nvPr/>
            </p:nvCxnSpPr>
            <p:spPr>
              <a:xfrm>
                <a:off x="3556" y="3293"/>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407" name="Google Shape;1407;p64"/>
              <p:cNvCxnSpPr/>
              <p:nvPr/>
            </p:nvCxnSpPr>
            <p:spPr>
              <a:xfrm>
                <a:off x="4231" y="3293"/>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408" name="Google Shape;1408;p64"/>
              <p:cNvCxnSpPr/>
              <p:nvPr/>
            </p:nvCxnSpPr>
            <p:spPr>
              <a:xfrm>
                <a:off x="3562" y="3478"/>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09" name="Google Shape;1409;p64"/>
              <p:cNvCxnSpPr/>
              <p:nvPr/>
            </p:nvCxnSpPr>
            <p:spPr>
              <a:xfrm>
                <a:off x="3562" y="3577"/>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10" name="Google Shape;1410;p64"/>
              <p:cNvCxnSpPr/>
              <p:nvPr/>
            </p:nvCxnSpPr>
            <p:spPr>
              <a:xfrm>
                <a:off x="3896" y="3478"/>
                <a:ext cx="1" cy="198"/>
              </a:xfrm>
              <a:prstGeom prst="straightConnector1">
                <a:avLst/>
              </a:prstGeom>
              <a:noFill/>
              <a:ln cap="flat" cmpd="sng" w="9525">
                <a:solidFill>
                  <a:srgbClr val="000000"/>
                </a:solidFill>
                <a:prstDash val="solid"/>
                <a:miter lim="800000"/>
                <a:headEnd len="med" w="med" type="none"/>
                <a:tailEnd len="med" w="med" type="none"/>
              </a:ln>
            </p:spPr>
          </p:cxnSp>
          <p:sp>
            <p:nvSpPr>
              <p:cNvPr id="1411" name="Google Shape;1411;p64"/>
              <p:cNvSpPr txBox="1"/>
              <p:nvPr/>
            </p:nvSpPr>
            <p:spPr>
              <a:xfrm>
                <a:off x="2558" y="2463"/>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12" name="Google Shape;1412;p64"/>
              <p:cNvSpPr txBox="1"/>
              <p:nvPr/>
            </p:nvSpPr>
            <p:spPr>
              <a:xfrm>
                <a:off x="2563" y="2469"/>
                <a:ext cx="144"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413" name="Google Shape;1413;p64"/>
              <p:cNvSpPr txBox="1"/>
              <p:nvPr/>
            </p:nvSpPr>
            <p:spPr>
              <a:xfrm>
                <a:off x="2725" y="2469"/>
                <a:ext cx="33"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F</a:t>
                </a:r>
                <a:endParaRPr/>
              </a:p>
            </p:txBody>
          </p:sp>
          <p:sp>
            <p:nvSpPr>
              <p:cNvPr id="1414" name="Google Shape;1414;p64"/>
              <p:cNvSpPr txBox="1"/>
              <p:nvPr/>
            </p:nvSpPr>
            <p:spPr>
              <a:xfrm>
                <a:off x="2563" y="2654"/>
                <a:ext cx="313"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Wed 2/14/01</a:t>
                </a:r>
                <a:endParaRPr/>
              </a:p>
            </p:txBody>
          </p:sp>
          <p:sp>
            <p:nvSpPr>
              <p:cNvPr id="1415" name="Google Shape;1415;p64"/>
              <p:cNvSpPr txBox="1"/>
              <p:nvPr/>
            </p:nvSpPr>
            <p:spPr>
              <a:xfrm>
                <a:off x="2903" y="2654"/>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3 days</a:t>
                </a:r>
                <a:endParaRPr/>
              </a:p>
            </p:txBody>
          </p:sp>
          <p:sp>
            <p:nvSpPr>
              <p:cNvPr id="1416" name="Google Shape;1416;p64"/>
              <p:cNvSpPr txBox="1"/>
              <p:nvPr/>
            </p:nvSpPr>
            <p:spPr>
              <a:xfrm>
                <a:off x="2563" y="2753"/>
                <a:ext cx="263"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Fri 2/16/01</a:t>
                </a:r>
                <a:endParaRPr/>
              </a:p>
            </p:txBody>
          </p:sp>
          <p:sp>
            <p:nvSpPr>
              <p:cNvPr id="1417" name="Google Shape;1417;p64"/>
              <p:cNvSpPr txBox="1"/>
              <p:nvPr/>
            </p:nvSpPr>
            <p:spPr>
              <a:xfrm>
                <a:off x="2903" y="2753"/>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2 days</a:t>
                </a:r>
                <a:endParaRPr/>
              </a:p>
            </p:txBody>
          </p:sp>
          <p:cxnSp>
            <p:nvCxnSpPr>
              <p:cNvPr id="1418" name="Google Shape;1418;p64"/>
              <p:cNvCxnSpPr/>
              <p:nvPr/>
            </p:nvCxnSpPr>
            <p:spPr>
              <a:xfrm>
                <a:off x="2558" y="2457"/>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19" name="Google Shape;1419;p64"/>
              <p:cNvCxnSpPr/>
              <p:nvPr/>
            </p:nvCxnSpPr>
            <p:spPr>
              <a:xfrm>
                <a:off x="2558" y="2840"/>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20" name="Google Shape;1420;p64"/>
              <p:cNvCxnSpPr/>
              <p:nvPr/>
            </p:nvCxnSpPr>
            <p:spPr>
              <a:xfrm>
                <a:off x="2553" y="2457"/>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421" name="Google Shape;1421;p64"/>
              <p:cNvCxnSpPr/>
              <p:nvPr/>
            </p:nvCxnSpPr>
            <p:spPr>
              <a:xfrm>
                <a:off x="3227" y="2457"/>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422" name="Google Shape;1422;p64"/>
              <p:cNvCxnSpPr/>
              <p:nvPr/>
            </p:nvCxnSpPr>
            <p:spPr>
              <a:xfrm>
                <a:off x="2558" y="2643"/>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23" name="Google Shape;1423;p64"/>
              <p:cNvCxnSpPr/>
              <p:nvPr/>
            </p:nvCxnSpPr>
            <p:spPr>
              <a:xfrm>
                <a:off x="2558" y="2741"/>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24" name="Google Shape;1424;p64"/>
              <p:cNvCxnSpPr/>
              <p:nvPr/>
            </p:nvCxnSpPr>
            <p:spPr>
              <a:xfrm>
                <a:off x="2893" y="2643"/>
                <a:ext cx="1" cy="197"/>
              </a:xfrm>
              <a:prstGeom prst="straightConnector1">
                <a:avLst/>
              </a:prstGeom>
              <a:noFill/>
              <a:ln cap="flat" cmpd="sng" w="9525">
                <a:solidFill>
                  <a:srgbClr val="000000"/>
                </a:solidFill>
                <a:prstDash val="solid"/>
                <a:miter lim="800000"/>
                <a:headEnd len="med" w="med" type="none"/>
                <a:tailEnd len="med" w="med" type="none"/>
              </a:ln>
            </p:spPr>
          </p:cxnSp>
          <p:sp>
            <p:nvSpPr>
              <p:cNvPr id="1425" name="Google Shape;1425;p64"/>
              <p:cNvSpPr txBox="1"/>
              <p:nvPr/>
            </p:nvSpPr>
            <p:spPr>
              <a:xfrm>
                <a:off x="3562" y="2463"/>
                <a:ext cx="674" cy="37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1426" name="Google Shape;1426;p64"/>
              <p:cNvSpPr txBox="1"/>
              <p:nvPr/>
            </p:nvSpPr>
            <p:spPr>
              <a:xfrm>
                <a:off x="3567" y="2469"/>
                <a:ext cx="144"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TASK</a:t>
                </a:r>
                <a:endParaRPr/>
              </a:p>
            </p:txBody>
          </p:sp>
          <p:sp>
            <p:nvSpPr>
              <p:cNvPr id="1427" name="Google Shape;1427;p64"/>
              <p:cNvSpPr txBox="1"/>
              <p:nvPr/>
            </p:nvSpPr>
            <p:spPr>
              <a:xfrm>
                <a:off x="3729" y="2469"/>
                <a:ext cx="43" cy="6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G</a:t>
                </a:r>
                <a:endParaRPr/>
              </a:p>
            </p:txBody>
          </p:sp>
          <p:sp>
            <p:nvSpPr>
              <p:cNvPr id="1428" name="Google Shape;1428;p64"/>
              <p:cNvSpPr txBox="1"/>
              <p:nvPr/>
            </p:nvSpPr>
            <p:spPr>
              <a:xfrm>
                <a:off x="3567" y="2654"/>
                <a:ext cx="263"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Fri 2/16/01</a:t>
                </a:r>
                <a:endParaRPr/>
              </a:p>
            </p:txBody>
          </p:sp>
          <p:sp>
            <p:nvSpPr>
              <p:cNvPr id="1429" name="Google Shape;1429;p64"/>
              <p:cNvSpPr txBox="1"/>
              <p:nvPr/>
            </p:nvSpPr>
            <p:spPr>
              <a:xfrm>
                <a:off x="3906" y="2654"/>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2 days</a:t>
                </a:r>
                <a:endParaRPr/>
              </a:p>
            </p:txBody>
          </p:sp>
          <p:sp>
            <p:nvSpPr>
              <p:cNvPr id="1430" name="Google Shape;1430;p64"/>
              <p:cNvSpPr txBox="1"/>
              <p:nvPr/>
            </p:nvSpPr>
            <p:spPr>
              <a:xfrm>
                <a:off x="3567" y="2753"/>
                <a:ext cx="295"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Tue 2/20/01</a:t>
                </a:r>
                <a:endParaRPr/>
              </a:p>
            </p:txBody>
          </p:sp>
          <p:sp>
            <p:nvSpPr>
              <p:cNvPr id="1431" name="Google Shape;1431;p64"/>
              <p:cNvSpPr txBox="1"/>
              <p:nvPr/>
            </p:nvSpPr>
            <p:spPr>
              <a:xfrm>
                <a:off x="3906" y="2753"/>
                <a:ext cx="162" cy="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a:solidFill>
                      <a:srgbClr val="000000"/>
                    </a:solidFill>
                    <a:latin typeface="Arial"/>
                    <a:ea typeface="Arial"/>
                    <a:cs typeface="Arial"/>
                    <a:sym typeface="Arial"/>
                  </a:rPr>
                  <a:t>2 days</a:t>
                </a:r>
                <a:endParaRPr/>
              </a:p>
            </p:txBody>
          </p:sp>
          <p:cxnSp>
            <p:nvCxnSpPr>
              <p:cNvPr id="1432" name="Google Shape;1432;p64"/>
              <p:cNvCxnSpPr/>
              <p:nvPr/>
            </p:nvCxnSpPr>
            <p:spPr>
              <a:xfrm>
                <a:off x="3562" y="2457"/>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33" name="Google Shape;1433;p64"/>
              <p:cNvCxnSpPr/>
              <p:nvPr/>
            </p:nvCxnSpPr>
            <p:spPr>
              <a:xfrm>
                <a:off x="3562" y="2840"/>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34" name="Google Shape;1434;p64"/>
              <p:cNvCxnSpPr/>
              <p:nvPr/>
            </p:nvCxnSpPr>
            <p:spPr>
              <a:xfrm>
                <a:off x="3556" y="2457"/>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435" name="Google Shape;1435;p64"/>
              <p:cNvCxnSpPr/>
              <p:nvPr/>
            </p:nvCxnSpPr>
            <p:spPr>
              <a:xfrm>
                <a:off x="4231" y="2457"/>
                <a:ext cx="1" cy="383"/>
              </a:xfrm>
              <a:prstGeom prst="straightConnector1">
                <a:avLst/>
              </a:prstGeom>
              <a:noFill/>
              <a:ln cap="flat" cmpd="sng" w="9525">
                <a:solidFill>
                  <a:srgbClr val="000000"/>
                </a:solidFill>
                <a:prstDash val="solid"/>
                <a:miter lim="800000"/>
                <a:headEnd len="med" w="med" type="none"/>
                <a:tailEnd len="med" w="med" type="none"/>
              </a:ln>
            </p:spPr>
          </p:cxnSp>
          <p:cxnSp>
            <p:nvCxnSpPr>
              <p:cNvPr id="1436" name="Google Shape;1436;p64"/>
              <p:cNvCxnSpPr/>
              <p:nvPr/>
            </p:nvCxnSpPr>
            <p:spPr>
              <a:xfrm>
                <a:off x="3562" y="2643"/>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37" name="Google Shape;1437;p64"/>
              <p:cNvCxnSpPr/>
              <p:nvPr/>
            </p:nvCxnSpPr>
            <p:spPr>
              <a:xfrm>
                <a:off x="3562" y="2741"/>
                <a:ext cx="669" cy="1"/>
              </a:xfrm>
              <a:prstGeom prst="straightConnector1">
                <a:avLst/>
              </a:prstGeom>
              <a:noFill/>
              <a:ln cap="flat" cmpd="sng" w="9525">
                <a:solidFill>
                  <a:srgbClr val="000000"/>
                </a:solidFill>
                <a:prstDash val="solid"/>
                <a:miter lim="800000"/>
                <a:headEnd len="med" w="med" type="none"/>
                <a:tailEnd len="med" w="med" type="none"/>
              </a:ln>
            </p:spPr>
          </p:cxnSp>
          <p:cxnSp>
            <p:nvCxnSpPr>
              <p:cNvPr id="1438" name="Google Shape;1438;p64"/>
              <p:cNvCxnSpPr/>
              <p:nvPr/>
            </p:nvCxnSpPr>
            <p:spPr>
              <a:xfrm>
                <a:off x="3896" y="2643"/>
                <a:ext cx="1" cy="197"/>
              </a:xfrm>
              <a:prstGeom prst="straightConnector1">
                <a:avLst/>
              </a:prstGeom>
              <a:noFill/>
              <a:ln cap="flat" cmpd="sng" w="9525">
                <a:solidFill>
                  <a:srgbClr val="000000"/>
                </a:solidFill>
                <a:prstDash val="solid"/>
                <a:miter lim="800000"/>
                <a:headEnd len="med" w="med" type="none"/>
                <a:tailEnd len="med" w="med" type="none"/>
              </a:ln>
            </p:spPr>
          </p:cxnSp>
          <p:cxnSp>
            <p:nvCxnSpPr>
              <p:cNvPr id="1439" name="Google Shape;1439;p64"/>
              <p:cNvCxnSpPr/>
              <p:nvPr/>
            </p:nvCxnSpPr>
            <p:spPr>
              <a:xfrm>
                <a:off x="4608" y="1200"/>
                <a:ext cx="463" cy="691"/>
              </a:xfrm>
              <a:prstGeom prst="straightConnector1">
                <a:avLst/>
              </a:prstGeom>
              <a:noFill/>
              <a:ln cap="flat" cmpd="sng" w="28575">
                <a:solidFill>
                  <a:srgbClr val="002ECC"/>
                </a:solidFill>
                <a:prstDash val="solid"/>
                <a:miter lim="800000"/>
                <a:headEnd len="med" w="med" type="none"/>
                <a:tailEnd len="sm" w="sm" type="triangle"/>
              </a:ln>
            </p:spPr>
          </p:cxnSp>
          <p:cxnSp>
            <p:nvCxnSpPr>
              <p:cNvPr id="1440" name="Google Shape;1440;p64"/>
              <p:cNvCxnSpPr/>
              <p:nvPr/>
            </p:nvCxnSpPr>
            <p:spPr>
              <a:xfrm flipH="1" rot="10800000">
                <a:off x="4800" y="2106"/>
                <a:ext cx="310" cy="1014"/>
              </a:xfrm>
              <a:prstGeom prst="straightConnector1">
                <a:avLst/>
              </a:prstGeom>
              <a:noFill/>
              <a:ln cap="flat" cmpd="sng" w="28575">
                <a:solidFill>
                  <a:srgbClr val="002ECC"/>
                </a:solidFill>
                <a:prstDash val="solid"/>
                <a:miter lim="800000"/>
                <a:headEnd len="med" w="med" type="none"/>
                <a:tailEnd len="sm" w="sm" type="triangle"/>
              </a:ln>
            </p:spPr>
          </p:cxnSp>
          <p:sp>
            <p:nvSpPr>
              <p:cNvPr id="1441" name="Google Shape;1441;p64"/>
              <p:cNvSpPr txBox="1"/>
              <p:nvPr/>
            </p:nvSpPr>
            <p:spPr>
              <a:xfrm>
                <a:off x="4224" y="1008"/>
                <a:ext cx="960" cy="18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ECC"/>
                  </a:buClr>
                  <a:buSzPts val="1800"/>
                  <a:buFont typeface="Book Antiqua"/>
                  <a:buNone/>
                </a:pPr>
                <a:r>
                  <a:rPr b="1" i="0" lang="en-US" sz="1800" u="none">
                    <a:solidFill>
                      <a:srgbClr val="002ECC"/>
                    </a:solidFill>
                    <a:latin typeface="Book Antiqua"/>
                    <a:ea typeface="Book Antiqua"/>
                    <a:cs typeface="Book Antiqua"/>
                    <a:sym typeface="Book Antiqua"/>
                  </a:rPr>
                  <a:t>Duration</a:t>
                </a:r>
                <a:endParaRPr/>
              </a:p>
            </p:txBody>
          </p:sp>
          <p:sp>
            <p:nvSpPr>
              <p:cNvPr id="1442" name="Google Shape;1442;p64"/>
              <p:cNvSpPr txBox="1"/>
              <p:nvPr/>
            </p:nvSpPr>
            <p:spPr>
              <a:xfrm>
                <a:off x="4416" y="3072"/>
                <a:ext cx="960" cy="1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ECC"/>
                  </a:buClr>
                  <a:buSzPts val="1800"/>
                  <a:buFont typeface="Book Antiqua"/>
                  <a:buNone/>
                </a:pPr>
                <a:r>
                  <a:rPr b="1" i="0" lang="en-US" sz="1800" u="none">
                    <a:solidFill>
                      <a:srgbClr val="002ECC"/>
                    </a:solidFill>
                    <a:latin typeface="Book Antiqua"/>
                    <a:ea typeface="Book Antiqua"/>
                    <a:cs typeface="Book Antiqua"/>
                    <a:sym typeface="Book Antiqua"/>
                  </a:rPr>
                  <a:t>Slack Time</a:t>
                </a:r>
                <a:endParaRPr/>
              </a:p>
            </p:txBody>
          </p:sp>
        </p:gr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65"/>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Critical Path Analysis (and Slack Time)</a:t>
            </a:r>
            <a:endParaRPr/>
          </a:p>
        </p:txBody>
      </p:sp>
      <p:sp>
        <p:nvSpPr>
          <p:cNvPr descr="Rectangle: Click to edit Master text styles &#10;Second level &#10;Third level &#10;Fourth level &#10;Fifth level" id="1450" name="Google Shape;1450;p65"/>
          <p:cNvSpPr txBox="1"/>
          <p:nvPr>
            <p:ph idx="1" type="body"/>
          </p:nvPr>
        </p:nvSpPr>
        <p:spPr>
          <a:xfrm>
            <a:off x="436562" y="1828800"/>
            <a:ext cx="7716837" cy="3581400"/>
          </a:xfrm>
          <a:prstGeom prst="rect">
            <a:avLst/>
          </a:prstGeom>
          <a:noFill/>
          <a:ln>
            <a:noFill/>
          </a:ln>
        </p:spPr>
        <p:txBody>
          <a:bodyPr anchorCtr="0" anchor="t" bIns="45700" lIns="91425" spcFirstLastPara="1" rIns="91425" wrap="square" tIns="45700">
            <a:noAutofit/>
          </a:bodyPr>
          <a:lstStyle/>
          <a:p>
            <a:pPr indent="-205740" lvl="0" marL="457200" rtl="0" algn="l">
              <a:lnSpc>
                <a:spcPct val="90000"/>
              </a:lnSpc>
              <a:spcBef>
                <a:spcPts val="0"/>
              </a:spcBef>
              <a:spcAft>
                <a:spcPts val="0"/>
              </a:spcAft>
              <a:buClr>
                <a:schemeClr val="dk1"/>
              </a:buClr>
              <a:buSzPts val="3960"/>
              <a:buFont typeface="Noto Sans Symbols"/>
              <a:buNone/>
            </a:pPr>
            <a:r>
              <a:t/>
            </a:r>
            <a:endParaRPr b="0" i="0" sz="3600" u="none">
              <a:solidFill>
                <a:schemeClr val="dk1"/>
              </a:solidFill>
              <a:latin typeface="Garamond"/>
              <a:ea typeface="Garamond"/>
              <a:cs typeface="Garamond"/>
              <a:sym typeface="Garamond"/>
            </a:endParaRPr>
          </a:p>
          <a:p>
            <a:pPr indent="-457200" lvl="0" marL="457200" rtl="0" algn="l">
              <a:lnSpc>
                <a:spcPct val="90000"/>
              </a:lnSpc>
              <a:spcBef>
                <a:spcPts val="420"/>
              </a:spcBef>
              <a:spcAft>
                <a:spcPts val="0"/>
              </a:spcAft>
              <a:buClr>
                <a:schemeClr val="dk1"/>
              </a:buClr>
              <a:buSzPts val="3080"/>
              <a:buFont typeface="Noto Sans Symbols"/>
              <a:buAutoNum type="arabicPeriod"/>
            </a:pPr>
            <a:r>
              <a:rPr b="0" i="0" lang="en-US" sz="2800" u="none">
                <a:solidFill>
                  <a:schemeClr val="dk1"/>
                </a:solidFill>
                <a:latin typeface="Garamond"/>
                <a:ea typeface="Garamond"/>
                <a:cs typeface="Garamond"/>
                <a:sym typeface="Garamond"/>
              </a:rPr>
              <a:t>Using intertask dependencies, determine every possible path through the project.</a:t>
            </a:r>
            <a:endParaRPr/>
          </a:p>
          <a:p>
            <a:pPr indent="-457200" lvl="0" marL="457200" rtl="0" algn="l">
              <a:lnSpc>
                <a:spcPct val="90000"/>
              </a:lnSpc>
              <a:spcBef>
                <a:spcPts val="1020"/>
              </a:spcBef>
              <a:spcAft>
                <a:spcPts val="0"/>
              </a:spcAft>
              <a:buClr>
                <a:schemeClr val="dk1"/>
              </a:buClr>
              <a:buSzPts val="3080"/>
              <a:buFont typeface="Noto Sans Symbols"/>
              <a:buAutoNum type="arabicPeriod"/>
            </a:pPr>
            <a:r>
              <a:rPr b="0" i="0" lang="en-US" sz="2800" u="none">
                <a:solidFill>
                  <a:schemeClr val="dk1"/>
                </a:solidFill>
                <a:latin typeface="Garamond"/>
                <a:ea typeface="Garamond"/>
                <a:cs typeface="Garamond"/>
                <a:sym typeface="Garamond"/>
              </a:rPr>
              <a:t>For each path, sum the durations of all tasks in the path.</a:t>
            </a:r>
            <a:endParaRPr/>
          </a:p>
          <a:p>
            <a:pPr indent="-457200" lvl="0" marL="457200" rtl="0" algn="l">
              <a:lnSpc>
                <a:spcPct val="90000"/>
              </a:lnSpc>
              <a:spcBef>
                <a:spcPts val="1020"/>
              </a:spcBef>
              <a:spcAft>
                <a:spcPts val="0"/>
              </a:spcAft>
              <a:buClr>
                <a:schemeClr val="dk1"/>
              </a:buClr>
              <a:buSzPts val="3080"/>
              <a:buFont typeface="Noto Sans Symbols"/>
              <a:buAutoNum type="arabicPeriod"/>
            </a:pPr>
            <a:r>
              <a:rPr b="0" i="0" lang="en-US" sz="2800" u="none">
                <a:solidFill>
                  <a:schemeClr val="dk1"/>
                </a:solidFill>
                <a:latin typeface="Garamond"/>
                <a:ea typeface="Garamond"/>
                <a:cs typeface="Garamond"/>
                <a:sym typeface="Garamond"/>
              </a:rPr>
              <a:t>The path with the longest total duration is the </a:t>
            </a:r>
            <a:r>
              <a:rPr b="0" i="0" lang="en-US" sz="2800" u="none">
                <a:solidFill>
                  <a:srgbClr val="FF0000"/>
                </a:solidFill>
                <a:latin typeface="Garamond"/>
                <a:ea typeface="Garamond"/>
                <a:cs typeface="Garamond"/>
                <a:sym typeface="Garamond"/>
              </a:rPr>
              <a:t>critical path</a:t>
            </a:r>
            <a:r>
              <a:rPr b="0" i="0" lang="en-US" sz="2800" u="none">
                <a:solidFill>
                  <a:schemeClr val="dk1"/>
                </a:solidFill>
                <a:latin typeface="Garamond"/>
                <a:ea typeface="Garamond"/>
                <a:cs typeface="Garamond"/>
                <a:sym typeface="Garamond"/>
              </a:rPr>
              <a: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p66"/>
          <p:cNvSpPr txBox="1"/>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457" name="Google Shape;1457;p66"/>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58" name="Google Shape;1458;p66"/>
          <p:cNvSpPr txBox="1"/>
          <p:nvPr>
            <p:ph type="ctrTitle"/>
          </p:nvPr>
        </p:nvSpPr>
        <p:spPr>
          <a:xfrm>
            <a:off x="990600" y="1600200"/>
            <a:ext cx="74676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STAFFING THE PROJECT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67"/>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464" name="Google Shape;1464;p6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65" name="Google Shape;1465;p6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Staffing Attributes</a:t>
            </a:r>
            <a:endParaRPr/>
          </a:p>
        </p:txBody>
      </p:sp>
      <p:sp>
        <p:nvSpPr>
          <p:cNvPr descr="Rectangle: Click to edit Master text styles &#10;Second level &#10;Third level &#10;Fourth level &#10;Fifth level" id="1466" name="Google Shape;1466;p67"/>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Staffing levels will change </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over a project’s lifetime</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Adding staff may add more overhead </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Using teams under 8-10 people</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can reduce complexity</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communication is effective in small teams</a:t>
            </a:r>
            <a:endParaRPr/>
          </a:p>
          <a:p>
            <a:pPr indent="-342900" lvl="0" marL="342900" rtl="0" algn="l">
              <a:lnSpc>
                <a:spcPct val="10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If more people required</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Create sub-teams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68"/>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472" name="Google Shape;1472;p6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73" name="Google Shape;1473;p68"/>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Increasing Complexity with Larger Teams</a:t>
            </a:r>
            <a:endParaRPr/>
          </a:p>
        </p:txBody>
      </p:sp>
      <p:pic>
        <p:nvPicPr>
          <p:cNvPr descr="Chapter_03_illus3" id="1474" name="Google Shape;1474;p68"/>
          <p:cNvPicPr preferRelativeResize="0"/>
          <p:nvPr/>
        </p:nvPicPr>
        <p:blipFill rotWithShape="1">
          <a:blip r:embed="rId3">
            <a:alphaModFix/>
          </a:blip>
          <a:srcRect b="25755" l="21567" r="20588" t="25000"/>
          <a:stretch/>
        </p:blipFill>
        <p:spPr>
          <a:xfrm>
            <a:off x="838200" y="1524000"/>
            <a:ext cx="7543800" cy="4724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69"/>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481" name="Google Shape;1481;p6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82" name="Google Shape;1482;p6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Key Definitions</a:t>
            </a:r>
            <a:endParaRPr/>
          </a:p>
        </p:txBody>
      </p:sp>
      <p:sp>
        <p:nvSpPr>
          <p:cNvPr descr="Rectangle: Click to edit Master text styles &#10;Second level &#10;Third level &#10;Fourth level &#10;Fifth level" id="1483" name="Google Shape;1483;p69"/>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300"/>
              <a:buFont typeface="Arial"/>
              <a:buChar char="•"/>
            </a:pPr>
            <a:r>
              <a:rPr b="0" i="0" lang="en-US" sz="3000" u="none">
                <a:solidFill>
                  <a:srgbClr val="000099"/>
                </a:solidFill>
                <a:latin typeface="Arial"/>
                <a:ea typeface="Arial"/>
                <a:cs typeface="Arial"/>
                <a:sym typeface="Arial"/>
              </a:rPr>
              <a:t>The</a:t>
            </a:r>
            <a:r>
              <a:rPr b="0" i="0" lang="en-US" sz="3000" u="none">
                <a:solidFill>
                  <a:schemeClr val="dk1"/>
                </a:solidFill>
                <a:latin typeface="Arial"/>
                <a:ea typeface="Arial"/>
                <a:cs typeface="Arial"/>
                <a:sym typeface="Arial"/>
              </a:rPr>
              <a:t> </a:t>
            </a:r>
            <a:r>
              <a:rPr b="1" i="1" lang="en-US" sz="3000" u="none">
                <a:solidFill>
                  <a:srgbClr val="3399FF"/>
                </a:solidFill>
                <a:latin typeface="Arial"/>
                <a:ea typeface="Arial"/>
                <a:cs typeface="Arial"/>
                <a:sym typeface="Arial"/>
              </a:rPr>
              <a:t>staffing plan</a:t>
            </a:r>
            <a:r>
              <a:rPr b="0" i="0" lang="en-US" sz="3000" u="none">
                <a:solidFill>
                  <a:schemeClr val="dk1"/>
                </a:solidFill>
                <a:latin typeface="Arial"/>
                <a:ea typeface="Arial"/>
                <a:cs typeface="Arial"/>
                <a:sym typeface="Arial"/>
              </a:rPr>
              <a:t> </a:t>
            </a:r>
            <a:endParaRPr/>
          </a:p>
          <a:p>
            <a:pPr indent="-285750" lvl="1" marL="742950" rtl="0" algn="l">
              <a:lnSpc>
                <a:spcPct val="80000"/>
              </a:lnSpc>
              <a:spcBef>
                <a:spcPts val="520"/>
              </a:spcBef>
              <a:spcAft>
                <a:spcPts val="0"/>
              </a:spcAft>
              <a:buSzPts val="2600"/>
              <a:buFont typeface="Arial"/>
              <a:buChar char="•"/>
            </a:pPr>
            <a:r>
              <a:rPr b="0" i="0" lang="en-US" sz="2600" u="none">
                <a:solidFill>
                  <a:srgbClr val="000099"/>
                </a:solidFill>
                <a:latin typeface="Arial"/>
                <a:ea typeface="Arial"/>
                <a:cs typeface="Arial"/>
                <a:sym typeface="Arial"/>
              </a:rPr>
              <a:t>lists the roles</a:t>
            </a:r>
            <a:endParaRPr/>
          </a:p>
          <a:p>
            <a:pPr indent="-285750" lvl="1" marL="742950" rtl="0" algn="l">
              <a:lnSpc>
                <a:spcPct val="80000"/>
              </a:lnSpc>
              <a:spcBef>
                <a:spcPts val="520"/>
              </a:spcBef>
              <a:spcAft>
                <a:spcPts val="0"/>
              </a:spcAft>
              <a:buSzPts val="2600"/>
              <a:buFont typeface="Arial"/>
              <a:buChar char="•"/>
            </a:pPr>
            <a:r>
              <a:rPr b="0" i="0" lang="en-US" sz="2600" u="none">
                <a:solidFill>
                  <a:srgbClr val="000099"/>
                </a:solidFill>
                <a:latin typeface="Arial"/>
                <a:ea typeface="Arial"/>
                <a:cs typeface="Arial"/>
                <a:sym typeface="Arial"/>
              </a:rPr>
              <a:t>describes the reporting structure</a:t>
            </a:r>
            <a:endParaRPr/>
          </a:p>
          <a:p>
            <a:pPr indent="-342900" lvl="0" marL="342900" rtl="0" algn="l">
              <a:lnSpc>
                <a:spcPct val="80000"/>
              </a:lnSpc>
              <a:spcBef>
                <a:spcPts val="600"/>
              </a:spcBef>
              <a:spcAft>
                <a:spcPts val="0"/>
              </a:spcAft>
              <a:buSzPts val="3300"/>
              <a:buFont typeface="Arial"/>
              <a:buChar char="•"/>
            </a:pPr>
            <a:r>
              <a:rPr b="0" i="0" lang="en-US" sz="3000" u="none">
                <a:solidFill>
                  <a:srgbClr val="000099"/>
                </a:solidFill>
                <a:latin typeface="Arial"/>
                <a:ea typeface="Arial"/>
                <a:cs typeface="Arial"/>
                <a:sym typeface="Arial"/>
              </a:rPr>
              <a:t>The</a:t>
            </a:r>
            <a:r>
              <a:rPr b="0" i="0" lang="en-US" sz="3000" u="none">
                <a:solidFill>
                  <a:schemeClr val="dk1"/>
                </a:solidFill>
                <a:latin typeface="Arial"/>
                <a:ea typeface="Arial"/>
                <a:cs typeface="Arial"/>
                <a:sym typeface="Arial"/>
              </a:rPr>
              <a:t> </a:t>
            </a:r>
            <a:r>
              <a:rPr b="1" i="1" lang="en-US" sz="3000" u="none">
                <a:solidFill>
                  <a:srgbClr val="3399FF"/>
                </a:solidFill>
                <a:latin typeface="Arial"/>
                <a:ea typeface="Arial"/>
                <a:cs typeface="Arial"/>
                <a:sym typeface="Arial"/>
              </a:rPr>
              <a:t>project charter</a:t>
            </a:r>
            <a:r>
              <a:rPr b="0" i="0" lang="en-US" sz="3000" u="none">
                <a:solidFill>
                  <a:schemeClr val="dk1"/>
                </a:solidFill>
                <a:latin typeface="Arial"/>
                <a:ea typeface="Arial"/>
                <a:cs typeface="Arial"/>
                <a:sym typeface="Arial"/>
              </a:rPr>
              <a:t> </a:t>
            </a:r>
            <a:endParaRPr/>
          </a:p>
          <a:p>
            <a:pPr indent="-285750" lvl="1" marL="742950" rtl="0" algn="l">
              <a:lnSpc>
                <a:spcPct val="80000"/>
              </a:lnSpc>
              <a:spcBef>
                <a:spcPts val="520"/>
              </a:spcBef>
              <a:spcAft>
                <a:spcPts val="0"/>
              </a:spcAft>
              <a:buSzPts val="2600"/>
              <a:buFont typeface="Arial"/>
              <a:buChar char="•"/>
            </a:pPr>
            <a:r>
              <a:rPr b="0" i="0" lang="en-US" sz="2600" u="none">
                <a:solidFill>
                  <a:srgbClr val="000099"/>
                </a:solidFill>
                <a:latin typeface="Arial"/>
                <a:ea typeface="Arial"/>
                <a:cs typeface="Arial"/>
                <a:sym typeface="Arial"/>
              </a:rPr>
              <a:t>describes the project’s objectives and rules</a:t>
            </a:r>
            <a:endParaRPr/>
          </a:p>
          <a:p>
            <a:pPr indent="-342900" lvl="0" marL="342900" rtl="0" algn="l">
              <a:lnSpc>
                <a:spcPct val="80000"/>
              </a:lnSpc>
              <a:spcBef>
                <a:spcPts val="600"/>
              </a:spcBef>
              <a:spcAft>
                <a:spcPts val="0"/>
              </a:spcAft>
              <a:buSzPts val="3300"/>
              <a:buFont typeface="Arial"/>
              <a:buChar char="•"/>
            </a:pPr>
            <a:r>
              <a:rPr b="0" i="0" lang="en-US" sz="3000" u="none">
                <a:solidFill>
                  <a:srgbClr val="000099"/>
                </a:solidFill>
                <a:latin typeface="Arial"/>
                <a:ea typeface="Arial"/>
                <a:cs typeface="Arial"/>
                <a:sym typeface="Arial"/>
              </a:rPr>
              <a:t>A </a:t>
            </a:r>
            <a:r>
              <a:rPr b="1" i="1" lang="en-US" sz="3000" u="none">
                <a:solidFill>
                  <a:srgbClr val="3399FF"/>
                </a:solidFill>
                <a:latin typeface="Arial"/>
                <a:ea typeface="Arial"/>
                <a:cs typeface="Arial"/>
                <a:sym typeface="Arial"/>
              </a:rPr>
              <a:t>functional lead</a:t>
            </a:r>
            <a:r>
              <a:rPr b="0" i="0" lang="en-US" sz="3000" u="none">
                <a:solidFill>
                  <a:schemeClr val="dk1"/>
                </a:solidFill>
                <a:latin typeface="Arial"/>
                <a:ea typeface="Arial"/>
                <a:cs typeface="Arial"/>
                <a:sym typeface="Arial"/>
              </a:rPr>
              <a:t> </a:t>
            </a:r>
            <a:endParaRPr/>
          </a:p>
          <a:p>
            <a:pPr indent="-285750" lvl="1" marL="742950" rtl="0" algn="l">
              <a:lnSpc>
                <a:spcPct val="80000"/>
              </a:lnSpc>
              <a:spcBef>
                <a:spcPts val="520"/>
              </a:spcBef>
              <a:spcAft>
                <a:spcPts val="0"/>
              </a:spcAft>
              <a:buSzPts val="2600"/>
              <a:buFont typeface="Arial"/>
              <a:buChar char="•"/>
            </a:pPr>
            <a:r>
              <a:rPr b="0" i="0" lang="en-US" sz="2600" u="none">
                <a:solidFill>
                  <a:srgbClr val="000099"/>
                </a:solidFill>
                <a:latin typeface="Arial"/>
                <a:ea typeface="Arial"/>
                <a:cs typeface="Arial"/>
                <a:sym typeface="Arial"/>
              </a:rPr>
              <a:t>manages a group of analysts</a:t>
            </a:r>
            <a:endParaRPr/>
          </a:p>
          <a:p>
            <a:pPr indent="-342900" lvl="0" marL="342900" rtl="0" algn="l">
              <a:lnSpc>
                <a:spcPct val="80000"/>
              </a:lnSpc>
              <a:spcBef>
                <a:spcPts val="600"/>
              </a:spcBef>
              <a:spcAft>
                <a:spcPts val="0"/>
              </a:spcAft>
              <a:buSzPts val="3300"/>
              <a:buFont typeface="Arial"/>
              <a:buChar char="•"/>
            </a:pPr>
            <a:r>
              <a:rPr b="0" i="0" lang="en-US" sz="3000" u="none">
                <a:solidFill>
                  <a:srgbClr val="000099"/>
                </a:solidFill>
                <a:latin typeface="Arial"/>
                <a:ea typeface="Arial"/>
                <a:cs typeface="Arial"/>
                <a:sym typeface="Arial"/>
              </a:rPr>
              <a:t>A</a:t>
            </a:r>
            <a:r>
              <a:rPr b="0" i="0" lang="en-US" sz="3000" u="none">
                <a:solidFill>
                  <a:schemeClr val="dk1"/>
                </a:solidFill>
                <a:latin typeface="Arial"/>
                <a:ea typeface="Arial"/>
                <a:cs typeface="Arial"/>
                <a:sym typeface="Arial"/>
              </a:rPr>
              <a:t> </a:t>
            </a:r>
            <a:r>
              <a:rPr b="1" i="1" lang="en-US" sz="3000" u="none">
                <a:solidFill>
                  <a:srgbClr val="3399FF"/>
                </a:solidFill>
                <a:latin typeface="Arial"/>
                <a:ea typeface="Arial"/>
                <a:cs typeface="Arial"/>
                <a:sym typeface="Arial"/>
              </a:rPr>
              <a:t>technical lead</a:t>
            </a:r>
            <a:r>
              <a:rPr b="0" i="0" lang="en-US" sz="3000" u="none">
                <a:solidFill>
                  <a:schemeClr val="dk1"/>
                </a:solidFill>
                <a:latin typeface="Arial"/>
                <a:ea typeface="Arial"/>
                <a:cs typeface="Arial"/>
                <a:sym typeface="Arial"/>
              </a:rPr>
              <a:t> </a:t>
            </a:r>
            <a:endParaRPr/>
          </a:p>
          <a:p>
            <a:pPr indent="-285750" lvl="1" marL="742950" rtl="0" algn="l">
              <a:lnSpc>
                <a:spcPct val="80000"/>
              </a:lnSpc>
              <a:spcBef>
                <a:spcPts val="520"/>
              </a:spcBef>
              <a:spcAft>
                <a:spcPts val="0"/>
              </a:spcAft>
              <a:buSzPts val="2600"/>
              <a:buFont typeface="Arial"/>
              <a:buChar char="•"/>
            </a:pPr>
            <a:r>
              <a:rPr b="0" i="0" lang="en-US" sz="2600" u="none">
                <a:solidFill>
                  <a:srgbClr val="000099"/>
                </a:solidFill>
                <a:latin typeface="Arial"/>
                <a:ea typeface="Arial"/>
                <a:cs typeface="Arial"/>
                <a:sym typeface="Arial"/>
              </a:rPr>
              <a:t>oversees progress of </a:t>
            </a:r>
            <a:endParaRPr/>
          </a:p>
          <a:p>
            <a:pPr indent="-228600" lvl="2" marL="1143000" rtl="0" algn="l">
              <a:lnSpc>
                <a:spcPct val="80000"/>
              </a:lnSpc>
              <a:spcBef>
                <a:spcPts val="420"/>
              </a:spcBef>
              <a:spcAft>
                <a:spcPts val="0"/>
              </a:spcAft>
              <a:buSzPts val="2100"/>
              <a:buChar char="•"/>
            </a:pPr>
            <a:r>
              <a:rPr b="0" i="0" lang="en-US" sz="2100" u="none">
                <a:solidFill>
                  <a:srgbClr val="000099"/>
                </a:solidFill>
                <a:latin typeface="Arial"/>
                <a:ea typeface="Arial"/>
                <a:cs typeface="Arial"/>
                <a:sym typeface="Arial"/>
              </a:rPr>
              <a:t>programmers </a:t>
            </a:r>
            <a:endParaRPr/>
          </a:p>
          <a:p>
            <a:pPr indent="-228600" lvl="2" marL="1143000" rtl="0" algn="l">
              <a:lnSpc>
                <a:spcPct val="80000"/>
              </a:lnSpc>
              <a:spcBef>
                <a:spcPts val="420"/>
              </a:spcBef>
              <a:spcAft>
                <a:spcPts val="0"/>
              </a:spcAft>
              <a:buSzPts val="2100"/>
              <a:buChar char="•"/>
            </a:pPr>
            <a:r>
              <a:rPr b="0" i="0" lang="en-US" sz="2100" u="none">
                <a:solidFill>
                  <a:srgbClr val="000099"/>
                </a:solidFill>
                <a:latin typeface="Arial"/>
                <a:ea typeface="Arial"/>
                <a:cs typeface="Arial"/>
                <a:sym typeface="Arial"/>
              </a:rPr>
              <a:t>and technical staff members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465" name="Google Shape;465;p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466" name="Google Shape;466;p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600"/>
              <a:buFont typeface="Arial"/>
              <a:buNone/>
            </a:pPr>
            <a:r>
              <a:rPr b="1" i="0" lang="en-US" sz="3600" u="none">
                <a:solidFill>
                  <a:srgbClr val="000099"/>
                </a:solidFill>
                <a:latin typeface="Arial"/>
                <a:ea typeface="Arial"/>
                <a:cs typeface="Arial"/>
                <a:sym typeface="Arial"/>
              </a:rPr>
              <a:t>Project Manager’s Balancing Act</a:t>
            </a:r>
            <a:endParaRPr/>
          </a:p>
        </p:txBody>
      </p:sp>
      <p:sp>
        <p:nvSpPr>
          <p:cNvPr id="467" name="Google Shape;467;p7"/>
          <p:cNvSpPr txBox="1"/>
          <p:nvPr/>
        </p:nvSpPr>
        <p:spPr>
          <a:xfrm>
            <a:off x="381000" y="1752600"/>
            <a:ext cx="5257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800"/>
              <a:buFont typeface="Arial"/>
              <a:buNone/>
            </a:pPr>
            <a:r>
              <a:rPr b="0" i="0" lang="en-US" sz="2800" u="none">
                <a:solidFill>
                  <a:srgbClr val="000099"/>
                </a:solidFill>
                <a:latin typeface="Arial"/>
                <a:ea typeface="Arial"/>
                <a:cs typeface="Arial"/>
                <a:sym typeface="Arial"/>
              </a:rPr>
              <a:t>Project Management involves</a:t>
            </a:r>
            <a:endParaRPr/>
          </a:p>
          <a:p>
            <a:pPr indent="0" lvl="0" marL="0" marR="0" rtl="0" algn="l">
              <a:lnSpc>
                <a:spcPct val="100000"/>
              </a:lnSpc>
              <a:spcBef>
                <a:spcPts val="0"/>
              </a:spcBef>
              <a:spcAft>
                <a:spcPts val="0"/>
              </a:spcAft>
              <a:buClr>
                <a:srgbClr val="000099"/>
              </a:buClr>
              <a:buSzPts val="2800"/>
              <a:buFont typeface="Arial"/>
              <a:buNone/>
            </a:pPr>
            <a:r>
              <a:rPr b="0" i="0" lang="en-US" sz="2800" u="none">
                <a:solidFill>
                  <a:srgbClr val="000099"/>
                </a:solidFill>
                <a:latin typeface="Arial"/>
                <a:ea typeface="Arial"/>
                <a:cs typeface="Arial"/>
                <a:sym typeface="Arial"/>
              </a:rPr>
              <a:t>making </a:t>
            </a:r>
            <a:r>
              <a:rPr b="1" i="0" lang="en-US" sz="2800" u="none">
                <a:solidFill>
                  <a:srgbClr val="000099"/>
                </a:solidFill>
                <a:latin typeface="Arial"/>
                <a:ea typeface="Arial"/>
                <a:cs typeface="Arial"/>
                <a:sym typeface="Arial"/>
              </a:rPr>
              <a:t>trade-offs</a:t>
            </a:r>
            <a:r>
              <a:rPr b="0" i="0" lang="en-US" sz="2800" u="none">
                <a:solidFill>
                  <a:srgbClr val="000099"/>
                </a:solidFill>
                <a:latin typeface="Arial"/>
                <a:ea typeface="Arial"/>
                <a:cs typeface="Arial"/>
                <a:sym typeface="Arial"/>
              </a:rPr>
              <a:t>…</a:t>
            </a:r>
            <a:endParaRPr/>
          </a:p>
        </p:txBody>
      </p:sp>
      <p:grpSp>
        <p:nvGrpSpPr>
          <p:cNvPr id="468" name="Google Shape;468;p7"/>
          <p:cNvGrpSpPr/>
          <p:nvPr/>
        </p:nvGrpSpPr>
        <p:grpSpPr>
          <a:xfrm>
            <a:off x="4724400" y="1676400"/>
            <a:ext cx="3415871" cy="3730423"/>
            <a:chOff x="3408" y="1104"/>
            <a:chExt cx="2152" cy="2350"/>
          </a:xfrm>
        </p:grpSpPr>
        <p:grpSp>
          <p:nvGrpSpPr>
            <p:cNvPr id="469" name="Google Shape;469;p7"/>
            <p:cNvGrpSpPr/>
            <p:nvPr/>
          </p:nvGrpSpPr>
          <p:grpSpPr>
            <a:xfrm>
              <a:off x="3408" y="1104"/>
              <a:ext cx="2046" cy="2134"/>
              <a:chOff x="3275" y="1508"/>
              <a:chExt cx="2046" cy="2134"/>
            </a:xfrm>
          </p:grpSpPr>
          <p:sp>
            <p:nvSpPr>
              <p:cNvPr id="470" name="Google Shape;470;p7"/>
              <p:cNvSpPr/>
              <p:nvPr/>
            </p:nvSpPr>
            <p:spPr>
              <a:xfrm>
                <a:off x="3576" y="2724"/>
                <a:ext cx="1745" cy="918"/>
              </a:xfrm>
              <a:custGeom>
                <a:rect b="b" l="l" r="r" t="t"/>
                <a:pathLst>
                  <a:path extrusionOk="0" h="918" w="1745">
                    <a:moveTo>
                      <a:pt x="877" y="907"/>
                    </a:moveTo>
                    <a:lnTo>
                      <a:pt x="895" y="904"/>
                    </a:lnTo>
                    <a:lnTo>
                      <a:pt x="919" y="900"/>
                    </a:lnTo>
                    <a:lnTo>
                      <a:pt x="943" y="895"/>
                    </a:lnTo>
                    <a:lnTo>
                      <a:pt x="960" y="891"/>
                    </a:lnTo>
                    <a:lnTo>
                      <a:pt x="980" y="886"/>
                    </a:lnTo>
                    <a:lnTo>
                      <a:pt x="1000" y="880"/>
                    </a:lnTo>
                    <a:lnTo>
                      <a:pt x="1020" y="875"/>
                    </a:lnTo>
                    <a:lnTo>
                      <a:pt x="1038" y="869"/>
                    </a:lnTo>
                    <a:lnTo>
                      <a:pt x="1058" y="861"/>
                    </a:lnTo>
                    <a:lnTo>
                      <a:pt x="1083" y="852"/>
                    </a:lnTo>
                    <a:lnTo>
                      <a:pt x="1104" y="843"/>
                    </a:lnTo>
                    <a:lnTo>
                      <a:pt x="1124" y="834"/>
                    </a:lnTo>
                    <a:lnTo>
                      <a:pt x="1147" y="824"/>
                    </a:lnTo>
                    <a:lnTo>
                      <a:pt x="1169" y="813"/>
                    </a:lnTo>
                    <a:lnTo>
                      <a:pt x="1189" y="803"/>
                    </a:lnTo>
                    <a:lnTo>
                      <a:pt x="1207" y="791"/>
                    </a:lnTo>
                    <a:lnTo>
                      <a:pt x="1224" y="781"/>
                    </a:lnTo>
                    <a:lnTo>
                      <a:pt x="1241" y="769"/>
                    </a:lnTo>
                    <a:lnTo>
                      <a:pt x="1260" y="758"/>
                    </a:lnTo>
                    <a:lnTo>
                      <a:pt x="1281" y="744"/>
                    </a:lnTo>
                    <a:lnTo>
                      <a:pt x="1300" y="730"/>
                    </a:lnTo>
                    <a:lnTo>
                      <a:pt x="1318" y="716"/>
                    </a:lnTo>
                    <a:lnTo>
                      <a:pt x="1334" y="704"/>
                    </a:lnTo>
                    <a:lnTo>
                      <a:pt x="1362" y="682"/>
                    </a:lnTo>
                    <a:lnTo>
                      <a:pt x="1387" y="660"/>
                    </a:lnTo>
                    <a:lnTo>
                      <a:pt x="1412" y="635"/>
                    </a:lnTo>
                    <a:lnTo>
                      <a:pt x="1438" y="606"/>
                    </a:lnTo>
                    <a:lnTo>
                      <a:pt x="1456" y="585"/>
                    </a:lnTo>
                    <a:lnTo>
                      <a:pt x="1476" y="561"/>
                    </a:lnTo>
                    <a:lnTo>
                      <a:pt x="1498" y="535"/>
                    </a:lnTo>
                    <a:lnTo>
                      <a:pt x="1517" y="509"/>
                    </a:lnTo>
                    <a:lnTo>
                      <a:pt x="1535" y="481"/>
                    </a:lnTo>
                    <a:lnTo>
                      <a:pt x="1557" y="449"/>
                    </a:lnTo>
                    <a:lnTo>
                      <a:pt x="1745" y="559"/>
                    </a:lnTo>
                    <a:lnTo>
                      <a:pt x="1561" y="0"/>
                    </a:lnTo>
                    <a:lnTo>
                      <a:pt x="964" y="106"/>
                    </a:lnTo>
                    <a:lnTo>
                      <a:pt x="1165" y="220"/>
                    </a:lnTo>
                    <a:lnTo>
                      <a:pt x="1148" y="244"/>
                    </a:lnTo>
                    <a:lnTo>
                      <a:pt x="1130" y="265"/>
                    </a:lnTo>
                    <a:lnTo>
                      <a:pt x="1112" y="286"/>
                    </a:lnTo>
                    <a:lnTo>
                      <a:pt x="1094" y="306"/>
                    </a:lnTo>
                    <a:lnTo>
                      <a:pt x="1079" y="321"/>
                    </a:lnTo>
                    <a:lnTo>
                      <a:pt x="1063" y="338"/>
                    </a:lnTo>
                    <a:lnTo>
                      <a:pt x="1045" y="352"/>
                    </a:lnTo>
                    <a:lnTo>
                      <a:pt x="1025" y="367"/>
                    </a:lnTo>
                    <a:lnTo>
                      <a:pt x="1001" y="383"/>
                    </a:lnTo>
                    <a:lnTo>
                      <a:pt x="981" y="396"/>
                    </a:lnTo>
                    <a:lnTo>
                      <a:pt x="964" y="406"/>
                    </a:lnTo>
                    <a:lnTo>
                      <a:pt x="939" y="420"/>
                    </a:lnTo>
                    <a:lnTo>
                      <a:pt x="917" y="429"/>
                    </a:lnTo>
                    <a:lnTo>
                      <a:pt x="898" y="435"/>
                    </a:lnTo>
                    <a:lnTo>
                      <a:pt x="878" y="442"/>
                    </a:lnTo>
                    <a:lnTo>
                      <a:pt x="849" y="450"/>
                    </a:lnTo>
                    <a:lnTo>
                      <a:pt x="820" y="454"/>
                    </a:lnTo>
                    <a:lnTo>
                      <a:pt x="791" y="457"/>
                    </a:lnTo>
                    <a:lnTo>
                      <a:pt x="748" y="459"/>
                    </a:lnTo>
                    <a:lnTo>
                      <a:pt x="692" y="460"/>
                    </a:lnTo>
                    <a:lnTo>
                      <a:pt x="649" y="454"/>
                    </a:lnTo>
                    <a:lnTo>
                      <a:pt x="610" y="445"/>
                    </a:lnTo>
                    <a:lnTo>
                      <a:pt x="565" y="432"/>
                    </a:lnTo>
                    <a:lnTo>
                      <a:pt x="525" y="415"/>
                    </a:lnTo>
                    <a:lnTo>
                      <a:pt x="485" y="395"/>
                    </a:lnTo>
                    <a:lnTo>
                      <a:pt x="449" y="372"/>
                    </a:lnTo>
                    <a:lnTo>
                      <a:pt x="414" y="341"/>
                    </a:lnTo>
                    <a:lnTo>
                      <a:pt x="0" y="580"/>
                    </a:lnTo>
                    <a:lnTo>
                      <a:pt x="17" y="600"/>
                    </a:lnTo>
                    <a:lnTo>
                      <a:pt x="41" y="623"/>
                    </a:lnTo>
                    <a:lnTo>
                      <a:pt x="61" y="643"/>
                    </a:lnTo>
                    <a:lnTo>
                      <a:pt x="81" y="662"/>
                    </a:lnTo>
                    <a:lnTo>
                      <a:pt x="101" y="681"/>
                    </a:lnTo>
                    <a:lnTo>
                      <a:pt x="125" y="701"/>
                    </a:lnTo>
                    <a:lnTo>
                      <a:pt x="147" y="718"/>
                    </a:lnTo>
                    <a:lnTo>
                      <a:pt x="169" y="734"/>
                    </a:lnTo>
                    <a:lnTo>
                      <a:pt x="194" y="750"/>
                    </a:lnTo>
                    <a:lnTo>
                      <a:pt x="218" y="767"/>
                    </a:lnTo>
                    <a:lnTo>
                      <a:pt x="243" y="783"/>
                    </a:lnTo>
                    <a:lnTo>
                      <a:pt x="266" y="796"/>
                    </a:lnTo>
                    <a:lnTo>
                      <a:pt x="289" y="809"/>
                    </a:lnTo>
                    <a:lnTo>
                      <a:pt x="311" y="820"/>
                    </a:lnTo>
                    <a:lnTo>
                      <a:pt x="341" y="834"/>
                    </a:lnTo>
                    <a:lnTo>
                      <a:pt x="369" y="846"/>
                    </a:lnTo>
                    <a:lnTo>
                      <a:pt x="401" y="858"/>
                    </a:lnTo>
                    <a:lnTo>
                      <a:pt x="425" y="867"/>
                    </a:lnTo>
                    <a:lnTo>
                      <a:pt x="448" y="876"/>
                    </a:lnTo>
                    <a:lnTo>
                      <a:pt x="475" y="884"/>
                    </a:lnTo>
                    <a:lnTo>
                      <a:pt x="501" y="891"/>
                    </a:lnTo>
                    <a:lnTo>
                      <a:pt x="527" y="897"/>
                    </a:lnTo>
                    <a:lnTo>
                      <a:pt x="557" y="903"/>
                    </a:lnTo>
                    <a:lnTo>
                      <a:pt x="587" y="908"/>
                    </a:lnTo>
                    <a:lnTo>
                      <a:pt x="618" y="912"/>
                    </a:lnTo>
                    <a:lnTo>
                      <a:pt x="650" y="915"/>
                    </a:lnTo>
                    <a:lnTo>
                      <a:pt x="674" y="916"/>
                    </a:lnTo>
                    <a:lnTo>
                      <a:pt x="707" y="918"/>
                    </a:lnTo>
                    <a:lnTo>
                      <a:pt x="740" y="918"/>
                    </a:lnTo>
                    <a:lnTo>
                      <a:pt x="766" y="917"/>
                    </a:lnTo>
                    <a:lnTo>
                      <a:pt x="794" y="916"/>
                    </a:lnTo>
                    <a:lnTo>
                      <a:pt x="825" y="914"/>
                    </a:lnTo>
                    <a:lnTo>
                      <a:pt x="853" y="910"/>
                    </a:lnTo>
                    <a:lnTo>
                      <a:pt x="877" y="90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1" name="Google Shape;471;p7"/>
              <p:cNvSpPr/>
              <p:nvPr/>
            </p:nvSpPr>
            <p:spPr>
              <a:xfrm>
                <a:off x="3275" y="1730"/>
                <a:ext cx="885" cy="1637"/>
              </a:xfrm>
              <a:custGeom>
                <a:rect b="b" l="l" r="r" t="t"/>
                <a:pathLst>
                  <a:path extrusionOk="0" h="1637" w="885">
                    <a:moveTo>
                      <a:pt x="885" y="0"/>
                    </a:moveTo>
                    <a:lnTo>
                      <a:pt x="866" y="3"/>
                    </a:lnTo>
                    <a:lnTo>
                      <a:pt x="847" y="6"/>
                    </a:lnTo>
                    <a:lnTo>
                      <a:pt x="821" y="12"/>
                    </a:lnTo>
                    <a:lnTo>
                      <a:pt x="802" y="16"/>
                    </a:lnTo>
                    <a:lnTo>
                      <a:pt x="782" y="22"/>
                    </a:lnTo>
                    <a:lnTo>
                      <a:pt x="763" y="28"/>
                    </a:lnTo>
                    <a:lnTo>
                      <a:pt x="743" y="33"/>
                    </a:lnTo>
                    <a:lnTo>
                      <a:pt x="724" y="39"/>
                    </a:lnTo>
                    <a:lnTo>
                      <a:pt x="704" y="47"/>
                    </a:lnTo>
                    <a:lnTo>
                      <a:pt x="680" y="56"/>
                    </a:lnTo>
                    <a:lnTo>
                      <a:pt x="660" y="65"/>
                    </a:lnTo>
                    <a:lnTo>
                      <a:pt x="639" y="74"/>
                    </a:lnTo>
                    <a:lnTo>
                      <a:pt x="617" y="84"/>
                    </a:lnTo>
                    <a:lnTo>
                      <a:pt x="595" y="95"/>
                    </a:lnTo>
                    <a:lnTo>
                      <a:pt x="575" y="105"/>
                    </a:lnTo>
                    <a:lnTo>
                      <a:pt x="556" y="117"/>
                    </a:lnTo>
                    <a:lnTo>
                      <a:pt x="539" y="127"/>
                    </a:lnTo>
                    <a:lnTo>
                      <a:pt x="522" y="139"/>
                    </a:lnTo>
                    <a:lnTo>
                      <a:pt x="503" y="150"/>
                    </a:lnTo>
                    <a:lnTo>
                      <a:pt x="482" y="164"/>
                    </a:lnTo>
                    <a:lnTo>
                      <a:pt x="463" y="179"/>
                    </a:lnTo>
                    <a:lnTo>
                      <a:pt x="445" y="193"/>
                    </a:lnTo>
                    <a:lnTo>
                      <a:pt x="428" y="205"/>
                    </a:lnTo>
                    <a:lnTo>
                      <a:pt x="400" y="228"/>
                    </a:lnTo>
                    <a:lnTo>
                      <a:pt x="372" y="255"/>
                    </a:lnTo>
                    <a:lnTo>
                      <a:pt x="350" y="275"/>
                    </a:lnTo>
                    <a:lnTo>
                      <a:pt x="324" y="304"/>
                    </a:lnTo>
                    <a:lnTo>
                      <a:pt x="306" y="325"/>
                    </a:lnTo>
                    <a:lnTo>
                      <a:pt x="286" y="349"/>
                    </a:lnTo>
                    <a:lnTo>
                      <a:pt x="264" y="376"/>
                    </a:lnTo>
                    <a:lnTo>
                      <a:pt x="246" y="401"/>
                    </a:lnTo>
                    <a:lnTo>
                      <a:pt x="228" y="430"/>
                    </a:lnTo>
                    <a:lnTo>
                      <a:pt x="210" y="458"/>
                    </a:lnTo>
                    <a:lnTo>
                      <a:pt x="192" y="488"/>
                    </a:lnTo>
                    <a:lnTo>
                      <a:pt x="177" y="514"/>
                    </a:lnTo>
                    <a:lnTo>
                      <a:pt x="163" y="546"/>
                    </a:lnTo>
                    <a:lnTo>
                      <a:pt x="149" y="577"/>
                    </a:lnTo>
                    <a:lnTo>
                      <a:pt x="137" y="609"/>
                    </a:lnTo>
                    <a:lnTo>
                      <a:pt x="125" y="644"/>
                    </a:lnTo>
                    <a:lnTo>
                      <a:pt x="110" y="687"/>
                    </a:lnTo>
                    <a:lnTo>
                      <a:pt x="100" y="727"/>
                    </a:lnTo>
                    <a:lnTo>
                      <a:pt x="90" y="768"/>
                    </a:lnTo>
                    <a:lnTo>
                      <a:pt x="85" y="808"/>
                    </a:lnTo>
                    <a:lnTo>
                      <a:pt x="78" y="855"/>
                    </a:lnTo>
                    <a:lnTo>
                      <a:pt x="73" y="913"/>
                    </a:lnTo>
                    <a:lnTo>
                      <a:pt x="72" y="959"/>
                    </a:lnTo>
                    <a:lnTo>
                      <a:pt x="73" y="1004"/>
                    </a:lnTo>
                    <a:lnTo>
                      <a:pt x="77" y="1047"/>
                    </a:lnTo>
                    <a:lnTo>
                      <a:pt x="82" y="1087"/>
                    </a:lnTo>
                    <a:lnTo>
                      <a:pt x="87" y="1129"/>
                    </a:lnTo>
                    <a:lnTo>
                      <a:pt x="96" y="1172"/>
                    </a:lnTo>
                    <a:lnTo>
                      <a:pt x="108" y="1218"/>
                    </a:lnTo>
                    <a:lnTo>
                      <a:pt x="123" y="1265"/>
                    </a:lnTo>
                    <a:lnTo>
                      <a:pt x="138" y="1309"/>
                    </a:lnTo>
                    <a:lnTo>
                      <a:pt x="155" y="1352"/>
                    </a:lnTo>
                    <a:lnTo>
                      <a:pt x="175" y="1394"/>
                    </a:lnTo>
                    <a:lnTo>
                      <a:pt x="199" y="1434"/>
                    </a:lnTo>
                    <a:lnTo>
                      <a:pt x="0" y="1547"/>
                    </a:lnTo>
                    <a:lnTo>
                      <a:pt x="607" y="1637"/>
                    </a:lnTo>
                    <a:lnTo>
                      <a:pt x="830" y="1079"/>
                    </a:lnTo>
                    <a:lnTo>
                      <a:pt x="597" y="1204"/>
                    </a:lnTo>
                    <a:lnTo>
                      <a:pt x="574" y="1168"/>
                    </a:lnTo>
                    <a:lnTo>
                      <a:pt x="560" y="1136"/>
                    </a:lnTo>
                    <a:lnTo>
                      <a:pt x="547" y="1103"/>
                    </a:lnTo>
                    <a:lnTo>
                      <a:pt x="538" y="1070"/>
                    </a:lnTo>
                    <a:lnTo>
                      <a:pt x="532" y="1038"/>
                    </a:lnTo>
                    <a:lnTo>
                      <a:pt x="530" y="1007"/>
                    </a:lnTo>
                    <a:lnTo>
                      <a:pt x="527" y="976"/>
                    </a:lnTo>
                    <a:lnTo>
                      <a:pt x="527" y="945"/>
                    </a:lnTo>
                    <a:lnTo>
                      <a:pt x="529" y="908"/>
                    </a:lnTo>
                    <a:lnTo>
                      <a:pt x="533" y="872"/>
                    </a:lnTo>
                    <a:lnTo>
                      <a:pt x="541" y="832"/>
                    </a:lnTo>
                    <a:lnTo>
                      <a:pt x="550" y="800"/>
                    </a:lnTo>
                    <a:lnTo>
                      <a:pt x="564" y="764"/>
                    </a:lnTo>
                    <a:lnTo>
                      <a:pt x="576" y="733"/>
                    </a:lnTo>
                    <a:lnTo>
                      <a:pt x="593" y="703"/>
                    </a:lnTo>
                    <a:lnTo>
                      <a:pt x="607" y="680"/>
                    </a:lnTo>
                    <a:lnTo>
                      <a:pt x="621" y="661"/>
                    </a:lnTo>
                    <a:lnTo>
                      <a:pt x="635" y="642"/>
                    </a:lnTo>
                    <a:lnTo>
                      <a:pt x="651" y="623"/>
                    </a:lnTo>
                    <a:lnTo>
                      <a:pt x="668" y="603"/>
                    </a:lnTo>
                    <a:lnTo>
                      <a:pt x="683" y="589"/>
                    </a:lnTo>
                    <a:lnTo>
                      <a:pt x="700" y="571"/>
                    </a:lnTo>
                    <a:lnTo>
                      <a:pt x="717" y="557"/>
                    </a:lnTo>
                    <a:lnTo>
                      <a:pt x="737" y="542"/>
                    </a:lnTo>
                    <a:lnTo>
                      <a:pt x="761" y="526"/>
                    </a:lnTo>
                    <a:lnTo>
                      <a:pt x="781" y="513"/>
                    </a:lnTo>
                    <a:lnTo>
                      <a:pt x="798" y="503"/>
                    </a:lnTo>
                    <a:lnTo>
                      <a:pt x="823" y="489"/>
                    </a:lnTo>
                    <a:lnTo>
                      <a:pt x="847" y="479"/>
                    </a:lnTo>
                    <a:lnTo>
                      <a:pt x="885" y="468"/>
                    </a:lnTo>
                    <a:lnTo>
                      <a:pt x="885" y="0"/>
                    </a:lnTo>
                    <a:close/>
                  </a:path>
                </a:pathLst>
              </a:custGeom>
              <a:solidFill>
                <a:srgbClr val="3399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sp>
            <p:nvSpPr>
              <p:cNvPr id="472" name="Google Shape;472;p7"/>
              <p:cNvSpPr/>
              <p:nvPr/>
            </p:nvSpPr>
            <p:spPr>
              <a:xfrm>
                <a:off x="3958" y="1508"/>
                <a:ext cx="1315" cy="1482"/>
              </a:xfrm>
              <a:custGeom>
                <a:rect b="b" l="l" r="r" t="t"/>
                <a:pathLst>
                  <a:path extrusionOk="0" h="1482" w="1315">
                    <a:moveTo>
                      <a:pt x="501" y="217"/>
                    </a:moveTo>
                    <a:lnTo>
                      <a:pt x="519" y="220"/>
                    </a:lnTo>
                    <a:lnTo>
                      <a:pt x="543" y="224"/>
                    </a:lnTo>
                    <a:lnTo>
                      <a:pt x="567" y="230"/>
                    </a:lnTo>
                    <a:lnTo>
                      <a:pt x="584" y="234"/>
                    </a:lnTo>
                    <a:lnTo>
                      <a:pt x="604" y="239"/>
                    </a:lnTo>
                    <a:lnTo>
                      <a:pt x="623" y="245"/>
                    </a:lnTo>
                    <a:lnTo>
                      <a:pt x="643" y="251"/>
                    </a:lnTo>
                    <a:lnTo>
                      <a:pt x="661" y="256"/>
                    </a:lnTo>
                    <a:lnTo>
                      <a:pt x="682" y="264"/>
                    </a:lnTo>
                    <a:lnTo>
                      <a:pt x="706" y="274"/>
                    </a:lnTo>
                    <a:lnTo>
                      <a:pt x="727" y="282"/>
                    </a:lnTo>
                    <a:lnTo>
                      <a:pt x="747" y="291"/>
                    </a:lnTo>
                    <a:lnTo>
                      <a:pt x="770" y="301"/>
                    </a:lnTo>
                    <a:lnTo>
                      <a:pt x="792" y="312"/>
                    </a:lnTo>
                    <a:lnTo>
                      <a:pt x="812" y="322"/>
                    </a:lnTo>
                    <a:lnTo>
                      <a:pt x="831" y="334"/>
                    </a:lnTo>
                    <a:lnTo>
                      <a:pt x="848" y="344"/>
                    </a:lnTo>
                    <a:lnTo>
                      <a:pt x="865" y="356"/>
                    </a:lnTo>
                    <a:lnTo>
                      <a:pt x="884" y="367"/>
                    </a:lnTo>
                    <a:lnTo>
                      <a:pt x="905" y="381"/>
                    </a:lnTo>
                    <a:lnTo>
                      <a:pt x="924" y="395"/>
                    </a:lnTo>
                    <a:lnTo>
                      <a:pt x="942" y="409"/>
                    </a:lnTo>
                    <a:lnTo>
                      <a:pt x="959" y="422"/>
                    </a:lnTo>
                    <a:lnTo>
                      <a:pt x="986" y="445"/>
                    </a:lnTo>
                    <a:lnTo>
                      <a:pt x="1014" y="471"/>
                    </a:lnTo>
                    <a:lnTo>
                      <a:pt x="1036" y="491"/>
                    </a:lnTo>
                    <a:lnTo>
                      <a:pt x="1062" y="520"/>
                    </a:lnTo>
                    <a:lnTo>
                      <a:pt x="1080" y="541"/>
                    </a:lnTo>
                    <a:lnTo>
                      <a:pt x="1100" y="565"/>
                    </a:lnTo>
                    <a:lnTo>
                      <a:pt x="1122" y="592"/>
                    </a:lnTo>
                    <a:lnTo>
                      <a:pt x="1140" y="618"/>
                    </a:lnTo>
                    <a:lnTo>
                      <a:pt x="1158" y="647"/>
                    </a:lnTo>
                    <a:lnTo>
                      <a:pt x="1177" y="675"/>
                    </a:lnTo>
                    <a:lnTo>
                      <a:pt x="1193" y="705"/>
                    </a:lnTo>
                    <a:lnTo>
                      <a:pt x="1209" y="731"/>
                    </a:lnTo>
                    <a:lnTo>
                      <a:pt x="1224" y="763"/>
                    </a:lnTo>
                    <a:lnTo>
                      <a:pt x="1238" y="794"/>
                    </a:lnTo>
                    <a:lnTo>
                      <a:pt x="1250" y="826"/>
                    </a:lnTo>
                    <a:lnTo>
                      <a:pt x="1262" y="861"/>
                    </a:lnTo>
                    <a:lnTo>
                      <a:pt x="1277" y="904"/>
                    </a:lnTo>
                    <a:lnTo>
                      <a:pt x="1287" y="944"/>
                    </a:lnTo>
                    <a:lnTo>
                      <a:pt x="1297" y="985"/>
                    </a:lnTo>
                    <a:lnTo>
                      <a:pt x="1302" y="1025"/>
                    </a:lnTo>
                    <a:lnTo>
                      <a:pt x="1309" y="1072"/>
                    </a:lnTo>
                    <a:lnTo>
                      <a:pt x="1314" y="1130"/>
                    </a:lnTo>
                    <a:lnTo>
                      <a:pt x="1315" y="1175"/>
                    </a:lnTo>
                    <a:lnTo>
                      <a:pt x="1314" y="1220"/>
                    </a:lnTo>
                    <a:lnTo>
                      <a:pt x="1310" y="1263"/>
                    </a:lnTo>
                    <a:lnTo>
                      <a:pt x="1305" y="1303"/>
                    </a:lnTo>
                    <a:lnTo>
                      <a:pt x="1300" y="1345"/>
                    </a:lnTo>
                    <a:lnTo>
                      <a:pt x="1291" y="1388"/>
                    </a:lnTo>
                    <a:lnTo>
                      <a:pt x="1279" y="1434"/>
                    </a:lnTo>
                    <a:lnTo>
                      <a:pt x="1264" y="1482"/>
                    </a:lnTo>
                    <a:lnTo>
                      <a:pt x="1178" y="1214"/>
                    </a:lnTo>
                    <a:lnTo>
                      <a:pt x="850" y="1270"/>
                    </a:lnTo>
                    <a:lnTo>
                      <a:pt x="857" y="1223"/>
                    </a:lnTo>
                    <a:lnTo>
                      <a:pt x="860" y="1193"/>
                    </a:lnTo>
                    <a:lnTo>
                      <a:pt x="860" y="1161"/>
                    </a:lnTo>
                    <a:lnTo>
                      <a:pt x="858" y="1124"/>
                    </a:lnTo>
                    <a:lnTo>
                      <a:pt x="853" y="1089"/>
                    </a:lnTo>
                    <a:lnTo>
                      <a:pt x="846" y="1049"/>
                    </a:lnTo>
                    <a:lnTo>
                      <a:pt x="837" y="1017"/>
                    </a:lnTo>
                    <a:lnTo>
                      <a:pt x="823" y="981"/>
                    </a:lnTo>
                    <a:lnTo>
                      <a:pt x="810" y="950"/>
                    </a:lnTo>
                    <a:lnTo>
                      <a:pt x="794" y="920"/>
                    </a:lnTo>
                    <a:lnTo>
                      <a:pt x="780" y="897"/>
                    </a:lnTo>
                    <a:lnTo>
                      <a:pt x="766" y="878"/>
                    </a:lnTo>
                    <a:lnTo>
                      <a:pt x="752" y="859"/>
                    </a:lnTo>
                    <a:lnTo>
                      <a:pt x="736" y="840"/>
                    </a:lnTo>
                    <a:lnTo>
                      <a:pt x="718" y="820"/>
                    </a:lnTo>
                    <a:lnTo>
                      <a:pt x="703" y="806"/>
                    </a:lnTo>
                    <a:lnTo>
                      <a:pt x="686" y="789"/>
                    </a:lnTo>
                    <a:lnTo>
                      <a:pt x="669" y="774"/>
                    </a:lnTo>
                    <a:lnTo>
                      <a:pt x="649" y="759"/>
                    </a:lnTo>
                    <a:lnTo>
                      <a:pt x="625" y="744"/>
                    </a:lnTo>
                    <a:lnTo>
                      <a:pt x="605" y="730"/>
                    </a:lnTo>
                    <a:lnTo>
                      <a:pt x="588" y="721"/>
                    </a:lnTo>
                    <a:lnTo>
                      <a:pt x="563" y="706"/>
                    </a:lnTo>
                    <a:lnTo>
                      <a:pt x="541" y="698"/>
                    </a:lnTo>
                    <a:lnTo>
                      <a:pt x="522" y="691"/>
                    </a:lnTo>
                    <a:lnTo>
                      <a:pt x="502" y="684"/>
                    </a:lnTo>
                    <a:lnTo>
                      <a:pt x="472" y="677"/>
                    </a:lnTo>
                    <a:lnTo>
                      <a:pt x="444" y="672"/>
                    </a:lnTo>
                    <a:lnTo>
                      <a:pt x="415" y="669"/>
                    </a:lnTo>
                    <a:lnTo>
                      <a:pt x="386" y="667"/>
                    </a:lnTo>
                    <a:lnTo>
                      <a:pt x="370" y="666"/>
                    </a:lnTo>
                    <a:lnTo>
                      <a:pt x="370" y="907"/>
                    </a:lnTo>
                    <a:lnTo>
                      <a:pt x="0" y="460"/>
                    </a:lnTo>
                    <a:lnTo>
                      <a:pt x="369" y="0"/>
                    </a:lnTo>
                    <a:lnTo>
                      <a:pt x="369" y="207"/>
                    </a:lnTo>
                    <a:lnTo>
                      <a:pt x="389" y="208"/>
                    </a:lnTo>
                    <a:lnTo>
                      <a:pt x="418" y="209"/>
                    </a:lnTo>
                    <a:lnTo>
                      <a:pt x="448" y="211"/>
                    </a:lnTo>
                    <a:lnTo>
                      <a:pt x="477" y="214"/>
                    </a:lnTo>
                    <a:lnTo>
                      <a:pt x="501" y="217"/>
                    </a:lnTo>
                    <a:close/>
                  </a:path>
                </a:pathLst>
              </a:custGeom>
              <a:solidFill>
                <a:srgbClr val="CC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ahoma"/>
                  <a:ea typeface="Tahoma"/>
                  <a:cs typeface="Tahoma"/>
                  <a:sym typeface="Tahoma"/>
                </a:endParaRPr>
              </a:p>
            </p:txBody>
          </p:sp>
        </p:grpSp>
        <p:sp>
          <p:nvSpPr>
            <p:cNvPr id="473" name="Google Shape;473;p7"/>
            <p:cNvSpPr txBox="1"/>
            <p:nvPr/>
          </p:nvSpPr>
          <p:spPr>
            <a:xfrm>
              <a:off x="4080" y="1440"/>
              <a:ext cx="107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aramond"/>
                <a:buNone/>
              </a:pPr>
              <a:r>
                <a:rPr b="1" i="0" lang="en-US" sz="2400" u="none">
                  <a:solidFill>
                    <a:schemeClr val="lt1"/>
                  </a:solidFill>
                  <a:latin typeface="Garamond"/>
                  <a:ea typeface="Garamond"/>
                  <a:cs typeface="Garamond"/>
                  <a:sym typeface="Garamond"/>
                </a:rPr>
                <a:t>Project Size</a:t>
              </a:r>
              <a:endParaRPr/>
            </a:p>
          </p:txBody>
        </p:sp>
        <p:sp>
          <p:nvSpPr>
            <p:cNvPr id="474" name="Google Shape;474;p7"/>
            <p:cNvSpPr txBox="1"/>
            <p:nvPr/>
          </p:nvSpPr>
          <p:spPr>
            <a:xfrm rot="4320000">
              <a:off x="3286" y="2282"/>
              <a:ext cx="110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aramond"/>
                <a:buNone/>
              </a:pPr>
              <a:r>
                <a:rPr b="1" i="0" lang="en-US" sz="2400" u="none">
                  <a:solidFill>
                    <a:schemeClr val="lt1"/>
                  </a:solidFill>
                  <a:latin typeface="Garamond"/>
                  <a:ea typeface="Garamond"/>
                  <a:cs typeface="Garamond"/>
                  <a:sym typeface="Garamond"/>
                </a:rPr>
                <a:t>Project Cost</a:t>
              </a:r>
              <a:endParaRPr/>
            </a:p>
          </p:txBody>
        </p:sp>
        <p:sp>
          <p:nvSpPr>
            <p:cNvPr id="475" name="Google Shape;475;p7"/>
            <p:cNvSpPr txBox="1"/>
            <p:nvPr/>
          </p:nvSpPr>
          <p:spPr>
            <a:xfrm rot="-2700000">
              <a:off x="4323" y="2642"/>
              <a:ext cx="1273" cy="4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Garamond"/>
                <a:buNone/>
              </a:pPr>
              <a:r>
                <a:rPr b="1" i="0" lang="en-US" sz="2400" u="none">
                  <a:solidFill>
                    <a:schemeClr val="dk1"/>
                  </a:solidFill>
                  <a:latin typeface="Garamond"/>
                  <a:ea typeface="Garamond"/>
                  <a:cs typeface="Garamond"/>
                  <a:sym typeface="Garamond"/>
                </a:rPr>
                <a:t>Project Time</a:t>
              </a:r>
              <a:endParaRPr>
                <a:solidFill>
                  <a:schemeClr val="dk1"/>
                </a:solidFill>
              </a:endParaRPr>
            </a:p>
          </p:txBody>
        </p:sp>
      </p:grpSp>
      <p:sp>
        <p:nvSpPr>
          <p:cNvPr id="476" name="Google Shape;476;p7"/>
          <p:cNvSpPr txBox="1"/>
          <p:nvPr/>
        </p:nvSpPr>
        <p:spPr>
          <a:xfrm>
            <a:off x="304800" y="4724400"/>
            <a:ext cx="5257800" cy="946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800"/>
              <a:buFont typeface="Arial"/>
              <a:buNone/>
            </a:pPr>
            <a:r>
              <a:rPr b="0" i="0" lang="en-US" sz="2800" u="none">
                <a:solidFill>
                  <a:srgbClr val="000099"/>
                </a:solidFill>
                <a:latin typeface="Arial"/>
                <a:ea typeface="Arial"/>
                <a:cs typeface="Arial"/>
                <a:sym typeface="Arial"/>
              </a:rPr>
              <a:t>Modifying one element</a:t>
            </a:r>
            <a:endParaRPr/>
          </a:p>
          <a:p>
            <a:pPr indent="0" lvl="0" marL="0" marR="0" rtl="0" algn="l">
              <a:lnSpc>
                <a:spcPct val="100000"/>
              </a:lnSpc>
              <a:spcBef>
                <a:spcPts val="0"/>
              </a:spcBef>
              <a:spcAft>
                <a:spcPts val="0"/>
              </a:spcAft>
              <a:buClr>
                <a:srgbClr val="000099"/>
              </a:buClr>
              <a:buSzPts val="2800"/>
              <a:buFont typeface="Arial"/>
              <a:buNone/>
            </a:pPr>
            <a:r>
              <a:rPr b="0" i="0" lang="en-US" sz="2800" u="none">
                <a:solidFill>
                  <a:srgbClr val="000099"/>
                </a:solidFill>
                <a:latin typeface="Arial"/>
                <a:ea typeface="Arial"/>
                <a:cs typeface="Arial"/>
                <a:sym typeface="Arial"/>
              </a:rPr>
              <a:t>requires adjusting the others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70"/>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489" name="Google Shape;1489;p7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90" name="Google Shape;1490;p7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A Possible Team Configuration</a:t>
            </a:r>
            <a:endParaRPr/>
          </a:p>
        </p:txBody>
      </p:sp>
      <p:pic>
        <p:nvPicPr>
          <p:cNvPr id="1491" name="Google Shape;1491;p70"/>
          <p:cNvPicPr preferRelativeResize="0"/>
          <p:nvPr/>
        </p:nvPicPr>
        <p:blipFill rotWithShape="1">
          <a:blip r:embed="rId3">
            <a:alphaModFix/>
          </a:blip>
          <a:srcRect b="0" l="0" r="0" t="0"/>
          <a:stretch/>
        </p:blipFill>
        <p:spPr>
          <a:xfrm>
            <a:off x="914400" y="2057400"/>
            <a:ext cx="7153275" cy="3429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71"/>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497" name="Google Shape;1497;p71"/>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498" name="Google Shape;1498;p7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Motivation</a:t>
            </a:r>
            <a:endParaRPr/>
          </a:p>
        </p:txBody>
      </p:sp>
      <p:sp>
        <p:nvSpPr>
          <p:cNvPr descr="Rectangle: Click to edit Master text styles &#10;Second level &#10;Third level &#10;Fourth level &#10;Fifth level" id="1499" name="Google Shape;1499;p71"/>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Use monetary rewards cautiously</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Use intrinsic rewards</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Recognition</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Achievement</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The work itself</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Responsibility</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Advancement</a:t>
            </a:r>
            <a:endParaRPr/>
          </a:p>
          <a:p>
            <a:pPr indent="-285750" lvl="1" marL="742950" rtl="0" algn="l">
              <a:lnSpc>
                <a:spcPct val="10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Chance to learn new skills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72"/>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05" name="Google Shape;1505;p72"/>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06" name="Google Shape;1506;p72"/>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3200"/>
              <a:buFont typeface="Arial"/>
              <a:buNone/>
            </a:pPr>
            <a:r>
              <a:rPr b="1" i="0" lang="en-US" sz="3200" u="none">
                <a:solidFill>
                  <a:srgbClr val="000099"/>
                </a:solidFill>
                <a:latin typeface="Arial"/>
                <a:ea typeface="Arial"/>
                <a:cs typeface="Arial"/>
                <a:sym typeface="Arial"/>
              </a:rPr>
              <a:t>Handling Conflict</a:t>
            </a:r>
            <a:endParaRPr/>
          </a:p>
        </p:txBody>
      </p:sp>
      <p:sp>
        <p:nvSpPr>
          <p:cNvPr descr="Rectangle: Click to edit Master text styles &#10;Second level &#10;Third level &#10;Fourth level &#10;Fifth level" id="1507" name="Google Shape;1507;p72"/>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Clearly define project plans</a:t>
            </a:r>
            <a:endParaRPr/>
          </a:p>
          <a:p>
            <a:pPr indent="-342900" lvl="0" marL="342900" rtl="0" algn="l">
              <a:lnSpc>
                <a:spcPct val="90000"/>
              </a:lnSpc>
              <a:spcBef>
                <a:spcPts val="1160"/>
              </a:spcBef>
              <a:spcAft>
                <a:spcPts val="0"/>
              </a:spcAft>
              <a:buSzPts val="3080"/>
              <a:buFont typeface="Arial"/>
              <a:buChar char="•"/>
            </a:pPr>
            <a:r>
              <a:rPr b="0" i="0" lang="en-US" sz="2800" u="none">
                <a:solidFill>
                  <a:srgbClr val="000099"/>
                </a:solidFill>
                <a:latin typeface="Arial"/>
                <a:ea typeface="Arial"/>
                <a:cs typeface="Arial"/>
                <a:sym typeface="Arial"/>
              </a:rPr>
              <a:t>Recognize project importance to organization</a:t>
            </a:r>
            <a:endParaRPr/>
          </a:p>
          <a:p>
            <a:pPr indent="-342900" lvl="0" marL="342900" rtl="0" algn="l">
              <a:lnSpc>
                <a:spcPct val="90000"/>
              </a:lnSpc>
              <a:spcBef>
                <a:spcPts val="1160"/>
              </a:spcBef>
              <a:spcAft>
                <a:spcPts val="0"/>
              </a:spcAft>
              <a:buSzPts val="3080"/>
              <a:buFont typeface="Arial"/>
              <a:buChar char="•"/>
            </a:pPr>
            <a:r>
              <a:rPr b="0" i="0" lang="en-US" sz="2800" u="none">
                <a:solidFill>
                  <a:srgbClr val="000099"/>
                </a:solidFill>
                <a:latin typeface="Arial"/>
                <a:ea typeface="Arial"/>
                <a:cs typeface="Arial"/>
                <a:sym typeface="Arial"/>
              </a:rPr>
              <a:t>Project charter listing norms and groundrules</a:t>
            </a:r>
            <a:endParaRPr/>
          </a:p>
          <a:p>
            <a:pPr indent="-342900" lvl="0" marL="342900" rtl="0" algn="l">
              <a:lnSpc>
                <a:spcPct val="90000"/>
              </a:lnSpc>
              <a:spcBef>
                <a:spcPts val="1160"/>
              </a:spcBef>
              <a:spcAft>
                <a:spcPts val="0"/>
              </a:spcAft>
              <a:buSzPts val="3080"/>
              <a:buFont typeface="Arial"/>
              <a:buChar char="•"/>
            </a:pPr>
            <a:r>
              <a:rPr b="0" i="0" lang="en-US" sz="2800" u="none">
                <a:solidFill>
                  <a:srgbClr val="000099"/>
                </a:solidFill>
                <a:latin typeface="Arial"/>
                <a:ea typeface="Arial"/>
                <a:cs typeface="Arial"/>
                <a:sym typeface="Arial"/>
              </a:rPr>
              <a:t>Develop schedule commitments ahead of time</a:t>
            </a:r>
            <a:endParaRPr/>
          </a:p>
          <a:p>
            <a:pPr indent="-342900" lvl="0" marL="342900" rtl="0" algn="l">
              <a:lnSpc>
                <a:spcPct val="90000"/>
              </a:lnSpc>
              <a:spcBef>
                <a:spcPts val="1160"/>
              </a:spcBef>
              <a:spcAft>
                <a:spcPts val="0"/>
              </a:spcAft>
              <a:buSzPts val="3080"/>
              <a:buFont typeface="Arial"/>
              <a:buChar char="•"/>
            </a:pPr>
            <a:r>
              <a:rPr b="0" i="0" lang="en-US" sz="2800" u="none">
                <a:solidFill>
                  <a:srgbClr val="000099"/>
                </a:solidFill>
                <a:latin typeface="Arial"/>
                <a:ea typeface="Arial"/>
                <a:cs typeface="Arial"/>
                <a:sym typeface="Arial"/>
              </a:rPr>
              <a:t>Forecast other priorities </a:t>
            </a:r>
            <a:endParaRPr/>
          </a:p>
          <a:p>
            <a:pPr indent="-285750" lvl="1" marL="742950" rtl="0" algn="l">
              <a:lnSpc>
                <a:spcPct val="90000"/>
              </a:lnSpc>
              <a:spcBef>
                <a:spcPts val="1160"/>
              </a:spcBef>
              <a:spcAft>
                <a:spcPts val="0"/>
              </a:spcAft>
              <a:buSzPts val="2800"/>
              <a:buFont typeface="Arial"/>
              <a:buChar char="•"/>
            </a:pPr>
            <a:r>
              <a:rPr b="0" i="0" lang="en-US" sz="2800" u="none">
                <a:solidFill>
                  <a:srgbClr val="000099"/>
                </a:solidFill>
                <a:latin typeface="Arial"/>
                <a:ea typeface="Arial"/>
                <a:cs typeface="Arial"/>
                <a:sym typeface="Arial"/>
              </a:rPr>
              <a:t>and their possible impact on the project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73"/>
          <p:cNvSpPr txBox="1"/>
          <p:nvPr/>
        </p:nvSpPr>
        <p:spPr>
          <a:xfrm>
            <a:off x="1219200" y="6400800"/>
            <a:ext cx="670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endParaRPr/>
          </a:p>
          <a:p>
            <a:pPr indent="0" lvl="0" marL="0" marR="0" rtl="0" algn="r">
              <a:lnSpc>
                <a:spcPct val="100000"/>
              </a:lnSpc>
              <a:spcBef>
                <a:spcPts val="0"/>
              </a:spcBef>
              <a:spcAft>
                <a:spcPts val="0"/>
              </a:spcAft>
              <a:buClr>
                <a:schemeClr val="dk1"/>
              </a:buClr>
              <a:buSzPts val="1200"/>
              <a:buFont typeface="Garamond"/>
              <a:buNone/>
            </a:pPr>
            <a:r>
              <a:rPr b="0" i="0" lang="en-US" sz="1200" u="none">
                <a:solidFill>
                  <a:schemeClr val="dk1"/>
                </a:solidFill>
                <a:latin typeface="Garamond"/>
                <a:ea typeface="Garamond"/>
                <a:cs typeface="Garamond"/>
                <a:sym typeface="Garamond"/>
              </a:rPr>
              <a:t>.</a:t>
            </a:r>
            <a:endParaRPr/>
          </a:p>
        </p:txBody>
      </p:sp>
      <p:sp>
        <p:nvSpPr>
          <p:cNvPr id="1514" name="Google Shape;1514;p73"/>
          <p:cNvSpPr txBox="1"/>
          <p:nvPr/>
        </p:nvSpPr>
        <p:spPr>
          <a:xfrm>
            <a:off x="0" y="6400800"/>
            <a:ext cx="9144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15" name="Google Shape;1515;p73"/>
          <p:cNvSpPr txBox="1"/>
          <p:nvPr>
            <p:ph type="ctrTitle"/>
          </p:nvPr>
        </p:nvSpPr>
        <p:spPr>
          <a:xfrm>
            <a:off x="990600" y="1600200"/>
            <a:ext cx="7467600" cy="12954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COORDINATING PROJECT ACTIVITIES</a:t>
            </a:r>
            <a:endParaRPr/>
          </a:p>
        </p:txBody>
      </p:sp>
      <p:sp>
        <p:nvSpPr>
          <p:cNvPr descr="Rectangle: Click to edit Master text styles &#10;Second level &#10;Third level &#10;Fourth level &#10;Fifth level" id="1516" name="Google Shape;1516;p73"/>
          <p:cNvSpPr txBox="1"/>
          <p:nvPr/>
        </p:nvSpPr>
        <p:spPr>
          <a:xfrm>
            <a:off x="1219200" y="3200400"/>
            <a:ext cx="7353300" cy="2971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99"/>
              </a:buClr>
              <a:buSzPts val="3200"/>
              <a:buFont typeface="Arial"/>
              <a:buNone/>
            </a:pPr>
            <a:r>
              <a:rPr b="0" i="0" lang="en-US" sz="3200" u="none">
                <a:solidFill>
                  <a:srgbClr val="000099"/>
                </a:solidFill>
                <a:latin typeface="Arial"/>
                <a:ea typeface="Arial"/>
                <a:cs typeface="Arial"/>
                <a:sym typeface="Arial"/>
              </a:rPr>
              <a:t>Standards</a:t>
            </a:r>
            <a:endParaRPr/>
          </a:p>
          <a:p>
            <a:pPr indent="0" lvl="0" marL="0" marR="0" rtl="0" algn="l">
              <a:lnSpc>
                <a:spcPct val="90000"/>
              </a:lnSpc>
              <a:spcBef>
                <a:spcPts val="640"/>
              </a:spcBef>
              <a:spcAft>
                <a:spcPts val="0"/>
              </a:spcAft>
              <a:buClr>
                <a:srgbClr val="000099"/>
              </a:buClr>
              <a:buSzPts val="3200"/>
              <a:buFont typeface="Arial"/>
              <a:buNone/>
            </a:pPr>
            <a:r>
              <a:rPr b="0" i="0" lang="en-US" sz="3200" u="none">
                <a:solidFill>
                  <a:srgbClr val="000099"/>
                </a:solidFill>
                <a:latin typeface="Arial"/>
                <a:ea typeface="Arial"/>
                <a:cs typeface="Arial"/>
                <a:sym typeface="Arial"/>
              </a:rPr>
              <a:t>Documentation</a:t>
            </a:r>
            <a:endParaRPr/>
          </a:p>
          <a:p>
            <a:pPr indent="0" lvl="0" marL="0" marR="0" rtl="0" algn="l">
              <a:lnSpc>
                <a:spcPct val="90000"/>
              </a:lnSpc>
              <a:spcBef>
                <a:spcPts val="640"/>
              </a:spcBef>
              <a:spcAft>
                <a:spcPts val="0"/>
              </a:spcAft>
              <a:buClr>
                <a:srgbClr val="000099"/>
              </a:buClr>
              <a:buSzPts val="3200"/>
              <a:buFont typeface="Arial"/>
              <a:buNone/>
            </a:pPr>
            <a:r>
              <a:rPr b="0" i="0" lang="en-US" sz="3200" u="none">
                <a:solidFill>
                  <a:srgbClr val="000099"/>
                </a:solidFill>
                <a:latin typeface="Arial"/>
                <a:ea typeface="Arial"/>
                <a:cs typeface="Arial"/>
                <a:sym typeface="Arial"/>
              </a:rPr>
              <a:t>Managing Risks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0" name="Shape 1520"/>
        <p:cNvGrpSpPr/>
        <p:nvPr/>
      </p:nvGrpSpPr>
      <p:grpSpPr>
        <a:xfrm>
          <a:off x="0" y="0"/>
          <a:ext cx="0" cy="0"/>
          <a:chOff x="0" y="0"/>
          <a:chExt cx="0" cy="0"/>
        </a:xfrm>
      </p:grpSpPr>
      <p:sp>
        <p:nvSpPr>
          <p:cNvPr id="1521" name="Google Shape;1521;p74"/>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22" name="Google Shape;1522;p74"/>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23" name="Google Shape;1523;p74"/>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Standards</a:t>
            </a:r>
            <a:endParaRPr/>
          </a:p>
        </p:txBody>
      </p:sp>
      <p:sp>
        <p:nvSpPr>
          <p:cNvPr descr="Rectangle: Click to edit Master text styles &#10;Second level &#10;Third level &#10;Fourth level &#10;Fifth level" id="1524" name="Google Shape;1524;p74"/>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Created to ensure team members follow certain procedures</a:t>
            </a:r>
            <a:endParaRPr/>
          </a:p>
          <a:p>
            <a:pPr indent="-285750" lvl="1" marL="742950" rtl="0" algn="l">
              <a:lnSpc>
                <a:spcPct val="100000"/>
              </a:lnSpc>
              <a:spcBef>
                <a:spcPts val="640"/>
              </a:spcBef>
              <a:spcAft>
                <a:spcPts val="0"/>
              </a:spcAft>
              <a:buSzPts val="3200"/>
              <a:buFont typeface="Arial"/>
              <a:buChar char="•"/>
            </a:pPr>
            <a:r>
              <a:rPr b="0" i="0" lang="en-US" sz="3200" u="none">
                <a:solidFill>
                  <a:srgbClr val="000099"/>
                </a:solidFill>
                <a:latin typeface="Arial"/>
                <a:ea typeface="Arial"/>
                <a:cs typeface="Arial"/>
                <a:sym typeface="Arial"/>
              </a:rPr>
              <a:t>Formal rules for naming files</a:t>
            </a:r>
            <a:endParaRPr/>
          </a:p>
          <a:p>
            <a:pPr indent="-285750" lvl="1" marL="742950" rtl="0" algn="l">
              <a:lnSpc>
                <a:spcPct val="100000"/>
              </a:lnSpc>
              <a:spcBef>
                <a:spcPts val="640"/>
              </a:spcBef>
              <a:spcAft>
                <a:spcPts val="0"/>
              </a:spcAft>
              <a:buSzPts val="3200"/>
              <a:buFont typeface="Arial"/>
              <a:buChar char="•"/>
            </a:pPr>
            <a:r>
              <a:rPr b="0" i="0" lang="en-US" sz="3200" u="none">
                <a:solidFill>
                  <a:srgbClr val="000099"/>
                </a:solidFill>
                <a:latin typeface="Arial"/>
                <a:ea typeface="Arial"/>
                <a:cs typeface="Arial"/>
                <a:sym typeface="Arial"/>
              </a:rPr>
              <a:t>Forms indicating goals reached</a:t>
            </a:r>
            <a:endParaRPr/>
          </a:p>
          <a:p>
            <a:pPr indent="-285750" lvl="1" marL="742950" rtl="0" algn="l">
              <a:lnSpc>
                <a:spcPct val="100000"/>
              </a:lnSpc>
              <a:spcBef>
                <a:spcPts val="640"/>
              </a:spcBef>
              <a:spcAft>
                <a:spcPts val="0"/>
              </a:spcAft>
              <a:buSzPts val="3200"/>
              <a:buFont typeface="Arial"/>
              <a:buChar char="•"/>
            </a:pPr>
            <a:r>
              <a:rPr b="0" i="0" lang="en-US" sz="3200" u="none">
                <a:solidFill>
                  <a:srgbClr val="000099"/>
                </a:solidFill>
                <a:latin typeface="Arial"/>
                <a:ea typeface="Arial"/>
                <a:cs typeface="Arial"/>
                <a:sym typeface="Arial"/>
              </a:rPr>
              <a:t>Programming guidelines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75"/>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31" name="Google Shape;1531;p75"/>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32" name="Google Shape;1532;p75"/>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Documentation</a:t>
            </a:r>
            <a:endParaRPr/>
          </a:p>
        </p:txBody>
      </p:sp>
      <p:sp>
        <p:nvSpPr>
          <p:cNvPr descr="Rectangle: Click to edit Master text styles &#10;Second level &#10;Third level &#10;Fourth level &#10;Fifth level" id="1533" name="Google Shape;1533;p75"/>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Stored in project binder</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Documentation is critical</a:t>
            </a:r>
            <a:endParaRPr/>
          </a:p>
          <a:p>
            <a:pPr indent="-285750" lvl="1" marL="742950" rtl="0" algn="l">
              <a:lnSpc>
                <a:spcPct val="100000"/>
              </a:lnSpc>
              <a:spcBef>
                <a:spcPts val="640"/>
              </a:spcBef>
              <a:spcAft>
                <a:spcPts val="0"/>
              </a:spcAft>
              <a:buSzPts val="3200"/>
              <a:buFont typeface="Arial"/>
              <a:buChar char="•"/>
            </a:pPr>
            <a:r>
              <a:rPr b="0" i="0" lang="en-US" sz="3200" u="none">
                <a:solidFill>
                  <a:srgbClr val="000099"/>
                </a:solidFill>
                <a:latin typeface="Arial"/>
                <a:ea typeface="Arial"/>
                <a:cs typeface="Arial"/>
                <a:sym typeface="Arial"/>
              </a:rPr>
              <a:t>Year 2000 crisis</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Good project teams</a:t>
            </a:r>
            <a:endParaRPr/>
          </a:p>
          <a:p>
            <a:pPr indent="-285750" lvl="1" marL="742950" rtl="0" algn="l">
              <a:lnSpc>
                <a:spcPct val="100000"/>
              </a:lnSpc>
              <a:spcBef>
                <a:spcPts val="640"/>
              </a:spcBef>
              <a:spcAft>
                <a:spcPts val="0"/>
              </a:spcAft>
              <a:buSzPts val="3200"/>
              <a:buFont typeface="Arial"/>
              <a:buChar char="•"/>
            </a:pPr>
            <a:r>
              <a:rPr b="0" i="0" lang="en-US" sz="3200" u="none">
                <a:solidFill>
                  <a:srgbClr val="000099"/>
                </a:solidFill>
                <a:latin typeface="Arial"/>
                <a:ea typeface="Arial"/>
                <a:cs typeface="Arial"/>
                <a:sym typeface="Arial"/>
              </a:rPr>
              <a:t>learn how to document</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Continual updating</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76"/>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39" name="Google Shape;1539;p76"/>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40" name="Google Shape;1540;p76"/>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Managing Risk</a:t>
            </a:r>
            <a:endParaRPr/>
          </a:p>
        </p:txBody>
      </p:sp>
      <p:sp>
        <p:nvSpPr>
          <p:cNvPr descr="Rectangle: Click to edit Master text styles &#10;Second level &#10;Third level &#10;Fourth level &#10;Fifth level" id="1541" name="Google Shape;1541;p76"/>
          <p:cNvSpPr txBox="1"/>
          <p:nvPr>
            <p:ph idx="1" type="body"/>
          </p:nvPr>
        </p:nvSpPr>
        <p:spPr>
          <a:xfrm>
            <a:off x="571500" y="1676400"/>
            <a:ext cx="8001000" cy="4495800"/>
          </a:xfrm>
          <a:prstGeom prst="rect">
            <a:avLst/>
          </a:prstGeom>
          <a:noFill/>
          <a:ln>
            <a:noFill/>
          </a:ln>
        </p:spPr>
        <p:txBody>
          <a:bodyPr anchorCtr="0" anchor="t" bIns="46025" lIns="92075" spcFirstLastPara="1" rIns="92075" wrap="square" tIns="46025">
            <a:normAutofit/>
          </a:bodyPr>
          <a:lstStyle/>
          <a:p>
            <a:pPr indent="-342900" lvl="0" marL="342900" rtl="0" algn="l">
              <a:lnSpc>
                <a:spcPct val="110000"/>
              </a:lnSpc>
              <a:spcBef>
                <a:spcPts val="0"/>
              </a:spcBef>
              <a:spcAft>
                <a:spcPts val="0"/>
              </a:spcAft>
              <a:buSzPts val="3080"/>
              <a:buFont typeface="Arial"/>
              <a:buChar char="•"/>
            </a:pPr>
            <a:r>
              <a:rPr b="0" i="0" lang="en-US" sz="2800" u="none">
                <a:solidFill>
                  <a:srgbClr val="000099"/>
                </a:solidFill>
                <a:latin typeface="Arial"/>
                <a:ea typeface="Arial"/>
                <a:cs typeface="Arial"/>
                <a:sym typeface="Arial"/>
              </a:rPr>
              <a:t>Create a risk assessment: - A Document that:</a:t>
            </a:r>
            <a:endParaRPr/>
          </a:p>
          <a:p>
            <a:pPr indent="-285750" lvl="1" marL="742950" rtl="0" algn="l">
              <a:lnSpc>
                <a:spcPct val="11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tracks potential risks</a:t>
            </a:r>
            <a:endParaRPr/>
          </a:p>
          <a:p>
            <a:pPr indent="-285750" lvl="1" marL="742950" rtl="0" algn="l">
              <a:lnSpc>
                <a:spcPct val="11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potential impact on the project</a:t>
            </a:r>
            <a:endParaRPr/>
          </a:p>
          <a:p>
            <a:pPr indent="-342900" lvl="0" marL="342900" rtl="0" algn="l">
              <a:lnSpc>
                <a:spcPct val="11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Actions to reduce risks</a:t>
            </a:r>
            <a:endParaRPr/>
          </a:p>
          <a:p>
            <a:pPr indent="-285750" lvl="1" marL="742950" rtl="0" algn="l">
              <a:lnSpc>
                <a:spcPct val="110000"/>
              </a:lnSpc>
              <a:spcBef>
                <a:spcPts val="480"/>
              </a:spcBef>
              <a:spcAft>
                <a:spcPts val="0"/>
              </a:spcAft>
              <a:buSzPts val="2400"/>
              <a:buFont typeface="Arial"/>
              <a:buChar char="•"/>
            </a:pPr>
            <a:r>
              <a:rPr b="0" i="0" lang="en-US" sz="2400" u="none">
                <a:solidFill>
                  <a:srgbClr val="000099"/>
                </a:solidFill>
                <a:latin typeface="Arial"/>
                <a:ea typeface="Arial"/>
                <a:cs typeface="Arial"/>
                <a:sym typeface="Arial"/>
              </a:rPr>
              <a:t>Prioritize risks according to the</a:t>
            </a:r>
            <a:endParaRPr/>
          </a:p>
          <a:p>
            <a:pPr indent="-228600" lvl="2" marL="1143000" rtl="0" algn="l">
              <a:lnSpc>
                <a:spcPct val="110000"/>
              </a:lnSpc>
              <a:spcBef>
                <a:spcPts val="400"/>
              </a:spcBef>
              <a:spcAft>
                <a:spcPts val="0"/>
              </a:spcAft>
              <a:buSzPts val="2000"/>
              <a:buChar char="•"/>
            </a:pPr>
            <a:r>
              <a:rPr b="0" i="0" lang="en-US" sz="2000" u="none">
                <a:solidFill>
                  <a:srgbClr val="000099"/>
                </a:solidFill>
                <a:latin typeface="Arial"/>
                <a:ea typeface="Arial"/>
                <a:cs typeface="Arial"/>
                <a:sym typeface="Arial"/>
              </a:rPr>
              <a:t>magnitude</a:t>
            </a:r>
            <a:endParaRPr/>
          </a:p>
          <a:p>
            <a:pPr indent="-228600" lvl="2" marL="1143000" rtl="0" algn="l">
              <a:lnSpc>
                <a:spcPct val="110000"/>
              </a:lnSpc>
              <a:spcBef>
                <a:spcPts val="400"/>
              </a:spcBef>
              <a:spcAft>
                <a:spcPts val="0"/>
              </a:spcAft>
              <a:buSzPts val="2000"/>
              <a:buChar char="•"/>
            </a:pPr>
            <a:r>
              <a:rPr b="0" i="0" lang="en-US" sz="2000" u="none">
                <a:solidFill>
                  <a:srgbClr val="000099"/>
                </a:solidFill>
                <a:latin typeface="Arial"/>
                <a:ea typeface="Arial"/>
                <a:cs typeface="Arial"/>
                <a:sym typeface="Arial"/>
              </a:rPr>
              <a:t>Importance</a:t>
            </a:r>
            <a:endParaRPr/>
          </a:p>
          <a:p>
            <a:pPr indent="-342900" lvl="0" marL="342900" rtl="0" algn="l">
              <a:lnSpc>
                <a:spcPct val="11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Define scenarios to deal with risks</a:t>
            </a:r>
            <a:endParaRPr/>
          </a:p>
          <a:p>
            <a:pPr indent="-342900" lvl="0" marL="342900" rtl="0" algn="l">
              <a:lnSpc>
                <a:spcPct val="110000"/>
              </a:lnSpc>
              <a:spcBef>
                <a:spcPts val="560"/>
              </a:spcBef>
              <a:spcAft>
                <a:spcPts val="0"/>
              </a:spcAft>
              <a:buSzPts val="3080"/>
              <a:buFont typeface="Arial"/>
              <a:buChar char="•"/>
            </a:pPr>
            <a:r>
              <a:rPr b="0" i="0" lang="en-US" sz="2800" u="none">
                <a:solidFill>
                  <a:srgbClr val="000099"/>
                </a:solidFill>
                <a:latin typeface="Arial"/>
                <a:ea typeface="Arial"/>
                <a:cs typeface="Arial"/>
                <a:sym typeface="Arial"/>
              </a:rPr>
              <a:t>Continuously check the occurrences of risks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77"/>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Garamond"/>
              <a:buNone/>
            </a:pPr>
            <a:r>
              <a:rPr b="1" i="0" lang="en-US" sz="3200" u="none">
                <a:solidFill>
                  <a:schemeClr val="dk1"/>
                </a:solidFill>
                <a:latin typeface="Garamond"/>
                <a:ea typeface="Garamond"/>
                <a:cs typeface="Garamond"/>
                <a:sym typeface="Garamond"/>
              </a:rPr>
              <a:t>Sample Risk Assessment</a:t>
            </a:r>
            <a:endParaRPr/>
          </a:p>
        </p:txBody>
      </p:sp>
      <p:pic>
        <p:nvPicPr>
          <p:cNvPr id="1548" name="Google Shape;1548;p77"/>
          <p:cNvPicPr preferRelativeResize="0"/>
          <p:nvPr>
            <p:ph idx="1" type="body"/>
          </p:nvPr>
        </p:nvPicPr>
        <p:blipFill rotWithShape="1">
          <a:blip r:embed="rId3">
            <a:alphaModFix/>
          </a:blip>
          <a:srcRect b="0" l="0" r="0" t="0"/>
          <a:stretch/>
        </p:blipFill>
        <p:spPr>
          <a:xfrm>
            <a:off x="769937" y="1681162"/>
            <a:ext cx="6697662" cy="4567237"/>
          </a:xfrm>
          <a:prstGeom prst="rect">
            <a:avLst/>
          </a:prstGeom>
          <a:noFill/>
          <a:ln>
            <a:noFill/>
          </a:ln>
        </p:spPr>
      </p:pic>
      <p:sp>
        <p:nvSpPr>
          <p:cNvPr id="1549" name="Google Shape;1549;p77"/>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50" name="Google Shape;1550;p77"/>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3 - </a:t>
            </a:r>
            <a:fld id="{00000000-1234-1234-1234-123412341234}" type="slidenum">
              <a:rPr b="0" i="0" lang="en-US" sz="1400" u="none">
                <a:solidFill>
                  <a:schemeClr val="dk1"/>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7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56" name="Google Shape;1556;p78"/>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Risk analysis and management</a:t>
            </a:r>
            <a:endParaRPr/>
          </a:p>
        </p:txBody>
      </p:sp>
      <p:sp>
        <p:nvSpPr>
          <p:cNvPr descr="Rectangle: Click to edit Master text styles &#10;Second level &#10;Third level &#10;Fourth level &#10;Fifth level" id="1557" name="Google Shape;1557;p78"/>
          <p:cNvSpPr txBox="1"/>
          <p:nvPr>
            <p:ph idx="1" type="body"/>
          </p:nvPr>
        </p:nvSpPr>
        <p:spPr>
          <a:xfrm>
            <a:off x="571500" y="1600200"/>
            <a:ext cx="8001000" cy="4648200"/>
          </a:xfrm>
          <a:prstGeom prst="rect">
            <a:avLst/>
          </a:prstGeom>
          <a:noFill/>
          <a:ln>
            <a:noFill/>
          </a:ln>
        </p:spPr>
        <p:txBody>
          <a:bodyPr anchorCtr="0" anchor="t" bIns="46025" lIns="92075" spcFirstLastPara="1" rIns="92075" wrap="square" tIns="46025">
            <a:normAutofit/>
          </a:bodyPr>
          <a:lstStyle/>
          <a:p>
            <a:pPr indent="-342900" lvl="0" marL="342900" rtl="0" algn="l">
              <a:lnSpc>
                <a:spcPct val="90000"/>
              </a:lnSpc>
              <a:spcBef>
                <a:spcPts val="0"/>
              </a:spcBef>
              <a:spcAft>
                <a:spcPts val="0"/>
              </a:spcAft>
              <a:buSzPts val="2090"/>
              <a:buFont typeface="Arial"/>
              <a:buChar char="•"/>
            </a:pPr>
            <a:r>
              <a:rPr b="0" i="0" lang="en-US" sz="1900" u="none">
                <a:solidFill>
                  <a:srgbClr val="000099"/>
                </a:solidFill>
                <a:latin typeface="Arial"/>
                <a:ea typeface="Arial"/>
                <a:cs typeface="Arial"/>
                <a:sym typeface="Arial"/>
              </a:rPr>
              <a:t>Produce risk assessment document</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tracks potential risks</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potential impact on the project</a:t>
            </a:r>
            <a:endParaRPr/>
          </a:p>
          <a:p>
            <a:pPr indent="-342900" lvl="0" marL="342900" rtl="0" algn="l">
              <a:lnSpc>
                <a:spcPct val="90000"/>
              </a:lnSpc>
              <a:spcBef>
                <a:spcPts val="380"/>
              </a:spcBef>
              <a:spcAft>
                <a:spcPts val="0"/>
              </a:spcAft>
              <a:buSzPts val="2090"/>
              <a:buFont typeface="Arial"/>
              <a:buChar char="•"/>
            </a:pPr>
            <a:r>
              <a:rPr b="0" i="0" lang="en-US" sz="1900" u="none">
                <a:solidFill>
                  <a:srgbClr val="000099"/>
                </a:solidFill>
                <a:latin typeface="Arial"/>
                <a:ea typeface="Arial"/>
                <a:cs typeface="Arial"/>
                <a:sym typeface="Arial"/>
              </a:rPr>
              <a:t>Define project risks</a:t>
            </a:r>
            <a:endParaRPr/>
          </a:p>
          <a:p>
            <a:pPr indent="-342900" lvl="0" marL="342900" rtl="0" algn="l">
              <a:lnSpc>
                <a:spcPct val="90000"/>
              </a:lnSpc>
              <a:spcBef>
                <a:spcPts val="380"/>
              </a:spcBef>
              <a:spcAft>
                <a:spcPts val="0"/>
              </a:spcAft>
              <a:buSzPts val="2090"/>
              <a:buFont typeface="Arial"/>
              <a:buChar char="•"/>
            </a:pPr>
            <a:r>
              <a:rPr b="0" i="0" lang="en-US" sz="1900" u="none">
                <a:solidFill>
                  <a:srgbClr val="000099"/>
                </a:solidFill>
                <a:latin typeface="Arial"/>
                <a:ea typeface="Arial"/>
                <a:cs typeface="Arial"/>
                <a:sym typeface="Arial"/>
              </a:rPr>
              <a:t>Set the importance according to</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magnitude</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importance</a:t>
            </a:r>
            <a:endParaRPr/>
          </a:p>
          <a:p>
            <a:pPr indent="-342900" lvl="0" marL="342900" rtl="0" algn="l">
              <a:lnSpc>
                <a:spcPct val="90000"/>
              </a:lnSpc>
              <a:spcBef>
                <a:spcPts val="380"/>
              </a:spcBef>
              <a:spcAft>
                <a:spcPts val="0"/>
              </a:spcAft>
              <a:buSzPts val="2090"/>
              <a:buFont typeface="Arial"/>
              <a:buChar char="•"/>
            </a:pPr>
            <a:r>
              <a:rPr b="0" i="0" lang="en-US" sz="1900" u="none">
                <a:solidFill>
                  <a:srgbClr val="000099"/>
                </a:solidFill>
                <a:latin typeface="Arial"/>
                <a:ea typeface="Arial"/>
                <a:cs typeface="Arial"/>
                <a:sym typeface="Arial"/>
              </a:rPr>
              <a:t>Define the damage risk causes</a:t>
            </a:r>
            <a:endParaRPr/>
          </a:p>
          <a:p>
            <a:pPr indent="-342900" lvl="0" marL="342900" rtl="0" algn="l">
              <a:lnSpc>
                <a:spcPct val="90000"/>
              </a:lnSpc>
              <a:spcBef>
                <a:spcPts val="380"/>
              </a:spcBef>
              <a:spcAft>
                <a:spcPts val="0"/>
              </a:spcAft>
              <a:buSzPts val="2090"/>
              <a:buFont typeface="Arial"/>
              <a:buChar char="•"/>
            </a:pPr>
            <a:r>
              <a:rPr b="0" i="0" lang="en-US" sz="1900" u="none">
                <a:solidFill>
                  <a:srgbClr val="000099"/>
                </a:solidFill>
                <a:latin typeface="Arial"/>
                <a:ea typeface="Arial"/>
                <a:cs typeface="Arial"/>
                <a:sym typeface="Arial"/>
              </a:rPr>
              <a:t>Set risk mitigation scenarios</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Set actions to prevent risks </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Set actions to reduce risks</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Define the scenarios applied when risk happens</a:t>
            </a:r>
            <a:endParaRPr/>
          </a:p>
          <a:p>
            <a:pPr indent="-342900" lvl="0" marL="342900" rtl="0" algn="l">
              <a:lnSpc>
                <a:spcPct val="90000"/>
              </a:lnSpc>
              <a:spcBef>
                <a:spcPts val="380"/>
              </a:spcBef>
              <a:spcAft>
                <a:spcPts val="0"/>
              </a:spcAft>
              <a:buSzPts val="2090"/>
              <a:buFont typeface="Arial"/>
              <a:buChar char="•"/>
            </a:pPr>
            <a:r>
              <a:rPr b="0" i="0" lang="en-US" sz="1900" u="none">
                <a:solidFill>
                  <a:srgbClr val="000099"/>
                </a:solidFill>
                <a:latin typeface="Arial"/>
                <a:ea typeface="Arial"/>
                <a:cs typeface="Arial"/>
                <a:sym typeface="Arial"/>
              </a:rPr>
              <a:t>Follow up risk’s realization</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Decide if the risk happens</a:t>
            </a:r>
            <a:endParaRPr/>
          </a:p>
          <a:p>
            <a:pPr indent="-285750" lvl="1" marL="742950" rtl="0" algn="l">
              <a:lnSpc>
                <a:spcPct val="90000"/>
              </a:lnSpc>
              <a:spcBef>
                <a:spcPts val="340"/>
              </a:spcBef>
              <a:spcAft>
                <a:spcPts val="0"/>
              </a:spcAft>
              <a:buSzPts val="1700"/>
              <a:buFont typeface="Arial"/>
              <a:buChar char="•"/>
            </a:pPr>
            <a:r>
              <a:rPr b="0" i="0" lang="en-US" sz="1700" u="none">
                <a:solidFill>
                  <a:srgbClr val="000099"/>
                </a:solidFill>
                <a:latin typeface="Arial"/>
                <a:ea typeface="Arial"/>
                <a:cs typeface="Arial"/>
                <a:sym typeface="Arial"/>
              </a:rPr>
              <a:t>Activate the risk mitigation scenario</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79"/>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The Risk Management Process</a:t>
            </a:r>
            <a:endParaRPr/>
          </a:p>
        </p:txBody>
      </p:sp>
      <p:sp>
        <p:nvSpPr>
          <p:cNvPr id="1564" name="Google Shape;1564;p79"/>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65" name="Google Shape;1565;p79"/>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3 - </a:t>
            </a:r>
            <a:fld id="{00000000-1234-1234-1234-123412341234}" type="slidenum">
              <a:rPr b="0" i="0" lang="en-US" sz="1400" u="none">
                <a:solidFill>
                  <a:schemeClr val="dk1"/>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pic>
        <p:nvPicPr>
          <p:cNvPr id="1566" name="Google Shape;1566;p79"/>
          <p:cNvPicPr preferRelativeResize="0"/>
          <p:nvPr>
            <p:ph idx="1" type="body"/>
          </p:nvPr>
        </p:nvPicPr>
        <p:blipFill rotWithShape="1">
          <a:blip r:embed="rId3">
            <a:alphaModFix/>
          </a:blip>
          <a:srcRect b="0" l="0" r="0" t="0"/>
          <a:stretch/>
        </p:blipFill>
        <p:spPr>
          <a:xfrm>
            <a:off x="685800" y="2057400"/>
            <a:ext cx="7700962"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482" name="Google Shape;482;p8"/>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483" name="Google Shape;483;p8"/>
          <p:cNvSpPr txBox="1"/>
          <p:nvPr>
            <p:ph type="title"/>
          </p:nvPr>
        </p:nvSpPr>
        <p:spPr>
          <a:xfrm>
            <a:off x="571500" y="3048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Project Estimation</a:t>
            </a:r>
            <a:endParaRPr/>
          </a:p>
        </p:txBody>
      </p:sp>
      <p:sp>
        <p:nvSpPr>
          <p:cNvPr descr="Rectangle: Click to edit Master text styles &#10;Second level &#10;Third level &#10;Fourth level &#10;Fifth level" id="484" name="Google Shape;484;p8"/>
          <p:cNvSpPr txBox="1"/>
          <p:nvPr>
            <p:ph idx="1" type="body"/>
          </p:nvPr>
        </p:nvSpPr>
        <p:spPr>
          <a:xfrm>
            <a:off x="609600" y="1524000"/>
            <a:ext cx="8001000" cy="46482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3520"/>
              <a:buFont typeface="Arial"/>
              <a:buChar char="•"/>
            </a:pPr>
            <a:r>
              <a:rPr b="0" i="0" lang="en-US" sz="3200" u="none">
                <a:solidFill>
                  <a:srgbClr val="000099"/>
                </a:solidFill>
                <a:latin typeface="Arial"/>
                <a:ea typeface="Arial"/>
                <a:cs typeface="Arial"/>
                <a:sym typeface="Arial"/>
              </a:rPr>
              <a:t>The process of </a:t>
            </a:r>
            <a:endParaRPr/>
          </a:p>
          <a:p>
            <a:pPr indent="-285750" lvl="1" marL="742950" rtl="0" algn="l">
              <a:lnSpc>
                <a:spcPct val="8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assigning projected values for time and effort</a:t>
            </a:r>
            <a:endParaRPr/>
          </a:p>
          <a:p>
            <a:pPr indent="-342900" lvl="0" marL="342900" rtl="0" algn="l">
              <a:lnSpc>
                <a:spcPct val="8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Sources of estimates</a:t>
            </a:r>
            <a:endParaRPr/>
          </a:p>
          <a:p>
            <a:pPr indent="-285750" lvl="1" marL="742950" rtl="0" algn="l">
              <a:lnSpc>
                <a:spcPct val="8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Methodology in use</a:t>
            </a:r>
            <a:endParaRPr/>
          </a:p>
          <a:p>
            <a:pPr indent="-285750" lvl="1" marL="742950" rtl="0" algn="l">
              <a:lnSpc>
                <a:spcPct val="8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Previous projects</a:t>
            </a:r>
            <a:endParaRPr/>
          </a:p>
          <a:p>
            <a:pPr indent="-285750" lvl="1" marL="742950" rtl="0" algn="l">
              <a:lnSpc>
                <a:spcPct val="8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Experienced developers</a:t>
            </a:r>
            <a:endParaRPr/>
          </a:p>
          <a:p>
            <a:pPr indent="-342900" lvl="0" marL="342900" rtl="0" algn="l">
              <a:lnSpc>
                <a:spcPct val="80000"/>
              </a:lnSpc>
              <a:spcBef>
                <a:spcPts val="640"/>
              </a:spcBef>
              <a:spcAft>
                <a:spcPts val="0"/>
              </a:spcAft>
              <a:buSzPts val="3520"/>
              <a:buFont typeface="Arial"/>
              <a:buChar char="•"/>
            </a:pPr>
            <a:r>
              <a:rPr b="0" i="0" lang="en-US" sz="3200" u="none">
                <a:solidFill>
                  <a:srgbClr val="000099"/>
                </a:solidFill>
                <a:latin typeface="Arial"/>
                <a:ea typeface="Arial"/>
                <a:cs typeface="Arial"/>
                <a:sym typeface="Arial"/>
              </a:rPr>
              <a:t>Estimates begin as a range </a:t>
            </a:r>
            <a:endParaRPr/>
          </a:p>
          <a:p>
            <a:pPr indent="-285750" lvl="1" marL="742950" rtl="0" algn="l">
              <a:lnSpc>
                <a:spcPct val="80000"/>
              </a:lnSpc>
              <a:spcBef>
                <a:spcPts val="560"/>
              </a:spcBef>
              <a:spcAft>
                <a:spcPts val="0"/>
              </a:spcAft>
              <a:buSzPts val="2800"/>
              <a:buFont typeface="Arial"/>
              <a:buChar char="•"/>
            </a:pPr>
            <a:r>
              <a:rPr b="0" i="0" lang="en-US" sz="2800" u="none">
                <a:solidFill>
                  <a:srgbClr val="000099"/>
                </a:solidFill>
                <a:latin typeface="Arial"/>
                <a:ea typeface="Arial"/>
                <a:cs typeface="Arial"/>
                <a:sym typeface="Arial"/>
              </a:rPr>
              <a:t>become more specific as the project progresses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80"/>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Garamond"/>
              <a:buNone/>
            </a:pPr>
            <a:r>
              <a:rPr b="1" i="0" lang="en-US" sz="4000" u="none">
                <a:solidFill>
                  <a:schemeClr val="dk1"/>
                </a:solidFill>
                <a:latin typeface="Garamond"/>
                <a:ea typeface="Garamond"/>
                <a:cs typeface="Garamond"/>
                <a:sym typeface="Garamond"/>
              </a:rPr>
              <a:t>Some of Possible Risks</a:t>
            </a:r>
            <a:endParaRPr/>
          </a:p>
        </p:txBody>
      </p:sp>
      <p:graphicFrame>
        <p:nvGraphicFramePr>
          <p:cNvPr id="1573" name="Google Shape;1573;p80"/>
          <p:cNvGraphicFramePr/>
          <p:nvPr/>
        </p:nvGraphicFramePr>
        <p:xfrm>
          <a:off x="571500" y="1676400"/>
          <a:ext cx="3000000" cy="3000000"/>
        </p:xfrm>
        <a:graphic>
          <a:graphicData uri="http://schemas.openxmlformats.org/drawingml/2006/table">
            <a:tbl>
              <a:tblPr>
                <a:noFill/>
                <a:tableStyleId>{9185C271-7EFE-40AF-B05B-E6B8F3912E19}</a:tableStyleId>
              </a:tblPr>
              <a:tblGrid>
                <a:gridCol w="1485900"/>
                <a:gridCol w="1066800"/>
                <a:gridCol w="5715000"/>
              </a:tblGrid>
              <a:tr h="371475">
                <a:tc>
                  <a:txBody>
                    <a:bodyPr/>
                    <a:lstStyle/>
                    <a:p>
                      <a:pPr indent="0" lvl="0" marL="0" marR="0" rtl="0" algn="l">
                        <a:lnSpc>
                          <a:spcPct val="115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Risk</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15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Risk type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15000"/>
                        </a:lnSpc>
                        <a:spcBef>
                          <a:spcPts val="0"/>
                        </a:spcBef>
                        <a:spcAft>
                          <a:spcPts val="0"/>
                        </a:spcAft>
                        <a:buClr>
                          <a:srgbClr val="FFFFFF"/>
                        </a:buClr>
                        <a:buSzPts val="1600"/>
                        <a:buFont typeface="Calibri"/>
                        <a:buNone/>
                      </a:pPr>
                      <a:r>
                        <a:rPr b="1" i="0" lang="en-US" sz="1600" u="none" cap="none" strike="noStrike">
                          <a:solidFill>
                            <a:srgbClr val="FFFFFF"/>
                          </a:solidFill>
                          <a:latin typeface="Calibri"/>
                          <a:ea typeface="Calibri"/>
                          <a:cs typeface="Calibri"/>
                          <a:sym typeface="Calibri"/>
                        </a:rPr>
                        <a:t>Description</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36987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Staff turnover</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Project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Experienced staff will leave the project before it is finished.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Management change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Project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There will be a change of organizational management with different priorities.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Hardware unavailability</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Project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Hardware which is essential for the project will not be delivered on schedule.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Requirements change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Project and Product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There will be a larger number of changes product to the requirements than anticipated.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r>
              <a:tr h="4921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Specification delays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Project and Product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Specifications of essential interfaces are not available, on schedule.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Size underestimate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Project and Product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The size of the system has been underestimated.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CASE tool under-</a:t>
                      </a:r>
                      <a:endParaRPr/>
                    </a:p>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performance </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Product</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Product CASE tools which support the project do not perform as anticipated.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Technology change</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Business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The underlying technology on which the system is built is superseded by new technology.</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FEFEF"/>
                    </a:solidFill>
                  </a:tcPr>
                </a:tc>
              </a:tr>
              <a:tr h="490525">
                <a:tc>
                  <a:txBody>
                    <a:bodyPr/>
                    <a:lstStyle/>
                    <a:p>
                      <a:pPr indent="0" lvl="0" marL="0" marR="0" rtl="0" algn="l">
                        <a:lnSpc>
                          <a:spcPct val="115000"/>
                        </a:lnSpc>
                        <a:spcBef>
                          <a:spcPts val="0"/>
                        </a:spcBef>
                        <a:spcAft>
                          <a:spcPts val="0"/>
                        </a:spcAft>
                        <a:buClr>
                          <a:srgbClr val="000000"/>
                        </a:buClr>
                        <a:buSzPts val="1400"/>
                        <a:buFont typeface="Calibri"/>
                        <a:buNone/>
                      </a:pPr>
                      <a:r>
                        <a:rPr b="1" i="0" lang="en-US" sz="1400" u="none" cap="none" strike="noStrike">
                          <a:solidFill>
                            <a:srgbClr val="000000"/>
                          </a:solidFill>
                          <a:latin typeface="Calibri"/>
                          <a:ea typeface="Calibri"/>
                          <a:cs typeface="Calibri"/>
                          <a:sym typeface="Calibri"/>
                        </a:rPr>
                        <a:t>Product competition</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Business</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c>
                  <a:txBody>
                    <a:bodyPr/>
                    <a:lstStyle/>
                    <a:p>
                      <a:pPr indent="0" lvl="0" marL="0" marR="0" rtl="0" algn="l">
                        <a:lnSpc>
                          <a:spcPct val="115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 competitive product is marketed before the system is completed.</a:t>
                      </a:r>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DDDDD"/>
                    </a:solidFill>
                  </a:tcPr>
                </a:tc>
              </a:tr>
            </a:tbl>
          </a:graphicData>
        </a:graphic>
      </p:graphicFrame>
      <p:sp>
        <p:nvSpPr>
          <p:cNvPr id="1574" name="Google Shape;1574;p80"/>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75" name="Google Shape;1575;p80"/>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ahoma"/>
              <a:buNone/>
            </a:pPr>
            <a:r>
              <a:rPr b="0" i="0" lang="en-US" sz="1400" u="none">
                <a:solidFill>
                  <a:schemeClr val="dk1"/>
                </a:solidFill>
                <a:latin typeface="Tahoma"/>
                <a:ea typeface="Tahoma"/>
                <a:cs typeface="Tahoma"/>
                <a:sym typeface="Tahoma"/>
              </a:rPr>
              <a:t>3 - </a:t>
            </a:r>
            <a:fld id="{00000000-1234-1234-1234-123412341234}" type="slidenum">
              <a:rPr b="0" i="0" lang="en-US" sz="1400" u="none">
                <a:solidFill>
                  <a:schemeClr val="dk1"/>
                </a:solidFill>
                <a:latin typeface="Tahoma"/>
                <a:ea typeface="Tahoma"/>
                <a:cs typeface="Tahoma"/>
                <a:sym typeface="Tahoma"/>
              </a:rPr>
              <a:t>‹#›</a:t>
            </a:fld>
            <a:endParaRPr/>
          </a:p>
          <a:p>
            <a:pPr indent="0" lvl="0" marL="0" marR="0" rtl="0" algn="l">
              <a:lnSpc>
                <a:spcPct val="100000"/>
              </a:lnSpc>
              <a:spcBef>
                <a:spcPts val="0"/>
              </a:spcBef>
              <a:spcAft>
                <a:spcPts val="0"/>
              </a:spcAft>
              <a:buNone/>
            </a:pPr>
            <a:r>
              <a:t/>
            </a:r>
            <a:endParaRPr b="0" i="0" sz="1400" u="none">
              <a:solidFill>
                <a:schemeClr val="dk1"/>
              </a:solidFill>
              <a:latin typeface="Tahoma"/>
              <a:ea typeface="Tahoma"/>
              <a:cs typeface="Tahoma"/>
              <a:sym typeface="Tahoma"/>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81"/>
          <p:cNvSpPr txBox="1"/>
          <p:nvPr/>
        </p:nvSpPr>
        <p:spPr>
          <a:xfrm>
            <a:off x="1752600" y="6248400"/>
            <a:ext cx="6324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PowerPoint Presentation for Dennis, Wixom, &amp; Roth Systems Analysis and Design, 3rd Edition</a:t>
            </a:r>
            <a:endParaRPr/>
          </a:p>
          <a:p>
            <a:pPr indent="0" lvl="0" marL="0" marR="0" rtl="0" algn="r">
              <a:lnSpc>
                <a:spcPct val="100000"/>
              </a:lnSpc>
              <a:spcBef>
                <a:spcPts val="0"/>
              </a:spcBef>
              <a:spcAft>
                <a:spcPts val="0"/>
              </a:spcAft>
              <a:buClr>
                <a:schemeClr val="dk1"/>
              </a:buClr>
              <a:buSzPts val="1000"/>
              <a:buFont typeface="Tahoma"/>
              <a:buNone/>
            </a:pPr>
            <a:r>
              <a:rPr b="0" i="0" lang="en-US" sz="1000" u="none">
                <a:solidFill>
                  <a:schemeClr val="dk1"/>
                </a:solidFill>
                <a:latin typeface="Tahoma"/>
                <a:ea typeface="Tahoma"/>
                <a:cs typeface="Tahoma"/>
                <a:sym typeface="Tahoma"/>
              </a:rPr>
              <a:t>Copyright 2006 © John Wiley &amp; Sons, Inc.  All rights reserved</a:t>
            </a:r>
            <a:r>
              <a:rPr b="0" i="0" lang="en-US" sz="1200" u="none">
                <a:solidFill>
                  <a:schemeClr val="dk1"/>
                </a:solidFill>
                <a:latin typeface="Garamond"/>
                <a:ea typeface="Garamond"/>
                <a:cs typeface="Garamond"/>
                <a:sym typeface="Garamond"/>
              </a:rPr>
              <a:t>.</a:t>
            </a:r>
            <a:endParaRPr/>
          </a:p>
        </p:txBody>
      </p:sp>
      <p:sp>
        <p:nvSpPr>
          <p:cNvPr id="1581" name="Google Shape;1581;p81"/>
          <p:cNvSpPr txBox="1"/>
          <p:nvPr/>
        </p:nvSpPr>
        <p:spPr>
          <a:xfrm>
            <a:off x="0" y="6400800"/>
            <a:ext cx="762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r>
              <a:rPr b="0" i="0" lang="en-US" sz="1400" u="none">
                <a:solidFill>
                  <a:schemeClr val="dk1"/>
                </a:solidFill>
                <a:latin typeface="Garamond"/>
                <a:ea typeface="Garamond"/>
                <a:cs typeface="Garamond"/>
                <a:sym typeface="Garamond"/>
              </a:rPr>
              <a:t>3 - </a:t>
            </a:r>
            <a:fld id="{00000000-1234-1234-1234-123412341234}" type="slidenum">
              <a:rPr b="0" i="0" lang="en-US" sz="1400" u="none">
                <a:solidFill>
                  <a:schemeClr val="dk1"/>
                </a:solidFill>
                <a:latin typeface="Garamond"/>
                <a:ea typeface="Garamond"/>
                <a:cs typeface="Garamond"/>
                <a:sym typeface="Garamond"/>
              </a:rPr>
              <a:t>‹#›</a:t>
            </a:fld>
            <a:endParaRPr/>
          </a:p>
          <a:p>
            <a:pPr indent="0" lvl="0" marL="0" marR="0" rtl="0" algn="l">
              <a:lnSpc>
                <a:spcPct val="100000"/>
              </a:lnSpc>
              <a:spcBef>
                <a:spcPts val="0"/>
              </a:spcBef>
              <a:spcAft>
                <a:spcPts val="0"/>
              </a:spcAft>
              <a:buNone/>
            </a:pPr>
            <a:r>
              <a:t/>
            </a:r>
            <a:endParaRPr b="0" i="0" sz="1400" u="none">
              <a:solidFill>
                <a:schemeClr val="dk1"/>
              </a:solidFill>
              <a:latin typeface="Garamond"/>
              <a:ea typeface="Garamond"/>
              <a:cs typeface="Garamond"/>
              <a:sym typeface="Garamond"/>
            </a:endParaRPr>
          </a:p>
        </p:txBody>
      </p:sp>
      <p:sp>
        <p:nvSpPr>
          <p:cNvPr id="1582" name="Google Shape;1582;p81"/>
          <p:cNvSpPr txBox="1"/>
          <p:nvPr>
            <p:ph type="title"/>
          </p:nvPr>
        </p:nvSpPr>
        <p:spPr>
          <a:xfrm>
            <a:off x="571500" y="3048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99"/>
              </a:buClr>
              <a:buSzPts val="4000"/>
              <a:buFont typeface="Arial"/>
              <a:buNone/>
            </a:pPr>
            <a:r>
              <a:rPr b="1" i="0" lang="en-US" sz="4000" u="none">
                <a:solidFill>
                  <a:srgbClr val="000099"/>
                </a:solidFill>
                <a:latin typeface="Arial"/>
                <a:ea typeface="Arial"/>
                <a:cs typeface="Arial"/>
                <a:sym typeface="Arial"/>
              </a:rPr>
              <a:t>Summary</a:t>
            </a:r>
            <a:endParaRPr/>
          </a:p>
        </p:txBody>
      </p:sp>
      <p:sp>
        <p:nvSpPr>
          <p:cNvPr descr="Rectangle: Click to edit Master text styles &#10;Second level &#10;Third level &#10;Fourth level &#10;Fifth level" id="1583" name="Google Shape;1583;p81"/>
          <p:cNvSpPr txBox="1"/>
          <p:nvPr>
            <p:ph idx="1" type="body"/>
          </p:nvPr>
        </p:nvSpPr>
        <p:spPr>
          <a:xfrm>
            <a:off x="571500" y="1676400"/>
            <a:ext cx="80010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960"/>
              <a:buFont typeface="Arial"/>
              <a:buChar char="•"/>
            </a:pPr>
            <a:r>
              <a:rPr b="0" i="0" lang="en-US" sz="3600" u="none">
                <a:solidFill>
                  <a:srgbClr val="000099"/>
                </a:solidFill>
                <a:latin typeface="Arial"/>
                <a:ea typeface="Arial"/>
                <a:cs typeface="Arial"/>
                <a:sym typeface="Arial"/>
              </a:rPr>
              <a:t>Project management is critical to successful development of new systems</a:t>
            </a:r>
            <a:endParaRPr/>
          </a:p>
          <a:p>
            <a:pPr indent="-342900" lvl="0" marL="342900" rtl="0" algn="l">
              <a:lnSpc>
                <a:spcPct val="100000"/>
              </a:lnSpc>
              <a:spcBef>
                <a:spcPts val="720"/>
              </a:spcBef>
              <a:spcAft>
                <a:spcPts val="0"/>
              </a:spcAft>
              <a:buSzPts val="3960"/>
              <a:buFont typeface="Arial"/>
              <a:buChar char="•"/>
            </a:pPr>
            <a:r>
              <a:rPr b="0" i="0" lang="en-US" sz="3600" u="none">
                <a:solidFill>
                  <a:srgbClr val="000099"/>
                </a:solidFill>
                <a:latin typeface="Arial"/>
                <a:ea typeface="Arial"/>
                <a:cs typeface="Arial"/>
                <a:sym typeface="Arial"/>
              </a:rPr>
              <a:t>Project management involves planning, controlling and reporting on time, labor, and costs.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9"/>
          <p:cNvSpPr txBox="1"/>
          <p:nvPr>
            <p:ph type="title"/>
          </p:nvPr>
        </p:nvSpPr>
        <p:spPr>
          <a:xfrm>
            <a:off x="1600200" y="214312"/>
            <a:ext cx="7329487"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996600"/>
              </a:buClr>
              <a:buSzPts val="3200"/>
              <a:buFont typeface="Garamond"/>
              <a:buNone/>
            </a:pPr>
            <a:r>
              <a:rPr b="1" i="0" lang="en-US" sz="3200" u="none">
                <a:solidFill>
                  <a:srgbClr val="996600"/>
                </a:solidFill>
                <a:latin typeface="Garamond"/>
                <a:ea typeface="Garamond"/>
                <a:cs typeface="Garamond"/>
                <a:sym typeface="Garamond"/>
              </a:rPr>
              <a:t>Software Engineering Metrics and Approaches</a:t>
            </a:r>
            <a:endParaRPr/>
          </a:p>
        </p:txBody>
      </p:sp>
      <p:sp>
        <p:nvSpPr>
          <p:cNvPr descr="Rectangle: Click to edit Master text styles &#10;Second level &#10;Third level &#10;Fourth level &#10;Fifth level" id="490" name="Google Shape;490;p9"/>
          <p:cNvSpPr txBox="1"/>
          <p:nvPr>
            <p:ph idx="1" type="body"/>
          </p:nvPr>
        </p:nvSpPr>
        <p:spPr>
          <a:xfrm>
            <a:off x="1428750" y="1428750"/>
            <a:ext cx="7272337" cy="4857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80"/>
              <a:buFont typeface="Garamond"/>
              <a:buChar char="•"/>
            </a:pPr>
            <a:r>
              <a:rPr b="0" i="0" lang="en-US" sz="2800" u="none" cap="none" strike="noStrike">
                <a:solidFill>
                  <a:schemeClr val="dk1"/>
                </a:solidFill>
                <a:latin typeface="Garamond"/>
                <a:ea typeface="Garamond"/>
                <a:cs typeface="Garamond"/>
                <a:sym typeface="Garamond"/>
              </a:rPr>
              <a:t>Estimating  time and effort of the application system provides quite a challenge</a:t>
            </a:r>
            <a:endParaRPr/>
          </a:p>
          <a:p>
            <a:pPr indent="-342900" lvl="0" marL="342900" marR="0" rtl="0" algn="l">
              <a:lnSpc>
                <a:spcPct val="100000"/>
              </a:lnSpc>
              <a:spcBef>
                <a:spcPts val="560"/>
              </a:spcBef>
              <a:spcAft>
                <a:spcPts val="0"/>
              </a:spcAft>
              <a:buClr>
                <a:schemeClr val="lt1"/>
              </a:buClr>
              <a:buSzPts val="3080"/>
              <a:buFont typeface="Garamond"/>
              <a:buChar char="•"/>
            </a:pPr>
            <a:r>
              <a:rPr b="0" i="0" lang="en-US" sz="2800" u="none" cap="none" strike="noStrike">
                <a:solidFill>
                  <a:schemeClr val="dk1"/>
                </a:solidFill>
                <a:latin typeface="Garamond"/>
                <a:ea typeface="Garamond"/>
                <a:cs typeface="Garamond"/>
                <a:sym typeface="Garamond"/>
              </a:rPr>
              <a:t>Some pointers:</a:t>
            </a:r>
            <a:endParaRPr/>
          </a:p>
          <a:p>
            <a:pPr indent="-285750" lvl="1" marL="742950" marR="0" rtl="0" algn="l">
              <a:lnSpc>
                <a:spcPct val="100000"/>
              </a:lnSpc>
              <a:spcBef>
                <a:spcPts val="480"/>
              </a:spcBef>
              <a:spcAft>
                <a:spcPts val="0"/>
              </a:spcAft>
              <a:buClr>
                <a:srgbClr val="CCECFF"/>
              </a:buClr>
              <a:buSzPts val="2400"/>
              <a:buFont typeface="Garamond"/>
              <a:buChar char="•"/>
            </a:pPr>
            <a:r>
              <a:rPr b="0" i="1" lang="en-US" sz="2400" u="none" cap="none" strike="noStrike">
                <a:solidFill>
                  <a:schemeClr val="dk1"/>
                </a:solidFill>
                <a:latin typeface="Garamond"/>
                <a:ea typeface="Garamond"/>
                <a:cs typeface="Garamond"/>
                <a:sym typeface="Garamond"/>
              </a:rPr>
              <a:t>Size</a:t>
            </a:r>
            <a:r>
              <a:rPr b="0" i="0" lang="en-US" sz="2400" u="none" cap="none" strike="noStrike">
                <a:solidFill>
                  <a:schemeClr val="dk1"/>
                </a:solidFill>
                <a:latin typeface="Garamond"/>
                <a:ea typeface="Garamond"/>
                <a:cs typeface="Garamond"/>
                <a:sym typeface="Garamond"/>
              </a:rPr>
              <a:t> – determines the effort in terms of schedule and resource requirements</a:t>
            </a:r>
            <a:endParaRPr/>
          </a:p>
          <a:p>
            <a:pPr indent="-285750" lvl="1" marL="742950" marR="0" rtl="0" algn="l">
              <a:lnSpc>
                <a:spcPct val="100000"/>
              </a:lnSpc>
              <a:spcBef>
                <a:spcPts val="480"/>
              </a:spcBef>
              <a:spcAft>
                <a:spcPts val="0"/>
              </a:spcAft>
              <a:buClr>
                <a:srgbClr val="CCECFF"/>
              </a:buClr>
              <a:buSzPts val="2400"/>
              <a:buFont typeface="Garamond"/>
              <a:buChar char="•"/>
            </a:pPr>
            <a:r>
              <a:rPr b="0" i="1" lang="en-US" sz="2400" u="none" cap="none" strike="noStrike">
                <a:solidFill>
                  <a:schemeClr val="dk1"/>
                </a:solidFill>
                <a:latin typeface="Garamond"/>
                <a:ea typeface="Garamond"/>
                <a:cs typeface="Garamond"/>
                <a:sym typeface="Garamond"/>
              </a:rPr>
              <a:t>Complexity</a:t>
            </a:r>
            <a:r>
              <a:rPr b="0" i="0" lang="en-US" sz="2400" u="none" cap="none" strike="noStrike">
                <a:solidFill>
                  <a:schemeClr val="dk1"/>
                </a:solidFill>
                <a:latin typeface="Garamond"/>
                <a:ea typeface="Garamond"/>
                <a:cs typeface="Garamond"/>
                <a:sym typeface="Garamond"/>
              </a:rPr>
              <a:t> – some features and functionalities are more complex than others</a:t>
            </a:r>
            <a:endParaRPr/>
          </a:p>
          <a:p>
            <a:pPr indent="-285750" lvl="1" marL="742950" marR="0" rtl="0" algn="l">
              <a:lnSpc>
                <a:spcPct val="100000"/>
              </a:lnSpc>
              <a:spcBef>
                <a:spcPts val="480"/>
              </a:spcBef>
              <a:spcAft>
                <a:spcPts val="0"/>
              </a:spcAft>
              <a:buClr>
                <a:srgbClr val="CCECFF"/>
              </a:buClr>
              <a:buSzPts val="2400"/>
              <a:buFont typeface="Garamond"/>
              <a:buChar char="•"/>
            </a:pPr>
            <a:r>
              <a:rPr b="0" i="1" lang="en-US" sz="2400" u="none" cap="none" strike="noStrike">
                <a:solidFill>
                  <a:schemeClr val="dk1"/>
                </a:solidFill>
                <a:latin typeface="Garamond"/>
                <a:ea typeface="Garamond"/>
                <a:cs typeface="Garamond"/>
                <a:sym typeface="Garamond"/>
              </a:rPr>
              <a:t>Constraints and influencers </a:t>
            </a:r>
            <a:r>
              <a:rPr b="0" i="0" lang="en-US" sz="2400" u="none" cap="none" strike="noStrike">
                <a:solidFill>
                  <a:schemeClr val="dk1"/>
                </a:solidFill>
                <a:latin typeface="Garamond"/>
                <a:ea typeface="Garamond"/>
                <a:cs typeface="Garamond"/>
                <a:sym typeface="Garamond"/>
              </a:rPr>
              <a:t>– includes attributes of the application, processes, people, technology, environment and the required quality of the product </a:t>
            </a:r>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cap="none" strike="noStrik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cap="none" strike="noStrike">
              <a:solidFill>
                <a:schemeClr val="dk1"/>
              </a:solidFill>
              <a:latin typeface="Garamond"/>
              <a:ea typeface="Garamond"/>
              <a:cs typeface="Garamond"/>
              <a:sym typeface="Garamond"/>
            </a:endParaRPr>
          </a:p>
          <a:p>
            <a:pPr indent="-91440" lvl="0" marL="342900" marR="0" rtl="0" algn="l">
              <a:lnSpc>
                <a:spcPct val="100000"/>
              </a:lnSpc>
              <a:spcBef>
                <a:spcPts val="720"/>
              </a:spcBef>
              <a:spcAft>
                <a:spcPts val="0"/>
              </a:spcAft>
              <a:buClr>
                <a:schemeClr val="lt1"/>
              </a:buClr>
              <a:buSzPts val="3960"/>
              <a:buFont typeface="Garamond"/>
              <a:buNone/>
            </a:pPr>
            <a:r>
              <a:t/>
            </a:r>
            <a:endParaRPr b="0" i="0" sz="3600" u="none" cap="none" strike="noStrike">
              <a:solidFill>
                <a:schemeClr val="dk1"/>
              </a:solidFill>
              <a:latin typeface="Garamond"/>
              <a:ea typeface="Garamond"/>
              <a:cs typeface="Garamond"/>
              <a:sym typeface="Garamond"/>
            </a:endParaRPr>
          </a:p>
          <a:p>
            <a:pPr indent="-91440" lvl="0" marL="342900" marR="0" rtl="0" algn="l">
              <a:spcBef>
                <a:spcPts val="720"/>
              </a:spcBef>
              <a:spcAft>
                <a:spcPts val="0"/>
              </a:spcAft>
              <a:buClr>
                <a:schemeClr val="lt1"/>
              </a:buClr>
              <a:buSzPts val="3960"/>
              <a:buFont typeface="Garamond"/>
              <a:buNone/>
            </a:pPr>
            <a:r>
              <a:t/>
            </a:r>
            <a:endParaRPr b="0" i="0" sz="3600" u="none">
              <a:solidFill>
                <a:schemeClr val="dk1"/>
              </a:solidFill>
              <a:latin typeface="Garamond"/>
              <a:ea typeface="Garamond"/>
              <a:cs typeface="Garamond"/>
              <a:sym typeface="Garamond"/>
            </a:endParaRPr>
          </a:p>
        </p:txBody>
      </p:sp>
      <p:sp>
        <p:nvSpPr>
          <p:cNvPr id="491" name="Google Shape;491;p9"/>
          <p:cNvSpPr txBox="1"/>
          <p:nvPr/>
        </p:nvSpPr>
        <p:spPr>
          <a:xfrm>
            <a:off x="7239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Garamond"/>
              <a:buNone/>
            </a:pPr>
            <a:fld id="{00000000-1234-1234-1234-123412341234}" type="slidenum">
              <a:rPr b="0" i="0" lang="en-US" sz="1400" u="none">
                <a:solidFill>
                  <a:schemeClr val="dk1"/>
                </a:solidFill>
                <a:latin typeface="Garamond"/>
                <a:ea typeface="Garamond"/>
                <a:cs typeface="Garamond"/>
                <a:sym typeface="Garamond"/>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27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16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4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9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8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17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4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25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1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2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3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23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18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13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24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9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7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5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6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0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6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1999-03-22T21:30:00Z</dcterms:created>
  <dc:creator>Fred Niederman</dc:creator>
</cp:coreProperties>
</file>

<file path=docProps/custom.xml><?xml version="1.0" encoding="utf-8"?>
<Properties xmlns="http://schemas.openxmlformats.org/officeDocument/2006/custom-properties" xmlns:vt="http://schemas.openxmlformats.org/officeDocument/2006/docPropsVTypes"/>
</file>