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6858000" cx="9144000"/>
  <p:notesSz cx="7010400" cy="9296400"/>
  <p:embeddedFontLst>
    <p:embeddedFont>
      <p:font typeface="Arimo"/>
      <p:regular r:id="rId46"/>
      <p:bold r:id="rId47"/>
      <p:italic r:id="rId48"/>
      <p:boldItalic r:id="rId49"/>
    </p:embeddedFont>
    <p:embeddedFont>
      <p:font typeface="Garamond"/>
      <p:regular r:id="rId50"/>
      <p:bold r:id="rId51"/>
      <p:italic r:id="rId52"/>
      <p:boldItalic r:id="rId53"/>
    </p:embeddedFont>
    <p:embeddedFont>
      <p:font typeface="Tahoma"/>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208">
          <p15:clr>
            <a:srgbClr val="000000"/>
          </p15:clr>
        </p15:guide>
        <p15:guide id="2" pos="2928">
          <p15:clr>
            <a:srgbClr val="000000"/>
          </p15:clr>
        </p15:guide>
      </p15:notesGuideLst>
    </p:ext>
    <p:ext uri="GoogleSlidesCustomDataVersion2">
      <go:slidesCustomData xmlns:go="http://customooxmlschemas.google.com/" r:id="rId56" roundtripDataSignature="AMtx7mhjLHISjxU8tuXe/pKUQ/50zrNG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208" orient="horz"/>
        <p:guide pos="2928"/>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Arimo-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Arimo-italic.fntdata"/><Relationship Id="rId47" Type="http://schemas.openxmlformats.org/officeDocument/2006/relationships/font" Target="fonts/Arimo-bold.fntdata"/><Relationship Id="rId49" Type="http://schemas.openxmlformats.org/officeDocument/2006/relationships/font" Target="fonts/Arim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Garamond-bold.fntdata"/><Relationship Id="rId50" Type="http://schemas.openxmlformats.org/officeDocument/2006/relationships/font" Target="fonts/Garamond-regular.fntdata"/><Relationship Id="rId53" Type="http://schemas.openxmlformats.org/officeDocument/2006/relationships/font" Target="fonts/Garamond-boldItalic.fntdata"/><Relationship Id="rId52" Type="http://schemas.openxmlformats.org/officeDocument/2006/relationships/font" Target="fonts/Garamond-italic.fntdata"/><Relationship Id="rId11" Type="http://schemas.openxmlformats.org/officeDocument/2006/relationships/slide" Target="slides/slide5.xml"/><Relationship Id="rId55" Type="http://schemas.openxmlformats.org/officeDocument/2006/relationships/font" Target="fonts/Tahoma-bold.fntdata"/><Relationship Id="rId10" Type="http://schemas.openxmlformats.org/officeDocument/2006/relationships/slide" Target="slides/slide4.xml"/><Relationship Id="rId54" Type="http://schemas.openxmlformats.org/officeDocument/2006/relationships/font" Target="fonts/Tahoma-regular.fntdata"/><Relationship Id="rId13" Type="http://schemas.openxmlformats.org/officeDocument/2006/relationships/slide" Target="slides/slide7.xml"/><Relationship Id="rId12" Type="http://schemas.openxmlformats.org/officeDocument/2006/relationships/slide" Target="slides/slide6.xml"/><Relationship Id="rId56"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5137"/>
          </a:xfrm>
          <a:prstGeom prst="rect">
            <a:avLst/>
          </a:prstGeom>
          <a:noFill/>
          <a:ln>
            <a:noFill/>
          </a:ln>
        </p:spPr>
        <p:txBody>
          <a:bodyPr anchorCtr="0" anchor="t" bIns="46575" lIns="93175" spcFirstLastPara="1" rIns="93175" wrap="square" tIns="465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971925" y="0"/>
            <a:ext cx="3038475" cy="465137"/>
          </a:xfrm>
          <a:prstGeom prst="rect">
            <a:avLst/>
          </a:prstGeom>
          <a:noFill/>
          <a:ln>
            <a:noFill/>
          </a:ln>
        </p:spPr>
        <p:txBody>
          <a:bodyPr anchorCtr="0" anchor="t" bIns="46575" lIns="93175" spcFirstLastPara="1" rIns="93175" wrap="square" tIns="465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31262"/>
            <a:ext cx="3038475" cy="465137"/>
          </a:xfrm>
          <a:prstGeom prst="rect">
            <a:avLst/>
          </a:prstGeom>
          <a:noFill/>
          <a:ln>
            <a:noFill/>
          </a:ln>
        </p:spPr>
        <p:txBody>
          <a:bodyPr anchorCtr="0" anchor="b" bIns="46575" lIns="93175" spcFirstLastPara="1" rIns="93175" wrap="square" tIns="465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93" name="Google Shape;93;p1: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49" name="Google Shape;149;p10: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50" name="Google Shape;150;p10:notes"/>
          <p:cNvSpPr txBox="1"/>
          <p:nvPr>
            <p:ph idx="1" type="body"/>
          </p:nvPr>
        </p:nvSpPr>
        <p:spPr>
          <a:xfrm>
            <a:off x="935037" y="4416425"/>
            <a:ext cx="5140325" cy="4183062"/>
          </a:xfrm>
          <a:prstGeom prst="rect">
            <a:avLst/>
          </a:prstGeom>
          <a:noFill/>
          <a:ln>
            <a:noFill/>
          </a:ln>
        </p:spPr>
        <p:txBody>
          <a:bodyPr anchorCtr="0" anchor="t" bIns="46900" lIns="93800" spcFirstLastPara="1" rIns="93800" wrap="square" tIns="469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Chapter 9 - Feasibility Analysis And The System Proposal</a:t>
            </a:r>
            <a:endParaRPr/>
          </a:p>
        </p:txBody>
      </p:sp>
      <p:sp>
        <p:nvSpPr>
          <p:cNvPr id="162" name="Google Shape;162;p12: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3" name="Google Shape;163;p12:notes"/>
          <p:cNvSpPr/>
          <p:nvPr>
            <p:ph idx="2" type="sldImg"/>
          </p:nvPr>
        </p:nvSpPr>
        <p:spPr>
          <a:xfrm>
            <a:off x="1187450" y="701675"/>
            <a:ext cx="4632325" cy="3473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4" name="Google Shape;164;p12:notes"/>
          <p:cNvSpPr txBox="1"/>
          <p:nvPr>
            <p:ph idx="1" type="body"/>
          </p:nvPr>
        </p:nvSpPr>
        <p:spPr>
          <a:xfrm>
            <a:off x="935037" y="4416425"/>
            <a:ext cx="5140325" cy="4183062"/>
          </a:xfrm>
          <a:prstGeom prst="rect">
            <a:avLst/>
          </a:prstGeom>
          <a:solidFill>
            <a:srgbClr val="FFFFFF"/>
          </a:solid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Tips</a:t>
            </a:r>
            <a:endParaRPr/>
          </a:p>
          <a:p>
            <a:pPr indent="0" lvl="1" marL="0" rtl="0" algn="l">
              <a:spcBef>
                <a:spcPts val="0"/>
              </a:spcBef>
              <a:spcAft>
                <a:spcPts val="0"/>
              </a:spcAft>
              <a:buSzPts val="1800"/>
              <a:buNone/>
            </a:pPr>
            <a:r>
              <a:rPr lang="en-US"/>
              <a:t>Emphasize that all candidates should be analyzed according to all of the above criteria.</a:t>
            </a:r>
            <a:endParaRPr/>
          </a:p>
          <a:p>
            <a:pPr indent="0" lvl="1" marL="0" rtl="0" algn="l">
              <a:spcBef>
                <a:spcPts val="0"/>
              </a:spcBef>
              <a:spcAft>
                <a:spcPts val="0"/>
              </a:spcAft>
              <a:buSzPts val="1800"/>
              <a:buNone/>
            </a:pPr>
            <a:r>
              <a:rPr lang="en-US"/>
              <a:t>Students should understand that rarely will any one candidate solution be the most feasible candidate according to all criteria.</a:t>
            </a:r>
            <a:endParaRPr/>
          </a:p>
          <a:p>
            <a:pPr indent="0" lvl="1"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600"/>
              <a:buNone/>
            </a:pPr>
            <a:r>
              <a:t/>
            </a:r>
            <a:endParaRPr sz="600"/>
          </a:p>
          <a:p>
            <a:pPr indent="0" lvl="0" marL="0" rtl="0" algn="l">
              <a:spcBef>
                <a:spcPts val="0"/>
              </a:spcBef>
              <a:spcAft>
                <a:spcPts val="0"/>
              </a:spcAft>
              <a:buNone/>
            </a:pPr>
            <a:r>
              <a:t/>
            </a:r>
            <a:endParaRPr sz="6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82" name="Google Shape;182;p1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Chapter 9 - Feasibility Analysis And The System Proposal</a:t>
            </a:r>
            <a:endParaRPr/>
          </a:p>
        </p:txBody>
      </p:sp>
      <p:sp>
        <p:nvSpPr>
          <p:cNvPr id="188" name="Google Shape;188;p16: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9" name="Google Shape;189;p16:notes"/>
          <p:cNvSpPr/>
          <p:nvPr>
            <p:ph idx="2" type="sldImg"/>
          </p:nvPr>
        </p:nvSpPr>
        <p:spPr>
          <a:xfrm>
            <a:off x="1187450" y="701675"/>
            <a:ext cx="4632325" cy="3473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0" name="Google Shape;190;p16:notes"/>
          <p:cNvSpPr txBox="1"/>
          <p:nvPr>
            <p:ph idx="1" type="body"/>
          </p:nvPr>
        </p:nvSpPr>
        <p:spPr>
          <a:xfrm>
            <a:off x="935037" y="4416425"/>
            <a:ext cx="5140325" cy="4183062"/>
          </a:xfrm>
          <a:prstGeom prst="rect">
            <a:avLst/>
          </a:prstGeom>
          <a:solidFill>
            <a:srgbClr val="FFFFFF"/>
          </a:solid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No additional notes.</a:t>
            </a:r>
            <a:endParaRPr sz="600"/>
          </a:p>
          <a:p>
            <a:pPr indent="0" lvl="0" marL="0" rtl="0" algn="l">
              <a:spcBef>
                <a:spcPts val="0"/>
              </a:spcBef>
              <a:spcAft>
                <a:spcPts val="0"/>
              </a:spcAft>
              <a:buNone/>
            </a:pPr>
            <a:r>
              <a:t/>
            </a:r>
            <a:endParaRPr sz="6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Chapter 9 - Feasibility Analysis And The System Proposal</a:t>
            </a:r>
            <a:endParaRPr/>
          </a:p>
        </p:txBody>
      </p:sp>
      <p:sp>
        <p:nvSpPr>
          <p:cNvPr id="196" name="Google Shape;196;p17: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7" name="Google Shape;197;p17:notes"/>
          <p:cNvSpPr/>
          <p:nvPr>
            <p:ph idx="2" type="sldImg"/>
          </p:nvPr>
        </p:nvSpPr>
        <p:spPr>
          <a:xfrm>
            <a:off x="1187450" y="701675"/>
            <a:ext cx="4632325" cy="3473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8" name="Google Shape;198;p17:notes"/>
          <p:cNvSpPr txBox="1"/>
          <p:nvPr>
            <p:ph idx="1" type="body"/>
          </p:nvPr>
        </p:nvSpPr>
        <p:spPr>
          <a:xfrm>
            <a:off x="935037" y="4416425"/>
            <a:ext cx="5140325" cy="4183062"/>
          </a:xfrm>
          <a:prstGeom prst="rect">
            <a:avLst/>
          </a:prstGeom>
          <a:solidFill>
            <a:srgbClr val="FFFFFF"/>
          </a:solid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Tips</a:t>
            </a:r>
            <a:endParaRPr/>
          </a:p>
          <a:p>
            <a:pPr indent="0" lvl="0" marL="0" rtl="0" algn="l">
              <a:spcBef>
                <a:spcPts val="0"/>
              </a:spcBef>
              <a:spcAft>
                <a:spcPts val="0"/>
              </a:spcAft>
              <a:buSzPts val="600"/>
              <a:buNone/>
            </a:pPr>
            <a:r>
              <a:t/>
            </a:r>
            <a:endParaRPr b="1" sz="600"/>
          </a:p>
          <a:p>
            <a:pPr indent="0" lvl="1" marL="0" rtl="0" algn="l">
              <a:spcBef>
                <a:spcPts val="0"/>
              </a:spcBef>
              <a:spcAft>
                <a:spcPts val="0"/>
              </a:spcAft>
              <a:buSzPts val="1800"/>
              <a:buNone/>
            </a:pPr>
            <a:r>
              <a:rPr lang="en-US"/>
              <a:t>Our experience suggests that students will need examples of each. The chapter includes several examples. Try providing the students with a list of items and ask them to classify them as a cost or benefit and to distinguish between the type of cost or benefit.</a:t>
            </a:r>
            <a:endParaRPr/>
          </a:p>
          <a:p>
            <a:pPr indent="0" lvl="1" marL="0" rtl="0" algn="l">
              <a:spcBef>
                <a:spcPts val="0"/>
              </a:spcBef>
              <a:spcAft>
                <a:spcPts val="0"/>
              </a:spcAft>
              <a:buSzPts val="1800"/>
              <a:buNone/>
            </a:pPr>
            <a:r>
              <a:rPr lang="en-US"/>
              <a:t>While students tend to understand intangible benefits, they may have some difficulty in quantifying them. An exercise or two will help to reinforce the fact that intangible benefits can indeed be quantified.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04" name="Google Shape;204;p18: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Chapter 9 - Feasibility Analysis And The System Proposal</a:t>
            </a:r>
            <a:endParaRPr/>
          </a:p>
        </p:txBody>
      </p:sp>
      <p:sp>
        <p:nvSpPr>
          <p:cNvPr id="210" name="Google Shape;210;p19: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1" name="Google Shape;211;p19:notes"/>
          <p:cNvSpPr/>
          <p:nvPr>
            <p:ph idx="2" type="sldImg"/>
          </p:nvPr>
        </p:nvSpPr>
        <p:spPr>
          <a:xfrm>
            <a:off x="1187450" y="701675"/>
            <a:ext cx="4632325" cy="3473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2" name="Google Shape;212;p19:notes"/>
          <p:cNvSpPr txBox="1"/>
          <p:nvPr>
            <p:ph idx="1" type="body"/>
          </p:nvPr>
        </p:nvSpPr>
        <p:spPr>
          <a:xfrm>
            <a:off x="935037" y="4416425"/>
            <a:ext cx="5140325" cy="4183062"/>
          </a:xfrm>
          <a:prstGeom prst="rect">
            <a:avLst/>
          </a:prstGeom>
          <a:solidFill>
            <a:srgbClr val="FFFFFF"/>
          </a:solid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Tips</a:t>
            </a:r>
            <a:endParaRPr/>
          </a:p>
          <a:p>
            <a:pPr indent="0" lvl="0" marL="0" rtl="0" algn="l">
              <a:spcBef>
                <a:spcPts val="0"/>
              </a:spcBef>
              <a:spcAft>
                <a:spcPts val="0"/>
              </a:spcAft>
              <a:buSzPts val="600"/>
              <a:buNone/>
            </a:pPr>
            <a:r>
              <a:t/>
            </a:r>
            <a:endParaRPr b="1" sz="600"/>
          </a:p>
          <a:p>
            <a:pPr indent="0" lvl="1" marL="0" rtl="0" algn="l">
              <a:spcBef>
                <a:spcPts val="0"/>
              </a:spcBef>
              <a:spcAft>
                <a:spcPts val="0"/>
              </a:spcAft>
              <a:buSzPts val="1800"/>
              <a:buNone/>
            </a:pPr>
            <a:r>
              <a:rPr lang="en-US"/>
              <a:t>While the textbook covers only the above popular techniques, it is important to stress that there may be others that organizations choose to use in assessing the economic feasibility of an investment.</a:t>
            </a:r>
            <a:endParaRPr/>
          </a:p>
          <a:p>
            <a:pPr indent="0" lvl="1" marL="0" rtl="0" algn="l">
              <a:spcBef>
                <a:spcPts val="0"/>
              </a:spcBef>
              <a:spcAft>
                <a:spcPts val="0"/>
              </a:spcAft>
              <a:buSzPts val="1800"/>
              <a:buNone/>
            </a:pPr>
            <a:r>
              <a:rPr lang="en-US"/>
              <a:t>Stress the importance of determining the investment decision-making process or techniques used by the organization. It should also be pointed out that sometimes the techniques vary according to the individuals involved.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Chapter 9 - Feasibility Analysis And The System Proposal</a:t>
            </a:r>
            <a:endParaRPr/>
          </a:p>
        </p:txBody>
      </p:sp>
      <p:sp>
        <p:nvSpPr>
          <p:cNvPr id="219" name="Google Shape;219;p20: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0" name="Google Shape;220;p20:notes"/>
          <p:cNvSpPr/>
          <p:nvPr>
            <p:ph idx="2" type="sldImg"/>
          </p:nvPr>
        </p:nvSpPr>
        <p:spPr>
          <a:xfrm>
            <a:off x="1187450" y="701675"/>
            <a:ext cx="4632325" cy="3473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1" name="Google Shape;221;p20:notes"/>
          <p:cNvSpPr txBox="1"/>
          <p:nvPr>
            <p:ph idx="1" type="body"/>
          </p:nvPr>
        </p:nvSpPr>
        <p:spPr>
          <a:xfrm>
            <a:off x="935037" y="4416425"/>
            <a:ext cx="5140325" cy="4183062"/>
          </a:xfrm>
          <a:prstGeom prst="rect">
            <a:avLst/>
          </a:prstGeom>
          <a:solidFill>
            <a:srgbClr val="FFFFFF"/>
          </a:solid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Tips</a:t>
            </a:r>
            <a:endParaRPr/>
          </a:p>
          <a:p>
            <a:pPr indent="0" lvl="0" marL="0" rtl="0" algn="l">
              <a:spcBef>
                <a:spcPts val="0"/>
              </a:spcBef>
              <a:spcAft>
                <a:spcPts val="0"/>
              </a:spcAft>
              <a:buSzPts val="600"/>
              <a:buNone/>
            </a:pPr>
            <a:r>
              <a:t/>
            </a:r>
            <a:endParaRPr sz="600"/>
          </a:p>
          <a:p>
            <a:pPr indent="0" lvl="1" marL="0" rtl="0" algn="l">
              <a:spcBef>
                <a:spcPts val="0"/>
              </a:spcBef>
              <a:spcAft>
                <a:spcPts val="0"/>
              </a:spcAft>
              <a:buSzPts val="1800"/>
              <a:buNone/>
            </a:pPr>
            <a:r>
              <a:rPr lang="en-US"/>
              <a:t>While you may want your students to know this formula, be sure to emphasize that PV tables are available!</a:t>
            </a:r>
            <a:endParaRPr/>
          </a:p>
          <a:p>
            <a:pPr indent="0" lvl="1" marL="0" rtl="0" algn="l">
              <a:spcBef>
                <a:spcPts val="0"/>
              </a:spcBef>
              <a:spcAft>
                <a:spcPts val="0"/>
              </a:spcAft>
              <a:buSzPts val="1800"/>
              <a:buNone/>
            </a:pPr>
            <a:r>
              <a:rPr lang="en-US"/>
              <a:t>Point out that the lifetime of an investment may be dictated by an organization and its investment decision makers.</a:t>
            </a:r>
            <a:endParaRPr/>
          </a:p>
          <a:p>
            <a:pPr indent="0" lvl="1" marL="0" rtl="0" algn="l">
              <a:spcBef>
                <a:spcPts val="0"/>
              </a:spcBef>
              <a:spcAft>
                <a:spcPts val="0"/>
              </a:spcAft>
              <a:buSzPts val="1800"/>
              <a:buNone/>
            </a:pPr>
            <a:r>
              <a:rPr lang="en-US"/>
              <a:t>Point out that the interest rate is often dictated. Many companies choose to use the current prime rate.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Chapter 9 - Feasibility Analysis And The System Proposal</a:t>
            </a:r>
            <a:endParaRPr/>
          </a:p>
        </p:txBody>
      </p:sp>
      <p:sp>
        <p:nvSpPr>
          <p:cNvPr id="227" name="Google Shape;227;p21: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8" name="Google Shape;228;p21:notes"/>
          <p:cNvSpPr/>
          <p:nvPr>
            <p:ph idx="2" type="sldImg"/>
          </p:nvPr>
        </p:nvSpPr>
        <p:spPr>
          <a:xfrm>
            <a:off x="1187450" y="701675"/>
            <a:ext cx="4632325" cy="3473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9" name="Google Shape;229;p21:notes"/>
          <p:cNvSpPr txBox="1"/>
          <p:nvPr>
            <p:ph idx="1" type="body"/>
          </p:nvPr>
        </p:nvSpPr>
        <p:spPr>
          <a:xfrm>
            <a:off x="935037" y="4416425"/>
            <a:ext cx="5140325" cy="4183062"/>
          </a:xfrm>
          <a:prstGeom prst="rect">
            <a:avLst/>
          </a:prstGeom>
          <a:solidFill>
            <a:srgbClr val="FFFFFF"/>
          </a:solid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No additional notes.</a:t>
            </a:r>
            <a:endParaRPr sz="600"/>
          </a:p>
          <a:p>
            <a:pPr indent="0" lvl="0" marL="0" rtl="0" algn="l">
              <a:spcBef>
                <a:spcPts val="0"/>
              </a:spcBef>
              <a:spcAft>
                <a:spcPts val="0"/>
              </a:spcAft>
              <a:buNone/>
            </a:pPr>
            <a:r>
              <a:t/>
            </a:r>
            <a:endParaRPr sz="6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2: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36" name="Google Shape;236;p2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3: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Chapter 9 - Feasibility Analysis And The System Proposal</a:t>
            </a:r>
            <a:endParaRPr/>
          </a:p>
        </p:txBody>
      </p:sp>
      <p:sp>
        <p:nvSpPr>
          <p:cNvPr id="242" name="Google Shape;242;p23: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3" name="Google Shape;243;p23:notes"/>
          <p:cNvSpPr/>
          <p:nvPr>
            <p:ph idx="2" type="sldImg"/>
          </p:nvPr>
        </p:nvSpPr>
        <p:spPr>
          <a:xfrm>
            <a:off x="1187450" y="701675"/>
            <a:ext cx="4632325" cy="3473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4" name="Google Shape;244;p23:notes"/>
          <p:cNvSpPr txBox="1"/>
          <p:nvPr>
            <p:ph idx="1" type="body"/>
          </p:nvPr>
        </p:nvSpPr>
        <p:spPr>
          <a:xfrm>
            <a:off x="935037" y="4416425"/>
            <a:ext cx="5140325" cy="4183062"/>
          </a:xfrm>
          <a:prstGeom prst="rect">
            <a:avLst/>
          </a:prstGeom>
          <a:solidFill>
            <a:srgbClr val="FFFFFF"/>
          </a:solid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No additional notes.</a:t>
            </a:r>
            <a:endParaRPr sz="600"/>
          </a:p>
          <a:p>
            <a:pPr indent="0" lvl="0" marL="0" rtl="0" algn="l">
              <a:spcBef>
                <a:spcPts val="0"/>
              </a:spcBef>
              <a:spcAft>
                <a:spcPts val="0"/>
              </a:spcAft>
              <a:buNone/>
            </a:pPr>
            <a:r>
              <a:t/>
            </a:r>
            <a:endParaRPr sz="6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4: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Chapter 9 - Feasibility Analysis And The System Proposal</a:t>
            </a:r>
            <a:endParaRPr/>
          </a:p>
        </p:txBody>
      </p:sp>
      <p:sp>
        <p:nvSpPr>
          <p:cNvPr id="251" name="Google Shape;251;p24: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2" name="Google Shape;252;p24:notes"/>
          <p:cNvSpPr/>
          <p:nvPr>
            <p:ph idx="2" type="sldImg"/>
          </p:nvPr>
        </p:nvSpPr>
        <p:spPr>
          <a:xfrm>
            <a:off x="1187450" y="701675"/>
            <a:ext cx="4632325" cy="3473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3" name="Google Shape;253;p24:notes"/>
          <p:cNvSpPr txBox="1"/>
          <p:nvPr>
            <p:ph idx="1" type="body"/>
          </p:nvPr>
        </p:nvSpPr>
        <p:spPr>
          <a:xfrm>
            <a:off x="935037" y="4416425"/>
            <a:ext cx="5140325" cy="4183062"/>
          </a:xfrm>
          <a:prstGeom prst="rect">
            <a:avLst/>
          </a:prstGeom>
          <a:solidFill>
            <a:srgbClr val="FFFFFF"/>
          </a:solid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No additional notes.</a:t>
            </a:r>
            <a:endParaRPr sz="600"/>
          </a:p>
          <a:p>
            <a:pPr indent="0" lvl="0" marL="0" rtl="0" algn="l">
              <a:spcBef>
                <a:spcPts val="0"/>
              </a:spcBef>
              <a:spcAft>
                <a:spcPts val="0"/>
              </a:spcAft>
              <a:buNone/>
            </a:pPr>
            <a:r>
              <a:t/>
            </a:r>
            <a:endParaRPr sz="6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5: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Chapter 9 - Feasibility Analysis And The System Proposal</a:t>
            </a:r>
            <a:endParaRPr/>
          </a:p>
        </p:txBody>
      </p:sp>
      <p:sp>
        <p:nvSpPr>
          <p:cNvPr id="259" name="Google Shape;259;p25: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0" name="Google Shape;260;p25:notes"/>
          <p:cNvSpPr/>
          <p:nvPr>
            <p:ph idx="2" type="sldImg"/>
          </p:nvPr>
        </p:nvSpPr>
        <p:spPr>
          <a:xfrm>
            <a:off x="1187450" y="701675"/>
            <a:ext cx="4632325" cy="3473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1" name="Google Shape;261;p25:notes"/>
          <p:cNvSpPr txBox="1"/>
          <p:nvPr>
            <p:ph idx="1" type="body"/>
          </p:nvPr>
        </p:nvSpPr>
        <p:spPr>
          <a:xfrm>
            <a:off x="935037" y="4416425"/>
            <a:ext cx="5140325" cy="4183062"/>
          </a:xfrm>
          <a:prstGeom prst="rect">
            <a:avLst/>
          </a:prstGeom>
          <a:solidFill>
            <a:srgbClr val="FFFFFF"/>
          </a:solid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No additional notes.</a:t>
            </a:r>
            <a:endParaRPr sz="600"/>
          </a:p>
          <a:p>
            <a:pPr indent="0" lvl="0" marL="0" rtl="0" algn="l">
              <a:spcBef>
                <a:spcPts val="0"/>
              </a:spcBef>
              <a:spcAft>
                <a:spcPts val="0"/>
              </a:spcAft>
              <a:buNone/>
            </a:pPr>
            <a:r>
              <a:t/>
            </a:r>
            <a:endParaRPr sz="6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6: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67" name="Google Shape;267;p26: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7: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73" name="Google Shape;273;p27: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1: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Chapter 9 - Feasibility Analysis And The System Proposal</a:t>
            </a:r>
            <a:endParaRPr/>
          </a:p>
        </p:txBody>
      </p:sp>
      <p:sp>
        <p:nvSpPr>
          <p:cNvPr id="279" name="Google Shape;279;p31: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0" name="Google Shape;280;p31:notes"/>
          <p:cNvSpPr/>
          <p:nvPr>
            <p:ph idx="2" type="sldImg"/>
          </p:nvPr>
        </p:nvSpPr>
        <p:spPr>
          <a:xfrm>
            <a:off x="1187450" y="701675"/>
            <a:ext cx="4632325" cy="3473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1" name="Google Shape;281;p31:notes"/>
          <p:cNvSpPr txBox="1"/>
          <p:nvPr>
            <p:ph idx="1" type="body"/>
          </p:nvPr>
        </p:nvSpPr>
        <p:spPr>
          <a:xfrm>
            <a:off x="935037" y="4416425"/>
            <a:ext cx="5140325" cy="4183062"/>
          </a:xfrm>
          <a:prstGeom prst="rect">
            <a:avLst/>
          </a:prstGeom>
          <a:solidFill>
            <a:srgbClr val="FFFFFF"/>
          </a:solid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No additional notes.</a:t>
            </a:r>
            <a:endParaRPr sz="600"/>
          </a:p>
          <a:p>
            <a:pPr indent="0" lvl="0" marL="0" rtl="0" algn="l">
              <a:spcBef>
                <a:spcPts val="0"/>
              </a:spcBef>
              <a:spcAft>
                <a:spcPts val="0"/>
              </a:spcAft>
              <a:buNone/>
            </a:pPr>
            <a:r>
              <a:t/>
            </a:r>
            <a:endParaRPr sz="6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8: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61" name="Google Shape;361;p28: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9: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67" name="Google Shape;367;p29: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0: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73" name="Google Shape;373;p30: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2: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Chapter 9 - Feasibility Analysis And The System Proposal</a:t>
            </a:r>
            <a:endParaRPr/>
          </a:p>
        </p:txBody>
      </p:sp>
      <p:sp>
        <p:nvSpPr>
          <p:cNvPr id="379" name="Google Shape;379;p32: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0" name="Google Shape;380;p32:notes"/>
          <p:cNvSpPr/>
          <p:nvPr>
            <p:ph idx="2" type="sldImg"/>
          </p:nvPr>
        </p:nvSpPr>
        <p:spPr>
          <a:xfrm>
            <a:off x="1187450" y="701675"/>
            <a:ext cx="4632325" cy="3473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1" name="Google Shape;381;p32:notes"/>
          <p:cNvSpPr txBox="1"/>
          <p:nvPr>
            <p:ph idx="1" type="body"/>
          </p:nvPr>
        </p:nvSpPr>
        <p:spPr>
          <a:xfrm>
            <a:off x="935037" y="4416425"/>
            <a:ext cx="5140325" cy="4183062"/>
          </a:xfrm>
          <a:prstGeom prst="rect">
            <a:avLst/>
          </a:prstGeom>
          <a:solidFill>
            <a:srgbClr val="FFFFFF"/>
          </a:solid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No additional notes.</a:t>
            </a:r>
            <a:endParaRPr sz="600"/>
          </a:p>
          <a:p>
            <a:pPr indent="0" lvl="0" marL="0" rtl="0" algn="l">
              <a:spcBef>
                <a:spcPts val="0"/>
              </a:spcBef>
              <a:spcAft>
                <a:spcPts val="0"/>
              </a:spcAft>
              <a:buNone/>
            </a:pPr>
            <a:r>
              <a:t/>
            </a:r>
            <a:endParaRPr sz="6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3: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403" name="Google Shape;403;p3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9" name="Google Shape;409;p34: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A project portfolio is a collection of projects, programs and processes that are managed together and optimized for the financial and strategic goals of an organization.</a:t>
            </a:r>
            <a:endParaRPr/>
          </a:p>
        </p:txBody>
      </p:sp>
      <p:sp>
        <p:nvSpPr>
          <p:cNvPr id="410" name="Google Shape;410;p34: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5: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416" name="Google Shape;416;p3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6: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422" name="Google Shape;422;p36: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7: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428" name="Google Shape;428;p37: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8: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434" name="Google Shape;434;p38: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9: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440" name="Google Shape;440;p39: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5: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The project sponsor prepares a system request</a:t>
            </a:r>
            <a:endParaRPr/>
          </a:p>
        </p:txBody>
      </p:sp>
      <p:sp>
        <p:nvSpPr>
          <p:cNvPr id="119" name="Google Shape;119;p5: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41"/>
          <p:cNvSpPr txBox="1"/>
          <p:nvPr>
            <p:ph type="ctrTitle"/>
          </p:nvPr>
        </p:nvSpPr>
        <p:spPr>
          <a:xfrm>
            <a:off x="990600" y="1600200"/>
            <a:ext cx="74676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Rectangle: Click to edit Master text styles&#10;Second level&#10;Third level&#10;Fourth level&#10;Fifth level" id="20" name="Google Shape;20;p41"/>
          <p:cNvSpPr txBox="1"/>
          <p:nvPr>
            <p:ph idx="1" type="subTitle"/>
          </p:nvPr>
        </p:nvSpPr>
        <p:spPr>
          <a:xfrm>
            <a:off x="990600" y="3200400"/>
            <a:ext cx="7239000" cy="2286000"/>
          </a:xfrm>
          <a:prstGeom prst="rect">
            <a:avLst/>
          </a:prstGeom>
          <a:noFill/>
          <a:ln>
            <a:noFill/>
          </a:ln>
        </p:spPr>
        <p:txBody>
          <a:bodyPr anchorCtr="0" anchor="t" bIns="45700" lIns="91425" spcFirstLastPara="1" rIns="91425" wrap="square" tIns="45700">
            <a:noAutofit/>
          </a:bodyPr>
          <a:lstStyle>
            <a:lvl1pPr lvl="0" algn="l">
              <a:spcBef>
                <a:spcPts val="720"/>
              </a:spcBef>
              <a:spcAft>
                <a:spcPts val="0"/>
              </a:spcAft>
              <a:buSzPts val="3960"/>
              <a:buFont typeface="Arimo"/>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1" name="Google Shape;21;p41"/>
          <p:cNvSpPr txBox="1"/>
          <p:nvPr>
            <p:ph idx="12" type="sldNum"/>
          </p:nvPr>
        </p:nvSpPr>
        <p:spPr>
          <a:xfrm>
            <a:off x="0" y="6400800"/>
            <a:ext cx="9144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2 -</a:t>
            </a:r>
            <a:fld id="{00000000-1234-1234-1234-123412341234}" type="slidenum">
              <a:rPr lang="en-US"/>
              <a:t>‹#›</a:t>
            </a:fld>
            <a:r>
              <a:rPr lang="en-US"/>
              <a:t>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 name="Shape 72"/>
        <p:cNvGrpSpPr/>
        <p:nvPr/>
      </p:nvGrpSpPr>
      <p:grpSpPr>
        <a:xfrm>
          <a:off x="0" y="0"/>
          <a:ext cx="0" cy="0"/>
          <a:chOff x="0" y="0"/>
          <a:chExt cx="0" cy="0"/>
        </a:xfrm>
      </p:grpSpPr>
      <p:sp>
        <p:nvSpPr>
          <p:cNvPr id="73" name="Google Shape;73;p51"/>
          <p:cNvSpPr txBox="1"/>
          <p:nvPr>
            <p:ph type="title"/>
          </p:nvPr>
        </p:nvSpPr>
        <p:spPr>
          <a:xfrm>
            <a:off x="630238" y="365125"/>
            <a:ext cx="7886700" cy="132556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1"/>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640"/>
              <a:buFont typeface="Arimo"/>
              <a:buNone/>
              <a:defRPr b="1" sz="2400"/>
            </a:lvl1pPr>
            <a:lvl2pPr indent="-228600" lvl="1" marL="914400" algn="l">
              <a:spcBef>
                <a:spcPts val="400"/>
              </a:spcBef>
              <a:spcAft>
                <a:spcPts val="0"/>
              </a:spcAft>
              <a:buSzPts val="2000"/>
              <a:buFont typeface="Arimo"/>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5" name="Google Shape;75;p51"/>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51"/>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640"/>
              <a:buFont typeface="Arimo"/>
              <a:buNone/>
              <a:defRPr b="1" sz="2400"/>
            </a:lvl1pPr>
            <a:lvl2pPr indent="-228600" lvl="1" marL="914400" algn="l">
              <a:spcBef>
                <a:spcPts val="400"/>
              </a:spcBef>
              <a:spcAft>
                <a:spcPts val="0"/>
              </a:spcAft>
              <a:buSzPts val="2000"/>
              <a:buFont typeface="Arimo"/>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7" name="Google Shape;77;p51"/>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51"/>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1"/>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2 -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5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2"/>
          <p:cNvSpPr txBox="1"/>
          <p:nvPr>
            <p:ph idx="1" type="body"/>
          </p:nvPr>
        </p:nvSpPr>
        <p:spPr>
          <a:xfrm>
            <a:off x="571500" y="1676400"/>
            <a:ext cx="3924300" cy="44958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52"/>
          <p:cNvSpPr txBox="1"/>
          <p:nvPr>
            <p:ph idx="2" type="body"/>
          </p:nvPr>
        </p:nvSpPr>
        <p:spPr>
          <a:xfrm>
            <a:off x="4648200" y="1676400"/>
            <a:ext cx="3924300" cy="44958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52"/>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2"/>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2 -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6" name="Shape 86"/>
        <p:cNvGrpSpPr/>
        <p:nvPr/>
      </p:nvGrpSpPr>
      <p:grpSpPr>
        <a:xfrm>
          <a:off x="0" y="0"/>
          <a:ext cx="0" cy="0"/>
          <a:chOff x="0" y="0"/>
          <a:chExt cx="0" cy="0"/>
        </a:xfrm>
      </p:grpSpPr>
      <p:sp>
        <p:nvSpPr>
          <p:cNvPr id="87" name="Google Shape;87;p53"/>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3"/>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2640"/>
              <a:buFont typeface="Arimo"/>
              <a:buNone/>
              <a:defRPr sz="2400"/>
            </a:lvl1pPr>
            <a:lvl2pPr indent="-228600" lvl="1" marL="914400" algn="l">
              <a:spcBef>
                <a:spcPts val="400"/>
              </a:spcBef>
              <a:spcAft>
                <a:spcPts val="0"/>
              </a:spcAft>
              <a:buSzPts val="2000"/>
              <a:buFont typeface="Arimo"/>
              <a:buNone/>
              <a:defRPr sz="2000"/>
            </a:lvl2pPr>
            <a:lvl3pPr indent="-228600" lvl="2" marL="1371600" algn="l">
              <a:spcBef>
                <a:spcPts val="360"/>
              </a:spcBef>
              <a:spcAft>
                <a:spcPts val="0"/>
              </a:spcAft>
              <a:buSzPts val="1800"/>
              <a:buNone/>
              <a:defRPr sz="1800"/>
            </a:lvl3pPr>
            <a:lvl4pPr indent="-228600" lvl="3" marL="1828800" algn="l">
              <a:spcBef>
                <a:spcPts val="320"/>
              </a:spcBef>
              <a:spcAft>
                <a:spcPts val="0"/>
              </a:spcAft>
              <a:buSzPts val="1600"/>
              <a:buNone/>
              <a:defRPr sz="1600"/>
            </a:lvl4pPr>
            <a:lvl5pPr indent="-228600" lvl="4" marL="2286000" algn="l">
              <a:spcBef>
                <a:spcPts val="32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89" name="Google Shape;89;p53"/>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3"/>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2 -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43"/>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3"/>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43"/>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3"/>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2 -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7" name="Shape 37"/>
        <p:cNvGrpSpPr/>
        <p:nvPr/>
      </p:nvGrpSpPr>
      <p:grpSpPr>
        <a:xfrm>
          <a:off x="0" y="0"/>
          <a:ext cx="0" cy="0"/>
          <a:chOff x="0" y="0"/>
          <a:chExt cx="0" cy="0"/>
        </a:xfrm>
      </p:grpSpPr>
      <p:sp>
        <p:nvSpPr>
          <p:cNvPr id="38" name="Google Shape;38;p44"/>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4"/>
          <p:cNvSpPr txBox="1"/>
          <p:nvPr>
            <p:ph idx="1" type="body"/>
          </p:nvPr>
        </p:nvSpPr>
        <p:spPr>
          <a:xfrm>
            <a:off x="571500" y="1676400"/>
            <a:ext cx="3924300" cy="44958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4"/>
          <p:cNvSpPr txBox="1"/>
          <p:nvPr>
            <p:ph idx="2" type="body"/>
          </p:nvPr>
        </p:nvSpPr>
        <p:spPr>
          <a:xfrm>
            <a:off x="4648200" y="1676400"/>
            <a:ext cx="3924300" cy="44958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4"/>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4"/>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2 -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45"/>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5"/>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5"/>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2 -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7" name="Shape 47"/>
        <p:cNvGrpSpPr/>
        <p:nvPr/>
      </p:nvGrpSpPr>
      <p:grpSpPr>
        <a:xfrm>
          <a:off x="0" y="0"/>
          <a:ext cx="0" cy="0"/>
          <a:chOff x="0" y="0"/>
          <a:chExt cx="0" cy="0"/>
        </a:xfrm>
      </p:grpSpPr>
      <p:sp>
        <p:nvSpPr>
          <p:cNvPr id="48" name="Google Shape;48;p46"/>
          <p:cNvSpPr txBox="1"/>
          <p:nvPr>
            <p:ph type="title"/>
          </p:nvPr>
        </p:nvSpPr>
        <p:spPr>
          <a:xfrm rot="5400000">
            <a:off x="4638675" y="2238375"/>
            <a:ext cx="5867400" cy="2000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6"/>
          <p:cNvSpPr txBox="1"/>
          <p:nvPr>
            <p:ph idx="1" type="body"/>
          </p:nvPr>
        </p:nvSpPr>
        <p:spPr>
          <a:xfrm rot="5400000">
            <a:off x="561975" y="314325"/>
            <a:ext cx="5867400" cy="584835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46"/>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6"/>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2 -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2" name="Shape 52"/>
        <p:cNvGrpSpPr/>
        <p:nvPr/>
      </p:nvGrpSpPr>
      <p:grpSpPr>
        <a:xfrm>
          <a:off x="0" y="0"/>
          <a:ext cx="0" cy="0"/>
          <a:chOff x="0" y="0"/>
          <a:chExt cx="0" cy="0"/>
        </a:xfrm>
      </p:grpSpPr>
      <p:sp>
        <p:nvSpPr>
          <p:cNvPr id="53" name="Google Shape;53;p47"/>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7"/>
          <p:cNvSpPr txBox="1"/>
          <p:nvPr>
            <p:ph idx="1" type="body"/>
          </p:nvPr>
        </p:nvSpPr>
        <p:spPr>
          <a:xfrm rot="5400000">
            <a:off x="2324100" y="-76200"/>
            <a:ext cx="4495800" cy="80010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47"/>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7"/>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2 -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7" name="Shape 57"/>
        <p:cNvGrpSpPr/>
        <p:nvPr/>
      </p:nvGrpSpPr>
      <p:grpSpPr>
        <a:xfrm>
          <a:off x="0" y="0"/>
          <a:ext cx="0" cy="0"/>
          <a:chOff x="0" y="0"/>
          <a:chExt cx="0" cy="0"/>
        </a:xfrm>
      </p:grpSpPr>
      <p:sp>
        <p:nvSpPr>
          <p:cNvPr id="58" name="Google Shape;58;p48"/>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8"/>
          <p:cNvSpPr/>
          <p:nvPr>
            <p:ph idx="2" type="pic"/>
          </p:nvPr>
        </p:nvSpPr>
        <p:spPr>
          <a:xfrm>
            <a:off x="3887788" y="987425"/>
            <a:ext cx="4629150" cy="4873625"/>
          </a:xfrm>
          <a:prstGeom prst="rect">
            <a:avLst/>
          </a:prstGeom>
          <a:noFill/>
          <a:ln>
            <a:noFill/>
          </a:ln>
        </p:spPr>
      </p:sp>
      <p:sp>
        <p:nvSpPr>
          <p:cNvPr id="60" name="Google Shape;60;p48"/>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760"/>
              <a:buFont typeface="Arimo"/>
              <a:buNone/>
              <a:defRPr sz="1600"/>
            </a:lvl1pPr>
            <a:lvl2pPr indent="-228600" lvl="1" marL="914400" algn="l">
              <a:spcBef>
                <a:spcPts val="280"/>
              </a:spcBef>
              <a:spcAft>
                <a:spcPts val="0"/>
              </a:spcAft>
              <a:buSzPts val="1400"/>
              <a:buFont typeface="Arimo"/>
              <a:buNone/>
              <a:defRPr sz="1400"/>
            </a:lvl2pPr>
            <a:lvl3pPr indent="-228600" lvl="2" marL="1371600" algn="l">
              <a:spcBef>
                <a:spcPts val="240"/>
              </a:spcBef>
              <a:spcAft>
                <a:spcPts val="0"/>
              </a:spcAft>
              <a:buSzPts val="120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48"/>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8"/>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2 -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49"/>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9"/>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52119" lvl="0" marL="457200" algn="l">
              <a:spcBef>
                <a:spcPts val="640"/>
              </a:spcBef>
              <a:spcAft>
                <a:spcPts val="0"/>
              </a:spcAft>
              <a:buSzPts val="3520"/>
              <a:buFont typeface="Arimo"/>
              <a:buChar char="•"/>
              <a:defRPr sz="3200"/>
            </a:lvl1pPr>
            <a:lvl2pPr indent="-406400" lvl="1" marL="914400" algn="l">
              <a:spcBef>
                <a:spcPts val="560"/>
              </a:spcBef>
              <a:spcAft>
                <a:spcPts val="0"/>
              </a:spcAft>
              <a:buSzPts val="2800"/>
              <a:buFont typeface="Arimo"/>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49"/>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760"/>
              <a:buFont typeface="Arimo"/>
              <a:buNone/>
              <a:defRPr sz="1600"/>
            </a:lvl1pPr>
            <a:lvl2pPr indent="-228600" lvl="1" marL="914400" algn="l">
              <a:spcBef>
                <a:spcPts val="280"/>
              </a:spcBef>
              <a:spcAft>
                <a:spcPts val="0"/>
              </a:spcAft>
              <a:buSzPts val="1400"/>
              <a:buFont typeface="Arimo"/>
              <a:buNone/>
              <a:defRPr sz="1400"/>
            </a:lvl2pPr>
            <a:lvl3pPr indent="-228600" lvl="2" marL="1371600" algn="l">
              <a:spcBef>
                <a:spcPts val="240"/>
              </a:spcBef>
              <a:spcAft>
                <a:spcPts val="0"/>
              </a:spcAft>
              <a:buSzPts val="120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49"/>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9"/>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2 -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50"/>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0"/>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2 -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40"/>
          <p:cNvGrpSpPr/>
          <p:nvPr/>
        </p:nvGrpSpPr>
        <p:grpSpPr>
          <a:xfrm>
            <a:off x="2349500" y="3098800"/>
            <a:ext cx="6045200" cy="3271837"/>
            <a:chOff x="1480" y="1952"/>
            <a:chExt cx="3808" cy="2061"/>
          </a:xfrm>
        </p:grpSpPr>
        <p:cxnSp>
          <p:nvCxnSpPr>
            <p:cNvPr id="11" name="Google Shape;11;p40"/>
            <p:cNvCxnSpPr/>
            <p:nvPr/>
          </p:nvCxnSpPr>
          <p:spPr>
            <a:xfrm>
              <a:off x="1480" y="3442"/>
              <a:ext cx="3808" cy="0"/>
            </a:xfrm>
            <a:prstGeom prst="straightConnector1">
              <a:avLst/>
            </a:prstGeom>
            <a:noFill/>
            <a:ln cap="flat" cmpd="sng" w="9525">
              <a:solidFill>
                <a:schemeClr val="lt1"/>
              </a:solidFill>
              <a:prstDash val="solid"/>
              <a:miter lim="800000"/>
              <a:headEnd len="med" w="med" type="none"/>
              <a:tailEnd len="med" w="med" type="none"/>
            </a:ln>
          </p:spPr>
        </p:cxnSp>
        <p:cxnSp>
          <p:nvCxnSpPr>
            <p:cNvPr id="12" name="Google Shape;12;p40"/>
            <p:cNvCxnSpPr/>
            <p:nvPr/>
          </p:nvCxnSpPr>
          <p:spPr>
            <a:xfrm>
              <a:off x="5172" y="1952"/>
              <a:ext cx="0" cy="2061"/>
            </a:xfrm>
            <a:prstGeom prst="straightConnector1">
              <a:avLst/>
            </a:prstGeom>
            <a:noFill/>
            <a:ln cap="flat" cmpd="sng" w="9525">
              <a:solidFill>
                <a:schemeClr val="lt1"/>
              </a:solidFill>
              <a:prstDash val="solid"/>
              <a:miter lim="800000"/>
              <a:headEnd len="med" w="med" type="none"/>
              <a:tailEnd len="med" w="med" type="none"/>
            </a:ln>
          </p:spPr>
        </p:cxnSp>
        <p:sp>
          <p:nvSpPr>
            <p:cNvPr id="13" name="Google Shape;13;p40"/>
            <p:cNvSpPr/>
            <p:nvPr/>
          </p:nvSpPr>
          <p:spPr>
            <a:xfrm rot="5400000">
              <a:off x="5096" y="3346"/>
              <a:ext cx="156" cy="157"/>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pic>
        <p:nvPicPr>
          <p:cNvPr descr="arrow" id="14" name="Google Shape;14;p40"/>
          <p:cNvPicPr preferRelativeResize="0"/>
          <p:nvPr/>
        </p:nvPicPr>
        <p:blipFill rotWithShape="1">
          <a:blip r:embed="rId1">
            <a:alphaModFix/>
          </a:blip>
          <a:srcRect b="0" l="0" r="0" t="0"/>
          <a:stretch/>
        </p:blipFill>
        <p:spPr>
          <a:xfrm>
            <a:off x="244475" y="2819400"/>
            <a:ext cx="8899525" cy="400050"/>
          </a:xfrm>
          <a:prstGeom prst="rect">
            <a:avLst/>
          </a:prstGeom>
          <a:noFill/>
          <a:ln>
            <a:noFill/>
          </a:ln>
        </p:spPr>
      </p:pic>
      <p:sp>
        <p:nvSpPr>
          <p:cNvPr id="15" name="Google Shape;15;p40"/>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rgbClr val="000099"/>
                </a:solidFill>
                <a:latin typeface="Arimo"/>
                <a:ea typeface="Arimo"/>
                <a:cs typeface="Arimo"/>
                <a:sym typeface="Arimo"/>
              </a:defRPr>
            </a:lvl1pPr>
            <a:lvl2pPr lvl="1" marR="0" rtl="0" algn="l">
              <a:spcBef>
                <a:spcPts val="0"/>
              </a:spcBef>
              <a:spcAft>
                <a:spcPts val="0"/>
              </a:spcAft>
              <a:buSzPts val="1400"/>
              <a:buNone/>
              <a:defRPr b="1" i="0" sz="4000" u="none" cap="none" strike="noStrike">
                <a:solidFill>
                  <a:srgbClr val="000099"/>
                </a:solidFill>
                <a:latin typeface="Arimo"/>
                <a:ea typeface="Arimo"/>
                <a:cs typeface="Arimo"/>
                <a:sym typeface="Arimo"/>
              </a:defRPr>
            </a:lvl2pPr>
            <a:lvl3pPr lvl="2" marR="0" rtl="0" algn="l">
              <a:spcBef>
                <a:spcPts val="0"/>
              </a:spcBef>
              <a:spcAft>
                <a:spcPts val="0"/>
              </a:spcAft>
              <a:buSzPts val="1400"/>
              <a:buNone/>
              <a:defRPr b="1" i="0" sz="4000" u="none" cap="none" strike="noStrike">
                <a:solidFill>
                  <a:srgbClr val="000099"/>
                </a:solidFill>
                <a:latin typeface="Arimo"/>
                <a:ea typeface="Arimo"/>
                <a:cs typeface="Arimo"/>
                <a:sym typeface="Arimo"/>
              </a:defRPr>
            </a:lvl3pPr>
            <a:lvl4pPr lvl="3" marR="0" rtl="0" algn="l">
              <a:spcBef>
                <a:spcPts val="0"/>
              </a:spcBef>
              <a:spcAft>
                <a:spcPts val="0"/>
              </a:spcAft>
              <a:buSzPts val="1400"/>
              <a:buNone/>
              <a:defRPr b="1" i="0" sz="4000" u="none" cap="none" strike="noStrike">
                <a:solidFill>
                  <a:srgbClr val="000099"/>
                </a:solidFill>
                <a:latin typeface="Arimo"/>
                <a:ea typeface="Arimo"/>
                <a:cs typeface="Arimo"/>
                <a:sym typeface="Arimo"/>
              </a:defRPr>
            </a:lvl4pPr>
            <a:lvl5pPr lvl="4" marR="0" rtl="0" algn="l">
              <a:spcBef>
                <a:spcPts val="0"/>
              </a:spcBef>
              <a:spcAft>
                <a:spcPts val="0"/>
              </a:spcAft>
              <a:buSzPts val="1400"/>
              <a:buNone/>
              <a:defRPr b="1" i="0" sz="4000" u="none" cap="none" strike="noStrike">
                <a:solidFill>
                  <a:srgbClr val="000099"/>
                </a:solidFill>
                <a:latin typeface="Arimo"/>
                <a:ea typeface="Arimo"/>
                <a:cs typeface="Arimo"/>
                <a:sym typeface="Arimo"/>
              </a:defRPr>
            </a:lvl5pPr>
            <a:lvl6pPr lvl="5" marR="0" rtl="0" algn="l">
              <a:spcBef>
                <a:spcPts val="0"/>
              </a:spcBef>
              <a:spcAft>
                <a:spcPts val="0"/>
              </a:spcAft>
              <a:buSzPts val="1400"/>
              <a:buNone/>
              <a:defRPr b="1" i="0" sz="4000" u="none" cap="none" strike="noStrike">
                <a:solidFill>
                  <a:srgbClr val="000099"/>
                </a:solidFill>
                <a:latin typeface="Arimo"/>
                <a:ea typeface="Arimo"/>
                <a:cs typeface="Arimo"/>
                <a:sym typeface="Arimo"/>
              </a:defRPr>
            </a:lvl6pPr>
            <a:lvl7pPr lvl="6" marR="0" rtl="0" algn="l">
              <a:spcBef>
                <a:spcPts val="0"/>
              </a:spcBef>
              <a:spcAft>
                <a:spcPts val="0"/>
              </a:spcAft>
              <a:buSzPts val="1400"/>
              <a:buNone/>
              <a:defRPr b="1" i="0" sz="4000" u="none" cap="none" strike="noStrike">
                <a:solidFill>
                  <a:srgbClr val="000099"/>
                </a:solidFill>
                <a:latin typeface="Arimo"/>
                <a:ea typeface="Arimo"/>
                <a:cs typeface="Arimo"/>
                <a:sym typeface="Arimo"/>
              </a:defRPr>
            </a:lvl7pPr>
            <a:lvl8pPr lvl="7" marR="0" rtl="0" algn="l">
              <a:spcBef>
                <a:spcPts val="0"/>
              </a:spcBef>
              <a:spcAft>
                <a:spcPts val="0"/>
              </a:spcAft>
              <a:buSzPts val="1400"/>
              <a:buNone/>
              <a:defRPr b="1" i="0" sz="4000" u="none" cap="none" strike="noStrike">
                <a:solidFill>
                  <a:srgbClr val="000099"/>
                </a:solidFill>
                <a:latin typeface="Arimo"/>
                <a:ea typeface="Arimo"/>
                <a:cs typeface="Arimo"/>
                <a:sym typeface="Arimo"/>
              </a:defRPr>
            </a:lvl8pPr>
            <a:lvl9pPr lvl="8" marR="0" rtl="0" algn="l">
              <a:spcBef>
                <a:spcPts val="0"/>
              </a:spcBef>
              <a:spcAft>
                <a:spcPts val="0"/>
              </a:spcAft>
              <a:buSzPts val="1400"/>
              <a:buNone/>
              <a:defRPr b="1" i="0" sz="4000" u="none" cap="none" strike="noStrike">
                <a:solidFill>
                  <a:srgbClr val="000099"/>
                </a:solidFill>
                <a:latin typeface="Arimo"/>
                <a:ea typeface="Arimo"/>
                <a:cs typeface="Arimo"/>
                <a:sym typeface="Arimo"/>
              </a:defRPr>
            </a:lvl9pPr>
          </a:lstStyle>
          <a:p/>
        </p:txBody>
      </p:sp>
      <p:sp>
        <p:nvSpPr>
          <p:cNvPr descr="Rectangle: Click to edit Master text styles &#10;Second level &#10;Third level &#10;Fourth level &#10;Fifth level" id="16" name="Google Shape;16;p40"/>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Arimo"/>
              <a:buChar char="•"/>
              <a:defRPr b="0" i="0" sz="3600" u="none" cap="none" strike="noStrike">
                <a:solidFill>
                  <a:srgbClr val="000099"/>
                </a:solidFill>
                <a:latin typeface="Arimo"/>
                <a:ea typeface="Arimo"/>
                <a:cs typeface="Arimo"/>
                <a:sym typeface="Arimo"/>
              </a:defRPr>
            </a:lvl1pPr>
            <a:lvl2pPr indent="-431800" lvl="1" marL="914400" marR="0" rtl="0" algn="l">
              <a:spcBef>
                <a:spcPts val="640"/>
              </a:spcBef>
              <a:spcAft>
                <a:spcPts val="0"/>
              </a:spcAft>
              <a:buClr>
                <a:srgbClr val="CCECFF"/>
              </a:buClr>
              <a:buSzPts val="3200"/>
              <a:buFont typeface="Arimo"/>
              <a:buChar char="•"/>
              <a:defRPr b="0" i="0" sz="3200" u="none" cap="none" strike="noStrike">
                <a:solidFill>
                  <a:srgbClr val="000099"/>
                </a:solidFill>
                <a:latin typeface="Arimo"/>
                <a:ea typeface="Arimo"/>
                <a:cs typeface="Arimo"/>
                <a:sym typeface="Arimo"/>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rgbClr val="000099"/>
                </a:solidFill>
                <a:latin typeface="Arimo"/>
                <a:ea typeface="Arimo"/>
                <a:cs typeface="Arimo"/>
                <a:sym typeface="Arimo"/>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rgbClr val="000099"/>
                </a:solidFill>
                <a:latin typeface="Arimo"/>
                <a:ea typeface="Arimo"/>
                <a:cs typeface="Arimo"/>
                <a:sym typeface="Arimo"/>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rgbClr val="000099"/>
                </a:solidFill>
                <a:latin typeface="Arimo"/>
                <a:ea typeface="Arimo"/>
                <a:cs typeface="Arimo"/>
                <a:sym typeface="Arim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9pPr>
          </a:lstStyle>
          <a:p/>
        </p:txBody>
      </p:sp>
      <p:sp>
        <p:nvSpPr>
          <p:cNvPr id="17" name="Google Shape;17;p40"/>
          <p:cNvSpPr txBox="1"/>
          <p:nvPr>
            <p:ph idx="12" type="sldNum"/>
          </p:nvPr>
        </p:nvSpPr>
        <p:spPr>
          <a:xfrm>
            <a:off x="0" y="6400800"/>
            <a:ext cx="9144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2 -</a:t>
            </a:r>
            <a:fld id="{00000000-1234-1234-1234-123412341234}" type="slidenum">
              <a:rPr lang="en-US"/>
              <a:t>‹#›</a:t>
            </a:fld>
            <a:r>
              <a:rPr lang="en-US"/>
              <a:t> </a:t>
            </a:r>
            <a:fld id="{00000000-1234-1234-1234-123412341234}" type="slidenum">
              <a:rPr lang="en-US"/>
              <a:t>‹#›</a:t>
            </a:fld>
            <a:endParaRPr>
              <a:solidFill>
                <a:srgbClr val="000000"/>
              </a:solidFill>
              <a:latin typeface="Arial"/>
              <a:ea typeface="Arial"/>
              <a:cs typeface="Arial"/>
              <a:sym typeface="Arial"/>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4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rgbClr val="000099"/>
                </a:solidFill>
                <a:latin typeface="Arimo"/>
                <a:ea typeface="Arimo"/>
                <a:cs typeface="Arimo"/>
                <a:sym typeface="Arimo"/>
              </a:defRPr>
            </a:lvl1pPr>
            <a:lvl2pPr lvl="1" marR="0" rtl="0" algn="l">
              <a:spcBef>
                <a:spcPts val="0"/>
              </a:spcBef>
              <a:spcAft>
                <a:spcPts val="0"/>
              </a:spcAft>
              <a:buSzPts val="1400"/>
              <a:buNone/>
              <a:defRPr b="1" i="0" sz="4000" u="none" cap="none" strike="noStrike">
                <a:solidFill>
                  <a:srgbClr val="000099"/>
                </a:solidFill>
                <a:latin typeface="Arimo"/>
                <a:ea typeface="Arimo"/>
                <a:cs typeface="Arimo"/>
                <a:sym typeface="Arimo"/>
              </a:defRPr>
            </a:lvl2pPr>
            <a:lvl3pPr lvl="2" marR="0" rtl="0" algn="l">
              <a:spcBef>
                <a:spcPts val="0"/>
              </a:spcBef>
              <a:spcAft>
                <a:spcPts val="0"/>
              </a:spcAft>
              <a:buSzPts val="1400"/>
              <a:buNone/>
              <a:defRPr b="1" i="0" sz="4000" u="none" cap="none" strike="noStrike">
                <a:solidFill>
                  <a:srgbClr val="000099"/>
                </a:solidFill>
                <a:latin typeface="Arimo"/>
                <a:ea typeface="Arimo"/>
                <a:cs typeface="Arimo"/>
                <a:sym typeface="Arimo"/>
              </a:defRPr>
            </a:lvl3pPr>
            <a:lvl4pPr lvl="3" marR="0" rtl="0" algn="l">
              <a:spcBef>
                <a:spcPts val="0"/>
              </a:spcBef>
              <a:spcAft>
                <a:spcPts val="0"/>
              </a:spcAft>
              <a:buSzPts val="1400"/>
              <a:buNone/>
              <a:defRPr b="1" i="0" sz="4000" u="none" cap="none" strike="noStrike">
                <a:solidFill>
                  <a:srgbClr val="000099"/>
                </a:solidFill>
                <a:latin typeface="Arimo"/>
                <a:ea typeface="Arimo"/>
                <a:cs typeface="Arimo"/>
                <a:sym typeface="Arimo"/>
              </a:defRPr>
            </a:lvl4pPr>
            <a:lvl5pPr lvl="4" marR="0" rtl="0" algn="l">
              <a:spcBef>
                <a:spcPts val="0"/>
              </a:spcBef>
              <a:spcAft>
                <a:spcPts val="0"/>
              </a:spcAft>
              <a:buSzPts val="1400"/>
              <a:buNone/>
              <a:defRPr b="1" i="0" sz="4000" u="none" cap="none" strike="noStrike">
                <a:solidFill>
                  <a:srgbClr val="000099"/>
                </a:solidFill>
                <a:latin typeface="Arimo"/>
                <a:ea typeface="Arimo"/>
                <a:cs typeface="Arimo"/>
                <a:sym typeface="Arimo"/>
              </a:defRPr>
            </a:lvl5pPr>
            <a:lvl6pPr lvl="5" marR="0" rtl="0" algn="l">
              <a:spcBef>
                <a:spcPts val="0"/>
              </a:spcBef>
              <a:spcAft>
                <a:spcPts val="0"/>
              </a:spcAft>
              <a:buSzPts val="1400"/>
              <a:buNone/>
              <a:defRPr b="1" i="0" sz="4000" u="none" cap="none" strike="noStrike">
                <a:solidFill>
                  <a:srgbClr val="000099"/>
                </a:solidFill>
                <a:latin typeface="Arimo"/>
                <a:ea typeface="Arimo"/>
                <a:cs typeface="Arimo"/>
                <a:sym typeface="Arimo"/>
              </a:defRPr>
            </a:lvl6pPr>
            <a:lvl7pPr lvl="6" marR="0" rtl="0" algn="l">
              <a:spcBef>
                <a:spcPts val="0"/>
              </a:spcBef>
              <a:spcAft>
                <a:spcPts val="0"/>
              </a:spcAft>
              <a:buSzPts val="1400"/>
              <a:buNone/>
              <a:defRPr b="1" i="0" sz="4000" u="none" cap="none" strike="noStrike">
                <a:solidFill>
                  <a:srgbClr val="000099"/>
                </a:solidFill>
                <a:latin typeface="Arimo"/>
                <a:ea typeface="Arimo"/>
                <a:cs typeface="Arimo"/>
                <a:sym typeface="Arimo"/>
              </a:defRPr>
            </a:lvl7pPr>
            <a:lvl8pPr lvl="7" marR="0" rtl="0" algn="l">
              <a:spcBef>
                <a:spcPts val="0"/>
              </a:spcBef>
              <a:spcAft>
                <a:spcPts val="0"/>
              </a:spcAft>
              <a:buSzPts val="1400"/>
              <a:buNone/>
              <a:defRPr b="1" i="0" sz="4000" u="none" cap="none" strike="noStrike">
                <a:solidFill>
                  <a:srgbClr val="000099"/>
                </a:solidFill>
                <a:latin typeface="Arimo"/>
                <a:ea typeface="Arimo"/>
                <a:cs typeface="Arimo"/>
                <a:sym typeface="Arimo"/>
              </a:defRPr>
            </a:lvl8pPr>
            <a:lvl9pPr lvl="8" marR="0" rtl="0" algn="l">
              <a:spcBef>
                <a:spcPts val="0"/>
              </a:spcBef>
              <a:spcAft>
                <a:spcPts val="0"/>
              </a:spcAft>
              <a:buSzPts val="1400"/>
              <a:buNone/>
              <a:defRPr b="1" i="0" sz="4000" u="none" cap="none" strike="noStrike">
                <a:solidFill>
                  <a:srgbClr val="000099"/>
                </a:solidFill>
                <a:latin typeface="Arimo"/>
                <a:ea typeface="Arimo"/>
                <a:cs typeface="Arimo"/>
                <a:sym typeface="Arimo"/>
              </a:defRPr>
            </a:lvl9pPr>
          </a:lstStyle>
          <a:p/>
        </p:txBody>
      </p:sp>
      <p:sp>
        <p:nvSpPr>
          <p:cNvPr descr="Rectangle: Click to edit Master text styles &#10;Second level &#10;Third level &#10;Fourth level &#10;Fifth level" id="24" name="Google Shape;24;p42"/>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Arimo"/>
              <a:buChar char="•"/>
              <a:defRPr b="0" i="0" sz="3600" u="none" cap="none" strike="noStrike">
                <a:solidFill>
                  <a:srgbClr val="000099"/>
                </a:solidFill>
                <a:latin typeface="Arimo"/>
                <a:ea typeface="Arimo"/>
                <a:cs typeface="Arimo"/>
                <a:sym typeface="Arimo"/>
              </a:defRPr>
            </a:lvl1pPr>
            <a:lvl2pPr indent="-431800" lvl="1" marL="914400" marR="0" rtl="0" algn="l">
              <a:spcBef>
                <a:spcPts val="640"/>
              </a:spcBef>
              <a:spcAft>
                <a:spcPts val="0"/>
              </a:spcAft>
              <a:buClr>
                <a:srgbClr val="CCECFF"/>
              </a:buClr>
              <a:buSzPts val="3200"/>
              <a:buFont typeface="Arimo"/>
              <a:buChar char="•"/>
              <a:defRPr b="0" i="0" sz="3200" u="none" cap="none" strike="noStrike">
                <a:solidFill>
                  <a:srgbClr val="000099"/>
                </a:solidFill>
                <a:latin typeface="Arimo"/>
                <a:ea typeface="Arimo"/>
                <a:cs typeface="Arimo"/>
                <a:sym typeface="Arimo"/>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rgbClr val="000099"/>
                </a:solidFill>
                <a:latin typeface="Arimo"/>
                <a:ea typeface="Arimo"/>
                <a:cs typeface="Arimo"/>
                <a:sym typeface="Arimo"/>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rgbClr val="000099"/>
                </a:solidFill>
                <a:latin typeface="Arimo"/>
                <a:ea typeface="Arimo"/>
                <a:cs typeface="Arimo"/>
                <a:sym typeface="Arimo"/>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rgbClr val="000099"/>
                </a:solidFill>
                <a:latin typeface="Arimo"/>
                <a:ea typeface="Arimo"/>
                <a:cs typeface="Arimo"/>
                <a:sym typeface="Arim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9pPr>
          </a:lstStyle>
          <a:p/>
        </p:txBody>
      </p:sp>
      <p:cxnSp>
        <p:nvCxnSpPr>
          <p:cNvPr id="25" name="Google Shape;25;p42"/>
          <p:cNvCxnSpPr/>
          <p:nvPr/>
        </p:nvCxnSpPr>
        <p:spPr>
          <a:xfrm rot="10800000">
            <a:off x="8593137" y="3427412"/>
            <a:ext cx="0" cy="3286125"/>
          </a:xfrm>
          <a:prstGeom prst="straightConnector1">
            <a:avLst/>
          </a:prstGeom>
          <a:noFill/>
          <a:ln cap="flat" cmpd="sng" w="9525">
            <a:solidFill>
              <a:schemeClr val="lt1"/>
            </a:solidFill>
            <a:prstDash val="solid"/>
            <a:miter lim="800000"/>
            <a:headEnd len="med" w="med" type="none"/>
            <a:tailEnd len="med" w="med" type="none"/>
          </a:ln>
        </p:spPr>
      </p:cxnSp>
      <p:sp>
        <p:nvSpPr>
          <p:cNvPr id="26" name="Google Shape;26;p42"/>
          <p:cNvSpPr/>
          <p:nvPr/>
        </p:nvSpPr>
        <p:spPr>
          <a:xfrm flipH="1" rot="10800000">
            <a:off x="8494712" y="6034087"/>
            <a:ext cx="192087" cy="193675"/>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 name="Google Shape;27;p42"/>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8" name="Google Shape;28;p42"/>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2 - </a:t>
            </a:r>
            <a:fld id="{00000000-1234-1234-1234-123412341234}" type="slidenum">
              <a:rPr lang="en-US"/>
              <a:t>‹#›</a:t>
            </a:fld>
            <a:endParaRPr>
              <a:solidFill>
                <a:srgbClr val="000000"/>
              </a:solidFill>
              <a:latin typeface="Arial"/>
              <a:ea typeface="Arial"/>
              <a:cs typeface="Arial"/>
              <a:sym typeface="Arial"/>
            </a:endParaRPr>
          </a:p>
          <a:p>
            <a:pPr indent="0" lvl="0" marL="0" rtl="0" algn="l">
              <a:spcBef>
                <a:spcPts val="0"/>
              </a:spcBef>
              <a:spcAft>
                <a:spcPts val="0"/>
              </a:spcAft>
              <a:buClr>
                <a:srgbClr val="000000"/>
              </a:buClr>
              <a:buFont typeface="Arial"/>
              <a:buNone/>
            </a:pPr>
            <a:r>
              <a:t/>
            </a:r>
            <a:endParaRPr/>
          </a:p>
        </p:txBody>
      </p:sp>
      <p:cxnSp>
        <p:nvCxnSpPr>
          <p:cNvPr id="29" name="Google Shape;29;p42"/>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30" name="Google Shape;30;p42"/>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pic>
        <p:nvPicPr>
          <p:cNvPr descr="arrow" id="31" name="Google Shape;31;p42"/>
          <p:cNvPicPr preferRelativeResize="0"/>
          <p:nvPr/>
        </p:nvPicPr>
        <p:blipFill rotWithShape="1">
          <a:blip r:embed="rId2">
            <a:alphaModFix/>
          </a:blip>
          <a:srcRect b="0" l="0" r="0" t="0"/>
          <a:stretch/>
        </p:blipFill>
        <p:spPr>
          <a:xfrm>
            <a:off x="152400" y="1371600"/>
            <a:ext cx="8809037" cy="4000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990600" y="1600200"/>
            <a:ext cx="74676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Project Initiation</a:t>
            </a:r>
            <a:endParaRPr/>
          </a:p>
        </p:txBody>
      </p:sp>
      <p:sp>
        <p:nvSpPr>
          <p:cNvPr descr="Rectangle: Click to edit Master text styles &#10;Second level &#10;Third level &#10;Fourth level &#10;Fifth level" id="97" name="Google Shape;97;p1"/>
          <p:cNvSpPr txBox="1"/>
          <p:nvPr>
            <p:ph idx="1" type="subTitle"/>
          </p:nvPr>
        </p:nvSpPr>
        <p:spPr>
          <a:xfrm>
            <a:off x="990600" y="3200400"/>
            <a:ext cx="7239000" cy="2286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960"/>
              <a:buFont typeface="Arial"/>
              <a:buNone/>
            </a:pPr>
            <a:r>
              <a:rPr b="0" i="0" lang="en-US" sz="3600" u="none">
                <a:solidFill>
                  <a:srgbClr val="000099"/>
                </a:solidFill>
                <a:latin typeface="Arial"/>
                <a:ea typeface="Arial"/>
                <a:cs typeface="Arial"/>
                <a:sym typeface="Arial"/>
              </a:rPr>
              <a:t>Lesson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571500" y="304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Feasibility Analysis</a:t>
            </a:r>
            <a:endParaRPr/>
          </a:p>
        </p:txBody>
      </p:sp>
      <p:sp>
        <p:nvSpPr>
          <p:cNvPr descr="Rectangle: Click to edit Master text styles &#10;Second level &#10;Third level &#10;Fourth level &#10;Fifth level" id="153" name="Google Shape;153;p10"/>
          <p:cNvSpPr txBox="1"/>
          <p:nvPr>
            <p:ph idx="1" type="body"/>
          </p:nvPr>
        </p:nvSpPr>
        <p:spPr>
          <a:xfrm>
            <a:off x="414337" y="1524000"/>
            <a:ext cx="8424862" cy="47244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3080"/>
              <a:buFont typeface="Arimo"/>
              <a:buNone/>
            </a:pPr>
            <a:r>
              <a:rPr b="1" i="0" lang="en-US" sz="2800" u="none">
                <a:solidFill>
                  <a:srgbClr val="000099"/>
                </a:solidFill>
                <a:latin typeface="Arimo"/>
                <a:ea typeface="Arimo"/>
                <a:cs typeface="Arimo"/>
                <a:sym typeface="Arimo"/>
              </a:rPr>
              <a:t>Feasibility</a:t>
            </a:r>
            <a:r>
              <a:rPr b="0" i="0" lang="en-US" sz="2800" u="none">
                <a:solidFill>
                  <a:srgbClr val="000099"/>
                </a:solidFill>
                <a:latin typeface="Arimo"/>
                <a:ea typeface="Arimo"/>
                <a:cs typeface="Arimo"/>
                <a:sym typeface="Arimo"/>
              </a:rPr>
              <a:t> is the measure of how beneficial or practical the development of an information system will be to an organization. </a:t>
            </a:r>
            <a:endParaRPr/>
          </a:p>
          <a:p>
            <a:pPr indent="0" lvl="0" marL="0" rtl="0" algn="l">
              <a:lnSpc>
                <a:spcPct val="100000"/>
              </a:lnSpc>
              <a:spcBef>
                <a:spcPts val="560"/>
              </a:spcBef>
              <a:spcAft>
                <a:spcPts val="0"/>
              </a:spcAft>
              <a:buSzPts val="3080"/>
              <a:buFont typeface="Arimo"/>
              <a:buNone/>
            </a:pPr>
            <a:r>
              <a:t/>
            </a:r>
            <a:endParaRPr b="0" i="0" sz="2800" u="none">
              <a:solidFill>
                <a:srgbClr val="000099"/>
              </a:solidFill>
              <a:latin typeface="Arimo"/>
              <a:ea typeface="Arimo"/>
              <a:cs typeface="Arimo"/>
              <a:sym typeface="Arimo"/>
            </a:endParaRPr>
          </a:p>
          <a:p>
            <a:pPr indent="0" lvl="0" marL="0" rtl="0" algn="l">
              <a:lnSpc>
                <a:spcPct val="100000"/>
              </a:lnSpc>
              <a:spcBef>
                <a:spcPts val="560"/>
              </a:spcBef>
              <a:spcAft>
                <a:spcPts val="0"/>
              </a:spcAft>
              <a:buSzPts val="3080"/>
              <a:buFont typeface="Arimo"/>
              <a:buNone/>
            </a:pPr>
            <a:r>
              <a:rPr b="1" i="0" lang="en-US" sz="2800" u="none">
                <a:solidFill>
                  <a:srgbClr val="000099"/>
                </a:solidFill>
                <a:latin typeface="Arimo"/>
                <a:ea typeface="Arimo"/>
                <a:cs typeface="Arimo"/>
                <a:sym typeface="Arimo"/>
              </a:rPr>
              <a:t>Feasibility analysis</a:t>
            </a:r>
            <a:r>
              <a:rPr b="0" i="0" lang="en-US" sz="2800" u="none">
                <a:solidFill>
                  <a:srgbClr val="000099"/>
                </a:solidFill>
                <a:latin typeface="Arimo"/>
                <a:ea typeface="Arimo"/>
                <a:cs typeface="Arimo"/>
                <a:sym typeface="Arimo"/>
              </a:rPr>
              <a:t> is the process by which feasibility is measured.</a:t>
            </a:r>
            <a:endParaRPr/>
          </a:p>
          <a:p>
            <a:pPr indent="0" lvl="0" marL="0" rtl="0" algn="l">
              <a:lnSpc>
                <a:spcPct val="100000"/>
              </a:lnSpc>
              <a:spcBef>
                <a:spcPts val="560"/>
              </a:spcBef>
              <a:spcAft>
                <a:spcPts val="0"/>
              </a:spcAft>
              <a:buSzPts val="3080"/>
              <a:buFont typeface="Arimo"/>
              <a:buNone/>
            </a:pPr>
            <a:r>
              <a:t/>
            </a:r>
            <a:endParaRPr b="0" i="0" sz="2800" u="none">
              <a:solidFill>
                <a:srgbClr val="000099"/>
              </a:solidFill>
              <a:latin typeface="Arimo"/>
              <a:ea typeface="Arimo"/>
              <a:cs typeface="Arimo"/>
              <a:sym typeface="Arimo"/>
            </a:endParaRPr>
          </a:p>
          <a:p>
            <a:pPr indent="0" lvl="0" marL="0" rtl="0" algn="l">
              <a:lnSpc>
                <a:spcPct val="100000"/>
              </a:lnSpc>
              <a:spcBef>
                <a:spcPts val="560"/>
              </a:spcBef>
              <a:spcAft>
                <a:spcPts val="0"/>
              </a:spcAft>
              <a:buSzPts val="3080"/>
              <a:buFont typeface="Arimo"/>
              <a:buNone/>
            </a:pPr>
            <a:r>
              <a:rPr b="1" i="0" lang="en-US" sz="2800" u="none">
                <a:solidFill>
                  <a:srgbClr val="000099"/>
                </a:solidFill>
                <a:latin typeface="Arimo"/>
                <a:ea typeface="Arimo"/>
                <a:cs typeface="Arimo"/>
                <a:sym typeface="Arimo"/>
              </a:rPr>
              <a:t>Creeping Commitment</a:t>
            </a:r>
            <a:r>
              <a:rPr b="0" i="0" lang="en-US" sz="2800" u="none">
                <a:solidFill>
                  <a:srgbClr val="000099"/>
                </a:solidFill>
                <a:latin typeface="Arimo"/>
                <a:ea typeface="Arimo"/>
                <a:cs typeface="Arimo"/>
                <a:sym typeface="Arimo"/>
              </a:rPr>
              <a:t> approach to feasibility proposes that feasibility should be measured throughout the life cycle.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mo"/>
              <a:buNone/>
            </a:pPr>
            <a:r>
              <a:rPr b="1" i="0" lang="en-US" sz="4000" u="none">
                <a:solidFill>
                  <a:srgbClr val="000099"/>
                </a:solidFill>
                <a:latin typeface="Arimo"/>
                <a:ea typeface="Arimo"/>
                <a:cs typeface="Arimo"/>
                <a:sym typeface="Arimo"/>
              </a:rPr>
              <a:t>Content of a Feasibility Study</a:t>
            </a:r>
            <a:endParaRPr/>
          </a:p>
        </p:txBody>
      </p:sp>
      <p:sp>
        <p:nvSpPr>
          <p:cNvPr descr="Rectangle: Click to edit Master text styles &#10;Second level &#10;Third level &#10;Fourth level &#10;Fifth level" id="159" name="Google Shape;159;p11"/>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lt1"/>
              </a:buClr>
              <a:buSzPts val="2640"/>
              <a:buFont typeface="Arimo"/>
              <a:buChar char="•"/>
            </a:pPr>
            <a:r>
              <a:rPr b="0" i="1" lang="en-US" sz="2400" u="none" cap="none" strike="noStrike">
                <a:solidFill>
                  <a:srgbClr val="000099"/>
                </a:solidFill>
                <a:latin typeface="Arimo"/>
                <a:ea typeface="Arimo"/>
                <a:cs typeface="Arimo"/>
                <a:sym typeface="Arimo"/>
              </a:rPr>
              <a:t>The present organizational system - </a:t>
            </a:r>
            <a:r>
              <a:rPr b="0" i="0" lang="en-US" sz="2400" u="none" cap="none" strike="noStrike">
                <a:solidFill>
                  <a:srgbClr val="000099"/>
                </a:solidFill>
                <a:latin typeface="Arimo"/>
                <a:ea typeface="Arimo"/>
                <a:cs typeface="Arimo"/>
                <a:sym typeface="Arimo"/>
              </a:rPr>
              <a:t>Stakeholders, users, policies, functions, objectives</a:t>
            </a:r>
            <a:endParaRPr/>
          </a:p>
          <a:p>
            <a:pPr indent="-342900" lvl="0" marL="342900" marR="0" rtl="0" algn="l">
              <a:lnSpc>
                <a:spcPct val="90000"/>
              </a:lnSpc>
              <a:spcBef>
                <a:spcPts val="480"/>
              </a:spcBef>
              <a:spcAft>
                <a:spcPts val="0"/>
              </a:spcAft>
              <a:buClr>
                <a:schemeClr val="lt1"/>
              </a:buClr>
              <a:buSzPts val="2640"/>
              <a:buFont typeface="Arimo"/>
              <a:buChar char="•"/>
            </a:pPr>
            <a:r>
              <a:rPr b="0" i="1" lang="en-US" sz="2400" u="none" cap="none" strike="noStrike">
                <a:solidFill>
                  <a:srgbClr val="000099"/>
                </a:solidFill>
                <a:latin typeface="Arimo"/>
                <a:ea typeface="Arimo"/>
                <a:cs typeface="Arimo"/>
                <a:sym typeface="Arimo"/>
              </a:rPr>
              <a:t>Problems with the present system - </a:t>
            </a:r>
            <a:r>
              <a:rPr b="0" i="0" lang="en-US" sz="2400" u="none" cap="none" strike="noStrike">
                <a:solidFill>
                  <a:srgbClr val="000099"/>
                </a:solidFill>
                <a:latin typeface="Arimo"/>
                <a:ea typeface="Arimo"/>
                <a:cs typeface="Arimo"/>
                <a:sym typeface="Arimo"/>
              </a:rPr>
              <a:t>inconsistencies, inadequacies in functionality, performance,…</a:t>
            </a:r>
            <a:endParaRPr/>
          </a:p>
          <a:p>
            <a:pPr indent="-342900" lvl="0" marL="342900" marR="0" rtl="0" algn="l">
              <a:lnSpc>
                <a:spcPct val="90000"/>
              </a:lnSpc>
              <a:spcBef>
                <a:spcPts val="480"/>
              </a:spcBef>
              <a:spcAft>
                <a:spcPts val="0"/>
              </a:spcAft>
              <a:buClr>
                <a:schemeClr val="lt1"/>
              </a:buClr>
              <a:buSzPts val="2640"/>
              <a:buFont typeface="Arimo"/>
              <a:buChar char="•"/>
            </a:pPr>
            <a:r>
              <a:rPr b="0" i="1" lang="en-US" sz="2400" u="none" cap="none" strike="noStrike">
                <a:solidFill>
                  <a:srgbClr val="000099"/>
                </a:solidFill>
                <a:latin typeface="Arimo"/>
                <a:ea typeface="Arimo"/>
                <a:cs typeface="Arimo"/>
                <a:sym typeface="Arimo"/>
              </a:rPr>
              <a:t>Goals and other requirements for the new system - </a:t>
            </a:r>
            <a:r>
              <a:rPr b="0" i="0" lang="en-US" sz="2400" u="none" cap="none" strike="noStrike">
                <a:solidFill>
                  <a:srgbClr val="000099"/>
                </a:solidFill>
                <a:latin typeface="Arimo"/>
                <a:ea typeface="Arimo"/>
                <a:cs typeface="Arimo"/>
                <a:sym typeface="Arimo"/>
              </a:rPr>
              <a:t>Which problem(s) need to be solved?  What would the stakeholders like to achieve?</a:t>
            </a:r>
            <a:endParaRPr/>
          </a:p>
          <a:p>
            <a:pPr indent="-342900" lvl="0" marL="342900" marR="0" rtl="0" algn="l">
              <a:lnSpc>
                <a:spcPct val="90000"/>
              </a:lnSpc>
              <a:spcBef>
                <a:spcPts val="480"/>
              </a:spcBef>
              <a:spcAft>
                <a:spcPts val="0"/>
              </a:spcAft>
              <a:buClr>
                <a:schemeClr val="lt1"/>
              </a:buClr>
              <a:buSzPts val="2640"/>
              <a:buFont typeface="Arimo"/>
              <a:buChar char="•"/>
            </a:pPr>
            <a:r>
              <a:rPr b="0" i="1" lang="en-US" sz="2400" u="none" cap="none" strike="noStrike">
                <a:solidFill>
                  <a:srgbClr val="000099"/>
                </a:solidFill>
                <a:latin typeface="Arimo"/>
                <a:ea typeface="Arimo"/>
                <a:cs typeface="Arimo"/>
                <a:sym typeface="Arimo"/>
              </a:rPr>
              <a:t>Constraints </a:t>
            </a:r>
            <a:r>
              <a:rPr b="0" i="0" lang="en-US" sz="2400" u="none" cap="none" strike="noStrike">
                <a:solidFill>
                  <a:srgbClr val="000099"/>
                </a:solidFill>
                <a:latin typeface="Arimo"/>
                <a:ea typeface="Arimo"/>
                <a:cs typeface="Arimo"/>
                <a:sym typeface="Arimo"/>
              </a:rPr>
              <a:t>- including nonfunctional requirements on the system (preliminary pass)</a:t>
            </a:r>
            <a:endParaRPr/>
          </a:p>
          <a:p>
            <a:pPr indent="-342900" lvl="0" marL="342900" marR="0" rtl="0" algn="l">
              <a:lnSpc>
                <a:spcPct val="90000"/>
              </a:lnSpc>
              <a:spcBef>
                <a:spcPts val="480"/>
              </a:spcBef>
              <a:spcAft>
                <a:spcPts val="0"/>
              </a:spcAft>
              <a:buClr>
                <a:schemeClr val="lt1"/>
              </a:buClr>
              <a:buSzPts val="2640"/>
              <a:buFont typeface="Arimo"/>
              <a:buChar char="•"/>
            </a:pPr>
            <a:r>
              <a:rPr b="0" i="1" lang="en-US" sz="2400" u="none" cap="none" strike="noStrike">
                <a:solidFill>
                  <a:srgbClr val="000099"/>
                </a:solidFill>
                <a:latin typeface="Arimo"/>
                <a:ea typeface="Arimo"/>
                <a:cs typeface="Arimo"/>
                <a:sym typeface="Arimo"/>
              </a:rPr>
              <a:t>Possible alternatives - </a:t>
            </a:r>
            <a:r>
              <a:rPr b="0" i="0" lang="en-US" sz="2400" u="none" cap="none" strike="noStrike">
                <a:solidFill>
                  <a:srgbClr val="000099"/>
                </a:solidFill>
                <a:latin typeface="Arimo"/>
                <a:ea typeface="Arimo"/>
                <a:cs typeface="Arimo"/>
                <a:sym typeface="Arimo"/>
              </a:rPr>
              <a:t>“Sticking with the current system” is always an alternative. </a:t>
            </a:r>
            <a:endParaRPr/>
          </a:p>
          <a:p>
            <a:pPr indent="-285750" lvl="1" marL="742950" marR="0" rtl="0" algn="l">
              <a:lnSpc>
                <a:spcPct val="90000"/>
              </a:lnSpc>
              <a:spcBef>
                <a:spcPts val="400"/>
              </a:spcBef>
              <a:spcAft>
                <a:spcPts val="0"/>
              </a:spcAft>
              <a:buClr>
                <a:srgbClr val="CCECFF"/>
              </a:buClr>
              <a:buSzPts val="2000"/>
              <a:buFont typeface="Arimo"/>
              <a:buChar char="•"/>
            </a:pPr>
            <a:r>
              <a:rPr b="0" i="0" lang="en-US" sz="2000" u="none" cap="none" strike="noStrike">
                <a:solidFill>
                  <a:srgbClr val="000099"/>
                </a:solidFill>
                <a:latin typeface="Arimo"/>
                <a:ea typeface="Arimo"/>
                <a:cs typeface="Arimo"/>
                <a:sym typeface="Arimo"/>
              </a:rPr>
              <a:t> </a:t>
            </a:r>
            <a:r>
              <a:rPr b="0" i="1" lang="en-US" sz="2000" u="none" cap="none" strike="noStrike">
                <a:solidFill>
                  <a:srgbClr val="000099"/>
                </a:solidFill>
                <a:latin typeface="Arimo"/>
                <a:ea typeface="Arimo"/>
                <a:cs typeface="Arimo"/>
                <a:sym typeface="Arimo"/>
              </a:rPr>
              <a:t>Advantages and disadvantages of the alternatives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mo"/>
              <a:buNone/>
            </a:pPr>
            <a:r>
              <a:rPr b="1" i="0" lang="en-US" sz="4000" u="none">
                <a:solidFill>
                  <a:srgbClr val="000099"/>
                </a:solidFill>
                <a:latin typeface="Arimo"/>
                <a:ea typeface="Arimo"/>
                <a:cs typeface="Arimo"/>
                <a:sym typeface="Arimo"/>
              </a:rPr>
              <a:t>Four Tests For Feasibility</a:t>
            </a:r>
            <a:endParaRPr/>
          </a:p>
        </p:txBody>
      </p:sp>
      <p:sp>
        <p:nvSpPr>
          <p:cNvPr descr="Rectangle: Click to edit Master text styles &#10;Second level &#10;Third level &#10;Fourth level &#10;Fifth level" id="167" name="Google Shape;167;p12"/>
          <p:cNvSpPr txBox="1"/>
          <p:nvPr>
            <p:ph idx="1" type="body"/>
          </p:nvPr>
        </p:nvSpPr>
        <p:spPr>
          <a:xfrm>
            <a:off x="571500" y="1600200"/>
            <a:ext cx="80010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750"/>
              <a:buFont typeface="Arimo"/>
              <a:buChar char="•"/>
            </a:pPr>
            <a:r>
              <a:rPr b="1" i="0" lang="en-US" sz="2500" u="none" cap="none" strike="noStrike">
                <a:solidFill>
                  <a:srgbClr val="000099"/>
                </a:solidFill>
                <a:latin typeface="Arimo"/>
                <a:ea typeface="Arimo"/>
                <a:cs typeface="Arimo"/>
                <a:sym typeface="Arimo"/>
              </a:rPr>
              <a:t>Technical feasibility</a:t>
            </a:r>
            <a:r>
              <a:rPr b="0" i="0" lang="en-US" sz="2500" u="none" cap="none" strike="noStrike">
                <a:solidFill>
                  <a:srgbClr val="000099"/>
                </a:solidFill>
                <a:latin typeface="Arimo"/>
                <a:ea typeface="Arimo"/>
                <a:cs typeface="Arimo"/>
                <a:sym typeface="Arimo"/>
              </a:rPr>
              <a:t> is a measure of the practicality of a specific technical solution and the availability of technical resources and expertise. </a:t>
            </a:r>
            <a:endParaRPr/>
          </a:p>
          <a:p>
            <a:pPr indent="-342900" lvl="0" marL="342900" marR="0" rtl="0" algn="l">
              <a:lnSpc>
                <a:spcPct val="100000"/>
              </a:lnSpc>
              <a:spcBef>
                <a:spcPts val="1120"/>
              </a:spcBef>
              <a:spcAft>
                <a:spcPts val="0"/>
              </a:spcAft>
              <a:buClr>
                <a:schemeClr val="lt1"/>
              </a:buClr>
              <a:buSzPts val="2750"/>
              <a:buFont typeface="Arimo"/>
              <a:buChar char="•"/>
            </a:pPr>
            <a:r>
              <a:rPr b="1" i="0" lang="en-US" sz="2500" u="none" cap="none" strike="noStrike">
                <a:solidFill>
                  <a:srgbClr val="000099"/>
                </a:solidFill>
                <a:latin typeface="Arimo"/>
                <a:ea typeface="Arimo"/>
                <a:cs typeface="Arimo"/>
                <a:sym typeface="Arimo"/>
              </a:rPr>
              <a:t>Economic feasibility</a:t>
            </a:r>
            <a:r>
              <a:rPr b="0" i="0" lang="en-US" sz="2500" u="none" cap="none" strike="noStrike">
                <a:solidFill>
                  <a:srgbClr val="000099"/>
                </a:solidFill>
                <a:latin typeface="Arimo"/>
                <a:ea typeface="Arimo"/>
                <a:cs typeface="Arimo"/>
                <a:sym typeface="Arimo"/>
              </a:rPr>
              <a:t> is a measure of the cost-effectiveness of a project or solution</a:t>
            </a:r>
            <a:r>
              <a:rPr b="0" i="0" lang="en-US" sz="2600" u="none" cap="none" strike="noStrike">
                <a:solidFill>
                  <a:srgbClr val="000099"/>
                </a:solidFill>
                <a:latin typeface="Arimo"/>
                <a:ea typeface="Arimo"/>
                <a:cs typeface="Arimo"/>
                <a:sym typeface="Arimo"/>
              </a:rPr>
              <a:t>.</a:t>
            </a:r>
            <a:endParaRPr/>
          </a:p>
          <a:p>
            <a:pPr indent="-342900" lvl="0" marL="342900" marR="0" rtl="0" algn="l">
              <a:lnSpc>
                <a:spcPct val="100000"/>
              </a:lnSpc>
              <a:spcBef>
                <a:spcPts val="1100"/>
              </a:spcBef>
              <a:spcAft>
                <a:spcPts val="0"/>
              </a:spcAft>
              <a:buClr>
                <a:schemeClr val="lt1"/>
              </a:buClr>
              <a:buSzPts val="2750"/>
              <a:buFont typeface="Arimo"/>
              <a:buChar char="•"/>
            </a:pPr>
            <a:r>
              <a:rPr b="1" i="0" lang="en-US" sz="2500" u="none" cap="none" strike="noStrike">
                <a:solidFill>
                  <a:srgbClr val="000099"/>
                </a:solidFill>
                <a:latin typeface="Arimo"/>
                <a:ea typeface="Arimo"/>
                <a:cs typeface="Arimo"/>
                <a:sym typeface="Arimo"/>
              </a:rPr>
              <a:t>Operational feasibility</a:t>
            </a:r>
            <a:r>
              <a:rPr b="0" i="0" lang="en-US" sz="2500" u="none" cap="none" strike="noStrike">
                <a:solidFill>
                  <a:srgbClr val="000099"/>
                </a:solidFill>
                <a:latin typeface="Arimo"/>
                <a:ea typeface="Arimo"/>
                <a:cs typeface="Arimo"/>
                <a:sym typeface="Arimo"/>
              </a:rPr>
              <a:t> is a measure of how well the solution will work in the organization. It is also a measure of how people feel about the system/project.</a:t>
            </a:r>
            <a:endParaRPr/>
          </a:p>
          <a:p>
            <a:pPr indent="-342900" lvl="0" marL="342900" marR="0" rtl="0" algn="l">
              <a:lnSpc>
                <a:spcPct val="100000"/>
              </a:lnSpc>
              <a:spcBef>
                <a:spcPts val="1100"/>
              </a:spcBef>
              <a:spcAft>
                <a:spcPts val="0"/>
              </a:spcAft>
              <a:buClr>
                <a:schemeClr val="lt1"/>
              </a:buClr>
              <a:buSzPts val="2750"/>
              <a:buFont typeface="Arimo"/>
              <a:buChar char="•"/>
            </a:pPr>
            <a:r>
              <a:rPr b="1" i="0" lang="en-US" sz="2500" u="none" cap="none" strike="noStrike">
                <a:solidFill>
                  <a:srgbClr val="000099"/>
                </a:solidFill>
                <a:latin typeface="Arimo"/>
                <a:ea typeface="Arimo"/>
                <a:cs typeface="Arimo"/>
                <a:sym typeface="Arimo"/>
              </a:rPr>
              <a:t>Schedule feasibility</a:t>
            </a:r>
            <a:r>
              <a:rPr b="0" i="0" lang="en-US" sz="2500" u="none" cap="none" strike="noStrike">
                <a:solidFill>
                  <a:srgbClr val="000099"/>
                </a:solidFill>
                <a:latin typeface="Arimo"/>
                <a:ea typeface="Arimo"/>
                <a:cs typeface="Arimo"/>
                <a:sym typeface="Arimo"/>
              </a:rPr>
              <a:t> is a measure of how reasonable the project timetable 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571500" y="304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3200"/>
              <a:buFont typeface="Arial"/>
              <a:buNone/>
            </a:pPr>
            <a:r>
              <a:rPr b="1" i="0" lang="en-US" sz="3200" u="none">
                <a:solidFill>
                  <a:srgbClr val="000099"/>
                </a:solidFill>
                <a:latin typeface="Arial"/>
                <a:ea typeface="Arial"/>
                <a:cs typeface="Arial"/>
                <a:sym typeface="Arial"/>
              </a:rPr>
              <a:t>Technical Feasibility:</a:t>
            </a:r>
            <a:br>
              <a:rPr b="1" i="0" lang="en-US" sz="3200" u="none">
                <a:solidFill>
                  <a:srgbClr val="000099"/>
                </a:solidFill>
                <a:latin typeface="Arial"/>
                <a:ea typeface="Arial"/>
                <a:cs typeface="Arial"/>
                <a:sym typeface="Arial"/>
              </a:rPr>
            </a:br>
            <a:r>
              <a:rPr b="1" i="1" lang="en-US" sz="3200" u="none">
                <a:solidFill>
                  <a:srgbClr val="0099FF"/>
                </a:solidFill>
                <a:latin typeface="Arimo"/>
                <a:ea typeface="Arimo"/>
                <a:cs typeface="Arimo"/>
                <a:sym typeface="Arimo"/>
              </a:rPr>
              <a:t>Can</a:t>
            </a:r>
            <a:r>
              <a:rPr b="1" i="0" lang="en-US" sz="3200" u="none">
                <a:solidFill>
                  <a:srgbClr val="0099FF"/>
                </a:solidFill>
                <a:latin typeface="Arimo"/>
                <a:ea typeface="Arimo"/>
                <a:cs typeface="Arimo"/>
                <a:sym typeface="Arimo"/>
              </a:rPr>
              <a:t> We Build It?</a:t>
            </a:r>
            <a:endParaRPr/>
          </a:p>
        </p:txBody>
      </p:sp>
      <p:sp>
        <p:nvSpPr>
          <p:cNvPr descr="Rectangle: Click to edit Master text styles &#10;Second level &#10;Third level &#10;Fourth level &#10;Fifth level" id="173" name="Google Shape;173;p13"/>
          <p:cNvSpPr txBox="1"/>
          <p:nvPr>
            <p:ph idx="1" type="body"/>
          </p:nvPr>
        </p:nvSpPr>
        <p:spPr>
          <a:xfrm>
            <a:off x="571500" y="1676400"/>
            <a:ext cx="8039100" cy="41910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2640"/>
              <a:buFont typeface="Times New Roman"/>
              <a:buChar char="•"/>
            </a:pPr>
            <a:r>
              <a:rPr b="0" i="1" lang="en-US" sz="2400" u="none">
                <a:solidFill>
                  <a:srgbClr val="000099"/>
                </a:solidFill>
                <a:latin typeface="Times New Roman"/>
                <a:ea typeface="Times New Roman"/>
                <a:cs typeface="Times New Roman"/>
                <a:sym typeface="Times New Roman"/>
              </a:rPr>
              <a:t>Is the proposed technology or solution practical?</a:t>
            </a:r>
            <a:endParaRPr b="0" i="0" sz="2400" u="none">
              <a:solidFill>
                <a:srgbClr val="000099"/>
              </a:solidFill>
              <a:latin typeface="Times New Roman"/>
              <a:ea typeface="Times New Roman"/>
              <a:cs typeface="Times New Roman"/>
              <a:sym typeface="Times New Roman"/>
            </a:endParaRPr>
          </a:p>
          <a:p>
            <a:pPr indent="-285750" lvl="1" marL="742950" rtl="0" algn="l">
              <a:lnSpc>
                <a:spcPct val="100000"/>
              </a:lnSpc>
              <a:spcBef>
                <a:spcPts val="0"/>
              </a:spcBef>
              <a:spcAft>
                <a:spcPts val="0"/>
              </a:spcAft>
              <a:buClr>
                <a:srgbClr val="CCECFF"/>
              </a:buClr>
              <a:buSzPts val="2000"/>
              <a:buFont typeface="Noto Sans Symbols"/>
              <a:buChar char="∙"/>
            </a:pPr>
            <a:r>
              <a:rPr b="0" i="0" lang="en-US" sz="2000" u="none">
                <a:solidFill>
                  <a:srgbClr val="000099"/>
                </a:solidFill>
                <a:latin typeface="Times New Roman"/>
                <a:ea typeface="Times New Roman"/>
                <a:cs typeface="Times New Roman"/>
                <a:sym typeface="Times New Roman"/>
              </a:rPr>
              <a:t>Do we currently possess the necessary technology?</a:t>
            </a:r>
            <a:endParaRPr/>
          </a:p>
          <a:p>
            <a:pPr indent="-285750" lvl="1" marL="742950" rtl="0" algn="l">
              <a:lnSpc>
                <a:spcPct val="100000"/>
              </a:lnSpc>
              <a:spcBef>
                <a:spcPts val="0"/>
              </a:spcBef>
              <a:spcAft>
                <a:spcPts val="0"/>
              </a:spcAft>
              <a:buClr>
                <a:srgbClr val="CCECFF"/>
              </a:buClr>
              <a:buSzPts val="2000"/>
              <a:buFont typeface="Noto Sans Symbols"/>
              <a:buChar char="∙"/>
            </a:pPr>
            <a:r>
              <a:rPr b="0" i="0" lang="en-US" sz="2000" u="none">
                <a:solidFill>
                  <a:srgbClr val="000099"/>
                </a:solidFill>
                <a:latin typeface="Times New Roman"/>
                <a:ea typeface="Times New Roman"/>
                <a:cs typeface="Times New Roman"/>
                <a:sym typeface="Times New Roman"/>
              </a:rPr>
              <a:t>Do we possess the necessary technical expertise</a:t>
            </a:r>
            <a:endParaRPr/>
          </a:p>
          <a:p>
            <a:pPr indent="-285750" lvl="1" marL="742950" rtl="0" algn="l">
              <a:lnSpc>
                <a:spcPct val="100000"/>
              </a:lnSpc>
              <a:spcBef>
                <a:spcPts val="0"/>
              </a:spcBef>
              <a:spcAft>
                <a:spcPts val="0"/>
              </a:spcAft>
              <a:buSzPts val="2000"/>
              <a:buFont typeface="Times New Roman"/>
              <a:buNone/>
            </a:pPr>
            <a:r>
              <a:rPr b="0" i="0" lang="en-US" sz="2000" u="none">
                <a:solidFill>
                  <a:srgbClr val="000099"/>
                </a:solidFill>
                <a:latin typeface="Times New Roman"/>
                <a:ea typeface="Times New Roman"/>
                <a:cs typeface="Times New Roman"/>
                <a:sym typeface="Times New Roman"/>
              </a:rPr>
              <a:t>          …and is the schedule reasonable for this team?</a:t>
            </a:r>
            <a:endParaRPr/>
          </a:p>
          <a:p>
            <a:pPr indent="-285750" lvl="1" marL="742950" rtl="0" algn="l">
              <a:lnSpc>
                <a:spcPct val="100000"/>
              </a:lnSpc>
              <a:spcBef>
                <a:spcPts val="0"/>
              </a:spcBef>
              <a:spcAft>
                <a:spcPts val="0"/>
              </a:spcAft>
              <a:buClr>
                <a:srgbClr val="CCECFF"/>
              </a:buClr>
              <a:buSzPts val="2000"/>
              <a:buFont typeface="Noto Sans Symbols"/>
              <a:buChar char="∙"/>
            </a:pPr>
            <a:r>
              <a:rPr b="0" i="0" lang="en-US" sz="2000" u="none">
                <a:solidFill>
                  <a:srgbClr val="000099"/>
                </a:solidFill>
                <a:latin typeface="Times New Roman"/>
                <a:ea typeface="Times New Roman"/>
                <a:cs typeface="Times New Roman"/>
                <a:sym typeface="Times New Roman"/>
              </a:rPr>
              <a:t>Is relevant technology mature enough to be easily applied to our problem?</a:t>
            </a:r>
            <a:endParaRPr/>
          </a:p>
          <a:p>
            <a:pPr indent="-342900" lvl="0" marL="342900" rtl="0" algn="l">
              <a:lnSpc>
                <a:spcPct val="100000"/>
              </a:lnSpc>
              <a:spcBef>
                <a:spcPts val="0"/>
              </a:spcBef>
              <a:spcAft>
                <a:spcPts val="0"/>
              </a:spcAft>
              <a:buSzPts val="2640"/>
              <a:buFont typeface="Times New Roman"/>
              <a:buChar char="•"/>
            </a:pPr>
            <a:r>
              <a:rPr b="0" i="1" lang="en-US" sz="2400" u="none">
                <a:solidFill>
                  <a:srgbClr val="000099"/>
                </a:solidFill>
                <a:latin typeface="Times New Roman"/>
                <a:ea typeface="Times New Roman"/>
                <a:cs typeface="Times New Roman"/>
                <a:sym typeface="Times New Roman"/>
              </a:rPr>
              <a:t>What kinds of technology will we need?</a:t>
            </a:r>
            <a:endParaRPr b="0" i="0" sz="2400" u="none">
              <a:solidFill>
                <a:srgbClr val="000099"/>
              </a:solidFill>
              <a:latin typeface="Times New Roman"/>
              <a:ea typeface="Times New Roman"/>
              <a:cs typeface="Times New Roman"/>
              <a:sym typeface="Times New Roman"/>
            </a:endParaRPr>
          </a:p>
          <a:p>
            <a:pPr indent="-285750" lvl="1" marL="742950" rtl="0" algn="l">
              <a:lnSpc>
                <a:spcPct val="100000"/>
              </a:lnSpc>
              <a:spcBef>
                <a:spcPts val="0"/>
              </a:spcBef>
              <a:spcAft>
                <a:spcPts val="0"/>
              </a:spcAft>
              <a:buClr>
                <a:srgbClr val="CCECFF"/>
              </a:buClr>
              <a:buSzPts val="2000"/>
              <a:buFont typeface="Noto Sans Symbols"/>
              <a:buChar char="∙"/>
            </a:pPr>
            <a:r>
              <a:rPr b="0" i="0" lang="en-US" sz="2000" u="none">
                <a:solidFill>
                  <a:srgbClr val="000099"/>
                </a:solidFill>
                <a:latin typeface="Times New Roman"/>
                <a:ea typeface="Times New Roman"/>
                <a:cs typeface="Times New Roman"/>
                <a:sym typeface="Times New Roman"/>
              </a:rPr>
              <a:t>Some organizations like to use state-of-the-art technology</a:t>
            </a:r>
            <a:endParaRPr/>
          </a:p>
          <a:p>
            <a:pPr indent="-285750" lvl="1" marL="742950" rtl="0" algn="l">
              <a:lnSpc>
                <a:spcPct val="100000"/>
              </a:lnSpc>
              <a:spcBef>
                <a:spcPts val="0"/>
              </a:spcBef>
              <a:spcAft>
                <a:spcPts val="0"/>
              </a:spcAft>
              <a:buSzPts val="2000"/>
              <a:buFont typeface="Times New Roman"/>
              <a:buNone/>
            </a:pPr>
            <a:r>
              <a:rPr b="0" i="0" lang="en-US" sz="2000" u="none">
                <a:solidFill>
                  <a:srgbClr val="000099"/>
                </a:solidFill>
                <a:latin typeface="Times New Roman"/>
                <a:ea typeface="Times New Roman"/>
                <a:cs typeface="Times New Roman"/>
                <a:sym typeface="Times New Roman"/>
              </a:rPr>
              <a:t>        …but most prefer to use mature and proven technology.</a:t>
            </a:r>
            <a:endParaRPr/>
          </a:p>
          <a:p>
            <a:pPr indent="-285750" lvl="1" marL="742950" rtl="0" algn="l">
              <a:lnSpc>
                <a:spcPct val="100000"/>
              </a:lnSpc>
              <a:spcBef>
                <a:spcPts val="0"/>
              </a:spcBef>
              <a:spcAft>
                <a:spcPts val="0"/>
              </a:spcAft>
              <a:buClr>
                <a:srgbClr val="CCECFF"/>
              </a:buClr>
              <a:buSzPts val="2000"/>
              <a:buFont typeface="Noto Sans Symbols"/>
              <a:buChar char="∙"/>
            </a:pPr>
            <a:r>
              <a:rPr b="0" i="0" lang="en-US" sz="2000" u="none">
                <a:solidFill>
                  <a:srgbClr val="000099"/>
                </a:solidFill>
                <a:latin typeface="Times New Roman"/>
                <a:ea typeface="Times New Roman"/>
                <a:cs typeface="Times New Roman"/>
                <a:sym typeface="Times New Roman"/>
              </a:rPr>
              <a:t>A mature technology has a larger customer base for obtaining advice </a:t>
            </a:r>
            <a:r>
              <a:rPr b="0" i="0" lang="en-US" sz="2400" u="none">
                <a:solidFill>
                  <a:srgbClr val="000099"/>
                </a:solidFill>
                <a:latin typeface="Times New Roman"/>
                <a:ea typeface="Times New Roman"/>
                <a:cs typeface="Times New Roman"/>
                <a:sym typeface="Times New Roman"/>
              </a:rPr>
              <a:t>         </a:t>
            </a:r>
            <a:r>
              <a:rPr b="0" i="0" lang="en-US" sz="2000" u="none">
                <a:solidFill>
                  <a:srgbClr val="000099"/>
                </a:solidFill>
                <a:latin typeface="Times New Roman"/>
                <a:ea typeface="Times New Roman"/>
                <a:cs typeface="Times New Roman"/>
                <a:sym typeface="Times New Roman"/>
              </a:rPr>
              <a:t>concerning problems and improvements.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200"/>
              <a:buFont typeface="Arial"/>
              <a:buNone/>
            </a:pPr>
            <a:r>
              <a:rPr b="1" i="0" lang="en-US" sz="3200" u="none">
                <a:solidFill>
                  <a:srgbClr val="000099"/>
                </a:solidFill>
                <a:latin typeface="Arial"/>
                <a:ea typeface="Arial"/>
                <a:cs typeface="Arial"/>
                <a:sym typeface="Arial"/>
              </a:rPr>
              <a:t>Technical Feasibility:</a:t>
            </a:r>
            <a:br>
              <a:rPr b="1" i="0" lang="en-US" sz="3200" u="none">
                <a:solidFill>
                  <a:srgbClr val="000099"/>
                </a:solidFill>
                <a:latin typeface="Arial"/>
                <a:ea typeface="Arial"/>
                <a:cs typeface="Arial"/>
                <a:sym typeface="Arial"/>
              </a:rPr>
            </a:br>
            <a:r>
              <a:rPr b="1" i="0" lang="en-US" sz="2000" u="none">
                <a:solidFill>
                  <a:srgbClr val="000099"/>
                </a:solidFill>
                <a:latin typeface="Arial"/>
                <a:ea typeface="Arial"/>
                <a:cs typeface="Arial"/>
                <a:sym typeface="Arial"/>
              </a:rPr>
              <a:t>cont.</a:t>
            </a:r>
            <a:endParaRPr/>
          </a:p>
        </p:txBody>
      </p:sp>
      <p:sp>
        <p:nvSpPr>
          <p:cNvPr descr="Rectangle: Click to edit Master text styles &#10;Second level &#10;Third level &#10;Fourth level &#10;Fifth level" id="179" name="Google Shape;179;p14"/>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3960"/>
              <a:buFont typeface="Times New Roman"/>
              <a:buChar char="•"/>
            </a:pPr>
            <a:r>
              <a:rPr b="0" i="1" lang="en-US" sz="3600" u="none" cap="none" strike="noStrike">
                <a:solidFill>
                  <a:srgbClr val="000099"/>
                </a:solidFill>
                <a:latin typeface="Times New Roman"/>
                <a:ea typeface="Times New Roman"/>
                <a:cs typeface="Times New Roman"/>
                <a:sym typeface="Times New Roman"/>
              </a:rPr>
              <a:t> </a:t>
            </a:r>
            <a:r>
              <a:rPr b="0" i="1" lang="en-US" sz="2800" u="none" cap="none" strike="noStrike">
                <a:solidFill>
                  <a:srgbClr val="000099"/>
                </a:solidFill>
                <a:latin typeface="Times New Roman"/>
                <a:ea typeface="Times New Roman"/>
                <a:cs typeface="Times New Roman"/>
                <a:sym typeface="Times New Roman"/>
              </a:rPr>
              <a:t>Is the required technology available “in house”?</a:t>
            </a:r>
            <a:endParaRPr b="0" i="0" sz="2800" u="none" cap="none" strike="noStrike">
              <a:solidFill>
                <a:srgbClr val="000099"/>
              </a:solidFill>
              <a:latin typeface="Times New Roman"/>
              <a:ea typeface="Times New Roman"/>
              <a:cs typeface="Times New Roman"/>
              <a:sym typeface="Times New Roman"/>
            </a:endParaRPr>
          </a:p>
          <a:p>
            <a:pPr indent="-285750" lvl="1" marL="742950" marR="0" rtl="0" algn="l">
              <a:lnSpc>
                <a:spcPct val="100000"/>
              </a:lnSpc>
              <a:spcBef>
                <a:spcPts val="480"/>
              </a:spcBef>
              <a:spcAft>
                <a:spcPts val="0"/>
              </a:spcAft>
              <a:buClr>
                <a:srgbClr val="CCECFF"/>
              </a:buClr>
              <a:buSzPts val="2400"/>
              <a:buFont typeface="Noto Sans Symbols"/>
              <a:buChar char="∙"/>
            </a:pPr>
            <a:r>
              <a:rPr b="0" i="0" lang="en-US" sz="2400" u="none" cap="none" strike="noStrike">
                <a:solidFill>
                  <a:srgbClr val="000099"/>
                </a:solidFill>
                <a:latin typeface="Times New Roman"/>
                <a:ea typeface="Times New Roman"/>
                <a:cs typeface="Times New Roman"/>
                <a:sym typeface="Times New Roman"/>
              </a:rPr>
              <a:t>If the technology is available:</a:t>
            </a:r>
            <a:endParaRPr/>
          </a:p>
          <a:p>
            <a:pPr indent="-285750" lvl="1" marL="742950" marR="0" rtl="0" algn="l">
              <a:lnSpc>
                <a:spcPct val="100000"/>
              </a:lnSpc>
              <a:spcBef>
                <a:spcPts val="480"/>
              </a:spcBef>
              <a:spcAft>
                <a:spcPts val="0"/>
              </a:spcAft>
              <a:buClr>
                <a:srgbClr val="CCECFF"/>
              </a:buClr>
              <a:buSzPts val="2400"/>
              <a:buFont typeface="Times New Roman"/>
              <a:buNone/>
            </a:pPr>
            <a:r>
              <a:rPr b="0" i="0" lang="en-US" sz="2400" u="none" cap="none" strike="noStrike">
                <a:solidFill>
                  <a:srgbClr val="000099"/>
                </a:solidFill>
                <a:latin typeface="Times New Roman"/>
                <a:ea typeface="Times New Roman"/>
                <a:cs typeface="Times New Roman"/>
                <a:sym typeface="Times New Roman"/>
              </a:rPr>
              <a:t>        …does it have the capacity to handle the solution?</a:t>
            </a:r>
            <a:endParaRPr/>
          </a:p>
          <a:p>
            <a:pPr indent="-285750" lvl="1" marL="742950" marR="0" rtl="0" algn="l">
              <a:lnSpc>
                <a:spcPct val="100000"/>
              </a:lnSpc>
              <a:spcBef>
                <a:spcPts val="480"/>
              </a:spcBef>
              <a:spcAft>
                <a:spcPts val="0"/>
              </a:spcAft>
              <a:buClr>
                <a:srgbClr val="CCECFF"/>
              </a:buClr>
              <a:buSzPts val="2400"/>
              <a:buFont typeface="Noto Sans Symbols"/>
              <a:buChar char="∙"/>
            </a:pPr>
            <a:r>
              <a:rPr b="0" i="0" lang="en-US" sz="2400" u="none" cap="none" strike="noStrike">
                <a:solidFill>
                  <a:srgbClr val="000099"/>
                </a:solidFill>
                <a:latin typeface="Times New Roman"/>
                <a:ea typeface="Times New Roman"/>
                <a:cs typeface="Times New Roman"/>
                <a:sym typeface="Times New Roman"/>
              </a:rPr>
              <a:t>If the technology is not available:</a:t>
            </a:r>
            <a:endParaRPr/>
          </a:p>
          <a:p>
            <a:pPr indent="-285750" lvl="1" marL="742950" marR="0" rtl="0" algn="l">
              <a:lnSpc>
                <a:spcPct val="100000"/>
              </a:lnSpc>
              <a:spcBef>
                <a:spcPts val="480"/>
              </a:spcBef>
              <a:spcAft>
                <a:spcPts val="0"/>
              </a:spcAft>
              <a:buClr>
                <a:srgbClr val="CCECFF"/>
              </a:buClr>
              <a:buSzPts val="2400"/>
              <a:buFont typeface="Times New Roman"/>
              <a:buNone/>
            </a:pPr>
            <a:r>
              <a:rPr b="0" i="0" lang="en-US" sz="2400" u="none" cap="none" strike="noStrike">
                <a:solidFill>
                  <a:srgbClr val="000099"/>
                </a:solidFill>
                <a:latin typeface="Times New Roman"/>
                <a:ea typeface="Times New Roman"/>
                <a:cs typeface="Times New Roman"/>
                <a:sym typeface="Times New Roman"/>
              </a:rPr>
              <a:t>        …can it be acquired?</a:t>
            </a:r>
            <a:endParaRPr/>
          </a:p>
          <a:p>
            <a:pPr indent="-175260" lvl="0" marL="342900" marR="0" rtl="0" algn="l">
              <a:spcBef>
                <a:spcPts val="480"/>
              </a:spcBef>
              <a:spcAft>
                <a:spcPts val="0"/>
              </a:spcAft>
              <a:buClr>
                <a:schemeClr val="lt1"/>
              </a:buClr>
              <a:buSzPts val="2640"/>
              <a:buFont typeface="Arimo"/>
              <a:buNone/>
            </a:pPr>
            <a:r>
              <a:t/>
            </a:r>
            <a:endParaRPr b="0" i="0" sz="2400" u="none" cap="none" strike="noStrike">
              <a:solidFill>
                <a:srgbClr val="000099"/>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ph type="title"/>
          </p:nvPr>
        </p:nvSpPr>
        <p:spPr>
          <a:xfrm>
            <a:off x="914400" y="274637"/>
            <a:ext cx="7586662" cy="7254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200"/>
              <a:buFont typeface="Arimo"/>
              <a:buNone/>
            </a:pPr>
            <a:r>
              <a:rPr b="1" i="0" lang="en-US" sz="3200" u="none">
                <a:solidFill>
                  <a:srgbClr val="000099"/>
                </a:solidFill>
                <a:latin typeface="Arimo"/>
                <a:ea typeface="Arimo"/>
                <a:cs typeface="Arimo"/>
                <a:sym typeface="Arimo"/>
              </a:rPr>
              <a:t>Economic Feasibility</a:t>
            </a:r>
            <a:endParaRPr/>
          </a:p>
        </p:txBody>
      </p:sp>
      <p:sp>
        <p:nvSpPr>
          <p:cNvPr descr="Rectangle: Click to edit Master text styles &#10;Second level &#10;Third level &#10;Fourth level &#10;Fifth level" id="185" name="Google Shape;185;p15"/>
          <p:cNvSpPr txBox="1"/>
          <p:nvPr>
            <p:ph idx="1" type="body"/>
          </p:nvPr>
        </p:nvSpPr>
        <p:spPr>
          <a:xfrm>
            <a:off x="500062" y="1143000"/>
            <a:ext cx="8429625" cy="5143500"/>
          </a:xfrm>
          <a:prstGeom prst="rect">
            <a:avLst/>
          </a:prstGeom>
          <a:noFill/>
          <a:ln>
            <a:noFill/>
          </a:ln>
        </p:spPr>
        <p:txBody>
          <a:bodyPr anchorCtr="0" anchor="t" bIns="45700" lIns="91425" spcFirstLastPara="1" rIns="91425" wrap="square" tIns="45700">
            <a:noAutofit/>
          </a:bodyPr>
          <a:lstStyle/>
          <a:p>
            <a:pPr indent="-119379" lvl="0" marL="342900" marR="0" rtl="0" algn="l">
              <a:lnSpc>
                <a:spcPct val="100000"/>
              </a:lnSpc>
              <a:spcBef>
                <a:spcPts val="0"/>
              </a:spcBef>
              <a:spcAft>
                <a:spcPts val="0"/>
              </a:spcAft>
              <a:buClr>
                <a:schemeClr val="lt1"/>
              </a:buClr>
              <a:buSzPts val="3520"/>
              <a:buFont typeface="Arimo"/>
              <a:buNone/>
            </a:pPr>
            <a:r>
              <a:t/>
            </a:r>
            <a:endParaRPr b="0" i="0" sz="3200" u="none">
              <a:solidFill>
                <a:schemeClr val="dk1"/>
              </a:solidFill>
              <a:latin typeface="Arimo"/>
              <a:ea typeface="Arimo"/>
              <a:cs typeface="Arimo"/>
              <a:sym typeface="Arimo"/>
            </a:endParaRPr>
          </a:p>
          <a:p>
            <a:pPr indent="-342900" lvl="0" marL="342900" marR="0" rtl="0" algn="l">
              <a:lnSpc>
                <a:spcPct val="100000"/>
              </a:lnSpc>
              <a:spcBef>
                <a:spcPts val="480"/>
              </a:spcBef>
              <a:spcAft>
                <a:spcPts val="0"/>
              </a:spcAft>
              <a:buClr>
                <a:schemeClr val="lt1"/>
              </a:buClr>
              <a:buSzPts val="2640"/>
              <a:buFont typeface="Arimo"/>
              <a:buChar char="•"/>
            </a:pPr>
            <a:r>
              <a:rPr b="0" i="0" lang="en-US" sz="2400" u="none">
                <a:solidFill>
                  <a:srgbClr val="000099"/>
                </a:solidFill>
                <a:latin typeface="Arimo"/>
                <a:ea typeface="Arimo"/>
                <a:cs typeface="Arimo"/>
                <a:sym typeface="Arimo"/>
              </a:rPr>
              <a:t>Purpose - answer questions such as:</a:t>
            </a:r>
            <a:endParaRPr/>
          </a:p>
          <a:p>
            <a:pPr indent="-285750" lvl="1" marL="742950" marR="0" rtl="0" algn="l">
              <a:lnSpc>
                <a:spcPct val="100000"/>
              </a:lnSpc>
              <a:spcBef>
                <a:spcPts val="480"/>
              </a:spcBef>
              <a:spcAft>
                <a:spcPts val="0"/>
              </a:spcAft>
              <a:buClr>
                <a:srgbClr val="CCECFF"/>
              </a:buClr>
              <a:buSzPts val="2400"/>
              <a:buFont typeface="Courier New"/>
              <a:buChar char="o"/>
            </a:pPr>
            <a:r>
              <a:rPr b="0" i="0" lang="en-US" sz="2400" u="none" cap="none" strike="noStrike">
                <a:solidFill>
                  <a:srgbClr val="000099"/>
                </a:solidFill>
                <a:latin typeface="Arimo"/>
                <a:ea typeface="Arimo"/>
                <a:cs typeface="Arimo"/>
                <a:sym typeface="Arimo"/>
              </a:rPr>
              <a:t>Should we build it?</a:t>
            </a:r>
            <a:endParaRPr/>
          </a:p>
          <a:p>
            <a:pPr indent="-285750" lvl="1" marL="742950" marR="0" rtl="0" algn="l">
              <a:lnSpc>
                <a:spcPct val="100000"/>
              </a:lnSpc>
              <a:spcBef>
                <a:spcPts val="480"/>
              </a:spcBef>
              <a:spcAft>
                <a:spcPts val="0"/>
              </a:spcAft>
              <a:buClr>
                <a:srgbClr val="CCECFF"/>
              </a:buClr>
              <a:buSzPts val="2400"/>
              <a:buFont typeface="Courier New"/>
              <a:buChar char="o"/>
            </a:pPr>
            <a:r>
              <a:rPr b="0" i="0" lang="en-US" sz="2400" u="none" cap="none" strike="noStrike">
                <a:solidFill>
                  <a:srgbClr val="000099"/>
                </a:solidFill>
                <a:latin typeface="Arimo"/>
                <a:ea typeface="Arimo"/>
                <a:cs typeface="Arimo"/>
                <a:sym typeface="Arimo"/>
              </a:rPr>
              <a:t>Is the project justified or worthwhile (i.e. will benefits outweigh costs)?</a:t>
            </a:r>
            <a:endParaRPr/>
          </a:p>
          <a:p>
            <a:pPr indent="-285750" lvl="1" marL="742950" marR="0" rtl="0" algn="l">
              <a:lnSpc>
                <a:spcPct val="100000"/>
              </a:lnSpc>
              <a:spcBef>
                <a:spcPts val="480"/>
              </a:spcBef>
              <a:spcAft>
                <a:spcPts val="0"/>
              </a:spcAft>
              <a:buClr>
                <a:srgbClr val="CCECFF"/>
              </a:buClr>
              <a:buSzPts val="2400"/>
              <a:buFont typeface="Courier New"/>
              <a:buChar char="o"/>
            </a:pPr>
            <a:r>
              <a:rPr b="0" i="0" lang="en-US" sz="2400" u="none" cap="none" strike="noStrike">
                <a:solidFill>
                  <a:srgbClr val="000099"/>
                </a:solidFill>
                <a:latin typeface="Arimo"/>
                <a:ea typeface="Arimo"/>
                <a:cs typeface="Arimo"/>
                <a:sym typeface="Arimo"/>
              </a:rPr>
              <a:t>What is the minimal cost to attain a certain system?</a:t>
            </a:r>
            <a:endParaRPr/>
          </a:p>
          <a:p>
            <a:pPr indent="-285750" lvl="1" marL="742950" marR="0" rtl="0" algn="l">
              <a:lnSpc>
                <a:spcPct val="100000"/>
              </a:lnSpc>
              <a:spcBef>
                <a:spcPts val="480"/>
              </a:spcBef>
              <a:spcAft>
                <a:spcPts val="0"/>
              </a:spcAft>
              <a:buClr>
                <a:srgbClr val="CCECFF"/>
              </a:buClr>
              <a:buSzPts val="2400"/>
              <a:buFont typeface="Courier New"/>
              <a:buChar char="o"/>
            </a:pPr>
            <a:r>
              <a:rPr b="0" i="0" lang="en-US" sz="2400" u="none" cap="none" strike="noStrike">
                <a:solidFill>
                  <a:srgbClr val="000099"/>
                </a:solidFill>
                <a:latin typeface="Arimo"/>
                <a:ea typeface="Arimo"/>
                <a:cs typeface="Arimo"/>
                <a:sym typeface="Arimo"/>
              </a:rPr>
              <a:t>How soon will the benefits accrue?</a:t>
            </a:r>
            <a:endParaRPr/>
          </a:p>
          <a:p>
            <a:pPr indent="-285750" lvl="1" marL="742950" marR="0" rtl="0" algn="l">
              <a:lnSpc>
                <a:spcPct val="100000"/>
              </a:lnSpc>
              <a:spcBef>
                <a:spcPts val="480"/>
              </a:spcBef>
              <a:spcAft>
                <a:spcPts val="0"/>
              </a:spcAft>
              <a:buClr>
                <a:srgbClr val="CCECFF"/>
              </a:buClr>
              <a:buSzPts val="2400"/>
              <a:buFont typeface="Courier New"/>
              <a:buChar char="o"/>
            </a:pPr>
            <a:r>
              <a:rPr b="0" i="0" lang="en-US" sz="2400" u="none" cap="none" strike="noStrike">
                <a:solidFill>
                  <a:srgbClr val="000099"/>
                </a:solidFill>
                <a:latin typeface="Arimo"/>
                <a:ea typeface="Arimo"/>
                <a:cs typeface="Arimo"/>
                <a:sym typeface="Arimo"/>
              </a:rPr>
              <a:t>Which alternative offers the best return on investment?</a:t>
            </a:r>
            <a:endParaRPr/>
          </a:p>
          <a:p>
            <a:pPr indent="-342900" lvl="0" marL="342900" marR="0" rtl="0" algn="l">
              <a:lnSpc>
                <a:spcPct val="100000"/>
              </a:lnSpc>
              <a:spcBef>
                <a:spcPts val="480"/>
              </a:spcBef>
              <a:spcAft>
                <a:spcPts val="0"/>
              </a:spcAft>
              <a:buClr>
                <a:schemeClr val="lt1"/>
              </a:buClr>
              <a:buSzPts val="2640"/>
              <a:buFont typeface="Arimo"/>
              <a:buChar char="•"/>
            </a:pPr>
            <a:r>
              <a:rPr b="0" i="0" lang="en-US" sz="2400" u="none">
                <a:solidFill>
                  <a:srgbClr val="000099"/>
                </a:solidFill>
                <a:latin typeface="Arimo"/>
                <a:ea typeface="Arimo"/>
                <a:cs typeface="Arimo"/>
                <a:sym typeface="Arimo"/>
              </a:rPr>
              <a:t>Difficulties</a:t>
            </a:r>
            <a:endParaRPr/>
          </a:p>
          <a:p>
            <a:pPr indent="-285750" lvl="1" marL="742950" marR="0" rtl="0" algn="l">
              <a:lnSpc>
                <a:spcPct val="100000"/>
              </a:lnSpc>
              <a:spcBef>
                <a:spcPts val="480"/>
              </a:spcBef>
              <a:spcAft>
                <a:spcPts val="0"/>
              </a:spcAft>
              <a:buClr>
                <a:srgbClr val="CCECFF"/>
              </a:buClr>
              <a:buSzPts val="2400"/>
              <a:buFont typeface="Courier New"/>
              <a:buChar char="o"/>
            </a:pPr>
            <a:r>
              <a:rPr b="0" i="0" lang="en-US" sz="2400" u="none" cap="none" strike="noStrike">
                <a:solidFill>
                  <a:srgbClr val="000099"/>
                </a:solidFill>
                <a:latin typeface="Arimo"/>
                <a:ea typeface="Arimo"/>
                <a:cs typeface="Arimo"/>
                <a:sym typeface="Arimo"/>
              </a:rPr>
              <a:t>benefits and costs can both be intangible, hidden and/or hard to estimate</a:t>
            </a:r>
            <a:endParaRPr/>
          </a:p>
          <a:p>
            <a:pPr indent="-285750" lvl="1" marL="742950" marR="0" rtl="0" algn="l">
              <a:lnSpc>
                <a:spcPct val="100000"/>
              </a:lnSpc>
              <a:spcBef>
                <a:spcPts val="480"/>
              </a:spcBef>
              <a:spcAft>
                <a:spcPts val="0"/>
              </a:spcAft>
              <a:buClr>
                <a:srgbClr val="CCECFF"/>
              </a:buClr>
              <a:buSzPts val="2400"/>
              <a:buFont typeface="Courier New"/>
              <a:buChar char="o"/>
            </a:pPr>
            <a:r>
              <a:rPr b="0" i="0" lang="en-US" sz="2400" u="none" cap="none" strike="noStrike">
                <a:solidFill>
                  <a:srgbClr val="000099"/>
                </a:solidFill>
                <a:latin typeface="Arimo"/>
                <a:ea typeface="Arimo"/>
                <a:cs typeface="Arimo"/>
                <a:sym typeface="Arimo"/>
              </a:rPr>
              <a:t>ranking multi-criteria alternatives</a:t>
            </a:r>
            <a:endParaRPr/>
          </a:p>
          <a:p>
            <a:pPr indent="-175260" lvl="0" marL="342900" marR="0" rtl="0" algn="l">
              <a:spcBef>
                <a:spcPts val="480"/>
              </a:spcBef>
              <a:spcAft>
                <a:spcPts val="0"/>
              </a:spcAft>
              <a:buClr>
                <a:schemeClr val="lt1"/>
              </a:buClr>
              <a:buSzPts val="2640"/>
              <a:buFont typeface="Arimo"/>
              <a:buNone/>
            </a:pPr>
            <a:r>
              <a:t/>
            </a:r>
            <a:endParaRPr b="0" i="0" sz="2400" u="none" cap="none" strike="noStrike">
              <a:solidFill>
                <a:srgbClr val="000099"/>
              </a:solidFill>
              <a:latin typeface="Arimo"/>
              <a:ea typeface="Arimo"/>
              <a:cs typeface="Arimo"/>
              <a:sym typeface="Arim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304800" y="152400"/>
            <a:ext cx="798195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0099"/>
              </a:buClr>
              <a:buSzPts val="2500"/>
              <a:buFont typeface="Arial"/>
              <a:buNone/>
            </a:pPr>
            <a:r>
              <a:rPr b="1" i="0" lang="en-US" sz="2500" u="none">
                <a:solidFill>
                  <a:srgbClr val="000099"/>
                </a:solidFill>
                <a:latin typeface="Arial"/>
                <a:ea typeface="Arial"/>
                <a:cs typeface="Arial"/>
                <a:sym typeface="Arial"/>
              </a:rPr>
              <a:t>Economic Feasibility</a:t>
            </a:r>
            <a:br>
              <a:rPr b="1" i="0" lang="en-US" sz="2900" u="none">
                <a:solidFill>
                  <a:srgbClr val="000099"/>
                </a:solidFill>
                <a:latin typeface="Arial"/>
                <a:ea typeface="Arial"/>
                <a:cs typeface="Arial"/>
                <a:sym typeface="Arial"/>
              </a:rPr>
            </a:br>
            <a:r>
              <a:rPr b="1" i="1" lang="en-US" sz="2900" u="none">
                <a:solidFill>
                  <a:srgbClr val="000099"/>
                </a:solidFill>
                <a:latin typeface="Arimo"/>
                <a:ea typeface="Arimo"/>
                <a:cs typeface="Arimo"/>
                <a:sym typeface="Arimo"/>
              </a:rPr>
              <a:t>Cost-Benefit Analysis</a:t>
            </a:r>
            <a:endParaRPr/>
          </a:p>
        </p:txBody>
      </p:sp>
      <p:sp>
        <p:nvSpPr>
          <p:cNvPr descr="Rectangle: Click to edit Master text styles &#10;Second level &#10;Third level &#10;Fourth level &#10;Fifth level" id="193" name="Google Shape;193;p16"/>
          <p:cNvSpPr txBox="1"/>
          <p:nvPr>
            <p:ph idx="1" type="body"/>
          </p:nvPr>
        </p:nvSpPr>
        <p:spPr>
          <a:xfrm>
            <a:off x="152400" y="1676400"/>
            <a:ext cx="8229600" cy="44196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lt1"/>
              </a:buClr>
              <a:buSzPts val="2750"/>
              <a:buFont typeface="Arimo"/>
              <a:buChar char="•"/>
            </a:pPr>
            <a:r>
              <a:rPr b="1" i="1" lang="en-US" sz="2500" u="none">
                <a:solidFill>
                  <a:srgbClr val="000099"/>
                </a:solidFill>
                <a:latin typeface="Arimo"/>
                <a:ea typeface="Arimo"/>
                <a:cs typeface="Arimo"/>
                <a:sym typeface="Arimo"/>
              </a:rPr>
              <a:t>Identify costs and benefits</a:t>
            </a:r>
            <a:endParaRPr b="0" i="0" sz="2500" u="none">
              <a:solidFill>
                <a:srgbClr val="000099"/>
              </a:solidFill>
              <a:latin typeface="Arimo"/>
              <a:ea typeface="Arimo"/>
              <a:cs typeface="Arimo"/>
              <a:sym typeface="Arimo"/>
            </a:endParaRPr>
          </a:p>
          <a:p>
            <a:pPr indent="-285750" lvl="1" marL="742950" marR="0" rtl="0" algn="l">
              <a:lnSpc>
                <a:spcPct val="80000"/>
              </a:lnSpc>
              <a:spcBef>
                <a:spcPts val="1200"/>
              </a:spcBef>
              <a:spcAft>
                <a:spcPts val="0"/>
              </a:spcAft>
              <a:buClr>
                <a:srgbClr val="CCECFF"/>
              </a:buClr>
              <a:buSzPts val="2200"/>
              <a:buFont typeface="Arimo"/>
              <a:buChar char="•"/>
            </a:pPr>
            <a:r>
              <a:rPr b="0" i="0" lang="en-US" sz="2200" u="none" cap="none" strike="noStrike">
                <a:solidFill>
                  <a:srgbClr val="000099"/>
                </a:solidFill>
                <a:latin typeface="Arimo"/>
                <a:ea typeface="Arimo"/>
                <a:cs typeface="Arimo"/>
                <a:sym typeface="Arimo"/>
              </a:rPr>
              <a:t>Tangible and intangible, one-time and recurring</a:t>
            </a:r>
            <a:endParaRPr/>
          </a:p>
          <a:p>
            <a:pPr indent="-285750" lvl="1" marL="742950" marR="0" rtl="0" algn="l">
              <a:lnSpc>
                <a:spcPct val="80000"/>
              </a:lnSpc>
              <a:spcBef>
                <a:spcPts val="1200"/>
              </a:spcBef>
              <a:spcAft>
                <a:spcPts val="0"/>
              </a:spcAft>
              <a:buClr>
                <a:srgbClr val="CCECFF"/>
              </a:buClr>
              <a:buSzPts val="2200"/>
              <a:buFont typeface="Arimo"/>
              <a:buChar char="•"/>
            </a:pPr>
            <a:r>
              <a:rPr b="0" i="0" lang="en-US" sz="2200" u="none" cap="none" strike="noStrike">
                <a:solidFill>
                  <a:srgbClr val="000099"/>
                </a:solidFill>
                <a:latin typeface="Arimo"/>
                <a:ea typeface="Arimo"/>
                <a:cs typeface="Arimo"/>
                <a:sym typeface="Arimo"/>
              </a:rPr>
              <a:t>Assign values to costs and benefits</a:t>
            </a:r>
            <a:endParaRPr/>
          </a:p>
          <a:p>
            <a:pPr indent="-342900" lvl="0" marL="342900" marR="0" rtl="0" algn="l">
              <a:lnSpc>
                <a:spcPct val="80000"/>
              </a:lnSpc>
              <a:spcBef>
                <a:spcPts val="1200"/>
              </a:spcBef>
              <a:spcAft>
                <a:spcPts val="0"/>
              </a:spcAft>
              <a:buClr>
                <a:schemeClr val="lt1"/>
              </a:buClr>
              <a:buSzPts val="2750"/>
              <a:buFont typeface="Arimo"/>
              <a:buChar char="•"/>
            </a:pPr>
            <a:r>
              <a:rPr b="0" i="1" lang="en-US" sz="2500" u="none">
                <a:solidFill>
                  <a:srgbClr val="000099"/>
                </a:solidFill>
                <a:latin typeface="Arimo"/>
                <a:ea typeface="Arimo"/>
                <a:cs typeface="Arimo"/>
                <a:sym typeface="Arimo"/>
              </a:rPr>
              <a:t> </a:t>
            </a:r>
            <a:r>
              <a:rPr b="1" i="1" lang="en-US" sz="2500" u="none">
                <a:solidFill>
                  <a:srgbClr val="000099"/>
                </a:solidFill>
                <a:latin typeface="Arimo"/>
                <a:ea typeface="Arimo"/>
                <a:cs typeface="Arimo"/>
                <a:sym typeface="Arimo"/>
              </a:rPr>
              <a:t>Determine Cash Flow</a:t>
            </a:r>
            <a:endParaRPr b="0" i="0" sz="2500" u="none">
              <a:solidFill>
                <a:srgbClr val="000099"/>
              </a:solidFill>
              <a:latin typeface="Arimo"/>
              <a:ea typeface="Arimo"/>
              <a:cs typeface="Arimo"/>
              <a:sym typeface="Arimo"/>
            </a:endParaRPr>
          </a:p>
          <a:p>
            <a:pPr indent="-285750" lvl="1" marL="742950" marR="0" rtl="0" algn="l">
              <a:lnSpc>
                <a:spcPct val="80000"/>
              </a:lnSpc>
              <a:spcBef>
                <a:spcPts val="1200"/>
              </a:spcBef>
              <a:spcAft>
                <a:spcPts val="0"/>
              </a:spcAft>
              <a:buClr>
                <a:srgbClr val="CCECFF"/>
              </a:buClr>
              <a:buSzPts val="2200"/>
              <a:buFont typeface="Arimo"/>
              <a:buChar char="•"/>
            </a:pPr>
            <a:r>
              <a:rPr b="0" i="0" lang="en-US" sz="2200" u="none" cap="none" strike="noStrike">
                <a:solidFill>
                  <a:srgbClr val="000099"/>
                </a:solidFill>
                <a:latin typeface="Arimo"/>
                <a:ea typeface="Arimo"/>
                <a:cs typeface="Arimo"/>
                <a:sym typeface="Arimo"/>
              </a:rPr>
              <a:t>Project the costs and benefits over time, e.g. 3-5 years</a:t>
            </a:r>
            <a:endParaRPr/>
          </a:p>
          <a:p>
            <a:pPr indent="-285750" lvl="1" marL="742950" marR="0" rtl="0" algn="l">
              <a:lnSpc>
                <a:spcPct val="80000"/>
              </a:lnSpc>
              <a:spcBef>
                <a:spcPts val="1200"/>
              </a:spcBef>
              <a:spcAft>
                <a:spcPts val="0"/>
              </a:spcAft>
              <a:buClr>
                <a:srgbClr val="CCECFF"/>
              </a:buClr>
              <a:buSzPts val="2200"/>
              <a:buFont typeface="Arimo"/>
              <a:buChar char="•"/>
            </a:pPr>
            <a:r>
              <a:rPr b="0" i="0" lang="en-US" sz="2200" u="none" cap="none" strike="noStrike">
                <a:solidFill>
                  <a:srgbClr val="000099"/>
                </a:solidFill>
                <a:latin typeface="Arimo"/>
                <a:ea typeface="Arimo"/>
                <a:cs typeface="Arimo"/>
                <a:sym typeface="Arimo"/>
              </a:rPr>
              <a:t>Calculate Net Present Value for all future costs/benefits - determines future costs/benefits of the project in terms of today's dollar values</a:t>
            </a:r>
            <a:endParaRPr/>
          </a:p>
          <a:p>
            <a:pPr indent="-285750" lvl="1" marL="742950" marR="0" rtl="0" algn="l">
              <a:lnSpc>
                <a:spcPct val="80000"/>
              </a:lnSpc>
              <a:spcBef>
                <a:spcPts val="1200"/>
              </a:spcBef>
              <a:spcAft>
                <a:spcPts val="0"/>
              </a:spcAft>
              <a:buClr>
                <a:srgbClr val="CCECFF"/>
              </a:buClr>
              <a:buSzPts val="2000"/>
              <a:buFont typeface="Arimo"/>
              <a:buChar char="•"/>
            </a:pPr>
            <a:r>
              <a:rPr b="0" i="0" lang="en-US" sz="2000" u="none" cap="none" strike="noStrike">
                <a:solidFill>
                  <a:srgbClr val="000099"/>
                </a:solidFill>
                <a:latin typeface="Arimo"/>
                <a:ea typeface="Arimo"/>
                <a:cs typeface="Arimo"/>
                <a:sym typeface="Arimo"/>
              </a:rPr>
              <a:t>A dollar earned today is worth more than a potential dollar earned next year</a:t>
            </a:r>
            <a:endParaRPr/>
          </a:p>
          <a:p>
            <a:pPr indent="-342900" lvl="0" marL="342900" marR="0" rtl="0" algn="l">
              <a:lnSpc>
                <a:spcPct val="80000"/>
              </a:lnSpc>
              <a:spcBef>
                <a:spcPts val="1200"/>
              </a:spcBef>
              <a:spcAft>
                <a:spcPts val="0"/>
              </a:spcAft>
              <a:buClr>
                <a:schemeClr val="lt1"/>
              </a:buClr>
              <a:buSzPts val="2750"/>
              <a:buFont typeface="Arimo"/>
              <a:buChar char="•"/>
            </a:pPr>
            <a:r>
              <a:rPr b="0" i="1" lang="en-US" sz="2500" u="none">
                <a:solidFill>
                  <a:srgbClr val="000099"/>
                </a:solidFill>
                <a:latin typeface="Arimo"/>
                <a:ea typeface="Arimo"/>
                <a:cs typeface="Arimo"/>
                <a:sym typeface="Arimo"/>
              </a:rPr>
              <a:t>  </a:t>
            </a:r>
            <a:r>
              <a:rPr b="1" i="1" lang="en-US" sz="2500" u="none">
                <a:solidFill>
                  <a:srgbClr val="000099"/>
                </a:solidFill>
                <a:latin typeface="Arimo"/>
                <a:ea typeface="Arimo"/>
                <a:cs typeface="Arimo"/>
                <a:sym typeface="Arimo"/>
              </a:rPr>
              <a:t>Do cost/benefit analysis</a:t>
            </a:r>
            <a:endParaRPr b="0" i="0" sz="2500" u="none">
              <a:solidFill>
                <a:srgbClr val="000099"/>
              </a:solidFill>
              <a:latin typeface="Arimo"/>
              <a:ea typeface="Arimo"/>
              <a:cs typeface="Arimo"/>
              <a:sym typeface="Arimo"/>
            </a:endParaRPr>
          </a:p>
          <a:p>
            <a:pPr indent="-168275" lvl="0" marL="342900" marR="0" rtl="0" algn="l">
              <a:spcBef>
                <a:spcPts val="1100"/>
              </a:spcBef>
              <a:spcAft>
                <a:spcPts val="0"/>
              </a:spcAft>
              <a:buClr>
                <a:schemeClr val="lt1"/>
              </a:buClr>
              <a:buSzPts val="2750"/>
              <a:buFont typeface="Arimo"/>
              <a:buNone/>
            </a:pPr>
            <a:r>
              <a:t/>
            </a:r>
            <a:endParaRPr b="0" i="0" sz="2500" u="none">
              <a:solidFill>
                <a:srgbClr val="000099"/>
              </a:solidFill>
              <a:latin typeface="Arimo"/>
              <a:ea typeface="Arimo"/>
              <a:cs typeface="Arimo"/>
              <a:sym typeface="Arim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type="title"/>
          </p:nvPr>
        </p:nvSpPr>
        <p:spPr>
          <a:xfrm>
            <a:off x="533400" y="228600"/>
            <a:ext cx="8305800" cy="914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0099"/>
              </a:buClr>
              <a:buSzPts val="3600"/>
              <a:buFont typeface="Arimo"/>
              <a:buNone/>
            </a:pPr>
            <a:br>
              <a:rPr b="1" i="0" lang="en-US" sz="3600" u="none">
                <a:solidFill>
                  <a:srgbClr val="000099"/>
                </a:solidFill>
                <a:latin typeface="Arimo"/>
                <a:ea typeface="Arimo"/>
                <a:cs typeface="Arimo"/>
                <a:sym typeface="Arimo"/>
              </a:rPr>
            </a:br>
            <a:br>
              <a:rPr b="1" i="0" lang="en-US" sz="3600" u="none">
                <a:solidFill>
                  <a:srgbClr val="000099"/>
                </a:solidFill>
                <a:latin typeface="Arimo"/>
                <a:ea typeface="Arimo"/>
                <a:cs typeface="Arimo"/>
                <a:sym typeface="Arimo"/>
              </a:rPr>
            </a:br>
            <a:r>
              <a:rPr b="1" i="0" lang="en-US" sz="3600" u="none">
                <a:solidFill>
                  <a:srgbClr val="000099"/>
                </a:solidFill>
                <a:latin typeface="Arimo"/>
                <a:ea typeface="Arimo"/>
                <a:cs typeface="Arimo"/>
                <a:sym typeface="Arimo"/>
              </a:rPr>
              <a:t> Benefits vs Costs</a:t>
            </a:r>
            <a:endParaRPr/>
          </a:p>
        </p:txBody>
      </p:sp>
      <p:sp>
        <p:nvSpPr>
          <p:cNvPr descr="Rectangle: Click to edit Master text styles &#10;Second level &#10;Third level &#10;Fourth level &#10;Fifth level" id="201" name="Google Shape;201;p17"/>
          <p:cNvSpPr txBox="1"/>
          <p:nvPr>
            <p:ph idx="1" type="body"/>
          </p:nvPr>
        </p:nvSpPr>
        <p:spPr>
          <a:xfrm>
            <a:off x="533400" y="1676400"/>
            <a:ext cx="8161337" cy="4495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lt1"/>
              </a:buClr>
              <a:buSzPts val="2530"/>
              <a:buFont typeface="Arimo"/>
              <a:buNone/>
            </a:pPr>
            <a:r>
              <a:rPr b="1" i="0" lang="en-US" sz="2300" u="none">
                <a:solidFill>
                  <a:srgbClr val="FF0000"/>
                </a:solidFill>
                <a:latin typeface="Arimo"/>
                <a:ea typeface="Arimo"/>
                <a:cs typeface="Arimo"/>
                <a:sym typeface="Arimo"/>
              </a:rPr>
              <a:t>Costs:</a:t>
            </a:r>
            <a:endParaRPr b="1" i="0" sz="2300" u="none">
              <a:solidFill>
                <a:srgbClr val="000099"/>
              </a:solidFill>
              <a:latin typeface="Arimo"/>
              <a:ea typeface="Arimo"/>
              <a:cs typeface="Arimo"/>
              <a:sym typeface="Arimo"/>
            </a:endParaRPr>
          </a:p>
          <a:p>
            <a:pPr indent="-342900" lvl="0" marL="342900" marR="0" rtl="0" algn="l">
              <a:lnSpc>
                <a:spcPct val="80000"/>
              </a:lnSpc>
              <a:spcBef>
                <a:spcPts val="380"/>
              </a:spcBef>
              <a:spcAft>
                <a:spcPts val="0"/>
              </a:spcAft>
              <a:buClr>
                <a:schemeClr val="lt1"/>
              </a:buClr>
              <a:buSzPts val="2090"/>
              <a:buFont typeface="Arimo"/>
              <a:buChar char="•"/>
            </a:pPr>
            <a:r>
              <a:rPr b="1" i="1" lang="en-US" sz="1900" u="none">
                <a:solidFill>
                  <a:srgbClr val="000099"/>
                </a:solidFill>
                <a:latin typeface="Arimo"/>
                <a:ea typeface="Arimo"/>
                <a:cs typeface="Arimo"/>
                <a:sym typeface="Arimo"/>
              </a:rPr>
              <a:t>Development costs</a:t>
            </a:r>
            <a:r>
              <a:rPr b="0" i="0" lang="en-US" sz="1900" u="none">
                <a:solidFill>
                  <a:srgbClr val="000099"/>
                </a:solidFill>
                <a:latin typeface="Arimo"/>
                <a:ea typeface="Arimo"/>
                <a:cs typeface="Arimo"/>
                <a:sym typeface="Arimo"/>
              </a:rPr>
              <a:t>: are one time costs that will not recur after the project has been completed.</a:t>
            </a:r>
            <a:endParaRPr/>
          </a:p>
          <a:p>
            <a:pPr indent="-342900" lvl="0" marL="342900" marR="0" rtl="0" algn="l">
              <a:lnSpc>
                <a:spcPct val="80000"/>
              </a:lnSpc>
              <a:spcBef>
                <a:spcPts val="380"/>
              </a:spcBef>
              <a:spcAft>
                <a:spcPts val="0"/>
              </a:spcAft>
              <a:buClr>
                <a:schemeClr val="lt1"/>
              </a:buClr>
              <a:buSzPts val="2090"/>
              <a:buFont typeface="Arimo"/>
              <a:buChar char="•"/>
            </a:pPr>
            <a:r>
              <a:rPr b="1" i="1" lang="en-US" sz="1900" u="none">
                <a:solidFill>
                  <a:srgbClr val="000099"/>
                </a:solidFill>
                <a:latin typeface="Arimo"/>
                <a:ea typeface="Arimo"/>
                <a:cs typeface="Arimo"/>
                <a:sym typeface="Arimo"/>
              </a:rPr>
              <a:t>Operating costs: </a:t>
            </a:r>
            <a:r>
              <a:rPr b="0" i="0" lang="en-US" sz="1900" u="none">
                <a:solidFill>
                  <a:srgbClr val="000099"/>
                </a:solidFill>
                <a:latin typeface="Arimo"/>
                <a:ea typeface="Arimo"/>
                <a:cs typeface="Arimo"/>
                <a:sym typeface="Arimo"/>
              </a:rPr>
              <a:t>are costs that tend to recur throughout the lifetime of the system. Such costs can be classified as:</a:t>
            </a:r>
            <a:endParaRPr b="0" i="0" sz="2800" u="none">
              <a:solidFill>
                <a:srgbClr val="000099"/>
              </a:solidFill>
              <a:latin typeface="Arimo"/>
              <a:ea typeface="Arimo"/>
              <a:cs typeface="Arimo"/>
              <a:sym typeface="Arimo"/>
            </a:endParaRPr>
          </a:p>
          <a:p>
            <a:pPr indent="-285750" lvl="1" marL="742950" marR="0" rtl="0" algn="l">
              <a:lnSpc>
                <a:spcPct val="80000"/>
              </a:lnSpc>
              <a:spcBef>
                <a:spcPts val="320"/>
              </a:spcBef>
              <a:spcAft>
                <a:spcPts val="0"/>
              </a:spcAft>
              <a:buClr>
                <a:srgbClr val="CCECFF"/>
              </a:buClr>
              <a:buSzPts val="1600"/>
              <a:buFont typeface="Arimo"/>
              <a:buChar char="•"/>
            </a:pPr>
            <a:r>
              <a:rPr b="0" i="0" lang="en-US" sz="1600" u="none" cap="none" strike="noStrike">
                <a:solidFill>
                  <a:srgbClr val="000099"/>
                </a:solidFill>
                <a:latin typeface="Arimo"/>
                <a:ea typeface="Arimo"/>
                <a:cs typeface="Arimo"/>
                <a:sym typeface="Arimo"/>
              </a:rPr>
              <a:t>Fixed costs — occur at regular intervals but at relatively fixed rates.</a:t>
            </a:r>
            <a:endParaRPr/>
          </a:p>
          <a:p>
            <a:pPr indent="-285750" lvl="1" marL="742950" marR="0" rtl="0" algn="l">
              <a:lnSpc>
                <a:spcPct val="80000"/>
              </a:lnSpc>
              <a:spcBef>
                <a:spcPts val="320"/>
              </a:spcBef>
              <a:spcAft>
                <a:spcPts val="0"/>
              </a:spcAft>
              <a:buClr>
                <a:srgbClr val="CCECFF"/>
              </a:buClr>
              <a:buSzPts val="1600"/>
              <a:buFont typeface="Arimo"/>
              <a:buChar char="•"/>
            </a:pPr>
            <a:r>
              <a:rPr b="0" i="0" lang="en-US" sz="1600" u="none" cap="none" strike="noStrike">
                <a:solidFill>
                  <a:srgbClr val="000099"/>
                </a:solidFill>
                <a:latin typeface="Arimo"/>
                <a:ea typeface="Arimo"/>
                <a:cs typeface="Arimo"/>
                <a:sym typeface="Arimo"/>
              </a:rPr>
              <a:t>Variable costs — occur in proportion to some usage factor.</a:t>
            </a:r>
            <a:endParaRPr b="0" i="0" sz="2500" u="none" cap="none" strike="noStrike">
              <a:solidFill>
                <a:srgbClr val="000099"/>
              </a:solidFill>
              <a:latin typeface="Arimo"/>
              <a:ea typeface="Arimo"/>
              <a:cs typeface="Arimo"/>
              <a:sym typeface="Arimo"/>
            </a:endParaRPr>
          </a:p>
          <a:p>
            <a:pPr indent="-342900" lvl="0" marL="342900" marR="0" rtl="0" algn="l">
              <a:lnSpc>
                <a:spcPct val="80000"/>
              </a:lnSpc>
              <a:spcBef>
                <a:spcPts val="460"/>
              </a:spcBef>
              <a:spcAft>
                <a:spcPts val="0"/>
              </a:spcAft>
              <a:buClr>
                <a:schemeClr val="lt1"/>
              </a:buClr>
              <a:buSzPts val="2530"/>
              <a:buFont typeface="Arimo"/>
              <a:buNone/>
            </a:pPr>
            <a:r>
              <a:rPr b="1" i="0" lang="en-US" sz="2300" u="none">
                <a:solidFill>
                  <a:srgbClr val="FF0000"/>
                </a:solidFill>
                <a:latin typeface="Arimo"/>
                <a:ea typeface="Arimo"/>
                <a:cs typeface="Arimo"/>
                <a:sym typeface="Arimo"/>
              </a:rPr>
              <a:t>Benefits:</a:t>
            </a:r>
            <a:endParaRPr b="1" i="0" sz="2300" u="none">
              <a:solidFill>
                <a:srgbClr val="000099"/>
              </a:solidFill>
              <a:latin typeface="Arimo"/>
              <a:ea typeface="Arimo"/>
              <a:cs typeface="Arimo"/>
              <a:sym typeface="Arimo"/>
            </a:endParaRPr>
          </a:p>
          <a:p>
            <a:pPr indent="-342900" lvl="0" marL="342900" marR="0" rtl="0" algn="l">
              <a:lnSpc>
                <a:spcPct val="80000"/>
              </a:lnSpc>
              <a:spcBef>
                <a:spcPts val="380"/>
              </a:spcBef>
              <a:spcAft>
                <a:spcPts val="0"/>
              </a:spcAft>
              <a:buClr>
                <a:schemeClr val="lt1"/>
              </a:buClr>
              <a:buSzPts val="2090"/>
              <a:buFont typeface="Arimo"/>
              <a:buChar char="•"/>
            </a:pPr>
            <a:r>
              <a:rPr b="1" i="1" lang="en-US" sz="1900" u="none">
                <a:solidFill>
                  <a:srgbClr val="000099"/>
                </a:solidFill>
                <a:latin typeface="Arimo"/>
                <a:ea typeface="Arimo"/>
                <a:cs typeface="Arimo"/>
                <a:sym typeface="Arimo"/>
              </a:rPr>
              <a:t>Tangible benefits: </a:t>
            </a:r>
            <a:r>
              <a:rPr b="0" i="0" lang="en-US" sz="1900" u="none">
                <a:solidFill>
                  <a:srgbClr val="000099"/>
                </a:solidFill>
                <a:latin typeface="Arimo"/>
                <a:ea typeface="Arimo"/>
                <a:cs typeface="Arimo"/>
                <a:sym typeface="Arimo"/>
              </a:rPr>
              <a:t>are those that can be easily quantified. </a:t>
            </a:r>
            <a:endParaRPr/>
          </a:p>
          <a:p>
            <a:pPr indent="-342900" lvl="0" marL="342900" marR="0" rtl="0" algn="l">
              <a:lnSpc>
                <a:spcPct val="80000"/>
              </a:lnSpc>
              <a:spcBef>
                <a:spcPts val="380"/>
              </a:spcBef>
              <a:spcAft>
                <a:spcPts val="0"/>
              </a:spcAft>
              <a:buClr>
                <a:schemeClr val="lt1"/>
              </a:buClr>
              <a:buSzPts val="2090"/>
              <a:buFont typeface="Arimo"/>
              <a:buChar char="•"/>
            </a:pPr>
            <a:r>
              <a:rPr b="1" i="1" lang="en-US" sz="1900" u="none">
                <a:solidFill>
                  <a:srgbClr val="000099"/>
                </a:solidFill>
                <a:latin typeface="Arimo"/>
                <a:ea typeface="Arimo"/>
                <a:cs typeface="Arimo"/>
                <a:sym typeface="Arimo"/>
              </a:rPr>
              <a:t>Intangible benefits: </a:t>
            </a:r>
            <a:r>
              <a:rPr b="0" i="0" lang="en-US" sz="1900" u="none">
                <a:solidFill>
                  <a:srgbClr val="000099"/>
                </a:solidFill>
                <a:latin typeface="Arimo"/>
                <a:ea typeface="Arimo"/>
                <a:cs typeface="Arimo"/>
                <a:sym typeface="Arimo"/>
              </a:rPr>
              <a:t>are those benefits believed to be difficult or impossible to quantify.</a:t>
            </a:r>
            <a:endParaRPr/>
          </a:p>
          <a:p>
            <a:pPr indent="-342900" lvl="0" marL="342900" marR="0" rtl="0" algn="l">
              <a:lnSpc>
                <a:spcPct val="80000"/>
              </a:lnSpc>
              <a:spcBef>
                <a:spcPts val="380"/>
              </a:spcBef>
              <a:spcAft>
                <a:spcPts val="0"/>
              </a:spcAft>
              <a:buClr>
                <a:schemeClr val="lt1"/>
              </a:buClr>
              <a:buSzPts val="2090"/>
              <a:buFont typeface="Arimo"/>
              <a:buNone/>
            </a:pPr>
            <a:r>
              <a:t/>
            </a:r>
            <a:endParaRPr b="0" i="0" sz="1900" u="none">
              <a:solidFill>
                <a:srgbClr val="000099"/>
              </a:solidFill>
              <a:latin typeface="Arimo"/>
              <a:ea typeface="Arimo"/>
              <a:cs typeface="Arimo"/>
              <a:sym typeface="Arimo"/>
            </a:endParaRPr>
          </a:p>
          <a:p>
            <a:pPr indent="-228600" lvl="2" marL="1143000" marR="0" rtl="0" algn="l">
              <a:lnSpc>
                <a:spcPct val="70000"/>
              </a:lnSpc>
              <a:spcBef>
                <a:spcPts val="320"/>
              </a:spcBef>
              <a:spcAft>
                <a:spcPts val="0"/>
              </a:spcAft>
              <a:buClr>
                <a:schemeClr val="lt1"/>
              </a:buClr>
              <a:buSzPts val="1600"/>
              <a:buFont typeface="Noto Sans Symbols"/>
              <a:buChar char="•"/>
            </a:pPr>
            <a:r>
              <a:rPr b="0" i="0" lang="en-US" sz="1600" u="none" cap="none" strike="noStrike">
                <a:solidFill>
                  <a:srgbClr val="000099"/>
                </a:solidFill>
                <a:latin typeface="Arial"/>
                <a:ea typeface="Arial"/>
                <a:cs typeface="Arial"/>
                <a:sym typeface="Arial"/>
              </a:rPr>
              <a:t>Work with people who are most familiar with the area to develop estimates</a:t>
            </a:r>
            <a:endParaRPr/>
          </a:p>
          <a:p>
            <a:pPr indent="-228600" lvl="2" marL="1143000" marR="0" rtl="0" algn="l">
              <a:lnSpc>
                <a:spcPct val="70000"/>
              </a:lnSpc>
              <a:spcBef>
                <a:spcPts val="320"/>
              </a:spcBef>
              <a:spcAft>
                <a:spcPts val="0"/>
              </a:spcAft>
              <a:buClr>
                <a:schemeClr val="lt1"/>
              </a:buClr>
              <a:buSzPts val="1600"/>
              <a:buFont typeface="Noto Sans Symbols"/>
              <a:buChar char="•"/>
            </a:pPr>
            <a:r>
              <a:rPr b="0" i="0" lang="en-US" sz="1600" u="none" cap="none" strike="noStrike">
                <a:solidFill>
                  <a:srgbClr val="000099"/>
                </a:solidFill>
                <a:latin typeface="Arial"/>
                <a:ea typeface="Arial"/>
                <a:cs typeface="Arial"/>
                <a:sym typeface="Arial"/>
              </a:rPr>
              <a:t>Intangibles should also be quantified</a:t>
            </a:r>
            <a:endParaRPr/>
          </a:p>
          <a:p>
            <a:pPr indent="-228600" lvl="2" marL="1143000" marR="0" rtl="0" algn="l">
              <a:lnSpc>
                <a:spcPct val="70000"/>
              </a:lnSpc>
              <a:spcBef>
                <a:spcPts val="320"/>
              </a:spcBef>
              <a:spcAft>
                <a:spcPts val="0"/>
              </a:spcAft>
              <a:buClr>
                <a:schemeClr val="lt1"/>
              </a:buClr>
              <a:buSzPts val="1600"/>
              <a:buFont typeface="Noto Sans Symbols"/>
              <a:buChar char="•"/>
            </a:pPr>
            <a:r>
              <a:rPr b="0" i="0" lang="en-US" sz="1600" u="none" cap="none" strike="noStrike">
                <a:solidFill>
                  <a:srgbClr val="000099"/>
                </a:solidFill>
                <a:latin typeface="Arial"/>
                <a:ea typeface="Arial"/>
                <a:cs typeface="Arial"/>
                <a:sym typeface="Arial"/>
              </a:rPr>
              <a:t>If intangibles cannot be quantified, list and include as part of supporting material</a:t>
            </a:r>
            <a:endParaRPr/>
          </a:p>
          <a:p>
            <a:pPr indent="-231140" lvl="0" marL="342900" marR="0" rtl="0" algn="l">
              <a:spcBef>
                <a:spcPts val="320"/>
              </a:spcBef>
              <a:spcAft>
                <a:spcPts val="0"/>
              </a:spcAft>
              <a:buClr>
                <a:schemeClr val="lt1"/>
              </a:buClr>
              <a:buSzPts val="1760"/>
              <a:buFont typeface="Arimo"/>
              <a:buNone/>
            </a:pPr>
            <a:r>
              <a:t/>
            </a:r>
            <a:endParaRPr b="0" i="0" sz="1600" u="none" cap="none" strike="noStrike">
              <a:solidFill>
                <a:srgbClr val="000099"/>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200"/>
              <a:buFont typeface="Arial"/>
              <a:buNone/>
            </a:pPr>
            <a:r>
              <a:rPr b="1" i="0" lang="en-US" sz="3200" u="none">
                <a:solidFill>
                  <a:srgbClr val="000099"/>
                </a:solidFill>
                <a:latin typeface="Arial"/>
                <a:ea typeface="Arial"/>
                <a:cs typeface="Arial"/>
                <a:sym typeface="Arial"/>
              </a:rPr>
              <a:t>Example Costs and Benefits for Economic Feasibility</a:t>
            </a:r>
            <a:endParaRPr/>
          </a:p>
        </p:txBody>
      </p:sp>
      <p:pic>
        <p:nvPicPr>
          <p:cNvPr descr="Chapter_02_illus2" id="207" name="Google Shape;207;p18"/>
          <p:cNvPicPr preferRelativeResize="0"/>
          <p:nvPr/>
        </p:nvPicPr>
        <p:blipFill rotWithShape="1">
          <a:blip r:embed="rId3">
            <a:alphaModFix/>
          </a:blip>
          <a:srcRect b="36363" l="26470" r="31371" t="32575"/>
          <a:stretch/>
        </p:blipFill>
        <p:spPr>
          <a:xfrm>
            <a:off x="1676400" y="1676400"/>
            <a:ext cx="5791200" cy="4495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nvSpPr>
        <p:spPr>
          <a:xfrm>
            <a:off x="876300" y="3429000"/>
            <a:ext cx="7391400" cy="1552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The </a:t>
            </a:r>
            <a:r>
              <a:rPr b="1" i="0" lang="en-US" sz="2400" u="none">
                <a:solidFill>
                  <a:schemeClr val="dk1"/>
                </a:solidFill>
                <a:latin typeface="Tahoma"/>
                <a:ea typeface="Tahoma"/>
                <a:cs typeface="Tahoma"/>
                <a:sym typeface="Tahoma"/>
              </a:rPr>
              <a:t>Time Value of Money</a:t>
            </a:r>
            <a:r>
              <a:rPr b="0" i="0" lang="en-US" sz="2400" u="none">
                <a:solidFill>
                  <a:schemeClr val="dk1"/>
                </a:solidFill>
                <a:latin typeface="Tahoma"/>
                <a:ea typeface="Tahoma"/>
                <a:cs typeface="Tahoma"/>
                <a:sym typeface="Tahoma"/>
              </a:rPr>
              <a:t> is a concept that should be applied to each technique. The time value of money recognizes that a dollar today is worth more than a dollar one year from now.</a:t>
            </a:r>
            <a:endParaRPr/>
          </a:p>
        </p:txBody>
      </p:sp>
      <p:sp>
        <p:nvSpPr>
          <p:cNvPr id="215" name="Google Shape;215;p19"/>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200"/>
              <a:buFont typeface="Arimo"/>
              <a:buNone/>
            </a:pPr>
            <a:r>
              <a:rPr b="1" i="0" lang="en-US" sz="3200" u="none">
                <a:solidFill>
                  <a:srgbClr val="000099"/>
                </a:solidFill>
                <a:latin typeface="Arimo"/>
                <a:ea typeface="Arimo"/>
                <a:cs typeface="Arimo"/>
                <a:sym typeface="Arimo"/>
              </a:rPr>
              <a:t>Three Popular Techniques to Assess Economic Feasibility</a:t>
            </a:r>
            <a:endParaRPr/>
          </a:p>
        </p:txBody>
      </p:sp>
      <p:sp>
        <p:nvSpPr>
          <p:cNvPr descr="Rectangle: Click to edit Master text styles &#10;Second level &#10;Third level &#10;Fourth level &#10;Fifth level" id="216" name="Google Shape;216;p19"/>
          <p:cNvSpPr txBox="1"/>
          <p:nvPr>
            <p:ph idx="1" type="body"/>
          </p:nvPr>
        </p:nvSpPr>
        <p:spPr>
          <a:xfrm>
            <a:off x="468312" y="1752600"/>
            <a:ext cx="7900987" cy="3848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3080"/>
              <a:buFont typeface="Arimo"/>
              <a:buChar char="•"/>
            </a:pPr>
            <a:r>
              <a:rPr b="0" i="0" lang="en-US" sz="2800" u="none">
                <a:solidFill>
                  <a:srgbClr val="000099"/>
                </a:solidFill>
                <a:latin typeface="Arimo"/>
                <a:ea typeface="Arimo"/>
                <a:cs typeface="Arimo"/>
                <a:sym typeface="Arimo"/>
              </a:rPr>
              <a:t>Return On Investment</a:t>
            </a:r>
            <a:endParaRPr/>
          </a:p>
          <a:p>
            <a:pPr indent="-342900" lvl="0" marL="342900" marR="0" rtl="0" algn="l">
              <a:lnSpc>
                <a:spcPct val="100000"/>
              </a:lnSpc>
              <a:spcBef>
                <a:spcPts val="560"/>
              </a:spcBef>
              <a:spcAft>
                <a:spcPts val="0"/>
              </a:spcAft>
              <a:buClr>
                <a:schemeClr val="lt1"/>
              </a:buClr>
              <a:buSzPts val="3080"/>
              <a:buFont typeface="Arimo"/>
              <a:buChar char="•"/>
            </a:pPr>
            <a:r>
              <a:rPr b="0" i="0" lang="en-US" sz="2800" u="none">
                <a:solidFill>
                  <a:srgbClr val="000099"/>
                </a:solidFill>
                <a:latin typeface="Arimo"/>
                <a:ea typeface="Arimo"/>
                <a:cs typeface="Arimo"/>
                <a:sym typeface="Arimo"/>
              </a:rPr>
              <a:t>Net Present Value</a:t>
            </a:r>
            <a:endParaRPr/>
          </a:p>
          <a:p>
            <a:pPr indent="-342900" lvl="0" marL="342900" marR="0" rtl="0" algn="l">
              <a:lnSpc>
                <a:spcPct val="100000"/>
              </a:lnSpc>
              <a:spcBef>
                <a:spcPts val="560"/>
              </a:spcBef>
              <a:spcAft>
                <a:spcPts val="0"/>
              </a:spcAft>
              <a:buClr>
                <a:schemeClr val="lt1"/>
              </a:buClr>
              <a:buSzPts val="3080"/>
              <a:buFont typeface="Arimo"/>
              <a:buChar char="•"/>
            </a:pPr>
            <a:r>
              <a:rPr b="0" i="0" lang="en-US" sz="2800" u="none">
                <a:solidFill>
                  <a:srgbClr val="000099"/>
                </a:solidFill>
                <a:latin typeface="Arimo"/>
                <a:ea typeface="Arimo"/>
                <a:cs typeface="Arimo"/>
                <a:sym typeface="Arimo"/>
              </a:rPr>
              <a:t>Payback Analysis</a:t>
            </a:r>
            <a:endParaRPr/>
          </a:p>
          <a:p>
            <a:pPr indent="-147320" lvl="0" marL="342900" marR="0" rtl="0" algn="l">
              <a:lnSpc>
                <a:spcPct val="100000"/>
              </a:lnSpc>
              <a:spcBef>
                <a:spcPts val="560"/>
              </a:spcBef>
              <a:spcAft>
                <a:spcPts val="0"/>
              </a:spcAft>
              <a:buClr>
                <a:schemeClr val="lt1"/>
              </a:buClr>
              <a:buSzPts val="3080"/>
              <a:buFont typeface="Arimo"/>
              <a:buNone/>
            </a:pPr>
            <a:r>
              <a:t/>
            </a:r>
            <a:endParaRPr b="0" i="0" sz="2800" u="none">
              <a:solidFill>
                <a:srgbClr val="000099"/>
              </a:solidFill>
              <a:latin typeface="Arimo"/>
              <a:ea typeface="Arimo"/>
              <a:cs typeface="Arimo"/>
              <a:sym typeface="Arimo"/>
            </a:endParaRPr>
          </a:p>
          <a:p>
            <a:pPr indent="-342900" lvl="0" marL="342900" marR="0" rtl="0" algn="l">
              <a:lnSpc>
                <a:spcPct val="100000"/>
              </a:lnSpc>
              <a:spcBef>
                <a:spcPts val="560"/>
              </a:spcBef>
              <a:spcAft>
                <a:spcPts val="0"/>
              </a:spcAft>
              <a:buClr>
                <a:schemeClr val="lt1"/>
              </a:buClr>
              <a:buSzPts val="3080"/>
              <a:buFont typeface="Arimo"/>
              <a:buNone/>
            </a:pPr>
            <a:r>
              <a:t/>
            </a:r>
            <a:endParaRPr b="0" i="0" sz="2800" u="none">
              <a:solidFill>
                <a:srgbClr val="000099"/>
              </a:solidFill>
              <a:latin typeface="Arimo"/>
              <a:ea typeface="Arimo"/>
              <a:cs typeface="Arimo"/>
              <a:sym typeface="Arimo"/>
            </a:endParaRPr>
          </a:p>
          <a:p>
            <a:pPr indent="-147320" lvl="0" marL="342900" marR="0" rtl="0" algn="l">
              <a:lnSpc>
                <a:spcPct val="100000"/>
              </a:lnSpc>
              <a:spcBef>
                <a:spcPts val="560"/>
              </a:spcBef>
              <a:spcAft>
                <a:spcPts val="0"/>
              </a:spcAft>
              <a:buClr>
                <a:schemeClr val="lt1"/>
              </a:buClr>
              <a:buSzPts val="3080"/>
              <a:buFont typeface="Arimo"/>
              <a:buNone/>
            </a:pPr>
            <a:r>
              <a:t/>
            </a:r>
            <a:endParaRPr b="0" i="0" sz="2800" u="none">
              <a:solidFill>
                <a:srgbClr val="000099"/>
              </a:solidFill>
              <a:latin typeface="Arimo"/>
              <a:ea typeface="Arimo"/>
              <a:cs typeface="Arimo"/>
              <a:sym typeface="Arimo"/>
            </a:endParaRPr>
          </a:p>
          <a:p>
            <a:pPr indent="-147320" lvl="0" marL="342900" marR="0" rtl="0" algn="l">
              <a:spcBef>
                <a:spcPts val="560"/>
              </a:spcBef>
              <a:spcAft>
                <a:spcPts val="0"/>
              </a:spcAft>
              <a:buClr>
                <a:schemeClr val="lt1"/>
              </a:buClr>
              <a:buSzPts val="3080"/>
              <a:buFont typeface="Arimo"/>
              <a:buNone/>
            </a:pPr>
            <a:r>
              <a:t/>
            </a:r>
            <a:endParaRPr b="0" i="0" sz="2800" u="none">
              <a:solidFill>
                <a:srgbClr val="000099"/>
              </a:solidFill>
              <a:latin typeface="Arimo"/>
              <a:ea typeface="Arimo"/>
              <a:cs typeface="Arimo"/>
              <a:sym typeface="Arim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Key Ideas</a:t>
            </a:r>
            <a:endParaRPr/>
          </a:p>
        </p:txBody>
      </p:sp>
      <p:sp>
        <p:nvSpPr>
          <p:cNvPr descr="Rectangle: Click to edit Master text styles &#10;Second level &#10;Third level &#10;Fourth level &#10;Fifth level" id="103" name="Google Shape;103;p2"/>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960"/>
              <a:buFont typeface="Arial"/>
              <a:buChar char="•"/>
            </a:pPr>
            <a:r>
              <a:rPr b="0" i="0" lang="en-US" sz="3600" u="none">
                <a:solidFill>
                  <a:srgbClr val="000099"/>
                </a:solidFill>
                <a:latin typeface="Arial"/>
                <a:ea typeface="Arial"/>
                <a:cs typeface="Arial"/>
                <a:sym typeface="Arial"/>
              </a:rPr>
              <a:t>An opportunity to create business value from using information technology initiates a project.</a:t>
            </a:r>
            <a:endParaRPr/>
          </a:p>
          <a:p>
            <a:pPr indent="-342900" lvl="0" marL="342900" rtl="0" algn="l">
              <a:lnSpc>
                <a:spcPct val="90000"/>
              </a:lnSpc>
              <a:spcBef>
                <a:spcPts val="720"/>
              </a:spcBef>
              <a:spcAft>
                <a:spcPts val="0"/>
              </a:spcAft>
              <a:buSzPts val="3960"/>
              <a:buFont typeface="Arial"/>
              <a:buChar char="•"/>
            </a:pPr>
            <a:r>
              <a:rPr b="0" i="0" lang="en-US" sz="3600" u="none">
                <a:solidFill>
                  <a:srgbClr val="000099"/>
                </a:solidFill>
                <a:latin typeface="Arial"/>
                <a:ea typeface="Arial"/>
                <a:cs typeface="Arial"/>
                <a:sym typeface="Arial"/>
              </a:rPr>
              <a:t>Feasibility analysis helps determine whether or not to proceed with the IS project.</a:t>
            </a:r>
            <a:endParaRPr/>
          </a:p>
          <a:p>
            <a:pPr indent="-342900" lvl="0" marL="342900" rtl="0" algn="l">
              <a:lnSpc>
                <a:spcPct val="90000"/>
              </a:lnSpc>
              <a:spcBef>
                <a:spcPts val="720"/>
              </a:spcBef>
              <a:spcAft>
                <a:spcPts val="0"/>
              </a:spcAft>
              <a:buSzPts val="3960"/>
              <a:buFont typeface="Arial"/>
              <a:buChar char="•"/>
            </a:pPr>
            <a:r>
              <a:rPr b="0" i="0" lang="en-US" sz="3600" u="none">
                <a:solidFill>
                  <a:srgbClr val="000099"/>
                </a:solidFill>
                <a:latin typeface="Arial"/>
                <a:ea typeface="Arial"/>
                <a:cs typeface="Arial"/>
                <a:sym typeface="Arial"/>
              </a:rPr>
              <a:t>Projects are selected based on business needs and project risks.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200"/>
              <a:buFont typeface="Arimo"/>
              <a:buNone/>
            </a:pPr>
            <a:r>
              <a:rPr b="1" i="0" lang="en-US" sz="3200" u="none">
                <a:solidFill>
                  <a:srgbClr val="000099"/>
                </a:solidFill>
                <a:latin typeface="Arimo"/>
                <a:ea typeface="Arimo"/>
                <a:cs typeface="Arimo"/>
                <a:sym typeface="Arimo"/>
              </a:rPr>
              <a:t>Present Value Formula</a:t>
            </a:r>
            <a:endParaRPr/>
          </a:p>
        </p:txBody>
      </p:sp>
      <p:sp>
        <p:nvSpPr>
          <p:cNvPr descr="Rectangle: Click to edit Master text styles &#10;Second level &#10;Third level &#10;Fourth level &#10;Fifth level" id="224" name="Google Shape;224;p20"/>
          <p:cNvSpPr txBox="1"/>
          <p:nvPr>
            <p:ph idx="1" type="body"/>
          </p:nvPr>
        </p:nvSpPr>
        <p:spPr>
          <a:xfrm>
            <a:off x="388937" y="1600200"/>
            <a:ext cx="8137525" cy="4924425"/>
          </a:xfrm>
          <a:prstGeom prst="rect">
            <a:avLst/>
          </a:prstGeom>
          <a:noFill/>
          <a:ln>
            <a:noFill/>
          </a:ln>
        </p:spPr>
        <p:txBody>
          <a:bodyPr anchorCtr="0" anchor="t" bIns="45700" lIns="91425" spcFirstLastPara="1" rIns="91425" wrap="square" tIns="45700">
            <a:noAutofit/>
          </a:bodyPr>
          <a:lstStyle/>
          <a:p>
            <a:pPr indent="0" lvl="0" marL="401637" marR="0" rtl="0" algn="ctr">
              <a:lnSpc>
                <a:spcPct val="100000"/>
              </a:lnSpc>
              <a:spcBef>
                <a:spcPts val="0"/>
              </a:spcBef>
              <a:spcAft>
                <a:spcPts val="0"/>
              </a:spcAft>
              <a:buClr>
                <a:schemeClr val="lt1"/>
              </a:buClr>
              <a:buSzPts val="3520"/>
              <a:buFont typeface="Arial"/>
              <a:buNone/>
            </a:pPr>
            <a:r>
              <a:rPr b="0" i="0" lang="en-US" sz="3200" u="none">
                <a:solidFill>
                  <a:srgbClr val="000099"/>
                </a:solidFill>
                <a:latin typeface="Arial"/>
                <a:ea typeface="Arial"/>
                <a:cs typeface="Arial"/>
                <a:sym typeface="Arial"/>
              </a:rPr>
              <a:t>PV</a:t>
            </a:r>
            <a:r>
              <a:rPr b="0" baseline="-25000" i="1" lang="en-US" sz="3200" u="none">
                <a:solidFill>
                  <a:srgbClr val="000099"/>
                </a:solidFill>
                <a:latin typeface="Arial"/>
                <a:ea typeface="Arial"/>
                <a:cs typeface="Arial"/>
                <a:sym typeface="Arial"/>
              </a:rPr>
              <a:t>n</a:t>
            </a:r>
            <a:r>
              <a:rPr b="0" i="0" lang="en-US" sz="3200" u="none">
                <a:solidFill>
                  <a:srgbClr val="000099"/>
                </a:solidFill>
                <a:latin typeface="Arial"/>
                <a:ea typeface="Arial"/>
                <a:cs typeface="Arial"/>
                <a:sym typeface="Arial"/>
              </a:rPr>
              <a:t> = 1/(1 + </a:t>
            </a:r>
            <a:r>
              <a:rPr b="0" i="1" lang="en-US" sz="3200" u="none">
                <a:solidFill>
                  <a:srgbClr val="FF0000"/>
                </a:solidFill>
                <a:latin typeface="Arial"/>
                <a:ea typeface="Arial"/>
                <a:cs typeface="Arial"/>
                <a:sym typeface="Arial"/>
              </a:rPr>
              <a:t>i</a:t>
            </a:r>
            <a:r>
              <a:rPr b="0" i="0" lang="en-US" sz="3200" u="none">
                <a:solidFill>
                  <a:srgbClr val="000099"/>
                </a:solidFill>
                <a:latin typeface="Arial"/>
                <a:ea typeface="Arial"/>
                <a:cs typeface="Arial"/>
                <a:sym typeface="Arial"/>
              </a:rPr>
              <a:t>)</a:t>
            </a:r>
            <a:r>
              <a:rPr b="0" baseline="30000" i="1" lang="en-US" sz="3200" u="none">
                <a:solidFill>
                  <a:srgbClr val="FF0000"/>
                </a:solidFill>
                <a:latin typeface="Arial"/>
                <a:ea typeface="Arial"/>
                <a:cs typeface="Arial"/>
                <a:sym typeface="Arial"/>
              </a:rPr>
              <a:t>n</a:t>
            </a:r>
            <a:endParaRPr/>
          </a:p>
          <a:p>
            <a:pPr indent="0" lvl="0" marL="401637" marR="0" rtl="0" algn="ctr">
              <a:lnSpc>
                <a:spcPct val="100000"/>
              </a:lnSpc>
              <a:spcBef>
                <a:spcPts val="600"/>
              </a:spcBef>
              <a:spcAft>
                <a:spcPts val="0"/>
              </a:spcAft>
              <a:buClr>
                <a:schemeClr val="lt1"/>
              </a:buClr>
              <a:buSzPts val="3080"/>
              <a:buFont typeface="Arimo"/>
              <a:buNone/>
            </a:pPr>
            <a:r>
              <a:t/>
            </a:r>
            <a:endParaRPr b="0" baseline="30000" i="0" sz="2800" u="none">
              <a:solidFill>
                <a:srgbClr val="000099"/>
              </a:solidFill>
              <a:latin typeface="Arimo"/>
              <a:ea typeface="Arimo"/>
              <a:cs typeface="Arimo"/>
              <a:sym typeface="Arimo"/>
            </a:endParaRPr>
          </a:p>
          <a:p>
            <a:pPr indent="0" lvl="0" marL="401637" marR="0" rtl="0" algn="ctr">
              <a:lnSpc>
                <a:spcPct val="100000"/>
              </a:lnSpc>
              <a:spcBef>
                <a:spcPts val="600"/>
              </a:spcBef>
              <a:spcAft>
                <a:spcPts val="0"/>
              </a:spcAft>
              <a:buClr>
                <a:schemeClr val="lt1"/>
              </a:buClr>
              <a:buSzPts val="3080"/>
              <a:buFont typeface="Arimo"/>
              <a:buNone/>
            </a:pPr>
            <a:r>
              <a:rPr b="0" baseline="30000" i="0" lang="en-US" sz="2800" u="none">
                <a:solidFill>
                  <a:srgbClr val="000099"/>
                </a:solidFill>
                <a:latin typeface="Arimo"/>
                <a:ea typeface="Arimo"/>
                <a:cs typeface="Arimo"/>
                <a:sym typeface="Arimo"/>
              </a:rPr>
              <a:t>Where</a:t>
            </a:r>
            <a:r>
              <a:rPr b="0" baseline="30000" i="1" lang="en-US" sz="2800" u="none">
                <a:solidFill>
                  <a:srgbClr val="000099"/>
                </a:solidFill>
                <a:latin typeface="Arimo"/>
                <a:ea typeface="Arimo"/>
                <a:cs typeface="Arimo"/>
                <a:sym typeface="Arimo"/>
              </a:rPr>
              <a:t> </a:t>
            </a:r>
            <a:r>
              <a:rPr b="0" baseline="30000" i="1" lang="en-US" sz="2800" u="none">
                <a:solidFill>
                  <a:srgbClr val="FF0000"/>
                </a:solidFill>
                <a:latin typeface="Arimo"/>
                <a:ea typeface="Arimo"/>
                <a:cs typeface="Arimo"/>
                <a:sym typeface="Arimo"/>
              </a:rPr>
              <a:t>n </a:t>
            </a:r>
            <a:r>
              <a:rPr b="0" baseline="30000" i="1" lang="en-US" sz="2800" u="none">
                <a:solidFill>
                  <a:srgbClr val="000099"/>
                </a:solidFill>
                <a:latin typeface="Arimo"/>
                <a:ea typeface="Arimo"/>
                <a:cs typeface="Arimo"/>
                <a:sym typeface="Arimo"/>
              </a:rPr>
              <a:t> </a:t>
            </a:r>
            <a:r>
              <a:rPr b="0" baseline="30000" i="0" lang="en-US" sz="2800" u="none">
                <a:solidFill>
                  <a:srgbClr val="000099"/>
                </a:solidFill>
                <a:latin typeface="Arimo"/>
                <a:ea typeface="Arimo"/>
                <a:cs typeface="Arimo"/>
                <a:sym typeface="Arimo"/>
              </a:rPr>
              <a:t>is the number of years and </a:t>
            </a:r>
            <a:r>
              <a:rPr b="0" baseline="30000" i="1" lang="en-US" sz="2800" u="none">
                <a:solidFill>
                  <a:srgbClr val="FF0000"/>
                </a:solidFill>
                <a:latin typeface="Arimo"/>
                <a:ea typeface="Arimo"/>
                <a:cs typeface="Arimo"/>
                <a:sym typeface="Arimo"/>
              </a:rPr>
              <a:t>i</a:t>
            </a:r>
            <a:r>
              <a:rPr b="0" baseline="30000" i="0" lang="en-US" sz="2800" u="none">
                <a:solidFill>
                  <a:srgbClr val="000099"/>
                </a:solidFill>
                <a:latin typeface="Arimo"/>
                <a:ea typeface="Arimo"/>
                <a:cs typeface="Arimo"/>
                <a:sym typeface="Arimo"/>
              </a:rPr>
              <a:t>  is the discount rate.</a:t>
            </a:r>
            <a:endParaRPr/>
          </a:p>
          <a:p>
            <a:pPr indent="-139700" lvl="0" marL="401637" marR="0" rtl="0" algn="l">
              <a:lnSpc>
                <a:spcPct val="100000"/>
              </a:lnSpc>
              <a:spcBef>
                <a:spcPts val="1000"/>
              </a:spcBef>
              <a:spcAft>
                <a:spcPts val="0"/>
              </a:spcAft>
              <a:buClr>
                <a:schemeClr val="lt1"/>
              </a:buClr>
              <a:buSzPts val="2200"/>
              <a:buFont typeface="Arimo"/>
              <a:buChar char="•"/>
            </a:pPr>
            <a:r>
              <a:rPr b="0" i="0" lang="en-US" sz="2000" u="none">
                <a:solidFill>
                  <a:srgbClr val="000099"/>
                </a:solidFill>
                <a:latin typeface="Arimo"/>
                <a:ea typeface="Arimo"/>
                <a:cs typeface="Arimo"/>
                <a:sym typeface="Arimo"/>
              </a:rPr>
              <a:t>E.g. if the discount rate is 12%, then</a:t>
            </a:r>
            <a:endParaRPr/>
          </a:p>
          <a:p>
            <a:pPr indent="-139700" lvl="0" marL="401637" marR="0" rtl="0" algn="l">
              <a:lnSpc>
                <a:spcPct val="100000"/>
              </a:lnSpc>
              <a:spcBef>
                <a:spcPts val="400"/>
              </a:spcBef>
              <a:spcAft>
                <a:spcPts val="0"/>
              </a:spcAft>
              <a:buClr>
                <a:schemeClr val="lt1"/>
              </a:buClr>
              <a:buSzPts val="2200"/>
              <a:buFont typeface="Arimo"/>
              <a:buChar char="•"/>
            </a:pPr>
            <a:r>
              <a:rPr b="0" i="0" lang="en-US" sz="2000" u="none">
                <a:solidFill>
                  <a:srgbClr val="000099"/>
                </a:solidFill>
                <a:latin typeface="Arimo"/>
                <a:ea typeface="Arimo"/>
                <a:cs typeface="Arimo"/>
                <a:sym typeface="Arimo"/>
              </a:rPr>
              <a:t>  Present_Value</a:t>
            </a:r>
            <a:r>
              <a:rPr b="0" baseline="-25000" i="0" lang="en-US" sz="2000" u="none">
                <a:solidFill>
                  <a:srgbClr val="000099"/>
                </a:solidFill>
                <a:latin typeface="Arimo"/>
                <a:ea typeface="Arimo"/>
                <a:cs typeface="Arimo"/>
                <a:sym typeface="Arimo"/>
              </a:rPr>
              <a:t>1</a:t>
            </a:r>
            <a:r>
              <a:rPr b="0" i="0" lang="en-US" sz="2000" u="none">
                <a:solidFill>
                  <a:srgbClr val="000099"/>
                </a:solidFill>
                <a:latin typeface="Arimo"/>
                <a:ea typeface="Arimo"/>
                <a:cs typeface="Arimo"/>
                <a:sym typeface="Arimo"/>
              </a:rPr>
              <a:t> = 1/(1 + 0.12)</a:t>
            </a:r>
            <a:r>
              <a:rPr b="0" baseline="30000" i="0" lang="en-US" sz="2000" u="none">
                <a:solidFill>
                  <a:srgbClr val="000099"/>
                </a:solidFill>
                <a:latin typeface="Arimo"/>
                <a:ea typeface="Arimo"/>
                <a:cs typeface="Arimo"/>
                <a:sym typeface="Arimo"/>
              </a:rPr>
              <a:t>1 </a:t>
            </a:r>
            <a:r>
              <a:rPr b="0" i="0" lang="en-US" sz="2000" u="none">
                <a:solidFill>
                  <a:srgbClr val="000099"/>
                </a:solidFill>
                <a:latin typeface="Arimo"/>
                <a:ea typeface="Arimo"/>
                <a:cs typeface="Arimo"/>
                <a:sym typeface="Arimo"/>
              </a:rPr>
              <a:t>= 0.893</a:t>
            </a:r>
            <a:endParaRPr/>
          </a:p>
          <a:p>
            <a:pPr indent="-139700" lvl="0" marL="401637" marR="0" rtl="0" algn="l">
              <a:lnSpc>
                <a:spcPct val="100000"/>
              </a:lnSpc>
              <a:spcBef>
                <a:spcPts val="400"/>
              </a:spcBef>
              <a:spcAft>
                <a:spcPts val="0"/>
              </a:spcAft>
              <a:buClr>
                <a:schemeClr val="lt1"/>
              </a:buClr>
              <a:buSzPts val="2200"/>
              <a:buFont typeface="Arimo"/>
              <a:buChar char="•"/>
            </a:pPr>
            <a:r>
              <a:rPr b="0" i="0" lang="en-US" sz="2000" u="none">
                <a:solidFill>
                  <a:srgbClr val="000099"/>
                </a:solidFill>
                <a:latin typeface="Arimo"/>
                <a:ea typeface="Arimo"/>
                <a:cs typeface="Arimo"/>
                <a:sym typeface="Arimo"/>
              </a:rPr>
              <a:t> Present_Value</a:t>
            </a:r>
            <a:r>
              <a:rPr b="0" baseline="-25000" i="0" lang="en-US" sz="2000" u="none">
                <a:solidFill>
                  <a:srgbClr val="000099"/>
                </a:solidFill>
                <a:latin typeface="Arimo"/>
                <a:ea typeface="Arimo"/>
                <a:cs typeface="Arimo"/>
                <a:sym typeface="Arimo"/>
              </a:rPr>
              <a:t>2 </a:t>
            </a:r>
            <a:r>
              <a:rPr b="0" i="0" lang="en-US" sz="2000" u="none">
                <a:solidFill>
                  <a:srgbClr val="000099"/>
                </a:solidFill>
                <a:latin typeface="Arimo"/>
                <a:ea typeface="Arimo"/>
                <a:cs typeface="Arimo"/>
                <a:sym typeface="Arimo"/>
              </a:rPr>
              <a:t>= 1/(1 + 0.12)</a:t>
            </a:r>
            <a:r>
              <a:rPr b="0" baseline="30000" i="0" lang="en-US" sz="2000" u="none">
                <a:solidFill>
                  <a:srgbClr val="000099"/>
                </a:solidFill>
                <a:latin typeface="Arimo"/>
                <a:ea typeface="Arimo"/>
                <a:cs typeface="Arimo"/>
                <a:sym typeface="Arimo"/>
              </a:rPr>
              <a:t>2</a:t>
            </a:r>
            <a:r>
              <a:rPr b="0" i="0" lang="en-US" sz="2000" u="none">
                <a:solidFill>
                  <a:srgbClr val="000099"/>
                </a:solidFill>
                <a:latin typeface="Arimo"/>
                <a:ea typeface="Arimo"/>
                <a:cs typeface="Arimo"/>
                <a:sym typeface="Arimo"/>
              </a:rPr>
              <a:t> = 0.797</a:t>
            </a:r>
            <a:endParaRPr/>
          </a:p>
          <a:p>
            <a:pPr indent="0" lvl="0" marL="401637" marR="0" rtl="0" algn="l">
              <a:lnSpc>
                <a:spcPct val="100000"/>
              </a:lnSpc>
              <a:spcBef>
                <a:spcPts val="1200"/>
              </a:spcBef>
              <a:spcAft>
                <a:spcPts val="0"/>
              </a:spcAft>
              <a:buClr>
                <a:schemeClr val="lt1"/>
              </a:buClr>
              <a:buSzPts val="2420"/>
              <a:buFont typeface="Arimo"/>
              <a:buNone/>
            </a:pPr>
            <a:r>
              <a:rPr b="1" i="1" lang="en-US" sz="2200" u="none">
                <a:solidFill>
                  <a:srgbClr val="000099"/>
                </a:solidFill>
                <a:latin typeface="Arimo"/>
                <a:ea typeface="Arimo"/>
                <a:cs typeface="Arimo"/>
                <a:sym typeface="Arimo"/>
              </a:rPr>
              <a:t>The discount rate </a:t>
            </a:r>
            <a:r>
              <a:rPr b="0" i="1" lang="en-US" sz="2200" u="none">
                <a:solidFill>
                  <a:srgbClr val="000099"/>
                </a:solidFill>
                <a:latin typeface="Arimo"/>
                <a:ea typeface="Arimo"/>
                <a:cs typeface="Arimo"/>
                <a:sym typeface="Arimo"/>
              </a:rPr>
              <a:t>- </a:t>
            </a:r>
            <a:r>
              <a:rPr b="0" i="0" lang="en-US" sz="2200" u="none">
                <a:solidFill>
                  <a:srgbClr val="000099"/>
                </a:solidFill>
                <a:latin typeface="Arimo"/>
                <a:ea typeface="Arimo"/>
                <a:cs typeface="Arimo"/>
                <a:sym typeface="Arimo"/>
              </a:rPr>
              <a:t>measures opportunity cost:</a:t>
            </a:r>
            <a:endParaRPr/>
          </a:p>
          <a:p>
            <a:pPr indent="-285750" lvl="1" marL="742950" marR="0" rtl="0" algn="l">
              <a:lnSpc>
                <a:spcPct val="100000"/>
              </a:lnSpc>
              <a:spcBef>
                <a:spcPts val="400"/>
              </a:spcBef>
              <a:spcAft>
                <a:spcPts val="0"/>
              </a:spcAft>
              <a:buClr>
                <a:srgbClr val="CCECFF"/>
              </a:buClr>
              <a:buSzPts val="2000"/>
              <a:buFont typeface="Arimo"/>
              <a:buChar char="•"/>
            </a:pPr>
            <a:r>
              <a:rPr b="0" i="0" lang="en-US" sz="2000" u="none" cap="none" strike="noStrike">
                <a:solidFill>
                  <a:srgbClr val="000099"/>
                </a:solidFill>
                <a:latin typeface="Arimo"/>
                <a:ea typeface="Arimo"/>
                <a:cs typeface="Arimo"/>
                <a:sym typeface="Arimo"/>
              </a:rPr>
              <a:t>Money invested in this project means money not available for other things.</a:t>
            </a:r>
            <a:endParaRPr/>
          </a:p>
          <a:p>
            <a:pPr indent="-285750" lvl="1" marL="742950" marR="0" rtl="0" algn="l">
              <a:lnSpc>
                <a:spcPct val="100000"/>
              </a:lnSpc>
              <a:spcBef>
                <a:spcPts val="400"/>
              </a:spcBef>
              <a:spcAft>
                <a:spcPts val="0"/>
              </a:spcAft>
              <a:buClr>
                <a:srgbClr val="CCECFF"/>
              </a:buClr>
              <a:buSzPts val="2000"/>
              <a:buFont typeface="Arimo"/>
              <a:buChar char="•"/>
            </a:pPr>
            <a:r>
              <a:rPr b="0" i="0" lang="en-US" sz="2000" u="none" cap="none" strike="noStrike">
                <a:solidFill>
                  <a:srgbClr val="000099"/>
                </a:solidFill>
                <a:latin typeface="Arimo"/>
                <a:ea typeface="Arimo"/>
                <a:cs typeface="Arimo"/>
                <a:sym typeface="Arimo"/>
              </a:rPr>
              <a:t>Benefits expected in future years are more prone to risk.</a:t>
            </a:r>
            <a:endParaRPr/>
          </a:p>
          <a:p>
            <a:pPr indent="-285750" lvl="1" marL="742950" marR="0" rtl="0" algn="l">
              <a:lnSpc>
                <a:spcPct val="100000"/>
              </a:lnSpc>
              <a:spcBef>
                <a:spcPts val="400"/>
              </a:spcBef>
              <a:spcAft>
                <a:spcPts val="0"/>
              </a:spcAft>
              <a:buClr>
                <a:srgbClr val="CCECFF"/>
              </a:buClr>
              <a:buSzPts val="2000"/>
              <a:buFont typeface="Arimo"/>
              <a:buChar char="•"/>
            </a:pPr>
            <a:r>
              <a:rPr b="0" i="0" lang="en-US" sz="2000" u="none" cap="none" strike="noStrike">
                <a:solidFill>
                  <a:srgbClr val="000099"/>
                </a:solidFill>
                <a:latin typeface="Arimo"/>
                <a:ea typeface="Arimo"/>
                <a:cs typeface="Arimo"/>
                <a:sym typeface="Arimo"/>
              </a:rPr>
              <a:t>This number is company- and industry-specific. “what is the average annual return for investments in this industry?”</a:t>
            </a:r>
            <a:endParaRPr/>
          </a:p>
          <a:p>
            <a:pPr indent="-203200" lvl="0" marL="342900" marR="0" rtl="0" algn="l">
              <a:spcBef>
                <a:spcPts val="400"/>
              </a:spcBef>
              <a:spcAft>
                <a:spcPts val="0"/>
              </a:spcAft>
              <a:buClr>
                <a:schemeClr val="lt1"/>
              </a:buClr>
              <a:buSzPts val="2200"/>
              <a:buFont typeface="Arimo"/>
              <a:buNone/>
            </a:pPr>
            <a:r>
              <a:t/>
            </a:r>
            <a:endParaRPr b="0" i="0" sz="2000" u="none" cap="none" strike="noStrike">
              <a:solidFill>
                <a:srgbClr val="000099"/>
              </a:solidFill>
              <a:latin typeface="Arimo"/>
              <a:ea typeface="Arimo"/>
              <a:cs typeface="Arimo"/>
              <a:sym typeface="Arim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1"/>
          <p:cNvSpPr txBox="1"/>
          <p:nvPr>
            <p:ph type="title"/>
          </p:nvPr>
        </p:nvSpPr>
        <p:spPr>
          <a:xfrm>
            <a:off x="857250" y="214312"/>
            <a:ext cx="7586662" cy="5826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200"/>
              <a:buFont typeface="Arimo"/>
              <a:buNone/>
            </a:pPr>
            <a:r>
              <a:rPr b="1" i="0" lang="en-US" sz="3200" u="none">
                <a:solidFill>
                  <a:srgbClr val="000099"/>
                </a:solidFill>
                <a:latin typeface="Arimo"/>
                <a:ea typeface="Arimo"/>
                <a:cs typeface="Arimo"/>
                <a:sym typeface="Arimo"/>
              </a:rPr>
              <a:t>Cost Benefit Analysis: </a:t>
            </a:r>
            <a:r>
              <a:rPr b="1" i="1" lang="en-US" sz="3200" u="none">
                <a:solidFill>
                  <a:srgbClr val="000099"/>
                </a:solidFill>
                <a:latin typeface="Arimo"/>
                <a:ea typeface="Arimo"/>
                <a:cs typeface="Arimo"/>
                <a:sym typeface="Arimo"/>
              </a:rPr>
              <a:t>Example</a:t>
            </a:r>
            <a:endParaRPr/>
          </a:p>
        </p:txBody>
      </p:sp>
      <p:sp>
        <p:nvSpPr>
          <p:cNvPr id="232" name="Google Shape;232;p21"/>
          <p:cNvSpPr txBox="1"/>
          <p:nvPr/>
        </p:nvSpPr>
        <p:spPr>
          <a:xfrm>
            <a:off x="1647825" y="1533525"/>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233" name="Google Shape;233;p21"/>
          <p:cNvPicPr preferRelativeResize="0"/>
          <p:nvPr/>
        </p:nvPicPr>
        <p:blipFill rotWithShape="1">
          <a:blip r:embed="rId3">
            <a:alphaModFix/>
          </a:blip>
          <a:srcRect b="4683" l="115" r="10231" t="14663"/>
          <a:stretch/>
        </p:blipFill>
        <p:spPr>
          <a:xfrm>
            <a:off x="0" y="804862"/>
            <a:ext cx="9339262" cy="605313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2"/>
          <p:cNvSpPr txBox="1"/>
          <p:nvPr>
            <p:ph type="title"/>
          </p:nvPr>
        </p:nvSpPr>
        <p:spPr>
          <a:xfrm>
            <a:off x="571500" y="304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3200"/>
              <a:buFont typeface="Arial"/>
              <a:buNone/>
            </a:pPr>
            <a:r>
              <a:rPr b="1" i="0" lang="en-US" sz="3200" u="none">
                <a:solidFill>
                  <a:srgbClr val="000099"/>
                </a:solidFill>
                <a:latin typeface="Arial"/>
                <a:ea typeface="Arial"/>
                <a:cs typeface="Arial"/>
                <a:sym typeface="Arial"/>
              </a:rPr>
              <a:t>Net Present Value (NPV) </a:t>
            </a:r>
            <a:endParaRPr/>
          </a:p>
        </p:txBody>
      </p:sp>
      <p:sp>
        <p:nvSpPr>
          <p:cNvPr descr="Rectangle: Click to edit Master text styles &#10;Second level &#10;Third level &#10;Fourth level &#10;Fifth level" id="239" name="Google Shape;239;p22"/>
          <p:cNvSpPr txBox="1"/>
          <p:nvPr>
            <p:ph idx="1" type="body"/>
          </p:nvPr>
        </p:nvSpPr>
        <p:spPr>
          <a:xfrm>
            <a:off x="304800" y="2133600"/>
            <a:ext cx="8229600" cy="35814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2640"/>
              <a:buFont typeface="Arial"/>
              <a:buChar char="•"/>
            </a:pPr>
            <a:r>
              <a:rPr b="0" i="0" lang="en-US" sz="2400" u="none">
                <a:solidFill>
                  <a:srgbClr val="000099"/>
                </a:solidFill>
                <a:latin typeface="Arial"/>
                <a:ea typeface="Arial"/>
                <a:cs typeface="Arial"/>
                <a:sym typeface="Arial"/>
              </a:rPr>
              <a:t>NPV </a:t>
            </a:r>
            <a:r>
              <a:rPr b="0" i="0" lang="en-US" sz="2400" u="none">
                <a:solidFill>
                  <a:srgbClr val="000099"/>
                </a:solidFill>
                <a:latin typeface="Arimo"/>
                <a:ea typeface="Arimo"/>
                <a:cs typeface="Arimo"/>
                <a:sym typeface="Arimo"/>
              </a:rPr>
              <a:t> Measures the total value of the investment, with all figures adjusted to present dollar values</a:t>
            </a:r>
            <a:endParaRPr/>
          </a:p>
          <a:p>
            <a:pPr indent="-342900" lvl="0" marL="342900" rtl="0" algn="l">
              <a:lnSpc>
                <a:spcPct val="100000"/>
              </a:lnSpc>
              <a:spcBef>
                <a:spcPts val="480"/>
              </a:spcBef>
              <a:spcAft>
                <a:spcPts val="0"/>
              </a:spcAft>
              <a:buSzPts val="2640"/>
              <a:buFont typeface="Arimo"/>
              <a:buNone/>
            </a:pPr>
            <a:r>
              <a:t/>
            </a:r>
            <a:endParaRPr b="0" i="0" sz="2400" u="none">
              <a:solidFill>
                <a:srgbClr val="000099"/>
              </a:solidFill>
              <a:latin typeface="Arimo"/>
              <a:ea typeface="Arimo"/>
              <a:cs typeface="Arimo"/>
              <a:sym typeface="Arimo"/>
            </a:endParaRPr>
          </a:p>
          <a:p>
            <a:pPr indent="-342900" lvl="0" marL="342900" rtl="0" algn="l">
              <a:lnSpc>
                <a:spcPct val="100000"/>
              </a:lnSpc>
              <a:spcBef>
                <a:spcPts val="480"/>
              </a:spcBef>
              <a:spcAft>
                <a:spcPts val="0"/>
              </a:spcAft>
              <a:buSzPts val="2640"/>
              <a:buFont typeface="Arimo"/>
              <a:buChar char="•"/>
            </a:pPr>
            <a:r>
              <a:rPr b="0" i="0" lang="en-US" sz="2400" u="none">
                <a:solidFill>
                  <a:srgbClr val="000099"/>
                </a:solidFill>
                <a:latin typeface="Arimo"/>
                <a:ea typeface="Arimo"/>
                <a:cs typeface="Arimo"/>
                <a:sym typeface="Arimo"/>
              </a:rPr>
              <a:t>NPV = Cumulative PV of all benefits - Cumulative PV of all costs</a:t>
            </a:r>
            <a:endParaRPr/>
          </a:p>
          <a:p>
            <a:pPr indent="-175260" lvl="0" marL="342900" rtl="0" algn="l">
              <a:spcBef>
                <a:spcPts val="480"/>
              </a:spcBef>
              <a:spcAft>
                <a:spcPts val="0"/>
              </a:spcAft>
              <a:buSzPts val="2640"/>
              <a:buFont typeface="Arimo"/>
              <a:buNone/>
            </a:pPr>
            <a:r>
              <a:t/>
            </a:r>
            <a:endParaRPr b="0" i="0" sz="2400" u="none">
              <a:solidFill>
                <a:srgbClr val="000099"/>
              </a:solidFill>
              <a:latin typeface="Arimo"/>
              <a:ea typeface="Arimo"/>
              <a:cs typeface="Arimo"/>
              <a:sym typeface="Arim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3"/>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200"/>
              <a:buFont typeface="Arimo"/>
              <a:buNone/>
            </a:pPr>
            <a:r>
              <a:rPr b="1" i="0" lang="en-US" sz="3200" u="none">
                <a:solidFill>
                  <a:srgbClr val="000099"/>
                </a:solidFill>
                <a:latin typeface="Arimo"/>
                <a:ea typeface="Arimo"/>
                <a:cs typeface="Arimo"/>
                <a:sym typeface="Arimo"/>
              </a:rPr>
              <a:t>Net Present Value (NPV) Analysis</a:t>
            </a:r>
            <a:endParaRPr/>
          </a:p>
        </p:txBody>
      </p:sp>
      <p:sp>
        <p:nvSpPr>
          <p:cNvPr id="247" name="Google Shape;247;p23"/>
          <p:cNvSpPr txBox="1"/>
          <p:nvPr/>
        </p:nvSpPr>
        <p:spPr>
          <a:xfrm>
            <a:off x="1714500" y="1919287"/>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248" name="Google Shape;248;p23"/>
          <p:cNvPicPr preferRelativeResize="0"/>
          <p:nvPr/>
        </p:nvPicPr>
        <p:blipFill rotWithShape="1">
          <a:blip r:embed="rId3">
            <a:alphaModFix/>
          </a:blip>
          <a:srcRect b="24440" l="0" r="11993" t="10997"/>
          <a:stretch/>
        </p:blipFill>
        <p:spPr>
          <a:xfrm>
            <a:off x="571500" y="1752600"/>
            <a:ext cx="8218487" cy="4343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4"/>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200"/>
              <a:buFont typeface="Arimo"/>
              <a:buNone/>
            </a:pPr>
            <a:r>
              <a:rPr b="1" i="0" lang="en-US" sz="3200" u="none">
                <a:solidFill>
                  <a:srgbClr val="000099"/>
                </a:solidFill>
                <a:latin typeface="Arimo"/>
                <a:ea typeface="Arimo"/>
                <a:cs typeface="Arimo"/>
                <a:sym typeface="Arimo"/>
              </a:rPr>
              <a:t>Return-on-Investment Analysis (ROI)</a:t>
            </a:r>
            <a:endParaRPr/>
          </a:p>
        </p:txBody>
      </p:sp>
      <p:sp>
        <p:nvSpPr>
          <p:cNvPr descr="Rectangle: Click to edit Master text styles &#10;Second level &#10;Third level &#10;Fourth level &#10;Fifth level" id="256" name="Google Shape;256;p24"/>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80"/>
              <a:buFont typeface="Arimo"/>
              <a:buNone/>
            </a:pPr>
            <a:r>
              <a:rPr b="1" i="0" lang="en-US" sz="2800" u="none">
                <a:solidFill>
                  <a:srgbClr val="000099"/>
                </a:solidFill>
                <a:latin typeface="Arimo"/>
                <a:ea typeface="Arimo"/>
                <a:cs typeface="Arimo"/>
                <a:sym typeface="Arimo"/>
              </a:rPr>
              <a:t>Return-on-Investment</a:t>
            </a:r>
            <a:r>
              <a:rPr b="0" i="0" lang="en-US" sz="2800" u="none">
                <a:solidFill>
                  <a:srgbClr val="000099"/>
                </a:solidFill>
                <a:latin typeface="Arimo"/>
                <a:ea typeface="Arimo"/>
                <a:cs typeface="Arimo"/>
                <a:sym typeface="Arimo"/>
              </a:rPr>
              <a:t> compares the lifetime profitability of alternative solutions or projects.</a:t>
            </a:r>
            <a:endParaRPr/>
          </a:p>
          <a:p>
            <a:pPr indent="0" lvl="0" marL="0" marR="0" rtl="0" algn="l">
              <a:lnSpc>
                <a:spcPct val="100000"/>
              </a:lnSpc>
              <a:spcBef>
                <a:spcPts val="560"/>
              </a:spcBef>
              <a:spcAft>
                <a:spcPts val="0"/>
              </a:spcAft>
              <a:buClr>
                <a:schemeClr val="lt1"/>
              </a:buClr>
              <a:buSzPts val="3080"/>
              <a:buFont typeface="Arimo"/>
              <a:buNone/>
            </a:pPr>
            <a:r>
              <a:t/>
            </a:r>
            <a:endParaRPr b="0" i="0" sz="2800" u="none">
              <a:solidFill>
                <a:srgbClr val="000099"/>
              </a:solidFill>
              <a:latin typeface="Arimo"/>
              <a:ea typeface="Arimo"/>
              <a:cs typeface="Arimo"/>
              <a:sym typeface="Arimo"/>
            </a:endParaRPr>
          </a:p>
          <a:p>
            <a:pPr indent="0" lvl="0" marL="0" marR="0" rtl="0" algn="l">
              <a:lnSpc>
                <a:spcPct val="100000"/>
              </a:lnSpc>
              <a:spcBef>
                <a:spcPts val="560"/>
              </a:spcBef>
              <a:spcAft>
                <a:spcPts val="0"/>
              </a:spcAft>
              <a:buClr>
                <a:schemeClr val="lt1"/>
              </a:buClr>
              <a:buSzPts val="3080"/>
              <a:buFont typeface="Arimo"/>
              <a:buNone/>
            </a:pPr>
            <a:r>
              <a:rPr b="0" i="0" lang="en-US" sz="2800" u="none">
                <a:solidFill>
                  <a:srgbClr val="000099"/>
                </a:solidFill>
                <a:latin typeface="Arimo"/>
                <a:ea typeface="Arimo"/>
                <a:cs typeface="Arimo"/>
                <a:sym typeface="Arimo"/>
              </a:rPr>
              <a:t>The ROI for a solution or project is a percentage rate that measures the relationship between the amount the business gets back from an investment and the amount invested.</a:t>
            </a:r>
            <a:endParaRPr/>
          </a:p>
          <a:p>
            <a:pPr indent="0" lvl="0" marL="0" marR="0" rtl="0" algn="l">
              <a:lnSpc>
                <a:spcPct val="100000"/>
              </a:lnSpc>
              <a:spcBef>
                <a:spcPts val="720"/>
              </a:spcBef>
              <a:spcAft>
                <a:spcPts val="0"/>
              </a:spcAft>
              <a:buClr>
                <a:schemeClr val="lt1"/>
              </a:buClr>
              <a:buSzPts val="3960"/>
              <a:buFont typeface="Arimo"/>
              <a:buNone/>
            </a:pPr>
            <a:r>
              <a:t/>
            </a:r>
            <a:endParaRPr b="0" i="0" sz="3600" u="none">
              <a:solidFill>
                <a:srgbClr val="000099"/>
              </a:solidFill>
              <a:latin typeface="Arimo"/>
              <a:ea typeface="Arimo"/>
              <a:cs typeface="Arimo"/>
              <a:sym typeface="Arimo"/>
            </a:endParaRPr>
          </a:p>
          <a:p>
            <a:pPr indent="-91440" lvl="0" marL="342900" marR="0" rtl="0" algn="l">
              <a:spcBef>
                <a:spcPts val="720"/>
              </a:spcBef>
              <a:spcAft>
                <a:spcPts val="0"/>
              </a:spcAft>
              <a:buClr>
                <a:schemeClr val="lt1"/>
              </a:buClr>
              <a:buSzPts val="3960"/>
              <a:buFont typeface="Arimo"/>
              <a:buNone/>
            </a:pPr>
            <a:r>
              <a:t/>
            </a:r>
            <a:endParaRPr b="0" i="0" sz="3600" u="none">
              <a:solidFill>
                <a:srgbClr val="000099"/>
              </a:solidFill>
              <a:latin typeface="Arimo"/>
              <a:ea typeface="Arimo"/>
              <a:cs typeface="Arimo"/>
              <a:sym typeface="Arim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5"/>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200"/>
              <a:buFont typeface="Arimo"/>
              <a:buNone/>
            </a:pPr>
            <a:r>
              <a:rPr b="1" i="0" lang="en-US" sz="3200" u="none">
                <a:solidFill>
                  <a:srgbClr val="000099"/>
                </a:solidFill>
                <a:latin typeface="Arimo"/>
                <a:ea typeface="Arimo"/>
                <a:cs typeface="Arimo"/>
                <a:sym typeface="Arimo"/>
              </a:rPr>
              <a:t>ROI Formulas</a:t>
            </a:r>
            <a:endParaRPr/>
          </a:p>
        </p:txBody>
      </p:sp>
      <p:sp>
        <p:nvSpPr>
          <p:cNvPr descr="Rectangle: Click to edit Master text styles &#10;Second level &#10;Third level &#10;Fourth level &#10;Fifth level" id="264" name="Google Shape;264;p25"/>
          <p:cNvSpPr txBox="1"/>
          <p:nvPr>
            <p:ph idx="1" type="body"/>
          </p:nvPr>
        </p:nvSpPr>
        <p:spPr>
          <a:xfrm>
            <a:off x="571500" y="1676400"/>
            <a:ext cx="7886700" cy="45720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lt1"/>
              </a:buClr>
              <a:buSzPts val="2090"/>
              <a:buFont typeface="Arimo"/>
              <a:buChar char="•"/>
            </a:pPr>
            <a:r>
              <a:rPr b="1" i="0" lang="en-US" sz="1900" u="none">
                <a:solidFill>
                  <a:srgbClr val="000099"/>
                </a:solidFill>
                <a:latin typeface="Arimo"/>
                <a:ea typeface="Arimo"/>
                <a:cs typeface="Arimo"/>
                <a:sym typeface="Arimo"/>
              </a:rPr>
              <a:t>Lifetime ROI</a:t>
            </a:r>
            <a:r>
              <a:rPr b="0" i="0" lang="en-US" sz="1900" u="none">
                <a:solidFill>
                  <a:srgbClr val="000099"/>
                </a:solidFill>
                <a:latin typeface="Arimo"/>
                <a:ea typeface="Arimo"/>
                <a:cs typeface="Arimo"/>
                <a:sym typeface="Arimo"/>
              </a:rPr>
              <a:t> is calculated as follows:</a:t>
            </a:r>
            <a:endParaRPr/>
          </a:p>
          <a:p>
            <a:pPr indent="-285750" lvl="1" marL="742950" marR="0" rtl="0" algn="l">
              <a:lnSpc>
                <a:spcPct val="80000"/>
              </a:lnSpc>
              <a:spcBef>
                <a:spcPts val="280"/>
              </a:spcBef>
              <a:spcAft>
                <a:spcPts val="0"/>
              </a:spcAft>
              <a:buClr>
                <a:srgbClr val="CCECFF"/>
              </a:buClr>
              <a:buSzPts val="1400"/>
              <a:buFont typeface="Arimo"/>
              <a:buChar char="•"/>
            </a:pPr>
            <a:r>
              <a:rPr b="0" i="0" lang="en-US" sz="1400" u="none" cap="none" strike="noStrike">
                <a:solidFill>
                  <a:srgbClr val="000099"/>
                </a:solidFill>
                <a:latin typeface="Arimo"/>
                <a:ea typeface="Arimo"/>
                <a:cs typeface="Arimo"/>
                <a:sym typeface="Arimo"/>
              </a:rPr>
              <a:t>ROI =  </a:t>
            </a:r>
            <a:r>
              <a:rPr b="0" i="0" lang="en-US" sz="1400" u="sng" cap="none" strike="noStrike">
                <a:solidFill>
                  <a:srgbClr val="000099"/>
                </a:solidFill>
                <a:latin typeface="Arimo"/>
                <a:ea typeface="Arimo"/>
                <a:cs typeface="Arimo"/>
                <a:sym typeface="Arimo"/>
              </a:rPr>
              <a:t>Estimated lifetime benefits - Estimated lifetime costs   </a:t>
            </a:r>
            <a:r>
              <a:rPr b="0" i="0" lang="en-US" sz="1400" u="none" cap="none" strike="noStrike">
                <a:solidFill>
                  <a:srgbClr val="000099"/>
                </a:solidFill>
                <a:latin typeface="Arimo"/>
                <a:ea typeface="Arimo"/>
                <a:cs typeface="Arimo"/>
                <a:sym typeface="Arimo"/>
              </a:rPr>
              <a:t>x 100</a:t>
            </a:r>
            <a:endParaRPr/>
          </a:p>
          <a:p>
            <a:pPr indent="-342900" lvl="0" marL="342900" marR="0" rtl="0" algn="l">
              <a:lnSpc>
                <a:spcPct val="80000"/>
              </a:lnSpc>
              <a:spcBef>
                <a:spcPts val="280"/>
              </a:spcBef>
              <a:spcAft>
                <a:spcPts val="0"/>
              </a:spcAft>
              <a:buClr>
                <a:schemeClr val="lt1"/>
              </a:buClr>
              <a:buSzPts val="1540"/>
              <a:buFont typeface="Arimo"/>
              <a:buNone/>
            </a:pPr>
            <a:r>
              <a:rPr b="0" i="0" lang="en-US" sz="1400" u="none">
                <a:solidFill>
                  <a:srgbClr val="000099"/>
                </a:solidFill>
                <a:latin typeface="Arimo"/>
                <a:ea typeface="Arimo"/>
                <a:cs typeface="Arimo"/>
                <a:sym typeface="Arimo"/>
              </a:rPr>
              <a:t>                                    Estimated lifetime costs</a:t>
            </a:r>
            <a:endParaRPr/>
          </a:p>
          <a:p>
            <a:pPr indent="0" lvl="2" marL="914400" marR="0" rtl="0" algn="l">
              <a:lnSpc>
                <a:spcPct val="80000"/>
              </a:lnSpc>
              <a:spcBef>
                <a:spcPts val="300"/>
              </a:spcBef>
              <a:spcAft>
                <a:spcPts val="0"/>
              </a:spcAft>
              <a:buClr>
                <a:schemeClr val="lt1"/>
              </a:buClr>
              <a:buSzPts val="1500"/>
              <a:buFont typeface="Noto Sans Symbols"/>
              <a:buNone/>
            </a:pPr>
            <a:r>
              <a:rPr b="0" i="0" lang="en-US" sz="1500" u="none" cap="none" strike="noStrike">
                <a:solidFill>
                  <a:srgbClr val="000099"/>
                </a:solidFill>
                <a:latin typeface="Arimo"/>
                <a:ea typeface="Arimo"/>
                <a:cs typeface="Arimo"/>
                <a:sym typeface="Arimo"/>
              </a:rPr>
              <a:t>or:</a:t>
            </a:r>
            <a:endParaRPr/>
          </a:p>
          <a:p>
            <a:pPr indent="0" lvl="2" marL="914400" marR="0" rtl="0" algn="l">
              <a:lnSpc>
                <a:spcPct val="80000"/>
              </a:lnSpc>
              <a:spcBef>
                <a:spcPts val="300"/>
              </a:spcBef>
              <a:spcAft>
                <a:spcPts val="0"/>
              </a:spcAft>
              <a:buClr>
                <a:schemeClr val="lt1"/>
              </a:buClr>
              <a:buSzPts val="1500"/>
              <a:buFont typeface="Noto Sans Symbols"/>
              <a:buNone/>
            </a:pPr>
            <a:r>
              <a:rPr b="0" i="0" lang="en-US" sz="1500" u="none" cap="none" strike="noStrike">
                <a:solidFill>
                  <a:srgbClr val="000099"/>
                </a:solidFill>
                <a:latin typeface="Arimo"/>
                <a:ea typeface="Arimo"/>
                <a:cs typeface="Arimo"/>
                <a:sym typeface="Arimo"/>
              </a:rPr>
              <a:t>ROI = (Net Present value / Estimated lifetime costs) x 100</a:t>
            </a:r>
            <a:endParaRPr b="0" i="0" sz="1500" u="none" cap="none" strike="noStrike">
              <a:solidFill>
                <a:srgbClr val="000099"/>
              </a:solidFill>
              <a:latin typeface="Arimo"/>
              <a:ea typeface="Arimo"/>
              <a:cs typeface="Arimo"/>
              <a:sym typeface="Arimo"/>
            </a:endParaRPr>
          </a:p>
          <a:p>
            <a:pPr indent="-342900" lvl="0" marL="342900" marR="0" rtl="0" algn="l">
              <a:lnSpc>
                <a:spcPct val="80000"/>
              </a:lnSpc>
              <a:spcBef>
                <a:spcPts val="400"/>
              </a:spcBef>
              <a:spcAft>
                <a:spcPts val="0"/>
              </a:spcAft>
              <a:buClr>
                <a:schemeClr val="lt1"/>
              </a:buClr>
              <a:buSzPts val="2200"/>
              <a:buFont typeface="Arimo"/>
              <a:buNone/>
            </a:pPr>
            <a:r>
              <a:rPr b="0" i="0" lang="en-US" sz="2000" u="none">
                <a:solidFill>
                  <a:srgbClr val="000099"/>
                </a:solidFill>
                <a:latin typeface="Arimo"/>
                <a:ea typeface="Arimo"/>
                <a:cs typeface="Arimo"/>
                <a:sym typeface="Arimo"/>
              </a:rPr>
              <a:t> </a:t>
            </a:r>
            <a:endParaRPr/>
          </a:p>
          <a:p>
            <a:pPr indent="-285750" lvl="1" marL="742950" marR="0" rtl="0" algn="l">
              <a:lnSpc>
                <a:spcPct val="80000"/>
              </a:lnSpc>
              <a:spcBef>
                <a:spcPts val="360"/>
              </a:spcBef>
              <a:spcAft>
                <a:spcPts val="0"/>
              </a:spcAft>
              <a:buClr>
                <a:srgbClr val="CCECFF"/>
              </a:buClr>
              <a:buSzPts val="1800"/>
              <a:buFont typeface="Arimo"/>
              <a:buChar char="•"/>
            </a:pPr>
            <a:r>
              <a:rPr b="0" i="0" lang="en-US" sz="1800" u="none" cap="none" strike="noStrike">
                <a:solidFill>
                  <a:srgbClr val="000099"/>
                </a:solidFill>
                <a:latin typeface="Arimo"/>
                <a:ea typeface="Arimo"/>
                <a:cs typeface="Arimo"/>
                <a:sym typeface="Arimo"/>
              </a:rPr>
              <a:t>For our example</a:t>
            </a:r>
            <a:endParaRPr/>
          </a:p>
          <a:p>
            <a:pPr indent="-285750" lvl="1" marL="742950" marR="0" rtl="0" algn="l">
              <a:lnSpc>
                <a:spcPct val="80000"/>
              </a:lnSpc>
              <a:spcBef>
                <a:spcPts val="360"/>
              </a:spcBef>
              <a:spcAft>
                <a:spcPts val="0"/>
              </a:spcAft>
              <a:buClr>
                <a:srgbClr val="CCECFF"/>
              </a:buClr>
              <a:buSzPts val="1800"/>
              <a:buFont typeface="Arimo"/>
              <a:buNone/>
            </a:pPr>
            <a:r>
              <a:rPr b="0" i="0" lang="en-US" sz="1800" u="none" cap="none" strike="noStrike">
                <a:solidFill>
                  <a:srgbClr val="000099"/>
                </a:solidFill>
                <a:latin typeface="Arimo"/>
                <a:ea typeface="Arimo"/>
                <a:cs typeface="Arimo"/>
                <a:sym typeface="Arimo"/>
              </a:rPr>
              <a:t>  ROI = (795,440 - 488,692) / 488,692 = 63%,</a:t>
            </a:r>
            <a:endParaRPr/>
          </a:p>
          <a:p>
            <a:pPr indent="-285750" lvl="1" marL="742950" marR="0" rtl="0" algn="l">
              <a:lnSpc>
                <a:spcPct val="80000"/>
              </a:lnSpc>
              <a:spcBef>
                <a:spcPts val="360"/>
              </a:spcBef>
              <a:spcAft>
                <a:spcPts val="0"/>
              </a:spcAft>
              <a:buClr>
                <a:srgbClr val="CCECFF"/>
              </a:buClr>
              <a:buSzPts val="1800"/>
              <a:buFont typeface="Arimo"/>
              <a:buNone/>
            </a:pPr>
            <a:r>
              <a:rPr b="0" i="0" lang="en-US" sz="1800" u="none" cap="none" strike="noStrike">
                <a:solidFill>
                  <a:srgbClr val="000099"/>
                </a:solidFill>
                <a:latin typeface="Arimo"/>
                <a:ea typeface="Arimo"/>
                <a:cs typeface="Arimo"/>
                <a:sym typeface="Arimo"/>
              </a:rPr>
              <a:t>or</a:t>
            </a:r>
            <a:endParaRPr b="0" i="0" sz="1800" u="none" cap="none" strike="noStrike">
              <a:solidFill>
                <a:srgbClr val="000099"/>
              </a:solidFill>
              <a:latin typeface="Arimo"/>
              <a:ea typeface="Arimo"/>
              <a:cs typeface="Arimo"/>
              <a:sym typeface="Arimo"/>
            </a:endParaRPr>
          </a:p>
          <a:p>
            <a:pPr indent="-285750" lvl="1" marL="742950" marR="0" rtl="0" algn="l">
              <a:lnSpc>
                <a:spcPct val="80000"/>
              </a:lnSpc>
              <a:spcBef>
                <a:spcPts val="360"/>
              </a:spcBef>
              <a:spcAft>
                <a:spcPts val="0"/>
              </a:spcAft>
              <a:buClr>
                <a:srgbClr val="CCECFF"/>
              </a:buClr>
              <a:buSzPts val="1800"/>
              <a:buFont typeface="Arimo"/>
              <a:buNone/>
            </a:pPr>
            <a:r>
              <a:rPr b="0" i="0" lang="en-US" sz="1800" u="none" cap="none" strike="noStrike">
                <a:solidFill>
                  <a:srgbClr val="000099"/>
                </a:solidFill>
                <a:latin typeface="Arimo"/>
                <a:ea typeface="Arimo"/>
                <a:cs typeface="Arimo"/>
                <a:sym typeface="Arimo"/>
              </a:rPr>
              <a:t> ROI = 306,748 / 488,692 = 63%</a:t>
            </a:r>
            <a:endParaRPr/>
          </a:p>
          <a:p>
            <a:pPr indent="-342900" lvl="0" marL="342900" marR="0" rtl="0" algn="l">
              <a:lnSpc>
                <a:spcPct val="80000"/>
              </a:lnSpc>
              <a:spcBef>
                <a:spcPts val="400"/>
              </a:spcBef>
              <a:spcAft>
                <a:spcPts val="0"/>
              </a:spcAft>
              <a:buClr>
                <a:schemeClr val="lt1"/>
              </a:buClr>
              <a:buSzPts val="2200"/>
              <a:buFont typeface="Arimo"/>
              <a:buNone/>
            </a:pPr>
            <a:r>
              <a:rPr b="0" i="0" lang="en-US" sz="2000" u="none">
                <a:solidFill>
                  <a:srgbClr val="000099"/>
                </a:solidFill>
                <a:latin typeface="Arimo"/>
                <a:ea typeface="Arimo"/>
                <a:cs typeface="Arimo"/>
                <a:sym typeface="Arimo"/>
              </a:rPr>
              <a:t>	</a:t>
            </a:r>
            <a:endParaRPr/>
          </a:p>
          <a:p>
            <a:pPr indent="-342900" lvl="0" marL="342900" marR="0" rtl="0" algn="l">
              <a:lnSpc>
                <a:spcPct val="80000"/>
              </a:lnSpc>
              <a:spcBef>
                <a:spcPts val="380"/>
              </a:spcBef>
              <a:spcAft>
                <a:spcPts val="0"/>
              </a:spcAft>
              <a:buClr>
                <a:schemeClr val="lt1"/>
              </a:buClr>
              <a:buSzPts val="2090"/>
              <a:buFont typeface="Arimo"/>
              <a:buNone/>
            </a:pPr>
            <a:r>
              <a:rPr b="1" i="0" lang="en-US" sz="1900" u="none">
                <a:solidFill>
                  <a:srgbClr val="000099"/>
                </a:solidFill>
                <a:latin typeface="Arimo"/>
                <a:ea typeface="Arimo"/>
                <a:cs typeface="Arimo"/>
                <a:sym typeface="Arimo"/>
              </a:rPr>
              <a:t>Annual ROI</a:t>
            </a:r>
            <a:r>
              <a:rPr b="0" i="0" lang="en-US" sz="1900" u="none">
                <a:solidFill>
                  <a:srgbClr val="000099"/>
                </a:solidFill>
                <a:latin typeface="Arimo"/>
                <a:ea typeface="Arimo"/>
                <a:cs typeface="Arimo"/>
                <a:sym typeface="Arimo"/>
              </a:rPr>
              <a:t> = lifetime ROI  /  lifetime of the system</a:t>
            </a:r>
            <a:endParaRPr/>
          </a:p>
          <a:p>
            <a:pPr indent="-342900" lvl="0" marL="342900" marR="0" rtl="0" algn="l">
              <a:lnSpc>
                <a:spcPct val="80000"/>
              </a:lnSpc>
              <a:spcBef>
                <a:spcPts val="380"/>
              </a:spcBef>
              <a:spcAft>
                <a:spcPts val="0"/>
              </a:spcAft>
              <a:buClr>
                <a:schemeClr val="lt1"/>
              </a:buClr>
              <a:buSzPts val="2090"/>
              <a:buFont typeface="Arimo"/>
              <a:buNone/>
            </a:pPr>
            <a:r>
              <a:t/>
            </a:r>
            <a:endParaRPr b="0" i="0" sz="1900" u="none">
              <a:solidFill>
                <a:srgbClr val="000099"/>
              </a:solidFill>
              <a:latin typeface="Arimo"/>
              <a:ea typeface="Arimo"/>
              <a:cs typeface="Arimo"/>
              <a:sym typeface="Arimo"/>
            </a:endParaRPr>
          </a:p>
          <a:p>
            <a:pPr indent="-342900" lvl="0" marL="342900" marR="0" rtl="0" algn="l">
              <a:lnSpc>
                <a:spcPct val="80000"/>
              </a:lnSpc>
              <a:spcBef>
                <a:spcPts val="360"/>
              </a:spcBef>
              <a:spcAft>
                <a:spcPts val="0"/>
              </a:spcAft>
              <a:buClr>
                <a:schemeClr val="lt1"/>
              </a:buClr>
              <a:buSzPts val="1980"/>
              <a:buFont typeface="Arimo"/>
              <a:buChar char="•"/>
            </a:pPr>
            <a:r>
              <a:rPr b="0" i="0" lang="en-US" sz="1800" u="none">
                <a:solidFill>
                  <a:srgbClr val="000099"/>
                </a:solidFill>
                <a:latin typeface="Arimo"/>
                <a:ea typeface="Arimo"/>
                <a:cs typeface="Arimo"/>
                <a:sym typeface="Arimo"/>
              </a:rPr>
              <a:t>Solution with the highest ROI is the best alternative</a:t>
            </a:r>
            <a:endParaRPr/>
          </a:p>
          <a:p>
            <a:pPr indent="-285750" lvl="1" marL="742950" marR="0" rtl="0" algn="l">
              <a:lnSpc>
                <a:spcPct val="80000"/>
              </a:lnSpc>
              <a:spcBef>
                <a:spcPts val="320"/>
              </a:spcBef>
              <a:spcAft>
                <a:spcPts val="0"/>
              </a:spcAft>
              <a:buClr>
                <a:srgbClr val="CCECFF"/>
              </a:buClr>
              <a:buSzPts val="1600"/>
              <a:buFont typeface="Arimo"/>
              <a:buChar char="•"/>
            </a:pPr>
            <a:r>
              <a:rPr b="0" i="0" lang="en-US" sz="1600" u="none" cap="none" strike="noStrike">
                <a:solidFill>
                  <a:srgbClr val="000099"/>
                </a:solidFill>
                <a:latin typeface="Arimo"/>
                <a:ea typeface="Arimo"/>
                <a:cs typeface="Arimo"/>
                <a:sym typeface="Arimo"/>
              </a:rPr>
              <a:t>But need to know payback period too to get the full picture</a:t>
            </a:r>
            <a:endParaRPr/>
          </a:p>
          <a:p>
            <a:pPr indent="-285750" lvl="1" marL="742950" marR="0" rtl="0" algn="l">
              <a:lnSpc>
                <a:spcPct val="80000"/>
              </a:lnSpc>
              <a:spcBef>
                <a:spcPts val="320"/>
              </a:spcBef>
              <a:spcAft>
                <a:spcPts val="0"/>
              </a:spcAft>
              <a:buClr>
                <a:srgbClr val="CCECFF"/>
              </a:buClr>
              <a:buSzPts val="1600"/>
              <a:buFont typeface="Arimo"/>
              <a:buChar char="•"/>
            </a:pPr>
            <a:r>
              <a:rPr b="0" i="0" lang="en-US" sz="1600" u="none" cap="none" strike="noStrike">
                <a:solidFill>
                  <a:srgbClr val="000099"/>
                </a:solidFill>
                <a:latin typeface="Arimo"/>
                <a:ea typeface="Arimo"/>
                <a:cs typeface="Arimo"/>
                <a:sym typeface="Arimo"/>
              </a:rPr>
              <a:t>E.g. A lower ROI with earlier payback may be preferable in some circumstances</a:t>
            </a:r>
            <a:endParaRPr/>
          </a:p>
          <a:p>
            <a:pPr indent="-342900" lvl="0" marL="342900" marR="0" rtl="0" algn="l">
              <a:lnSpc>
                <a:spcPct val="80000"/>
              </a:lnSpc>
              <a:spcBef>
                <a:spcPts val="380"/>
              </a:spcBef>
              <a:spcAft>
                <a:spcPts val="0"/>
              </a:spcAft>
              <a:buClr>
                <a:schemeClr val="lt1"/>
              </a:buClr>
              <a:buSzPts val="2090"/>
              <a:buFont typeface="Arimo"/>
              <a:buNone/>
            </a:pPr>
            <a:r>
              <a:t/>
            </a:r>
            <a:endParaRPr b="0" i="0" sz="1900" u="none">
              <a:solidFill>
                <a:srgbClr val="000099"/>
              </a:solidFill>
              <a:latin typeface="Arimo"/>
              <a:ea typeface="Arimo"/>
              <a:cs typeface="Arimo"/>
              <a:sym typeface="Arimo"/>
            </a:endParaRPr>
          </a:p>
          <a:p>
            <a:pPr indent="-342900" lvl="0" marL="342900" marR="0" rtl="0" algn="l">
              <a:lnSpc>
                <a:spcPct val="80000"/>
              </a:lnSpc>
              <a:spcBef>
                <a:spcPts val="400"/>
              </a:spcBef>
              <a:spcAft>
                <a:spcPts val="0"/>
              </a:spcAft>
              <a:buClr>
                <a:schemeClr val="lt1"/>
              </a:buClr>
              <a:buSzPts val="2200"/>
              <a:buFont typeface="Arimo"/>
              <a:buNone/>
            </a:pPr>
            <a:r>
              <a:t/>
            </a:r>
            <a:endParaRPr b="0" i="0" sz="2000" u="none">
              <a:solidFill>
                <a:srgbClr val="000099"/>
              </a:solidFill>
              <a:latin typeface="Arimo"/>
              <a:ea typeface="Arimo"/>
              <a:cs typeface="Arimo"/>
              <a:sym typeface="Arimo"/>
            </a:endParaRPr>
          </a:p>
          <a:p>
            <a:pPr indent="-203200" lvl="0" marL="342900" marR="0" rtl="0" algn="l">
              <a:spcBef>
                <a:spcPts val="400"/>
              </a:spcBef>
              <a:spcAft>
                <a:spcPts val="0"/>
              </a:spcAft>
              <a:buClr>
                <a:schemeClr val="lt1"/>
              </a:buClr>
              <a:buSzPts val="2200"/>
              <a:buFont typeface="Arimo"/>
              <a:buNone/>
            </a:pPr>
            <a:r>
              <a:t/>
            </a:r>
            <a:endParaRPr b="0" i="0" sz="2000" u="none">
              <a:solidFill>
                <a:srgbClr val="000099"/>
              </a:solidFill>
              <a:latin typeface="Arimo"/>
              <a:ea typeface="Arimo"/>
              <a:cs typeface="Arimo"/>
              <a:sym typeface="Arim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6"/>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0099"/>
              </a:buClr>
              <a:buSzPts val="3600"/>
              <a:buFont typeface="Arimo"/>
              <a:buNone/>
            </a:pPr>
            <a:r>
              <a:rPr b="1" i="0" lang="en-US" sz="3600" u="none">
                <a:solidFill>
                  <a:srgbClr val="000099"/>
                </a:solidFill>
                <a:latin typeface="Arimo"/>
                <a:ea typeface="Arimo"/>
                <a:cs typeface="Arimo"/>
                <a:sym typeface="Arimo"/>
              </a:rPr>
              <a:t> </a:t>
            </a:r>
            <a:br>
              <a:rPr b="1" i="0" lang="en-US" sz="3600" u="none">
                <a:solidFill>
                  <a:srgbClr val="000099"/>
                </a:solidFill>
                <a:latin typeface="Arimo"/>
                <a:ea typeface="Arimo"/>
                <a:cs typeface="Arimo"/>
                <a:sym typeface="Arimo"/>
              </a:rPr>
            </a:br>
            <a:r>
              <a:rPr b="1" i="0" lang="en-US" sz="3200" u="none">
                <a:solidFill>
                  <a:srgbClr val="000099"/>
                </a:solidFill>
                <a:latin typeface="Arimo"/>
                <a:ea typeface="Arimo"/>
                <a:cs typeface="Arimo"/>
                <a:sym typeface="Arimo"/>
              </a:rPr>
              <a:t>Computing the Payback Period</a:t>
            </a:r>
            <a:endParaRPr/>
          </a:p>
        </p:txBody>
      </p:sp>
      <p:sp>
        <p:nvSpPr>
          <p:cNvPr descr="Rectangle: Click to edit Master text styles &#10;Second level &#10;Third level &#10;Fourth level &#10;Fifth level" id="270" name="Google Shape;270;p26"/>
          <p:cNvSpPr txBox="1"/>
          <p:nvPr>
            <p:ph idx="1" type="body"/>
          </p:nvPr>
        </p:nvSpPr>
        <p:spPr>
          <a:xfrm>
            <a:off x="304800" y="1676400"/>
            <a:ext cx="8039100" cy="464820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lt1"/>
              </a:buClr>
              <a:buSzPts val="2530"/>
              <a:buFont typeface="Arimo"/>
              <a:buNone/>
            </a:pPr>
            <a:r>
              <a:rPr b="1" i="0" lang="en-US" sz="2300" u="none">
                <a:solidFill>
                  <a:schemeClr val="dk1"/>
                </a:solidFill>
                <a:latin typeface="Arimo"/>
                <a:ea typeface="Arimo"/>
                <a:cs typeface="Arimo"/>
                <a:sym typeface="Arimo"/>
              </a:rPr>
              <a:t>Can compute the break-even point:</a:t>
            </a:r>
            <a:endParaRPr/>
          </a:p>
          <a:p>
            <a:pPr indent="-139700" lvl="0" marL="0" marR="0" rtl="0" algn="l">
              <a:lnSpc>
                <a:spcPct val="80000"/>
              </a:lnSpc>
              <a:spcBef>
                <a:spcPts val="400"/>
              </a:spcBef>
              <a:spcAft>
                <a:spcPts val="0"/>
              </a:spcAft>
              <a:buClr>
                <a:schemeClr val="lt1"/>
              </a:buClr>
              <a:buSzPts val="2200"/>
              <a:buFont typeface="Arimo"/>
              <a:buChar char="•"/>
            </a:pPr>
            <a:r>
              <a:rPr b="0" i="0" lang="en-US" sz="2000" u="none">
                <a:solidFill>
                  <a:srgbClr val="000099"/>
                </a:solidFill>
                <a:latin typeface="Arimo"/>
                <a:ea typeface="Arimo"/>
                <a:cs typeface="Arimo"/>
                <a:sym typeface="Arimo"/>
              </a:rPr>
              <a:t>How long before the project’s returns match the amount invested</a:t>
            </a:r>
            <a:endParaRPr/>
          </a:p>
          <a:p>
            <a:pPr indent="-139700" lvl="0" marL="0" marR="0" rtl="0" algn="l">
              <a:lnSpc>
                <a:spcPct val="80000"/>
              </a:lnSpc>
              <a:spcBef>
                <a:spcPts val="1000"/>
              </a:spcBef>
              <a:spcAft>
                <a:spcPts val="0"/>
              </a:spcAft>
              <a:buClr>
                <a:schemeClr val="lt1"/>
              </a:buClr>
              <a:buSzPts val="2200"/>
              <a:buFont typeface="Arimo"/>
              <a:buChar char="•"/>
            </a:pPr>
            <a:r>
              <a:rPr b="0" i="0" lang="en-US" sz="2000" u="none">
                <a:solidFill>
                  <a:srgbClr val="000099"/>
                </a:solidFill>
                <a:latin typeface="Arimo"/>
                <a:ea typeface="Arimo"/>
                <a:cs typeface="Arimo"/>
                <a:sym typeface="Arimo"/>
              </a:rPr>
              <a:t>When does lifetime benefits overtake lifetime costs?</a:t>
            </a:r>
            <a:endParaRPr/>
          </a:p>
          <a:p>
            <a:pPr indent="-139700" lvl="0" marL="0" marR="0" rtl="0" algn="l">
              <a:lnSpc>
                <a:spcPct val="80000"/>
              </a:lnSpc>
              <a:spcBef>
                <a:spcPts val="1000"/>
              </a:spcBef>
              <a:spcAft>
                <a:spcPts val="0"/>
              </a:spcAft>
              <a:buClr>
                <a:schemeClr val="lt1"/>
              </a:buClr>
              <a:buSzPts val="2200"/>
              <a:buFont typeface="Arimo"/>
              <a:buChar char="•"/>
            </a:pPr>
            <a:r>
              <a:rPr b="0" i="0" lang="en-US" sz="2000" u="none">
                <a:solidFill>
                  <a:srgbClr val="000099"/>
                </a:solidFill>
                <a:latin typeface="Arimo"/>
                <a:ea typeface="Arimo"/>
                <a:cs typeface="Arimo"/>
                <a:sym typeface="Arimo"/>
              </a:rPr>
              <a:t>The longer it takes to break even, the higher the project’s risk.</a:t>
            </a:r>
            <a:endParaRPr/>
          </a:p>
          <a:p>
            <a:pPr indent="-139700" lvl="0" marL="0" marR="0" rtl="0" algn="l">
              <a:lnSpc>
                <a:spcPct val="80000"/>
              </a:lnSpc>
              <a:spcBef>
                <a:spcPts val="1000"/>
              </a:spcBef>
              <a:spcAft>
                <a:spcPts val="0"/>
              </a:spcAft>
              <a:buClr>
                <a:schemeClr val="lt1"/>
              </a:buClr>
              <a:buSzPts val="2200"/>
              <a:buFont typeface="Arimo"/>
              <a:buChar char="•"/>
            </a:pPr>
            <a:r>
              <a:rPr b="0" i="0" lang="en-US" sz="2000" u="none">
                <a:solidFill>
                  <a:srgbClr val="000099"/>
                </a:solidFill>
                <a:latin typeface="Arimo"/>
                <a:ea typeface="Arimo"/>
                <a:cs typeface="Arimo"/>
                <a:sym typeface="Arimo"/>
              </a:rPr>
              <a:t>Determine the fraction of a year when payback actually occurs:</a:t>
            </a:r>
            <a:endParaRPr/>
          </a:p>
          <a:p>
            <a:pPr indent="0" lvl="0" marL="0" marR="0" rtl="0" algn="l">
              <a:lnSpc>
                <a:spcPct val="80000"/>
              </a:lnSpc>
              <a:spcBef>
                <a:spcPts val="1060"/>
              </a:spcBef>
              <a:spcAft>
                <a:spcPts val="0"/>
              </a:spcAft>
              <a:buClr>
                <a:schemeClr val="lt1"/>
              </a:buClr>
              <a:buSzPts val="2530"/>
              <a:buFont typeface="Arimo"/>
              <a:buNone/>
            </a:pPr>
            <a:r>
              <a:rPr b="0" i="0" lang="en-US" sz="2300" u="none">
                <a:solidFill>
                  <a:srgbClr val="000099"/>
                </a:solidFill>
                <a:latin typeface="Arimo"/>
                <a:ea typeface="Arimo"/>
                <a:cs typeface="Arimo"/>
                <a:sym typeface="Arimo"/>
              </a:rPr>
              <a:t> </a:t>
            </a:r>
            <a:endParaRPr/>
          </a:p>
          <a:p>
            <a:pPr indent="0" lvl="0" marL="0" marR="0" rtl="0" algn="l">
              <a:lnSpc>
                <a:spcPct val="80000"/>
              </a:lnSpc>
              <a:spcBef>
                <a:spcPts val="420"/>
              </a:spcBef>
              <a:spcAft>
                <a:spcPts val="0"/>
              </a:spcAft>
              <a:buClr>
                <a:schemeClr val="lt1"/>
              </a:buClr>
              <a:buSzPts val="2310"/>
              <a:buFont typeface="Arimo"/>
              <a:buNone/>
            </a:pPr>
            <a:r>
              <a:rPr b="0" i="0" lang="en-US" sz="2100" u="none">
                <a:solidFill>
                  <a:srgbClr val="000099"/>
                </a:solidFill>
                <a:latin typeface="Arimo"/>
                <a:ea typeface="Arimo"/>
                <a:cs typeface="Arimo"/>
                <a:sym typeface="Arimo"/>
              </a:rPr>
              <a:t>                                 </a:t>
            </a:r>
            <a:r>
              <a:rPr b="0" i="0" lang="en-US" sz="2100" u="sng">
                <a:solidFill>
                  <a:srgbClr val="000099"/>
                </a:solidFill>
                <a:latin typeface="Arimo"/>
                <a:ea typeface="Arimo"/>
                <a:cs typeface="Arimo"/>
                <a:sym typeface="Arimo"/>
              </a:rPr>
              <a:t> | beginningYear amount |</a:t>
            </a:r>
            <a:endParaRPr/>
          </a:p>
          <a:p>
            <a:pPr indent="0" lvl="0" marL="0" marR="0" rtl="0" algn="l">
              <a:lnSpc>
                <a:spcPct val="80000"/>
              </a:lnSpc>
              <a:spcBef>
                <a:spcPts val="420"/>
              </a:spcBef>
              <a:spcAft>
                <a:spcPts val="0"/>
              </a:spcAft>
              <a:buClr>
                <a:schemeClr val="lt1"/>
              </a:buClr>
              <a:buSzPts val="2310"/>
              <a:buFont typeface="Arimo"/>
              <a:buNone/>
            </a:pPr>
            <a:r>
              <a:rPr b="0" i="0" lang="en-US" sz="2100" u="none">
                <a:solidFill>
                  <a:srgbClr val="000099"/>
                </a:solidFill>
                <a:latin typeface="Arimo"/>
                <a:ea typeface="Arimo"/>
                <a:cs typeface="Arimo"/>
                <a:sym typeface="Arimo"/>
              </a:rPr>
              <a:t>              endYear amount + | beginningYear amount |</a:t>
            </a:r>
            <a:endParaRPr/>
          </a:p>
          <a:p>
            <a:pPr indent="0" lvl="0" marL="0" marR="0" rtl="0" algn="l">
              <a:lnSpc>
                <a:spcPct val="80000"/>
              </a:lnSpc>
              <a:spcBef>
                <a:spcPts val="460"/>
              </a:spcBef>
              <a:spcAft>
                <a:spcPts val="0"/>
              </a:spcAft>
              <a:buClr>
                <a:schemeClr val="lt1"/>
              </a:buClr>
              <a:buSzPts val="2530"/>
              <a:buFont typeface="Arimo"/>
              <a:buNone/>
            </a:pPr>
            <a:r>
              <a:rPr b="0" i="0" lang="en-US" sz="2300" u="none">
                <a:solidFill>
                  <a:srgbClr val="000099"/>
                </a:solidFill>
                <a:latin typeface="Arimo"/>
                <a:ea typeface="Arimo"/>
                <a:cs typeface="Arimo"/>
                <a:sym typeface="Arimo"/>
              </a:rPr>
              <a:t> </a:t>
            </a:r>
            <a:endParaRPr/>
          </a:p>
          <a:p>
            <a:pPr indent="-146685" lvl="0" marL="0" marR="0" rtl="0" algn="l">
              <a:lnSpc>
                <a:spcPct val="80000"/>
              </a:lnSpc>
              <a:spcBef>
                <a:spcPts val="420"/>
              </a:spcBef>
              <a:spcAft>
                <a:spcPts val="0"/>
              </a:spcAft>
              <a:buClr>
                <a:schemeClr val="lt1"/>
              </a:buClr>
              <a:buSzPts val="2310"/>
              <a:buFont typeface="Arimo"/>
              <a:buChar char="•"/>
            </a:pPr>
            <a:r>
              <a:rPr b="0" i="0" lang="en-US" sz="2100" u="none">
                <a:solidFill>
                  <a:srgbClr val="000099"/>
                </a:solidFill>
                <a:latin typeface="Arimo"/>
                <a:ea typeface="Arimo"/>
                <a:cs typeface="Arimo"/>
                <a:sym typeface="Arimo"/>
              </a:rPr>
              <a:t>For our last example, 51,611 / (70,501 + 51,611) = 0.42</a:t>
            </a:r>
            <a:endParaRPr/>
          </a:p>
          <a:p>
            <a:pPr indent="-146685" lvl="0" marL="0" marR="0" rtl="0" algn="l">
              <a:lnSpc>
                <a:spcPct val="80000"/>
              </a:lnSpc>
              <a:spcBef>
                <a:spcPts val="420"/>
              </a:spcBef>
              <a:spcAft>
                <a:spcPts val="0"/>
              </a:spcAft>
              <a:buClr>
                <a:schemeClr val="lt1"/>
              </a:buClr>
              <a:buSzPts val="2310"/>
              <a:buFont typeface="Arimo"/>
              <a:buChar char="•"/>
            </a:pPr>
            <a:r>
              <a:rPr b="0" i="0" lang="en-US" sz="2100" u="none">
                <a:solidFill>
                  <a:srgbClr val="000099"/>
                </a:solidFill>
                <a:latin typeface="Arimo"/>
                <a:ea typeface="Arimo"/>
                <a:cs typeface="Arimo"/>
                <a:sym typeface="Arimo"/>
              </a:rPr>
              <a:t>Therefore, the payback period is approx 3.4 years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type="title"/>
          </p:nvPr>
        </p:nvSpPr>
        <p:spPr>
          <a:xfrm>
            <a:off x="571500" y="304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3200"/>
              <a:buFont typeface="Arial"/>
              <a:buNone/>
            </a:pPr>
            <a:r>
              <a:rPr b="1" i="0" lang="en-US" sz="3200" u="none">
                <a:solidFill>
                  <a:srgbClr val="000099"/>
                </a:solidFill>
                <a:latin typeface="Arial"/>
                <a:ea typeface="Arial"/>
                <a:cs typeface="Arial"/>
                <a:sym typeface="Arial"/>
              </a:rPr>
              <a:t>Operational Feasibility</a:t>
            </a:r>
            <a:br>
              <a:rPr b="1" i="0" lang="en-US" sz="3200" u="none">
                <a:solidFill>
                  <a:srgbClr val="000099"/>
                </a:solidFill>
                <a:latin typeface="Arimo"/>
                <a:ea typeface="Arimo"/>
                <a:cs typeface="Arimo"/>
                <a:sym typeface="Arimo"/>
              </a:rPr>
            </a:br>
            <a:r>
              <a:rPr b="1" i="1" lang="en-US" sz="3200" u="none">
                <a:solidFill>
                  <a:srgbClr val="0099FF"/>
                </a:solidFill>
                <a:latin typeface="Arial"/>
                <a:ea typeface="Arial"/>
                <a:cs typeface="Arial"/>
                <a:sym typeface="Arial"/>
              </a:rPr>
              <a:t>If we build it, will they come?</a:t>
            </a:r>
            <a:endParaRPr/>
          </a:p>
        </p:txBody>
      </p:sp>
      <p:sp>
        <p:nvSpPr>
          <p:cNvPr descr="Rectangle: Click to edit Master text styles &#10;Second level &#10;Third level &#10;Fourth level &#10;Fifth level" id="276" name="Google Shape;276;p27"/>
          <p:cNvSpPr txBox="1"/>
          <p:nvPr>
            <p:ph idx="1" type="body"/>
          </p:nvPr>
        </p:nvSpPr>
        <p:spPr>
          <a:xfrm>
            <a:off x="571500" y="1676400"/>
            <a:ext cx="8001000" cy="4495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080"/>
              <a:buFont typeface="Arial"/>
              <a:buChar char="•"/>
            </a:pPr>
            <a:r>
              <a:rPr b="0" i="0" lang="en-US" sz="2800" u="none">
                <a:solidFill>
                  <a:srgbClr val="000099"/>
                </a:solidFill>
                <a:latin typeface="Arial"/>
                <a:ea typeface="Arial"/>
                <a:cs typeface="Arial"/>
                <a:sym typeface="Arial"/>
              </a:rPr>
              <a:t>Strategic alignment</a:t>
            </a:r>
            <a:endParaRPr/>
          </a:p>
          <a:p>
            <a:pPr indent="-285750" lvl="1" marL="742950" rtl="0" algn="l">
              <a:lnSpc>
                <a:spcPct val="100000"/>
              </a:lnSpc>
              <a:spcBef>
                <a:spcPts val="480"/>
              </a:spcBef>
              <a:spcAft>
                <a:spcPts val="0"/>
              </a:spcAft>
              <a:buSzPts val="2400"/>
              <a:buFont typeface="Arial"/>
              <a:buChar char="•"/>
            </a:pPr>
            <a:r>
              <a:rPr b="0" i="0" lang="en-US" sz="2400" u="none">
                <a:solidFill>
                  <a:srgbClr val="000099"/>
                </a:solidFill>
                <a:latin typeface="Arial"/>
                <a:ea typeface="Arial"/>
                <a:cs typeface="Arial"/>
                <a:sym typeface="Arial"/>
              </a:rPr>
              <a:t>How well do the project goals align with business objectives?</a:t>
            </a:r>
            <a:endParaRPr/>
          </a:p>
          <a:p>
            <a:pPr indent="-342900" lvl="0" marL="342900" rtl="0" algn="l">
              <a:lnSpc>
                <a:spcPct val="100000"/>
              </a:lnSpc>
              <a:spcBef>
                <a:spcPts val="560"/>
              </a:spcBef>
              <a:spcAft>
                <a:spcPts val="0"/>
              </a:spcAft>
              <a:buSzPts val="3080"/>
              <a:buFont typeface="Arimo"/>
              <a:buChar char="•"/>
            </a:pPr>
            <a:r>
              <a:rPr b="0" i="0" lang="en-US" sz="2800" u="none">
                <a:solidFill>
                  <a:srgbClr val="000099"/>
                </a:solidFill>
                <a:latin typeface="Arimo"/>
                <a:ea typeface="Arimo"/>
                <a:cs typeface="Arimo"/>
                <a:sym typeface="Arimo"/>
              </a:rPr>
              <a:t>How do end-users and managers feel about…</a:t>
            </a:r>
            <a:endParaRPr/>
          </a:p>
          <a:p>
            <a:pPr indent="-285750" lvl="1" marL="742950" rtl="0" algn="l">
              <a:lnSpc>
                <a:spcPct val="100000"/>
              </a:lnSpc>
              <a:spcBef>
                <a:spcPts val="480"/>
              </a:spcBef>
              <a:spcAft>
                <a:spcPts val="0"/>
              </a:spcAft>
              <a:buSzPts val="2400"/>
              <a:buFont typeface="Arimo"/>
              <a:buChar char="•"/>
            </a:pPr>
            <a:r>
              <a:rPr b="0" i="0" lang="en-US" sz="2400" u="none">
                <a:solidFill>
                  <a:srgbClr val="000099"/>
                </a:solidFill>
                <a:latin typeface="Arimo"/>
                <a:ea typeface="Arimo"/>
                <a:cs typeface="Arimo"/>
                <a:sym typeface="Arimo"/>
              </a:rPr>
              <a:t>The problem you identified?</a:t>
            </a:r>
            <a:endParaRPr/>
          </a:p>
          <a:p>
            <a:pPr indent="-285750" lvl="1" marL="742950" rtl="0" algn="l">
              <a:lnSpc>
                <a:spcPct val="100000"/>
              </a:lnSpc>
              <a:spcBef>
                <a:spcPts val="480"/>
              </a:spcBef>
              <a:spcAft>
                <a:spcPts val="0"/>
              </a:spcAft>
              <a:buSzPts val="2400"/>
              <a:buFont typeface="Arimo"/>
              <a:buChar char="•"/>
            </a:pPr>
            <a:r>
              <a:rPr b="0" i="0" lang="en-US" sz="2400" u="none">
                <a:solidFill>
                  <a:srgbClr val="000099"/>
                </a:solidFill>
                <a:latin typeface="Arimo"/>
                <a:ea typeface="Arimo"/>
                <a:cs typeface="Arimo"/>
                <a:sym typeface="Arimo"/>
              </a:rPr>
              <a:t>The alternative solutions you are exploring?</a:t>
            </a:r>
            <a:endParaRPr/>
          </a:p>
          <a:p>
            <a:pPr indent="-342900" lvl="0" marL="342900" rtl="0" algn="l">
              <a:lnSpc>
                <a:spcPct val="100000"/>
              </a:lnSpc>
              <a:spcBef>
                <a:spcPts val="480"/>
              </a:spcBef>
              <a:spcAft>
                <a:spcPts val="0"/>
              </a:spcAft>
              <a:buSzPts val="2640"/>
              <a:buFont typeface="Arimo"/>
              <a:buChar char="•"/>
            </a:pPr>
            <a:r>
              <a:rPr b="0" i="0" lang="en-US" sz="2400" u="none">
                <a:solidFill>
                  <a:srgbClr val="000099"/>
                </a:solidFill>
                <a:latin typeface="Arimo"/>
                <a:ea typeface="Arimo"/>
                <a:cs typeface="Arimo"/>
                <a:sym typeface="Arimo"/>
              </a:rPr>
              <a:t>You must evaluate:</a:t>
            </a:r>
            <a:endParaRPr/>
          </a:p>
          <a:p>
            <a:pPr indent="-285750" lvl="1" marL="742950" rtl="0" algn="l">
              <a:lnSpc>
                <a:spcPct val="100000"/>
              </a:lnSpc>
              <a:spcBef>
                <a:spcPts val="400"/>
              </a:spcBef>
              <a:spcAft>
                <a:spcPts val="0"/>
              </a:spcAft>
              <a:buSzPts val="2000"/>
              <a:buFont typeface="Arimo"/>
              <a:buChar char="•"/>
            </a:pPr>
            <a:r>
              <a:rPr b="0" i="0" lang="en-US" sz="2000" u="none">
                <a:solidFill>
                  <a:srgbClr val="000099"/>
                </a:solidFill>
                <a:latin typeface="Arimo"/>
                <a:ea typeface="Arimo"/>
                <a:cs typeface="Arimo"/>
                <a:sym typeface="Arimo"/>
              </a:rPr>
              <a:t> Not just whether a system can work…</a:t>
            </a:r>
            <a:endParaRPr/>
          </a:p>
          <a:p>
            <a:pPr indent="-285750" lvl="1" marL="742950" rtl="0" algn="l">
              <a:lnSpc>
                <a:spcPct val="100000"/>
              </a:lnSpc>
              <a:spcBef>
                <a:spcPts val="400"/>
              </a:spcBef>
              <a:spcAft>
                <a:spcPts val="0"/>
              </a:spcAft>
              <a:buSzPts val="2000"/>
              <a:buFont typeface="Arimo"/>
              <a:buNone/>
            </a:pPr>
            <a:r>
              <a:rPr b="0" i="0" lang="en-US" sz="2000" u="none">
                <a:solidFill>
                  <a:srgbClr val="000099"/>
                </a:solidFill>
                <a:latin typeface="Arimo"/>
                <a:ea typeface="Arimo"/>
                <a:cs typeface="Arimo"/>
                <a:sym typeface="Arimo"/>
              </a:rPr>
              <a:t>               … but also whether a system will work.</a:t>
            </a:r>
            <a:endParaRPr/>
          </a:p>
          <a:p>
            <a:pPr indent="-203200" lvl="0" marL="342900" rtl="0" algn="l">
              <a:spcBef>
                <a:spcPts val="400"/>
              </a:spcBef>
              <a:spcAft>
                <a:spcPts val="0"/>
              </a:spcAft>
              <a:buSzPts val="2200"/>
              <a:buFont typeface="Arimo"/>
              <a:buNone/>
            </a:pPr>
            <a:r>
              <a:t/>
            </a:r>
            <a:endParaRPr b="0" i="0" sz="2000" u="none">
              <a:solidFill>
                <a:srgbClr val="000099"/>
              </a:solidFill>
              <a:latin typeface="Arimo"/>
              <a:ea typeface="Arimo"/>
              <a:cs typeface="Arimo"/>
              <a:sym typeface="Arim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nvSpPr>
        <p:spPr>
          <a:xfrm>
            <a:off x="1371600" y="3581400"/>
            <a:ext cx="6534150" cy="247650"/>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 name="Google Shape;284;p31"/>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200"/>
              <a:buFont typeface="Arimo"/>
              <a:buNone/>
            </a:pPr>
            <a:r>
              <a:rPr b="1" i="0" lang="en-US" sz="3200" u="none">
                <a:solidFill>
                  <a:srgbClr val="000099"/>
                </a:solidFill>
                <a:latin typeface="Arimo"/>
                <a:ea typeface="Arimo"/>
                <a:cs typeface="Arimo"/>
                <a:sym typeface="Arimo"/>
              </a:rPr>
              <a:t>Feasibility Analysis Matrix</a:t>
            </a:r>
            <a:endParaRPr/>
          </a:p>
        </p:txBody>
      </p:sp>
      <p:sp>
        <p:nvSpPr>
          <p:cNvPr descr="Rectangle: Click to edit Master text styles &#10;Second level &#10;Third level &#10;Fourth level &#10;Fifth level" id="285" name="Google Shape;285;p31"/>
          <p:cNvSpPr txBox="1"/>
          <p:nvPr>
            <p:ph idx="1" type="body"/>
          </p:nvPr>
        </p:nvSpPr>
        <p:spPr>
          <a:xfrm>
            <a:off x="501650" y="1779587"/>
            <a:ext cx="7842250" cy="1093787"/>
          </a:xfrm>
          <a:prstGeom prst="rect">
            <a:avLst/>
          </a:prstGeom>
          <a:noFill/>
          <a:ln>
            <a:noFill/>
          </a:ln>
        </p:spPr>
        <p:txBody>
          <a:bodyPr anchorCtr="0" anchor="t" bIns="45700" lIns="91425" spcFirstLastPara="1" rIns="91425" wrap="square" tIns="45700">
            <a:noAutofit/>
          </a:bodyPr>
          <a:lstStyle/>
          <a:p>
            <a:pPr indent="0" lvl="0" marL="401637" marR="0" rtl="0" algn="l">
              <a:lnSpc>
                <a:spcPct val="90000"/>
              </a:lnSpc>
              <a:spcBef>
                <a:spcPts val="0"/>
              </a:spcBef>
              <a:spcAft>
                <a:spcPts val="0"/>
              </a:spcAft>
              <a:buClr>
                <a:schemeClr val="lt1"/>
              </a:buClr>
              <a:buSzPts val="2640"/>
              <a:buFont typeface="Arimo"/>
              <a:buNone/>
            </a:pPr>
            <a:r>
              <a:rPr b="1" i="0" lang="en-US" sz="2400" u="none">
                <a:solidFill>
                  <a:srgbClr val="000099"/>
                </a:solidFill>
                <a:latin typeface="Arimo"/>
                <a:ea typeface="Arimo"/>
                <a:cs typeface="Arimo"/>
                <a:sym typeface="Arimo"/>
              </a:rPr>
              <a:t>Feasibility Analysis Matrix </a:t>
            </a:r>
            <a:r>
              <a:rPr b="0" i="0" lang="en-US" sz="2400" u="none">
                <a:solidFill>
                  <a:srgbClr val="000099"/>
                </a:solidFill>
                <a:latin typeface="Arimo"/>
                <a:ea typeface="Arimo"/>
                <a:cs typeface="Arimo"/>
                <a:sym typeface="Arimo"/>
              </a:rPr>
              <a:t>is intended to complement the candidate systems matrix with an analysis and ranking of the candidate systems.</a:t>
            </a:r>
            <a:endParaRPr/>
          </a:p>
        </p:txBody>
      </p:sp>
      <p:cxnSp>
        <p:nvCxnSpPr>
          <p:cNvPr id="286" name="Google Shape;286;p31"/>
          <p:cNvCxnSpPr/>
          <p:nvPr/>
        </p:nvCxnSpPr>
        <p:spPr>
          <a:xfrm>
            <a:off x="1371600" y="3581400"/>
            <a:ext cx="6553200" cy="1587"/>
          </a:xfrm>
          <a:prstGeom prst="straightConnector1">
            <a:avLst/>
          </a:prstGeom>
          <a:noFill/>
          <a:ln cap="flat" cmpd="sng" w="9525">
            <a:solidFill>
              <a:srgbClr val="C0C0C0"/>
            </a:solidFill>
            <a:prstDash val="solid"/>
            <a:miter lim="800000"/>
            <a:headEnd len="med" w="med" type="none"/>
            <a:tailEnd len="med" w="med" type="none"/>
          </a:ln>
        </p:spPr>
      </p:cxnSp>
      <p:sp>
        <p:nvSpPr>
          <p:cNvPr id="287" name="Google Shape;287;p31"/>
          <p:cNvSpPr txBox="1"/>
          <p:nvPr/>
        </p:nvSpPr>
        <p:spPr>
          <a:xfrm>
            <a:off x="1371600" y="3581400"/>
            <a:ext cx="6553200" cy="12700"/>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88" name="Google Shape;288;p31"/>
          <p:cNvCxnSpPr/>
          <p:nvPr/>
        </p:nvCxnSpPr>
        <p:spPr>
          <a:xfrm>
            <a:off x="1371600" y="3581400"/>
            <a:ext cx="1587" cy="2782887"/>
          </a:xfrm>
          <a:prstGeom prst="straightConnector1">
            <a:avLst/>
          </a:prstGeom>
          <a:noFill/>
          <a:ln cap="flat" cmpd="sng" w="9525">
            <a:solidFill>
              <a:srgbClr val="C0C0C0"/>
            </a:solidFill>
            <a:prstDash val="solid"/>
            <a:miter lim="800000"/>
            <a:headEnd len="med" w="med" type="none"/>
            <a:tailEnd len="med" w="med" type="none"/>
          </a:ln>
        </p:spPr>
      </p:cxnSp>
      <p:sp>
        <p:nvSpPr>
          <p:cNvPr id="289" name="Google Shape;289;p31"/>
          <p:cNvSpPr txBox="1"/>
          <p:nvPr/>
        </p:nvSpPr>
        <p:spPr>
          <a:xfrm>
            <a:off x="1371600" y="3581400"/>
            <a:ext cx="12700" cy="2782887"/>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 name="Google Shape;290;p31"/>
          <p:cNvSpPr txBox="1"/>
          <p:nvPr/>
        </p:nvSpPr>
        <p:spPr>
          <a:xfrm>
            <a:off x="2633662" y="3605212"/>
            <a:ext cx="1803400" cy="2762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a:solidFill>
                  <a:srgbClr val="000000"/>
                </a:solidFill>
                <a:latin typeface="Arial"/>
                <a:ea typeface="Arial"/>
                <a:cs typeface="Arial"/>
                <a:sym typeface="Arial"/>
              </a:rPr>
              <a:t>Candidate 1 Name</a:t>
            </a:r>
            <a:endParaRPr/>
          </a:p>
        </p:txBody>
      </p:sp>
      <p:sp>
        <p:nvSpPr>
          <p:cNvPr id="291" name="Google Shape;291;p31"/>
          <p:cNvSpPr txBox="1"/>
          <p:nvPr/>
        </p:nvSpPr>
        <p:spPr>
          <a:xfrm>
            <a:off x="4413250" y="3605212"/>
            <a:ext cx="1803400" cy="2762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a:solidFill>
                  <a:srgbClr val="000000"/>
                </a:solidFill>
                <a:latin typeface="Arial"/>
                <a:ea typeface="Arial"/>
                <a:cs typeface="Arial"/>
                <a:sym typeface="Arial"/>
              </a:rPr>
              <a:t>Candidate 2 Name</a:t>
            </a:r>
            <a:endParaRPr/>
          </a:p>
        </p:txBody>
      </p:sp>
      <p:sp>
        <p:nvSpPr>
          <p:cNvPr id="292" name="Google Shape;292;p31"/>
          <p:cNvSpPr txBox="1"/>
          <p:nvPr/>
        </p:nvSpPr>
        <p:spPr>
          <a:xfrm>
            <a:off x="6192837" y="3605212"/>
            <a:ext cx="1803400" cy="2762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a:solidFill>
                  <a:srgbClr val="000000"/>
                </a:solidFill>
                <a:latin typeface="Arial"/>
                <a:ea typeface="Arial"/>
                <a:cs typeface="Arial"/>
                <a:sym typeface="Arial"/>
              </a:rPr>
              <a:t>Candidate 3 Name</a:t>
            </a:r>
            <a:endParaRPr/>
          </a:p>
        </p:txBody>
      </p:sp>
      <p:sp>
        <p:nvSpPr>
          <p:cNvPr id="293" name="Google Shape;293;p31"/>
          <p:cNvSpPr txBox="1"/>
          <p:nvPr/>
        </p:nvSpPr>
        <p:spPr>
          <a:xfrm>
            <a:off x="1419225" y="3857625"/>
            <a:ext cx="1177925" cy="2762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a:solidFill>
                  <a:srgbClr val="000000"/>
                </a:solidFill>
                <a:latin typeface="Arial"/>
                <a:ea typeface="Arial"/>
                <a:cs typeface="Arial"/>
                <a:sym typeface="Arial"/>
              </a:rPr>
              <a:t>Description</a:t>
            </a:r>
            <a:endParaRPr/>
          </a:p>
        </p:txBody>
      </p:sp>
      <p:sp>
        <p:nvSpPr>
          <p:cNvPr id="294" name="Google Shape;294;p31"/>
          <p:cNvSpPr txBox="1"/>
          <p:nvPr/>
        </p:nvSpPr>
        <p:spPr>
          <a:xfrm>
            <a:off x="1419225" y="4108450"/>
            <a:ext cx="1250950" cy="2762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a:solidFill>
                  <a:srgbClr val="000000"/>
                </a:solidFill>
                <a:latin typeface="Arial"/>
                <a:ea typeface="Arial"/>
                <a:cs typeface="Arial"/>
                <a:sym typeface="Arial"/>
              </a:rPr>
              <a:t>Operational </a:t>
            </a:r>
            <a:endParaRPr/>
          </a:p>
        </p:txBody>
      </p:sp>
      <p:sp>
        <p:nvSpPr>
          <p:cNvPr id="295" name="Google Shape;295;p31"/>
          <p:cNvSpPr txBox="1"/>
          <p:nvPr/>
        </p:nvSpPr>
        <p:spPr>
          <a:xfrm>
            <a:off x="1419225" y="4360862"/>
            <a:ext cx="1033462" cy="2762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a:solidFill>
                  <a:srgbClr val="000000"/>
                </a:solidFill>
                <a:latin typeface="Arial"/>
                <a:ea typeface="Arial"/>
                <a:cs typeface="Arial"/>
                <a:sym typeface="Arial"/>
              </a:rPr>
              <a:t>Feasibility</a:t>
            </a:r>
            <a:endParaRPr/>
          </a:p>
        </p:txBody>
      </p:sp>
      <p:sp>
        <p:nvSpPr>
          <p:cNvPr id="296" name="Google Shape;296;p31"/>
          <p:cNvSpPr txBox="1"/>
          <p:nvPr/>
        </p:nvSpPr>
        <p:spPr>
          <a:xfrm>
            <a:off x="1419225" y="4613275"/>
            <a:ext cx="1046162" cy="2762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a:solidFill>
                  <a:srgbClr val="000000"/>
                </a:solidFill>
                <a:latin typeface="Arial"/>
                <a:ea typeface="Arial"/>
                <a:cs typeface="Arial"/>
                <a:sym typeface="Arial"/>
              </a:rPr>
              <a:t>Technical </a:t>
            </a:r>
            <a:endParaRPr/>
          </a:p>
        </p:txBody>
      </p:sp>
      <p:sp>
        <p:nvSpPr>
          <p:cNvPr id="297" name="Google Shape;297;p31"/>
          <p:cNvSpPr txBox="1"/>
          <p:nvPr/>
        </p:nvSpPr>
        <p:spPr>
          <a:xfrm>
            <a:off x="1419225" y="4864100"/>
            <a:ext cx="1033462" cy="2762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a:solidFill>
                  <a:srgbClr val="000000"/>
                </a:solidFill>
                <a:latin typeface="Arial"/>
                <a:ea typeface="Arial"/>
                <a:cs typeface="Arial"/>
                <a:sym typeface="Arial"/>
              </a:rPr>
              <a:t>Feasibility</a:t>
            </a:r>
            <a:endParaRPr/>
          </a:p>
        </p:txBody>
      </p:sp>
      <p:sp>
        <p:nvSpPr>
          <p:cNvPr id="298" name="Google Shape;298;p31"/>
          <p:cNvSpPr txBox="1"/>
          <p:nvPr/>
        </p:nvSpPr>
        <p:spPr>
          <a:xfrm>
            <a:off x="1419225" y="5116512"/>
            <a:ext cx="1022350" cy="2762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a:solidFill>
                  <a:srgbClr val="000000"/>
                </a:solidFill>
                <a:latin typeface="Arial"/>
                <a:ea typeface="Arial"/>
                <a:cs typeface="Arial"/>
                <a:sym typeface="Arial"/>
              </a:rPr>
              <a:t>Schedule </a:t>
            </a:r>
            <a:endParaRPr/>
          </a:p>
        </p:txBody>
      </p:sp>
      <p:sp>
        <p:nvSpPr>
          <p:cNvPr id="299" name="Google Shape;299;p31"/>
          <p:cNvSpPr txBox="1"/>
          <p:nvPr/>
        </p:nvSpPr>
        <p:spPr>
          <a:xfrm>
            <a:off x="1419225" y="5368925"/>
            <a:ext cx="1033462" cy="2762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a:solidFill>
                  <a:srgbClr val="000000"/>
                </a:solidFill>
                <a:latin typeface="Arial"/>
                <a:ea typeface="Arial"/>
                <a:cs typeface="Arial"/>
                <a:sym typeface="Arial"/>
              </a:rPr>
              <a:t>Feasibility</a:t>
            </a:r>
            <a:endParaRPr/>
          </a:p>
        </p:txBody>
      </p:sp>
      <p:sp>
        <p:nvSpPr>
          <p:cNvPr id="300" name="Google Shape;300;p31"/>
          <p:cNvSpPr txBox="1"/>
          <p:nvPr/>
        </p:nvSpPr>
        <p:spPr>
          <a:xfrm>
            <a:off x="1419225" y="5621337"/>
            <a:ext cx="1082675" cy="2762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a:solidFill>
                  <a:srgbClr val="000000"/>
                </a:solidFill>
                <a:latin typeface="Arial"/>
                <a:ea typeface="Arial"/>
                <a:cs typeface="Arial"/>
                <a:sym typeface="Arial"/>
              </a:rPr>
              <a:t>Economic </a:t>
            </a:r>
            <a:endParaRPr/>
          </a:p>
        </p:txBody>
      </p:sp>
      <p:sp>
        <p:nvSpPr>
          <p:cNvPr id="301" name="Google Shape;301;p31"/>
          <p:cNvSpPr txBox="1"/>
          <p:nvPr/>
        </p:nvSpPr>
        <p:spPr>
          <a:xfrm>
            <a:off x="1419225" y="5872162"/>
            <a:ext cx="1033462" cy="2762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a:solidFill>
                  <a:srgbClr val="000000"/>
                </a:solidFill>
                <a:latin typeface="Arial"/>
                <a:ea typeface="Arial"/>
                <a:cs typeface="Arial"/>
                <a:sym typeface="Arial"/>
              </a:rPr>
              <a:t>Feasibility</a:t>
            </a:r>
            <a:endParaRPr/>
          </a:p>
        </p:txBody>
      </p:sp>
      <p:sp>
        <p:nvSpPr>
          <p:cNvPr id="302" name="Google Shape;302;p31"/>
          <p:cNvSpPr txBox="1"/>
          <p:nvPr/>
        </p:nvSpPr>
        <p:spPr>
          <a:xfrm>
            <a:off x="1419225" y="6124575"/>
            <a:ext cx="865187" cy="2762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a:solidFill>
                  <a:srgbClr val="000000"/>
                </a:solidFill>
                <a:latin typeface="Arial"/>
                <a:ea typeface="Arial"/>
                <a:cs typeface="Arial"/>
                <a:sym typeface="Arial"/>
              </a:rPr>
              <a:t>Ranking</a:t>
            </a:r>
            <a:endParaRPr/>
          </a:p>
        </p:txBody>
      </p:sp>
      <p:sp>
        <p:nvSpPr>
          <p:cNvPr id="303" name="Google Shape;303;p31"/>
          <p:cNvSpPr txBox="1"/>
          <p:nvPr/>
        </p:nvSpPr>
        <p:spPr>
          <a:xfrm>
            <a:off x="1371600" y="3581400"/>
            <a:ext cx="12700" cy="1587"/>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 name="Google Shape;304;p31"/>
          <p:cNvSpPr txBox="1"/>
          <p:nvPr/>
        </p:nvSpPr>
        <p:spPr>
          <a:xfrm>
            <a:off x="2573337" y="3581400"/>
            <a:ext cx="12700" cy="1587"/>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 name="Google Shape;305;p31"/>
          <p:cNvSpPr txBox="1"/>
          <p:nvPr/>
        </p:nvSpPr>
        <p:spPr>
          <a:xfrm>
            <a:off x="4352925" y="3581400"/>
            <a:ext cx="12700" cy="1587"/>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 name="Google Shape;306;p31"/>
          <p:cNvSpPr txBox="1"/>
          <p:nvPr/>
        </p:nvSpPr>
        <p:spPr>
          <a:xfrm>
            <a:off x="6132512" y="3581400"/>
            <a:ext cx="12700" cy="1587"/>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07" name="Google Shape;307;p31"/>
          <p:cNvCxnSpPr/>
          <p:nvPr/>
        </p:nvCxnSpPr>
        <p:spPr>
          <a:xfrm>
            <a:off x="1384300" y="3581400"/>
            <a:ext cx="6540500" cy="1587"/>
          </a:xfrm>
          <a:prstGeom prst="straightConnector1">
            <a:avLst/>
          </a:prstGeom>
          <a:noFill/>
          <a:ln cap="flat" cmpd="sng" w="9525">
            <a:solidFill>
              <a:srgbClr val="000000"/>
            </a:solidFill>
            <a:prstDash val="solid"/>
            <a:miter lim="800000"/>
            <a:headEnd len="med" w="med" type="none"/>
            <a:tailEnd len="med" w="med" type="none"/>
          </a:ln>
        </p:spPr>
      </p:cxnSp>
      <p:sp>
        <p:nvSpPr>
          <p:cNvPr id="308" name="Google Shape;308;p31"/>
          <p:cNvSpPr txBox="1"/>
          <p:nvPr/>
        </p:nvSpPr>
        <p:spPr>
          <a:xfrm>
            <a:off x="1384300" y="3581400"/>
            <a:ext cx="6540500" cy="127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 name="Google Shape;309;p31"/>
          <p:cNvSpPr txBox="1"/>
          <p:nvPr/>
        </p:nvSpPr>
        <p:spPr>
          <a:xfrm>
            <a:off x="7912100" y="3581400"/>
            <a:ext cx="12700" cy="1587"/>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 name="Google Shape;310;p31"/>
          <p:cNvSpPr txBox="1"/>
          <p:nvPr/>
        </p:nvSpPr>
        <p:spPr>
          <a:xfrm>
            <a:off x="1384300" y="3833812"/>
            <a:ext cx="6540500" cy="111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11" name="Google Shape;311;p31"/>
          <p:cNvCxnSpPr/>
          <p:nvPr/>
        </p:nvCxnSpPr>
        <p:spPr>
          <a:xfrm>
            <a:off x="1384300" y="4084637"/>
            <a:ext cx="6540500" cy="1587"/>
          </a:xfrm>
          <a:prstGeom prst="straightConnector1">
            <a:avLst/>
          </a:prstGeom>
          <a:noFill/>
          <a:ln cap="flat" cmpd="sng" w="9525">
            <a:solidFill>
              <a:srgbClr val="000000"/>
            </a:solidFill>
            <a:prstDash val="solid"/>
            <a:miter lim="800000"/>
            <a:headEnd len="med" w="med" type="none"/>
            <a:tailEnd len="med" w="med" type="none"/>
          </a:ln>
        </p:spPr>
      </p:cxnSp>
      <p:sp>
        <p:nvSpPr>
          <p:cNvPr id="312" name="Google Shape;312;p31"/>
          <p:cNvSpPr txBox="1"/>
          <p:nvPr/>
        </p:nvSpPr>
        <p:spPr>
          <a:xfrm>
            <a:off x="1384300" y="4084637"/>
            <a:ext cx="6540500" cy="127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13" name="Google Shape;313;p31"/>
          <p:cNvCxnSpPr/>
          <p:nvPr/>
        </p:nvCxnSpPr>
        <p:spPr>
          <a:xfrm>
            <a:off x="1384300" y="4589462"/>
            <a:ext cx="6540500" cy="1587"/>
          </a:xfrm>
          <a:prstGeom prst="straightConnector1">
            <a:avLst/>
          </a:prstGeom>
          <a:noFill/>
          <a:ln cap="flat" cmpd="sng" w="9525">
            <a:solidFill>
              <a:srgbClr val="000000"/>
            </a:solidFill>
            <a:prstDash val="solid"/>
            <a:miter lim="800000"/>
            <a:headEnd len="med" w="med" type="none"/>
            <a:tailEnd len="med" w="med" type="none"/>
          </a:ln>
        </p:spPr>
      </p:cxnSp>
      <p:sp>
        <p:nvSpPr>
          <p:cNvPr id="314" name="Google Shape;314;p31"/>
          <p:cNvSpPr txBox="1"/>
          <p:nvPr/>
        </p:nvSpPr>
        <p:spPr>
          <a:xfrm>
            <a:off x="1384300" y="4589462"/>
            <a:ext cx="6540500" cy="111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15" name="Google Shape;315;p31"/>
          <p:cNvCxnSpPr/>
          <p:nvPr/>
        </p:nvCxnSpPr>
        <p:spPr>
          <a:xfrm>
            <a:off x="1384300" y="5092700"/>
            <a:ext cx="6540500" cy="1587"/>
          </a:xfrm>
          <a:prstGeom prst="straightConnector1">
            <a:avLst/>
          </a:prstGeom>
          <a:noFill/>
          <a:ln cap="flat" cmpd="sng" w="9525">
            <a:solidFill>
              <a:srgbClr val="000000"/>
            </a:solidFill>
            <a:prstDash val="solid"/>
            <a:miter lim="800000"/>
            <a:headEnd len="med" w="med" type="none"/>
            <a:tailEnd len="med" w="med" type="none"/>
          </a:ln>
        </p:spPr>
      </p:cxnSp>
      <p:sp>
        <p:nvSpPr>
          <p:cNvPr id="316" name="Google Shape;316;p31"/>
          <p:cNvSpPr txBox="1"/>
          <p:nvPr/>
        </p:nvSpPr>
        <p:spPr>
          <a:xfrm>
            <a:off x="1384300" y="5092700"/>
            <a:ext cx="6540500" cy="127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17" name="Google Shape;317;p31"/>
          <p:cNvCxnSpPr/>
          <p:nvPr/>
        </p:nvCxnSpPr>
        <p:spPr>
          <a:xfrm>
            <a:off x="1384300" y="5595937"/>
            <a:ext cx="6540500" cy="1587"/>
          </a:xfrm>
          <a:prstGeom prst="straightConnector1">
            <a:avLst/>
          </a:prstGeom>
          <a:noFill/>
          <a:ln cap="flat" cmpd="sng" w="9525">
            <a:solidFill>
              <a:srgbClr val="000000"/>
            </a:solidFill>
            <a:prstDash val="solid"/>
            <a:miter lim="800000"/>
            <a:headEnd len="med" w="med" type="none"/>
            <a:tailEnd len="med" w="med" type="none"/>
          </a:ln>
        </p:spPr>
      </p:cxnSp>
      <p:sp>
        <p:nvSpPr>
          <p:cNvPr id="318" name="Google Shape;318;p31"/>
          <p:cNvSpPr txBox="1"/>
          <p:nvPr/>
        </p:nvSpPr>
        <p:spPr>
          <a:xfrm>
            <a:off x="1384300" y="5595937"/>
            <a:ext cx="6540500" cy="127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19" name="Google Shape;319;p31"/>
          <p:cNvCxnSpPr/>
          <p:nvPr/>
        </p:nvCxnSpPr>
        <p:spPr>
          <a:xfrm>
            <a:off x="1384300" y="6100762"/>
            <a:ext cx="6540500" cy="1587"/>
          </a:xfrm>
          <a:prstGeom prst="straightConnector1">
            <a:avLst/>
          </a:prstGeom>
          <a:noFill/>
          <a:ln cap="flat" cmpd="sng" w="9525">
            <a:solidFill>
              <a:srgbClr val="000000"/>
            </a:solidFill>
            <a:prstDash val="solid"/>
            <a:miter lim="800000"/>
            <a:headEnd len="med" w="med" type="none"/>
            <a:tailEnd len="med" w="med" type="none"/>
          </a:ln>
        </p:spPr>
      </p:cxnSp>
      <p:sp>
        <p:nvSpPr>
          <p:cNvPr id="320" name="Google Shape;320;p31"/>
          <p:cNvSpPr txBox="1"/>
          <p:nvPr/>
        </p:nvSpPr>
        <p:spPr>
          <a:xfrm>
            <a:off x="1384300" y="6100762"/>
            <a:ext cx="6540500" cy="111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21" name="Google Shape;321;p31"/>
          <p:cNvCxnSpPr/>
          <p:nvPr/>
        </p:nvCxnSpPr>
        <p:spPr>
          <a:xfrm>
            <a:off x="1371600" y="3581400"/>
            <a:ext cx="1587" cy="2782887"/>
          </a:xfrm>
          <a:prstGeom prst="straightConnector1">
            <a:avLst/>
          </a:prstGeom>
          <a:noFill/>
          <a:ln cap="flat" cmpd="sng" w="9525">
            <a:solidFill>
              <a:srgbClr val="000000"/>
            </a:solidFill>
            <a:prstDash val="solid"/>
            <a:miter lim="800000"/>
            <a:headEnd len="med" w="med" type="none"/>
            <a:tailEnd len="med" w="med" type="none"/>
          </a:ln>
        </p:spPr>
      </p:cxnSp>
      <p:sp>
        <p:nvSpPr>
          <p:cNvPr id="322" name="Google Shape;322;p31"/>
          <p:cNvSpPr txBox="1"/>
          <p:nvPr/>
        </p:nvSpPr>
        <p:spPr>
          <a:xfrm>
            <a:off x="1371600" y="3581400"/>
            <a:ext cx="12700" cy="2782887"/>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23" name="Google Shape;323;p31"/>
          <p:cNvCxnSpPr/>
          <p:nvPr/>
        </p:nvCxnSpPr>
        <p:spPr>
          <a:xfrm>
            <a:off x="2573337" y="3594100"/>
            <a:ext cx="1587" cy="2770187"/>
          </a:xfrm>
          <a:prstGeom prst="straightConnector1">
            <a:avLst/>
          </a:prstGeom>
          <a:noFill/>
          <a:ln cap="flat" cmpd="sng" w="9525">
            <a:solidFill>
              <a:srgbClr val="000000"/>
            </a:solidFill>
            <a:prstDash val="solid"/>
            <a:miter lim="800000"/>
            <a:headEnd len="med" w="med" type="none"/>
            <a:tailEnd len="med" w="med" type="none"/>
          </a:ln>
        </p:spPr>
      </p:cxnSp>
      <p:sp>
        <p:nvSpPr>
          <p:cNvPr id="324" name="Google Shape;324;p31"/>
          <p:cNvSpPr txBox="1"/>
          <p:nvPr/>
        </p:nvSpPr>
        <p:spPr>
          <a:xfrm>
            <a:off x="2573337" y="3594100"/>
            <a:ext cx="12700" cy="2770187"/>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25" name="Google Shape;325;p31"/>
          <p:cNvCxnSpPr/>
          <p:nvPr/>
        </p:nvCxnSpPr>
        <p:spPr>
          <a:xfrm>
            <a:off x="4352925" y="3594100"/>
            <a:ext cx="1587" cy="2770187"/>
          </a:xfrm>
          <a:prstGeom prst="straightConnector1">
            <a:avLst/>
          </a:prstGeom>
          <a:noFill/>
          <a:ln cap="flat" cmpd="sng" w="9525">
            <a:solidFill>
              <a:srgbClr val="000000"/>
            </a:solidFill>
            <a:prstDash val="solid"/>
            <a:miter lim="800000"/>
            <a:headEnd len="med" w="med" type="none"/>
            <a:tailEnd len="med" w="med" type="none"/>
          </a:ln>
        </p:spPr>
      </p:cxnSp>
      <p:sp>
        <p:nvSpPr>
          <p:cNvPr id="326" name="Google Shape;326;p31"/>
          <p:cNvSpPr txBox="1"/>
          <p:nvPr/>
        </p:nvSpPr>
        <p:spPr>
          <a:xfrm>
            <a:off x="4352925" y="3594100"/>
            <a:ext cx="12700" cy="2770187"/>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27" name="Google Shape;327;p31"/>
          <p:cNvCxnSpPr/>
          <p:nvPr/>
        </p:nvCxnSpPr>
        <p:spPr>
          <a:xfrm>
            <a:off x="6132512" y="3594100"/>
            <a:ext cx="1587" cy="2770187"/>
          </a:xfrm>
          <a:prstGeom prst="straightConnector1">
            <a:avLst/>
          </a:prstGeom>
          <a:noFill/>
          <a:ln cap="flat" cmpd="sng" w="9525">
            <a:solidFill>
              <a:srgbClr val="000000"/>
            </a:solidFill>
            <a:prstDash val="solid"/>
            <a:miter lim="800000"/>
            <a:headEnd len="med" w="med" type="none"/>
            <a:tailEnd len="med" w="med" type="none"/>
          </a:ln>
        </p:spPr>
      </p:cxnSp>
      <p:sp>
        <p:nvSpPr>
          <p:cNvPr id="328" name="Google Shape;328;p31"/>
          <p:cNvSpPr txBox="1"/>
          <p:nvPr/>
        </p:nvSpPr>
        <p:spPr>
          <a:xfrm>
            <a:off x="6132512" y="3594100"/>
            <a:ext cx="12700" cy="2770187"/>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29" name="Google Shape;329;p31"/>
          <p:cNvCxnSpPr/>
          <p:nvPr/>
        </p:nvCxnSpPr>
        <p:spPr>
          <a:xfrm>
            <a:off x="1384300" y="6351587"/>
            <a:ext cx="6540500" cy="1587"/>
          </a:xfrm>
          <a:prstGeom prst="straightConnector1">
            <a:avLst/>
          </a:prstGeom>
          <a:noFill/>
          <a:ln cap="flat" cmpd="sng" w="9525">
            <a:solidFill>
              <a:srgbClr val="000000"/>
            </a:solidFill>
            <a:prstDash val="solid"/>
            <a:miter lim="800000"/>
            <a:headEnd len="med" w="med" type="none"/>
            <a:tailEnd len="med" w="med" type="none"/>
          </a:ln>
        </p:spPr>
      </p:cxnSp>
      <p:sp>
        <p:nvSpPr>
          <p:cNvPr id="330" name="Google Shape;330;p31"/>
          <p:cNvSpPr txBox="1"/>
          <p:nvPr/>
        </p:nvSpPr>
        <p:spPr>
          <a:xfrm>
            <a:off x="1384300" y="6351587"/>
            <a:ext cx="6540500" cy="127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31" name="Google Shape;331;p31"/>
          <p:cNvCxnSpPr/>
          <p:nvPr/>
        </p:nvCxnSpPr>
        <p:spPr>
          <a:xfrm>
            <a:off x="7912100" y="3594100"/>
            <a:ext cx="1587" cy="2770187"/>
          </a:xfrm>
          <a:prstGeom prst="straightConnector1">
            <a:avLst/>
          </a:prstGeom>
          <a:noFill/>
          <a:ln cap="flat" cmpd="sng" w="9525">
            <a:solidFill>
              <a:srgbClr val="000000"/>
            </a:solidFill>
            <a:prstDash val="solid"/>
            <a:miter lim="800000"/>
            <a:headEnd len="med" w="med" type="none"/>
            <a:tailEnd len="med" w="med" type="none"/>
          </a:ln>
        </p:spPr>
      </p:cxnSp>
      <p:sp>
        <p:nvSpPr>
          <p:cNvPr id="332" name="Google Shape;332;p31"/>
          <p:cNvSpPr txBox="1"/>
          <p:nvPr/>
        </p:nvSpPr>
        <p:spPr>
          <a:xfrm>
            <a:off x="7912100" y="3594100"/>
            <a:ext cx="12700" cy="2770187"/>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33" name="Google Shape;333;p31"/>
          <p:cNvCxnSpPr/>
          <p:nvPr/>
        </p:nvCxnSpPr>
        <p:spPr>
          <a:xfrm>
            <a:off x="1371600" y="6364287"/>
            <a:ext cx="1587" cy="1587"/>
          </a:xfrm>
          <a:prstGeom prst="straightConnector1">
            <a:avLst/>
          </a:prstGeom>
          <a:noFill/>
          <a:ln cap="flat" cmpd="sng" w="9525">
            <a:solidFill>
              <a:srgbClr val="C0C0C0"/>
            </a:solidFill>
            <a:prstDash val="solid"/>
            <a:miter lim="800000"/>
            <a:headEnd len="med" w="med" type="none"/>
            <a:tailEnd len="med" w="med" type="none"/>
          </a:ln>
        </p:spPr>
      </p:cxnSp>
      <p:sp>
        <p:nvSpPr>
          <p:cNvPr id="334" name="Google Shape;334;p31"/>
          <p:cNvSpPr txBox="1"/>
          <p:nvPr/>
        </p:nvSpPr>
        <p:spPr>
          <a:xfrm>
            <a:off x="1371600" y="6364287"/>
            <a:ext cx="12700" cy="12700"/>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35" name="Google Shape;335;p31"/>
          <p:cNvCxnSpPr/>
          <p:nvPr/>
        </p:nvCxnSpPr>
        <p:spPr>
          <a:xfrm>
            <a:off x="2573337" y="6364287"/>
            <a:ext cx="1587" cy="1587"/>
          </a:xfrm>
          <a:prstGeom prst="straightConnector1">
            <a:avLst/>
          </a:prstGeom>
          <a:noFill/>
          <a:ln cap="flat" cmpd="sng" w="9525">
            <a:solidFill>
              <a:srgbClr val="C0C0C0"/>
            </a:solidFill>
            <a:prstDash val="solid"/>
            <a:miter lim="800000"/>
            <a:headEnd len="med" w="med" type="none"/>
            <a:tailEnd len="med" w="med" type="none"/>
          </a:ln>
        </p:spPr>
      </p:cxnSp>
      <p:sp>
        <p:nvSpPr>
          <p:cNvPr id="336" name="Google Shape;336;p31"/>
          <p:cNvSpPr txBox="1"/>
          <p:nvPr/>
        </p:nvSpPr>
        <p:spPr>
          <a:xfrm>
            <a:off x="2573337" y="6364287"/>
            <a:ext cx="12700" cy="12700"/>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37" name="Google Shape;337;p31"/>
          <p:cNvCxnSpPr/>
          <p:nvPr/>
        </p:nvCxnSpPr>
        <p:spPr>
          <a:xfrm>
            <a:off x="4352925" y="6364287"/>
            <a:ext cx="1587" cy="1587"/>
          </a:xfrm>
          <a:prstGeom prst="straightConnector1">
            <a:avLst/>
          </a:prstGeom>
          <a:noFill/>
          <a:ln cap="flat" cmpd="sng" w="9525">
            <a:solidFill>
              <a:srgbClr val="C0C0C0"/>
            </a:solidFill>
            <a:prstDash val="solid"/>
            <a:miter lim="800000"/>
            <a:headEnd len="med" w="med" type="none"/>
            <a:tailEnd len="med" w="med" type="none"/>
          </a:ln>
        </p:spPr>
      </p:cxnSp>
      <p:sp>
        <p:nvSpPr>
          <p:cNvPr id="338" name="Google Shape;338;p31"/>
          <p:cNvSpPr txBox="1"/>
          <p:nvPr/>
        </p:nvSpPr>
        <p:spPr>
          <a:xfrm>
            <a:off x="4352925" y="6364287"/>
            <a:ext cx="12700" cy="12700"/>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39" name="Google Shape;339;p31"/>
          <p:cNvCxnSpPr/>
          <p:nvPr/>
        </p:nvCxnSpPr>
        <p:spPr>
          <a:xfrm>
            <a:off x="6132512" y="6364287"/>
            <a:ext cx="1587" cy="1587"/>
          </a:xfrm>
          <a:prstGeom prst="straightConnector1">
            <a:avLst/>
          </a:prstGeom>
          <a:noFill/>
          <a:ln cap="flat" cmpd="sng" w="9525">
            <a:solidFill>
              <a:srgbClr val="C0C0C0"/>
            </a:solidFill>
            <a:prstDash val="solid"/>
            <a:miter lim="800000"/>
            <a:headEnd len="med" w="med" type="none"/>
            <a:tailEnd len="med" w="med" type="none"/>
          </a:ln>
        </p:spPr>
      </p:cxnSp>
      <p:sp>
        <p:nvSpPr>
          <p:cNvPr id="340" name="Google Shape;340;p31"/>
          <p:cNvSpPr txBox="1"/>
          <p:nvPr/>
        </p:nvSpPr>
        <p:spPr>
          <a:xfrm>
            <a:off x="6132512" y="6364287"/>
            <a:ext cx="12700" cy="12700"/>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41" name="Google Shape;341;p31"/>
          <p:cNvCxnSpPr/>
          <p:nvPr/>
        </p:nvCxnSpPr>
        <p:spPr>
          <a:xfrm>
            <a:off x="7912100" y="6364287"/>
            <a:ext cx="1587" cy="1587"/>
          </a:xfrm>
          <a:prstGeom prst="straightConnector1">
            <a:avLst/>
          </a:prstGeom>
          <a:noFill/>
          <a:ln cap="flat" cmpd="sng" w="9525">
            <a:solidFill>
              <a:srgbClr val="C0C0C0"/>
            </a:solidFill>
            <a:prstDash val="solid"/>
            <a:miter lim="800000"/>
            <a:headEnd len="med" w="med" type="none"/>
            <a:tailEnd len="med" w="med" type="none"/>
          </a:ln>
        </p:spPr>
      </p:cxnSp>
      <p:sp>
        <p:nvSpPr>
          <p:cNvPr id="342" name="Google Shape;342;p31"/>
          <p:cNvSpPr txBox="1"/>
          <p:nvPr/>
        </p:nvSpPr>
        <p:spPr>
          <a:xfrm>
            <a:off x="7912100" y="6364287"/>
            <a:ext cx="12700" cy="12700"/>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43" name="Google Shape;343;p31"/>
          <p:cNvCxnSpPr/>
          <p:nvPr/>
        </p:nvCxnSpPr>
        <p:spPr>
          <a:xfrm>
            <a:off x="7924800" y="3581400"/>
            <a:ext cx="1587" cy="1587"/>
          </a:xfrm>
          <a:prstGeom prst="straightConnector1">
            <a:avLst/>
          </a:prstGeom>
          <a:noFill/>
          <a:ln cap="flat" cmpd="sng" w="9525">
            <a:solidFill>
              <a:srgbClr val="C0C0C0"/>
            </a:solidFill>
            <a:prstDash val="solid"/>
            <a:miter lim="800000"/>
            <a:headEnd len="med" w="med" type="none"/>
            <a:tailEnd len="med" w="med" type="none"/>
          </a:ln>
        </p:spPr>
      </p:cxnSp>
      <p:sp>
        <p:nvSpPr>
          <p:cNvPr id="344" name="Google Shape;344;p31"/>
          <p:cNvSpPr txBox="1"/>
          <p:nvPr/>
        </p:nvSpPr>
        <p:spPr>
          <a:xfrm>
            <a:off x="7924800" y="3581400"/>
            <a:ext cx="12700" cy="12700"/>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45" name="Google Shape;345;p31"/>
          <p:cNvCxnSpPr/>
          <p:nvPr/>
        </p:nvCxnSpPr>
        <p:spPr>
          <a:xfrm>
            <a:off x="7924800" y="3833812"/>
            <a:ext cx="1587" cy="1587"/>
          </a:xfrm>
          <a:prstGeom prst="straightConnector1">
            <a:avLst/>
          </a:prstGeom>
          <a:noFill/>
          <a:ln cap="flat" cmpd="sng" w="9525">
            <a:solidFill>
              <a:srgbClr val="C0C0C0"/>
            </a:solidFill>
            <a:prstDash val="solid"/>
            <a:miter lim="800000"/>
            <a:headEnd len="med" w="med" type="none"/>
            <a:tailEnd len="med" w="med" type="none"/>
          </a:ln>
        </p:spPr>
      </p:cxnSp>
      <p:sp>
        <p:nvSpPr>
          <p:cNvPr id="346" name="Google Shape;346;p31"/>
          <p:cNvSpPr txBox="1"/>
          <p:nvPr/>
        </p:nvSpPr>
        <p:spPr>
          <a:xfrm>
            <a:off x="7924800" y="3833812"/>
            <a:ext cx="12700" cy="11112"/>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47" name="Google Shape;347;p31"/>
          <p:cNvCxnSpPr/>
          <p:nvPr/>
        </p:nvCxnSpPr>
        <p:spPr>
          <a:xfrm>
            <a:off x="7924800" y="4084637"/>
            <a:ext cx="1587" cy="1587"/>
          </a:xfrm>
          <a:prstGeom prst="straightConnector1">
            <a:avLst/>
          </a:prstGeom>
          <a:noFill/>
          <a:ln cap="flat" cmpd="sng" w="9525">
            <a:solidFill>
              <a:srgbClr val="C0C0C0"/>
            </a:solidFill>
            <a:prstDash val="solid"/>
            <a:miter lim="800000"/>
            <a:headEnd len="med" w="med" type="none"/>
            <a:tailEnd len="med" w="med" type="none"/>
          </a:ln>
        </p:spPr>
      </p:cxnSp>
      <p:sp>
        <p:nvSpPr>
          <p:cNvPr id="348" name="Google Shape;348;p31"/>
          <p:cNvSpPr txBox="1"/>
          <p:nvPr/>
        </p:nvSpPr>
        <p:spPr>
          <a:xfrm>
            <a:off x="7924800" y="4084637"/>
            <a:ext cx="12700" cy="12700"/>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49" name="Google Shape;349;p31"/>
          <p:cNvCxnSpPr/>
          <p:nvPr/>
        </p:nvCxnSpPr>
        <p:spPr>
          <a:xfrm>
            <a:off x="7924800" y="4589462"/>
            <a:ext cx="1587" cy="1587"/>
          </a:xfrm>
          <a:prstGeom prst="straightConnector1">
            <a:avLst/>
          </a:prstGeom>
          <a:noFill/>
          <a:ln cap="flat" cmpd="sng" w="9525">
            <a:solidFill>
              <a:srgbClr val="C0C0C0"/>
            </a:solidFill>
            <a:prstDash val="solid"/>
            <a:miter lim="800000"/>
            <a:headEnd len="med" w="med" type="none"/>
            <a:tailEnd len="med" w="med" type="none"/>
          </a:ln>
        </p:spPr>
      </p:cxnSp>
      <p:sp>
        <p:nvSpPr>
          <p:cNvPr id="350" name="Google Shape;350;p31"/>
          <p:cNvSpPr txBox="1"/>
          <p:nvPr/>
        </p:nvSpPr>
        <p:spPr>
          <a:xfrm>
            <a:off x="7924800" y="4589462"/>
            <a:ext cx="12700" cy="11112"/>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51" name="Google Shape;351;p31"/>
          <p:cNvCxnSpPr/>
          <p:nvPr/>
        </p:nvCxnSpPr>
        <p:spPr>
          <a:xfrm>
            <a:off x="7924800" y="5092700"/>
            <a:ext cx="1587" cy="1587"/>
          </a:xfrm>
          <a:prstGeom prst="straightConnector1">
            <a:avLst/>
          </a:prstGeom>
          <a:noFill/>
          <a:ln cap="flat" cmpd="sng" w="9525">
            <a:solidFill>
              <a:srgbClr val="C0C0C0"/>
            </a:solidFill>
            <a:prstDash val="solid"/>
            <a:miter lim="800000"/>
            <a:headEnd len="med" w="med" type="none"/>
            <a:tailEnd len="med" w="med" type="none"/>
          </a:ln>
        </p:spPr>
      </p:cxnSp>
      <p:sp>
        <p:nvSpPr>
          <p:cNvPr id="352" name="Google Shape;352;p31"/>
          <p:cNvSpPr txBox="1"/>
          <p:nvPr/>
        </p:nvSpPr>
        <p:spPr>
          <a:xfrm>
            <a:off x="7924800" y="5092700"/>
            <a:ext cx="12700" cy="12700"/>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53" name="Google Shape;353;p31"/>
          <p:cNvCxnSpPr/>
          <p:nvPr/>
        </p:nvCxnSpPr>
        <p:spPr>
          <a:xfrm>
            <a:off x="7924800" y="5595937"/>
            <a:ext cx="1587" cy="1587"/>
          </a:xfrm>
          <a:prstGeom prst="straightConnector1">
            <a:avLst/>
          </a:prstGeom>
          <a:noFill/>
          <a:ln cap="flat" cmpd="sng" w="9525">
            <a:solidFill>
              <a:srgbClr val="C0C0C0"/>
            </a:solidFill>
            <a:prstDash val="solid"/>
            <a:miter lim="800000"/>
            <a:headEnd len="med" w="med" type="none"/>
            <a:tailEnd len="med" w="med" type="none"/>
          </a:ln>
        </p:spPr>
      </p:cxnSp>
      <p:sp>
        <p:nvSpPr>
          <p:cNvPr id="354" name="Google Shape;354;p31"/>
          <p:cNvSpPr txBox="1"/>
          <p:nvPr/>
        </p:nvSpPr>
        <p:spPr>
          <a:xfrm>
            <a:off x="7924800" y="5595937"/>
            <a:ext cx="12700" cy="12700"/>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55" name="Google Shape;355;p31"/>
          <p:cNvCxnSpPr/>
          <p:nvPr/>
        </p:nvCxnSpPr>
        <p:spPr>
          <a:xfrm>
            <a:off x="7924800" y="6100762"/>
            <a:ext cx="1587" cy="1587"/>
          </a:xfrm>
          <a:prstGeom prst="straightConnector1">
            <a:avLst/>
          </a:prstGeom>
          <a:noFill/>
          <a:ln cap="flat" cmpd="sng" w="9525">
            <a:solidFill>
              <a:srgbClr val="C0C0C0"/>
            </a:solidFill>
            <a:prstDash val="solid"/>
            <a:miter lim="800000"/>
            <a:headEnd len="med" w="med" type="none"/>
            <a:tailEnd len="med" w="med" type="none"/>
          </a:ln>
        </p:spPr>
      </p:cxnSp>
      <p:sp>
        <p:nvSpPr>
          <p:cNvPr id="356" name="Google Shape;356;p31"/>
          <p:cNvSpPr txBox="1"/>
          <p:nvPr/>
        </p:nvSpPr>
        <p:spPr>
          <a:xfrm>
            <a:off x="7924800" y="6100762"/>
            <a:ext cx="12700" cy="11112"/>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57" name="Google Shape;357;p31"/>
          <p:cNvCxnSpPr/>
          <p:nvPr/>
        </p:nvCxnSpPr>
        <p:spPr>
          <a:xfrm>
            <a:off x="7924800" y="6351587"/>
            <a:ext cx="1587" cy="1587"/>
          </a:xfrm>
          <a:prstGeom prst="straightConnector1">
            <a:avLst/>
          </a:prstGeom>
          <a:noFill/>
          <a:ln cap="flat" cmpd="sng" w="9525">
            <a:solidFill>
              <a:srgbClr val="C0C0C0"/>
            </a:solidFill>
            <a:prstDash val="solid"/>
            <a:miter lim="800000"/>
            <a:headEnd len="med" w="med" type="none"/>
            <a:tailEnd len="med" w="med" type="none"/>
          </a:ln>
        </p:spPr>
      </p:cxnSp>
      <p:sp>
        <p:nvSpPr>
          <p:cNvPr id="358" name="Google Shape;358;p31"/>
          <p:cNvSpPr txBox="1"/>
          <p:nvPr/>
        </p:nvSpPr>
        <p:spPr>
          <a:xfrm>
            <a:off x="7924800" y="6351587"/>
            <a:ext cx="12700" cy="12700"/>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8"/>
          <p:cNvSpPr txBox="1"/>
          <p:nvPr>
            <p:ph type="title"/>
          </p:nvPr>
        </p:nvSpPr>
        <p:spPr>
          <a:xfrm>
            <a:off x="571500" y="304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3200"/>
              <a:buFont typeface="Arial"/>
              <a:buNone/>
            </a:pPr>
            <a:r>
              <a:rPr b="1" i="0" lang="en-US" sz="3200" u="none">
                <a:solidFill>
                  <a:srgbClr val="000099"/>
                </a:solidFill>
                <a:latin typeface="Arial"/>
                <a:ea typeface="Arial"/>
                <a:cs typeface="Arial"/>
                <a:sym typeface="Arial"/>
              </a:rPr>
              <a:t>Operational Feasibility</a:t>
            </a:r>
            <a:br>
              <a:rPr b="1" i="0" lang="en-US" sz="3200" u="none">
                <a:solidFill>
                  <a:srgbClr val="000099"/>
                </a:solidFill>
                <a:latin typeface="Arimo"/>
                <a:ea typeface="Arimo"/>
                <a:cs typeface="Arimo"/>
                <a:sym typeface="Arimo"/>
              </a:rPr>
            </a:br>
            <a:r>
              <a:rPr b="1" i="0" lang="en-US" sz="2800" u="none">
                <a:solidFill>
                  <a:srgbClr val="000099"/>
                </a:solidFill>
                <a:latin typeface="Arimo"/>
                <a:ea typeface="Arimo"/>
                <a:cs typeface="Arimo"/>
                <a:sym typeface="Arimo"/>
              </a:rPr>
              <a:t>cont.</a:t>
            </a:r>
            <a:endParaRPr/>
          </a:p>
        </p:txBody>
      </p:sp>
      <p:sp>
        <p:nvSpPr>
          <p:cNvPr descr="Rectangle: Click to edit Master text styles &#10;Second level &#10;Third level &#10;Fourth level &#10;Fifth level" id="364" name="Google Shape;364;p28"/>
          <p:cNvSpPr txBox="1"/>
          <p:nvPr>
            <p:ph idx="1" type="body"/>
          </p:nvPr>
        </p:nvSpPr>
        <p:spPr>
          <a:xfrm>
            <a:off x="571500" y="1676400"/>
            <a:ext cx="8001000" cy="4495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080"/>
              <a:buFont typeface="Arimo"/>
              <a:buChar char="•"/>
            </a:pPr>
            <a:r>
              <a:rPr b="1" i="0" lang="en-US" sz="2800" u="none">
                <a:solidFill>
                  <a:srgbClr val="000099"/>
                </a:solidFill>
                <a:latin typeface="Arimo"/>
                <a:ea typeface="Arimo"/>
                <a:cs typeface="Arimo"/>
                <a:sym typeface="Arimo"/>
              </a:rPr>
              <a:t>Any solution might meet with resistance:</a:t>
            </a:r>
            <a:endParaRPr b="0" i="0" sz="2800" u="none">
              <a:solidFill>
                <a:srgbClr val="000099"/>
              </a:solidFill>
              <a:latin typeface="Arimo"/>
              <a:ea typeface="Arimo"/>
              <a:cs typeface="Arimo"/>
              <a:sym typeface="Arimo"/>
            </a:endParaRPr>
          </a:p>
          <a:p>
            <a:pPr indent="-285750" lvl="1" marL="742950" rtl="0" algn="l">
              <a:lnSpc>
                <a:spcPct val="100000"/>
              </a:lnSpc>
              <a:spcBef>
                <a:spcPts val="480"/>
              </a:spcBef>
              <a:spcAft>
                <a:spcPts val="0"/>
              </a:spcAft>
              <a:buSzPts val="2400"/>
              <a:buFont typeface="Arimo"/>
              <a:buChar char="•"/>
            </a:pPr>
            <a:r>
              <a:rPr b="0" i="0" lang="en-US" sz="2400" u="none">
                <a:solidFill>
                  <a:srgbClr val="000099"/>
                </a:solidFill>
                <a:latin typeface="Arimo"/>
                <a:ea typeface="Arimo"/>
                <a:cs typeface="Arimo"/>
                <a:sym typeface="Arimo"/>
              </a:rPr>
              <a:t>Does management support the project?</a:t>
            </a:r>
            <a:endParaRPr/>
          </a:p>
          <a:p>
            <a:pPr indent="-285750" lvl="1" marL="742950" rtl="0" algn="l">
              <a:lnSpc>
                <a:spcPct val="100000"/>
              </a:lnSpc>
              <a:spcBef>
                <a:spcPts val="480"/>
              </a:spcBef>
              <a:spcAft>
                <a:spcPts val="0"/>
              </a:spcAft>
              <a:buSzPts val="2400"/>
              <a:buFont typeface="Arimo"/>
              <a:buChar char="•"/>
            </a:pPr>
            <a:r>
              <a:rPr b="0" i="0" lang="en-US" sz="2400" u="none">
                <a:solidFill>
                  <a:srgbClr val="000099"/>
                </a:solidFill>
                <a:latin typeface="Arimo"/>
                <a:ea typeface="Arimo"/>
                <a:cs typeface="Arimo"/>
                <a:sym typeface="Arimo"/>
              </a:rPr>
              <a:t>How do the end users feel about their role in the new system?</a:t>
            </a:r>
            <a:endParaRPr/>
          </a:p>
          <a:p>
            <a:pPr indent="-285750" lvl="1" marL="742950" rtl="0" algn="l">
              <a:lnSpc>
                <a:spcPct val="100000"/>
              </a:lnSpc>
              <a:spcBef>
                <a:spcPts val="480"/>
              </a:spcBef>
              <a:spcAft>
                <a:spcPts val="0"/>
              </a:spcAft>
              <a:buSzPts val="2400"/>
              <a:buFont typeface="Arimo"/>
              <a:buChar char="•"/>
            </a:pPr>
            <a:r>
              <a:rPr b="0" i="0" lang="en-US" sz="2400" u="none">
                <a:solidFill>
                  <a:srgbClr val="000099"/>
                </a:solidFill>
                <a:latin typeface="Arimo"/>
                <a:ea typeface="Arimo"/>
                <a:cs typeface="Arimo"/>
                <a:sym typeface="Arimo"/>
              </a:rPr>
              <a:t>Which users or managers may resist (or not use) the system? People tend to resist change.</a:t>
            </a:r>
            <a:endParaRPr/>
          </a:p>
          <a:p>
            <a:pPr indent="-285750" lvl="1" marL="742950" rtl="0" algn="l">
              <a:lnSpc>
                <a:spcPct val="100000"/>
              </a:lnSpc>
              <a:spcBef>
                <a:spcPts val="480"/>
              </a:spcBef>
              <a:spcAft>
                <a:spcPts val="0"/>
              </a:spcAft>
              <a:buSzPts val="2400"/>
              <a:buFont typeface="Arimo"/>
              <a:buChar char="•"/>
            </a:pPr>
            <a:r>
              <a:rPr b="0" i="0" lang="en-US" sz="2400" u="none">
                <a:solidFill>
                  <a:srgbClr val="000099"/>
                </a:solidFill>
                <a:latin typeface="Arimo"/>
                <a:ea typeface="Arimo"/>
                <a:cs typeface="Arimo"/>
                <a:sym typeface="Arimo"/>
              </a:rPr>
              <a:t>Can this problem be overcome? If so, how?</a:t>
            </a:r>
            <a:endParaRPr/>
          </a:p>
          <a:p>
            <a:pPr indent="-285750" lvl="1" marL="742950" rtl="0" algn="l">
              <a:lnSpc>
                <a:spcPct val="100000"/>
              </a:lnSpc>
              <a:spcBef>
                <a:spcPts val="480"/>
              </a:spcBef>
              <a:spcAft>
                <a:spcPts val="0"/>
              </a:spcAft>
              <a:buSzPts val="2400"/>
              <a:buFont typeface="Arimo"/>
              <a:buChar char="•"/>
            </a:pPr>
            <a:r>
              <a:rPr b="0" i="0" lang="en-US" sz="2400" u="none">
                <a:solidFill>
                  <a:srgbClr val="000099"/>
                </a:solidFill>
                <a:latin typeface="Arimo"/>
                <a:ea typeface="Arimo"/>
                <a:cs typeface="Arimo"/>
                <a:sym typeface="Arimo"/>
              </a:rPr>
              <a:t>How will the working environment of the end users change?</a:t>
            </a:r>
            <a:endParaRPr/>
          </a:p>
          <a:p>
            <a:pPr indent="-285750" lvl="1" marL="742950" rtl="0" algn="l">
              <a:lnSpc>
                <a:spcPct val="100000"/>
              </a:lnSpc>
              <a:spcBef>
                <a:spcPts val="480"/>
              </a:spcBef>
              <a:spcAft>
                <a:spcPts val="0"/>
              </a:spcAft>
              <a:buSzPts val="2400"/>
              <a:buFont typeface="Arimo"/>
              <a:buChar char="•"/>
            </a:pPr>
            <a:r>
              <a:rPr b="0" i="0" lang="en-US" sz="2400" u="none">
                <a:solidFill>
                  <a:srgbClr val="000099"/>
                </a:solidFill>
                <a:latin typeface="Arimo"/>
                <a:ea typeface="Arimo"/>
                <a:cs typeface="Arimo"/>
                <a:sym typeface="Arimo"/>
              </a:rPr>
              <a:t>Can or will end users and management adapt to the change?</a:t>
            </a:r>
            <a:endParaRPr/>
          </a:p>
          <a:p>
            <a:pPr indent="-175260" lvl="0" marL="342900" rtl="0" algn="l">
              <a:spcBef>
                <a:spcPts val="480"/>
              </a:spcBef>
              <a:spcAft>
                <a:spcPts val="0"/>
              </a:spcAft>
              <a:buSzPts val="2640"/>
              <a:buFont typeface="Arimo"/>
              <a:buNone/>
            </a:pPr>
            <a:r>
              <a:t/>
            </a:r>
            <a:endParaRPr b="0" i="0" sz="2400" u="none">
              <a:solidFill>
                <a:srgbClr val="000099"/>
              </a:solidFill>
              <a:latin typeface="Arimo"/>
              <a:ea typeface="Arimo"/>
              <a:cs typeface="Arimo"/>
              <a:sym typeface="Arim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ctrTitle"/>
          </p:nvPr>
        </p:nvSpPr>
        <p:spPr>
          <a:xfrm>
            <a:off x="990600" y="1600200"/>
            <a:ext cx="7467600" cy="1295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IDENTIFYING PROJECTS WITH BUSINESS VALUE</a:t>
            </a:r>
            <a:endParaRPr/>
          </a:p>
        </p:txBody>
      </p:sp>
      <p:sp>
        <p:nvSpPr>
          <p:cNvPr descr="Rectangle: Click to edit Master text styles &#10;Second level &#10;Third level &#10;Fourth level &#10;Fifth level" id="109" name="Google Shape;109;p3"/>
          <p:cNvSpPr txBox="1"/>
          <p:nvPr>
            <p:ph idx="1" type="subTitle"/>
          </p:nvPr>
        </p:nvSpPr>
        <p:spPr>
          <a:xfrm>
            <a:off x="990600" y="3200400"/>
            <a:ext cx="7239000" cy="2286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960"/>
              <a:buFont typeface="Arimo"/>
              <a:buNone/>
            </a:pPr>
            <a:r>
              <a:rPr b="0" i="0" lang="en-US" sz="3600" u="none">
                <a:solidFill>
                  <a:srgbClr val="000099"/>
                </a:solidFill>
                <a:latin typeface="Arimo"/>
                <a:ea typeface="Arimo"/>
                <a:cs typeface="Arimo"/>
                <a:sym typeface="Arimo"/>
              </a:rPr>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9"/>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200"/>
              <a:buFont typeface="Arimo"/>
              <a:buNone/>
            </a:pPr>
            <a:r>
              <a:rPr b="1" i="0" lang="en-US" sz="3200" u="none">
                <a:solidFill>
                  <a:srgbClr val="000099"/>
                </a:solidFill>
                <a:latin typeface="Arimo"/>
                <a:ea typeface="Arimo"/>
                <a:cs typeface="Arimo"/>
                <a:sym typeface="Arimo"/>
              </a:rPr>
              <a:t>Schedule feasibility</a:t>
            </a:r>
            <a:endParaRPr/>
          </a:p>
        </p:txBody>
      </p:sp>
      <p:sp>
        <p:nvSpPr>
          <p:cNvPr descr="Rectangle: Click to edit Master text styles &#10;Second level &#10;Third level &#10;Fourth level &#10;Fifth level" id="370" name="Google Shape;370;p29"/>
          <p:cNvSpPr txBox="1"/>
          <p:nvPr>
            <p:ph idx="1" type="body"/>
          </p:nvPr>
        </p:nvSpPr>
        <p:spPr>
          <a:xfrm>
            <a:off x="571500" y="1676400"/>
            <a:ext cx="83439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640"/>
              <a:buFont typeface="Arimo"/>
              <a:buChar char="•"/>
            </a:pPr>
            <a:r>
              <a:rPr b="1" i="0" lang="en-US" sz="2400" u="none">
                <a:solidFill>
                  <a:srgbClr val="000099"/>
                </a:solidFill>
                <a:latin typeface="Arimo"/>
                <a:ea typeface="Arimo"/>
                <a:cs typeface="Arimo"/>
                <a:sym typeface="Arimo"/>
              </a:rPr>
              <a:t>How long will it take to get the technical expertise?</a:t>
            </a:r>
            <a:endParaRPr b="0" i="0" sz="2400" u="none">
              <a:solidFill>
                <a:srgbClr val="000099"/>
              </a:solidFill>
              <a:latin typeface="Arimo"/>
              <a:ea typeface="Arimo"/>
              <a:cs typeface="Arimo"/>
              <a:sym typeface="Arimo"/>
            </a:endParaRPr>
          </a:p>
          <a:p>
            <a:pPr indent="-342900" lvl="0" marL="342900" marR="0" rtl="0" algn="l">
              <a:lnSpc>
                <a:spcPct val="100000"/>
              </a:lnSpc>
              <a:spcBef>
                <a:spcPts val="480"/>
              </a:spcBef>
              <a:spcAft>
                <a:spcPts val="0"/>
              </a:spcAft>
              <a:buClr>
                <a:schemeClr val="lt1"/>
              </a:buClr>
              <a:buSzPts val="2640"/>
              <a:buFont typeface="Arimo"/>
              <a:buNone/>
            </a:pPr>
            <a:r>
              <a:rPr b="0" i="0" lang="en-US" sz="2400" u="none">
                <a:solidFill>
                  <a:srgbClr val="000099"/>
                </a:solidFill>
                <a:latin typeface="Arimo"/>
                <a:ea typeface="Arimo"/>
                <a:cs typeface="Arimo"/>
                <a:sym typeface="Arimo"/>
              </a:rPr>
              <a:t>We may have the technology, but that doesn't mean we have the skills required to properly apply that technology.</a:t>
            </a:r>
            <a:endParaRPr/>
          </a:p>
          <a:p>
            <a:pPr indent="-285750" lvl="1" marL="742950" marR="0" rtl="0" algn="l">
              <a:lnSpc>
                <a:spcPct val="100000"/>
              </a:lnSpc>
              <a:spcBef>
                <a:spcPts val="400"/>
              </a:spcBef>
              <a:spcAft>
                <a:spcPts val="0"/>
              </a:spcAft>
              <a:buClr>
                <a:srgbClr val="CCECFF"/>
              </a:buClr>
              <a:buSzPts val="2000"/>
              <a:buFont typeface="Arimo"/>
              <a:buChar char="•"/>
            </a:pPr>
            <a:r>
              <a:rPr b="0" i="0" lang="en-US" sz="2000" u="none" cap="none" strike="noStrike">
                <a:solidFill>
                  <a:srgbClr val="000099"/>
                </a:solidFill>
                <a:latin typeface="Arimo"/>
                <a:ea typeface="Arimo"/>
                <a:cs typeface="Arimo"/>
                <a:sym typeface="Arimo"/>
              </a:rPr>
              <a:t>May need to hire new people</a:t>
            </a:r>
            <a:endParaRPr/>
          </a:p>
          <a:p>
            <a:pPr indent="-285750" lvl="1" marL="742950" marR="0" rtl="0" algn="l">
              <a:lnSpc>
                <a:spcPct val="100000"/>
              </a:lnSpc>
              <a:spcBef>
                <a:spcPts val="400"/>
              </a:spcBef>
              <a:spcAft>
                <a:spcPts val="0"/>
              </a:spcAft>
              <a:buClr>
                <a:srgbClr val="CCECFF"/>
              </a:buClr>
              <a:buSzPts val="2000"/>
              <a:buFont typeface="Arimo"/>
              <a:buChar char="•"/>
            </a:pPr>
            <a:r>
              <a:rPr b="0" i="0" lang="en-US" sz="2000" u="none" cap="none" strike="noStrike">
                <a:solidFill>
                  <a:srgbClr val="000099"/>
                </a:solidFill>
                <a:latin typeface="Arimo"/>
                <a:ea typeface="Arimo"/>
                <a:cs typeface="Arimo"/>
                <a:sym typeface="Arimo"/>
              </a:rPr>
              <a:t>Or re-train existing systems staff</a:t>
            </a:r>
            <a:endParaRPr/>
          </a:p>
          <a:p>
            <a:pPr indent="-285750" lvl="1" marL="742950" marR="0" rtl="0" algn="l">
              <a:lnSpc>
                <a:spcPct val="100000"/>
              </a:lnSpc>
              <a:spcBef>
                <a:spcPts val="400"/>
              </a:spcBef>
              <a:spcAft>
                <a:spcPts val="0"/>
              </a:spcAft>
              <a:buClr>
                <a:srgbClr val="CCECFF"/>
              </a:buClr>
              <a:buSzPts val="2000"/>
              <a:buFont typeface="Arimo"/>
              <a:buChar char="•"/>
            </a:pPr>
            <a:r>
              <a:rPr b="0" i="0" lang="en-US" sz="2000" u="none" cap="none" strike="noStrike">
                <a:solidFill>
                  <a:srgbClr val="000099"/>
                </a:solidFill>
                <a:latin typeface="Arimo"/>
                <a:ea typeface="Arimo"/>
                <a:cs typeface="Arimo"/>
                <a:sym typeface="Arimo"/>
              </a:rPr>
              <a:t>Whether hiring or training, it will impact the schedule.</a:t>
            </a:r>
            <a:endParaRPr/>
          </a:p>
          <a:p>
            <a:pPr indent="-342900" lvl="0" marL="342900" marR="0" rtl="0" algn="l">
              <a:lnSpc>
                <a:spcPct val="100000"/>
              </a:lnSpc>
              <a:spcBef>
                <a:spcPts val="480"/>
              </a:spcBef>
              <a:spcAft>
                <a:spcPts val="0"/>
              </a:spcAft>
              <a:buClr>
                <a:schemeClr val="lt1"/>
              </a:buClr>
              <a:buSzPts val="2640"/>
              <a:buFont typeface="Arimo"/>
              <a:buChar char="•"/>
            </a:pPr>
            <a:r>
              <a:rPr b="0" i="0" lang="en-US" sz="2400" u="none">
                <a:solidFill>
                  <a:srgbClr val="000099"/>
                </a:solidFill>
                <a:latin typeface="Arimo"/>
                <a:ea typeface="Arimo"/>
                <a:cs typeface="Arimo"/>
                <a:sym typeface="Arimo"/>
              </a:rPr>
              <a:t> </a:t>
            </a:r>
            <a:r>
              <a:rPr b="1" i="0" lang="en-US" sz="2400" u="none">
                <a:solidFill>
                  <a:srgbClr val="000099"/>
                </a:solidFill>
                <a:latin typeface="Arimo"/>
                <a:ea typeface="Arimo"/>
                <a:cs typeface="Arimo"/>
                <a:sym typeface="Arimo"/>
              </a:rPr>
              <a:t>Assess the schedule risk:</a:t>
            </a:r>
            <a:endParaRPr b="0" i="0" sz="2400" u="none">
              <a:solidFill>
                <a:srgbClr val="000099"/>
              </a:solidFill>
              <a:latin typeface="Arimo"/>
              <a:ea typeface="Arimo"/>
              <a:cs typeface="Arimo"/>
              <a:sym typeface="Arimo"/>
            </a:endParaRPr>
          </a:p>
          <a:p>
            <a:pPr indent="-285750" lvl="1" marL="742950" marR="0" rtl="0" algn="l">
              <a:lnSpc>
                <a:spcPct val="100000"/>
              </a:lnSpc>
              <a:spcBef>
                <a:spcPts val="400"/>
              </a:spcBef>
              <a:spcAft>
                <a:spcPts val="0"/>
              </a:spcAft>
              <a:buClr>
                <a:srgbClr val="CCECFF"/>
              </a:buClr>
              <a:buSzPts val="2000"/>
              <a:buFont typeface="Arimo"/>
              <a:buChar char="•"/>
            </a:pPr>
            <a:r>
              <a:rPr b="0" i="0" lang="en-US" sz="2000" u="none" cap="none" strike="noStrike">
                <a:solidFill>
                  <a:srgbClr val="000099"/>
                </a:solidFill>
                <a:latin typeface="Arimo"/>
                <a:ea typeface="Arimo"/>
                <a:cs typeface="Arimo"/>
                <a:sym typeface="Arimo"/>
              </a:rPr>
              <a:t>Given our technical expertise, are the project deadlines reasonable?</a:t>
            </a:r>
            <a:endParaRPr/>
          </a:p>
          <a:p>
            <a:pPr indent="-285750" lvl="1" marL="742950" marR="0" rtl="0" algn="l">
              <a:lnSpc>
                <a:spcPct val="100000"/>
              </a:lnSpc>
              <a:spcBef>
                <a:spcPts val="400"/>
              </a:spcBef>
              <a:spcAft>
                <a:spcPts val="0"/>
              </a:spcAft>
              <a:buClr>
                <a:srgbClr val="CCECFF"/>
              </a:buClr>
              <a:buSzPts val="2000"/>
              <a:buFont typeface="Arimo"/>
              <a:buChar char="•"/>
            </a:pPr>
            <a:r>
              <a:rPr b="0" i="0" lang="en-US" sz="2000" u="none" cap="none" strike="noStrike">
                <a:solidFill>
                  <a:srgbClr val="000099"/>
                </a:solidFill>
                <a:latin typeface="Arimo"/>
                <a:ea typeface="Arimo"/>
                <a:cs typeface="Arimo"/>
                <a:sym typeface="Arimo"/>
              </a:rPr>
              <a:t>If there are specific deadlines, are they mandatory or desirable?</a:t>
            </a:r>
            <a:endParaRPr/>
          </a:p>
          <a:p>
            <a:pPr indent="-228600" lvl="2" marL="1143000" marR="0" rtl="0" algn="l">
              <a:lnSpc>
                <a:spcPct val="100000"/>
              </a:lnSpc>
              <a:spcBef>
                <a:spcPts val="400"/>
              </a:spcBef>
              <a:spcAft>
                <a:spcPts val="0"/>
              </a:spcAft>
              <a:buClr>
                <a:schemeClr val="lt1"/>
              </a:buClr>
              <a:buSzPts val="2000"/>
              <a:buFont typeface="Noto Sans Symbols"/>
              <a:buChar char="•"/>
            </a:pPr>
            <a:r>
              <a:rPr b="0" i="0" lang="en-US" sz="2000" u="none" cap="none" strike="noStrike">
                <a:solidFill>
                  <a:srgbClr val="000099"/>
                </a:solidFill>
                <a:latin typeface="Arimo"/>
                <a:ea typeface="Arimo"/>
                <a:cs typeface="Arimo"/>
                <a:sym typeface="Arimo"/>
              </a:rPr>
              <a:t>If the deadlines are not mandatory, the analyst can propose several alternative schedules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0"/>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200"/>
              <a:buFont typeface="Arimo"/>
              <a:buNone/>
            </a:pPr>
            <a:r>
              <a:rPr b="1" i="0" lang="en-US" sz="3200" u="none">
                <a:solidFill>
                  <a:srgbClr val="000099"/>
                </a:solidFill>
                <a:latin typeface="Arimo"/>
                <a:ea typeface="Arimo"/>
                <a:cs typeface="Arimo"/>
                <a:sym typeface="Arimo"/>
              </a:rPr>
              <a:t>Schedule feasibility </a:t>
            </a:r>
            <a:r>
              <a:rPr b="1" i="0" lang="en-US" sz="2400" u="none">
                <a:solidFill>
                  <a:srgbClr val="000099"/>
                </a:solidFill>
                <a:latin typeface="Arimo"/>
                <a:ea typeface="Arimo"/>
                <a:cs typeface="Arimo"/>
                <a:sym typeface="Arimo"/>
              </a:rPr>
              <a:t>cont</a:t>
            </a:r>
            <a:r>
              <a:rPr b="1" i="0" lang="en-US" sz="3200" u="none">
                <a:solidFill>
                  <a:srgbClr val="000099"/>
                </a:solidFill>
                <a:latin typeface="Arimo"/>
                <a:ea typeface="Arimo"/>
                <a:cs typeface="Arimo"/>
                <a:sym typeface="Arimo"/>
              </a:rPr>
              <a:t>.</a:t>
            </a:r>
            <a:endParaRPr/>
          </a:p>
        </p:txBody>
      </p:sp>
      <p:sp>
        <p:nvSpPr>
          <p:cNvPr descr="Rectangle: Click to edit Master text styles &#10;Second level &#10;Third level &#10;Fourth level &#10;Fifth level" id="376" name="Google Shape;376;p30"/>
          <p:cNvSpPr txBox="1"/>
          <p:nvPr>
            <p:ph idx="1" type="body"/>
          </p:nvPr>
        </p:nvSpPr>
        <p:spPr>
          <a:xfrm>
            <a:off x="571500" y="1676400"/>
            <a:ext cx="83439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80"/>
              <a:buFont typeface="Arimo"/>
              <a:buNone/>
            </a:pPr>
            <a:r>
              <a:rPr b="1" i="0" lang="en-US" sz="2800" u="none">
                <a:solidFill>
                  <a:srgbClr val="000099"/>
                </a:solidFill>
                <a:latin typeface="Arimo"/>
                <a:ea typeface="Arimo"/>
                <a:cs typeface="Arimo"/>
                <a:sym typeface="Arimo"/>
              </a:rPr>
              <a:t>What are the real constraints on project deadlines?</a:t>
            </a:r>
            <a:endParaRPr/>
          </a:p>
          <a:p>
            <a:pPr indent="-195580" lvl="0" marL="0" marR="0" rtl="0" algn="l">
              <a:lnSpc>
                <a:spcPct val="100000"/>
              </a:lnSpc>
              <a:spcBef>
                <a:spcPts val="560"/>
              </a:spcBef>
              <a:spcAft>
                <a:spcPts val="0"/>
              </a:spcAft>
              <a:buClr>
                <a:schemeClr val="lt1"/>
              </a:buClr>
              <a:buSzPts val="3080"/>
              <a:buFont typeface="Arimo"/>
              <a:buChar char="•"/>
            </a:pPr>
            <a:r>
              <a:rPr b="1" i="0" lang="en-US" sz="2800" u="none">
                <a:solidFill>
                  <a:srgbClr val="000099"/>
                </a:solidFill>
                <a:latin typeface="Arimo"/>
                <a:ea typeface="Arimo"/>
                <a:cs typeface="Arimo"/>
                <a:sym typeface="Arimo"/>
              </a:rPr>
              <a:t>I</a:t>
            </a:r>
            <a:r>
              <a:rPr b="0" i="0" lang="en-US" sz="2800" u="none">
                <a:solidFill>
                  <a:srgbClr val="000099"/>
                </a:solidFill>
                <a:latin typeface="Arimo"/>
                <a:ea typeface="Arimo"/>
                <a:cs typeface="Arimo"/>
                <a:sym typeface="Arimo"/>
              </a:rPr>
              <a:t>f the project overruns, what are the consequences?</a:t>
            </a:r>
            <a:endParaRPr/>
          </a:p>
          <a:p>
            <a:pPr indent="-228600" lvl="2" marL="1143000" marR="0" rtl="0" algn="l">
              <a:lnSpc>
                <a:spcPct val="100000"/>
              </a:lnSpc>
              <a:spcBef>
                <a:spcPts val="480"/>
              </a:spcBef>
              <a:spcAft>
                <a:spcPts val="0"/>
              </a:spcAft>
              <a:buClr>
                <a:schemeClr val="lt1"/>
              </a:buClr>
              <a:buSzPts val="2400"/>
              <a:buFont typeface="Noto Sans Symbols"/>
              <a:buChar char="•"/>
            </a:pPr>
            <a:r>
              <a:rPr b="0" i="0" lang="en-US" sz="2400" u="none" cap="none" strike="noStrike">
                <a:solidFill>
                  <a:srgbClr val="000099"/>
                </a:solidFill>
                <a:latin typeface="Arimo"/>
                <a:ea typeface="Arimo"/>
                <a:cs typeface="Arimo"/>
                <a:sym typeface="Arimo"/>
              </a:rPr>
              <a:t>Deliver a properly functioning information system two months late…</a:t>
            </a:r>
            <a:endParaRPr/>
          </a:p>
          <a:p>
            <a:pPr indent="-228600" lvl="2" marL="1143000" marR="0" rtl="0" algn="l">
              <a:lnSpc>
                <a:spcPct val="100000"/>
              </a:lnSpc>
              <a:spcBef>
                <a:spcPts val="480"/>
              </a:spcBef>
              <a:spcAft>
                <a:spcPts val="0"/>
              </a:spcAft>
              <a:buClr>
                <a:schemeClr val="lt1"/>
              </a:buClr>
              <a:buSzPts val="2400"/>
              <a:buFont typeface="Noto Sans Symbols"/>
              <a:buChar char="•"/>
            </a:pPr>
            <a:r>
              <a:rPr b="0" i="0" lang="en-US" sz="2400" u="none" cap="none" strike="noStrike">
                <a:solidFill>
                  <a:srgbClr val="000099"/>
                </a:solidFill>
                <a:latin typeface="Arimo"/>
                <a:ea typeface="Arimo"/>
                <a:cs typeface="Arimo"/>
                <a:sym typeface="Arimo"/>
              </a:rPr>
              <a:t>or deliver an error-prone, useless information system on time?</a:t>
            </a:r>
            <a:endParaRPr/>
          </a:p>
          <a:p>
            <a:pPr indent="-228600" lvl="2" marL="1143000" marR="0" rtl="0" algn="l">
              <a:lnSpc>
                <a:spcPct val="100000"/>
              </a:lnSpc>
              <a:spcBef>
                <a:spcPts val="480"/>
              </a:spcBef>
              <a:spcAft>
                <a:spcPts val="0"/>
              </a:spcAft>
              <a:buClr>
                <a:schemeClr val="lt1"/>
              </a:buClr>
              <a:buSzPts val="2400"/>
              <a:buFont typeface="Noto Sans Symbols"/>
              <a:buNone/>
            </a:pPr>
            <a:r>
              <a:t/>
            </a:r>
            <a:endParaRPr b="0" i="0" sz="2400" u="none" cap="none" strike="noStrike">
              <a:solidFill>
                <a:srgbClr val="000099"/>
              </a:solidFill>
              <a:latin typeface="Arimo"/>
              <a:ea typeface="Arimo"/>
              <a:cs typeface="Arimo"/>
              <a:sym typeface="Arimo"/>
            </a:endParaRPr>
          </a:p>
          <a:p>
            <a:pPr indent="-228600" lvl="3" marL="1600200" marR="0" rtl="0" algn="l">
              <a:lnSpc>
                <a:spcPct val="100000"/>
              </a:lnSpc>
              <a:spcBef>
                <a:spcPts val="480"/>
              </a:spcBef>
              <a:spcAft>
                <a:spcPts val="0"/>
              </a:spcAft>
              <a:buClr>
                <a:schemeClr val="lt1"/>
              </a:buClr>
              <a:buSzPts val="2400"/>
              <a:buFont typeface="Noto Sans Symbols"/>
              <a:buChar char="•"/>
            </a:pPr>
            <a:r>
              <a:rPr b="0" i="0" lang="en-US" sz="2400" u="none" cap="none" strike="noStrike">
                <a:solidFill>
                  <a:srgbClr val="973929"/>
                </a:solidFill>
                <a:latin typeface="Arimo"/>
                <a:ea typeface="Arimo"/>
                <a:cs typeface="Arimo"/>
                <a:sym typeface="Arimo"/>
              </a:rPr>
              <a:t>Missed schedules are bad, but inadequate systems are worse!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2" name="Shape 382"/>
        <p:cNvGrpSpPr/>
        <p:nvPr/>
      </p:nvGrpSpPr>
      <p:grpSpPr>
        <a:xfrm>
          <a:off x="0" y="0"/>
          <a:ext cx="0" cy="0"/>
          <a:chOff x="0" y="0"/>
          <a:chExt cx="0" cy="0"/>
        </a:xfrm>
      </p:grpSpPr>
      <p:sp>
        <p:nvSpPr>
          <p:cNvPr id="383" name="Google Shape;383;p32"/>
          <p:cNvSpPr txBox="1"/>
          <p:nvPr>
            <p:ph type="title"/>
          </p:nvPr>
        </p:nvSpPr>
        <p:spPr>
          <a:xfrm>
            <a:off x="114300" y="274637"/>
            <a:ext cx="7219950" cy="257175"/>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0099"/>
              </a:buClr>
              <a:buSzPts val="2200"/>
              <a:buFont typeface="Arimo"/>
              <a:buNone/>
            </a:pPr>
            <a:r>
              <a:rPr b="1" i="0" lang="en-US" sz="2200" u="none">
                <a:solidFill>
                  <a:srgbClr val="000099"/>
                </a:solidFill>
                <a:latin typeface="Arimo"/>
                <a:ea typeface="Arimo"/>
                <a:cs typeface="Arimo"/>
                <a:sym typeface="Arimo"/>
              </a:rPr>
              <a:t>Sample Feasibility Analysis Matrix</a:t>
            </a:r>
            <a:endParaRPr/>
          </a:p>
        </p:txBody>
      </p:sp>
      <p:grpSp>
        <p:nvGrpSpPr>
          <p:cNvPr id="384" name="Google Shape;384;p32"/>
          <p:cNvGrpSpPr/>
          <p:nvPr/>
        </p:nvGrpSpPr>
        <p:grpSpPr>
          <a:xfrm>
            <a:off x="57150" y="685800"/>
            <a:ext cx="9086850" cy="5999162"/>
            <a:chOff x="36" y="504"/>
            <a:chExt cx="5724" cy="3779"/>
          </a:xfrm>
        </p:grpSpPr>
        <p:sp>
          <p:nvSpPr>
            <p:cNvPr id="385" name="Google Shape;385;p32"/>
            <p:cNvSpPr txBox="1"/>
            <p:nvPr/>
          </p:nvSpPr>
          <p:spPr>
            <a:xfrm>
              <a:off x="72" y="516"/>
              <a:ext cx="1632" cy="3660"/>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86" name="Google Shape;386;p32"/>
            <p:cNvSpPr txBox="1"/>
            <p:nvPr/>
          </p:nvSpPr>
          <p:spPr>
            <a:xfrm>
              <a:off x="36" y="517"/>
              <a:ext cx="1680" cy="3764"/>
            </a:xfrm>
            <a:prstGeom prst="rect">
              <a:avLst/>
            </a:prstGeom>
            <a:noFill/>
            <a:ln>
              <a:noFill/>
            </a:ln>
          </p:spPr>
          <p:txBody>
            <a:bodyPr anchorCtr="0" anchor="t" bIns="45700" lIns="91425" spcFirstLastPara="1" rIns="91425" wrap="square" tIns="45700">
              <a:spAutoFit/>
            </a:bodyPr>
            <a:lstStyle/>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Feasibility Criteria</a:t>
              </a:r>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Operational Feasibility</a:t>
              </a:r>
              <a:endParaRPr/>
            </a:p>
            <a:p>
              <a:pPr indent="0" lvl="0" marL="0" marR="0" rtl="0" algn="l">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Functionality. </a:t>
              </a:r>
              <a:r>
                <a:rPr b="0" i="0" lang="en-US" sz="1200" u="none">
                  <a:solidFill>
                    <a:schemeClr val="dk1"/>
                  </a:solidFill>
                  <a:latin typeface="Tahoma"/>
                  <a:ea typeface="Tahoma"/>
                  <a:cs typeface="Tahoma"/>
                  <a:sym typeface="Tahoma"/>
                </a:rPr>
                <a:t>A description of to what degree the candidate would benefit the organization and how well the system would work.</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Political. A description of how well received this solution would be from both user management, user, and organization perspective.</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Technical Feaasibility</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Technology.</a:t>
              </a:r>
              <a:r>
                <a:rPr b="0" i="0" lang="en-US" sz="1200" u="none">
                  <a:solidFill>
                    <a:schemeClr val="dk1"/>
                  </a:solidFill>
                  <a:latin typeface="Tahoma"/>
                  <a:ea typeface="Tahoma"/>
                  <a:cs typeface="Tahoma"/>
                  <a:sym typeface="Tahoma"/>
                </a:rPr>
                <a:t>  An assessment of the maturity, availability (or ability to acquire), and desirability of the computer technology needed to support this candidate.</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Expertise.</a:t>
              </a:r>
              <a:r>
                <a:rPr b="0" i="0" lang="en-US" sz="1200" u="none">
                  <a:solidFill>
                    <a:schemeClr val="dk1"/>
                  </a:solidFill>
                  <a:latin typeface="Tahoma"/>
                  <a:ea typeface="Tahoma"/>
                  <a:cs typeface="Tahoma"/>
                  <a:sym typeface="Tahoma"/>
                </a:rPr>
                <a:t> An assessment of the technical expertise needed to develop, operate, and maintain the candidate system.</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Economic Feasibility</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Cost to develop:</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Payback period (discounted):</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Net present value:</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Detailed calculations:</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Schedule Feasibility</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An assessment of how long the solution will take to design and implement.</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Ranking</a:t>
              </a:r>
              <a:endParaRPr/>
            </a:p>
          </p:txBody>
        </p:sp>
        <p:sp>
          <p:nvSpPr>
            <p:cNvPr id="387" name="Google Shape;387;p32"/>
            <p:cNvSpPr txBox="1"/>
            <p:nvPr/>
          </p:nvSpPr>
          <p:spPr>
            <a:xfrm>
              <a:off x="1704" y="516"/>
              <a:ext cx="3996" cy="118"/>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88" name="Google Shape;388;p32"/>
            <p:cNvSpPr txBox="1"/>
            <p:nvPr/>
          </p:nvSpPr>
          <p:spPr>
            <a:xfrm>
              <a:off x="72" y="516"/>
              <a:ext cx="5628" cy="3666"/>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89" name="Google Shape;389;p32"/>
            <p:cNvCxnSpPr/>
            <p:nvPr/>
          </p:nvCxnSpPr>
          <p:spPr>
            <a:xfrm rot="10800000">
              <a:off x="3192" y="516"/>
              <a:ext cx="0" cy="3666"/>
            </a:xfrm>
            <a:prstGeom prst="straightConnector1">
              <a:avLst/>
            </a:prstGeom>
            <a:noFill/>
            <a:ln cap="flat" cmpd="sng" w="12700">
              <a:solidFill>
                <a:schemeClr val="dk1"/>
              </a:solidFill>
              <a:prstDash val="solid"/>
              <a:miter lim="800000"/>
              <a:headEnd len="med" w="med" type="none"/>
              <a:tailEnd len="med" w="med" type="none"/>
            </a:ln>
          </p:spPr>
        </p:cxnSp>
        <p:cxnSp>
          <p:nvCxnSpPr>
            <p:cNvPr id="390" name="Google Shape;390;p32"/>
            <p:cNvCxnSpPr/>
            <p:nvPr/>
          </p:nvCxnSpPr>
          <p:spPr>
            <a:xfrm rot="10800000">
              <a:off x="4456" y="504"/>
              <a:ext cx="0" cy="3660"/>
            </a:xfrm>
            <a:prstGeom prst="straightConnector1">
              <a:avLst/>
            </a:prstGeom>
            <a:noFill/>
            <a:ln cap="flat" cmpd="sng" w="12700">
              <a:solidFill>
                <a:schemeClr val="dk1"/>
              </a:solidFill>
              <a:prstDash val="solid"/>
              <a:miter lim="800000"/>
              <a:headEnd len="med" w="med" type="none"/>
              <a:tailEnd len="med" w="med" type="none"/>
            </a:ln>
          </p:spPr>
        </p:cxnSp>
        <p:cxnSp>
          <p:nvCxnSpPr>
            <p:cNvPr id="391" name="Google Shape;391;p32"/>
            <p:cNvCxnSpPr/>
            <p:nvPr/>
          </p:nvCxnSpPr>
          <p:spPr>
            <a:xfrm rot="10800000">
              <a:off x="72" y="636"/>
              <a:ext cx="1824" cy="0"/>
            </a:xfrm>
            <a:prstGeom prst="straightConnector1">
              <a:avLst/>
            </a:prstGeom>
            <a:noFill/>
            <a:ln cap="flat" cmpd="sng" w="12700">
              <a:solidFill>
                <a:schemeClr val="dk1"/>
              </a:solidFill>
              <a:prstDash val="solid"/>
              <a:miter lim="800000"/>
              <a:headEnd len="med" w="med" type="none"/>
              <a:tailEnd len="med" w="med" type="none"/>
            </a:ln>
          </p:spPr>
        </p:cxnSp>
        <p:cxnSp>
          <p:nvCxnSpPr>
            <p:cNvPr id="392" name="Google Shape;392;p32"/>
            <p:cNvCxnSpPr/>
            <p:nvPr/>
          </p:nvCxnSpPr>
          <p:spPr>
            <a:xfrm rot="10800000">
              <a:off x="72" y="1548"/>
              <a:ext cx="5628" cy="0"/>
            </a:xfrm>
            <a:prstGeom prst="straightConnector1">
              <a:avLst/>
            </a:prstGeom>
            <a:noFill/>
            <a:ln cap="flat" cmpd="sng" w="12700">
              <a:solidFill>
                <a:schemeClr val="dk1"/>
              </a:solidFill>
              <a:prstDash val="solid"/>
              <a:miter lim="800000"/>
              <a:headEnd len="med" w="med" type="none"/>
              <a:tailEnd len="med" w="med" type="none"/>
            </a:ln>
          </p:spPr>
        </p:cxnSp>
        <p:cxnSp>
          <p:nvCxnSpPr>
            <p:cNvPr id="393" name="Google Shape;393;p32"/>
            <p:cNvCxnSpPr/>
            <p:nvPr/>
          </p:nvCxnSpPr>
          <p:spPr>
            <a:xfrm rot="10800000">
              <a:off x="72" y="2880"/>
              <a:ext cx="5628" cy="0"/>
            </a:xfrm>
            <a:prstGeom prst="straightConnector1">
              <a:avLst/>
            </a:prstGeom>
            <a:noFill/>
            <a:ln cap="flat" cmpd="sng" w="12700">
              <a:solidFill>
                <a:schemeClr val="dk1"/>
              </a:solidFill>
              <a:prstDash val="solid"/>
              <a:miter lim="800000"/>
              <a:headEnd len="med" w="med" type="none"/>
              <a:tailEnd len="med" w="med" type="none"/>
            </a:ln>
          </p:spPr>
        </p:cxnSp>
        <p:cxnSp>
          <p:nvCxnSpPr>
            <p:cNvPr id="394" name="Google Shape;394;p32"/>
            <p:cNvCxnSpPr/>
            <p:nvPr/>
          </p:nvCxnSpPr>
          <p:spPr>
            <a:xfrm rot="10800000">
              <a:off x="44" y="3648"/>
              <a:ext cx="5628" cy="0"/>
            </a:xfrm>
            <a:prstGeom prst="straightConnector1">
              <a:avLst/>
            </a:prstGeom>
            <a:noFill/>
            <a:ln cap="flat" cmpd="sng" w="12700">
              <a:solidFill>
                <a:schemeClr val="dk1"/>
              </a:solidFill>
              <a:prstDash val="solid"/>
              <a:miter lim="800000"/>
              <a:headEnd len="med" w="med" type="none"/>
              <a:tailEnd len="med" w="med" type="none"/>
            </a:ln>
          </p:spPr>
        </p:cxnSp>
        <p:cxnSp>
          <p:nvCxnSpPr>
            <p:cNvPr id="395" name="Google Shape;395;p32"/>
            <p:cNvCxnSpPr/>
            <p:nvPr/>
          </p:nvCxnSpPr>
          <p:spPr>
            <a:xfrm rot="10800000">
              <a:off x="72" y="4032"/>
              <a:ext cx="5628" cy="0"/>
            </a:xfrm>
            <a:prstGeom prst="straightConnector1">
              <a:avLst/>
            </a:prstGeom>
            <a:noFill/>
            <a:ln cap="flat" cmpd="sng" w="12700">
              <a:solidFill>
                <a:schemeClr val="dk1"/>
              </a:solidFill>
              <a:prstDash val="solid"/>
              <a:miter lim="800000"/>
              <a:headEnd len="med" w="med" type="none"/>
              <a:tailEnd len="med" w="med" type="none"/>
            </a:ln>
          </p:spPr>
        </p:cxnSp>
        <p:cxnSp>
          <p:nvCxnSpPr>
            <p:cNvPr id="396" name="Google Shape;396;p32"/>
            <p:cNvCxnSpPr/>
            <p:nvPr/>
          </p:nvCxnSpPr>
          <p:spPr>
            <a:xfrm rot="10800000">
              <a:off x="1968" y="520"/>
              <a:ext cx="0" cy="3666"/>
            </a:xfrm>
            <a:prstGeom prst="straightConnector1">
              <a:avLst/>
            </a:prstGeom>
            <a:noFill/>
            <a:ln cap="flat" cmpd="sng" w="12700">
              <a:solidFill>
                <a:schemeClr val="dk1"/>
              </a:solidFill>
              <a:prstDash val="solid"/>
              <a:miter lim="800000"/>
              <a:headEnd len="med" w="med" type="none"/>
              <a:tailEnd len="med" w="med" type="none"/>
            </a:ln>
          </p:spPr>
        </p:cxnSp>
        <p:sp>
          <p:nvSpPr>
            <p:cNvPr id="397" name="Google Shape;397;p32"/>
            <p:cNvSpPr txBox="1"/>
            <p:nvPr/>
          </p:nvSpPr>
          <p:spPr>
            <a:xfrm>
              <a:off x="1940" y="517"/>
              <a:ext cx="1332" cy="3688"/>
            </a:xfrm>
            <a:prstGeom prst="rect">
              <a:avLst/>
            </a:prstGeom>
            <a:noFill/>
            <a:ln>
              <a:noFill/>
            </a:ln>
          </p:spPr>
          <p:txBody>
            <a:bodyPr anchorCtr="0" anchor="t" bIns="45700" lIns="91425" spcFirstLastPara="1" rIns="91425" wrap="square" tIns="45700">
              <a:spAutoFit/>
            </a:bodyPr>
            <a:lstStyle/>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Candidate 1</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Only supports Member Services requirements and current business processes would have to be modified to take advantage of software functionality.</a:t>
              </a:r>
              <a:endParaRPr/>
            </a:p>
            <a:p>
              <a:pPr indent="0" lvl="0" marL="0" marR="0" rtl="0" algn="l">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Score: 60</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Current production release of Platinum Plus package is version 1.0 and has only been on the market for 6 weeks. Maturity of product is a risk and company charges an additional monthly fee for technical support.</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Required to hire or train C++ expertise to perform modifications for integration requirements.</a:t>
              </a:r>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Score: 50</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Approximately $350,000.</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Approximately 4.5 years.</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Approximately $210,000.</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See Attachment A.</a:t>
              </a:r>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Score: 60</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Less than 3 months.</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Score: 95</a:t>
              </a:r>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60.5</a:t>
              </a:r>
              <a:endParaRPr/>
            </a:p>
          </p:txBody>
        </p:sp>
        <p:sp>
          <p:nvSpPr>
            <p:cNvPr id="398" name="Google Shape;398;p32"/>
            <p:cNvSpPr txBox="1"/>
            <p:nvPr/>
          </p:nvSpPr>
          <p:spPr>
            <a:xfrm>
              <a:off x="3164" y="520"/>
              <a:ext cx="1332" cy="3763"/>
            </a:xfrm>
            <a:prstGeom prst="rect">
              <a:avLst/>
            </a:prstGeom>
            <a:noFill/>
            <a:ln>
              <a:noFill/>
            </a:ln>
          </p:spPr>
          <p:txBody>
            <a:bodyPr anchorCtr="0" anchor="t" bIns="45700" lIns="91425" spcFirstLastPara="1" rIns="91425" wrap="square" tIns="45700">
              <a:spAutoFit/>
            </a:bodyPr>
            <a:lstStyle/>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Candidate 2</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Fully supports user required functionality.</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Score: 100</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Although current technical staff has only Powerbuilder experience, the senior analysts who saw the MS Visual Basic demonstration and presentation have agreed the transition will be simple and finding experienced VB programmers will be easier than finding Powerbuilder programmers and at a much cheaper cost.</a:t>
              </a:r>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MS Visual Basic is a mature technology based on version number.</a:t>
              </a:r>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Score: 95</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Approximately $418,040.</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Approximately 3.5 years.</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Approximately $306,748.</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See Attachment A.</a:t>
              </a:r>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Score: 85</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9-12 months.</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Score: 80</a:t>
              </a:r>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92</a:t>
              </a:r>
              <a:endParaRPr/>
            </a:p>
          </p:txBody>
        </p:sp>
        <p:sp>
          <p:nvSpPr>
            <p:cNvPr id="399" name="Google Shape;399;p32"/>
            <p:cNvSpPr txBox="1"/>
            <p:nvPr/>
          </p:nvSpPr>
          <p:spPr>
            <a:xfrm>
              <a:off x="4428" y="520"/>
              <a:ext cx="1332" cy="3688"/>
            </a:xfrm>
            <a:prstGeom prst="rect">
              <a:avLst/>
            </a:prstGeom>
            <a:noFill/>
            <a:ln>
              <a:noFill/>
            </a:ln>
          </p:spPr>
          <p:txBody>
            <a:bodyPr anchorCtr="0" anchor="t" bIns="45700" lIns="91425" spcFirstLastPara="1" rIns="91425" wrap="square" tIns="45700">
              <a:spAutoFit/>
            </a:bodyPr>
            <a:lstStyle/>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Candidate 3</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Same as candidate 2.</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Score: 100</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Although current technical staff is comfortable with Powerbuilder, management is concerned with recent acquisition of Powerbuilder by Sybase Inc.</a:t>
              </a:r>
              <a:br>
                <a:rPr b="0" i="0" lang="en-US" sz="1200" u="none">
                  <a:solidFill>
                    <a:schemeClr val="dk1"/>
                  </a:solidFill>
                  <a:latin typeface="Tahoma"/>
                  <a:ea typeface="Tahoma"/>
                  <a:cs typeface="Tahoma"/>
                  <a:sym typeface="Tahoma"/>
                </a:rPr>
              </a:br>
              <a:r>
                <a:rPr b="0" i="0" lang="en-US" sz="1200" u="none">
                  <a:solidFill>
                    <a:schemeClr val="dk1"/>
                  </a:solidFill>
                  <a:latin typeface="Tahoma"/>
                  <a:ea typeface="Tahoma"/>
                  <a:cs typeface="Tahoma"/>
                  <a:sym typeface="Tahoma"/>
                </a:rPr>
                <a:t>MS SQL Server is a current company standard and competes with SYBASE in the client/server DBMS market. Because of this we have no guarantee future versions of Powerbuilder will “play well” with out current SQL Server.</a:t>
              </a:r>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Score: 60</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Approximately $400.000.</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Approximately 3.3 years.</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Approximately $325,500.</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See Attachment A.</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Score: 90</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9-12 months.</a:t>
              </a:r>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65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Score: 85</a:t>
              </a:r>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85</a:t>
              </a:r>
              <a:endParaRPr/>
            </a:p>
          </p:txBody>
        </p:sp>
        <p:sp>
          <p:nvSpPr>
            <p:cNvPr id="400" name="Google Shape;400;p32"/>
            <p:cNvSpPr txBox="1"/>
            <p:nvPr/>
          </p:nvSpPr>
          <p:spPr>
            <a:xfrm>
              <a:off x="1648" y="520"/>
              <a:ext cx="384" cy="3658"/>
            </a:xfrm>
            <a:prstGeom prst="rect">
              <a:avLst/>
            </a:prstGeom>
            <a:noFill/>
            <a:ln>
              <a:noFill/>
            </a:ln>
          </p:spPr>
          <p:txBody>
            <a:bodyPr anchorCtr="0" anchor="t" bIns="45700" lIns="91425" spcFirstLastPara="1" rIns="91425" wrap="square" tIns="45700">
              <a:spAutoFit/>
            </a:bodyPr>
            <a:lstStyle/>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Wt.</a:t>
              </a:r>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30%</a:t>
              </a:r>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30%</a:t>
              </a:r>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30%</a:t>
              </a:r>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10%</a:t>
              </a:r>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0" lvl="0" marL="0" marR="0" rtl="0" algn="ctr">
                <a:lnSpc>
                  <a:spcPct val="65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100%</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3"/>
          <p:cNvSpPr txBox="1"/>
          <p:nvPr>
            <p:ph type="ctrTitle"/>
          </p:nvPr>
        </p:nvSpPr>
        <p:spPr>
          <a:xfrm>
            <a:off x="990600" y="1600200"/>
            <a:ext cx="7467600" cy="1295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4000"/>
              <a:buFont typeface="Arimo"/>
              <a:buNone/>
            </a:pPr>
            <a:r>
              <a:rPr b="1" i="0" lang="en-US" sz="4000" u="none">
                <a:solidFill>
                  <a:srgbClr val="000099"/>
                </a:solidFill>
                <a:latin typeface="Arimo"/>
                <a:ea typeface="Arimo"/>
                <a:cs typeface="Arimo"/>
                <a:sym typeface="Arimo"/>
              </a:rPr>
              <a:t> </a:t>
            </a:r>
            <a:r>
              <a:rPr b="1" i="0" lang="en-US" sz="4000" u="none">
                <a:solidFill>
                  <a:srgbClr val="000099"/>
                </a:solidFill>
                <a:latin typeface="Arial"/>
                <a:ea typeface="Arial"/>
                <a:cs typeface="Arial"/>
                <a:sym typeface="Arial"/>
              </a:rPr>
              <a:t>PROJECT SELECTION</a:t>
            </a:r>
            <a:endParaRPr/>
          </a:p>
        </p:txBody>
      </p:sp>
      <p:sp>
        <p:nvSpPr>
          <p:cNvPr descr="Rectangle: Click to edit Master text styles &#10;Second level &#10;Third level &#10;Fourth level &#10;Fifth level" id="406" name="Google Shape;406;p33"/>
          <p:cNvSpPr txBox="1"/>
          <p:nvPr>
            <p:ph idx="1" type="subTitle"/>
          </p:nvPr>
        </p:nvSpPr>
        <p:spPr>
          <a:xfrm>
            <a:off x="990600" y="3200400"/>
            <a:ext cx="7239000" cy="2286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960"/>
              <a:buFont typeface="Arimo"/>
              <a:buNone/>
            </a:pPr>
            <a:r>
              <a:rPr b="0" i="0" lang="en-US" sz="3600" u="none">
                <a:solidFill>
                  <a:srgbClr val="000099"/>
                </a:solidFill>
                <a:latin typeface="Arimo"/>
                <a:ea typeface="Arimo"/>
                <a:cs typeface="Arimo"/>
                <a:sym typeface="Arimo"/>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4"/>
          <p:cNvSpPr txBox="1"/>
          <p:nvPr>
            <p:ph type="title"/>
          </p:nvPr>
        </p:nvSpPr>
        <p:spPr>
          <a:xfrm>
            <a:off x="571500" y="304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Project Selection Issues</a:t>
            </a:r>
            <a:endParaRPr/>
          </a:p>
        </p:txBody>
      </p:sp>
      <p:sp>
        <p:nvSpPr>
          <p:cNvPr descr="Rectangle: Click to edit Master text styles &#10;Second level &#10;Third level &#10;Fourth level &#10;Fifth level" id="413" name="Google Shape;413;p34"/>
          <p:cNvSpPr txBox="1"/>
          <p:nvPr>
            <p:ph idx="1" type="body"/>
          </p:nvPr>
        </p:nvSpPr>
        <p:spPr>
          <a:xfrm>
            <a:off x="571500" y="1676400"/>
            <a:ext cx="8001000" cy="4495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520"/>
              <a:buFont typeface="Arial"/>
              <a:buChar char="•"/>
            </a:pPr>
            <a:r>
              <a:rPr b="0" i="0" lang="en-US" sz="3200" u="none">
                <a:solidFill>
                  <a:srgbClr val="000099"/>
                </a:solidFill>
                <a:latin typeface="Arial"/>
                <a:ea typeface="Arial"/>
                <a:cs typeface="Arial"/>
                <a:sym typeface="Arial"/>
              </a:rPr>
              <a:t>Approval committee works from the system request and the feasibility study</a:t>
            </a:r>
            <a:endParaRPr/>
          </a:p>
          <a:p>
            <a:pPr indent="-285750" lvl="1" marL="742950" rtl="0" algn="l">
              <a:lnSpc>
                <a:spcPct val="10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Project portfolio – how does the project fit within the entire portfolio of projects?</a:t>
            </a:r>
            <a:endParaRPr/>
          </a:p>
          <a:p>
            <a:pPr indent="-285750" lvl="1" marL="742950" rtl="0" algn="l">
              <a:lnSpc>
                <a:spcPct val="10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Trade-offs must be made to select projects that will form a balanced project portfolio</a:t>
            </a:r>
            <a:endParaRPr/>
          </a:p>
          <a:p>
            <a:pPr indent="-285750" lvl="1" marL="742950" rtl="0" algn="l">
              <a:lnSpc>
                <a:spcPct val="10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Viable projects may be rejected or deferred because of project portfolio issues.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5"/>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1" sz="4000">
              <a:solidFill>
                <a:srgbClr val="000099"/>
              </a:solidFill>
              <a:latin typeface="Arimo"/>
              <a:ea typeface="Arimo"/>
              <a:cs typeface="Arimo"/>
              <a:sym typeface="Arimo"/>
            </a:endParaRPr>
          </a:p>
        </p:txBody>
      </p:sp>
      <p:sp>
        <p:nvSpPr>
          <p:cNvPr descr="Rectangle: Click to edit Master text styles &#10;Second level &#10;Third level &#10;Fourth level &#10;Fifth level" id="419" name="Google Shape;419;p35"/>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3080"/>
              <a:buFont typeface="Arimo"/>
              <a:buChar char="•"/>
            </a:pPr>
            <a:r>
              <a:rPr b="0" i="0" lang="en-US" sz="2800" u="none">
                <a:solidFill>
                  <a:srgbClr val="000099"/>
                </a:solidFill>
                <a:latin typeface="Arimo"/>
                <a:ea typeface="Arimo"/>
                <a:cs typeface="Arimo"/>
                <a:sym typeface="Arimo"/>
              </a:rPr>
              <a:t>The approval committee must be selective about where to allocate resources, because the organization has limited funds.</a:t>
            </a:r>
            <a:endParaRPr/>
          </a:p>
          <a:p>
            <a:pPr indent="-342900" lvl="0" marL="342900" marR="0" rtl="0" algn="l">
              <a:lnSpc>
                <a:spcPct val="100000"/>
              </a:lnSpc>
              <a:spcBef>
                <a:spcPts val="560"/>
              </a:spcBef>
              <a:spcAft>
                <a:spcPts val="0"/>
              </a:spcAft>
              <a:buClr>
                <a:schemeClr val="lt1"/>
              </a:buClr>
              <a:buSzPts val="3080"/>
              <a:buFont typeface="Arimo"/>
              <a:buChar char="•"/>
            </a:pPr>
            <a:r>
              <a:rPr b="0" i="0" lang="en-US" sz="2800" u="none">
                <a:solidFill>
                  <a:srgbClr val="000099"/>
                </a:solidFill>
                <a:latin typeface="Arimo"/>
                <a:ea typeface="Arimo"/>
                <a:cs typeface="Arimo"/>
                <a:sym typeface="Arimo"/>
              </a:rPr>
              <a:t>This involves </a:t>
            </a:r>
            <a:r>
              <a:rPr b="0" i="1" lang="en-US" sz="2800" u="none">
                <a:solidFill>
                  <a:srgbClr val="000099"/>
                </a:solidFill>
                <a:latin typeface="Arimo"/>
                <a:ea typeface="Arimo"/>
                <a:cs typeface="Arimo"/>
                <a:sym typeface="Arimo"/>
              </a:rPr>
              <a:t>trade-offs </a:t>
            </a:r>
            <a:r>
              <a:rPr b="0" i="0" lang="en-US" sz="2800" u="none">
                <a:solidFill>
                  <a:srgbClr val="000099"/>
                </a:solidFill>
                <a:latin typeface="Arimo"/>
                <a:ea typeface="Arimo"/>
                <a:cs typeface="Arimo"/>
                <a:sym typeface="Arimo"/>
              </a:rPr>
              <a:t>in which the organization must give up something in return for something else in order to keep its portfolio well balanced.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6"/>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200"/>
              <a:buFont typeface="Arimo"/>
              <a:buNone/>
            </a:pPr>
            <a:r>
              <a:rPr b="1" i="0" lang="en-US" sz="3200" u="none">
                <a:solidFill>
                  <a:srgbClr val="000099"/>
                </a:solidFill>
                <a:latin typeface="Arimo"/>
                <a:ea typeface="Arimo"/>
                <a:cs typeface="Arimo"/>
                <a:sym typeface="Arimo"/>
              </a:rPr>
              <a:t>Ways to Classify Projects</a:t>
            </a:r>
            <a:endParaRPr/>
          </a:p>
        </p:txBody>
      </p:sp>
      <p:pic>
        <p:nvPicPr>
          <p:cNvPr id="425" name="Google Shape;425;p36"/>
          <p:cNvPicPr preferRelativeResize="0"/>
          <p:nvPr>
            <p:ph idx="1" type="body"/>
          </p:nvPr>
        </p:nvPicPr>
        <p:blipFill rotWithShape="1">
          <a:blip r:embed="rId3">
            <a:alphaModFix/>
          </a:blip>
          <a:srcRect b="0" l="0" r="0" t="0"/>
          <a:stretch/>
        </p:blipFill>
        <p:spPr>
          <a:xfrm>
            <a:off x="252412" y="1828800"/>
            <a:ext cx="8482012" cy="4114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7"/>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Summary</a:t>
            </a:r>
            <a:endParaRPr/>
          </a:p>
        </p:txBody>
      </p:sp>
      <p:sp>
        <p:nvSpPr>
          <p:cNvPr descr="Rectangle: Click to edit Master text styles &#10;Second level &#10;Third level &#10;Fourth level &#10;Fifth level" id="431" name="Google Shape;431;p37"/>
          <p:cNvSpPr txBox="1"/>
          <p:nvPr>
            <p:ph idx="1" type="body"/>
          </p:nvPr>
        </p:nvSpPr>
        <p:spPr>
          <a:xfrm>
            <a:off x="533400" y="1752600"/>
            <a:ext cx="80391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3080"/>
              <a:buFont typeface="Arial"/>
              <a:buChar char="•"/>
            </a:pPr>
            <a:r>
              <a:rPr b="1" i="0" lang="en-US" sz="2800" u="none">
                <a:solidFill>
                  <a:srgbClr val="0099FF"/>
                </a:solidFill>
                <a:latin typeface="Arial"/>
                <a:ea typeface="Arial"/>
                <a:cs typeface="Arial"/>
                <a:sym typeface="Arial"/>
              </a:rPr>
              <a:t>Project initiation</a:t>
            </a:r>
            <a:r>
              <a:rPr b="0" i="0" lang="en-US" sz="2800" u="none">
                <a:solidFill>
                  <a:srgbClr val="000099"/>
                </a:solidFill>
                <a:latin typeface="Arial"/>
                <a:ea typeface="Arial"/>
                <a:cs typeface="Arial"/>
                <a:sym typeface="Arial"/>
              </a:rPr>
              <a:t> involves creating and assessing goals and expectations for a new system</a:t>
            </a:r>
            <a:endParaRPr/>
          </a:p>
          <a:p>
            <a:pPr indent="-342900" lvl="0" marL="342900" rtl="0" algn="l">
              <a:lnSpc>
                <a:spcPct val="80000"/>
              </a:lnSpc>
              <a:spcBef>
                <a:spcPts val="560"/>
              </a:spcBef>
              <a:spcAft>
                <a:spcPts val="0"/>
              </a:spcAft>
              <a:buSzPts val="3080"/>
              <a:buFont typeface="Arial"/>
              <a:buChar char="•"/>
            </a:pPr>
            <a:r>
              <a:rPr b="0" i="0" lang="en-US" sz="2800" u="none">
                <a:solidFill>
                  <a:srgbClr val="000099"/>
                </a:solidFill>
                <a:latin typeface="Arial"/>
                <a:ea typeface="Arial"/>
                <a:cs typeface="Arial"/>
                <a:sym typeface="Arial"/>
              </a:rPr>
              <a:t>Identifying the </a:t>
            </a:r>
            <a:r>
              <a:rPr b="1" i="0" lang="en-US" sz="2800" u="none">
                <a:solidFill>
                  <a:srgbClr val="0099FF"/>
                </a:solidFill>
                <a:latin typeface="Arial"/>
                <a:ea typeface="Arial"/>
                <a:cs typeface="Arial"/>
                <a:sym typeface="Arial"/>
              </a:rPr>
              <a:t>business value</a:t>
            </a:r>
            <a:r>
              <a:rPr b="0" i="0" lang="en-US" sz="2800" u="none">
                <a:solidFill>
                  <a:srgbClr val="000099"/>
                </a:solidFill>
                <a:latin typeface="Arial"/>
                <a:ea typeface="Arial"/>
                <a:cs typeface="Arial"/>
                <a:sym typeface="Arial"/>
              </a:rPr>
              <a:t> of the new project is a key to success</a:t>
            </a:r>
            <a:endParaRPr/>
          </a:p>
          <a:p>
            <a:pPr indent="-342900" lvl="0" marL="342900" rtl="0" algn="l">
              <a:lnSpc>
                <a:spcPct val="80000"/>
              </a:lnSpc>
              <a:spcBef>
                <a:spcPts val="560"/>
              </a:spcBef>
              <a:spcAft>
                <a:spcPts val="0"/>
              </a:spcAft>
              <a:buSzPts val="3080"/>
              <a:buFont typeface="Arial"/>
              <a:buChar char="•"/>
            </a:pPr>
            <a:r>
              <a:rPr b="1" i="0" lang="en-US" sz="2800" u="none">
                <a:solidFill>
                  <a:srgbClr val="0099FF"/>
                </a:solidFill>
                <a:latin typeface="Arial"/>
                <a:ea typeface="Arial"/>
                <a:cs typeface="Arial"/>
                <a:sym typeface="Arial"/>
              </a:rPr>
              <a:t>Feasibility study</a:t>
            </a:r>
            <a:r>
              <a:rPr b="0" i="0" lang="en-US" sz="2800" u="none">
                <a:solidFill>
                  <a:srgbClr val="000099"/>
                </a:solidFill>
                <a:latin typeface="Arial"/>
                <a:ea typeface="Arial"/>
                <a:cs typeface="Arial"/>
                <a:sym typeface="Arial"/>
              </a:rPr>
              <a:t> is concerned with ensuring that technical, economic, and organizational benefits outweigh costs and risks</a:t>
            </a:r>
            <a:endParaRPr/>
          </a:p>
          <a:p>
            <a:pPr indent="-342900" lvl="0" marL="342900" rtl="0" algn="l">
              <a:lnSpc>
                <a:spcPct val="80000"/>
              </a:lnSpc>
              <a:spcBef>
                <a:spcPts val="560"/>
              </a:spcBef>
              <a:spcAft>
                <a:spcPts val="0"/>
              </a:spcAft>
              <a:buSzPts val="3080"/>
              <a:buFont typeface="Arial"/>
              <a:buChar char="•"/>
            </a:pPr>
            <a:r>
              <a:rPr b="1" i="0" lang="en-US" sz="2800" u="none">
                <a:solidFill>
                  <a:srgbClr val="0099FF"/>
                </a:solidFill>
                <a:latin typeface="Arial"/>
                <a:ea typeface="Arial"/>
                <a:cs typeface="Arial"/>
                <a:sym typeface="Arial"/>
              </a:rPr>
              <a:t>Project selection</a:t>
            </a:r>
            <a:r>
              <a:rPr b="0" i="0" lang="en-US" sz="2800" u="none">
                <a:solidFill>
                  <a:srgbClr val="000099"/>
                </a:solidFill>
                <a:latin typeface="Arial"/>
                <a:ea typeface="Arial"/>
                <a:cs typeface="Arial"/>
                <a:sym typeface="Arial"/>
              </a:rPr>
              <a:t> involves viewing the project within the context of the entire </a:t>
            </a:r>
            <a:r>
              <a:rPr b="1" i="0" lang="en-US" sz="2800" u="none">
                <a:solidFill>
                  <a:srgbClr val="0099FF"/>
                </a:solidFill>
                <a:latin typeface="Arial"/>
                <a:ea typeface="Arial"/>
                <a:cs typeface="Arial"/>
                <a:sym typeface="Arial"/>
              </a:rPr>
              <a:t>project portfolio</a:t>
            </a:r>
            <a:r>
              <a:rPr b="0" i="0" lang="en-US" sz="2800" u="none">
                <a:solidFill>
                  <a:srgbClr val="000099"/>
                </a:solidFill>
                <a:latin typeface="Arial"/>
                <a:ea typeface="Arial"/>
                <a:cs typeface="Arial"/>
                <a:sym typeface="Arial"/>
              </a:rPr>
              <a:t>, and selecting those projects that contribute to </a:t>
            </a:r>
            <a:r>
              <a:rPr b="1" i="0" lang="en-US" sz="2800" u="none">
                <a:solidFill>
                  <a:srgbClr val="0099FF"/>
                </a:solidFill>
                <a:latin typeface="Arial"/>
                <a:ea typeface="Arial"/>
                <a:cs typeface="Arial"/>
                <a:sym typeface="Arial"/>
              </a:rPr>
              <a:t>balance</a:t>
            </a:r>
            <a:r>
              <a:rPr b="0" i="0" lang="en-US" sz="2800" u="none">
                <a:solidFill>
                  <a:srgbClr val="000099"/>
                </a:solidFill>
                <a:latin typeface="Arial"/>
                <a:ea typeface="Arial"/>
                <a:cs typeface="Arial"/>
                <a:sym typeface="Arial"/>
              </a:rPr>
              <a:t> in the portfolio</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8"/>
          <p:cNvSpPr txBox="1"/>
          <p:nvPr>
            <p:ph type="title"/>
          </p:nvPr>
        </p:nvSpPr>
        <p:spPr>
          <a:xfrm>
            <a:off x="1571625" y="500062"/>
            <a:ext cx="7143750" cy="7143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mo"/>
              <a:buNone/>
            </a:pPr>
            <a:r>
              <a:rPr b="1" i="0" lang="en-US" sz="2800" u="none">
                <a:solidFill>
                  <a:srgbClr val="000099"/>
                </a:solidFill>
                <a:latin typeface="Arimo"/>
                <a:ea typeface="Arimo"/>
                <a:cs typeface="Arimo"/>
                <a:sym typeface="Arimo"/>
              </a:rPr>
              <a:t>Exercise 1</a:t>
            </a:r>
            <a:endParaRPr/>
          </a:p>
        </p:txBody>
      </p:sp>
      <p:sp>
        <p:nvSpPr>
          <p:cNvPr descr="Rectangle: Click to edit Master text styles &#10;Second level &#10;Third level &#10;Fourth level &#10;Fifth level" id="437" name="Google Shape;437;p38"/>
          <p:cNvSpPr txBox="1"/>
          <p:nvPr>
            <p:ph idx="1" type="body"/>
          </p:nvPr>
        </p:nvSpPr>
        <p:spPr>
          <a:xfrm>
            <a:off x="104775" y="1752600"/>
            <a:ext cx="8610600" cy="4319587"/>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lt1"/>
              </a:buClr>
              <a:buSzPts val="2640"/>
              <a:buFont typeface="Arimo"/>
              <a:buNone/>
            </a:pPr>
            <a:r>
              <a:rPr b="0" i="0" lang="en-US" sz="2400" u="none">
                <a:solidFill>
                  <a:srgbClr val="000099"/>
                </a:solidFill>
                <a:latin typeface="Arimo"/>
                <a:ea typeface="Arimo"/>
                <a:cs typeface="Arimo"/>
                <a:sym typeface="Arimo"/>
              </a:rPr>
              <a:t>Perform a financial analysis for a project using the format provided on slide 21. Assume the projected costs and benefits for this project are spread over five years as follows: Estimated costs are $100,000 in Year 0 and $25,000 each year in Years 1, 2, 3, and 4. Estimated benefits are $0 in Year 0 and $80,000 each year in Years 1, 2, 3, and 4. Using an 8% discount rate, calculate and clearly display the NPV, ROI, and year in which payback occurs. </a:t>
            </a:r>
            <a:endParaRPr/>
          </a:p>
          <a:p>
            <a:pPr indent="0" lvl="0" marL="0" marR="0" rtl="0" algn="l">
              <a:lnSpc>
                <a:spcPct val="100000"/>
              </a:lnSpc>
              <a:spcBef>
                <a:spcPts val="480"/>
              </a:spcBef>
              <a:spcAft>
                <a:spcPts val="0"/>
              </a:spcAft>
              <a:buClr>
                <a:schemeClr val="lt1"/>
              </a:buClr>
              <a:buSzPts val="2640"/>
              <a:buFont typeface="Arimo"/>
              <a:buNone/>
            </a:pPr>
            <a:r>
              <a:rPr b="0" i="0" lang="en-US" sz="2400" u="none">
                <a:solidFill>
                  <a:srgbClr val="000099"/>
                </a:solidFill>
                <a:latin typeface="Arimo"/>
                <a:ea typeface="Arimo"/>
                <a:cs typeface="Arimo"/>
                <a:sym typeface="Arimo"/>
              </a:rPr>
              <a:t>     In addition, write a paragraph explaining whether you would recommend investing in this project based on your financial analysis</a:t>
            </a:r>
            <a:r>
              <a:rPr b="0" i="0" lang="en-US" sz="2000" u="none">
                <a:solidFill>
                  <a:srgbClr val="000099"/>
                </a:solidFill>
                <a:latin typeface="Arimo"/>
                <a:ea typeface="Arimo"/>
                <a:cs typeface="Arimo"/>
                <a:sym typeface="Arimo"/>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9"/>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mo"/>
              <a:buNone/>
            </a:pPr>
            <a:r>
              <a:rPr b="1" i="0" lang="en-US" sz="2800" u="none">
                <a:solidFill>
                  <a:srgbClr val="000099"/>
                </a:solidFill>
                <a:latin typeface="Arimo"/>
                <a:ea typeface="Arimo"/>
                <a:cs typeface="Arimo"/>
                <a:sym typeface="Arimo"/>
              </a:rPr>
              <a:t>Exercise 2</a:t>
            </a:r>
            <a:endParaRPr/>
          </a:p>
        </p:txBody>
      </p:sp>
      <p:pic>
        <p:nvPicPr>
          <p:cNvPr id="443" name="Google Shape;443;p39"/>
          <p:cNvPicPr preferRelativeResize="0"/>
          <p:nvPr>
            <p:ph idx="1" type="body"/>
          </p:nvPr>
        </p:nvPicPr>
        <p:blipFill rotWithShape="1">
          <a:blip r:embed="rId3">
            <a:alphaModFix/>
          </a:blip>
          <a:srcRect b="0" l="0" r="0" t="0"/>
          <a:stretch/>
        </p:blipFill>
        <p:spPr>
          <a:xfrm>
            <a:off x="571500" y="1754187"/>
            <a:ext cx="7277100" cy="39481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571500" y="304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How Do Projects Begin?</a:t>
            </a:r>
            <a:endParaRPr/>
          </a:p>
        </p:txBody>
      </p:sp>
      <p:sp>
        <p:nvSpPr>
          <p:cNvPr descr="Rectangle: Click to edit Master text styles &#10;Second level &#10;Third level &#10;Fourth level &#10;Fifth level" id="115" name="Google Shape;115;p4"/>
          <p:cNvSpPr txBox="1"/>
          <p:nvPr>
            <p:ph idx="1" type="body"/>
          </p:nvPr>
        </p:nvSpPr>
        <p:spPr>
          <a:xfrm>
            <a:off x="571500" y="1676400"/>
            <a:ext cx="8001000" cy="4495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520"/>
              <a:buFont typeface="Arial"/>
              <a:buChar char="•"/>
            </a:pPr>
            <a:r>
              <a:rPr b="0" i="0" lang="en-US" sz="3200" u="none">
                <a:solidFill>
                  <a:srgbClr val="000099"/>
                </a:solidFill>
                <a:latin typeface="Arial"/>
                <a:ea typeface="Arial"/>
                <a:cs typeface="Arial"/>
                <a:sym typeface="Arial"/>
              </a:rPr>
              <a:t>Business needs should drive projects.</a:t>
            </a:r>
            <a:endParaRPr/>
          </a:p>
          <a:p>
            <a:pPr indent="-342900" lvl="0" marL="342900" rtl="0" algn="l">
              <a:lnSpc>
                <a:spcPct val="100000"/>
              </a:lnSpc>
              <a:spcBef>
                <a:spcPts val="640"/>
              </a:spcBef>
              <a:spcAft>
                <a:spcPts val="0"/>
              </a:spcAft>
              <a:buSzPts val="3520"/>
              <a:buFont typeface="Arial"/>
              <a:buChar char="•"/>
            </a:pPr>
            <a:r>
              <a:rPr b="0" i="0" lang="en-US" sz="3200" u="none">
                <a:solidFill>
                  <a:srgbClr val="000099"/>
                </a:solidFill>
                <a:latin typeface="Arial"/>
                <a:ea typeface="Arial"/>
                <a:cs typeface="Arial"/>
                <a:sym typeface="Arial"/>
              </a:rPr>
              <a:t>Project sponsor recognizes business need for new system and desires to see it implemented.</a:t>
            </a:r>
            <a:endParaRPr/>
          </a:p>
          <a:p>
            <a:pPr indent="-342900" lvl="0" marL="342900" rtl="0" algn="l">
              <a:lnSpc>
                <a:spcPct val="100000"/>
              </a:lnSpc>
              <a:spcBef>
                <a:spcPts val="640"/>
              </a:spcBef>
              <a:spcAft>
                <a:spcPts val="0"/>
              </a:spcAft>
              <a:buSzPts val="3520"/>
              <a:buFont typeface="Arial"/>
              <a:buChar char="•"/>
            </a:pPr>
            <a:r>
              <a:rPr b="0" i="0" lang="en-US" sz="3200" u="none">
                <a:solidFill>
                  <a:srgbClr val="000099"/>
                </a:solidFill>
                <a:latin typeface="Arial"/>
                <a:ea typeface="Arial"/>
                <a:cs typeface="Arial"/>
                <a:sym typeface="Arial"/>
              </a:rPr>
              <a:t>Business needs determine the system’s functionality (what it will do).</a:t>
            </a:r>
            <a:endParaRPr/>
          </a:p>
          <a:p>
            <a:pPr indent="-342900" lvl="0" marL="342900" rtl="0" algn="l">
              <a:lnSpc>
                <a:spcPct val="100000"/>
              </a:lnSpc>
              <a:spcBef>
                <a:spcPts val="640"/>
              </a:spcBef>
              <a:spcAft>
                <a:spcPts val="0"/>
              </a:spcAft>
              <a:buSzPts val="3520"/>
              <a:buFont typeface="Arial"/>
              <a:buChar char="•"/>
            </a:pPr>
            <a:r>
              <a:rPr b="0" i="0" lang="en-US" sz="3200" u="none">
                <a:solidFill>
                  <a:srgbClr val="000099"/>
                </a:solidFill>
                <a:latin typeface="Arial"/>
                <a:ea typeface="Arial"/>
                <a:cs typeface="Arial"/>
                <a:sym typeface="Arial"/>
              </a:rPr>
              <a:t>The project’s business value should be</a:t>
            </a:r>
            <a:r>
              <a:rPr b="0" i="0" lang="en-US" sz="3200" u="none">
                <a:solidFill>
                  <a:srgbClr val="000099"/>
                </a:solidFill>
                <a:latin typeface="Arimo"/>
                <a:ea typeface="Arimo"/>
                <a:cs typeface="Arimo"/>
                <a:sym typeface="Arimo"/>
              </a:rPr>
              <a:t> </a:t>
            </a:r>
            <a:r>
              <a:rPr b="0" i="0" lang="en-US" sz="3200" u="none">
                <a:solidFill>
                  <a:srgbClr val="000099"/>
                </a:solidFill>
                <a:latin typeface="Arial"/>
                <a:ea typeface="Arial"/>
                <a:cs typeface="Arial"/>
                <a:sym typeface="Arial"/>
              </a:rPr>
              <a:t>clear.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71500" y="304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System Request</a:t>
            </a:r>
            <a:endParaRPr/>
          </a:p>
        </p:txBody>
      </p:sp>
      <p:sp>
        <p:nvSpPr>
          <p:cNvPr descr="Rectangle: Click to edit Master text styles &#10;Second level &#10;Third level &#10;Fourth level &#10;Fifth level" id="122" name="Google Shape;122;p5"/>
          <p:cNvSpPr txBox="1"/>
          <p:nvPr>
            <p:ph idx="1" type="body"/>
          </p:nvPr>
        </p:nvSpPr>
        <p:spPr>
          <a:xfrm>
            <a:off x="571500" y="1676400"/>
            <a:ext cx="8001000" cy="4495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520"/>
              <a:buFont typeface="Arial"/>
              <a:buChar char="•"/>
            </a:pPr>
            <a:r>
              <a:rPr b="0" i="0" lang="en-US" sz="3200" u="none">
                <a:solidFill>
                  <a:srgbClr val="000099"/>
                </a:solidFill>
                <a:latin typeface="Arial"/>
                <a:ea typeface="Arial"/>
                <a:cs typeface="Arial"/>
                <a:sym typeface="Arial"/>
              </a:rPr>
              <a:t>A document describing business reasons for project and system’s expected value.</a:t>
            </a:r>
            <a:endParaRPr/>
          </a:p>
          <a:p>
            <a:pPr indent="-342900" lvl="0" marL="342900" rtl="0" algn="l">
              <a:lnSpc>
                <a:spcPct val="100000"/>
              </a:lnSpc>
              <a:spcBef>
                <a:spcPts val="640"/>
              </a:spcBef>
              <a:spcAft>
                <a:spcPts val="0"/>
              </a:spcAft>
              <a:buSzPts val="3520"/>
              <a:buFont typeface="Arial"/>
              <a:buChar char="•"/>
            </a:pPr>
            <a:r>
              <a:rPr b="0" i="0" lang="en-US" sz="3200" u="none">
                <a:solidFill>
                  <a:srgbClr val="000099"/>
                </a:solidFill>
                <a:latin typeface="Arial"/>
                <a:ea typeface="Arial"/>
                <a:cs typeface="Arial"/>
                <a:sym typeface="Arial"/>
              </a:rPr>
              <a:t>Lists project’s key elements</a:t>
            </a:r>
            <a:endParaRPr/>
          </a:p>
          <a:p>
            <a:pPr indent="-285750" lvl="1" marL="742950" rtl="0" algn="l">
              <a:lnSpc>
                <a:spcPct val="10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Project sponsor</a:t>
            </a:r>
            <a:endParaRPr/>
          </a:p>
          <a:p>
            <a:pPr indent="-285750" lvl="1" marL="742950" rtl="0" algn="l">
              <a:lnSpc>
                <a:spcPct val="10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Business need</a:t>
            </a:r>
            <a:endParaRPr/>
          </a:p>
          <a:p>
            <a:pPr indent="-285750" lvl="1" marL="742950" rtl="0" algn="l">
              <a:lnSpc>
                <a:spcPct val="10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Business requirements</a:t>
            </a:r>
            <a:endParaRPr/>
          </a:p>
          <a:p>
            <a:pPr indent="-285750" lvl="1" marL="742950" rtl="0" algn="l">
              <a:lnSpc>
                <a:spcPct val="10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Business value</a:t>
            </a:r>
            <a:endParaRPr/>
          </a:p>
          <a:p>
            <a:pPr indent="-285750" lvl="1" marL="742950" rtl="0" algn="l">
              <a:lnSpc>
                <a:spcPct val="10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Special issues or constraints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71500" y="304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System Request Examples</a:t>
            </a:r>
            <a:endParaRPr/>
          </a:p>
        </p:txBody>
      </p:sp>
      <p:sp>
        <p:nvSpPr>
          <p:cNvPr descr="Rectangle: Click to edit Master text styles &#10;Second level &#10;Third level &#10;Fourth level &#10;Fifth level" id="128" name="Google Shape;128;p6"/>
          <p:cNvSpPr txBox="1"/>
          <p:nvPr>
            <p:ph idx="1" type="body"/>
          </p:nvPr>
        </p:nvSpPr>
        <p:spPr>
          <a:xfrm>
            <a:off x="571500" y="1676400"/>
            <a:ext cx="8001000" cy="44958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SzPts val="3080"/>
              <a:buFont typeface="Arial"/>
              <a:buChar char="•"/>
            </a:pPr>
            <a:r>
              <a:rPr b="0" i="0" lang="en-US" sz="2800" u="none">
                <a:solidFill>
                  <a:srgbClr val="000099"/>
                </a:solidFill>
                <a:latin typeface="Arial"/>
                <a:ea typeface="Arial"/>
                <a:cs typeface="Arial"/>
                <a:sym typeface="Arial"/>
              </a:rPr>
              <a:t>Project sponsor – VP of Marketing</a:t>
            </a:r>
            <a:endParaRPr/>
          </a:p>
          <a:p>
            <a:pPr indent="-342900" lvl="0" marL="342900" rtl="0" algn="l">
              <a:lnSpc>
                <a:spcPct val="90000"/>
              </a:lnSpc>
              <a:spcBef>
                <a:spcPts val="560"/>
              </a:spcBef>
              <a:spcAft>
                <a:spcPts val="0"/>
              </a:spcAft>
              <a:buSzPts val="3080"/>
              <a:buFont typeface="Arial"/>
              <a:buChar char="•"/>
            </a:pPr>
            <a:r>
              <a:rPr b="0" i="0" lang="en-US" sz="2800" u="none">
                <a:solidFill>
                  <a:srgbClr val="000099"/>
                </a:solidFill>
                <a:latin typeface="Arial"/>
                <a:ea typeface="Arial"/>
                <a:cs typeface="Arial"/>
                <a:sym typeface="Arial"/>
              </a:rPr>
              <a:t>Business need – Reach new customers and improve service to existing customers</a:t>
            </a:r>
            <a:endParaRPr/>
          </a:p>
          <a:p>
            <a:pPr indent="-342900" lvl="0" marL="342900" rtl="0" algn="l">
              <a:lnSpc>
                <a:spcPct val="90000"/>
              </a:lnSpc>
              <a:spcBef>
                <a:spcPts val="560"/>
              </a:spcBef>
              <a:spcAft>
                <a:spcPts val="0"/>
              </a:spcAft>
              <a:buSzPts val="3080"/>
              <a:buFont typeface="Arial"/>
              <a:buChar char="•"/>
            </a:pPr>
            <a:r>
              <a:rPr b="0" i="0" lang="en-US" sz="2800" u="none">
                <a:solidFill>
                  <a:srgbClr val="000099"/>
                </a:solidFill>
                <a:latin typeface="Arial"/>
                <a:ea typeface="Arial"/>
                <a:cs typeface="Arial"/>
                <a:sym typeface="Arial"/>
              </a:rPr>
              <a:t>Business requirements – Provide web-based shopping capability</a:t>
            </a:r>
            <a:endParaRPr/>
          </a:p>
          <a:p>
            <a:pPr indent="-342900" lvl="0" marL="342900" rtl="0" algn="l">
              <a:lnSpc>
                <a:spcPct val="90000"/>
              </a:lnSpc>
              <a:spcBef>
                <a:spcPts val="560"/>
              </a:spcBef>
              <a:spcAft>
                <a:spcPts val="0"/>
              </a:spcAft>
              <a:buSzPts val="3080"/>
              <a:buFont typeface="Arial"/>
              <a:buChar char="•"/>
            </a:pPr>
            <a:r>
              <a:rPr b="0" i="0" lang="en-US" sz="2800" u="none">
                <a:solidFill>
                  <a:srgbClr val="000099"/>
                </a:solidFill>
                <a:latin typeface="Arial"/>
                <a:ea typeface="Arial"/>
                <a:cs typeface="Arial"/>
                <a:sym typeface="Arial"/>
              </a:rPr>
              <a:t>Business value - $750,000 in new customer sales; $1.8M in existing customer sales</a:t>
            </a:r>
            <a:endParaRPr/>
          </a:p>
          <a:p>
            <a:pPr indent="-342900" lvl="0" marL="342900" rtl="0" algn="l">
              <a:lnSpc>
                <a:spcPct val="90000"/>
              </a:lnSpc>
              <a:spcBef>
                <a:spcPts val="560"/>
              </a:spcBef>
              <a:spcAft>
                <a:spcPts val="0"/>
              </a:spcAft>
              <a:buSzPts val="3080"/>
              <a:buFont typeface="Arial"/>
              <a:buChar char="•"/>
            </a:pPr>
            <a:r>
              <a:rPr b="0" i="0" lang="en-US" sz="2800" u="none">
                <a:solidFill>
                  <a:srgbClr val="000099"/>
                </a:solidFill>
                <a:latin typeface="Arial"/>
                <a:ea typeface="Arial"/>
                <a:cs typeface="Arial"/>
                <a:sym typeface="Arial"/>
              </a:rPr>
              <a:t>Special issues or constraints – System must be operational by holiday shopping season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71500" y="304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Preliminary Project Acceptance</a:t>
            </a:r>
            <a:endParaRPr/>
          </a:p>
        </p:txBody>
      </p:sp>
      <p:sp>
        <p:nvSpPr>
          <p:cNvPr descr="Rectangle: Click to edit Master text styles &#10;Second level &#10;Third level &#10;Fourth level &#10;Fifth level" id="134" name="Google Shape;134;p7"/>
          <p:cNvSpPr txBox="1"/>
          <p:nvPr>
            <p:ph idx="1" type="body"/>
          </p:nvPr>
        </p:nvSpPr>
        <p:spPr>
          <a:xfrm>
            <a:off x="571500" y="1676400"/>
            <a:ext cx="8001000" cy="4495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960"/>
              <a:buFont typeface="Arial"/>
              <a:buChar char="•"/>
            </a:pPr>
            <a:r>
              <a:rPr b="0" i="0" lang="en-US" sz="3600" u="none">
                <a:solidFill>
                  <a:srgbClr val="000099"/>
                </a:solidFill>
                <a:latin typeface="Arial"/>
                <a:ea typeface="Arial"/>
                <a:cs typeface="Arial"/>
                <a:sym typeface="Arial"/>
              </a:rPr>
              <a:t>System request is reviewed by approval committee</a:t>
            </a:r>
            <a:endParaRPr/>
          </a:p>
          <a:p>
            <a:pPr indent="-342900" lvl="0" marL="342900" rtl="0" algn="l">
              <a:lnSpc>
                <a:spcPct val="100000"/>
              </a:lnSpc>
              <a:spcBef>
                <a:spcPts val="720"/>
              </a:spcBef>
              <a:spcAft>
                <a:spcPts val="0"/>
              </a:spcAft>
              <a:buSzPts val="3960"/>
              <a:buFont typeface="Arial"/>
              <a:buChar char="•"/>
            </a:pPr>
            <a:r>
              <a:rPr b="0" i="0" lang="en-US" sz="3600" u="none">
                <a:solidFill>
                  <a:srgbClr val="000099"/>
                </a:solidFill>
                <a:latin typeface="Arial"/>
                <a:ea typeface="Arial"/>
                <a:cs typeface="Arial"/>
                <a:sym typeface="Arial"/>
              </a:rPr>
              <a:t>Based on information provided, project merits are assessed.</a:t>
            </a:r>
            <a:endParaRPr/>
          </a:p>
          <a:p>
            <a:pPr indent="-342900" lvl="0" marL="342900" rtl="0" algn="l">
              <a:lnSpc>
                <a:spcPct val="100000"/>
              </a:lnSpc>
              <a:spcBef>
                <a:spcPts val="720"/>
              </a:spcBef>
              <a:spcAft>
                <a:spcPts val="0"/>
              </a:spcAft>
              <a:buSzPts val="3960"/>
              <a:buFont typeface="Arial"/>
              <a:buChar char="•"/>
            </a:pPr>
            <a:r>
              <a:rPr b="0" i="0" lang="en-US" sz="3600" u="none">
                <a:solidFill>
                  <a:srgbClr val="000099"/>
                </a:solidFill>
                <a:latin typeface="Arial"/>
                <a:ea typeface="Arial"/>
                <a:cs typeface="Arial"/>
                <a:sym typeface="Arial"/>
              </a:rPr>
              <a:t>Worthy projects are accepted and undergo additional investigation – the feasibility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99FF"/>
              </a:buClr>
              <a:buSzPts val="4000"/>
              <a:buFont typeface="Arial"/>
              <a:buNone/>
            </a:pPr>
            <a:r>
              <a:rPr b="1" i="0" lang="en-US" sz="4000" u="none">
                <a:solidFill>
                  <a:srgbClr val="0099FF"/>
                </a:solidFill>
                <a:latin typeface="Arial"/>
                <a:ea typeface="Arial"/>
                <a:cs typeface="Arial"/>
                <a:sym typeface="Arial"/>
              </a:rPr>
              <a:t>Your Turn</a:t>
            </a:r>
            <a:endParaRPr/>
          </a:p>
        </p:txBody>
      </p:sp>
      <p:sp>
        <p:nvSpPr>
          <p:cNvPr descr="Rectangle: Click to edit Master text styles &#10;Second level &#10;Third level &#10;Fourth level &#10;Fifth level" id="140" name="Google Shape;140;p8"/>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520"/>
              <a:buFont typeface="Arial"/>
              <a:buChar char="•"/>
            </a:pPr>
            <a:r>
              <a:rPr b="0" i="0" lang="en-US" sz="3200" u="none">
                <a:solidFill>
                  <a:srgbClr val="000099"/>
                </a:solidFill>
                <a:latin typeface="Arial"/>
                <a:ea typeface="Arial"/>
                <a:cs typeface="Arial"/>
                <a:sym typeface="Arial"/>
              </a:rPr>
              <a:t>If you were building a web-based system for course registration,</a:t>
            </a:r>
            <a:endParaRPr/>
          </a:p>
          <a:p>
            <a:pPr indent="-285750" lvl="1" marL="742950" rtl="0" algn="l">
              <a:lnSpc>
                <a:spcPct val="10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What is the business need?</a:t>
            </a:r>
            <a:endParaRPr/>
          </a:p>
          <a:p>
            <a:pPr indent="-285750" lvl="1" marL="742950" rtl="0" algn="l">
              <a:lnSpc>
                <a:spcPct val="10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What would be the business requirements?</a:t>
            </a:r>
            <a:endParaRPr/>
          </a:p>
          <a:p>
            <a:pPr indent="-285750" lvl="1" marL="742950" rtl="0" algn="l">
              <a:lnSpc>
                <a:spcPct val="10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What would be the business value (tangible and intangible)?</a:t>
            </a:r>
            <a:endParaRPr/>
          </a:p>
          <a:p>
            <a:pPr indent="-285750" lvl="1" marL="742950" rtl="0" algn="l">
              <a:lnSpc>
                <a:spcPct val="10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What special issues or constraints would you foresee?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ctrTitle"/>
          </p:nvPr>
        </p:nvSpPr>
        <p:spPr>
          <a:xfrm>
            <a:off x="990600" y="1600200"/>
            <a:ext cx="7467600" cy="1295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FEASIBILITY ANALYSIS</a:t>
            </a:r>
            <a:endParaRPr/>
          </a:p>
        </p:txBody>
      </p:sp>
      <p:sp>
        <p:nvSpPr>
          <p:cNvPr descr="Rectangle: Click to edit Master text styles &#10;Second level &#10;Third level &#10;Fourth level &#10;Fifth level" id="146" name="Google Shape;146;p9"/>
          <p:cNvSpPr txBox="1"/>
          <p:nvPr>
            <p:ph idx="1" type="subTitle"/>
          </p:nvPr>
        </p:nvSpPr>
        <p:spPr>
          <a:xfrm>
            <a:off x="990600" y="3200400"/>
            <a:ext cx="7239000" cy="2286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960"/>
              <a:buFont typeface="Arimo"/>
              <a:buNone/>
            </a:pPr>
            <a:r>
              <a:rPr b="0" i="0" lang="en-US" sz="3600" u="none">
                <a:solidFill>
                  <a:srgbClr val="000099"/>
                </a:solidFill>
                <a:latin typeface="Arimo"/>
                <a:ea typeface="Arimo"/>
                <a:cs typeface="Arimo"/>
                <a:sym typeface="Arimo"/>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1999-03-22T21:30:00Z</dcterms:created>
  <dc:creator>Fred Niederman</dc:creator>
</cp:coreProperties>
</file>