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3" r:id="rId3"/>
    <p:sldId id="260" r:id="rId4"/>
    <p:sldId id="264" r:id="rId5"/>
    <p:sldId id="310" r:id="rId6"/>
    <p:sldId id="311" r:id="rId7"/>
    <p:sldId id="261" r:id="rId8"/>
    <p:sldId id="312" r:id="rId9"/>
    <p:sldId id="313" r:id="rId10"/>
    <p:sldId id="314" r:id="rId11"/>
    <p:sldId id="316" r:id="rId12"/>
    <p:sldId id="317" r:id="rId13"/>
    <p:sldId id="318" r:id="rId14"/>
    <p:sldId id="319" r:id="rId15"/>
    <p:sldId id="321" r:id="rId16"/>
    <p:sldId id="323" r:id="rId17"/>
    <p:sldId id="322" r:id="rId18"/>
    <p:sldId id="320" r:id="rId19"/>
    <p:sldId id="324" r:id="rId20"/>
    <p:sldId id="325" r:id="rId21"/>
    <p:sldId id="326" r:id="rId22"/>
    <p:sldId id="32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69" d="100"/>
          <a:sy n="69" d="100"/>
        </p:scale>
        <p:origin x="-8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4322" name="Group 2"/>
          <p:cNvGrpSpPr>
            <a:grpSpLocks/>
          </p:cNvGrpSpPr>
          <p:nvPr/>
        </p:nvGrpSpPr>
        <p:grpSpPr bwMode="auto">
          <a:xfrm>
            <a:off x="-3175" y="0"/>
            <a:ext cx="9147175" cy="6867525"/>
            <a:chOff x="-2" y="0"/>
            <a:chExt cx="5762" cy="4326"/>
          </a:xfrm>
        </p:grpSpPr>
        <p:grpSp>
          <p:nvGrpSpPr>
            <p:cNvPr id="184323" name="Group 3"/>
            <p:cNvGrpSpPr>
              <a:grpSpLocks/>
            </p:cNvGrpSpPr>
            <p:nvPr userDrawn="1"/>
          </p:nvGrpSpPr>
          <p:grpSpPr bwMode="auto">
            <a:xfrm>
              <a:off x="-2" y="0"/>
              <a:ext cx="5712" cy="4326"/>
              <a:chOff x="-2" y="0"/>
              <a:chExt cx="5712" cy="4326"/>
            </a:xfrm>
          </p:grpSpPr>
          <p:sp>
            <p:nvSpPr>
              <p:cNvPr id="184324"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25"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26"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27"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28"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29"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0"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1"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2"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3"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4"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5"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6"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7"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8"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39"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0"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1"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2"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3"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4"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5"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6"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7"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8"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49"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0"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1"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2"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3"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4"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5"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6"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7"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8"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59"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0"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1"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2"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3"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4"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5"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6"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7"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8"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69"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0"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1"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2"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3"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4"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5"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6"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7"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8"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79"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80"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81"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82"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83"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grpSp>
        <p:sp>
          <p:nvSpPr>
            <p:cNvPr id="184384" name="Rectangle 64"/>
            <p:cNvSpPr>
              <a:spLocks noChangeArrowheads="1"/>
            </p:cNvSpPr>
            <p:nvPr userDrawn="1"/>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4385" name="Rectangle 65"/>
            <p:cNvSpPr>
              <a:spLocks noChangeArrowheads="1"/>
            </p:cNvSpPr>
            <p:nvPr userDrawn="1"/>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grpSp>
      <p:sp>
        <p:nvSpPr>
          <p:cNvPr id="184386"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fontAlgn="base">
              <a:spcBef>
                <a:spcPct val="0"/>
              </a:spcBef>
              <a:spcAft>
                <a:spcPct val="0"/>
              </a:spcAft>
            </a:pPr>
            <a:endParaRPr kumimoji="1" lang="en-US" sz="2400">
              <a:solidFill>
                <a:srgbClr val="000000"/>
              </a:solidFill>
            </a:endParaRPr>
          </a:p>
        </p:txBody>
      </p:sp>
      <p:sp>
        <p:nvSpPr>
          <p:cNvPr id="184387" name="Rectangle 67"/>
          <p:cNvSpPr>
            <a:spLocks noGrp="1" noChangeArrowheads="1"/>
          </p:cNvSpPr>
          <p:nvPr>
            <p:ph type="ctrTitle" sz="quarter"/>
          </p:nvPr>
        </p:nvSpPr>
        <p:spPr>
          <a:xfrm>
            <a:off x="779463" y="2254250"/>
            <a:ext cx="7678737" cy="274638"/>
          </a:xfrm>
        </p:spPr>
        <p:txBody>
          <a:bodyPr/>
          <a:lstStyle>
            <a:lvl1pPr algn="r">
              <a:defRPr sz="1200" b="0"/>
            </a:lvl1pPr>
          </a:lstStyle>
          <a:p>
            <a:r>
              <a:rPr lang="en-US"/>
              <a:t>Click to edit Master title style</a:t>
            </a:r>
          </a:p>
        </p:txBody>
      </p:sp>
      <p:sp>
        <p:nvSpPr>
          <p:cNvPr id="18438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sz="1400"/>
            </a:lvl1pPr>
          </a:lstStyle>
          <a:p>
            <a:r>
              <a:rPr lang="en-US"/>
              <a:t>Click to edit Master subtitle style</a:t>
            </a:r>
          </a:p>
        </p:txBody>
      </p:sp>
      <p:sp>
        <p:nvSpPr>
          <p:cNvPr id="184389" name="Rectangle 69"/>
          <p:cNvSpPr>
            <a:spLocks noGrp="1" noChangeArrowheads="1"/>
          </p:cNvSpPr>
          <p:nvPr>
            <p:ph type="dt" sz="quarter" idx="2"/>
          </p:nvPr>
        </p:nvSpPr>
        <p:spPr>
          <a:xfrm>
            <a:off x="685800" y="6248400"/>
            <a:ext cx="1905000" cy="457200"/>
          </a:xfrm>
        </p:spPr>
        <p:txBody>
          <a:bodyPr/>
          <a:lstStyle>
            <a:lvl1pPr>
              <a:defRPr/>
            </a:lvl1pPr>
          </a:lstStyle>
          <a:p>
            <a:endParaRPr lang="en-US">
              <a:solidFill>
                <a:srgbClr val="000000"/>
              </a:solidFill>
            </a:endParaRPr>
          </a:p>
        </p:txBody>
      </p:sp>
      <p:sp>
        <p:nvSpPr>
          <p:cNvPr id="184390" name="Rectangle 70"/>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000000"/>
              </a:solidFill>
            </a:endParaRPr>
          </a:p>
        </p:txBody>
      </p:sp>
      <p:sp>
        <p:nvSpPr>
          <p:cNvPr id="184391" name="Rectangle 71"/>
          <p:cNvSpPr>
            <a:spLocks noGrp="1" noChangeArrowheads="1"/>
          </p:cNvSpPr>
          <p:nvPr>
            <p:ph type="sldNum" sz="quarter" idx="4"/>
          </p:nvPr>
        </p:nvSpPr>
        <p:spPr>
          <a:xfrm>
            <a:off x="6553200" y="6248400"/>
            <a:ext cx="1905000" cy="457200"/>
          </a:xfrm>
        </p:spPr>
        <p:txBody>
          <a:bodyPr/>
          <a:lstStyle>
            <a:lvl1pPr>
              <a:defRPr/>
            </a:lvl1pPr>
          </a:lstStyle>
          <a:p>
            <a:fld id="{06197A6C-C9D2-4E5C-9092-8409CE796EB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4075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4C7FA57-C43C-4F30-9384-8914EEBB000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8598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166813"/>
            <a:ext cx="2039938" cy="4929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166813"/>
            <a:ext cx="5970587" cy="4929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C2D2E8-E36D-453C-B434-3D8154D05CB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0271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732D3C6-5C79-4516-B889-80F2B24CF6E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4299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5C9EE0D-7F20-4891-A955-FD74F8328C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4397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E999B0B-1B9B-4893-B52C-7BFA7040E3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3055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F73507F-187F-4FED-AAE7-05FF7661DFA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31804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7872953-F3F3-447A-89BD-615F91A827C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8303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A5A342F-55C0-4D68-ABA9-FE30AA4D5D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88399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C9D6EAF-82DD-46CE-A617-8BAD71F7E6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147267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FFABE93B-7423-4BC1-821F-FEF5907AD79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1909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3298" name="Group 2"/>
          <p:cNvGrpSpPr>
            <a:grpSpLocks/>
          </p:cNvGrpSpPr>
          <p:nvPr/>
        </p:nvGrpSpPr>
        <p:grpSpPr bwMode="auto">
          <a:xfrm>
            <a:off x="0" y="0"/>
            <a:ext cx="9147175" cy="6867525"/>
            <a:chOff x="0" y="0"/>
            <a:chExt cx="5762" cy="4326"/>
          </a:xfrm>
        </p:grpSpPr>
        <p:sp>
          <p:nvSpPr>
            <p:cNvPr id="183299"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0"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1"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2"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3"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4"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5"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6"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7"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8"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09"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0"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1"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2"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3"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4"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5"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6"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7"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8"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19"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0"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1"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2"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3"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4"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5"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6"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7"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8"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29"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0"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1"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2"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3"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4"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5"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6"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7"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8"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39"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0"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1"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2"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3"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4"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5"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6"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7"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8"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49"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0"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1"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2"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3"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4"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5"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6"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7"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8"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59"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sp>
          <p:nvSpPr>
            <p:cNvPr id="183360"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fontAlgn="base">
                <a:spcBef>
                  <a:spcPct val="0"/>
                </a:spcBef>
                <a:spcAft>
                  <a:spcPct val="0"/>
                </a:spcAft>
              </a:pPr>
              <a:endParaRPr lang="en-US" sz="2400">
                <a:solidFill>
                  <a:srgbClr val="000000"/>
                </a:solidFill>
              </a:endParaRPr>
            </a:p>
          </p:txBody>
        </p:sp>
      </p:grpSp>
      <p:sp>
        <p:nvSpPr>
          <p:cNvPr id="183361" name="Rectangle 65"/>
          <p:cNvSpPr>
            <a:spLocks noGrp="1" noChangeArrowheads="1"/>
          </p:cNvSpPr>
          <p:nvPr>
            <p:ph type="title"/>
          </p:nvPr>
        </p:nvSpPr>
        <p:spPr bwMode="auto">
          <a:xfrm>
            <a:off x="871538" y="1166813"/>
            <a:ext cx="8162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83362"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3363"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83364"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83365"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B52821AF-A7F7-4F45-8245-C3F027A3796C}"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138263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2400" b="1">
          <a:solidFill>
            <a:schemeClr val="tx2"/>
          </a:solidFill>
          <a:latin typeface="+mj-lt"/>
          <a:ea typeface="+mj-ea"/>
          <a:cs typeface="+mj-cs"/>
        </a:defRPr>
      </a:lvl1pPr>
      <a:lvl2pPr algn="l" rtl="0" fontAlgn="base">
        <a:spcBef>
          <a:spcPct val="0"/>
        </a:spcBef>
        <a:spcAft>
          <a:spcPct val="0"/>
        </a:spcAft>
        <a:defRPr sz="2400" b="1">
          <a:solidFill>
            <a:schemeClr val="tx2"/>
          </a:solidFill>
          <a:latin typeface="Verdana" pitchFamily="34" charset="0"/>
        </a:defRPr>
      </a:lvl2pPr>
      <a:lvl3pPr algn="l" rtl="0" fontAlgn="base">
        <a:spcBef>
          <a:spcPct val="0"/>
        </a:spcBef>
        <a:spcAft>
          <a:spcPct val="0"/>
        </a:spcAft>
        <a:defRPr sz="2400" b="1">
          <a:solidFill>
            <a:schemeClr val="tx2"/>
          </a:solidFill>
          <a:latin typeface="Verdana" pitchFamily="34" charset="0"/>
        </a:defRPr>
      </a:lvl3pPr>
      <a:lvl4pPr algn="l" rtl="0" fontAlgn="base">
        <a:spcBef>
          <a:spcPct val="0"/>
        </a:spcBef>
        <a:spcAft>
          <a:spcPct val="0"/>
        </a:spcAft>
        <a:defRPr sz="2400" b="1">
          <a:solidFill>
            <a:schemeClr val="tx2"/>
          </a:solidFill>
          <a:latin typeface="Verdana" pitchFamily="34" charset="0"/>
        </a:defRPr>
      </a:lvl4pPr>
      <a:lvl5pPr algn="l" rtl="0" fontAlgn="base">
        <a:spcBef>
          <a:spcPct val="0"/>
        </a:spcBef>
        <a:spcAft>
          <a:spcPct val="0"/>
        </a:spcAft>
        <a:defRPr sz="2400" b="1">
          <a:solidFill>
            <a:schemeClr val="tx2"/>
          </a:solidFill>
          <a:latin typeface="Verdana" pitchFamily="34" charset="0"/>
        </a:defRPr>
      </a:lvl5pPr>
      <a:lvl6pPr marL="457200" algn="l" rtl="0" fontAlgn="base">
        <a:spcBef>
          <a:spcPct val="0"/>
        </a:spcBef>
        <a:spcAft>
          <a:spcPct val="0"/>
        </a:spcAft>
        <a:defRPr sz="2400" b="1">
          <a:solidFill>
            <a:schemeClr val="tx2"/>
          </a:solidFill>
          <a:latin typeface="Verdana" pitchFamily="34" charset="0"/>
        </a:defRPr>
      </a:lvl6pPr>
      <a:lvl7pPr marL="914400" algn="l" rtl="0" fontAlgn="base">
        <a:spcBef>
          <a:spcPct val="0"/>
        </a:spcBef>
        <a:spcAft>
          <a:spcPct val="0"/>
        </a:spcAft>
        <a:defRPr sz="2400" b="1">
          <a:solidFill>
            <a:schemeClr val="tx2"/>
          </a:solidFill>
          <a:latin typeface="Verdana" pitchFamily="34" charset="0"/>
        </a:defRPr>
      </a:lvl7pPr>
      <a:lvl8pPr marL="1371600" algn="l" rtl="0" fontAlgn="base">
        <a:spcBef>
          <a:spcPct val="0"/>
        </a:spcBef>
        <a:spcAft>
          <a:spcPct val="0"/>
        </a:spcAft>
        <a:defRPr sz="2400" b="1">
          <a:solidFill>
            <a:schemeClr val="tx2"/>
          </a:solidFill>
          <a:latin typeface="Verdana" pitchFamily="34" charset="0"/>
        </a:defRPr>
      </a:lvl8pPr>
      <a:lvl9pPr marL="1828800" algn="l" rtl="0" fontAlgn="base">
        <a:spcBef>
          <a:spcPct val="0"/>
        </a:spcBef>
        <a:spcAft>
          <a:spcPct val="0"/>
        </a:spcAft>
        <a:defRPr sz="2400" b="1">
          <a:solidFill>
            <a:schemeClr val="tx2"/>
          </a:solidFill>
          <a:latin typeface="Verdan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a:solidFill>
            <a:schemeClr val="tx1"/>
          </a:solidFill>
          <a:latin typeface="+mn-lt"/>
        </a:defRPr>
      </a:lvl2pPr>
      <a:lvl3pPr marL="1143000" indent="-228600" algn="l" rtl="0" fontAlgn="base">
        <a:spcBef>
          <a:spcPct val="20000"/>
        </a:spcBef>
        <a:spcAft>
          <a:spcPct val="0"/>
        </a:spcAft>
        <a:buClr>
          <a:schemeClr val="tx2"/>
        </a:buClr>
        <a:buChar char="•"/>
        <a:defRPr sz="1600">
          <a:solidFill>
            <a:schemeClr val="tx1"/>
          </a:solidFill>
          <a:latin typeface="+mn-lt"/>
        </a:defRPr>
      </a:lvl3pPr>
      <a:lvl4pPr marL="1600200" indent="-228600" algn="l" rtl="0" fontAlgn="base">
        <a:spcBef>
          <a:spcPct val="20000"/>
        </a:spcBef>
        <a:spcAft>
          <a:spcPct val="0"/>
        </a:spcAft>
        <a:buClr>
          <a:schemeClr val="hlink"/>
        </a:buClr>
        <a:buChar char="•"/>
        <a:defRPr sz="1400">
          <a:solidFill>
            <a:schemeClr val="tx1"/>
          </a:solidFill>
          <a:latin typeface="+mn-lt"/>
        </a:defRPr>
      </a:lvl4pPr>
      <a:lvl5pPr marL="2057400" indent="-228600" algn="l" rtl="0" fontAlgn="base">
        <a:spcBef>
          <a:spcPct val="20000"/>
        </a:spcBef>
        <a:spcAft>
          <a:spcPct val="0"/>
        </a:spcAft>
        <a:buClr>
          <a:schemeClr val="tx1"/>
        </a:buClr>
        <a:buSzPct val="85000"/>
        <a:buChar char="•"/>
        <a:defRPr sz="1200">
          <a:solidFill>
            <a:schemeClr val="tx1"/>
          </a:solidFill>
          <a:latin typeface="+mn-lt"/>
        </a:defRPr>
      </a:lvl5pPr>
      <a:lvl6pPr marL="2514600" indent="-228600" algn="l" rtl="0" fontAlgn="base">
        <a:spcBef>
          <a:spcPct val="20000"/>
        </a:spcBef>
        <a:spcAft>
          <a:spcPct val="0"/>
        </a:spcAft>
        <a:buClr>
          <a:schemeClr val="tx1"/>
        </a:buClr>
        <a:buSzPct val="85000"/>
        <a:buChar char="•"/>
        <a:defRPr sz="1200">
          <a:solidFill>
            <a:schemeClr val="tx1"/>
          </a:solidFill>
          <a:latin typeface="+mn-lt"/>
        </a:defRPr>
      </a:lvl6pPr>
      <a:lvl7pPr marL="2971800" indent="-228600" algn="l" rtl="0" fontAlgn="base">
        <a:spcBef>
          <a:spcPct val="20000"/>
        </a:spcBef>
        <a:spcAft>
          <a:spcPct val="0"/>
        </a:spcAft>
        <a:buClr>
          <a:schemeClr val="tx1"/>
        </a:buClr>
        <a:buSzPct val="85000"/>
        <a:buChar char="•"/>
        <a:defRPr sz="1200">
          <a:solidFill>
            <a:schemeClr val="tx1"/>
          </a:solidFill>
          <a:latin typeface="+mn-lt"/>
        </a:defRPr>
      </a:lvl7pPr>
      <a:lvl8pPr marL="3429000" indent="-228600" algn="l" rtl="0" fontAlgn="base">
        <a:spcBef>
          <a:spcPct val="20000"/>
        </a:spcBef>
        <a:spcAft>
          <a:spcPct val="0"/>
        </a:spcAft>
        <a:buClr>
          <a:schemeClr val="tx1"/>
        </a:buClr>
        <a:buSzPct val="85000"/>
        <a:buChar char="•"/>
        <a:defRPr sz="1200">
          <a:solidFill>
            <a:schemeClr val="tx1"/>
          </a:solidFill>
          <a:latin typeface="+mn-lt"/>
        </a:defRPr>
      </a:lvl8pPr>
      <a:lvl9pPr marL="3886200" indent="-228600" algn="l" rtl="0" fontAlgn="base">
        <a:spcBef>
          <a:spcPct val="20000"/>
        </a:spcBef>
        <a:spcAft>
          <a:spcPct val="0"/>
        </a:spcAft>
        <a:buClr>
          <a:schemeClr val="tx1"/>
        </a:buClr>
        <a:buSzPct val="8500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ctrTitle"/>
          </p:nvPr>
        </p:nvSpPr>
        <p:spPr>
          <a:xfrm>
            <a:off x="779463" y="1887538"/>
            <a:ext cx="7678737" cy="369332"/>
          </a:xfrm>
        </p:spPr>
        <p:txBody>
          <a:bodyPr/>
          <a:lstStyle/>
          <a:p>
            <a:pPr algn="l"/>
            <a:r>
              <a:rPr lang="en-US" sz="1800" b="1" dirty="0" smtClean="0"/>
              <a:t>ICS 2305 : SYSTEMS PROGRAMMING</a:t>
            </a:r>
            <a:endParaRPr lang="en-US" sz="1800" b="1" dirty="0"/>
          </a:p>
        </p:txBody>
      </p:sp>
      <p:sp>
        <p:nvSpPr>
          <p:cNvPr id="185347" name="Rectangle 3"/>
          <p:cNvSpPr>
            <a:spLocks noGrp="1" noChangeArrowheads="1"/>
          </p:cNvSpPr>
          <p:nvPr>
            <p:ph type="subTitle" idx="1"/>
          </p:nvPr>
        </p:nvSpPr>
        <p:spPr/>
        <p:txBody>
          <a:bodyPr/>
          <a:lstStyle/>
          <a:p>
            <a:pPr algn="r"/>
            <a:endParaRPr lang="en-US" sz="1800" dirty="0" smtClean="0"/>
          </a:p>
          <a:p>
            <a:pPr algn="r"/>
            <a:r>
              <a:rPr lang="en-US" sz="1800" dirty="0" smtClean="0"/>
              <a:t>FILES HANDLING AND MANAGEMENT</a:t>
            </a:r>
            <a:endParaRPr lang="en-US" sz="1800" dirty="0"/>
          </a:p>
          <a:p>
            <a:pPr algn="r"/>
            <a:endParaRPr lang="en-US" sz="1800" dirty="0" smtClean="0"/>
          </a:p>
          <a:p>
            <a:pPr algn="r"/>
            <a:r>
              <a:rPr lang="en-US" sz="1800" dirty="0" err="1" smtClean="0"/>
              <a:t>Karanja</a:t>
            </a:r>
            <a:r>
              <a:rPr lang="en-US" sz="1800" dirty="0" smtClean="0"/>
              <a:t> Mwangi </a:t>
            </a:r>
            <a:endParaRPr lang="en-US" sz="1800" dirty="0"/>
          </a:p>
        </p:txBody>
      </p:sp>
    </p:spTree>
    <p:extLst>
      <p:ext uri="{BB962C8B-B14F-4D97-AF65-F5344CB8AC3E}">
        <p14:creationId xmlns:p14="http://schemas.microsoft.com/office/powerpoint/2010/main" val="24608741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268"/>
            <a:ext cx="8162925" cy="1200329"/>
          </a:xfrm>
        </p:spPr>
        <p:txBody>
          <a:bodyPr/>
          <a:lstStyle/>
          <a:p>
            <a:r>
              <a:rPr lang="en-US" dirty="0" err="1"/>
              <a:t>Input/Output</a:t>
            </a:r>
            <a:r>
              <a:rPr lang="en-US" dirty="0"/>
              <a:t> operation on </a:t>
            </a:r>
            <a:r>
              <a:rPr lang="en-US" dirty="0" smtClean="0"/>
              <a:t>File – Writing to a file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C, when you write to a file, newline characters '\n' must be explicitly added</a:t>
            </a:r>
            <a:r>
              <a:rPr lang="en-US" dirty="0" smtClean="0"/>
              <a:t>.</a:t>
            </a:r>
          </a:p>
          <a:p>
            <a:r>
              <a:rPr lang="en-US" dirty="0"/>
              <a:t>The</a:t>
            </a:r>
            <a:r>
              <a:rPr lang="en-US" dirty="0">
                <a:solidFill>
                  <a:srgbClr val="FF0000"/>
                </a:solidFill>
              </a:rPr>
              <a:t> </a:t>
            </a:r>
            <a:r>
              <a:rPr lang="en-US" dirty="0" err="1" smtClean="0">
                <a:solidFill>
                  <a:srgbClr val="FF0000"/>
                </a:solidFill>
              </a:rPr>
              <a:t>stdio.h</a:t>
            </a:r>
            <a:r>
              <a:rPr lang="en-US" dirty="0" smtClean="0">
                <a:solidFill>
                  <a:srgbClr val="FF0000"/>
                </a:solidFill>
              </a:rPr>
              <a:t> </a:t>
            </a:r>
            <a:r>
              <a:rPr lang="en-US" dirty="0"/>
              <a:t>library offers the necessary functions to write to a file:</a:t>
            </a:r>
          </a:p>
          <a:p>
            <a:pPr lvl="1"/>
            <a:r>
              <a:rPr lang="en-US" b="1" dirty="0" err="1"/>
              <a:t>fputc</a:t>
            </a:r>
            <a:r>
              <a:rPr lang="en-US" b="1" dirty="0"/>
              <a:t>(char, </a:t>
            </a:r>
            <a:r>
              <a:rPr lang="en-US" b="1" dirty="0" err="1"/>
              <a:t>file_pointer</a:t>
            </a:r>
            <a:r>
              <a:rPr lang="en-US" b="1" dirty="0"/>
              <a:t>)</a:t>
            </a:r>
            <a:r>
              <a:rPr lang="en-US" dirty="0"/>
              <a:t>: It writes a character to the file pointed to by </a:t>
            </a:r>
            <a:r>
              <a:rPr lang="en-US" dirty="0" err="1"/>
              <a:t>file_pointer</a:t>
            </a:r>
            <a:r>
              <a:rPr lang="en-US" dirty="0"/>
              <a:t>.</a:t>
            </a:r>
          </a:p>
          <a:p>
            <a:pPr lvl="1"/>
            <a:r>
              <a:rPr lang="en-US" b="1" dirty="0" err="1"/>
              <a:t>fputs</a:t>
            </a:r>
            <a:r>
              <a:rPr lang="en-US" b="1" dirty="0"/>
              <a:t>(</a:t>
            </a:r>
            <a:r>
              <a:rPr lang="en-US" b="1" dirty="0" err="1"/>
              <a:t>str</a:t>
            </a:r>
            <a:r>
              <a:rPr lang="en-US" b="1" dirty="0"/>
              <a:t>, </a:t>
            </a:r>
            <a:r>
              <a:rPr lang="en-US" b="1" dirty="0" err="1"/>
              <a:t>file_pointer</a:t>
            </a:r>
            <a:r>
              <a:rPr lang="en-US" b="1" dirty="0"/>
              <a:t>)</a:t>
            </a:r>
            <a:r>
              <a:rPr lang="en-US" dirty="0"/>
              <a:t>: It writes a string to the file pointed to by </a:t>
            </a:r>
            <a:r>
              <a:rPr lang="en-US" dirty="0" err="1"/>
              <a:t>file_pointer</a:t>
            </a:r>
            <a:r>
              <a:rPr lang="en-US" dirty="0"/>
              <a:t>.</a:t>
            </a:r>
          </a:p>
          <a:p>
            <a:pPr lvl="1"/>
            <a:r>
              <a:rPr lang="en-US" b="1" dirty="0" err="1"/>
              <a:t>fprintf</a:t>
            </a:r>
            <a:r>
              <a:rPr lang="en-US" b="1" dirty="0"/>
              <a:t>(</a:t>
            </a:r>
            <a:r>
              <a:rPr lang="en-US" b="1" dirty="0" err="1"/>
              <a:t>file_pointer</a:t>
            </a:r>
            <a:r>
              <a:rPr lang="en-US" b="1" dirty="0"/>
              <a:t>, </a:t>
            </a:r>
            <a:r>
              <a:rPr lang="en-US" b="1" dirty="0" err="1"/>
              <a:t>str</a:t>
            </a:r>
            <a:r>
              <a:rPr lang="en-US" b="1" dirty="0"/>
              <a:t>, </a:t>
            </a:r>
            <a:r>
              <a:rPr lang="en-US" b="1" dirty="0" err="1"/>
              <a:t>variable_lists</a:t>
            </a:r>
            <a:r>
              <a:rPr lang="en-US" b="1" dirty="0"/>
              <a:t>)</a:t>
            </a:r>
            <a:r>
              <a:rPr lang="en-US" dirty="0"/>
              <a:t>: It prints a string to the file pointed to by </a:t>
            </a:r>
            <a:r>
              <a:rPr lang="en-US" dirty="0" err="1"/>
              <a:t>file_pointer</a:t>
            </a:r>
            <a:r>
              <a:rPr lang="en-US" dirty="0"/>
              <a:t>. The string can optionally include format </a:t>
            </a:r>
            <a:r>
              <a:rPr lang="en-US" dirty="0" err="1"/>
              <a:t>specifiers</a:t>
            </a:r>
            <a:r>
              <a:rPr lang="en-US" dirty="0"/>
              <a:t> and a list of variables </a:t>
            </a:r>
            <a:r>
              <a:rPr lang="en-US" dirty="0" err="1"/>
              <a:t>variable_lists</a:t>
            </a:r>
            <a:endParaRPr lang="en-US" dirty="0"/>
          </a:p>
          <a:p>
            <a:endParaRPr lang="en-US" dirty="0" smtClean="0"/>
          </a:p>
          <a:p>
            <a:r>
              <a:rPr lang="en-US" dirty="0" smtClean="0"/>
              <a:t>Next Examples …….</a:t>
            </a:r>
          </a:p>
          <a:p>
            <a:r>
              <a:rPr lang="en-US" dirty="0" smtClean="0"/>
              <a:t>You may also need to </a:t>
            </a:r>
            <a:r>
              <a:rPr lang="en-US" b="1" dirty="0">
                <a:solidFill>
                  <a:srgbClr val="FF0000"/>
                </a:solidFill>
              </a:rPr>
              <a:t>#include &lt;</a:t>
            </a:r>
            <a:r>
              <a:rPr lang="en-US" b="1" dirty="0" err="1" smtClean="0">
                <a:solidFill>
                  <a:srgbClr val="FF0000"/>
                </a:solidFill>
              </a:rPr>
              <a:t>stdlib.h</a:t>
            </a:r>
            <a:r>
              <a:rPr lang="en-US" b="1" dirty="0" smtClean="0">
                <a:solidFill>
                  <a:srgbClr val="FF0000"/>
                </a:solidFill>
              </a:rPr>
              <a:t>  </a:t>
            </a:r>
            <a:r>
              <a:rPr lang="en-US" b="1" dirty="0" smtClean="0"/>
              <a:t>for the codes to work </a:t>
            </a:r>
            <a:endParaRPr lang="en-US" b="1" dirty="0"/>
          </a:p>
        </p:txBody>
      </p:sp>
    </p:spTree>
    <p:extLst>
      <p:ext uri="{BB962C8B-B14F-4D97-AF65-F5344CB8AC3E}">
        <p14:creationId xmlns:p14="http://schemas.microsoft.com/office/powerpoint/2010/main" val="161132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62925" cy="830997"/>
          </a:xfrm>
        </p:spPr>
        <p:txBody>
          <a:bodyPr/>
          <a:lstStyle/>
          <a:p>
            <a:r>
              <a:rPr lang="en-US" dirty="0" smtClean="0"/>
              <a:t>Writing to a file  -  using </a:t>
            </a:r>
            <a:r>
              <a:rPr lang="en-US" dirty="0" err="1"/>
              <a:t>fputc</a:t>
            </a:r>
            <a:r>
              <a:rPr lang="en-US" dirty="0"/>
              <a:t>() Function:</a:t>
            </a:r>
            <a:br>
              <a:rPr lang="en-US" dirty="0"/>
            </a:br>
            <a:endParaRPr lang="en-US" dirty="0"/>
          </a:p>
        </p:txBody>
      </p:sp>
      <p:sp>
        <p:nvSpPr>
          <p:cNvPr id="3" name="Content Placeholder 2"/>
          <p:cNvSpPr>
            <a:spLocks noGrp="1"/>
          </p:cNvSpPr>
          <p:nvPr>
            <p:ph idx="1"/>
          </p:nvPr>
        </p:nvSpPr>
        <p:spPr>
          <a:xfrm>
            <a:off x="685800" y="1219200"/>
            <a:ext cx="8110537" cy="5410200"/>
          </a:xfrm>
        </p:spPr>
        <p:txBody>
          <a:bodyPr/>
          <a:lstStyle/>
          <a:p>
            <a:r>
              <a:rPr lang="en-US" dirty="0" err="1">
                <a:solidFill>
                  <a:srgbClr val="FF0000"/>
                </a:solidFill>
              </a:rPr>
              <a:t>getc</a:t>
            </a:r>
            <a:r>
              <a:rPr lang="en-US" dirty="0">
                <a:solidFill>
                  <a:srgbClr val="FF0000"/>
                </a:solidFill>
              </a:rPr>
              <a:t>() and </a:t>
            </a:r>
            <a:r>
              <a:rPr lang="en-US" dirty="0" err="1">
                <a:solidFill>
                  <a:srgbClr val="FF0000"/>
                </a:solidFill>
              </a:rPr>
              <a:t>putc</a:t>
            </a:r>
            <a:r>
              <a:rPr lang="en-US" dirty="0">
                <a:solidFill>
                  <a:srgbClr val="FF0000"/>
                </a:solidFill>
              </a:rPr>
              <a:t>() are simplest functions used to read and write individual characters to a file</a:t>
            </a:r>
            <a:r>
              <a:rPr lang="en-US" dirty="0" smtClean="0">
                <a:solidFill>
                  <a:srgbClr val="FF0000"/>
                </a:solidFill>
              </a:rPr>
              <a:t>.</a:t>
            </a:r>
          </a:p>
          <a:p>
            <a:pPr marL="0" indent="0">
              <a:buNone/>
            </a:pP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a:t>
            </a:r>
            <a:r>
              <a:rPr lang="en-US" dirty="0" smtClean="0"/>
              <a:t>{ </a:t>
            </a:r>
          </a:p>
          <a:p>
            <a:pPr marL="0" indent="0">
              <a:buNone/>
            </a:pPr>
            <a:r>
              <a:rPr lang="en-US" dirty="0" err="1" smtClean="0"/>
              <a:t>int</a:t>
            </a:r>
            <a:r>
              <a:rPr lang="en-US" dirty="0" smtClean="0"/>
              <a:t> </a:t>
            </a:r>
            <a:r>
              <a:rPr lang="en-US" dirty="0"/>
              <a:t>i; FILE * </a:t>
            </a:r>
            <a:r>
              <a:rPr lang="en-US" dirty="0" err="1"/>
              <a:t>fptr</a:t>
            </a:r>
            <a:r>
              <a:rPr lang="en-US" dirty="0"/>
              <a:t>; </a:t>
            </a:r>
            <a:endParaRPr lang="en-US" dirty="0" smtClean="0"/>
          </a:p>
          <a:p>
            <a:pPr marL="0" indent="0">
              <a:buNone/>
            </a:pPr>
            <a:r>
              <a:rPr lang="en-US" dirty="0" smtClean="0"/>
              <a:t>char </a:t>
            </a:r>
            <a:r>
              <a:rPr lang="en-US" dirty="0" err="1"/>
              <a:t>fn</a:t>
            </a:r>
            <a:r>
              <a:rPr lang="en-US" dirty="0"/>
              <a:t>[50]; </a:t>
            </a:r>
            <a:endParaRPr lang="en-US" dirty="0" smtClean="0"/>
          </a:p>
          <a:p>
            <a:pPr marL="0" indent="0">
              <a:buNone/>
            </a:pPr>
            <a:r>
              <a:rPr lang="en-US" dirty="0" smtClean="0"/>
              <a:t>char </a:t>
            </a:r>
            <a:r>
              <a:rPr lang="en-US" dirty="0" err="1"/>
              <a:t>str</a:t>
            </a:r>
            <a:r>
              <a:rPr lang="en-US" dirty="0"/>
              <a:t>[] = </a:t>
            </a:r>
            <a:r>
              <a:rPr lang="en-US" dirty="0" smtClean="0"/>
              <a:t>“</a:t>
            </a:r>
            <a:r>
              <a:rPr lang="en-US" dirty="0" err="1" smtClean="0"/>
              <a:t>Masomo</a:t>
            </a:r>
            <a:r>
              <a:rPr lang="en-US" dirty="0" smtClean="0"/>
              <a:t> </a:t>
            </a:r>
            <a:r>
              <a:rPr lang="en-US" dirty="0" err="1" smtClean="0"/>
              <a:t>yetu</a:t>
            </a:r>
            <a:r>
              <a:rPr lang="en-US" dirty="0" smtClean="0"/>
              <a:t>\n</a:t>
            </a:r>
            <a:r>
              <a:rPr lang="en-US" dirty="0"/>
              <a:t>"; </a:t>
            </a:r>
            <a:endParaRPr lang="en-US" dirty="0" smtClean="0"/>
          </a:p>
          <a:p>
            <a:pPr marL="0" indent="0">
              <a:buNone/>
            </a:pPr>
            <a:r>
              <a:rPr lang="en-US" dirty="0" err="1" smtClean="0"/>
              <a:t>fptr</a:t>
            </a:r>
            <a:r>
              <a:rPr lang="en-US" dirty="0" smtClean="0"/>
              <a:t> </a:t>
            </a:r>
            <a:r>
              <a:rPr lang="en-US" dirty="0"/>
              <a:t>= </a:t>
            </a:r>
            <a:r>
              <a:rPr lang="en-US" dirty="0" err="1"/>
              <a:t>fopen</a:t>
            </a:r>
            <a:r>
              <a:rPr lang="en-US" dirty="0" smtClean="0"/>
              <a:t>(“ICS2305.txt</a:t>
            </a:r>
            <a:r>
              <a:rPr lang="en-US" dirty="0"/>
              <a:t>", "w"); </a:t>
            </a:r>
            <a:r>
              <a:rPr lang="en-US" dirty="0" smtClean="0"/>
              <a:t>// "w" defines "writing mode" </a:t>
            </a:r>
          </a:p>
          <a:p>
            <a:pPr marL="0" indent="0">
              <a:buNone/>
            </a:pPr>
            <a:r>
              <a:rPr lang="en-US" dirty="0" smtClean="0"/>
              <a:t>for (i = 0; </a:t>
            </a:r>
            <a:r>
              <a:rPr lang="en-US" dirty="0" err="1" smtClean="0"/>
              <a:t>str</a:t>
            </a:r>
            <a:r>
              <a:rPr lang="en-US" dirty="0" smtClean="0"/>
              <a:t>[i] != '\n'; i++) { </a:t>
            </a:r>
          </a:p>
          <a:p>
            <a:pPr marL="0" indent="0">
              <a:buNone/>
            </a:pPr>
            <a:r>
              <a:rPr lang="en-US" dirty="0" smtClean="0"/>
              <a:t>/* write to file using </a:t>
            </a:r>
            <a:r>
              <a:rPr lang="en-US" dirty="0" err="1" smtClean="0"/>
              <a:t>fputc</a:t>
            </a:r>
            <a:r>
              <a:rPr lang="en-US" dirty="0" smtClean="0"/>
              <a:t>() function */ </a:t>
            </a:r>
          </a:p>
          <a:p>
            <a:pPr marL="0" indent="0">
              <a:buNone/>
            </a:pPr>
            <a:r>
              <a:rPr lang="en-US" dirty="0" err="1" smtClean="0"/>
              <a:t>fputc</a:t>
            </a:r>
            <a:r>
              <a:rPr lang="en-US" dirty="0" smtClean="0"/>
              <a:t>(</a:t>
            </a:r>
            <a:r>
              <a:rPr lang="en-US" dirty="0" err="1" smtClean="0"/>
              <a:t>str</a:t>
            </a:r>
            <a:r>
              <a:rPr lang="en-US" dirty="0" smtClean="0"/>
              <a:t>[i], </a:t>
            </a:r>
            <a:r>
              <a:rPr lang="en-US" dirty="0" err="1" smtClean="0"/>
              <a:t>fptr</a:t>
            </a:r>
            <a:r>
              <a:rPr lang="en-US" dirty="0" smtClean="0"/>
              <a:t>); </a:t>
            </a:r>
          </a:p>
          <a:p>
            <a:pPr marL="0" indent="0">
              <a:buNone/>
            </a:pPr>
            <a:r>
              <a:rPr lang="en-US" dirty="0" smtClean="0"/>
              <a:t>} </a:t>
            </a:r>
          </a:p>
          <a:p>
            <a:pPr marL="0" indent="0">
              <a:buNone/>
            </a:pPr>
            <a:r>
              <a:rPr lang="en-US" dirty="0" err="1" smtClean="0"/>
              <a:t>fclose</a:t>
            </a:r>
            <a:r>
              <a:rPr lang="en-US" dirty="0" smtClean="0"/>
              <a:t>(</a:t>
            </a:r>
            <a:r>
              <a:rPr lang="en-US" dirty="0" err="1" smtClean="0"/>
              <a:t>fptr</a:t>
            </a:r>
            <a:r>
              <a:rPr lang="en-US" dirty="0" smtClean="0"/>
              <a:t>); </a:t>
            </a:r>
          </a:p>
          <a:p>
            <a:pPr marL="0" indent="0">
              <a:buNone/>
            </a:pPr>
            <a:r>
              <a:rPr lang="en-US" dirty="0" smtClean="0"/>
              <a:t>return 0; </a:t>
            </a:r>
          </a:p>
          <a:p>
            <a:pPr marL="0" indent="0">
              <a:buNone/>
            </a:pPr>
            <a:r>
              <a:rPr lang="en-US" dirty="0" smtClean="0"/>
              <a:t>}</a:t>
            </a:r>
            <a:endParaRPr lang="en-US" dirty="0"/>
          </a:p>
        </p:txBody>
      </p:sp>
    </p:spTree>
    <p:extLst>
      <p:ext uri="{BB962C8B-B14F-4D97-AF65-F5344CB8AC3E}">
        <p14:creationId xmlns:p14="http://schemas.microsoft.com/office/powerpoint/2010/main" val="3149874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62925" cy="830997"/>
          </a:xfrm>
        </p:spPr>
        <p:txBody>
          <a:bodyPr/>
          <a:lstStyle/>
          <a:p>
            <a:r>
              <a:rPr lang="en-US" dirty="0" smtClean="0"/>
              <a:t>Writing to a file  -  using </a:t>
            </a:r>
            <a:r>
              <a:rPr lang="en-US" dirty="0" err="1"/>
              <a:t>fputc</a:t>
            </a:r>
            <a:r>
              <a:rPr lang="en-US" dirty="0"/>
              <a:t>() </a:t>
            </a:r>
            <a:r>
              <a:rPr lang="en-US" dirty="0" smtClean="0"/>
              <a:t>Function -2</a:t>
            </a:r>
            <a:r>
              <a:rPr lang="en-US" dirty="0"/>
              <a:t/>
            </a:r>
            <a:br>
              <a:rPr lang="en-US" dirty="0"/>
            </a:br>
            <a:endParaRPr lang="en-US" dirty="0"/>
          </a:p>
        </p:txBody>
      </p:sp>
      <p:sp>
        <p:nvSpPr>
          <p:cNvPr id="3" name="Content Placeholder 2"/>
          <p:cNvSpPr>
            <a:spLocks noGrp="1"/>
          </p:cNvSpPr>
          <p:nvPr>
            <p:ph idx="1"/>
          </p:nvPr>
        </p:nvSpPr>
        <p:spPr>
          <a:xfrm>
            <a:off x="685800" y="1828800"/>
            <a:ext cx="8110537" cy="5410200"/>
          </a:xfrm>
        </p:spPr>
        <p:txBody>
          <a:bodyPr/>
          <a:lstStyle/>
          <a:p>
            <a:pPr marL="0" indent="0">
              <a:buNone/>
            </a:pPr>
            <a:r>
              <a:rPr lang="en-US" dirty="0" smtClean="0"/>
              <a:t>#</a:t>
            </a: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a:t>
            </a:r>
            <a:r>
              <a:rPr lang="en-US" dirty="0" smtClean="0"/>
              <a:t>{ </a:t>
            </a:r>
          </a:p>
          <a:p>
            <a:pPr marL="0" indent="0">
              <a:buNone/>
            </a:pPr>
            <a:r>
              <a:rPr lang="en-US" dirty="0"/>
              <a:t>FILE * </a:t>
            </a:r>
            <a:r>
              <a:rPr lang="en-US" dirty="0" err="1"/>
              <a:t>fp</a:t>
            </a:r>
            <a:r>
              <a:rPr lang="en-US" dirty="0" smtClean="0"/>
              <a:t>;</a:t>
            </a:r>
          </a:p>
          <a:p>
            <a:pPr marL="0" indent="0">
              <a:buNone/>
            </a:pPr>
            <a:r>
              <a:rPr lang="en-US" dirty="0" smtClean="0"/>
              <a:t> </a:t>
            </a:r>
            <a:r>
              <a:rPr lang="en-US" dirty="0" err="1"/>
              <a:t>fp</a:t>
            </a:r>
            <a:r>
              <a:rPr lang="en-US" dirty="0"/>
              <a:t> = </a:t>
            </a:r>
            <a:r>
              <a:rPr lang="en-US" dirty="0" err="1"/>
              <a:t>fopen</a:t>
            </a:r>
            <a:r>
              <a:rPr lang="en-US" dirty="0" smtClean="0"/>
              <a:t>(“ICS2305.txt</a:t>
            </a:r>
            <a:r>
              <a:rPr lang="en-US" dirty="0"/>
              <a:t>", "w</a:t>
            </a:r>
            <a:r>
              <a:rPr lang="en-US" dirty="0" smtClean="0"/>
              <a:t>+");</a:t>
            </a:r>
          </a:p>
          <a:p>
            <a:pPr marL="0" indent="0">
              <a:buNone/>
            </a:pPr>
            <a:r>
              <a:rPr lang="en-US" dirty="0" smtClean="0"/>
              <a:t> </a:t>
            </a:r>
            <a:r>
              <a:rPr lang="en-US" dirty="0" err="1"/>
              <a:t>fputs</a:t>
            </a:r>
            <a:r>
              <a:rPr lang="en-US" dirty="0" smtClean="0"/>
              <a:t>(“How was the CAT last week?,", </a:t>
            </a:r>
            <a:r>
              <a:rPr lang="en-US" dirty="0" err="1"/>
              <a:t>fp</a:t>
            </a:r>
            <a:r>
              <a:rPr lang="en-US" dirty="0"/>
              <a:t>); </a:t>
            </a:r>
            <a:endParaRPr lang="en-US" dirty="0" smtClean="0"/>
          </a:p>
          <a:p>
            <a:pPr marL="0" indent="0">
              <a:buNone/>
            </a:pPr>
            <a:r>
              <a:rPr lang="en-US" dirty="0" err="1" smtClean="0"/>
              <a:t>fputs</a:t>
            </a:r>
            <a:r>
              <a:rPr lang="en-US" dirty="0" smtClean="0"/>
              <a:t>(“Easier than we expected\n</a:t>
            </a:r>
            <a:r>
              <a:rPr lang="en-US" dirty="0"/>
              <a:t>", </a:t>
            </a:r>
            <a:r>
              <a:rPr lang="en-US" dirty="0" err="1"/>
              <a:t>fp</a:t>
            </a:r>
            <a:r>
              <a:rPr lang="en-US" dirty="0"/>
              <a:t>); </a:t>
            </a:r>
            <a:endParaRPr lang="en-US" dirty="0" smtClean="0"/>
          </a:p>
          <a:p>
            <a:pPr marL="0" indent="0">
              <a:buNone/>
            </a:pPr>
            <a:r>
              <a:rPr lang="en-US" dirty="0" err="1" smtClean="0"/>
              <a:t>fputs</a:t>
            </a:r>
            <a:r>
              <a:rPr lang="en-US" dirty="0" smtClean="0"/>
              <a:t>(“We are on track!\n</a:t>
            </a:r>
            <a:r>
              <a:rPr lang="en-US" dirty="0"/>
              <a:t>", </a:t>
            </a:r>
            <a:r>
              <a:rPr lang="en-US" dirty="0" err="1"/>
              <a:t>fp</a:t>
            </a:r>
            <a:r>
              <a:rPr lang="en-US" dirty="0" smtClean="0"/>
              <a:t>);</a:t>
            </a:r>
          </a:p>
          <a:p>
            <a:pPr marL="0" indent="0">
              <a:buNone/>
            </a:pPr>
            <a:r>
              <a:rPr lang="en-US" dirty="0" smtClean="0"/>
              <a:t> </a:t>
            </a:r>
            <a:r>
              <a:rPr lang="en-US" dirty="0" err="1"/>
              <a:t>fclose</a:t>
            </a:r>
            <a:r>
              <a:rPr lang="en-US" dirty="0"/>
              <a:t>(</a:t>
            </a:r>
            <a:r>
              <a:rPr lang="en-US" dirty="0" err="1"/>
              <a:t>fp</a:t>
            </a:r>
            <a:r>
              <a:rPr lang="en-US" dirty="0" smtClean="0"/>
              <a:t>);</a:t>
            </a:r>
          </a:p>
          <a:p>
            <a:pPr marL="0" indent="0">
              <a:buNone/>
            </a:pPr>
            <a:r>
              <a:rPr lang="en-US" dirty="0" smtClean="0"/>
              <a:t> </a:t>
            </a:r>
            <a:r>
              <a:rPr lang="en-US" dirty="0"/>
              <a:t>return (0</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61160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268"/>
            <a:ext cx="8162925" cy="1200329"/>
          </a:xfrm>
        </p:spPr>
        <p:txBody>
          <a:bodyPr/>
          <a:lstStyle/>
          <a:p>
            <a:r>
              <a:rPr lang="en-US" dirty="0" smtClean="0"/>
              <a:t>Writing to a file  -  using </a:t>
            </a:r>
            <a:r>
              <a:rPr lang="en-US" dirty="0" err="1"/>
              <a:t>fprintf</a:t>
            </a:r>
            <a:r>
              <a:rPr lang="en-US" dirty="0"/>
              <a:t>()Function</a:t>
            </a:r>
            <a:br>
              <a:rPr lang="en-US" dirty="0"/>
            </a:br>
            <a:r>
              <a:rPr lang="en-US" dirty="0"/>
              <a:t/>
            </a:r>
            <a:br>
              <a:rPr lang="en-US" dirty="0"/>
            </a:br>
            <a:endParaRPr lang="en-US" dirty="0"/>
          </a:p>
        </p:txBody>
      </p:sp>
      <p:sp>
        <p:nvSpPr>
          <p:cNvPr id="3" name="Content Placeholder 2"/>
          <p:cNvSpPr>
            <a:spLocks noGrp="1"/>
          </p:cNvSpPr>
          <p:nvPr>
            <p:ph idx="1"/>
          </p:nvPr>
        </p:nvSpPr>
        <p:spPr>
          <a:xfrm>
            <a:off x="685800" y="1828800"/>
            <a:ext cx="8110537" cy="5410200"/>
          </a:xfrm>
        </p:spPr>
        <p:txBody>
          <a:bodyPr/>
          <a:lstStyle/>
          <a:p>
            <a:pPr marL="0" indent="0">
              <a:buNone/>
            </a:pP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 </a:t>
            </a:r>
            <a:endParaRPr lang="en-US" dirty="0" smtClean="0"/>
          </a:p>
          <a:p>
            <a:pPr marL="0" indent="0">
              <a:buNone/>
            </a:pPr>
            <a:r>
              <a:rPr lang="en-US" dirty="0" smtClean="0"/>
              <a:t>FILE </a:t>
            </a:r>
            <a:r>
              <a:rPr lang="en-US" dirty="0"/>
              <a:t>*</a:t>
            </a:r>
            <a:r>
              <a:rPr lang="en-US" dirty="0" err="1"/>
              <a:t>fptr</a:t>
            </a:r>
            <a:r>
              <a:rPr lang="en-US" dirty="0" smtClean="0"/>
              <a:t>;</a:t>
            </a:r>
          </a:p>
          <a:p>
            <a:pPr marL="0" indent="0">
              <a:buNone/>
            </a:pPr>
            <a:r>
              <a:rPr lang="en-US" dirty="0" smtClean="0"/>
              <a:t> </a:t>
            </a:r>
            <a:r>
              <a:rPr lang="en-US" dirty="0" err="1"/>
              <a:t>fptr</a:t>
            </a:r>
            <a:r>
              <a:rPr lang="en-US" dirty="0"/>
              <a:t> = </a:t>
            </a:r>
            <a:r>
              <a:rPr lang="en-US" dirty="0" err="1"/>
              <a:t>fopen</a:t>
            </a:r>
            <a:r>
              <a:rPr lang="en-US" dirty="0" smtClean="0"/>
              <a:t>(“JKUAT.txt</a:t>
            </a:r>
            <a:r>
              <a:rPr lang="en-US" dirty="0"/>
              <a:t>", "w"); // "w" defines "writing mode" /* write to file */ </a:t>
            </a:r>
            <a:endParaRPr lang="en-US" dirty="0" smtClean="0"/>
          </a:p>
          <a:p>
            <a:pPr marL="0" indent="0">
              <a:buNone/>
            </a:pPr>
            <a:r>
              <a:rPr lang="en-US" dirty="0" err="1" smtClean="0"/>
              <a:t>fprintf</a:t>
            </a:r>
            <a:r>
              <a:rPr lang="en-US" dirty="0" smtClean="0"/>
              <a:t>(</a:t>
            </a:r>
            <a:r>
              <a:rPr lang="en-US" dirty="0" err="1" smtClean="0"/>
              <a:t>fptr</a:t>
            </a:r>
            <a:r>
              <a:rPr lang="en-US" dirty="0"/>
              <a:t>, </a:t>
            </a:r>
            <a:r>
              <a:rPr lang="en-US" dirty="0" smtClean="0"/>
              <a:t>“Computer Science in JKUAT rocks \n</a:t>
            </a:r>
            <a:r>
              <a:rPr lang="en-US" dirty="0"/>
              <a:t>"); </a:t>
            </a:r>
            <a:endParaRPr lang="en-US" dirty="0" smtClean="0"/>
          </a:p>
          <a:p>
            <a:pPr marL="0" indent="0">
              <a:buNone/>
            </a:pPr>
            <a:r>
              <a:rPr lang="en-US" dirty="0" err="1" smtClean="0"/>
              <a:t>fclose</a:t>
            </a:r>
            <a:r>
              <a:rPr lang="en-US" dirty="0" smtClean="0"/>
              <a:t>(</a:t>
            </a:r>
            <a:r>
              <a:rPr lang="en-US" dirty="0" err="1" smtClean="0"/>
              <a:t>fptr</a:t>
            </a:r>
            <a:r>
              <a:rPr lang="en-US" dirty="0"/>
              <a:t>); </a:t>
            </a:r>
            <a:endParaRPr lang="en-US" dirty="0" smtClean="0"/>
          </a:p>
          <a:p>
            <a:pPr marL="0" indent="0">
              <a:buNone/>
            </a:pPr>
            <a:r>
              <a:rPr lang="en-US" dirty="0" smtClean="0"/>
              <a:t>return </a:t>
            </a:r>
            <a:r>
              <a:rPr lang="en-US" dirty="0"/>
              <a:t>0;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40486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62925" cy="1569660"/>
          </a:xfrm>
        </p:spPr>
        <p:txBody>
          <a:bodyPr/>
          <a:lstStyle/>
          <a:p>
            <a:r>
              <a:rPr lang="en-US" dirty="0" smtClean="0"/>
              <a:t/>
            </a:r>
            <a:br>
              <a:rPr lang="en-US" dirty="0" smtClean="0"/>
            </a:br>
            <a:r>
              <a:rPr lang="en-US" dirty="0" smtClean="0"/>
              <a:t>Functions for reading from a  text File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85800" y="1828800"/>
            <a:ext cx="8110537" cy="5410200"/>
          </a:xfrm>
        </p:spPr>
        <p:txBody>
          <a:bodyPr/>
          <a:lstStyle/>
          <a:p>
            <a:r>
              <a:rPr lang="en-US" b="1" dirty="0" err="1"/>
              <a:t>fgetc</a:t>
            </a:r>
            <a:r>
              <a:rPr lang="en-US" b="1" dirty="0"/>
              <a:t>(</a:t>
            </a:r>
            <a:r>
              <a:rPr lang="en-US" b="1" dirty="0" err="1"/>
              <a:t>file_pointer</a:t>
            </a:r>
            <a:r>
              <a:rPr lang="en-US" b="1" dirty="0"/>
              <a:t>): </a:t>
            </a:r>
            <a:r>
              <a:rPr lang="en-US" dirty="0"/>
              <a:t>It returns the next character from the file pointed to by the file pointer. When the end of the file has been reached, the EOF is sent back.</a:t>
            </a:r>
          </a:p>
          <a:p>
            <a:r>
              <a:rPr lang="en-US" b="1" dirty="0" err="1"/>
              <a:t>fgets</a:t>
            </a:r>
            <a:r>
              <a:rPr lang="en-US" b="1" dirty="0"/>
              <a:t>(buffer, n, </a:t>
            </a:r>
            <a:r>
              <a:rPr lang="en-US" b="1" dirty="0" err="1"/>
              <a:t>file_pointer</a:t>
            </a:r>
            <a:r>
              <a:rPr lang="en-US" b="1" dirty="0"/>
              <a:t>): </a:t>
            </a:r>
            <a:r>
              <a:rPr lang="en-US" dirty="0"/>
              <a:t>It reads n-1 characters from the file and stores the string in a buffer in which the NULL character '\0' is appended as the last character.</a:t>
            </a:r>
          </a:p>
          <a:p>
            <a:r>
              <a:rPr lang="en-US" b="1" dirty="0" err="1"/>
              <a:t>fscanf</a:t>
            </a:r>
            <a:r>
              <a:rPr lang="en-US" b="1" dirty="0"/>
              <a:t>(</a:t>
            </a:r>
            <a:r>
              <a:rPr lang="en-US" b="1" dirty="0" err="1"/>
              <a:t>file_pointer</a:t>
            </a:r>
            <a:r>
              <a:rPr lang="en-US" b="1" dirty="0"/>
              <a:t>, </a:t>
            </a:r>
            <a:r>
              <a:rPr lang="en-US" b="1" dirty="0" err="1"/>
              <a:t>conversion_specifiers</a:t>
            </a:r>
            <a:r>
              <a:rPr lang="en-US" b="1" dirty="0"/>
              <a:t>, </a:t>
            </a:r>
            <a:r>
              <a:rPr lang="en-US" b="1" dirty="0" err="1"/>
              <a:t>variable_adresses</a:t>
            </a:r>
            <a:r>
              <a:rPr lang="en-US" b="1" dirty="0"/>
              <a:t>)</a:t>
            </a:r>
            <a:r>
              <a:rPr lang="en-US" dirty="0"/>
              <a:t>: It is used to parse and analyze data. It reads characters from the file and assigns the input to a list of variable pointers </a:t>
            </a:r>
            <a:r>
              <a:rPr lang="en-US" dirty="0" err="1"/>
              <a:t>variable_adresses</a:t>
            </a:r>
            <a:r>
              <a:rPr lang="en-US" dirty="0"/>
              <a:t> using conversion </a:t>
            </a:r>
            <a:r>
              <a:rPr lang="en-US" dirty="0" err="1"/>
              <a:t>specifiers</a:t>
            </a:r>
            <a:r>
              <a:rPr lang="en-US" dirty="0"/>
              <a:t>. Keep in mind that as with </a:t>
            </a:r>
            <a:r>
              <a:rPr lang="en-US" dirty="0" err="1"/>
              <a:t>scanf</a:t>
            </a:r>
            <a:r>
              <a:rPr lang="en-US" dirty="0"/>
              <a:t>, </a:t>
            </a:r>
            <a:r>
              <a:rPr lang="en-US" dirty="0" err="1"/>
              <a:t>fscanf</a:t>
            </a:r>
            <a:r>
              <a:rPr lang="en-US" dirty="0"/>
              <a:t> stops reading a string when space or newline is encountered.</a:t>
            </a:r>
          </a:p>
          <a:p>
            <a:r>
              <a:rPr lang="en-US" dirty="0"/>
              <a:t/>
            </a:r>
            <a:br>
              <a:rPr lang="en-US" dirty="0"/>
            </a:br>
            <a:endParaRPr lang="en-US" dirty="0"/>
          </a:p>
        </p:txBody>
      </p:sp>
    </p:spTree>
    <p:extLst>
      <p:ext uri="{BB962C8B-B14F-4D97-AF65-F5344CB8AC3E}">
        <p14:creationId xmlns:p14="http://schemas.microsoft.com/office/powerpoint/2010/main" val="22338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62925" cy="1569660"/>
          </a:xfrm>
        </p:spPr>
        <p:txBody>
          <a:bodyPr/>
          <a:lstStyle/>
          <a:p>
            <a:r>
              <a:rPr lang="en-US" dirty="0" smtClean="0"/>
              <a:t/>
            </a:r>
            <a:br>
              <a:rPr lang="en-US" dirty="0" smtClean="0"/>
            </a:br>
            <a:r>
              <a:rPr lang="en-US" dirty="0"/>
              <a:t>using </a:t>
            </a:r>
            <a:r>
              <a:rPr lang="en-US" dirty="0" err="1"/>
              <a:t>fgets</a:t>
            </a:r>
            <a:r>
              <a:rPr lang="en-US" dirty="0"/>
              <a:t>(),</a:t>
            </a:r>
            <a:r>
              <a:rPr lang="en-US" dirty="0" err="1"/>
              <a:t>fscanf</a:t>
            </a:r>
            <a:r>
              <a:rPr lang="en-US" dirty="0"/>
              <a:t>() and </a:t>
            </a:r>
            <a:r>
              <a:rPr lang="en-US" dirty="0" err="1"/>
              <a:t>fgetc</a:t>
            </a:r>
            <a:r>
              <a:rPr lang="en-US" dirty="0"/>
              <a:t> () functions</a:t>
            </a:r>
            <a:br>
              <a:rPr lang="en-US" dirty="0"/>
            </a:br>
            <a:r>
              <a:rPr lang="en-US" dirty="0"/>
              <a:t/>
            </a:r>
            <a:br>
              <a:rPr lang="en-US" dirty="0"/>
            </a:br>
            <a:endParaRPr lang="en-US" dirty="0"/>
          </a:p>
        </p:txBody>
      </p:sp>
      <p:sp>
        <p:nvSpPr>
          <p:cNvPr id="3" name="Content Placeholder 2"/>
          <p:cNvSpPr>
            <a:spLocks noGrp="1"/>
          </p:cNvSpPr>
          <p:nvPr>
            <p:ph idx="1"/>
          </p:nvPr>
        </p:nvSpPr>
        <p:spPr>
          <a:xfrm>
            <a:off x="457200" y="1143000"/>
            <a:ext cx="8110537" cy="5410200"/>
          </a:xfrm>
        </p:spPr>
        <p:txBody>
          <a:bodyPr/>
          <a:lstStyle/>
          <a:p>
            <a:pPr marL="0" indent="0">
              <a:buNone/>
            </a:pPr>
            <a:r>
              <a:rPr lang="en-US" dirty="0" smtClean="0"/>
              <a:t>In the next program   we want to read the test from our </a:t>
            </a:r>
            <a:r>
              <a:rPr lang="en-US" b="1" dirty="0" smtClean="0">
                <a:solidFill>
                  <a:srgbClr val="FF0000"/>
                </a:solidFill>
              </a:rPr>
              <a:t>ICS2305.txt </a:t>
            </a:r>
            <a:r>
              <a:rPr lang="en-US" dirty="0" smtClean="0"/>
              <a:t>file </a:t>
            </a:r>
          </a:p>
          <a:p>
            <a:pPr marL="0" indent="0">
              <a:buNone/>
            </a:pPr>
            <a:endParaRPr lang="en-US" dirty="0"/>
          </a:p>
          <a:p>
            <a:r>
              <a:rPr lang="en-US" dirty="0"/>
              <a:t>we use the </a:t>
            </a:r>
            <a:r>
              <a:rPr lang="en-US" dirty="0" err="1"/>
              <a:t>fgets</a:t>
            </a:r>
            <a:r>
              <a:rPr lang="en-US" dirty="0"/>
              <a:t>() function which reads line by line where the buffer size must be enough to handle the entire line.</a:t>
            </a:r>
          </a:p>
          <a:p>
            <a:r>
              <a:rPr lang="en-US" dirty="0"/>
              <a:t>We reopen the file to reset the pointer file to point at the beginning of the file. Create various strings variables to handle each word separately. Print the variables to see their contents. The </a:t>
            </a:r>
            <a:r>
              <a:rPr lang="en-US" dirty="0" err="1"/>
              <a:t>fscanf</a:t>
            </a:r>
            <a:r>
              <a:rPr lang="en-US" dirty="0"/>
              <a:t>() is mainly used to extract and parse data from a file.</a:t>
            </a:r>
          </a:p>
          <a:p>
            <a:r>
              <a:rPr lang="en-US" dirty="0"/>
              <a:t>Reopen the file to reset the pointer file to point at the beginning of the file. Read data and print it from the file character by character using </a:t>
            </a:r>
            <a:r>
              <a:rPr lang="en-US" dirty="0" err="1"/>
              <a:t>getc</a:t>
            </a:r>
            <a:r>
              <a:rPr lang="en-US" dirty="0"/>
              <a:t>() function until the EOF statement is encountered</a:t>
            </a:r>
          </a:p>
          <a:p>
            <a:r>
              <a:rPr lang="en-US" dirty="0"/>
              <a:t>After performing a reading operation file using different variants, we again closed the file using the </a:t>
            </a:r>
            <a:r>
              <a:rPr lang="en-US" dirty="0" err="1"/>
              <a:t>fclose</a:t>
            </a:r>
            <a:r>
              <a:rPr lang="en-US" dirty="0"/>
              <a:t> function.</a:t>
            </a:r>
          </a:p>
          <a:p>
            <a:pPr marL="457200" indent="-457200">
              <a:buAutoNum type="arabicPeriod"/>
            </a:pPr>
            <a:r>
              <a:rPr lang="en-US" dirty="0"/>
              <a:t/>
            </a:r>
            <a:br>
              <a:rPr lang="en-US" dirty="0"/>
            </a:br>
            <a:endParaRPr lang="en-US" dirty="0"/>
          </a:p>
        </p:txBody>
      </p:sp>
    </p:spTree>
    <p:extLst>
      <p:ext uri="{BB962C8B-B14F-4D97-AF65-F5344CB8AC3E}">
        <p14:creationId xmlns:p14="http://schemas.microsoft.com/office/powerpoint/2010/main" val="356522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62925" cy="1569660"/>
          </a:xfrm>
        </p:spPr>
        <p:txBody>
          <a:bodyPr/>
          <a:lstStyle/>
          <a:p>
            <a:r>
              <a:rPr lang="en-US" dirty="0" smtClean="0"/>
              <a:t/>
            </a:r>
            <a:br>
              <a:rPr lang="en-US" dirty="0" smtClean="0"/>
            </a:br>
            <a:r>
              <a:rPr lang="en-US" dirty="0"/>
              <a:t>using </a:t>
            </a:r>
            <a:r>
              <a:rPr lang="en-US" dirty="0" err="1"/>
              <a:t>fgets</a:t>
            </a:r>
            <a:r>
              <a:rPr lang="en-US" dirty="0"/>
              <a:t>(),</a:t>
            </a:r>
            <a:r>
              <a:rPr lang="en-US" dirty="0" err="1"/>
              <a:t>fscanf</a:t>
            </a:r>
            <a:r>
              <a:rPr lang="en-US" dirty="0"/>
              <a:t>() and </a:t>
            </a:r>
            <a:r>
              <a:rPr lang="en-US" dirty="0" err="1"/>
              <a:t>fgetc</a:t>
            </a:r>
            <a:r>
              <a:rPr lang="en-US" dirty="0"/>
              <a:t> () functions</a:t>
            </a:r>
            <a:br>
              <a:rPr lang="en-US" dirty="0"/>
            </a:br>
            <a:r>
              <a:rPr lang="en-US" dirty="0"/>
              <a:t/>
            </a:r>
            <a:br>
              <a:rPr lang="en-US" dirty="0"/>
            </a:br>
            <a:endParaRPr lang="en-US" dirty="0"/>
          </a:p>
        </p:txBody>
      </p:sp>
      <p:sp>
        <p:nvSpPr>
          <p:cNvPr id="3" name="Content Placeholder 2"/>
          <p:cNvSpPr>
            <a:spLocks noGrp="1"/>
          </p:cNvSpPr>
          <p:nvPr>
            <p:ph idx="1"/>
          </p:nvPr>
        </p:nvSpPr>
        <p:spPr>
          <a:xfrm>
            <a:off x="457200" y="1143000"/>
            <a:ext cx="8110537" cy="5410200"/>
          </a:xfrm>
        </p:spPr>
        <p:txBody>
          <a:bodyPr/>
          <a:lstStyle/>
          <a:p>
            <a:pPr marL="0" indent="0">
              <a:buNone/>
            </a:pPr>
            <a:r>
              <a:rPr lang="en-US" dirty="0"/>
              <a:t>#include &lt;</a:t>
            </a:r>
            <a:r>
              <a:rPr lang="en-US" dirty="0" err="1"/>
              <a:t>stdio.h</a:t>
            </a:r>
            <a:r>
              <a:rPr lang="en-US" dirty="0" smtClean="0"/>
              <a:t>&gt;</a:t>
            </a:r>
          </a:p>
          <a:p>
            <a:pPr marL="0" indent="0">
              <a:buNone/>
            </a:pPr>
            <a:r>
              <a:rPr lang="en-US" dirty="0" smtClean="0"/>
              <a:t> </a:t>
            </a:r>
            <a:r>
              <a:rPr lang="en-US" dirty="0" err="1"/>
              <a:t>int</a:t>
            </a:r>
            <a:r>
              <a:rPr lang="en-US" dirty="0"/>
              <a:t> main() </a:t>
            </a:r>
            <a:r>
              <a:rPr lang="en-US" dirty="0" smtClean="0"/>
              <a:t>{</a:t>
            </a:r>
          </a:p>
          <a:p>
            <a:pPr marL="0" indent="0">
              <a:buNone/>
            </a:pPr>
            <a:r>
              <a:rPr lang="en-US" dirty="0" smtClean="0"/>
              <a:t> </a:t>
            </a:r>
            <a:r>
              <a:rPr lang="en-US" dirty="0"/>
              <a:t>FILE * </a:t>
            </a:r>
            <a:r>
              <a:rPr lang="en-US" dirty="0" err="1"/>
              <a:t>file_pointer</a:t>
            </a:r>
            <a:r>
              <a:rPr lang="en-US" dirty="0"/>
              <a:t>; </a:t>
            </a:r>
            <a:endParaRPr lang="en-US" dirty="0" smtClean="0"/>
          </a:p>
          <a:p>
            <a:pPr marL="0" indent="0">
              <a:buNone/>
            </a:pPr>
            <a:r>
              <a:rPr lang="en-US" dirty="0" smtClean="0"/>
              <a:t>char </a:t>
            </a:r>
            <a:r>
              <a:rPr lang="en-US" dirty="0"/>
              <a:t>buffer[30], c; </a:t>
            </a:r>
            <a:endParaRPr lang="en-US" dirty="0" smtClean="0"/>
          </a:p>
          <a:p>
            <a:pPr marL="0" indent="0">
              <a:buNone/>
            </a:pPr>
            <a:r>
              <a:rPr lang="en-US" dirty="0" err="1" smtClean="0"/>
              <a:t>file_pointer</a:t>
            </a:r>
            <a:r>
              <a:rPr lang="en-US" dirty="0" smtClean="0"/>
              <a:t> </a:t>
            </a:r>
            <a:r>
              <a:rPr lang="en-US" dirty="0"/>
              <a:t>= </a:t>
            </a:r>
            <a:r>
              <a:rPr lang="en-US" dirty="0" err="1"/>
              <a:t>fopen</a:t>
            </a:r>
            <a:r>
              <a:rPr lang="en-US" dirty="0" smtClean="0"/>
              <a:t>("</a:t>
            </a:r>
            <a:r>
              <a:rPr lang="en-US" dirty="0"/>
              <a:t> ICS2305.txt </a:t>
            </a:r>
            <a:r>
              <a:rPr lang="en-US" dirty="0" smtClean="0"/>
              <a:t>", </a:t>
            </a:r>
            <a:r>
              <a:rPr lang="en-US" dirty="0"/>
              <a:t>"r"); </a:t>
            </a:r>
            <a:endParaRPr lang="en-US" dirty="0" smtClean="0"/>
          </a:p>
          <a:p>
            <a:pPr marL="0" indent="0">
              <a:buNone/>
            </a:pPr>
            <a:r>
              <a:rPr lang="en-US" dirty="0" err="1" smtClean="0"/>
              <a:t>printf</a:t>
            </a:r>
            <a:r>
              <a:rPr lang="en-US" dirty="0"/>
              <a:t>("----read a line----\n"); </a:t>
            </a:r>
            <a:endParaRPr lang="en-US" dirty="0" smtClean="0"/>
          </a:p>
          <a:p>
            <a:pPr marL="0" indent="0">
              <a:buNone/>
            </a:pPr>
            <a:r>
              <a:rPr lang="en-US" dirty="0" err="1" smtClean="0"/>
              <a:t>fgets</a:t>
            </a:r>
            <a:r>
              <a:rPr lang="en-US" dirty="0" smtClean="0"/>
              <a:t>(buffer</a:t>
            </a:r>
            <a:r>
              <a:rPr lang="en-US" dirty="0"/>
              <a:t>, 50, </a:t>
            </a:r>
            <a:r>
              <a:rPr lang="en-US" dirty="0" err="1"/>
              <a:t>file_pointer</a:t>
            </a:r>
            <a:r>
              <a:rPr lang="en-US" dirty="0" smtClean="0"/>
              <a:t>);</a:t>
            </a:r>
          </a:p>
          <a:p>
            <a:pPr marL="0" indent="0">
              <a:buNone/>
            </a:pPr>
            <a:r>
              <a:rPr lang="en-US" dirty="0" smtClean="0"/>
              <a:t> </a:t>
            </a:r>
            <a:r>
              <a:rPr lang="en-US" dirty="0" err="1"/>
              <a:t>printf</a:t>
            </a:r>
            <a:r>
              <a:rPr lang="en-US" dirty="0"/>
              <a:t>("%s\n", buffer</a:t>
            </a:r>
            <a:r>
              <a:rPr lang="en-US" dirty="0" smtClean="0"/>
              <a:t>);</a:t>
            </a:r>
          </a:p>
          <a:p>
            <a:pPr marL="0" indent="0">
              <a:buNone/>
            </a:pPr>
            <a:r>
              <a:rPr lang="en-US" dirty="0" err="1"/>
              <a:t>printf</a:t>
            </a:r>
            <a:r>
              <a:rPr lang="en-US" dirty="0"/>
              <a:t>("----read and parse data----\n</a:t>
            </a:r>
            <a:r>
              <a:rPr lang="en-US" dirty="0" smtClean="0"/>
              <a:t>");</a:t>
            </a:r>
          </a:p>
          <a:p>
            <a:pPr marL="0" indent="0">
              <a:buNone/>
            </a:pPr>
            <a:r>
              <a:rPr lang="en-US" dirty="0" err="1"/>
              <a:t>file_pointer</a:t>
            </a:r>
            <a:r>
              <a:rPr lang="en-US" dirty="0"/>
              <a:t> = </a:t>
            </a:r>
            <a:r>
              <a:rPr lang="en-US" dirty="0" err="1"/>
              <a:t>fopen</a:t>
            </a:r>
            <a:r>
              <a:rPr lang="en-US" dirty="0"/>
              <a:t>("fprintf_test.txt", "r"); //reset the </a:t>
            </a:r>
            <a:r>
              <a:rPr lang="en-US" dirty="0" smtClean="0"/>
              <a:t>pointer</a:t>
            </a:r>
          </a:p>
          <a:p>
            <a:pPr marL="0" indent="0">
              <a:buNone/>
            </a:pPr>
            <a:r>
              <a:rPr lang="en-US" dirty="0"/>
              <a:t>char str1[10], str2[2], str3[20], str4[2</a:t>
            </a:r>
            <a:r>
              <a:rPr lang="en-US" dirty="0" smtClean="0"/>
              <a:t>];</a:t>
            </a:r>
          </a:p>
          <a:p>
            <a:pPr marL="0" indent="0">
              <a:buNone/>
            </a:pPr>
            <a:r>
              <a:rPr lang="en-US" dirty="0" smtClean="0"/>
              <a:t> </a:t>
            </a:r>
            <a:r>
              <a:rPr lang="en-US" dirty="0" err="1"/>
              <a:t>fscanf</a:t>
            </a:r>
            <a:r>
              <a:rPr lang="en-US" dirty="0"/>
              <a:t>(</a:t>
            </a:r>
            <a:r>
              <a:rPr lang="en-US" dirty="0" err="1"/>
              <a:t>file_pointer</a:t>
            </a:r>
            <a:r>
              <a:rPr lang="en-US" dirty="0"/>
              <a:t>, "%s %s %s %s", str1, str2, str3, str4</a:t>
            </a:r>
            <a:r>
              <a:rPr lang="en-US" dirty="0" smtClean="0"/>
              <a:t>);</a:t>
            </a:r>
          </a:p>
          <a:p>
            <a:pPr marL="0" indent="0">
              <a:buNone/>
            </a:pPr>
            <a:endParaRPr lang="en-US" dirty="0" smtClean="0"/>
          </a:p>
          <a:p>
            <a:pPr marL="0" indent="0">
              <a:buNone/>
            </a:pPr>
            <a:r>
              <a:rPr lang="en-US" dirty="0" smtClean="0">
                <a:solidFill>
                  <a:srgbClr val="FF0000"/>
                </a:solidFill>
              </a:rPr>
              <a:t>Next page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33412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62925" cy="1569660"/>
          </a:xfrm>
        </p:spPr>
        <p:txBody>
          <a:bodyPr/>
          <a:lstStyle/>
          <a:p>
            <a:r>
              <a:rPr lang="en-US" dirty="0" smtClean="0"/>
              <a:t/>
            </a:r>
            <a:br>
              <a:rPr lang="en-US" dirty="0" smtClean="0"/>
            </a:br>
            <a:r>
              <a:rPr lang="en-US" dirty="0"/>
              <a:t>using </a:t>
            </a:r>
            <a:r>
              <a:rPr lang="en-US" dirty="0" err="1"/>
              <a:t>fgets</a:t>
            </a:r>
            <a:r>
              <a:rPr lang="en-US" dirty="0"/>
              <a:t>(),</a:t>
            </a:r>
            <a:r>
              <a:rPr lang="en-US" dirty="0" err="1"/>
              <a:t>fscanf</a:t>
            </a:r>
            <a:r>
              <a:rPr lang="en-US" dirty="0"/>
              <a:t>() and </a:t>
            </a:r>
            <a:r>
              <a:rPr lang="en-US" dirty="0" err="1"/>
              <a:t>fgetc</a:t>
            </a:r>
            <a:r>
              <a:rPr lang="en-US" dirty="0"/>
              <a:t> () functions</a:t>
            </a:r>
            <a:br>
              <a:rPr lang="en-US" dirty="0"/>
            </a:br>
            <a:r>
              <a:rPr lang="en-US" dirty="0"/>
              <a:t/>
            </a:r>
            <a:br>
              <a:rPr lang="en-US" dirty="0"/>
            </a:br>
            <a:endParaRPr lang="en-US" dirty="0"/>
          </a:p>
        </p:txBody>
      </p:sp>
      <p:sp>
        <p:nvSpPr>
          <p:cNvPr id="3" name="Content Placeholder 2"/>
          <p:cNvSpPr>
            <a:spLocks noGrp="1"/>
          </p:cNvSpPr>
          <p:nvPr>
            <p:ph idx="1"/>
          </p:nvPr>
        </p:nvSpPr>
        <p:spPr>
          <a:xfrm>
            <a:off x="457200" y="1143000"/>
            <a:ext cx="8110537" cy="5410200"/>
          </a:xfrm>
        </p:spPr>
        <p:txBody>
          <a:bodyPr/>
          <a:lstStyle/>
          <a:p>
            <a:pPr marL="0" indent="0">
              <a:buNone/>
            </a:pPr>
            <a:r>
              <a:rPr lang="en-US" dirty="0" err="1"/>
              <a:t>printf</a:t>
            </a:r>
            <a:r>
              <a:rPr lang="en-US" dirty="0"/>
              <a:t>("Read String1 |%s|\n", str1); </a:t>
            </a:r>
            <a:endParaRPr lang="en-US" dirty="0" smtClean="0"/>
          </a:p>
          <a:p>
            <a:pPr marL="0" indent="0">
              <a:buNone/>
            </a:pPr>
            <a:r>
              <a:rPr lang="en-US" dirty="0" err="1" smtClean="0"/>
              <a:t>printf</a:t>
            </a:r>
            <a:r>
              <a:rPr lang="en-US" dirty="0"/>
              <a:t>("Read String2 |%s|\n", str2); </a:t>
            </a:r>
            <a:endParaRPr lang="en-US" dirty="0" smtClean="0"/>
          </a:p>
          <a:p>
            <a:pPr marL="0" indent="0">
              <a:buNone/>
            </a:pPr>
            <a:r>
              <a:rPr lang="en-US" dirty="0" err="1" smtClean="0"/>
              <a:t>printf</a:t>
            </a:r>
            <a:r>
              <a:rPr lang="en-US" dirty="0"/>
              <a:t>("Read String3 |%s|\n", str3); </a:t>
            </a:r>
            <a:endParaRPr lang="en-US" dirty="0" smtClean="0"/>
          </a:p>
          <a:p>
            <a:pPr marL="0" indent="0">
              <a:buNone/>
            </a:pPr>
            <a:r>
              <a:rPr lang="en-US" dirty="0" err="1" smtClean="0"/>
              <a:t>printf</a:t>
            </a:r>
            <a:r>
              <a:rPr lang="en-US" dirty="0"/>
              <a:t>("Read String4 |%s|\n", str4); </a:t>
            </a:r>
            <a:endParaRPr lang="en-US" dirty="0" smtClean="0"/>
          </a:p>
          <a:p>
            <a:pPr marL="0" indent="0">
              <a:buNone/>
            </a:pPr>
            <a:r>
              <a:rPr lang="en-US" dirty="0" err="1"/>
              <a:t>printf</a:t>
            </a:r>
            <a:r>
              <a:rPr lang="en-US" dirty="0"/>
              <a:t>("----read the entire file----\n</a:t>
            </a:r>
            <a:r>
              <a:rPr lang="en-US" dirty="0" smtClean="0"/>
              <a:t>");</a:t>
            </a:r>
          </a:p>
          <a:p>
            <a:pPr marL="0" indent="0">
              <a:buNone/>
            </a:pPr>
            <a:endParaRPr lang="en-US" dirty="0"/>
          </a:p>
          <a:p>
            <a:pPr marL="0" indent="0">
              <a:buNone/>
            </a:pPr>
            <a:r>
              <a:rPr lang="en-US" dirty="0" err="1"/>
              <a:t>file_pointer</a:t>
            </a:r>
            <a:r>
              <a:rPr lang="en-US" dirty="0"/>
              <a:t> = </a:t>
            </a:r>
            <a:r>
              <a:rPr lang="en-US" dirty="0" err="1"/>
              <a:t>fopen</a:t>
            </a:r>
            <a:r>
              <a:rPr lang="en-US" dirty="0" smtClean="0"/>
              <a:t>("</a:t>
            </a:r>
            <a:r>
              <a:rPr lang="en-US" dirty="0"/>
              <a:t> ICS2305.txt </a:t>
            </a:r>
            <a:r>
              <a:rPr lang="en-US" dirty="0" smtClean="0"/>
              <a:t>", </a:t>
            </a:r>
            <a:r>
              <a:rPr lang="en-US" dirty="0"/>
              <a:t>"r"); //reset the pointer while ((c = </a:t>
            </a:r>
            <a:r>
              <a:rPr lang="en-US" dirty="0" err="1"/>
              <a:t>getc</a:t>
            </a:r>
            <a:r>
              <a:rPr lang="en-US" dirty="0"/>
              <a:t>(</a:t>
            </a:r>
            <a:r>
              <a:rPr lang="en-US" dirty="0" err="1"/>
              <a:t>file_pointer</a:t>
            </a:r>
            <a:r>
              <a:rPr lang="en-US" dirty="0"/>
              <a:t>)) != EOF) </a:t>
            </a:r>
            <a:r>
              <a:rPr lang="en-US" dirty="0" err="1"/>
              <a:t>printf</a:t>
            </a:r>
            <a:r>
              <a:rPr lang="en-US" dirty="0"/>
              <a:t>("%c", c);</a:t>
            </a:r>
            <a:br>
              <a:rPr lang="en-US" dirty="0"/>
            </a:br>
            <a:r>
              <a:rPr lang="en-US" dirty="0"/>
              <a:t/>
            </a:r>
            <a:br>
              <a:rPr lang="en-US" dirty="0"/>
            </a:br>
            <a:r>
              <a:rPr lang="en-US" dirty="0" err="1"/>
              <a:t>fclose</a:t>
            </a:r>
            <a:r>
              <a:rPr lang="en-US" dirty="0"/>
              <a:t>(</a:t>
            </a:r>
            <a:r>
              <a:rPr lang="en-US" dirty="0" err="1"/>
              <a:t>file_pointer</a:t>
            </a:r>
            <a:r>
              <a:rPr lang="en-US" dirty="0"/>
              <a:t>); </a:t>
            </a:r>
            <a:endParaRPr lang="en-US" dirty="0" smtClean="0"/>
          </a:p>
          <a:p>
            <a:pPr marL="0" indent="0">
              <a:buNone/>
            </a:pPr>
            <a:r>
              <a:rPr lang="en-US" dirty="0" smtClean="0"/>
              <a:t>return </a:t>
            </a:r>
            <a:r>
              <a:rPr lang="en-US" dirty="0"/>
              <a:t>0</a:t>
            </a:r>
            <a:r>
              <a:rPr lang="en-US" dirty="0" smtClean="0"/>
              <a:t>;</a:t>
            </a:r>
          </a:p>
          <a:p>
            <a:pPr marL="0" indent="0">
              <a:buNone/>
            </a:pP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311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162925" cy="1569660"/>
          </a:xfrm>
        </p:spPr>
        <p:txBody>
          <a:bodyPr/>
          <a:lstStyle/>
          <a:p>
            <a:r>
              <a:rPr lang="en-US" dirty="0" smtClean="0"/>
              <a:t/>
            </a:r>
            <a:br>
              <a:rPr lang="en-US" dirty="0" smtClean="0"/>
            </a:br>
            <a:r>
              <a:rPr lang="en-US" dirty="0" smtClean="0"/>
              <a:t>Exercise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85800" y="1828800"/>
            <a:ext cx="8110537" cy="5410200"/>
          </a:xfrm>
        </p:spPr>
        <p:txBody>
          <a:bodyPr/>
          <a:lstStyle/>
          <a:p>
            <a:pPr marL="0" indent="0">
              <a:buNone/>
            </a:pPr>
            <a:r>
              <a:rPr lang="en-US" b="1" dirty="0" smtClean="0"/>
              <a:t>Write a program that  takes integer input from a user and stores it in a notepad file (Kenya.txt)  stored in any location in your drive</a:t>
            </a:r>
          </a:p>
          <a:p>
            <a:pPr marL="0" indent="0">
              <a:buNone/>
            </a:pPr>
            <a:r>
              <a:rPr lang="en-US" b="1" dirty="0" smtClean="0">
                <a:solidFill>
                  <a:srgbClr val="FF0000"/>
                </a:solidFill>
              </a:rPr>
              <a:t>Hint: remember to open the file in write mode </a:t>
            </a:r>
          </a:p>
          <a:p>
            <a:pPr marL="0" indent="0">
              <a:buNone/>
            </a:pPr>
            <a:endParaRPr lang="en-US" b="1" dirty="0"/>
          </a:p>
          <a:p>
            <a:pPr marL="0" indent="0">
              <a:buNone/>
            </a:pPr>
            <a:r>
              <a:rPr lang="en-US" b="1" dirty="0" smtClean="0"/>
              <a:t>Write another  C program that reads </a:t>
            </a:r>
            <a:r>
              <a:rPr lang="en-US" b="1" dirty="0"/>
              <a:t>the integer present in the  Kenya.txt </a:t>
            </a:r>
            <a:r>
              <a:rPr lang="en-US" b="1" dirty="0" smtClean="0"/>
              <a:t> file </a:t>
            </a:r>
            <a:r>
              <a:rPr lang="en-US" b="1" dirty="0"/>
              <a:t>and prints it onto the screen.</a:t>
            </a: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1433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62925" cy="1938992"/>
          </a:xfrm>
        </p:spPr>
        <p:txBody>
          <a:bodyPr/>
          <a:lstStyle/>
          <a:p>
            <a:r>
              <a:rPr lang="en-US" dirty="0" smtClean="0"/>
              <a:t/>
            </a:r>
            <a:br>
              <a:rPr lang="en-US" dirty="0" smtClean="0"/>
            </a:br>
            <a:r>
              <a:rPr lang="en-US" dirty="0"/>
              <a:t>Reading and writing to a binary </a:t>
            </a:r>
            <a:r>
              <a:rPr lang="en-US" dirty="0" smtClean="0"/>
              <a:t>file</a:t>
            </a:r>
            <a:r>
              <a:rPr lang="en-US" dirty="0"/>
              <a:t/>
            </a:r>
            <a:br>
              <a:rPr lang="en-US" dirty="0"/>
            </a:br>
            <a:r>
              <a:rPr lang="en-US" dirty="0" smtClean="0"/>
              <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685800" y="1828800"/>
            <a:ext cx="8110537" cy="5410200"/>
          </a:xfrm>
        </p:spPr>
        <p:txBody>
          <a:bodyPr/>
          <a:lstStyle/>
          <a:p>
            <a:pPr marL="0" indent="0">
              <a:buNone/>
            </a:pPr>
            <a:r>
              <a:rPr lang="en-US" dirty="0"/>
              <a:t>Functions </a:t>
            </a:r>
            <a:r>
              <a:rPr lang="en-US" dirty="0" err="1"/>
              <a:t>fread</a:t>
            </a:r>
            <a:r>
              <a:rPr lang="en-US" dirty="0"/>
              <a:t>() and </a:t>
            </a:r>
            <a:r>
              <a:rPr lang="en-US" dirty="0" err="1"/>
              <a:t>fwrite</a:t>
            </a:r>
            <a:r>
              <a:rPr lang="en-US" dirty="0" smtClean="0"/>
              <a:t>() are used </a:t>
            </a:r>
          </a:p>
          <a:p>
            <a:pPr marL="0" indent="0">
              <a:buNone/>
            </a:pPr>
            <a:r>
              <a:rPr lang="en-US" dirty="0"/>
              <a:t>To write into a binary file, you need to use the</a:t>
            </a:r>
            <a:r>
              <a:rPr lang="en-US" b="1" dirty="0">
                <a:solidFill>
                  <a:srgbClr val="FF0000"/>
                </a:solidFill>
              </a:rPr>
              <a:t> </a:t>
            </a:r>
            <a:r>
              <a:rPr lang="en-US" b="1" dirty="0" err="1">
                <a:solidFill>
                  <a:srgbClr val="FF0000"/>
                </a:solidFill>
              </a:rPr>
              <a:t>fwrite</a:t>
            </a:r>
            <a:r>
              <a:rPr lang="en-US" b="1" dirty="0">
                <a:solidFill>
                  <a:srgbClr val="FF0000"/>
                </a:solidFill>
              </a:rPr>
              <a:t>()</a:t>
            </a:r>
            <a:r>
              <a:rPr lang="en-US" dirty="0"/>
              <a:t> function. The functions take four arguments:</a:t>
            </a:r>
          </a:p>
          <a:p>
            <a:r>
              <a:rPr lang="en-US" dirty="0"/>
              <a:t>address of data to be written in the disk</a:t>
            </a:r>
          </a:p>
          <a:p>
            <a:r>
              <a:rPr lang="en-US" dirty="0"/>
              <a:t>size of data to be written in the disk</a:t>
            </a:r>
          </a:p>
          <a:p>
            <a:r>
              <a:rPr lang="en-US" dirty="0"/>
              <a:t>number of such type of data</a:t>
            </a:r>
          </a:p>
          <a:p>
            <a:r>
              <a:rPr lang="en-US" dirty="0"/>
              <a:t>pointer to the file where you want to write.</a:t>
            </a:r>
          </a:p>
          <a:p>
            <a:r>
              <a:rPr lang="en-US" dirty="0" smtClean="0"/>
              <a:t>The general syntax is as follows </a:t>
            </a:r>
          </a:p>
          <a:p>
            <a:pPr marL="0" indent="0">
              <a:buNone/>
            </a:pPr>
            <a:r>
              <a:rPr lang="en-US" b="1" dirty="0" err="1" smtClean="0">
                <a:solidFill>
                  <a:srgbClr val="FF0000"/>
                </a:solidFill>
              </a:rPr>
              <a:t>fwrite</a:t>
            </a:r>
            <a:r>
              <a:rPr lang="en-US" b="1" dirty="0" smtClean="0">
                <a:solidFill>
                  <a:srgbClr val="FF0000"/>
                </a:solidFill>
              </a:rPr>
              <a:t>(</a:t>
            </a:r>
            <a:r>
              <a:rPr lang="en-US" b="1" dirty="0" err="1" smtClean="0">
                <a:solidFill>
                  <a:srgbClr val="FF0000"/>
                </a:solidFill>
              </a:rPr>
              <a:t>addressData</a:t>
            </a:r>
            <a:r>
              <a:rPr lang="en-US" b="1" dirty="0">
                <a:solidFill>
                  <a:srgbClr val="FF0000"/>
                </a:solidFill>
              </a:rPr>
              <a:t>, </a:t>
            </a:r>
            <a:r>
              <a:rPr lang="en-US" b="1" dirty="0" err="1">
                <a:solidFill>
                  <a:srgbClr val="FF0000"/>
                </a:solidFill>
              </a:rPr>
              <a:t>sizeData</a:t>
            </a:r>
            <a:r>
              <a:rPr lang="en-US" b="1" dirty="0">
                <a:solidFill>
                  <a:srgbClr val="FF0000"/>
                </a:solidFill>
              </a:rPr>
              <a:t>, </a:t>
            </a:r>
            <a:r>
              <a:rPr lang="en-US" b="1" dirty="0" err="1">
                <a:solidFill>
                  <a:srgbClr val="FF0000"/>
                </a:solidFill>
              </a:rPr>
              <a:t>numbersData</a:t>
            </a:r>
            <a:r>
              <a:rPr lang="en-US" b="1" dirty="0">
                <a:solidFill>
                  <a:srgbClr val="FF0000"/>
                </a:solidFill>
              </a:rPr>
              <a:t>, </a:t>
            </a:r>
            <a:r>
              <a:rPr lang="en-US" b="1" dirty="0" err="1">
                <a:solidFill>
                  <a:srgbClr val="FF0000"/>
                </a:solidFill>
              </a:rPr>
              <a:t>pointerToFile</a:t>
            </a:r>
            <a:r>
              <a:rPr lang="en-US" b="1" dirty="0">
                <a:solidFill>
                  <a:srgbClr val="FF0000"/>
                </a:solidFill>
              </a:rPr>
              <a:t>);</a:t>
            </a:r>
            <a:endParaRPr lang="en-US" b="1" dirty="0" smtClean="0">
              <a:solidFill>
                <a:srgbClr val="FF0000"/>
              </a:solidFill>
            </a:endParaRPr>
          </a:p>
          <a:p>
            <a:pPr marL="0" indent="0">
              <a:buNone/>
            </a:pPr>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645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 </a:t>
            </a:r>
            <a:endParaRPr lang="en-US" dirty="0"/>
          </a:p>
        </p:txBody>
      </p:sp>
      <p:sp>
        <p:nvSpPr>
          <p:cNvPr id="3" name="Content Placeholder 2"/>
          <p:cNvSpPr>
            <a:spLocks noGrp="1"/>
          </p:cNvSpPr>
          <p:nvPr>
            <p:ph idx="1"/>
          </p:nvPr>
        </p:nvSpPr>
        <p:spPr/>
        <p:txBody>
          <a:bodyPr/>
          <a:lstStyle/>
          <a:p>
            <a:r>
              <a:rPr lang="en-US" b="1" dirty="0" smtClean="0"/>
              <a:t>At the end of this class you will</a:t>
            </a:r>
          </a:p>
          <a:p>
            <a:pPr lvl="1"/>
            <a:r>
              <a:rPr lang="en-US" dirty="0" smtClean="0"/>
              <a:t>Appreciate the concepts of File Management </a:t>
            </a:r>
          </a:p>
          <a:p>
            <a:r>
              <a:rPr lang="en-US" altLang="ja-JP" dirty="0" smtClean="0">
                <a:ea typeface="MS PGothic" charset="0"/>
                <a:cs typeface="MS PGothic" charset="0"/>
              </a:rPr>
              <a:t>Describe and implement </a:t>
            </a:r>
            <a:r>
              <a:rPr lang="en-US" b="1" dirty="0"/>
              <a:t>Open – Read – Write – Close </a:t>
            </a:r>
            <a:r>
              <a:rPr lang="en-US" b="1" dirty="0" smtClean="0"/>
              <a:t> file operations  in C programming</a:t>
            </a:r>
            <a:endParaRPr lang="en-US" b="1" dirty="0"/>
          </a:p>
          <a:p>
            <a:pPr lvl="1"/>
            <a:endParaRPr lang="en-US" dirty="0"/>
          </a:p>
          <a:p>
            <a:pPr lvl="1">
              <a:buNone/>
            </a:pPr>
            <a:endParaRPr lang="en-US" dirty="0"/>
          </a:p>
          <a:p>
            <a:pPr>
              <a:buClr>
                <a:schemeClr val="tx1"/>
              </a:buClr>
              <a:buSzPct val="117000"/>
              <a:buNone/>
            </a:pPr>
            <a:r>
              <a:rPr lang="en-US" dirty="0" smtClean="0"/>
              <a:t> </a:t>
            </a:r>
          </a:p>
          <a:p>
            <a:pPr lvl="1">
              <a:buNone/>
            </a:pPr>
            <a:endParaRPr lang="en-US" dirty="0"/>
          </a:p>
        </p:txBody>
      </p:sp>
      <p:sp>
        <p:nvSpPr>
          <p:cNvPr id="230402" name="AutoShape 2" descr="Image result for raster and vector graphics ppt"/>
          <p:cNvSpPr>
            <a:spLocks noChangeAspect="1" noChangeArrowheads="1"/>
          </p:cNvSpPr>
          <p:nvPr/>
        </p:nvSpPr>
        <p:spPr bwMode="auto">
          <a:xfrm>
            <a:off x="176213" y="-1417638"/>
            <a:ext cx="5734050" cy="296227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160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6932"/>
            <a:ext cx="8162925" cy="2308324"/>
          </a:xfrm>
        </p:spPr>
        <p:txBody>
          <a:bodyPr/>
          <a:lstStyle/>
          <a:p>
            <a:r>
              <a:rPr lang="en-US" dirty="0" smtClean="0"/>
              <a:t/>
            </a:r>
            <a:br>
              <a:rPr lang="en-US" dirty="0" smtClean="0"/>
            </a:br>
            <a:r>
              <a:rPr lang="en-US" dirty="0" smtClean="0"/>
              <a:t> </a:t>
            </a:r>
            <a:r>
              <a:rPr lang="en-US" dirty="0"/>
              <a:t>writing to a binary </a:t>
            </a:r>
            <a:r>
              <a:rPr lang="en-US" dirty="0" smtClean="0"/>
              <a:t>file –f write ()</a:t>
            </a:r>
            <a:br>
              <a:rPr lang="en-US" dirty="0" smtClean="0"/>
            </a:br>
            <a:r>
              <a:rPr lang="en-US" dirty="0"/>
              <a:t/>
            </a:r>
            <a:br>
              <a:rPr lang="en-US" dirty="0"/>
            </a:br>
            <a:r>
              <a:rPr lang="en-US" dirty="0" smtClean="0"/>
              <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81001" y="1143000"/>
            <a:ext cx="4267199" cy="5410200"/>
          </a:xfrm>
          <a:ln>
            <a:solidFill>
              <a:srgbClr val="FF0000"/>
            </a:solidFill>
          </a:ln>
        </p:spPr>
        <p:txBody>
          <a:bodyPr/>
          <a:lstStyle/>
          <a:p>
            <a:pPr marL="0" indent="0">
              <a:buNone/>
            </a:pPr>
            <a:r>
              <a:rPr lang="en-US" sz="1000" b="1" dirty="0"/>
              <a:t>// C program for writing </a:t>
            </a:r>
          </a:p>
          <a:p>
            <a:pPr marL="0" indent="0">
              <a:buNone/>
            </a:pPr>
            <a:r>
              <a:rPr lang="en-US" sz="1000" b="1" dirty="0"/>
              <a:t>// </a:t>
            </a:r>
            <a:r>
              <a:rPr lang="en-US" sz="1000" b="1" dirty="0" err="1"/>
              <a:t>struct</a:t>
            </a:r>
            <a:r>
              <a:rPr lang="en-US" sz="1000" b="1" dirty="0"/>
              <a:t> to file </a:t>
            </a:r>
          </a:p>
          <a:p>
            <a:pPr marL="0" indent="0">
              <a:buNone/>
            </a:pPr>
            <a:r>
              <a:rPr lang="en-US" sz="1000" b="1" dirty="0"/>
              <a:t>#include &lt;</a:t>
            </a:r>
            <a:r>
              <a:rPr lang="en-US" sz="1000" b="1" dirty="0" err="1"/>
              <a:t>stdio.h</a:t>
            </a:r>
            <a:r>
              <a:rPr lang="en-US" sz="1000" b="1" dirty="0"/>
              <a:t>&gt; </a:t>
            </a:r>
          </a:p>
          <a:p>
            <a:pPr marL="0" indent="0">
              <a:buNone/>
            </a:pPr>
            <a:r>
              <a:rPr lang="en-US" sz="1000" b="1" dirty="0"/>
              <a:t>#include &lt;</a:t>
            </a:r>
            <a:r>
              <a:rPr lang="en-US" sz="1000" b="1" dirty="0" err="1"/>
              <a:t>stdlib.h</a:t>
            </a:r>
            <a:r>
              <a:rPr lang="en-US" sz="1000" b="1" dirty="0"/>
              <a:t>&gt; </a:t>
            </a:r>
          </a:p>
          <a:p>
            <a:pPr marL="0" indent="0">
              <a:buNone/>
            </a:pPr>
            <a:r>
              <a:rPr lang="en-US" sz="1000" b="1" dirty="0"/>
              <a:t>#include &lt;</a:t>
            </a:r>
            <a:r>
              <a:rPr lang="en-US" sz="1000" b="1" dirty="0" err="1"/>
              <a:t>string.h</a:t>
            </a:r>
            <a:r>
              <a:rPr lang="en-US" sz="1000" b="1" dirty="0"/>
              <a:t>&gt; </a:t>
            </a:r>
          </a:p>
          <a:p>
            <a:pPr marL="0" indent="0">
              <a:buNone/>
            </a:pPr>
            <a:endParaRPr lang="en-US" sz="1000" b="1" dirty="0"/>
          </a:p>
          <a:p>
            <a:pPr marL="0" indent="0">
              <a:buNone/>
            </a:pPr>
            <a:r>
              <a:rPr lang="en-US" sz="1000" b="1" dirty="0"/>
              <a:t>// a </a:t>
            </a:r>
            <a:r>
              <a:rPr lang="en-US" sz="1000" b="1" dirty="0" err="1"/>
              <a:t>struct</a:t>
            </a:r>
            <a:r>
              <a:rPr lang="en-US" sz="1000" b="1" dirty="0"/>
              <a:t> to read and write </a:t>
            </a:r>
          </a:p>
          <a:p>
            <a:pPr marL="0" indent="0">
              <a:buNone/>
            </a:pPr>
            <a:r>
              <a:rPr lang="en-US" sz="1000" b="1" dirty="0" err="1"/>
              <a:t>struct</a:t>
            </a:r>
            <a:r>
              <a:rPr lang="en-US" sz="1000" b="1" dirty="0"/>
              <a:t> person </a:t>
            </a:r>
          </a:p>
          <a:p>
            <a:pPr marL="0" indent="0">
              <a:buNone/>
            </a:pPr>
            <a:r>
              <a:rPr lang="en-US" sz="1000" b="1" dirty="0"/>
              <a:t>{ </a:t>
            </a:r>
          </a:p>
          <a:p>
            <a:pPr marL="0" indent="0">
              <a:buNone/>
            </a:pPr>
            <a:r>
              <a:rPr lang="en-US" sz="1000" b="1" dirty="0" smtClean="0"/>
              <a:t>	</a:t>
            </a:r>
            <a:r>
              <a:rPr lang="en-US" sz="1000" b="1" dirty="0" err="1" smtClean="0"/>
              <a:t>int</a:t>
            </a:r>
            <a:r>
              <a:rPr lang="en-US" sz="1000" b="1" dirty="0" smtClean="0"/>
              <a:t> </a:t>
            </a:r>
            <a:r>
              <a:rPr lang="en-US" sz="1000" b="1" dirty="0"/>
              <a:t>id; </a:t>
            </a:r>
          </a:p>
          <a:p>
            <a:pPr marL="0" indent="0">
              <a:buNone/>
            </a:pPr>
            <a:r>
              <a:rPr lang="en-US" sz="1000" b="1" dirty="0"/>
              <a:t>	char </a:t>
            </a:r>
            <a:r>
              <a:rPr lang="en-US" sz="1000" b="1" dirty="0" err="1"/>
              <a:t>fname</a:t>
            </a:r>
            <a:r>
              <a:rPr lang="en-US" sz="1000" b="1" dirty="0"/>
              <a:t>[20]; </a:t>
            </a:r>
          </a:p>
          <a:p>
            <a:pPr marL="0" indent="0">
              <a:buNone/>
            </a:pPr>
            <a:r>
              <a:rPr lang="en-US" sz="1000" b="1" dirty="0"/>
              <a:t>	char </a:t>
            </a:r>
            <a:r>
              <a:rPr lang="en-US" sz="1000" b="1" dirty="0" err="1"/>
              <a:t>lname</a:t>
            </a:r>
            <a:r>
              <a:rPr lang="en-US" sz="1000" b="1" dirty="0"/>
              <a:t>[20]; </a:t>
            </a:r>
          </a:p>
          <a:p>
            <a:pPr marL="0" indent="0">
              <a:buNone/>
            </a:pPr>
            <a:r>
              <a:rPr lang="en-US" sz="1000" b="1" dirty="0"/>
              <a:t>}; </a:t>
            </a:r>
          </a:p>
          <a:p>
            <a:pPr marL="0" indent="0">
              <a:buNone/>
            </a:pPr>
            <a:endParaRPr lang="en-US" sz="1000" b="1" dirty="0"/>
          </a:p>
          <a:p>
            <a:pPr marL="0" indent="0">
              <a:buNone/>
            </a:pPr>
            <a:r>
              <a:rPr lang="en-US" sz="1000" b="1" dirty="0" err="1"/>
              <a:t>int</a:t>
            </a:r>
            <a:r>
              <a:rPr lang="en-US" sz="1000" b="1" dirty="0"/>
              <a:t> main () </a:t>
            </a:r>
          </a:p>
          <a:p>
            <a:pPr marL="0" indent="0">
              <a:buNone/>
            </a:pPr>
            <a:r>
              <a:rPr lang="en-US" sz="1000" b="1" dirty="0"/>
              <a:t>{ </a:t>
            </a:r>
          </a:p>
          <a:p>
            <a:pPr marL="0" indent="0">
              <a:buNone/>
            </a:pPr>
            <a:r>
              <a:rPr lang="en-US" sz="1000" b="1" dirty="0"/>
              <a:t>	FILE *</a:t>
            </a:r>
            <a:r>
              <a:rPr lang="en-US" sz="1000" b="1" dirty="0" err="1"/>
              <a:t>outfile</a:t>
            </a:r>
            <a:r>
              <a:rPr lang="en-US" sz="1000" b="1" dirty="0"/>
              <a:t>; </a:t>
            </a:r>
          </a:p>
          <a:p>
            <a:pPr marL="0" indent="0">
              <a:buNone/>
            </a:pPr>
            <a:r>
              <a:rPr lang="en-US" sz="1000" b="1" dirty="0"/>
              <a:t>	</a:t>
            </a:r>
          </a:p>
          <a:p>
            <a:pPr marL="0" indent="0">
              <a:buNone/>
            </a:pPr>
            <a:r>
              <a:rPr lang="en-US" sz="1000" b="1" dirty="0"/>
              <a:t>	// open file for writing </a:t>
            </a:r>
          </a:p>
          <a:p>
            <a:pPr marL="0" indent="0">
              <a:buNone/>
            </a:pPr>
            <a:r>
              <a:rPr lang="en-US" sz="1000" b="1" dirty="0"/>
              <a:t>	</a:t>
            </a:r>
            <a:r>
              <a:rPr lang="en-US" sz="1000" b="1" dirty="0" err="1"/>
              <a:t>outfile</a:t>
            </a:r>
            <a:r>
              <a:rPr lang="en-US" sz="1000" b="1" dirty="0"/>
              <a:t> = </a:t>
            </a:r>
            <a:r>
              <a:rPr lang="en-US" sz="1000" b="1" dirty="0" err="1"/>
              <a:t>fopen</a:t>
            </a:r>
            <a:r>
              <a:rPr lang="en-US" sz="1000" b="1" dirty="0"/>
              <a:t> ("</a:t>
            </a:r>
            <a:r>
              <a:rPr lang="en-US" sz="1000" b="1" dirty="0">
                <a:solidFill>
                  <a:srgbClr val="FF0000"/>
                </a:solidFill>
              </a:rPr>
              <a:t>person.dat</a:t>
            </a:r>
            <a:r>
              <a:rPr lang="en-US" sz="1000" b="1" dirty="0"/>
              <a:t>", "w"); </a:t>
            </a:r>
          </a:p>
          <a:p>
            <a:pPr marL="0" indent="0">
              <a:buNone/>
            </a:pPr>
            <a:r>
              <a:rPr lang="en-US" sz="1000" b="1" dirty="0"/>
              <a:t>	if (</a:t>
            </a:r>
            <a:r>
              <a:rPr lang="en-US" sz="1000" b="1" dirty="0" err="1"/>
              <a:t>outfile</a:t>
            </a:r>
            <a:r>
              <a:rPr lang="en-US" sz="1000" b="1" dirty="0"/>
              <a:t> == NULL) </a:t>
            </a:r>
          </a:p>
          <a:p>
            <a:pPr marL="0" indent="0">
              <a:buNone/>
            </a:pPr>
            <a:r>
              <a:rPr lang="en-US" sz="1000" b="1" dirty="0"/>
              <a:t>	{ </a:t>
            </a:r>
          </a:p>
          <a:p>
            <a:pPr marL="0" indent="0">
              <a:buNone/>
            </a:pPr>
            <a:r>
              <a:rPr lang="en-US" sz="1000" b="1" dirty="0"/>
              <a:t>		</a:t>
            </a:r>
            <a:r>
              <a:rPr lang="en-US" sz="1000" b="1" dirty="0" err="1"/>
              <a:t>fprintf</a:t>
            </a:r>
            <a:r>
              <a:rPr lang="en-US" sz="1000" b="1" dirty="0"/>
              <a:t>(</a:t>
            </a:r>
            <a:r>
              <a:rPr lang="en-US" sz="1000" b="1" dirty="0" err="1"/>
              <a:t>stderr</a:t>
            </a:r>
            <a:r>
              <a:rPr lang="en-US" sz="1000" b="1" dirty="0"/>
              <a:t>, "\</a:t>
            </a:r>
            <a:r>
              <a:rPr lang="en-US" sz="1000" b="1" dirty="0" err="1"/>
              <a:t>nError</a:t>
            </a:r>
            <a:r>
              <a:rPr lang="en-US" sz="1000" b="1" dirty="0"/>
              <a:t> </a:t>
            </a:r>
            <a:r>
              <a:rPr lang="en-US" sz="1000" b="1" dirty="0" err="1"/>
              <a:t>opend</a:t>
            </a:r>
            <a:r>
              <a:rPr lang="en-US" sz="1000" b="1" dirty="0"/>
              <a:t> file\n"); </a:t>
            </a:r>
          </a:p>
          <a:p>
            <a:pPr marL="0" indent="0">
              <a:buNone/>
            </a:pPr>
            <a:r>
              <a:rPr lang="en-US" sz="1000" b="1" dirty="0"/>
              <a:t>		exit (1); </a:t>
            </a:r>
          </a:p>
          <a:p>
            <a:pPr marL="0" indent="0">
              <a:buNone/>
            </a:pPr>
            <a:r>
              <a:rPr lang="en-US" sz="1000" b="1" dirty="0"/>
              <a:t>	} </a:t>
            </a:r>
          </a:p>
          <a:p>
            <a:pPr marL="0" indent="0">
              <a:buNone/>
            </a:pPr>
            <a:endParaRPr lang="en-US" sz="1100" b="1" dirty="0"/>
          </a:p>
          <a:p>
            <a:pPr marL="0" indent="0">
              <a:buNone/>
            </a:pPr>
            <a:r>
              <a:rPr lang="en-US" sz="1100" b="1" dirty="0"/>
              <a:t>	</a:t>
            </a:r>
            <a:endParaRPr lang="en-US" dirty="0"/>
          </a:p>
        </p:txBody>
      </p:sp>
      <p:sp>
        <p:nvSpPr>
          <p:cNvPr id="4" name="Content Placeholder 2"/>
          <p:cNvSpPr txBox="1">
            <a:spLocks/>
          </p:cNvSpPr>
          <p:nvPr/>
        </p:nvSpPr>
        <p:spPr bwMode="auto">
          <a:xfrm>
            <a:off x="4724400" y="1066800"/>
            <a:ext cx="4267200" cy="5410200"/>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a:solidFill>
                  <a:schemeClr val="tx1"/>
                </a:solidFill>
                <a:latin typeface="+mn-lt"/>
              </a:defRPr>
            </a:lvl2pPr>
            <a:lvl3pPr marL="1143000" indent="-228600" algn="l" rtl="0" fontAlgn="base">
              <a:spcBef>
                <a:spcPct val="20000"/>
              </a:spcBef>
              <a:spcAft>
                <a:spcPct val="0"/>
              </a:spcAft>
              <a:buClr>
                <a:schemeClr val="tx2"/>
              </a:buClr>
              <a:buChar char="•"/>
              <a:defRPr sz="1600">
                <a:solidFill>
                  <a:schemeClr val="tx1"/>
                </a:solidFill>
                <a:latin typeface="+mn-lt"/>
              </a:defRPr>
            </a:lvl3pPr>
            <a:lvl4pPr marL="1600200" indent="-228600" algn="l" rtl="0" fontAlgn="base">
              <a:spcBef>
                <a:spcPct val="20000"/>
              </a:spcBef>
              <a:spcAft>
                <a:spcPct val="0"/>
              </a:spcAft>
              <a:buClr>
                <a:schemeClr val="hlink"/>
              </a:buClr>
              <a:buChar char="•"/>
              <a:defRPr sz="1400">
                <a:solidFill>
                  <a:schemeClr val="tx1"/>
                </a:solidFill>
                <a:latin typeface="+mn-lt"/>
              </a:defRPr>
            </a:lvl4pPr>
            <a:lvl5pPr marL="2057400" indent="-228600" algn="l" rtl="0" fontAlgn="base">
              <a:spcBef>
                <a:spcPct val="20000"/>
              </a:spcBef>
              <a:spcAft>
                <a:spcPct val="0"/>
              </a:spcAft>
              <a:buClr>
                <a:schemeClr val="tx1"/>
              </a:buClr>
              <a:buSzPct val="85000"/>
              <a:buChar char="•"/>
              <a:defRPr sz="1200">
                <a:solidFill>
                  <a:schemeClr val="tx1"/>
                </a:solidFill>
                <a:latin typeface="+mn-lt"/>
              </a:defRPr>
            </a:lvl5pPr>
            <a:lvl6pPr marL="2514600" indent="-228600" algn="l" rtl="0" fontAlgn="base">
              <a:spcBef>
                <a:spcPct val="20000"/>
              </a:spcBef>
              <a:spcAft>
                <a:spcPct val="0"/>
              </a:spcAft>
              <a:buClr>
                <a:schemeClr val="tx1"/>
              </a:buClr>
              <a:buSzPct val="85000"/>
              <a:buChar char="•"/>
              <a:defRPr sz="1200">
                <a:solidFill>
                  <a:schemeClr val="tx1"/>
                </a:solidFill>
                <a:latin typeface="+mn-lt"/>
              </a:defRPr>
            </a:lvl6pPr>
            <a:lvl7pPr marL="2971800" indent="-228600" algn="l" rtl="0" fontAlgn="base">
              <a:spcBef>
                <a:spcPct val="20000"/>
              </a:spcBef>
              <a:spcAft>
                <a:spcPct val="0"/>
              </a:spcAft>
              <a:buClr>
                <a:schemeClr val="tx1"/>
              </a:buClr>
              <a:buSzPct val="85000"/>
              <a:buChar char="•"/>
              <a:defRPr sz="1200">
                <a:solidFill>
                  <a:schemeClr val="tx1"/>
                </a:solidFill>
                <a:latin typeface="+mn-lt"/>
              </a:defRPr>
            </a:lvl7pPr>
            <a:lvl8pPr marL="3429000" indent="-228600" algn="l" rtl="0" fontAlgn="base">
              <a:spcBef>
                <a:spcPct val="20000"/>
              </a:spcBef>
              <a:spcAft>
                <a:spcPct val="0"/>
              </a:spcAft>
              <a:buClr>
                <a:schemeClr val="tx1"/>
              </a:buClr>
              <a:buSzPct val="85000"/>
              <a:buChar char="•"/>
              <a:defRPr sz="1200">
                <a:solidFill>
                  <a:schemeClr val="tx1"/>
                </a:solidFill>
                <a:latin typeface="+mn-lt"/>
              </a:defRPr>
            </a:lvl8pPr>
            <a:lvl9pPr marL="3886200" indent="-228600" algn="l" rtl="0" fontAlgn="base">
              <a:spcBef>
                <a:spcPct val="20000"/>
              </a:spcBef>
              <a:spcAft>
                <a:spcPct val="0"/>
              </a:spcAft>
              <a:buClr>
                <a:schemeClr val="tx1"/>
              </a:buClr>
              <a:buSzPct val="85000"/>
              <a:buChar char="•"/>
              <a:defRPr sz="1200">
                <a:solidFill>
                  <a:schemeClr val="tx1"/>
                </a:solidFill>
                <a:latin typeface="+mn-lt"/>
              </a:defRPr>
            </a:lvl9pPr>
          </a:lstStyle>
          <a:p>
            <a:pPr marL="0" indent="0">
              <a:buFont typeface="Wingdings" pitchFamily="2" charset="2"/>
              <a:buNone/>
            </a:pPr>
            <a:endParaRPr lang="en-US" sz="1100" b="1" dirty="0" smtClean="0"/>
          </a:p>
          <a:p>
            <a:pPr marL="0" indent="0">
              <a:buFont typeface="Wingdings" pitchFamily="2" charset="2"/>
              <a:buNone/>
            </a:pPr>
            <a:r>
              <a:rPr lang="en-US" sz="1000" b="1" dirty="0" smtClean="0"/>
              <a:t>	</a:t>
            </a:r>
            <a:r>
              <a:rPr lang="en-US" sz="1000" b="1" dirty="0" err="1" smtClean="0"/>
              <a:t>struct</a:t>
            </a:r>
            <a:r>
              <a:rPr lang="en-US" sz="1000" b="1" dirty="0" smtClean="0"/>
              <a:t> person input1 = {1, “Sharon", “</a:t>
            </a:r>
            <a:r>
              <a:rPr lang="en-US" sz="1000" b="1" dirty="0" err="1" smtClean="0"/>
              <a:t>Ndinda</a:t>
            </a:r>
            <a:r>
              <a:rPr lang="en-US" sz="1000" b="1" dirty="0" smtClean="0"/>
              <a:t>"}; </a:t>
            </a:r>
          </a:p>
          <a:p>
            <a:pPr marL="0" indent="0">
              <a:buFont typeface="Wingdings" pitchFamily="2" charset="2"/>
              <a:buNone/>
            </a:pPr>
            <a:r>
              <a:rPr lang="en-US" sz="1000" b="1" dirty="0" smtClean="0"/>
              <a:t>	</a:t>
            </a:r>
            <a:r>
              <a:rPr lang="en-US" sz="1000" b="1" dirty="0" err="1" smtClean="0"/>
              <a:t>struct</a:t>
            </a:r>
            <a:r>
              <a:rPr lang="en-US" sz="1000" b="1" dirty="0" smtClean="0"/>
              <a:t> person input2 = {2, “</a:t>
            </a:r>
            <a:r>
              <a:rPr lang="en-US" sz="1000" b="1" dirty="0" err="1" smtClean="0"/>
              <a:t>Opiyo</a:t>
            </a:r>
            <a:r>
              <a:rPr lang="en-US" sz="1000" b="1" dirty="0" smtClean="0"/>
              <a:t>", “</a:t>
            </a:r>
            <a:r>
              <a:rPr lang="en-US" sz="1000" b="1" dirty="0" err="1" smtClean="0"/>
              <a:t>Ndugu</a:t>
            </a:r>
            <a:r>
              <a:rPr lang="en-US" sz="1000" b="1" dirty="0" smtClean="0"/>
              <a:t>"}; </a:t>
            </a:r>
          </a:p>
          <a:p>
            <a:pPr marL="0" indent="0">
              <a:buFont typeface="Wingdings" pitchFamily="2" charset="2"/>
              <a:buNone/>
            </a:pPr>
            <a:r>
              <a:rPr lang="en-US" sz="1000" b="1" dirty="0" smtClean="0"/>
              <a:t>	</a:t>
            </a:r>
          </a:p>
          <a:p>
            <a:pPr marL="0" indent="0">
              <a:buFont typeface="Wingdings" pitchFamily="2" charset="2"/>
              <a:buNone/>
            </a:pPr>
            <a:r>
              <a:rPr lang="en-US" sz="1000" b="1" dirty="0" smtClean="0"/>
              <a:t>	// write </a:t>
            </a:r>
            <a:r>
              <a:rPr lang="en-US" sz="1000" b="1" dirty="0" err="1" smtClean="0"/>
              <a:t>struct</a:t>
            </a:r>
            <a:r>
              <a:rPr lang="en-US" sz="1000" b="1" dirty="0" smtClean="0"/>
              <a:t> to file </a:t>
            </a:r>
          </a:p>
          <a:p>
            <a:pPr marL="0" indent="0">
              <a:buFont typeface="Wingdings" pitchFamily="2" charset="2"/>
              <a:buNone/>
            </a:pPr>
            <a:r>
              <a:rPr lang="en-US" sz="1000" b="1" dirty="0" smtClean="0"/>
              <a:t>	</a:t>
            </a:r>
            <a:r>
              <a:rPr lang="en-US" sz="1000" b="1" dirty="0" err="1" smtClean="0"/>
              <a:t>fwrite</a:t>
            </a:r>
            <a:r>
              <a:rPr lang="en-US" sz="1000" b="1" dirty="0" smtClean="0"/>
              <a:t> (&amp;input1, </a:t>
            </a:r>
            <a:r>
              <a:rPr lang="en-US" sz="1000" b="1" dirty="0" err="1" smtClean="0"/>
              <a:t>sizeof</a:t>
            </a:r>
            <a:r>
              <a:rPr lang="en-US" sz="1000" b="1" dirty="0" smtClean="0"/>
              <a:t>(</a:t>
            </a:r>
            <a:r>
              <a:rPr lang="en-US" sz="1000" b="1" dirty="0" err="1" smtClean="0"/>
              <a:t>struct</a:t>
            </a:r>
            <a:r>
              <a:rPr lang="en-US" sz="1000" b="1" dirty="0" smtClean="0"/>
              <a:t> person), 1, </a:t>
            </a:r>
            <a:r>
              <a:rPr lang="en-US" sz="1000" b="1" dirty="0" err="1" smtClean="0"/>
              <a:t>outfile</a:t>
            </a:r>
            <a:r>
              <a:rPr lang="en-US" sz="1000" b="1" dirty="0" smtClean="0"/>
              <a:t>); </a:t>
            </a:r>
          </a:p>
          <a:p>
            <a:pPr marL="0" indent="0">
              <a:buFont typeface="Wingdings" pitchFamily="2" charset="2"/>
              <a:buNone/>
            </a:pPr>
            <a:r>
              <a:rPr lang="en-US" sz="1000" b="1" dirty="0" smtClean="0"/>
              <a:t>	</a:t>
            </a:r>
            <a:r>
              <a:rPr lang="en-US" sz="1000" b="1" dirty="0" err="1" smtClean="0"/>
              <a:t>fwrite</a:t>
            </a:r>
            <a:r>
              <a:rPr lang="en-US" sz="1000" b="1" dirty="0" smtClean="0"/>
              <a:t> (&amp;input2, </a:t>
            </a:r>
            <a:r>
              <a:rPr lang="en-US" sz="1000" b="1" dirty="0" err="1" smtClean="0"/>
              <a:t>sizeof</a:t>
            </a:r>
            <a:r>
              <a:rPr lang="en-US" sz="1000" b="1" dirty="0" smtClean="0"/>
              <a:t>(</a:t>
            </a:r>
            <a:r>
              <a:rPr lang="en-US" sz="1000" b="1" dirty="0" err="1" smtClean="0"/>
              <a:t>struct</a:t>
            </a:r>
            <a:r>
              <a:rPr lang="en-US" sz="1000" b="1" dirty="0" smtClean="0"/>
              <a:t> person), 1, </a:t>
            </a:r>
            <a:r>
              <a:rPr lang="en-US" sz="1000" b="1" dirty="0" err="1" smtClean="0"/>
              <a:t>outfile</a:t>
            </a:r>
            <a:r>
              <a:rPr lang="en-US" sz="1000" b="1" dirty="0" smtClean="0"/>
              <a:t>); </a:t>
            </a:r>
          </a:p>
          <a:p>
            <a:pPr marL="0" indent="0">
              <a:buFont typeface="Wingdings" pitchFamily="2" charset="2"/>
              <a:buNone/>
            </a:pPr>
            <a:r>
              <a:rPr lang="en-US" sz="1000" b="1" dirty="0" smtClean="0"/>
              <a:t>	</a:t>
            </a:r>
          </a:p>
          <a:p>
            <a:pPr marL="0" indent="0">
              <a:buFont typeface="Wingdings" pitchFamily="2" charset="2"/>
              <a:buNone/>
            </a:pPr>
            <a:r>
              <a:rPr lang="en-US" sz="1000" b="1" dirty="0" smtClean="0"/>
              <a:t>	if(</a:t>
            </a:r>
            <a:r>
              <a:rPr lang="en-US" sz="1000" b="1" dirty="0" err="1" smtClean="0"/>
              <a:t>fwrite</a:t>
            </a:r>
            <a:r>
              <a:rPr lang="en-US" sz="1000" b="1" dirty="0" smtClean="0"/>
              <a:t> != 0) </a:t>
            </a:r>
          </a:p>
          <a:p>
            <a:pPr marL="0" indent="0">
              <a:buFont typeface="Wingdings" pitchFamily="2" charset="2"/>
              <a:buNone/>
            </a:pPr>
            <a:r>
              <a:rPr lang="en-US" sz="1000" b="1" dirty="0" smtClean="0"/>
              <a:t>		</a:t>
            </a:r>
            <a:r>
              <a:rPr lang="en-US" sz="1000" b="1" dirty="0" err="1" smtClean="0"/>
              <a:t>printf</a:t>
            </a:r>
            <a:r>
              <a:rPr lang="en-US" sz="1000" b="1" dirty="0" smtClean="0"/>
              <a:t>("contents to file written successfully !\n"); </a:t>
            </a:r>
          </a:p>
          <a:p>
            <a:pPr marL="0" indent="0">
              <a:buFont typeface="Wingdings" pitchFamily="2" charset="2"/>
              <a:buNone/>
            </a:pPr>
            <a:r>
              <a:rPr lang="en-US" sz="1000" b="1" dirty="0" smtClean="0"/>
              <a:t>	else</a:t>
            </a:r>
          </a:p>
          <a:p>
            <a:pPr marL="0" indent="0">
              <a:buFont typeface="Wingdings" pitchFamily="2" charset="2"/>
              <a:buNone/>
            </a:pPr>
            <a:r>
              <a:rPr lang="en-US" sz="1000" b="1" dirty="0" smtClean="0"/>
              <a:t>		</a:t>
            </a:r>
            <a:r>
              <a:rPr lang="en-US" sz="1000" b="1" dirty="0" err="1" smtClean="0"/>
              <a:t>printf</a:t>
            </a:r>
            <a:r>
              <a:rPr lang="en-US" sz="1000" b="1" dirty="0" smtClean="0"/>
              <a:t>("error writing file !\n"); </a:t>
            </a:r>
          </a:p>
          <a:p>
            <a:pPr marL="0" indent="0">
              <a:buFont typeface="Wingdings" pitchFamily="2" charset="2"/>
              <a:buNone/>
            </a:pPr>
            <a:endParaRPr lang="en-US" sz="1000" b="1" dirty="0" smtClean="0"/>
          </a:p>
          <a:p>
            <a:pPr marL="0" indent="0">
              <a:buFont typeface="Wingdings" pitchFamily="2" charset="2"/>
              <a:buNone/>
            </a:pPr>
            <a:r>
              <a:rPr lang="en-US" sz="1000" b="1" dirty="0" smtClean="0"/>
              <a:t>	// close file </a:t>
            </a:r>
          </a:p>
          <a:p>
            <a:pPr marL="0" indent="0">
              <a:buFont typeface="Wingdings" pitchFamily="2" charset="2"/>
              <a:buNone/>
            </a:pPr>
            <a:r>
              <a:rPr lang="en-US" sz="1000" b="1" dirty="0" smtClean="0"/>
              <a:t>	</a:t>
            </a:r>
            <a:r>
              <a:rPr lang="en-US" sz="1000" b="1" dirty="0" err="1" smtClean="0"/>
              <a:t>fclose</a:t>
            </a:r>
            <a:r>
              <a:rPr lang="en-US" sz="1000" b="1" dirty="0" smtClean="0"/>
              <a:t> (</a:t>
            </a:r>
            <a:r>
              <a:rPr lang="en-US" sz="1000" b="1" dirty="0" err="1" smtClean="0"/>
              <a:t>outfile</a:t>
            </a:r>
            <a:r>
              <a:rPr lang="en-US" sz="1000" b="1" dirty="0" smtClean="0"/>
              <a:t>); </a:t>
            </a:r>
          </a:p>
          <a:p>
            <a:pPr marL="0" indent="0">
              <a:buFont typeface="Wingdings" pitchFamily="2" charset="2"/>
              <a:buNone/>
            </a:pPr>
            <a:endParaRPr lang="en-US" sz="1000" b="1" dirty="0" smtClean="0"/>
          </a:p>
          <a:p>
            <a:pPr marL="0" indent="0">
              <a:buFont typeface="Wingdings" pitchFamily="2" charset="2"/>
              <a:buNone/>
            </a:pPr>
            <a:r>
              <a:rPr lang="en-US" sz="1000" b="1" dirty="0" smtClean="0"/>
              <a:t>	return 0; </a:t>
            </a:r>
          </a:p>
          <a:p>
            <a:pPr marL="0" indent="0">
              <a:buFont typeface="Wingdings" pitchFamily="2" charset="2"/>
              <a:buNone/>
            </a:pPr>
            <a:r>
              <a:rPr lang="en-US" sz="1000" b="1" dirty="0" smtClean="0"/>
              <a:t>} </a:t>
            </a:r>
          </a:p>
          <a:p>
            <a:pPr marL="0" indent="0">
              <a:buFont typeface="Wingdings" pitchFamily="2" charset="2"/>
              <a:buNone/>
            </a:pPr>
            <a:endParaRPr lang="en-US" b="1" dirty="0" smtClean="0"/>
          </a:p>
          <a:p>
            <a:pPr marL="0" indent="0">
              <a:buFont typeface="Wingdings" pitchFamily="2" charset="2"/>
              <a:buNone/>
            </a:pPr>
            <a:endParaRPr lang="en-US" dirty="0" smtClean="0"/>
          </a:p>
          <a:p>
            <a:pPr marL="0" indent="0">
              <a:buFont typeface="Wingdings" pitchFamily="2" charset="2"/>
              <a:buNone/>
            </a:pPr>
            <a:endParaRPr lang="en-US" dirty="0"/>
          </a:p>
        </p:txBody>
      </p:sp>
    </p:spTree>
    <p:extLst>
      <p:ext uri="{BB962C8B-B14F-4D97-AF65-F5344CB8AC3E}">
        <p14:creationId xmlns:p14="http://schemas.microsoft.com/office/powerpoint/2010/main" val="1834642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6932"/>
            <a:ext cx="8162925" cy="2308324"/>
          </a:xfrm>
        </p:spPr>
        <p:txBody>
          <a:bodyPr/>
          <a:lstStyle/>
          <a:p>
            <a:r>
              <a:rPr lang="en-US" dirty="0" smtClean="0"/>
              <a:t/>
            </a:r>
            <a:br>
              <a:rPr lang="en-US" dirty="0" smtClean="0"/>
            </a:br>
            <a:r>
              <a:rPr lang="en-US" dirty="0" smtClean="0"/>
              <a:t> Reading a </a:t>
            </a:r>
            <a:r>
              <a:rPr lang="en-US" dirty="0"/>
              <a:t>binary </a:t>
            </a:r>
            <a:r>
              <a:rPr lang="en-US" dirty="0" smtClean="0"/>
              <a:t>file –f read ()</a:t>
            </a:r>
            <a:br>
              <a:rPr lang="en-US" dirty="0" smtClean="0"/>
            </a:br>
            <a:r>
              <a:rPr lang="en-US" dirty="0"/>
              <a:t/>
            </a:r>
            <a:br>
              <a:rPr lang="en-US" dirty="0"/>
            </a:br>
            <a:r>
              <a:rPr lang="en-US" dirty="0" smtClean="0"/>
              <a:t>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81001" y="1143000"/>
            <a:ext cx="4267199" cy="5410200"/>
          </a:xfrm>
          <a:ln>
            <a:solidFill>
              <a:srgbClr val="FF0000"/>
            </a:solidFill>
          </a:ln>
        </p:spPr>
        <p:txBody>
          <a:bodyPr/>
          <a:lstStyle/>
          <a:p>
            <a:pPr marL="0" indent="0">
              <a:buNone/>
            </a:pPr>
            <a:r>
              <a:rPr lang="en-US" sz="1000" b="1" kern="1200" dirty="0"/>
              <a:t>// C program for reading  </a:t>
            </a:r>
          </a:p>
          <a:p>
            <a:pPr marL="0" indent="0">
              <a:buNone/>
            </a:pPr>
            <a:r>
              <a:rPr lang="en-US" sz="1000" b="1" kern="1200" dirty="0"/>
              <a:t>// </a:t>
            </a:r>
            <a:r>
              <a:rPr lang="en-US" sz="1000" b="1" kern="1200" dirty="0" err="1"/>
              <a:t>struct</a:t>
            </a:r>
            <a:r>
              <a:rPr lang="en-US" sz="1000" b="1" kern="1200" dirty="0"/>
              <a:t> from a file </a:t>
            </a:r>
          </a:p>
          <a:p>
            <a:pPr marL="0" indent="0">
              <a:buNone/>
            </a:pPr>
            <a:r>
              <a:rPr lang="en-US" sz="1000" b="1" kern="1200" dirty="0"/>
              <a:t>#include &lt;</a:t>
            </a:r>
            <a:r>
              <a:rPr lang="en-US" sz="1000" b="1" kern="1200" dirty="0" err="1"/>
              <a:t>stdio.h</a:t>
            </a:r>
            <a:r>
              <a:rPr lang="en-US" sz="1000" b="1" kern="1200" dirty="0"/>
              <a:t>&gt; </a:t>
            </a:r>
          </a:p>
          <a:p>
            <a:pPr marL="0" indent="0">
              <a:buNone/>
            </a:pPr>
            <a:r>
              <a:rPr lang="en-US" sz="1000" b="1" kern="1200" dirty="0"/>
              <a:t>#include &lt;</a:t>
            </a:r>
            <a:r>
              <a:rPr lang="en-US" sz="1000" b="1" kern="1200" dirty="0" err="1"/>
              <a:t>stdlib.h</a:t>
            </a:r>
            <a:r>
              <a:rPr lang="en-US" sz="1000" b="1" kern="1200" dirty="0"/>
              <a:t>&gt; </a:t>
            </a:r>
          </a:p>
          <a:p>
            <a:pPr marL="0" indent="0">
              <a:buNone/>
            </a:pPr>
            <a:r>
              <a:rPr lang="en-US" sz="1000" b="1" kern="1200" dirty="0"/>
              <a:t>  </a:t>
            </a:r>
          </a:p>
          <a:p>
            <a:pPr marL="0" indent="0">
              <a:buNone/>
            </a:pPr>
            <a:r>
              <a:rPr lang="en-US" sz="1000" b="1" kern="1200" dirty="0"/>
              <a:t>// </a:t>
            </a:r>
            <a:r>
              <a:rPr lang="en-US" sz="1000" b="1" kern="1200" dirty="0" err="1"/>
              <a:t>struct</a:t>
            </a:r>
            <a:r>
              <a:rPr lang="en-US" sz="1000" b="1" kern="1200" dirty="0"/>
              <a:t> person with 3 fields </a:t>
            </a:r>
          </a:p>
          <a:p>
            <a:pPr marL="0" indent="0">
              <a:buNone/>
            </a:pPr>
            <a:r>
              <a:rPr lang="en-US" sz="1000" b="1" kern="1200" dirty="0" err="1"/>
              <a:t>struct</a:t>
            </a:r>
            <a:r>
              <a:rPr lang="en-US" sz="1000" b="1" kern="1200" dirty="0"/>
              <a:t> person  </a:t>
            </a:r>
          </a:p>
          <a:p>
            <a:pPr marL="0" indent="0">
              <a:buNone/>
            </a:pPr>
            <a:r>
              <a:rPr lang="en-US" sz="1000" b="1" kern="1200" dirty="0"/>
              <a:t>{ </a:t>
            </a:r>
          </a:p>
          <a:p>
            <a:pPr marL="0" indent="0">
              <a:buNone/>
            </a:pPr>
            <a:r>
              <a:rPr lang="en-US" sz="1000" b="1" kern="1200" dirty="0"/>
              <a:t>    </a:t>
            </a:r>
            <a:r>
              <a:rPr lang="en-US" sz="1000" b="1" kern="1200" dirty="0" err="1"/>
              <a:t>int</a:t>
            </a:r>
            <a:r>
              <a:rPr lang="en-US" sz="1000" b="1" kern="1200" dirty="0"/>
              <a:t> id; </a:t>
            </a:r>
          </a:p>
          <a:p>
            <a:pPr marL="0" indent="0">
              <a:buNone/>
            </a:pPr>
            <a:r>
              <a:rPr lang="en-US" sz="1000" b="1" kern="1200" dirty="0"/>
              <a:t>    char </a:t>
            </a:r>
            <a:r>
              <a:rPr lang="en-US" sz="1000" b="1" kern="1200" dirty="0" err="1"/>
              <a:t>fname</a:t>
            </a:r>
            <a:r>
              <a:rPr lang="en-US" sz="1000" b="1" kern="1200" dirty="0"/>
              <a:t>[20]; </a:t>
            </a:r>
          </a:p>
          <a:p>
            <a:pPr marL="0" indent="0">
              <a:buNone/>
            </a:pPr>
            <a:r>
              <a:rPr lang="en-US" sz="1000" b="1" kern="1200" dirty="0"/>
              <a:t>    char </a:t>
            </a:r>
            <a:r>
              <a:rPr lang="en-US" sz="1000" b="1" kern="1200" dirty="0" err="1"/>
              <a:t>lname</a:t>
            </a:r>
            <a:r>
              <a:rPr lang="en-US" sz="1000" b="1" kern="1200" dirty="0"/>
              <a:t>[20]; </a:t>
            </a:r>
          </a:p>
          <a:p>
            <a:pPr marL="0" indent="0">
              <a:buNone/>
            </a:pPr>
            <a:r>
              <a:rPr lang="en-US" sz="1000" b="1" kern="1200" dirty="0"/>
              <a:t>}; </a:t>
            </a:r>
          </a:p>
          <a:p>
            <a:pPr marL="0" indent="0">
              <a:buNone/>
            </a:pPr>
            <a:r>
              <a:rPr lang="en-US" sz="1000" b="1" kern="1200" dirty="0"/>
              <a:t>  </a:t>
            </a:r>
          </a:p>
          <a:p>
            <a:pPr marL="0" indent="0">
              <a:buNone/>
            </a:pPr>
            <a:r>
              <a:rPr lang="en-US" sz="1000" b="1" kern="1200" dirty="0"/>
              <a:t>// Driver program </a:t>
            </a:r>
          </a:p>
          <a:p>
            <a:pPr marL="0" indent="0">
              <a:buNone/>
            </a:pPr>
            <a:r>
              <a:rPr lang="en-US" sz="1000" b="1" kern="1200" dirty="0" err="1"/>
              <a:t>int</a:t>
            </a:r>
            <a:r>
              <a:rPr lang="en-US" sz="1000" b="1" kern="1200" dirty="0"/>
              <a:t> main () </a:t>
            </a:r>
          </a:p>
          <a:p>
            <a:pPr marL="0" indent="0">
              <a:buNone/>
            </a:pPr>
            <a:r>
              <a:rPr lang="en-US" sz="1000" b="1" kern="1200" dirty="0"/>
              <a:t>{ </a:t>
            </a:r>
          </a:p>
          <a:p>
            <a:pPr marL="0" indent="0">
              <a:buNone/>
            </a:pPr>
            <a:r>
              <a:rPr lang="en-US" sz="1000" b="1" kern="1200" dirty="0"/>
              <a:t>    FILE *</a:t>
            </a:r>
            <a:r>
              <a:rPr lang="en-US" sz="1000" b="1" kern="1200" dirty="0" err="1"/>
              <a:t>infile</a:t>
            </a:r>
            <a:r>
              <a:rPr lang="en-US" sz="1000" b="1" kern="1200" dirty="0"/>
              <a:t>; </a:t>
            </a:r>
          </a:p>
          <a:p>
            <a:pPr marL="0" indent="0">
              <a:buNone/>
            </a:pPr>
            <a:r>
              <a:rPr lang="en-US" sz="1000" b="1" kern="1200" dirty="0"/>
              <a:t>    </a:t>
            </a:r>
            <a:r>
              <a:rPr lang="en-US" sz="1000" b="1" kern="1200" dirty="0" err="1"/>
              <a:t>struct</a:t>
            </a:r>
            <a:r>
              <a:rPr lang="en-US" sz="1000" b="1" kern="1200" dirty="0"/>
              <a:t> person input; </a:t>
            </a:r>
          </a:p>
          <a:p>
            <a:pPr marL="0" indent="0">
              <a:buNone/>
            </a:pPr>
            <a:r>
              <a:rPr lang="en-US" sz="1000" b="1" kern="1200" dirty="0"/>
              <a:t>      </a:t>
            </a:r>
          </a:p>
          <a:p>
            <a:pPr marL="0" indent="0">
              <a:buNone/>
            </a:pPr>
            <a:r>
              <a:rPr lang="en-US" sz="1000" b="1" kern="1200" dirty="0"/>
              <a:t>    // Open person.dat for reading </a:t>
            </a:r>
          </a:p>
          <a:p>
            <a:pPr marL="0" indent="0">
              <a:buNone/>
            </a:pPr>
            <a:r>
              <a:rPr lang="en-US" sz="1000" b="1" kern="1200" dirty="0"/>
              <a:t>    </a:t>
            </a:r>
            <a:r>
              <a:rPr lang="en-US" sz="1000" b="1" kern="1200" dirty="0" err="1"/>
              <a:t>infile</a:t>
            </a:r>
            <a:r>
              <a:rPr lang="en-US" sz="1000" b="1" kern="1200" dirty="0"/>
              <a:t> = </a:t>
            </a:r>
            <a:r>
              <a:rPr lang="en-US" sz="1000" b="1" kern="1200" dirty="0" err="1"/>
              <a:t>fopen</a:t>
            </a:r>
            <a:r>
              <a:rPr lang="en-US" sz="1000" b="1" kern="1200" dirty="0"/>
              <a:t> </a:t>
            </a:r>
            <a:r>
              <a:rPr lang="en-US" sz="1000" b="1" kern="1200" dirty="0">
                <a:solidFill>
                  <a:srgbClr val="FF0000"/>
                </a:solidFill>
              </a:rPr>
              <a:t>("person.dat", "r")</a:t>
            </a:r>
          </a:p>
          <a:p>
            <a:pPr marL="0" indent="0">
              <a:buNone/>
            </a:pPr>
            <a:endParaRPr lang="en-US" sz="1000" b="1" kern="1200" dirty="0"/>
          </a:p>
        </p:txBody>
      </p:sp>
      <p:sp>
        <p:nvSpPr>
          <p:cNvPr id="4" name="Content Placeholder 2"/>
          <p:cNvSpPr txBox="1">
            <a:spLocks/>
          </p:cNvSpPr>
          <p:nvPr/>
        </p:nvSpPr>
        <p:spPr bwMode="auto">
          <a:xfrm>
            <a:off x="4724400" y="1066800"/>
            <a:ext cx="4267200" cy="5410200"/>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2" charset="2"/>
              <a:buChar char="n"/>
              <a:defRPr sz="20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a:solidFill>
                  <a:schemeClr val="tx1"/>
                </a:solidFill>
                <a:latin typeface="+mn-lt"/>
              </a:defRPr>
            </a:lvl2pPr>
            <a:lvl3pPr marL="1143000" indent="-228600" algn="l" rtl="0" fontAlgn="base">
              <a:spcBef>
                <a:spcPct val="20000"/>
              </a:spcBef>
              <a:spcAft>
                <a:spcPct val="0"/>
              </a:spcAft>
              <a:buClr>
                <a:schemeClr val="tx2"/>
              </a:buClr>
              <a:buChar char="•"/>
              <a:defRPr sz="1600">
                <a:solidFill>
                  <a:schemeClr val="tx1"/>
                </a:solidFill>
                <a:latin typeface="+mn-lt"/>
              </a:defRPr>
            </a:lvl3pPr>
            <a:lvl4pPr marL="1600200" indent="-228600" algn="l" rtl="0" fontAlgn="base">
              <a:spcBef>
                <a:spcPct val="20000"/>
              </a:spcBef>
              <a:spcAft>
                <a:spcPct val="0"/>
              </a:spcAft>
              <a:buClr>
                <a:schemeClr val="hlink"/>
              </a:buClr>
              <a:buChar char="•"/>
              <a:defRPr sz="1400">
                <a:solidFill>
                  <a:schemeClr val="tx1"/>
                </a:solidFill>
                <a:latin typeface="+mn-lt"/>
              </a:defRPr>
            </a:lvl4pPr>
            <a:lvl5pPr marL="2057400" indent="-228600" algn="l" rtl="0" fontAlgn="base">
              <a:spcBef>
                <a:spcPct val="20000"/>
              </a:spcBef>
              <a:spcAft>
                <a:spcPct val="0"/>
              </a:spcAft>
              <a:buClr>
                <a:schemeClr val="tx1"/>
              </a:buClr>
              <a:buSzPct val="85000"/>
              <a:buChar char="•"/>
              <a:defRPr sz="1200">
                <a:solidFill>
                  <a:schemeClr val="tx1"/>
                </a:solidFill>
                <a:latin typeface="+mn-lt"/>
              </a:defRPr>
            </a:lvl5pPr>
            <a:lvl6pPr marL="2514600" indent="-228600" algn="l" rtl="0" fontAlgn="base">
              <a:spcBef>
                <a:spcPct val="20000"/>
              </a:spcBef>
              <a:spcAft>
                <a:spcPct val="0"/>
              </a:spcAft>
              <a:buClr>
                <a:schemeClr val="tx1"/>
              </a:buClr>
              <a:buSzPct val="85000"/>
              <a:buChar char="•"/>
              <a:defRPr sz="1200">
                <a:solidFill>
                  <a:schemeClr val="tx1"/>
                </a:solidFill>
                <a:latin typeface="+mn-lt"/>
              </a:defRPr>
            </a:lvl6pPr>
            <a:lvl7pPr marL="2971800" indent="-228600" algn="l" rtl="0" fontAlgn="base">
              <a:spcBef>
                <a:spcPct val="20000"/>
              </a:spcBef>
              <a:spcAft>
                <a:spcPct val="0"/>
              </a:spcAft>
              <a:buClr>
                <a:schemeClr val="tx1"/>
              </a:buClr>
              <a:buSzPct val="85000"/>
              <a:buChar char="•"/>
              <a:defRPr sz="1200">
                <a:solidFill>
                  <a:schemeClr val="tx1"/>
                </a:solidFill>
                <a:latin typeface="+mn-lt"/>
              </a:defRPr>
            </a:lvl7pPr>
            <a:lvl8pPr marL="3429000" indent="-228600" algn="l" rtl="0" fontAlgn="base">
              <a:spcBef>
                <a:spcPct val="20000"/>
              </a:spcBef>
              <a:spcAft>
                <a:spcPct val="0"/>
              </a:spcAft>
              <a:buClr>
                <a:schemeClr val="tx1"/>
              </a:buClr>
              <a:buSzPct val="85000"/>
              <a:buChar char="•"/>
              <a:defRPr sz="1200">
                <a:solidFill>
                  <a:schemeClr val="tx1"/>
                </a:solidFill>
                <a:latin typeface="+mn-lt"/>
              </a:defRPr>
            </a:lvl8pPr>
            <a:lvl9pPr marL="3886200" indent="-228600" algn="l" rtl="0" fontAlgn="base">
              <a:spcBef>
                <a:spcPct val="20000"/>
              </a:spcBef>
              <a:spcAft>
                <a:spcPct val="0"/>
              </a:spcAft>
              <a:buClr>
                <a:schemeClr val="tx1"/>
              </a:buClr>
              <a:buSzPct val="85000"/>
              <a:buChar char="•"/>
              <a:defRPr sz="1200">
                <a:solidFill>
                  <a:schemeClr val="tx1"/>
                </a:solidFill>
                <a:latin typeface="+mn-lt"/>
              </a:defRPr>
            </a:lvl9pPr>
          </a:lstStyle>
          <a:p>
            <a:pPr marL="0" indent="0">
              <a:buNone/>
            </a:pPr>
            <a:endParaRPr lang="en-US" sz="1200" b="1" dirty="0"/>
          </a:p>
          <a:p>
            <a:pPr marL="0" indent="0">
              <a:buNone/>
            </a:pPr>
            <a:r>
              <a:rPr lang="en-US" sz="1200" b="1" dirty="0"/>
              <a:t>	if (</a:t>
            </a:r>
            <a:r>
              <a:rPr lang="en-US" sz="1200" b="1" dirty="0" err="1"/>
              <a:t>infile</a:t>
            </a:r>
            <a:r>
              <a:rPr lang="en-US" sz="1200" b="1" dirty="0"/>
              <a:t> == NULL) </a:t>
            </a:r>
          </a:p>
          <a:p>
            <a:pPr marL="0" indent="0">
              <a:buNone/>
            </a:pPr>
            <a:r>
              <a:rPr lang="en-US" sz="1200" b="1" dirty="0"/>
              <a:t>    { </a:t>
            </a:r>
          </a:p>
          <a:p>
            <a:pPr marL="0" indent="0">
              <a:buNone/>
            </a:pPr>
            <a:r>
              <a:rPr lang="en-US" sz="1200" b="1" dirty="0"/>
              <a:t>        </a:t>
            </a:r>
            <a:r>
              <a:rPr lang="en-US" sz="1200" b="1" dirty="0" err="1"/>
              <a:t>fprintf</a:t>
            </a:r>
            <a:r>
              <a:rPr lang="en-US" sz="1200" b="1" dirty="0"/>
              <a:t>(</a:t>
            </a:r>
            <a:r>
              <a:rPr lang="en-US" sz="1200" b="1" dirty="0" err="1"/>
              <a:t>stderr</a:t>
            </a:r>
            <a:r>
              <a:rPr lang="en-US" sz="1200" b="1" dirty="0"/>
              <a:t>, "\</a:t>
            </a:r>
            <a:r>
              <a:rPr lang="en-US" sz="1200" b="1" dirty="0" err="1"/>
              <a:t>nError</a:t>
            </a:r>
            <a:r>
              <a:rPr lang="en-US" sz="1200" b="1" dirty="0"/>
              <a:t> opening file\n"); </a:t>
            </a:r>
          </a:p>
          <a:p>
            <a:pPr marL="0" indent="0">
              <a:buNone/>
            </a:pPr>
            <a:r>
              <a:rPr lang="en-US" sz="1200" b="1" dirty="0"/>
              <a:t>        exit (1); </a:t>
            </a:r>
          </a:p>
          <a:p>
            <a:pPr marL="0" indent="0">
              <a:buNone/>
            </a:pPr>
            <a:r>
              <a:rPr lang="en-US" sz="1200" b="1" dirty="0"/>
              <a:t>    } </a:t>
            </a:r>
          </a:p>
          <a:p>
            <a:pPr marL="0" indent="0">
              <a:buNone/>
            </a:pPr>
            <a:r>
              <a:rPr lang="en-US" sz="1200" b="1" dirty="0"/>
              <a:t>      </a:t>
            </a:r>
          </a:p>
          <a:p>
            <a:pPr marL="0" indent="0">
              <a:buNone/>
            </a:pPr>
            <a:r>
              <a:rPr lang="en-US" sz="1200" b="1" dirty="0"/>
              <a:t>    // read file contents till end of file </a:t>
            </a:r>
          </a:p>
          <a:p>
            <a:pPr marL="0" indent="0">
              <a:buNone/>
            </a:pPr>
            <a:r>
              <a:rPr lang="en-US" sz="1200" b="1" dirty="0"/>
              <a:t>    while(</a:t>
            </a:r>
            <a:r>
              <a:rPr lang="en-US" sz="1200" b="1" dirty="0" err="1"/>
              <a:t>fread</a:t>
            </a:r>
            <a:r>
              <a:rPr lang="en-US" sz="1200" b="1" dirty="0"/>
              <a:t>(&amp;input, </a:t>
            </a:r>
            <a:r>
              <a:rPr lang="en-US" sz="1200" b="1" dirty="0" err="1"/>
              <a:t>sizeof</a:t>
            </a:r>
            <a:r>
              <a:rPr lang="en-US" sz="1200" b="1" dirty="0"/>
              <a:t>(</a:t>
            </a:r>
            <a:r>
              <a:rPr lang="en-US" sz="1200" b="1" dirty="0" err="1"/>
              <a:t>struct</a:t>
            </a:r>
            <a:r>
              <a:rPr lang="en-US" sz="1200" b="1" dirty="0"/>
              <a:t> person), 1, </a:t>
            </a:r>
            <a:r>
              <a:rPr lang="en-US" sz="1200" b="1" dirty="0" err="1"/>
              <a:t>infile</a:t>
            </a:r>
            <a:r>
              <a:rPr lang="en-US" sz="1200" b="1" dirty="0"/>
              <a:t>)) </a:t>
            </a:r>
          </a:p>
          <a:p>
            <a:pPr marL="0" indent="0">
              <a:buNone/>
            </a:pPr>
            <a:r>
              <a:rPr lang="en-US" sz="1200" b="1" dirty="0"/>
              <a:t>        </a:t>
            </a:r>
            <a:r>
              <a:rPr lang="en-US" sz="1200" b="1" dirty="0" err="1"/>
              <a:t>printf</a:t>
            </a:r>
            <a:r>
              <a:rPr lang="en-US" sz="1200" b="1" dirty="0"/>
              <a:t> ("id = %d name = %s %s\n", input.id, </a:t>
            </a:r>
          </a:p>
          <a:p>
            <a:pPr marL="0" indent="0">
              <a:buNone/>
            </a:pPr>
            <a:r>
              <a:rPr lang="en-US" sz="1200" b="1" dirty="0"/>
              <a:t>        </a:t>
            </a:r>
            <a:r>
              <a:rPr lang="en-US" sz="1200" b="1" dirty="0" err="1"/>
              <a:t>input.fname</a:t>
            </a:r>
            <a:r>
              <a:rPr lang="en-US" sz="1200" b="1" dirty="0"/>
              <a:t>, </a:t>
            </a:r>
            <a:r>
              <a:rPr lang="en-US" sz="1200" b="1" dirty="0" err="1"/>
              <a:t>input.lname</a:t>
            </a:r>
            <a:r>
              <a:rPr lang="en-US" sz="1200" b="1" dirty="0"/>
              <a:t>); </a:t>
            </a:r>
          </a:p>
          <a:p>
            <a:pPr marL="0" indent="0">
              <a:buNone/>
            </a:pPr>
            <a:r>
              <a:rPr lang="en-US" sz="1200" b="1" dirty="0"/>
              <a:t>  </a:t>
            </a:r>
          </a:p>
          <a:p>
            <a:pPr marL="0" indent="0">
              <a:buNone/>
            </a:pPr>
            <a:r>
              <a:rPr lang="en-US" sz="1200" b="1" dirty="0"/>
              <a:t>    // close file </a:t>
            </a:r>
          </a:p>
          <a:p>
            <a:pPr marL="0" indent="0">
              <a:buNone/>
            </a:pPr>
            <a:r>
              <a:rPr lang="en-US" sz="1200" b="1" dirty="0"/>
              <a:t>    </a:t>
            </a:r>
            <a:r>
              <a:rPr lang="en-US" sz="1200" b="1" dirty="0" err="1"/>
              <a:t>fclose</a:t>
            </a:r>
            <a:r>
              <a:rPr lang="en-US" sz="1200" b="1" dirty="0"/>
              <a:t> (</a:t>
            </a:r>
            <a:r>
              <a:rPr lang="en-US" sz="1200" b="1" dirty="0" err="1"/>
              <a:t>infile</a:t>
            </a:r>
            <a:r>
              <a:rPr lang="en-US" sz="1200" b="1" dirty="0"/>
              <a:t>); </a:t>
            </a:r>
          </a:p>
          <a:p>
            <a:pPr marL="0" indent="0">
              <a:buNone/>
            </a:pPr>
            <a:r>
              <a:rPr lang="en-US" sz="1200" b="1" dirty="0"/>
              <a:t>  </a:t>
            </a:r>
          </a:p>
          <a:p>
            <a:pPr marL="0" indent="0">
              <a:buNone/>
            </a:pPr>
            <a:r>
              <a:rPr lang="en-US" sz="1200" b="1" dirty="0"/>
              <a:t>    return 0; </a:t>
            </a:r>
          </a:p>
          <a:p>
            <a:pPr marL="0" indent="0">
              <a:buNone/>
            </a:pPr>
            <a:r>
              <a:rPr lang="en-US" sz="1200" b="1" dirty="0"/>
              <a:t>} </a:t>
            </a:r>
          </a:p>
          <a:p>
            <a:pPr marL="0" indent="0">
              <a:buFont typeface="Wingdings" pitchFamily="2" charset="2"/>
              <a:buNone/>
            </a:pPr>
            <a:r>
              <a:rPr lang="en-US" dirty="0" smtClean="0">
                <a:solidFill>
                  <a:srgbClr val="0070C0"/>
                </a:solidFill>
              </a:rPr>
              <a:t>OUTPUT </a:t>
            </a:r>
          </a:p>
          <a:p>
            <a:pPr marL="0" indent="0">
              <a:buNone/>
            </a:pPr>
            <a:r>
              <a:rPr lang="en-US" dirty="0">
                <a:solidFill>
                  <a:srgbClr val="0070C0"/>
                </a:solidFill>
              </a:rPr>
              <a:t>id = 1 name = </a:t>
            </a:r>
            <a:r>
              <a:rPr lang="en-US" dirty="0" smtClean="0">
                <a:solidFill>
                  <a:srgbClr val="0070C0"/>
                </a:solidFill>
              </a:rPr>
              <a:t>Sharon </a:t>
            </a:r>
            <a:r>
              <a:rPr lang="en-US" dirty="0" err="1" smtClean="0">
                <a:solidFill>
                  <a:srgbClr val="0070C0"/>
                </a:solidFill>
              </a:rPr>
              <a:t>Ndinda</a:t>
            </a:r>
            <a:endParaRPr lang="en-US" dirty="0" smtClean="0">
              <a:solidFill>
                <a:srgbClr val="0070C0"/>
              </a:solidFill>
            </a:endParaRPr>
          </a:p>
          <a:p>
            <a:pPr marL="0" indent="0">
              <a:buNone/>
            </a:pPr>
            <a:r>
              <a:rPr lang="en-US" dirty="0" smtClean="0">
                <a:solidFill>
                  <a:srgbClr val="0070C0"/>
                </a:solidFill>
              </a:rPr>
              <a:t>id </a:t>
            </a:r>
            <a:r>
              <a:rPr lang="en-US" dirty="0">
                <a:solidFill>
                  <a:srgbClr val="0070C0"/>
                </a:solidFill>
              </a:rPr>
              <a:t>= 2 name = </a:t>
            </a:r>
            <a:r>
              <a:rPr lang="en-US" dirty="0" err="1" smtClean="0">
                <a:solidFill>
                  <a:srgbClr val="0070C0"/>
                </a:solidFill>
              </a:rPr>
              <a:t>Opiyo</a:t>
            </a:r>
            <a:r>
              <a:rPr lang="en-US" dirty="0" smtClean="0">
                <a:solidFill>
                  <a:srgbClr val="0070C0"/>
                </a:solidFill>
              </a:rPr>
              <a:t> </a:t>
            </a:r>
            <a:r>
              <a:rPr lang="en-US" dirty="0" err="1" smtClean="0">
                <a:solidFill>
                  <a:srgbClr val="0070C0"/>
                </a:solidFill>
              </a:rPr>
              <a:t>Ndugu</a:t>
            </a:r>
            <a:endParaRPr lang="en-US" dirty="0">
              <a:solidFill>
                <a:srgbClr val="0070C0"/>
              </a:solidFill>
            </a:endParaRPr>
          </a:p>
        </p:txBody>
      </p:sp>
    </p:spTree>
    <p:extLst>
      <p:ext uri="{BB962C8B-B14F-4D97-AF65-F5344CB8AC3E}">
        <p14:creationId xmlns:p14="http://schemas.microsoft.com/office/powerpoint/2010/main" val="155216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about the following </a:t>
            </a:r>
            <a:endParaRPr lang="en-US" dirty="0"/>
          </a:p>
        </p:txBody>
      </p:sp>
      <p:sp>
        <p:nvSpPr>
          <p:cNvPr id="3" name="Content Placeholder 2"/>
          <p:cNvSpPr>
            <a:spLocks noGrp="1"/>
          </p:cNvSpPr>
          <p:nvPr>
            <p:ph idx="1"/>
          </p:nvPr>
        </p:nvSpPr>
        <p:spPr/>
        <p:txBody>
          <a:bodyPr/>
          <a:lstStyle/>
          <a:p>
            <a:r>
              <a:rPr lang="en-US" dirty="0" err="1"/>
              <a:t>fseek</a:t>
            </a:r>
            <a:r>
              <a:rPr lang="en-US" dirty="0"/>
              <a:t>(), </a:t>
            </a:r>
            <a:r>
              <a:rPr lang="en-US" dirty="0" err="1"/>
              <a:t>ftell</a:t>
            </a:r>
            <a:r>
              <a:rPr lang="en-US" dirty="0"/>
              <a:t>() and rewind() functions • </a:t>
            </a:r>
            <a:endParaRPr lang="en-US" dirty="0" smtClean="0"/>
          </a:p>
          <a:p>
            <a:r>
              <a:rPr lang="en-US" dirty="0" err="1" smtClean="0"/>
              <a:t>fseek</a:t>
            </a:r>
            <a:r>
              <a:rPr lang="en-US" dirty="0"/>
              <a:t>() - It is used to move the reading control to different positions using </a:t>
            </a:r>
            <a:r>
              <a:rPr lang="en-US" dirty="0" err="1"/>
              <a:t>fseek</a:t>
            </a:r>
            <a:r>
              <a:rPr lang="en-US" dirty="0"/>
              <a:t> function. </a:t>
            </a:r>
            <a:endParaRPr lang="en-US" dirty="0" smtClean="0"/>
          </a:p>
          <a:p>
            <a:r>
              <a:rPr lang="en-US" dirty="0" smtClean="0"/>
              <a:t> </a:t>
            </a:r>
            <a:r>
              <a:rPr lang="en-US" dirty="0" err="1"/>
              <a:t>ftell</a:t>
            </a:r>
            <a:r>
              <a:rPr lang="en-US" dirty="0"/>
              <a:t>() - It tells the byte location of current position of cursor in file pointer. </a:t>
            </a:r>
          </a:p>
          <a:p>
            <a:r>
              <a:rPr lang="en-US" dirty="0" smtClean="0"/>
              <a:t>rewind</a:t>
            </a:r>
            <a:r>
              <a:rPr lang="en-US" dirty="0"/>
              <a:t>() - It moves the control to beginning of the file. </a:t>
            </a:r>
            <a:endParaRPr lang="en-US" dirty="0" smtClean="0"/>
          </a:p>
          <a:p>
            <a:endParaRPr lang="en-US" dirty="0"/>
          </a:p>
        </p:txBody>
      </p:sp>
    </p:spTree>
    <p:extLst>
      <p:ext uri="{BB962C8B-B14F-4D97-AF65-F5344CB8AC3E}">
        <p14:creationId xmlns:p14="http://schemas.microsoft.com/office/powerpoint/2010/main" val="32934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Management-1 </a:t>
            </a:r>
            <a:endParaRPr lang="en-US" dirty="0"/>
          </a:p>
        </p:txBody>
      </p:sp>
      <p:sp>
        <p:nvSpPr>
          <p:cNvPr id="3" name="Content Placeholder 2"/>
          <p:cNvSpPr>
            <a:spLocks noGrp="1"/>
          </p:cNvSpPr>
          <p:nvPr>
            <p:ph idx="1"/>
          </p:nvPr>
        </p:nvSpPr>
        <p:spPr/>
        <p:txBody>
          <a:bodyPr/>
          <a:lstStyle/>
          <a:p>
            <a:r>
              <a:rPr lang="en-US" dirty="0" smtClean="0"/>
              <a:t>A FILE IS - A </a:t>
            </a:r>
            <a:r>
              <a:rPr lang="en-US" dirty="0"/>
              <a:t>named collection of data, stored in secondary storage (typically). </a:t>
            </a:r>
            <a:endParaRPr lang="en-US" dirty="0" smtClean="0"/>
          </a:p>
          <a:p>
            <a:r>
              <a:rPr lang="en-US" dirty="0" smtClean="0"/>
              <a:t> </a:t>
            </a:r>
            <a:r>
              <a:rPr lang="en-US" dirty="0"/>
              <a:t>How is a file stored? – Stored as sequence of bytes, logically contiguous (may not be physically contiguous on disk</a:t>
            </a:r>
            <a:r>
              <a:rPr lang="en-US" dirty="0" smtClean="0"/>
              <a:t>).</a:t>
            </a:r>
          </a:p>
          <a:p>
            <a:r>
              <a:rPr lang="en-US" dirty="0"/>
              <a:t>Two kinds of files: – </a:t>
            </a:r>
            <a:endParaRPr lang="en-US" dirty="0" smtClean="0"/>
          </a:p>
          <a:p>
            <a:pPr lvl="1"/>
            <a:r>
              <a:rPr lang="en-US" b="1" dirty="0" smtClean="0">
                <a:solidFill>
                  <a:srgbClr val="FF0000"/>
                </a:solidFill>
              </a:rPr>
              <a:t>Text</a:t>
            </a:r>
            <a:r>
              <a:rPr lang="en-US" dirty="0" smtClean="0"/>
              <a:t> </a:t>
            </a:r>
            <a:r>
              <a:rPr lang="en-US" dirty="0"/>
              <a:t>:: contains ASCII codes only </a:t>
            </a:r>
            <a:r>
              <a:rPr lang="en-US" dirty="0" smtClean="0"/>
              <a:t> </a:t>
            </a:r>
            <a:r>
              <a:rPr lang="en-US" dirty="0"/>
              <a:t>Text files are the normal </a:t>
            </a:r>
            <a:r>
              <a:rPr lang="en-US" b="1" dirty="0"/>
              <a:t>.txt</a:t>
            </a:r>
            <a:r>
              <a:rPr lang="en-US" dirty="0"/>
              <a:t> files. You can easily create text files using any simple text editors such as Notepad.</a:t>
            </a:r>
            <a:endParaRPr lang="en-US" dirty="0" smtClean="0"/>
          </a:p>
          <a:p>
            <a:pPr lvl="1"/>
            <a:r>
              <a:rPr lang="en-US" b="1" dirty="0">
                <a:solidFill>
                  <a:srgbClr val="FF0000"/>
                </a:solidFill>
              </a:rPr>
              <a:t>Binary </a:t>
            </a:r>
            <a:r>
              <a:rPr lang="en-US" dirty="0"/>
              <a:t>:: can contain non-ASCII characters </a:t>
            </a:r>
            <a:r>
              <a:rPr lang="en-US" dirty="0" smtClean="0"/>
              <a:t> such as  </a:t>
            </a:r>
            <a:r>
              <a:rPr lang="en-US" dirty="0"/>
              <a:t>Image, audio, video, executable, etc. </a:t>
            </a:r>
            <a:endParaRPr lang="en-US" dirty="0" smtClean="0"/>
          </a:p>
          <a:p>
            <a:pPr marL="457200" lvl="1" indent="0">
              <a:buNone/>
            </a:pPr>
            <a:r>
              <a:rPr lang="en-US" dirty="0" smtClean="0"/>
              <a:t>To </a:t>
            </a:r>
            <a:r>
              <a:rPr lang="en-US" dirty="0"/>
              <a:t>check the end of file here, the file size value (also stored on disk) needs to be checked. The last byte of a file contains the end-of-file character (EOF), with ASCII code 1A (hex). – While reading a text file, the EOF character can be checked to know the end.</a:t>
            </a:r>
          </a:p>
          <a:p>
            <a:pPr marL="0" indent="0">
              <a:buNone/>
            </a:pPr>
            <a:endParaRPr lang="en-US" dirty="0"/>
          </a:p>
          <a:p>
            <a:endParaRPr lang="en-US" dirty="0" smtClean="0"/>
          </a:p>
        </p:txBody>
      </p:sp>
    </p:spTree>
    <p:extLst>
      <p:ext uri="{BB962C8B-B14F-4D97-AF65-F5344CB8AC3E}">
        <p14:creationId xmlns:p14="http://schemas.microsoft.com/office/powerpoint/2010/main" val="239198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 -2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t>File Operations</a:t>
            </a:r>
          </a:p>
          <a:p>
            <a:r>
              <a:rPr lang="en-US" dirty="0"/>
              <a:t>In C, you can perform </a:t>
            </a:r>
            <a:r>
              <a:rPr lang="en-US" dirty="0" smtClean="0"/>
              <a:t>5 </a:t>
            </a:r>
            <a:r>
              <a:rPr lang="en-US" dirty="0"/>
              <a:t>major operations on files, either text or binary:</a:t>
            </a:r>
          </a:p>
          <a:p>
            <a:pPr lvl="2"/>
            <a:r>
              <a:rPr lang="en-US" dirty="0"/>
              <a:t>Creation of a file</a:t>
            </a:r>
          </a:p>
          <a:p>
            <a:pPr lvl="2"/>
            <a:r>
              <a:rPr lang="en-US" dirty="0"/>
              <a:t>Opening a file</a:t>
            </a:r>
          </a:p>
          <a:p>
            <a:pPr lvl="2"/>
            <a:r>
              <a:rPr lang="en-US" dirty="0"/>
              <a:t>Reading a file</a:t>
            </a:r>
          </a:p>
          <a:p>
            <a:pPr lvl="2"/>
            <a:r>
              <a:rPr lang="en-US" dirty="0"/>
              <a:t>Writing to a file</a:t>
            </a:r>
          </a:p>
          <a:p>
            <a:pPr lvl="2"/>
            <a:r>
              <a:rPr lang="en-US" dirty="0"/>
              <a:t>Closing a file</a:t>
            </a:r>
          </a:p>
          <a:p>
            <a:pPr marL="800100" lvl="2" indent="0">
              <a:buNone/>
            </a:pPr>
            <a:endParaRPr lang="en-US" dirty="0"/>
          </a:p>
          <a:p>
            <a:pPr marL="0" indent="0">
              <a:buNone/>
            </a:pPr>
            <a:endParaRPr lang="en-US" dirty="0" smtClean="0"/>
          </a:p>
        </p:txBody>
      </p:sp>
    </p:spTree>
    <p:extLst>
      <p:ext uri="{BB962C8B-B14F-4D97-AF65-F5344CB8AC3E}">
        <p14:creationId xmlns:p14="http://schemas.microsoft.com/office/powerpoint/2010/main" val="250456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Management -3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t>File Operations</a:t>
            </a:r>
          </a:p>
          <a:p>
            <a:r>
              <a:rPr lang="en-US" dirty="0"/>
              <a:t>In C, When working with files, you need to declare a pointer of type </a:t>
            </a:r>
            <a:r>
              <a:rPr lang="en-US" dirty="0" smtClean="0"/>
              <a:t>file. </a:t>
            </a:r>
            <a:r>
              <a:rPr lang="en-US" dirty="0"/>
              <a:t>This declaration is needed for communication between the file and the program.</a:t>
            </a:r>
            <a:endParaRPr lang="en-US" dirty="0" smtClean="0"/>
          </a:p>
          <a:p>
            <a:pPr marL="914400" lvl="2" indent="0">
              <a:buNone/>
            </a:pPr>
            <a:r>
              <a:rPr lang="en-US" sz="2000" b="1" dirty="0">
                <a:solidFill>
                  <a:srgbClr val="FF0000"/>
                </a:solidFill>
              </a:rPr>
              <a:t>FILE *</a:t>
            </a:r>
            <a:r>
              <a:rPr lang="en-US" sz="2000" b="1" dirty="0" err="1">
                <a:solidFill>
                  <a:srgbClr val="FF0000"/>
                </a:solidFill>
              </a:rPr>
              <a:t>fpointer</a:t>
            </a:r>
            <a:r>
              <a:rPr lang="en-US" sz="2000" b="1" dirty="0">
                <a:solidFill>
                  <a:srgbClr val="FF0000"/>
                </a:solidFill>
              </a:rPr>
              <a:t>;</a:t>
            </a:r>
            <a:endParaRPr lang="en-US" dirty="0" smtClean="0">
              <a:solidFill>
                <a:srgbClr val="FF0000"/>
              </a:solidFill>
            </a:endParaRPr>
          </a:p>
        </p:txBody>
      </p:sp>
    </p:spTree>
    <p:extLst>
      <p:ext uri="{BB962C8B-B14F-4D97-AF65-F5344CB8AC3E}">
        <p14:creationId xmlns:p14="http://schemas.microsoft.com/office/powerpoint/2010/main" val="307951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793016"/>
            <a:ext cx="8162925" cy="830997"/>
          </a:xfrm>
        </p:spPr>
        <p:txBody>
          <a:bodyPr/>
          <a:lstStyle/>
          <a:p>
            <a:r>
              <a:rPr lang="en-US" dirty="0" smtClean="0"/>
              <a:t>File Management -4  Basic Functions for File operations in 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42059880"/>
              </p:ext>
            </p:extLst>
          </p:nvPr>
        </p:nvGraphicFramePr>
        <p:xfrm>
          <a:off x="457200" y="1905000"/>
          <a:ext cx="6781800" cy="4194666"/>
        </p:xfrm>
        <a:graphic>
          <a:graphicData uri="http://schemas.openxmlformats.org/drawingml/2006/table">
            <a:tbl>
              <a:tblPr/>
              <a:tblGrid>
                <a:gridCol w="3390900"/>
                <a:gridCol w="3390900"/>
              </a:tblGrid>
              <a:tr h="235639">
                <a:tc>
                  <a:txBody>
                    <a:bodyPr/>
                    <a:lstStyle/>
                    <a:p>
                      <a:pPr algn="l" fontAlgn="t"/>
                      <a:r>
                        <a:rPr lang="en-US" sz="1000" b="1">
                          <a:effectLst/>
                        </a:rPr>
                        <a:t>function</a:t>
                      </a:r>
                      <a:endParaRPr lang="en-US" sz="1000">
                        <a:effectLst/>
                      </a:endParaRPr>
                    </a:p>
                  </a:txBody>
                  <a:tcPr marL="42078" marR="42078" marT="42078" marB="42078">
                    <a:lnL w="12700" cap="flat" cmpd="sng" algn="ctr">
                      <a:solidFill>
                        <a:srgbClr val="6021CB"/>
                      </a:solidFill>
                      <a:prstDash val="solid"/>
                      <a:round/>
                      <a:headEnd type="none" w="med" len="med"/>
                      <a:tailEnd type="none" w="med" len="med"/>
                    </a:lnL>
                    <a:lnR w="12700" cap="flat" cmpd="sng" algn="ctr">
                      <a:solidFill>
                        <a:srgbClr val="302C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b="1">
                          <a:effectLst/>
                        </a:rPr>
                        <a:t>purpose</a:t>
                      </a:r>
                      <a:endParaRPr lang="en-US" sz="1000">
                        <a:effectLst/>
                      </a:endParaRPr>
                    </a:p>
                  </a:txBody>
                  <a:tcPr marL="42078" marR="42078" marT="42078" marB="42078">
                    <a:lnL w="12700" cap="flat" cmpd="sng" algn="ctr">
                      <a:solidFill>
                        <a:srgbClr val="302CAA"/>
                      </a:solidFill>
                      <a:prstDash val="solid"/>
                      <a:round/>
                      <a:headEnd type="none" w="med" len="med"/>
                      <a:tailEnd type="none" w="med" len="med"/>
                    </a:lnL>
                    <a:lnR w="12700" cap="flat" cmpd="sng" algn="ctr">
                      <a:solidFill>
                        <a:srgbClr val="302B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87120">
                <a:tc>
                  <a:txBody>
                    <a:bodyPr/>
                    <a:lstStyle/>
                    <a:p>
                      <a:pPr algn="l" fontAlgn="t"/>
                      <a:r>
                        <a:rPr lang="en-US" sz="1000" b="1">
                          <a:effectLst/>
                        </a:rPr>
                        <a:t>fopen ()</a:t>
                      </a:r>
                      <a:endParaRPr lang="en-US" sz="1000">
                        <a:effectLst/>
                      </a:endParaRPr>
                    </a:p>
                  </a:txBody>
                  <a:tcPr marL="42078" marR="42078" marT="42078" marB="42078">
                    <a:lnL w="12700" cap="flat" cmpd="sng" algn="ctr">
                      <a:solidFill>
                        <a:srgbClr val="6009C2"/>
                      </a:solidFill>
                      <a:prstDash val="solid"/>
                      <a:round/>
                      <a:headEnd type="none" w="med" len="med"/>
                      <a:tailEnd type="none" w="med" len="med"/>
                    </a:lnL>
                    <a:lnR w="12700" cap="flat" cmpd="sng" algn="ctr">
                      <a:solidFill>
                        <a:srgbClr val="B06B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Creating a file or opening an existing file</a:t>
                      </a:r>
                    </a:p>
                  </a:txBody>
                  <a:tcPr marL="42078" marR="42078" marT="42078" marB="42078">
                    <a:lnL w="12700" cap="flat" cmpd="sng" algn="ctr">
                      <a:solidFill>
                        <a:srgbClr val="B06BAA"/>
                      </a:solidFill>
                      <a:prstDash val="solid"/>
                      <a:round/>
                      <a:headEnd type="none" w="med" len="med"/>
                      <a:tailEnd type="none" w="med" len="med"/>
                    </a:lnL>
                    <a:lnR w="12700" cap="flat" cmpd="sng" algn="ctr">
                      <a:solidFill>
                        <a:srgbClr val="4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35639">
                <a:tc>
                  <a:txBody>
                    <a:bodyPr/>
                    <a:lstStyle/>
                    <a:p>
                      <a:pPr algn="l" fontAlgn="t"/>
                      <a:r>
                        <a:rPr lang="en-US" sz="1000" b="1">
                          <a:effectLst/>
                        </a:rPr>
                        <a:t>fclose ()</a:t>
                      </a:r>
                      <a:endParaRPr lang="en-US" sz="1000">
                        <a:effectLst/>
                      </a:endParaRPr>
                    </a:p>
                  </a:txBody>
                  <a:tcPr marL="42078" marR="42078" marT="42078" marB="42078">
                    <a:lnL w="12700" cap="flat" cmpd="sng" algn="ctr">
                      <a:solidFill>
                        <a:srgbClr val="5009C2"/>
                      </a:solidFill>
                      <a:prstDash val="solid"/>
                      <a:round/>
                      <a:headEnd type="none" w="med" len="med"/>
                      <a:tailEnd type="none" w="med" len="med"/>
                    </a:lnL>
                    <a:lnR w="12700" cap="flat" cmpd="sng" algn="ctr">
                      <a:solidFill>
                        <a:srgbClr val="B02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Closing a file</a:t>
                      </a:r>
                    </a:p>
                  </a:txBody>
                  <a:tcPr marL="42078" marR="42078" marT="42078" marB="42078">
                    <a:lnL w="12700" cap="flat" cmpd="sng" algn="ctr">
                      <a:solidFill>
                        <a:srgbClr val="B020CB"/>
                      </a:solidFill>
                      <a:prstDash val="solid"/>
                      <a:round/>
                      <a:headEnd type="none" w="med" len="med"/>
                      <a:tailEnd type="none" w="med" len="med"/>
                    </a:lnL>
                    <a:lnR w="12700" cap="flat" cmpd="sng" algn="ctr">
                      <a:solidFill>
                        <a:srgbClr val="602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87120">
                <a:tc>
                  <a:txBody>
                    <a:bodyPr/>
                    <a:lstStyle/>
                    <a:p>
                      <a:pPr algn="l" fontAlgn="t"/>
                      <a:r>
                        <a:rPr lang="en-US" sz="1000" b="1">
                          <a:effectLst/>
                        </a:rPr>
                        <a:t>fprintf ()</a:t>
                      </a:r>
                      <a:endParaRPr lang="en-US" sz="1000">
                        <a:effectLst/>
                      </a:endParaRPr>
                    </a:p>
                  </a:txBody>
                  <a:tcPr marL="42078" marR="42078" marT="42078" marB="42078">
                    <a:lnL w="12700" cap="flat" cmpd="sng" algn="ctr">
                      <a:solidFill>
                        <a:srgbClr val="3021CB"/>
                      </a:solidFill>
                      <a:prstDash val="solid"/>
                      <a:round/>
                      <a:headEnd type="none" w="med" len="med"/>
                      <a:tailEnd type="none" w="med" len="med"/>
                    </a:lnL>
                    <a:lnR w="12700" cap="flat" cmpd="sng" algn="ctr">
                      <a:solidFill>
                        <a:srgbClr val="9020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Writing a block of data to a file</a:t>
                      </a:r>
                    </a:p>
                  </a:txBody>
                  <a:tcPr marL="42078" marR="42078" marT="42078" marB="42078">
                    <a:lnL w="12700" cap="flat" cmpd="sng" algn="ctr">
                      <a:solidFill>
                        <a:srgbClr val="9020CB"/>
                      </a:solidFill>
                      <a:prstDash val="solid"/>
                      <a:round/>
                      <a:headEnd type="none" w="med" len="med"/>
                      <a:tailEnd type="none" w="med" len="med"/>
                    </a:lnL>
                    <a:lnR w="12700" cap="flat" cmpd="sng" algn="ctr">
                      <a:solidFill>
                        <a:srgbClr val="6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7120">
                <a:tc>
                  <a:txBody>
                    <a:bodyPr/>
                    <a:lstStyle/>
                    <a:p>
                      <a:pPr algn="l" fontAlgn="t"/>
                      <a:r>
                        <a:rPr lang="en-US" sz="1000" b="1">
                          <a:effectLst/>
                        </a:rPr>
                        <a:t>fscanf ()</a:t>
                      </a:r>
                      <a:endParaRPr lang="en-US" sz="1000">
                        <a:effectLst/>
                      </a:endParaRPr>
                    </a:p>
                  </a:txBody>
                  <a:tcPr marL="42078" marR="42078" marT="42078" marB="42078">
                    <a:lnL w="12700" cap="flat" cmpd="sng" algn="ctr">
                      <a:solidFill>
                        <a:srgbClr val="0020CB"/>
                      </a:solidFill>
                      <a:prstDash val="solid"/>
                      <a:round/>
                      <a:headEnd type="none" w="med" len="med"/>
                      <a:tailEnd type="none" w="med" len="med"/>
                    </a:lnL>
                    <a:lnR w="12700" cap="flat" cmpd="sng" algn="ctr">
                      <a:solidFill>
                        <a:srgbClr val="302B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Reading a block data from a file</a:t>
                      </a:r>
                    </a:p>
                  </a:txBody>
                  <a:tcPr marL="42078" marR="42078" marT="42078" marB="42078">
                    <a:lnL w="12700" cap="flat" cmpd="sng" algn="ctr">
                      <a:solidFill>
                        <a:srgbClr val="302BAA"/>
                      </a:solidFill>
                      <a:prstDash val="solid"/>
                      <a:round/>
                      <a:headEnd type="none" w="med" len="med"/>
                      <a:tailEnd type="none" w="med" len="med"/>
                    </a:lnL>
                    <a:lnR w="12700" cap="flat" cmpd="sng" algn="ctr">
                      <a:solidFill>
                        <a:srgbClr val="5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87120">
                <a:tc>
                  <a:txBody>
                    <a:bodyPr/>
                    <a:lstStyle/>
                    <a:p>
                      <a:pPr algn="l" fontAlgn="t"/>
                      <a:r>
                        <a:rPr lang="en-US" sz="1000" b="1">
                          <a:effectLst/>
                        </a:rPr>
                        <a:t>getc ()</a:t>
                      </a:r>
                      <a:endParaRPr lang="en-US" sz="1000">
                        <a:effectLst/>
                      </a:endParaRPr>
                    </a:p>
                  </a:txBody>
                  <a:tcPr marL="42078" marR="42078" marT="42078" marB="42078">
                    <a:lnL w="12700" cap="flat" cmpd="sng" algn="ctr">
                      <a:solidFill>
                        <a:srgbClr val="9009C2"/>
                      </a:solidFill>
                      <a:prstDash val="solid"/>
                      <a:round/>
                      <a:headEnd type="none" w="med" len="med"/>
                      <a:tailEnd type="none" w="med" len="med"/>
                    </a:lnL>
                    <a:lnR w="12700" cap="flat" cmpd="sng" algn="ctr">
                      <a:solidFill>
                        <a:srgbClr val="4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dirty="0">
                          <a:effectLst/>
                        </a:rPr>
                        <a:t>Reads a single character from a file</a:t>
                      </a:r>
                    </a:p>
                  </a:txBody>
                  <a:tcPr marL="42078" marR="42078" marT="42078" marB="42078">
                    <a:lnL w="12700" cap="flat" cmpd="sng" algn="ctr">
                      <a:solidFill>
                        <a:srgbClr val="4009C2"/>
                      </a:solidFill>
                      <a:prstDash val="solid"/>
                      <a:round/>
                      <a:headEnd type="none" w="med" len="med"/>
                      <a:tailEnd type="none" w="med" len="med"/>
                    </a:lnL>
                    <a:lnR w="12700" cap="flat" cmpd="sng" algn="ctr">
                      <a:solidFill>
                        <a:srgbClr val="5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7120">
                <a:tc>
                  <a:txBody>
                    <a:bodyPr/>
                    <a:lstStyle/>
                    <a:p>
                      <a:pPr algn="l" fontAlgn="t"/>
                      <a:r>
                        <a:rPr lang="en-US" sz="1000" b="1" dirty="0" err="1">
                          <a:effectLst/>
                        </a:rPr>
                        <a:t>putc</a:t>
                      </a:r>
                      <a:r>
                        <a:rPr lang="en-US" sz="1000" b="1" dirty="0">
                          <a:effectLst/>
                        </a:rPr>
                        <a:t> ()</a:t>
                      </a:r>
                      <a:endParaRPr lang="en-US" sz="1000" dirty="0">
                        <a:effectLst/>
                      </a:endParaRPr>
                    </a:p>
                  </a:txBody>
                  <a:tcPr marL="42078" marR="42078" marT="42078" marB="42078">
                    <a:lnL w="12700" cap="flat" cmpd="sng" algn="ctr">
                      <a:solidFill>
                        <a:srgbClr val="3063AA"/>
                      </a:solidFill>
                      <a:prstDash val="solid"/>
                      <a:round/>
                      <a:headEnd type="none" w="med" len="med"/>
                      <a:tailEnd type="none" w="med" len="med"/>
                    </a:lnL>
                    <a:lnR w="12700" cap="flat" cmpd="sng" algn="ctr">
                      <a:solidFill>
                        <a:srgbClr val="602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Writes a single character to a file</a:t>
                      </a:r>
                    </a:p>
                  </a:txBody>
                  <a:tcPr marL="42078" marR="42078" marT="42078" marB="42078">
                    <a:lnL w="12700" cap="flat" cmpd="sng" algn="ctr">
                      <a:solidFill>
                        <a:srgbClr val="6021CB"/>
                      </a:solidFill>
                      <a:prstDash val="solid"/>
                      <a:round/>
                      <a:headEnd type="none" w="med" len="med"/>
                      <a:tailEnd type="none" w="med" len="med"/>
                    </a:lnL>
                    <a:lnR w="12700" cap="flat" cmpd="sng" algn="ctr">
                      <a:solidFill>
                        <a:srgbClr val="5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35639">
                <a:tc>
                  <a:txBody>
                    <a:bodyPr/>
                    <a:lstStyle/>
                    <a:p>
                      <a:pPr algn="l" fontAlgn="t"/>
                      <a:r>
                        <a:rPr lang="en-US" sz="1000" b="1">
                          <a:effectLst/>
                        </a:rPr>
                        <a:t>getw ()</a:t>
                      </a:r>
                      <a:endParaRPr lang="en-US" sz="1000">
                        <a:effectLst/>
                      </a:endParaRPr>
                    </a:p>
                  </a:txBody>
                  <a:tcPr marL="42078" marR="42078" marT="42078" marB="42078">
                    <a:lnL w="12700" cap="flat" cmpd="sng" algn="ctr">
                      <a:solidFill>
                        <a:srgbClr val="2009C2"/>
                      </a:solidFill>
                      <a:prstDash val="solid"/>
                      <a:round/>
                      <a:headEnd type="none" w="med" len="med"/>
                      <a:tailEnd type="none" w="med" len="med"/>
                    </a:lnL>
                    <a:lnR w="12700" cap="flat" cmpd="sng" algn="ctr">
                      <a:solidFill>
                        <a:srgbClr val="A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Reads an integer from a file</a:t>
                      </a:r>
                    </a:p>
                  </a:txBody>
                  <a:tcPr marL="42078" marR="42078" marT="42078" marB="42078">
                    <a:lnL w="12700" cap="flat" cmpd="sng" algn="ctr">
                      <a:solidFill>
                        <a:srgbClr val="A009C2"/>
                      </a:solidFill>
                      <a:prstDash val="solid"/>
                      <a:round/>
                      <a:headEnd type="none" w="med" len="med"/>
                      <a:tailEnd type="none" w="med" len="med"/>
                    </a:lnL>
                    <a:lnR w="12700" cap="flat" cmpd="sng" algn="ctr">
                      <a:solidFill>
                        <a:srgbClr val="5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35639">
                <a:tc>
                  <a:txBody>
                    <a:bodyPr/>
                    <a:lstStyle/>
                    <a:p>
                      <a:pPr algn="l" fontAlgn="t"/>
                      <a:r>
                        <a:rPr lang="en-US" sz="1000" b="1">
                          <a:effectLst/>
                        </a:rPr>
                        <a:t>putw ()</a:t>
                      </a:r>
                      <a:endParaRPr lang="en-US" sz="1000">
                        <a:effectLst/>
                      </a:endParaRPr>
                    </a:p>
                  </a:txBody>
                  <a:tcPr marL="42078" marR="42078" marT="42078" marB="42078">
                    <a:lnL w="12700" cap="flat" cmpd="sng" algn="ctr">
                      <a:solidFill>
                        <a:srgbClr val="9009C2"/>
                      </a:solidFill>
                      <a:prstDash val="solid"/>
                      <a:round/>
                      <a:headEnd type="none" w="med" len="med"/>
                      <a:tailEnd type="none" w="med" len="med"/>
                    </a:lnL>
                    <a:lnR w="12700" cap="flat" cmpd="sng" algn="ctr">
                      <a:solidFill>
                        <a:srgbClr val="302C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Writing an integer to a file</a:t>
                      </a:r>
                    </a:p>
                  </a:txBody>
                  <a:tcPr marL="42078" marR="42078" marT="42078" marB="42078">
                    <a:lnL w="12700" cap="flat" cmpd="sng" algn="ctr">
                      <a:solidFill>
                        <a:srgbClr val="302CAA"/>
                      </a:solidFill>
                      <a:prstDash val="solid"/>
                      <a:round/>
                      <a:headEnd type="none" w="med" len="med"/>
                      <a:tailEnd type="none" w="med" len="med"/>
                    </a:lnL>
                    <a:lnR w="12700" cap="flat" cmpd="sng" algn="ctr">
                      <a:solidFill>
                        <a:srgbClr val="5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8602">
                <a:tc>
                  <a:txBody>
                    <a:bodyPr/>
                    <a:lstStyle/>
                    <a:p>
                      <a:pPr algn="l" fontAlgn="t"/>
                      <a:r>
                        <a:rPr lang="en-US" sz="1000" b="1">
                          <a:effectLst/>
                        </a:rPr>
                        <a:t>fseek ()</a:t>
                      </a:r>
                      <a:endParaRPr lang="en-US" sz="1000">
                        <a:effectLst/>
                      </a:endParaRPr>
                    </a:p>
                  </a:txBody>
                  <a:tcPr marL="42078" marR="42078" marT="42078" marB="42078">
                    <a:lnL w="12700" cap="flat" cmpd="sng" algn="ctr">
                      <a:solidFill>
                        <a:srgbClr val="3063AA"/>
                      </a:solidFill>
                      <a:prstDash val="solid"/>
                      <a:round/>
                      <a:headEnd type="none" w="med" len="med"/>
                      <a:tailEnd type="none" w="med" len="med"/>
                    </a:lnL>
                    <a:lnR w="12700" cap="flat" cmpd="sng" algn="ctr">
                      <a:solidFill>
                        <a:srgbClr val="B06B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000">
                          <a:effectLst/>
                        </a:rPr>
                        <a:t>Sets the position of a file pointer to a specified location</a:t>
                      </a:r>
                    </a:p>
                  </a:txBody>
                  <a:tcPr marL="42078" marR="42078" marT="42078" marB="42078">
                    <a:lnL w="12700" cap="flat" cmpd="sng" algn="ctr">
                      <a:solidFill>
                        <a:srgbClr val="B06BAA"/>
                      </a:solidFill>
                      <a:prstDash val="solid"/>
                      <a:round/>
                      <a:headEnd type="none" w="med" len="med"/>
                      <a:tailEnd type="none" w="med" len="med"/>
                    </a:lnL>
                    <a:lnR w="12700" cap="flat" cmpd="sng" algn="ctr">
                      <a:solidFill>
                        <a:srgbClr val="302BA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87120">
                <a:tc>
                  <a:txBody>
                    <a:bodyPr/>
                    <a:lstStyle/>
                    <a:p>
                      <a:pPr algn="l" fontAlgn="t"/>
                      <a:r>
                        <a:rPr lang="en-US" sz="1000" b="1">
                          <a:effectLst/>
                        </a:rPr>
                        <a:t>ftell ()</a:t>
                      </a:r>
                      <a:endParaRPr lang="en-US" sz="1000">
                        <a:effectLst/>
                      </a:endParaRPr>
                    </a:p>
                  </a:txBody>
                  <a:tcPr marL="42078" marR="42078" marT="42078" marB="42078">
                    <a:lnL w="12700" cap="flat" cmpd="sng" algn="ctr">
                      <a:solidFill>
                        <a:srgbClr val="2009C2"/>
                      </a:solidFill>
                      <a:prstDash val="solid"/>
                      <a:round/>
                      <a:headEnd type="none" w="med" len="med"/>
                      <a:tailEnd type="none" w="med" len="med"/>
                    </a:lnL>
                    <a:lnR w="12700" cap="flat" cmpd="sng" algn="ctr">
                      <a:solidFill>
                        <a:srgbClr val="3021CB"/>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000">
                          <a:effectLst/>
                        </a:rPr>
                        <a:t>Returns the current position of a file pointer</a:t>
                      </a:r>
                    </a:p>
                  </a:txBody>
                  <a:tcPr marL="42078" marR="42078" marT="42078" marB="42078">
                    <a:lnL w="12700" cap="flat" cmpd="sng" algn="ctr">
                      <a:solidFill>
                        <a:srgbClr val="3021CB"/>
                      </a:solidFill>
                      <a:prstDash val="solid"/>
                      <a:round/>
                      <a:headEnd type="none" w="med" len="med"/>
                      <a:tailEnd type="none" w="med" len="med"/>
                    </a:lnL>
                    <a:lnR w="12700" cap="flat" cmpd="sng" algn="ctr">
                      <a:solidFill>
                        <a:srgbClr val="4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87120">
                <a:tc>
                  <a:txBody>
                    <a:bodyPr/>
                    <a:lstStyle/>
                    <a:p>
                      <a:pPr algn="l" fontAlgn="t"/>
                      <a:r>
                        <a:rPr lang="en-US" sz="1000" b="1">
                          <a:effectLst/>
                        </a:rPr>
                        <a:t>rewind ()</a:t>
                      </a:r>
                      <a:endParaRPr lang="en-US" sz="1000">
                        <a:effectLst/>
                      </a:endParaRPr>
                    </a:p>
                  </a:txBody>
                  <a:tcPr marL="42078" marR="42078" marT="42078" marB="42078">
                    <a:lnL w="12700" cap="flat" cmpd="sng" algn="ctr">
                      <a:solidFill>
                        <a:srgbClr val="9009C2"/>
                      </a:solidFill>
                      <a:prstDash val="solid"/>
                      <a:round/>
                      <a:headEnd type="none" w="med" len="med"/>
                      <a:tailEnd type="none" w="med" len="med"/>
                    </a:lnL>
                    <a:lnR w="12700" cap="flat" cmpd="sng" algn="ctr">
                      <a:solidFill>
                        <a:srgbClr val="6009C2"/>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20CB"/>
                      </a:solidFill>
                      <a:prstDash val="solid"/>
                      <a:round/>
                      <a:headEnd type="none" w="med" len="med"/>
                      <a:tailEnd type="none" w="med" len="med"/>
                    </a:lnB>
                    <a:solidFill>
                      <a:srgbClr val="FFFFFF"/>
                    </a:solidFill>
                  </a:tcPr>
                </a:tc>
                <a:tc>
                  <a:txBody>
                    <a:bodyPr/>
                    <a:lstStyle/>
                    <a:p>
                      <a:pPr algn="l" fontAlgn="t"/>
                      <a:r>
                        <a:rPr lang="en-US" sz="1000" dirty="0">
                          <a:effectLst/>
                        </a:rPr>
                        <a:t>Sets the file pointer at the beginning of a file</a:t>
                      </a:r>
                    </a:p>
                  </a:txBody>
                  <a:tcPr marL="42078" marR="42078" marT="42078" marB="42078">
                    <a:lnL w="12700" cap="flat" cmpd="sng" algn="ctr">
                      <a:solidFill>
                        <a:srgbClr val="6009C2"/>
                      </a:solidFill>
                      <a:prstDash val="solid"/>
                      <a:round/>
                      <a:headEnd type="none" w="med" len="med"/>
                      <a:tailEnd type="none" w="med" len="med"/>
                    </a:lnL>
                    <a:lnR w="12700" cap="flat" cmpd="sng" algn="ctr">
                      <a:solidFill>
                        <a:srgbClr val="3063A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302C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8523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538" y="793016"/>
            <a:ext cx="8162925" cy="830997"/>
          </a:xfrm>
        </p:spPr>
        <p:txBody>
          <a:bodyPr/>
          <a:lstStyle/>
          <a:p>
            <a:r>
              <a:rPr lang="en-US" dirty="0"/>
              <a:t>Opening a file - for creation and edit</a:t>
            </a:r>
            <a:br>
              <a:rPr lang="en-US" dirty="0"/>
            </a:br>
            <a:endParaRPr lang="en-US" dirty="0"/>
          </a:p>
        </p:txBody>
      </p:sp>
      <p:sp>
        <p:nvSpPr>
          <p:cNvPr id="3" name="Content Placeholder 2"/>
          <p:cNvSpPr>
            <a:spLocks noGrp="1"/>
          </p:cNvSpPr>
          <p:nvPr>
            <p:ph idx="1"/>
          </p:nvPr>
        </p:nvSpPr>
        <p:spPr/>
        <p:txBody>
          <a:bodyPr/>
          <a:lstStyle/>
          <a:p>
            <a:r>
              <a:rPr lang="en-US" dirty="0"/>
              <a:t>Opening a file is performed using the </a:t>
            </a:r>
            <a:r>
              <a:rPr lang="en-US" dirty="0" err="1">
                <a:solidFill>
                  <a:srgbClr val="FF0000"/>
                </a:solidFill>
              </a:rPr>
              <a:t>fopen</a:t>
            </a:r>
            <a:r>
              <a:rPr lang="en-US" dirty="0">
                <a:solidFill>
                  <a:srgbClr val="FF0000"/>
                </a:solidFill>
              </a:rPr>
              <a:t>()</a:t>
            </a:r>
            <a:r>
              <a:rPr lang="en-US" dirty="0"/>
              <a:t> function defined in the</a:t>
            </a:r>
            <a:r>
              <a:rPr lang="en-US" dirty="0">
                <a:solidFill>
                  <a:srgbClr val="FF0000"/>
                </a:solidFill>
              </a:rPr>
              <a:t> </a:t>
            </a:r>
            <a:r>
              <a:rPr lang="en-US" dirty="0" err="1">
                <a:solidFill>
                  <a:srgbClr val="FF0000"/>
                </a:solidFill>
              </a:rPr>
              <a:t>stdio.h</a:t>
            </a:r>
            <a:r>
              <a:rPr lang="en-US" dirty="0"/>
              <a:t> header </a:t>
            </a:r>
            <a:r>
              <a:rPr lang="en-US" dirty="0" smtClean="0"/>
              <a:t>file in C.</a:t>
            </a:r>
          </a:p>
          <a:p>
            <a:r>
              <a:rPr lang="en-US" dirty="0"/>
              <a:t>The syntax for opening a file in standard I/O is:</a:t>
            </a:r>
          </a:p>
          <a:p>
            <a:pPr marL="0" indent="0">
              <a:buNone/>
            </a:pPr>
            <a:r>
              <a:rPr lang="en-US" dirty="0"/>
              <a:t>	</a:t>
            </a:r>
            <a:r>
              <a:rPr lang="en-US" b="1" dirty="0">
                <a:solidFill>
                  <a:srgbClr val="FF0000"/>
                </a:solidFill>
              </a:rPr>
              <a:t>FILE *</a:t>
            </a:r>
            <a:r>
              <a:rPr lang="en-US" b="1" dirty="0" err="1">
                <a:solidFill>
                  <a:srgbClr val="FF0000"/>
                </a:solidFill>
              </a:rPr>
              <a:t>fp</a:t>
            </a:r>
            <a:r>
              <a:rPr lang="en-US" b="1" dirty="0">
                <a:solidFill>
                  <a:srgbClr val="FF0000"/>
                </a:solidFill>
              </a:rPr>
              <a:t>; </a:t>
            </a:r>
            <a:endParaRPr lang="en-US" b="1" dirty="0" smtClean="0">
              <a:solidFill>
                <a:srgbClr val="FF0000"/>
              </a:solidFill>
            </a:endParaRPr>
          </a:p>
          <a:p>
            <a:pPr marL="0" indent="0">
              <a:buNone/>
            </a:pPr>
            <a:r>
              <a:rPr lang="en-US" b="1" dirty="0">
                <a:solidFill>
                  <a:srgbClr val="FF0000"/>
                </a:solidFill>
              </a:rPr>
              <a:t> </a:t>
            </a:r>
            <a:r>
              <a:rPr lang="en-US" b="1" dirty="0" smtClean="0">
                <a:solidFill>
                  <a:srgbClr val="FF0000"/>
                </a:solidFill>
              </a:rPr>
              <a:t>          </a:t>
            </a:r>
            <a:r>
              <a:rPr lang="en-US" b="1" dirty="0" err="1" smtClean="0">
                <a:solidFill>
                  <a:srgbClr val="FF0000"/>
                </a:solidFill>
              </a:rPr>
              <a:t>fp</a:t>
            </a:r>
            <a:r>
              <a:rPr lang="en-US" b="1" dirty="0" smtClean="0">
                <a:solidFill>
                  <a:srgbClr val="FF0000"/>
                </a:solidFill>
              </a:rPr>
              <a:t> </a:t>
            </a:r>
            <a:r>
              <a:rPr lang="en-US" b="1" dirty="0">
                <a:solidFill>
                  <a:srgbClr val="FF0000"/>
                </a:solidFill>
              </a:rPr>
              <a:t>= </a:t>
            </a:r>
            <a:r>
              <a:rPr lang="en-US" b="1" dirty="0" err="1">
                <a:solidFill>
                  <a:srgbClr val="FF0000"/>
                </a:solidFill>
              </a:rPr>
              <a:t>fopen</a:t>
            </a:r>
            <a:r>
              <a:rPr lang="en-US" b="1" dirty="0">
                <a:solidFill>
                  <a:srgbClr val="FF0000"/>
                </a:solidFill>
              </a:rPr>
              <a:t> ("</a:t>
            </a:r>
            <a:r>
              <a:rPr lang="en-US" b="1" dirty="0" err="1">
                <a:solidFill>
                  <a:srgbClr val="FF0000"/>
                </a:solidFill>
              </a:rPr>
              <a:t>file_name</a:t>
            </a:r>
            <a:r>
              <a:rPr lang="en-US" b="1" dirty="0">
                <a:solidFill>
                  <a:srgbClr val="FF0000"/>
                </a:solidFill>
              </a:rPr>
              <a:t>", "mode</a:t>
            </a:r>
            <a:r>
              <a:rPr lang="en-US" b="1" dirty="0" smtClean="0">
                <a:solidFill>
                  <a:srgbClr val="FF0000"/>
                </a:solidFill>
              </a:rPr>
              <a:t>");</a:t>
            </a:r>
          </a:p>
          <a:p>
            <a:pPr marL="0" indent="0">
              <a:buNone/>
            </a:pPr>
            <a:endParaRPr lang="en-US" b="1" dirty="0">
              <a:solidFill>
                <a:srgbClr val="FF0000"/>
              </a:solidFill>
            </a:endParaRPr>
          </a:p>
          <a:p>
            <a:pPr marL="0" indent="0">
              <a:buNone/>
            </a:pPr>
            <a:r>
              <a:rPr lang="en-US" b="1" dirty="0" smtClean="0">
                <a:solidFill>
                  <a:srgbClr val="FF0000"/>
                </a:solidFill>
              </a:rPr>
              <a:t>Example </a:t>
            </a:r>
          </a:p>
          <a:p>
            <a:pPr marL="0" indent="0">
              <a:buNone/>
            </a:pPr>
            <a:r>
              <a:rPr lang="en-US" dirty="0"/>
              <a:t>#include &lt;</a:t>
            </a:r>
            <a:r>
              <a:rPr lang="en-US" dirty="0" err="1"/>
              <a:t>stdio.h</a:t>
            </a:r>
            <a:r>
              <a:rPr lang="en-US" dirty="0"/>
              <a:t>&gt; </a:t>
            </a:r>
            <a:endParaRPr lang="en-US" dirty="0" smtClean="0"/>
          </a:p>
          <a:p>
            <a:pPr marL="0" indent="0">
              <a:buNone/>
            </a:pPr>
            <a:r>
              <a:rPr lang="en-US" dirty="0" err="1" smtClean="0"/>
              <a:t>int</a:t>
            </a:r>
            <a:r>
              <a:rPr lang="en-US" dirty="0" smtClean="0"/>
              <a:t> </a:t>
            </a:r>
            <a:r>
              <a:rPr lang="en-US" dirty="0"/>
              <a:t>main() </a:t>
            </a:r>
            <a:endParaRPr lang="en-US" dirty="0" smtClean="0"/>
          </a:p>
          <a:p>
            <a:pPr marL="0" indent="0">
              <a:buNone/>
            </a:pPr>
            <a:r>
              <a:rPr lang="en-US" dirty="0" smtClean="0"/>
              <a:t>{ </a:t>
            </a:r>
            <a:r>
              <a:rPr lang="en-US" dirty="0"/>
              <a:t>FILE *</a:t>
            </a:r>
            <a:r>
              <a:rPr lang="en-US" dirty="0" err="1"/>
              <a:t>fp</a:t>
            </a:r>
            <a:r>
              <a:rPr lang="en-US" dirty="0"/>
              <a:t>; </a:t>
            </a:r>
            <a:r>
              <a:rPr lang="en-US" dirty="0" err="1"/>
              <a:t>fp</a:t>
            </a:r>
            <a:r>
              <a:rPr lang="en-US" dirty="0"/>
              <a:t> = </a:t>
            </a:r>
            <a:r>
              <a:rPr lang="en-US" dirty="0" err="1"/>
              <a:t>fopen</a:t>
            </a:r>
            <a:r>
              <a:rPr lang="en-US" dirty="0"/>
              <a:t> ("D://data.txt", "</a:t>
            </a:r>
            <a:r>
              <a:rPr lang="en-US" b="1" dirty="0">
                <a:solidFill>
                  <a:srgbClr val="00B050"/>
                </a:solidFill>
              </a:rPr>
              <a:t>w</a:t>
            </a:r>
            <a:r>
              <a:rPr lang="en-US" dirty="0"/>
              <a:t>"); </a:t>
            </a:r>
            <a:r>
              <a:rPr lang="en-US" dirty="0" smtClean="0"/>
              <a:t>}</a:t>
            </a:r>
          </a:p>
          <a:p>
            <a:pPr marL="0" indent="0">
              <a:buNone/>
            </a:pPr>
            <a:endParaRPr lang="en-US" b="1" dirty="0" smtClean="0">
              <a:solidFill>
                <a:srgbClr val="FF0000"/>
              </a:solidFill>
            </a:endParaRPr>
          </a:p>
          <a:p>
            <a:pPr marL="0" indent="0">
              <a:buNone/>
            </a:pPr>
            <a:r>
              <a:rPr lang="en-US" b="1" dirty="0" smtClean="0">
                <a:solidFill>
                  <a:srgbClr val="FF0000"/>
                </a:solidFill>
              </a:rPr>
              <a:t>Note </a:t>
            </a:r>
            <a:endParaRPr lang="en-US" b="1" dirty="0">
              <a:solidFill>
                <a:srgbClr val="FF0000"/>
              </a:solidFill>
            </a:endParaRPr>
          </a:p>
          <a:p>
            <a:pPr marL="0" indent="0">
              <a:buNone/>
            </a:pPr>
            <a:r>
              <a:rPr lang="en-US" b="1" dirty="0">
                <a:solidFill>
                  <a:srgbClr val="00B050"/>
                </a:solidFill>
              </a:rPr>
              <a:t>w </a:t>
            </a:r>
            <a:r>
              <a:rPr lang="en-US" b="1" dirty="0" smtClean="0">
                <a:solidFill>
                  <a:srgbClr val="00B050"/>
                </a:solidFill>
              </a:rPr>
              <a:t>   is the  </a:t>
            </a:r>
            <a:r>
              <a:rPr lang="en-US" dirty="0" smtClean="0"/>
              <a:t>mode</a:t>
            </a:r>
            <a:r>
              <a:rPr lang="en-US" dirty="0"/>
              <a:t>)</a:t>
            </a:r>
            <a:endParaRPr lang="en-US" b="1" dirty="0" smtClean="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886200"/>
            <a:ext cx="45529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41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162925" cy="830997"/>
          </a:xfrm>
        </p:spPr>
        <p:txBody>
          <a:bodyPr/>
          <a:lstStyle/>
          <a:p>
            <a:r>
              <a:rPr lang="en-US" dirty="0"/>
              <a:t>Opening a file </a:t>
            </a:r>
            <a:r>
              <a:rPr lang="en-US" dirty="0" smtClean="0"/>
              <a:t>– Modes </a:t>
            </a: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47549977"/>
              </p:ext>
            </p:extLst>
          </p:nvPr>
        </p:nvGraphicFramePr>
        <p:xfrm>
          <a:off x="381000" y="838200"/>
          <a:ext cx="8534400" cy="5778990"/>
        </p:xfrm>
        <a:graphic>
          <a:graphicData uri="http://schemas.openxmlformats.org/drawingml/2006/table">
            <a:tbl>
              <a:tblPr/>
              <a:tblGrid>
                <a:gridCol w="4267200"/>
                <a:gridCol w="4267200"/>
              </a:tblGrid>
              <a:tr h="132809">
                <a:tc>
                  <a:txBody>
                    <a:bodyPr/>
                    <a:lstStyle/>
                    <a:p>
                      <a:pPr algn="ctr" rtl="0" fontAlgn="ctr"/>
                      <a:r>
                        <a:rPr lang="en-US" sz="1400" b="1" dirty="0">
                          <a:solidFill>
                            <a:srgbClr val="FF0000"/>
                          </a:solidFill>
                          <a:effectLst/>
                          <a:latin typeface="inherit"/>
                        </a:rPr>
                        <a:t>MODE</a:t>
                      </a:r>
                      <a:endParaRPr lang="en-US" sz="1400" dirty="0">
                        <a:solidFill>
                          <a:srgbClr val="FF0000"/>
                        </a:solidFill>
                        <a:effectLst/>
                      </a:endParaRPr>
                    </a:p>
                  </a:txBody>
                  <a:tcPr marL="17115" marR="17115" marT="17115" marB="17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smtClean="0">
                          <a:solidFill>
                            <a:srgbClr val="FF0000"/>
                          </a:solidFill>
                          <a:effectLst/>
                          <a:latin typeface="inherit"/>
                        </a:rPr>
                        <a:t>Meaning</a:t>
                      </a:r>
                      <a:endParaRPr lang="en-US" sz="1400" dirty="0">
                        <a:solidFill>
                          <a:srgbClr val="FF0000"/>
                        </a:solidFill>
                        <a:effectLst/>
                      </a:endParaRPr>
                    </a:p>
                  </a:txBody>
                  <a:tcPr marL="17115" marR="17115" marT="17115" marB="1711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r>
              <a:tr h="231388">
                <a:tc>
                  <a:txBody>
                    <a:bodyPr/>
                    <a:lstStyle/>
                    <a:p>
                      <a:pPr algn="ctr" rtl="0" fontAlgn="ctr"/>
                      <a:r>
                        <a:rPr lang="en-US" sz="1400" b="1" dirty="0">
                          <a:effectLst/>
                        </a:rPr>
                        <a:t>r</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a:effectLst/>
                        </a:rPr>
                        <a:t>We use it to open a text file in reading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29968">
                <a:tc>
                  <a:txBody>
                    <a:bodyPr/>
                    <a:lstStyle/>
                    <a:p>
                      <a:pPr algn="ctr" rtl="0" fontAlgn="ctr"/>
                      <a:r>
                        <a:rPr lang="en-US" sz="1400" b="1" dirty="0">
                          <a:effectLst/>
                        </a:rPr>
                        <a:t>w</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a:effectLst/>
                        </a:rPr>
                        <a:t>We use it to open or create a text file in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231388">
                <a:tc>
                  <a:txBody>
                    <a:bodyPr/>
                    <a:lstStyle/>
                    <a:p>
                      <a:pPr algn="ctr" rtl="0" fontAlgn="ctr"/>
                      <a:r>
                        <a:rPr lang="en-US" sz="1400" b="1" dirty="0">
                          <a:effectLst/>
                        </a:rPr>
                        <a:t>a</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a:effectLst/>
                        </a:rPr>
                        <a:t>We use it to open a text file in append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29968">
                <a:tc>
                  <a:txBody>
                    <a:bodyPr/>
                    <a:lstStyle/>
                    <a:p>
                      <a:pPr algn="ctr" rtl="0" fontAlgn="ctr"/>
                      <a:r>
                        <a:rPr lang="en-US" sz="1400" b="1" dirty="0">
                          <a:effectLst/>
                        </a:rPr>
                        <a:t>r+</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a:effectLst/>
                        </a:rPr>
                        <a:t>We use it to open a text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329968">
                <a:tc>
                  <a:txBody>
                    <a:bodyPr/>
                    <a:lstStyle/>
                    <a:p>
                      <a:pPr algn="ctr" rtl="0" fontAlgn="ctr"/>
                      <a:r>
                        <a:rPr lang="en-US" sz="1400" b="1" dirty="0">
                          <a:effectLst/>
                        </a:rPr>
                        <a:t>w+</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dirty="0">
                          <a:effectLst/>
                        </a:rPr>
                        <a:t>We use it to open a text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29968">
                <a:tc>
                  <a:txBody>
                    <a:bodyPr/>
                    <a:lstStyle/>
                    <a:p>
                      <a:pPr algn="ctr" rtl="0" fontAlgn="ctr"/>
                      <a:r>
                        <a:rPr lang="en-US" sz="1400" b="1" dirty="0">
                          <a:effectLst/>
                        </a:rPr>
                        <a:t>a+</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a:effectLst/>
                        </a:rPr>
                        <a:t>We use it to open a text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329968">
                <a:tc>
                  <a:txBody>
                    <a:bodyPr/>
                    <a:lstStyle/>
                    <a:p>
                      <a:pPr algn="ctr" rtl="0" fontAlgn="ctr"/>
                      <a:r>
                        <a:rPr lang="en-US" sz="1400" b="1">
                          <a:effectLst/>
                        </a:rPr>
                        <a:t>rb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dirty="0">
                          <a:effectLst/>
                        </a:rPr>
                        <a:t>We use it to open a binary file in reading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329968">
                <a:tc>
                  <a:txBody>
                    <a:bodyPr/>
                    <a:lstStyle/>
                    <a:p>
                      <a:pPr algn="ctr" rtl="0" fontAlgn="ctr"/>
                      <a:r>
                        <a:rPr lang="en-US" sz="1400" b="1">
                          <a:effectLst/>
                        </a:rPr>
                        <a:t>wb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a:effectLst/>
                        </a:rPr>
                        <a:t>We use it to open or create a binary file in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329968">
                <a:tc>
                  <a:txBody>
                    <a:bodyPr/>
                    <a:lstStyle/>
                    <a:p>
                      <a:pPr algn="ctr" rtl="0" fontAlgn="ctr"/>
                      <a:r>
                        <a:rPr lang="en-US" sz="1400" b="1">
                          <a:effectLst/>
                        </a:rPr>
                        <a:t>ab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dirty="0">
                          <a:effectLst/>
                        </a:rPr>
                        <a:t>We use it to open a binary file in append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428547">
                <a:tc>
                  <a:txBody>
                    <a:bodyPr/>
                    <a:lstStyle/>
                    <a:p>
                      <a:pPr algn="ctr" rtl="0" fontAlgn="ctr"/>
                      <a:r>
                        <a:rPr lang="en-US" sz="1400" b="1">
                          <a:effectLst/>
                        </a:rPr>
                        <a:t>rb+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a:effectLst/>
                        </a:rPr>
                        <a:t>We use it to open a binary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r h="428547">
                <a:tc>
                  <a:txBody>
                    <a:bodyPr/>
                    <a:lstStyle/>
                    <a:p>
                      <a:pPr algn="ctr" rtl="0" fontAlgn="ctr"/>
                      <a:r>
                        <a:rPr lang="en-US" sz="1400" b="1">
                          <a:effectLst/>
                        </a:rPr>
                        <a:t>wb+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rtl="0" fontAlgn="ctr"/>
                      <a:r>
                        <a:rPr lang="en-US" sz="1400" b="1" dirty="0">
                          <a:effectLst/>
                        </a:rPr>
                        <a:t>We use it to open a binary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r>
              <a:tr h="428547">
                <a:tc>
                  <a:txBody>
                    <a:bodyPr/>
                    <a:lstStyle/>
                    <a:p>
                      <a:pPr algn="ctr" rtl="0" fontAlgn="ctr"/>
                      <a:r>
                        <a:rPr lang="en-US" sz="1400" b="1">
                          <a:effectLst/>
                        </a:rPr>
                        <a:t>ab+</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rtl="0" fontAlgn="ctr"/>
                      <a:r>
                        <a:rPr lang="en-US" sz="1400" b="1" dirty="0">
                          <a:effectLst/>
                        </a:rPr>
                        <a:t>We use it to open a binary file in both reading and writing mode</a:t>
                      </a:r>
                    </a:p>
                  </a:txBody>
                  <a:tcPr marL="17115" marR="17115" marT="17115" marB="1711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913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62925" cy="830997"/>
          </a:xfrm>
        </p:spPr>
        <p:txBody>
          <a:bodyPr/>
          <a:lstStyle/>
          <a:p>
            <a:r>
              <a:rPr lang="en-US" dirty="0" smtClean="0"/>
              <a:t>Closing  </a:t>
            </a:r>
            <a:r>
              <a:rPr lang="en-US" dirty="0"/>
              <a:t>a </a:t>
            </a:r>
            <a:r>
              <a:rPr lang="en-US" dirty="0" smtClean="0"/>
              <a:t>file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Closing a </a:t>
            </a:r>
            <a:r>
              <a:rPr lang="en-US" dirty="0" smtClean="0"/>
              <a:t>File</a:t>
            </a:r>
          </a:p>
          <a:p>
            <a:pPr lvl="1"/>
            <a:r>
              <a:rPr lang="en-US" dirty="0" smtClean="0"/>
              <a:t>The </a:t>
            </a:r>
            <a:r>
              <a:rPr lang="en-US" b="1" dirty="0" err="1">
                <a:solidFill>
                  <a:srgbClr val="FF0000"/>
                </a:solidFill>
              </a:rPr>
              <a:t>fclose</a:t>
            </a:r>
            <a:r>
              <a:rPr lang="en-US" b="1" dirty="0">
                <a:solidFill>
                  <a:srgbClr val="FF0000"/>
                </a:solidFill>
              </a:rPr>
              <a:t>() </a:t>
            </a:r>
            <a:r>
              <a:rPr lang="en-US" dirty="0"/>
              <a:t>function is used to close an already opened file</a:t>
            </a:r>
            <a:r>
              <a:rPr lang="en-US" dirty="0" smtClean="0"/>
              <a:t>.</a:t>
            </a:r>
          </a:p>
          <a:p>
            <a:pPr marL="457200" lvl="1" indent="0">
              <a:buNone/>
            </a:pPr>
            <a:r>
              <a:rPr lang="en-US" dirty="0" smtClean="0"/>
              <a:t>   </a:t>
            </a:r>
            <a:r>
              <a:rPr lang="en-US" b="1" dirty="0" err="1" smtClean="0">
                <a:solidFill>
                  <a:srgbClr val="FF0000"/>
                </a:solidFill>
              </a:rPr>
              <a:t>fclose</a:t>
            </a:r>
            <a:r>
              <a:rPr lang="en-US" b="1" dirty="0" smtClean="0">
                <a:solidFill>
                  <a:srgbClr val="FF0000"/>
                </a:solidFill>
              </a:rPr>
              <a:t> </a:t>
            </a:r>
            <a:r>
              <a:rPr lang="en-US" b="1" dirty="0">
                <a:solidFill>
                  <a:srgbClr val="FF0000"/>
                </a:solidFill>
              </a:rPr>
              <a:t>(</a:t>
            </a:r>
            <a:r>
              <a:rPr lang="en-US" b="1" dirty="0" err="1">
                <a:solidFill>
                  <a:srgbClr val="FF0000"/>
                </a:solidFill>
              </a:rPr>
              <a:t>file_pointer</a:t>
            </a:r>
            <a:r>
              <a:rPr lang="en-US" b="1" dirty="0">
                <a:solidFill>
                  <a:srgbClr val="FF0000"/>
                </a:solidFill>
              </a:rPr>
              <a:t>);</a:t>
            </a:r>
          </a:p>
          <a:p>
            <a:pPr lvl="1"/>
            <a:r>
              <a:rPr lang="en-US" dirty="0"/>
              <a:t>The </a:t>
            </a:r>
            <a:r>
              <a:rPr lang="en-US" dirty="0" err="1"/>
              <a:t>fclose</a:t>
            </a:r>
            <a:r>
              <a:rPr lang="en-US" dirty="0"/>
              <a:t> function takes a file pointer as an argument. </a:t>
            </a:r>
            <a:endParaRPr lang="en-US" dirty="0" smtClean="0"/>
          </a:p>
          <a:p>
            <a:pPr lvl="1"/>
            <a:r>
              <a:rPr lang="en-US" dirty="0"/>
              <a:t>Here </a:t>
            </a:r>
            <a:r>
              <a:rPr lang="en-US" dirty="0" err="1">
                <a:solidFill>
                  <a:srgbClr val="FF0000"/>
                </a:solidFill>
              </a:rPr>
              <a:t>fclose</a:t>
            </a:r>
            <a:r>
              <a:rPr lang="en-US" dirty="0">
                <a:solidFill>
                  <a:srgbClr val="FF0000"/>
                </a:solidFill>
              </a:rPr>
              <a:t>() function </a:t>
            </a:r>
            <a:r>
              <a:rPr lang="en-US" dirty="0"/>
              <a:t>closes the file and returns </a:t>
            </a:r>
            <a:r>
              <a:rPr lang="en-US" dirty="0">
                <a:solidFill>
                  <a:srgbClr val="FF0000"/>
                </a:solidFill>
              </a:rPr>
              <a:t>zero</a:t>
            </a:r>
            <a:r>
              <a:rPr lang="en-US" dirty="0"/>
              <a:t> on success, or </a:t>
            </a:r>
            <a:r>
              <a:rPr lang="en-US" dirty="0" smtClean="0">
                <a:solidFill>
                  <a:srgbClr val="FF0000"/>
                </a:solidFill>
              </a:rPr>
              <a:t>EOF (End of File)  </a:t>
            </a:r>
            <a:r>
              <a:rPr lang="en-US" dirty="0"/>
              <a:t>if there is an error in closing the file. This EOF is a constant defined in the header file </a:t>
            </a:r>
            <a:r>
              <a:rPr lang="en-US" dirty="0" err="1">
                <a:solidFill>
                  <a:srgbClr val="FF0000"/>
                </a:solidFill>
              </a:rPr>
              <a:t>stdio.h</a:t>
            </a:r>
            <a:r>
              <a:rPr lang="en-US" dirty="0"/>
              <a:t>.</a:t>
            </a:r>
            <a:endParaRPr lang="en-US" b="1" dirty="0">
              <a:solidFill>
                <a:srgbClr val="FF0000"/>
              </a:solidFill>
            </a:endParaRPr>
          </a:p>
          <a:p>
            <a:pPr lvl="1"/>
            <a:r>
              <a:rPr lang="en-US" b="1" dirty="0" smtClean="0">
                <a:solidFill>
                  <a:srgbClr val="FF0000"/>
                </a:solidFill>
              </a:rPr>
              <a:t>Example </a:t>
            </a:r>
          </a:p>
          <a:p>
            <a:pPr marL="457200" lvl="1" indent="0">
              <a:buNone/>
            </a:pPr>
            <a:r>
              <a:rPr lang="en-US" dirty="0"/>
              <a:t>FILE *</a:t>
            </a:r>
            <a:r>
              <a:rPr lang="en-US" dirty="0" err="1"/>
              <a:t>fp</a:t>
            </a:r>
            <a:r>
              <a:rPr lang="en-US" dirty="0"/>
              <a:t>; </a:t>
            </a:r>
            <a:endParaRPr lang="en-US" dirty="0" smtClean="0"/>
          </a:p>
          <a:p>
            <a:pPr marL="457200" lvl="1" indent="0">
              <a:buNone/>
            </a:pPr>
            <a:r>
              <a:rPr lang="en-US" dirty="0" err="1" smtClean="0"/>
              <a:t>fp</a:t>
            </a:r>
            <a:r>
              <a:rPr lang="en-US" dirty="0" smtClean="0"/>
              <a:t> </a:t>
            </a:r>
            <a:r>
              <a:rPr lang="en-US" dirty="0"/>
              <a:t>= </a:t>
            </a:r>
            <a:r>
              <a:rPr lang="en-US" dirty="0" err="1"/>
              <a:t>fopen</a:t>
            </a:r>
            <a:r>
              <a:rPr lang="en-US" dirty="0"/>
              <a:t> ("data.txt", "r"); </a:t>
            </a:r>
            <a:endParaRPr lang="en-US" dirty="0" smtClean="0"/>
          </a:p>
          <a:p>
            <a:pPr marL="457200" lvl="1" indent="0">
              <a:buNone/>
            </a:pPr>
            <a:r>
              <a:rPr lang="en-US" dirty="0" err="1" smtClean="0"/>
              <a:t>fclose</a:t>
            </a:r>
            <a:r>
              <a:rPr lang="en-US" dirty="0" smtClean="0"/>
              <a:t> </a:t>
            </a:r>
            <a:r>
              <a:rPr lang="en-US" dirty="0"/>
              <a:t>(</a:t>
            </a:r>
            <a:r>
              <a:rPr lang="en-US" dirty="0" err="1"/>
              <a:t>fp</a:t>
            </a:r>
            <a:r>
              <a:rPr lang="en-US" dirty="0"/>
              <a:t>);</a:t>
            </a:r>
          </a:p>
        </p:txBody>
      </p:sp>
    </p:spTree>
    <p:extLst>
      <p:ext uri="{BB962C8B-B14F-4D97-AF65-F5344CB8AC3E}">
        <p14:creationId xmlns:p14="http://schemas.microsoft.com/office/powerpoint/2010/main" val="1941035714"/>
      </p:ext>
    </p:extLst>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317</TotalTime>
  <Words>1443</Words>
  <Application>Microsoft Office PowerPoint</Application>
  <PresentationFormat>On-screen Show (4:3)</PresentationFormat>
  <Paragraphs>302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Bold Stripes</vt:lpstr>
      <vt:lpstr>ICS 2305 : SYSTEMS PROGRAMMING</vt:lpstr>
      <vt:lpstr>Lesson objective </vt:lpstr>
      <vt:lpstr>File  Management-1 </vt:lpstr>
      <vt:lpstr>File Management -2 </vt:lpstr>
      <vt:lpstr>File Management -3 </vt:lpstr>
      <vt:lpstr>File Management -4  Basic Functions for File operations in C</vt:lpstr>
      <vt:lpstr>Opening a file - for creation and edit </vt:lpstr>
      <vt:lpstr>Opening a file – Modes  </vt:lpstr>
      <vt:lpstr>Closing  a file </vt:lpstr>
      <vt:lpstr>Input/Output operation on File – Writing to a file  </vt:lpstr>
      <vt:lpstr>Writing to a file  -  using fputc() Function: </vt:lpstr>
      <vt:lpstr>Writing to a file  -  using fputc() Function -2 </vt:lpstr>
      <vt:lpstr>Writing to a file  -  using fprintf()Function  </vt:lpstr>
      <vt:lpstr> Functions for reading from a  text File   </vt:lpstr>
      <vt:lpstr> using fgets(),fscanf() and fgetc () functions  </vt:lpstr>
      <vt:lpstr> using fgets(),fscanf() and fgetc () functions  </vt:lpstr>
      <vt:lpstr> using fgets(),fscanf() and fgetc () functions  </vt:lpstr>
      <vt:lpstr> Exercise   </vt:lpstr>
      <vt:lpstr> Reading and writing to a binary file    </vt:lpstr>
      <vt:lpstr>  writing to a binary file –f write ()     </vt:lpstr>
      <vt:lpstr>  Reading a binary file –f read ()     </vt:lpstr>
      <vt:lpstr>Read about the following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2305 : SYSTEMS PROGRAMMING</dc:title>
  <dc:creator>Akama</dc:creator>
  <cp:lastModifiedBy>kkkk</cp:lastModifiedBy>
  <cp:revision>35</cp:revision>
  <dcterms:created xsi:type="dcterms:W3CDTF">2020-02-17T07:06:51Z</dcterms:created>
  <dcterms:modified xsi:type="dcterms:W3CDTF">2021-07-16T09:21:27Z</dcterms:modified>
</cp:coreProperties>
</file>