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2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87" r:id="rId15"/>
    <p:sldId id="273" r:id="rId16"/>
    <p:sldId id="274" r:id="rId17"/>
    <p:sldId id="288" r:id="rId18"/>
    <p:sldId id="291" r:id="rId19"/>
    <p:sldId id="275" r:id="rId20"/>
    <p:sldId id="289" r:id="rId21"/>
    <p:sldId id="276" r:id="rId22"/>
    <p:sldId id="293" r:id="rId23"/>
    <p:sldId id="279" r:id="rId24"/>
    <p:sldId id="294" r:id="rId25"/>
    <p:sldId id="295" r:id="rId26"/>
    <p:sldId id="281" r:id="rId27"/>
    <p:sldId id="282" r:id="rId28"/>
    <p:sldId id="286" r:id="rId29"/>
    <p:sldId id="292" r:id="rId30"/>
    <p:sldId id="297" r:id="rId3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7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emf"/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e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="" xmlns:a16="http://schemas.microsoft.com/office/drawing/2014/main" id="{CC73911D-4A95-4CAB-83B6-41437BEE3A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>
            <a:extLst>
              <a:ext uri="{FF2B5EF4-FFF2-40B4-BE49-F238E27FC236}">
                <a16:creationId xmlns="" xmlns:a16="http://schemas.microsoft.com/office/drawing/2014/main" id="{9D48E5EB-05E3-438A-BBAD-07321B30126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>
            <a:extLst>
              <a:ext uri="{FF2B5EF4-FFF2-40B4-BE49-F238E27FC236}">
                <a16:creationId xmlns="" xmlns:a16="http://schemas.microsoft.com/office/drawing/2014/main" id="{EE18F813-1001-4456-BFCD-83CA2E0C4C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="" xmlns:a16="http://schemas.microsoft.com/office/drawing/2014/main" id="{3454AA17-7445-4216-8C8E-F42F4BD397B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>
            <a:extLst>
              <a:ext uri="{FF2B5EF4-FFF2-40B4-BE49-F238E27FC236}">
                <a16:creationId xmlns="" xmlns:a16="http://schemas.microsoft.com/office/drawing/2014/main" id="{5335F4C4-7907-474F-B239-912E5130C1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7B988508-47B3-479D-B8C9-DBFD1B87CA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3321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36AAF-D640-42AF-A513-DF3B8215F3B7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0948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F57D54-EADC-48D8-A1D2-D44C72980537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304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B93477-7055-4E51-8AD4-24A6B19D93D0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9638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CE153F-9EB9-43FC-BDDF-21CFC4D28E5C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7729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5C0E1D-380A-4215-8E64-F3890B6F527E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055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CFF714-C3C8-48E1-A8A0-51F2962EB54C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637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211BE1-25E5-47C6-B388-5A72DECA01CB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384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53C2BA-2B9E-4482-B9D7-8A3C462C530B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22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F3644-4C09-41C9-A63C-F2C305E74955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292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08B12D-0BA9-4D49-A328-B626DFCFE703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807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7BC64-C82F-44BB-A4F6-640F5C37B1E3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9166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029999-CDB0-4BB2-9822-A21D17987828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173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BE128A-8975-498D-AF91-04559B7DAC55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374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B2056A-10E6-45CB-B744-26B7BD3DFFD0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5588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C7B025-D7A7-4530-8E0E-049B292C881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66902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4C99DE-3BB2-43AF-B43A-42F941AA8D06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4159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22DCB2-AC4E-4B1B-9AE2-CE72C3486EA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0109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389D57-E5D9-4A71-A860-A89D505774B6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974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2B07A5-182D-4A16-9D9C-C7FC91CE861B}" type="slidenum">
              <a:rPr lang="en-US" altLang="en-US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1985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E4805-C437-441F-A987-C59A1987C8FD}" type="slidenum">
              <a:rPr lang="en-US" altLang="en-US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539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F53BAC-6C83-4429-A7D0-F2571293450F}" type="slidenum">
              <a:rPr lang="en-US" altLang="en-US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28255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C3BD8F-BE07-4A58-BC33-588F463D8C33}" type="slidenum">
              <a:rPr lang="en-US" altLang="en-US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635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A8C5F2-D9E2-4503-B2B6-564FA61CFF1E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727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5465B7-0E20-43FE-B727-0FC113DB3EBC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33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6A25BB-7B0B-4D81-A446-E13E662F3E7C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E1D3CC-D8FD-4914-B190-05C4DE9B97EF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669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2DE9C2-D6EB-44A1-9E81-2A31DBB4B526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6730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70E686-6AB1-4898-9E66-F47041CC7F76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187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9039C9-4153-4E7F-80EA-F69B7A729BE7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549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="" xmlns:a16="http://schemas.microsoft.com/office/drawing/2014/main" id="{D2137B34-B340-40ED-B691-A6DE9ADCA02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="" xmlns:a16="http://schemas.microsoft.com/office/drawing/2014/main" id="{D8357F08-5FE0-41D9-BEE8-E23D0A85979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="" xmlns:a16="http://schemas.microsoft.com/office/drawing/2014/main" id="{541C36CF-D8E4-4ECD-B337-E60E35C672C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="" xmlns:a16="http://schemas.microsoft.com/office/drawing/2014/main" id="{B0EE1EFC-E976-4880-953F-2ED5D9E830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="" xmlns:a16="http://schemas.microsoft.com/office/drawing/2014/main" id="{EA956082-C252-4DE3-A0E1-9C21A172CAA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="" xmlns:a16="http://schemas.microsoft.com/office/drawing/2014/main" id="{233FF445-FE78-48E0-B160-D15ACC63A76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="" xmlns:a16="http://schemas.microsoft.com/office/drawing/2014/main" id="{5870C86E-6F65-40A0-8A1C-D0DE3700A48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="" xmlns:a16="http://schemas.microsoft.com/office/drawing/2014/main" id="{1B61174A-5A42-44EC-971A-1B0FE2A6CEE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="" xmlns:a16="http://schemas.microsoft.com/office/drawing/2014/main" id="{EE0875EA-2825-49D9-A99C-FD362E0F07B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="" xmlns:a16="http://schemas.microsoft.com/office/drawing/2014/main" id="{48A87C98-0C76-4D30-A4DA-A40B41DF6B9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="" xmlns:a16="http://schemas.microsoft.com/office/drawing/2014/main" id="{BBA09B43-64FA-41F7-8B3A-FD71FCFB555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="" xmlns:a16="http://schemas.microsoft.com/office/drawing/2014/main" id="{81557A2F-36FC-4C4F-BF5E-2AA196936C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38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8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="" xmlns:a16="http://schemas.microsoft.com/office/drawing/2014/main" id="{EEA9452F-4D59-408E-A6B6-021FB20573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="" xmlns:a16="http://schemas.microsoft.com/office/drawing/2014/main" id="{F0383040-536F-48A0-A0D9-2B13F10353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="" xmlns:a16="http://schemas.microsoft.com/office/drawing/2014/main" id="{42547D31-33D6-4A97-AFC0-919BE51CD4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4DF055-70FE-4745-BE12-FFD8A5599AD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067C02-EDF1-4579-820E-BD4C738A079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="" xmlns:a16="http://schemas.microsoft.com/office/drawing/2014/main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A0313E-F439-4EB8-8949-E37359988F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="" xmlns:a16="http://schemas.microsoft.com/office/drawing/2014/main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055368-0AE0-4457-A6A0-B53B1A082BA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="" xmlns:a16="http://schemas.microsoft.com/office/drawing/2014/main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90688"/>
            <a:ext cx="4038600" cy="4433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90688"/>
            <a:ext cx="4038600" cy="213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83038"/>
            <a:ext cx="4038600" cy="2141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E69244-FF7D-4DD7-8760-1D4C947837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38A5EF6-0775-48EF-AC84-3F474BDCB5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D5084F-EEFF-4DE8-8B8B-C03BF1D2B9F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="" xmlns:a16="http://schemas.microsoft.com/office/drawing/2014/main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078FF6-4A02-4435-855F-8E22808F8C7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="" xmlns:a16="http://schemas.microsoft.com/office/drawing/2014/main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382B20-F51A-4360-B093-789A078F16C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="" xmlns:a16="http://schemas.microsoft.com/office/drawing/2014/main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6B3D21-ED83-49CD-9EF6-2898BFE1205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="" xmlns:a16="http://schemas.microsoft.com/office/drawing/2014/main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9D137-4722-4280-A91A-1FBD0716E32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="" xmlns:a16="http://schemas.microsoft.com/office/drawing/2014/main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B0609-5AEC-44DB-A594-3C9DD2F44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="" xmlns:a16="http://schemas.microsoft.com/office/drawing/2014/main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8B0CDC-ECFD-425A-9225-25B25EF7B35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="" xmlns:a16="http://schemas.microsoft.com/office/drawing/2014/main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394B5B-CD73-47F5-8A76-C585C815CB6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="" xmlns:a16="http://schemas.microsoft.com/office/drawing/2014/main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="" xmlns:a16="http://schemas.microsoft.com/office/drawing/2014/main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="" xmlns:a16="http://schemas.microsoft.com/office/drawing/2014/main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489CFD0B-60D2-4708-A457-122E06A2087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="" xmlns:a16="http://schemas.microsoft.com/office/drawing/2014/main" id="{A839BAB3-1640-408A-9DF9-D32BAF5FE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="" xmlns:a16="http://schemas.microsoft.com/office/drawing/2014/main" id="{60EC4B23-F112-4D6F-817C-296F4FF0C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="" xmlns:a16="http://schemas.microsoft.com/office/drawing/2014/main" id="{B5C54AF9-8115-4287-8A76-BA922ED3D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="" xmlns:a16="http://schemas.microsoft.com/office/drawing/2014/main" id="{41DB44EF-AF31-494E-BB9B-042C7C6C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="" xmlns:a16="http://schemas.microsoft.com/office/drawing/2014/main" id="{29A4955B-DE6E-4DA9-8D26-D2144EFD1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="" xmlns:a16="http://schemas.microsoft.com/office/drawing/2014/main" id="{E1744755-048A-4EB5-B8F3-88DABBCE1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="" xmlns:a16="http://schemas.microsoft.com/office/drawing/2014/main" id="{B6A511FB-C560-46F2-8851-7626852BC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="" xmlns:a16="http://schemas.microsoft.com/office/drawing/2014/main" id="{4A735609-287A-406B-A472-C35479AB9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="" xmlns:a16="http://schemas.microsoft.com/office/drawing/2014/main" id="{D56F6931-0848-42E7-9161-087B8871F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2784" name="Rectangle 16">
            <a:extLst>
              <a:ext uri="{FF2B5EF4-FFF2-40B4-BE49-F238E27FC236}">
                <a16:creationId xmlns="" xmlns:a16="http://schemas.microsoft.com/office/drawing/2014/main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5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emf"/><Relationship Id="rId5" Type="http://schemas.openxmlformats.org/officeDocument/2006/relationships/oleObject" Target="../embeddings/Microsoft_Excel_97-2003_Worksheet6.xls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emf"/><Relationship Id="rId5" Type="http://schemas.openxmlformats.org/officeDocument/2006/relationships/oleObject" Target="../embeddings/Microsoft_Excel_97-2003_Worksheet7.xls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emf"/><Relationship Id="rId5" Type="http://schemas.openxmlformats.org/officeDocument/2006/relationships/oleObject" Target="../embeddings/Microsoft_Excel_97-2003_Worksheet8.xls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10.bin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Microsoft_Excel_97-2003_Worksheet9.xls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wmf"/><Relationship Id="rId9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Microsoft_Excel_97-2003_Worksheet10.xls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19.wmf"/><Relationship Id="rId10" Type="http://schemas.openxmlformats.org/officeDocument/2006/relationships/image" Target="../media/image21.wmf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Excel_97-2003_Worksheet2.xls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Excel_97-2003_Worksheet3.xls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5" Type="http://schemas.openxmlformats.org/officeDocument/2006/relationships/oleObject" Target="../embeddings/Microsoft_Excel_97-2003_Worksheet4.xls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emf"/><Relationship Id="rId5" Type="http://schemas.openxmlformats.org/officeDocument/2006/relationships/oleObject" Target="../embeddings/Microsoft_Excel_97-2003_Worksheet5.xls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Key Questions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How can a continuous wave form be converted into discrete samples?</a:t>
            </a:r>
          </a:p>
          <a:p>
            <a:endParaRPr lang="en-US" altLang="en-US" smtClean="0"/>
          </a:p>
          <a:p>
            <a:r>
              <a:rPr lang="en-US" altLang="en-US" smtClean="0"/>
              <a:t>How can discrete samples be converted back into a continuous form?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Nyquist Limit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 smtClean="0"/>
              <a:t>max data rate = 2 H log</a:t>
            </a:r>
            <a:r>
              <a:rPr lang="en-US" altLang="en-US" sz="2600" baseline="-25000" smtClean="0"/>
              <a:t>2</a:t>
            </a:r>
            <a:r>
              <a:rPr lang="en-US" altLang="en-US" sz="2600" smtClean="0"/>
              <a:t>V </a:t>
            </a:r>
            <a:r>
              <a:rPr lang="en-US" altLang="en-US" sz="2600" i="1" smtClean="0"/>
              <a:t>bits/second, </a:t>
            </a:r>
            <a:r>
              <a:rPr lang="en-US" altLang="en-US" sz="2600" smtClean="0"/>
              <a:t>where</a:t>
            </a:r>
            <a:br>
              <a:rPr lang="en-US" altLang="en-US" sz="2600" smtClean="0"/>
            </a:br>
            <a:r>
              <a:rPr lang="en-US" altLang="en-US" sz="2600" smtClean="0"/>
              <a:t>	H = bandwidth (in Hz)</a:t>
            </a:r>
            <a:br>
              <a:rPr lang="en-US" altLang="en-US" sz="2600" smtClean="0"/>
            </a:br>
            <a:r>
              <a:rPr lang="en-US" altLang="en-US" sz="2600" smtClean="0"/>
              <a:t>	V = discrete levels (bits per signal change)</a:t>
            </a:r>
          </a:p>
          <a:p>
            <a:endParaRPr lang="en-US" altLang="en-US" sz="2600" smtClean="0"/>
          </a:p>
          <a:p>
            <a:r>
              <a:rPr lang="en-US" altLang="en-US" sz="2600" smtClean="0"/>
              <a:t>Shows the maximum number of bits that can be sent per second on a </a:t>
            </a:r>
            <a:r>
              <a:rPr lang="en-US" altLang="en-US" sz="2600" i="1" smtClean="0"/>
              <a:t>noiseless</a:t>
            </a:r>
            <a:r>
              <a:rPr lang="en-US" altLang="en-US" sz="2600" smtClean="0"/>
              <a:t> channel with a bandwidth of H, if V bits are sent per signal</a:t>
            </a:r>
          </a:p>
          <a:p>
            <a:pPr lvl="1"/>
            <a:r>
              <a:rPr lang="en-US" altLang="en-US" sz="2400" smtClean="0"/>
              <a:t>Example: what is the maximum data rate for a 3kHz channel that transmits data using 2 levels (binary) ? </a:t>
            </a:r>
          </a:p>
          <a:p>
            <a:pPr lvl="1"/>
            <a:r>
              <a:rPr lang="en-US" altLang="en-US" sz="2400" smtClean="0"/>
              <a:t>(2x3,000xln2=6,000bits/second)</a:t>
            </a:r>
          </a:p>
          <a:p>
            <a:pPr lvl="1">
              <a:buFontTx/>
              <a:buNone/>
            </a:pPr>
            <a:r>
              <a:rPr lang="en-US" altLang="en-US" sz="2400" smtClean="0"/>
              <a:t> 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Limited Sampling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But what if one cannot sample fast enough?</a:t>
            </a:r>
          </a:p>
          <a:p>
            <a:endParaRPr lang="en-US" altLang="en-US" smtClean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Limited Sampling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Reduce signal frequency to half of maximum sampling frequency</a:t>
            </a:r>
          </a:p>
          <a:p>
            <a:pPr lvl="1"/>
            <a:r>
              <a:rPr lang="en-US" altLang="en-US" smtClean="0"/>
              <a:t>low-pass filter removes higher-frequencies</a:t>
            </a:r>
          </a:p>
          <a:p>
            <a:pPr lvl="1"/>
            <a:r>
              <a:rPr lang="en-US" altLang="en-US" smtClean="0"/>
              <a:t>e.g., if max sampling frequency is 22kHz, must low-pass filter a signal down to 11kHz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Sampling Ranges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Auditory range 20Hz to 22.05 kHz</a:t>
            </a:r>
          </a:p>
          <a:p>
            <a:pPr lvl="1"/>
            <a:r>
              <a:rPr lang="en-US" altLang="en-US" smtClean="0"/>
              <a:t>must sample up to to 44.1kHz</a:t>
            </a:r>
          </a:p>
          <a:p>
            <a:pPr lvl="1"/>
            <a:r>
              <a:rPr lang="en-US" altLang="en-US" smtClean="0"/>
              <a:t>common examples are 8.000 kHz, 11.025 kHz, 16.000 kHz, 22.05 kHz, and 44.1 KHz</a:t>
            </a:r>
          </a:p>
          <a:p>
            <a:endParaRPr lang="en-US" altLang="en-US" smtClean="0"/>
          </a:p>
          <a:p>
            <a:r>
              <a:rPr lang="en-US" altLang="en-US" smtClean="0"/>
              <a:t>Speech frequency [200 Hz, 8 kHz]</a:t>
            </a:r>
          </a:p>
          <a:p>
            <a:pPr lvl="1"/>
            <a:r>
              <a:rPr lang="en-US" altLang="en-US" smtClean="0"/>
              <a:t>sample up to 16 kHz </a:t>
            </a:r>
          </a:p>
          <a:p>
            <a:pPr lvl="1"/>
            <a:r>
              <a:rPr lang="en-US" altLang="en-US" smtClean="0"/>
              <a:t>but typically 4 kHz to 11 kHz is used </a:t>
            </a:r>
          </a:p>
          <a:p>
            <a:pPr lvl="1"/>
            <a:endParaRPr lang="en-US" altLang="en-US" smtClean="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30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altLang="en-US" smtClean="0"/>
              <a:t>Quantization</a:t>
            </a:r>
          </a:p>
        </p:txBody>
      </p:sp>
      <p:grpSp>
        <p:nvGrpSpPr>
          <p:cNvPr id="33795" name="Group 13"/>
          <p:cNvGrpSpPr>
            <a:grpSpLocks/>
          </p:cNvGrpSpPr>
          <p:nvPr/>
        </p:nvGrpSpPr>
        <p:grpSpPr bwMode="auto">
          <a:xfrm>
            <a:off x="1371600" y="2209800"/>
            <a:ext cx="6261100" cy="2847975"/>
            <a:chOff x="912" y="2124"/>
            <a:chExt cx="3944" cy="1794"/>
          </a:xfrm>
        </p:grpSpPr>
        <p:graphicFrame>
          <p:nvGraphicFramePr>
            <p:cNvPr id="33797" name="Object 2"/>
            <p:cNvGraphicFramePr>
              <a:graphicFrameLocks noChangeAspect="1"/>
            </p:cNvGraphicFramePr>
            <p:nvPr/>
          </p:nvGraphicFramePr>
          <p:xfrm>
            <a:off x="912" y="2124"/>
            <a:ext cx="3944" cy="1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8" name="Chart" r:id="rId5" imgW="5886450" imgH="2676525" progId="Excel.Chart.8">
                    <p:embed/>
                  </p:oleObj>
                </mc:Choice>
                <mc:Fallback>
                  <p:oleObj name="Chart" r:id="rId5" imgW="5886450" imgH="2676525" progId="Excel.Chart.8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124"/>
                          <a:ext cx="3944" cy="17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8" name="Line 5"/>
            <p:cNvSpPr>
              <a:spLocks noChangeShapeType="1"/>
            </p:cNvSpPr>
            <p:nvPr/>
          </p:nvSpPr>
          <p:spPr bwMode="auto">
            <a:xfrm>
              <a:off x="2805" y="2531"/>
              <a:ext cx="0" cy="48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9" name="Line 6"/>
            <p:cNvSpPr>
              <a:spLocks noChangeShapeType="1"/>
            </p:cNvSpPr>
            <p:nvPr/>
          </p:nvSpPr>
          <p:spPr bwMode="auto">
            <a:xfrm>
              <a:off x="2956" y="2658"/>
              <a:ext cx="0" cy="36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0" name="Line 10"/>
            <p:cNvSpPr>
              <a:spLocks noChangeShapeType="1"/>
            </p:cNvSpPr>
            <p:nvPr/>
          </p:nvSpPr>
          <p:spPr bwMode="auto">
            <a:xfrm>
              <a:off x="2655" y="2655"/>
              <a:ext cx="0" cy="36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1" name="Line 11"/>
            <p:cNvSpPr>
              <a:spLocks noChangeShapeType="1"/>
            </p:cNvSpPr>
            <p:nvPr/>
          </p:nvSpPr>
          <p:spPr bwMode="auto">
            <a:xfrm>
              <a:off x="2730" y="2571"/>
              <a:ext cx="0" cy="44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Line 12"/>
            <p:cNvSpPr>
              <a:spLocks noChangeShapeType="1"/>
            </p:cNvSpPr>
            <p:nvPr/>
          </p:nvSpPr>
          <p:spPr bwMode="auto">
            <a:xfrm>
              <a:off x="2880" y="2562"/>
              <a:ext cx="0" cy="44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6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Quantization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229600" cy="3886200"/>
          </a:xfrm>
        </p:spPr>
        <p:txBody>
          <a:bodyPr/>
          <a:lstStyle/>
          <a:p>
            <a:r>
              <a:rPr lang="en-US" altLang="en-US" smtClean="0"/>
              <a:t>Typically use</a:t>
            </a:r>
          </a:p>
          <a:p>
            <a:pPr lvl="1"/>
            <a:r>
              <a:rPr lang="en-US" altLang="en-US" smtClean="0"/>
              <a:t>8 bits = 256 levels</a:t>
            </a:r>
          </a:p>
          <a:p>
            <a:pPr lvl="1"/>
            <a:r>
              <a:rPr lang="en-US" altLang="en-US" smtClean="0"/>
              <a:t>16 bits = 65,536 levels</a:t>
            </a:r>
          </a:p>
          <a:p>
            <a:r>
              <a:rPr lang="en-US" altLang="en-US" smtClean="0"/>
              <a:t>How should the levels be distributed?</a:t>
            </a:r>
          </a:p>
          <a:p>
            <a:pPr lvl="1"/>
            <a:r>
              <a:rPr lang="en-US" altLang="en-US" smtClean="0"/>
              <a:t>Linearly? (PCM)</a:t>
            </a:r>
          </a:p>
          <a:p>
            <a:pPr lvl="1"/>
            <a:r>
              <a:rPr lang="en-US" altLang="en-US" smtClean="0"/>
              <a:t>Perceptually? (u-Law)</a:t>
            </a:r>
          </a:p>
          <a:p>
            <a:pPr lvl="1"/>
            <a:r>
              <a:rPr lang="en-US" altLang="en-US" smtClean="0"/>
              <a:t>Differential? (DPCM)</a:t>
            </a:r>
          </a:p>
          <a:p>
            <a:pPr lvl="1"/>
            <a:r>
              <a:rPr lang="en-US" altLang="en-US" smtClean="0"/>
              <a:t>Adaptively? (ADPCM)</a:t>
            </a:r>
          </a:p>
          <a:p>
            <a:pPr lvl="1"/>
            <a:endParaRPr lang="en-US" altLang="en-US" smtClean="0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Pulse Code Modulation</a:t>
            </a:r>
          </a:p>
        </p:txBody>
      </p:sp>
      <p:sp>
        <p:nvSpPr>
          <p:cNvPr id="3789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229600" cy="3886200"/>
          </a:xfrm>
        </p:spPr>
        <p:txBody>
          <a:bodyPr/>
          <a:lstStyle/>
          <a:p>
            <a:r>
              <a:rPr lang="en-US" altLang="en-US" smtClean="0"/>
              <a:t>Pulse modulation</a:t>
            </a:r>
          </a:p>
          <a:p>
            <a:pPr lvl="1"/>
            <a:r>
              <a:rPr lang="en-US" altLang="en-US" smtClean="0"/>
              <a:t>Use discrete time samples of analog signals</a:t>
            </a:r>
          </a:p>
          <a:p>
            <a:pPr lvl="1"/>
            <a:r>
              <a:rPr lang="en-US" altLang="en-US" smtClean="0"/>
              <a:t>Transmission is composed  of analog information sent at different times</a:t>
            </a:r>
          </a:p>
          <a:p>
            <a:pPr lvl="1"/>
            <a:r>
              <a:rPr lang="en-US" altLang="en-US" smtClean="0"/>
              <a:t>Variation of pulse amplitude or pulse timing allowed to vary continuously over all values</a:t>
            </a:r>
          </a:p>
          <a:p>
            <a:r>
              <a:rPr lang="en-US" altLang="en-US" smtClean="0"/>
              <a:t>PCM</a:t>
            </a:r>
          </a:p>
          <a:p>
            <a:pPr lvl="1"/>
            <a:r>
              <a:rPr lang="en-US" altLang="en-US" smtClean="0"/>
              <a:t>Analog signal is quantized into a number of discrete levels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PCM Quantization and Digitization</a:t>
            </a: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  <p:pic>
        <p:nvPicPr>
          <p:cNvPr id="3994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334000" y="2057400"/>
            <a:ext cx="3417888" cy="4267200"/>
          </a:xfrm>
          <a:noFill/>
        </p:spPr>
      </p:pic>
      <p:sp>
        <p:nvSpPr>
          <p:cNvPr id="39941" name="TextBox 6"/>
          <p:cNvSpPr txBox="1">
            <a:spLocks noChangeArrowheads="1"/>
          </p:cNvSpPr>
          <p:nvPr/>
        </p:nvSpPr>
        <p:spPr bwMode="auto">
          <a:xfrm>
            <a:off x="6172200" y="1524000"/>
            <a:ext cx="1839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 b="1"/>
              <a:t>Digitization</a:t>
            </a:r>
          </a:p>
        </p:txBody>
      </p:sp>
      <p:pic>
        <p:nvPicPr>
          <p:cNvPr id="399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228600" y="2743200"/>
            <a:ext cx="4876800" cy="2438400"/>
          </a:xfrm>
          <a:noFill/>
        </p:spPr>
      </p:pic>
      <p:sp>
        <p:nvSpPr>
          <p:cNvPr id="39943" name="TextBox 8"/>
          <p:cNvSpPr txBox="1">
            <a:spLocks noChangeArrowheads="1"/>
          </p:cNvSpPr>
          <p:nvPr/>
        </p:nvSpPr>
        <p:spPr bwMode="auto">
          <a:xfrm>
            <a:off x="990600" y="1676400"/>
            <a:ext cx="2130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 b="1"/>
              <a:t>Quantization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Linear Quantization (PCM)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r>
              <a:rPr lang="en-US" altLang="en-US" smtClean="0"/>
              <a:t>Divide amplitude spectrum into N units (for log</a:t>
            </a:r>
            <a:r>
              <a:rPr lang="en-US" altLang="en-US" baseline="-25000" smtClean="0"/>
              <a:t>2</a:t>
            </a:r>
            <a:r>
              <a:rPr lang="en-US" altLang="en-US" smtClean="0"/>
              <a:t>N bit quantization)</a:t>
            </a:r>
          </a:p>
        </p:txBody>
      </p:sp>
      <p:graphicFrame>
        <p:nvGraphicFramePr>
          <p:cNvPr id="41988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73288" y="2895600"/>
          <a:ext cx="5402262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Chart" r:id="rId5" imgW="5667375" imgH="3371850" progId="Excel.Chart.8">
                  <p:embed/>
                </p:oleObj>
              </mc:Choice>
              <mc:Fallback>
                <p:oleObj name="Chart" r:id="rId5" imgW="5667375" imgH="3371850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2895600"/>
                        <a:ext cx="5402262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429000" y="5805488"/>
            <a:ext cx="24257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en-US" sz="2800">
                <a:latin typeface="Times New Roman" pitchFamily="18" charset="0"/>
              </a:rPr>
              <a:t>Sound Intensity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 rot="-5400000">
            <a:off x="401638" y="4129087"/>
            <a:ext cx="29162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en-US" sz="2800">
                <a:latin typeface="Times New Roman" pitchFamily="18" charset="0"/>
              </a:rPr>
              <a:t>Quantization Index</a:t>
            </a:r>
          </a:p>
        </p:txBody>
      </p:sp>
      <p:sp>
        <p:nvSpPr>
          <p:cNvPr id="41991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Characteristics of Sound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90688"/>
            <a:ext cx="4343400" cy="4433887"/>
          </a:xfrm>
        </p:spPr>
        <p:txBody>
          <a:bodyPr/>
          <a:lstStyle/>
          <a:p>
            <a:r>
              <a:rPr lang="en-US" altLang="en-US" sz="2600" smtClean="0"/>
              <a:t>Amplitude</a:t>
            </a:r>
          </a:p>
          <a:p>
            <a:r>
              <a:rPr lang="en-US" altLang="en-US" sz="2600" smtClean="0"/>
              <a:t>Wavelength (</a:t>
            </a:r>
            <a:r>
              <a:rPr lang="en-US" altLang="en-US" sz="2600" i="1" smtClean="0"/>
              <a:t>w</a:t>
            </a:r>
            <a:r>
              <a:rPr lang="en-US" altLang="en-US" sz="2600" smtClean="0"/>
              <a:t>)</a:t>
            </a:r>
          </a:p>
          <a:p>
            <a:r>
              <a:rPr lang="en-US" altLang="en-US" sz="2600" smtClean="0"/>
              <a:t>Frequency (     )</a:t>
            </a:r>
          </a:p>
          <a:p>
            <a:r>
              <a:rPr lang="en-US" altLang="en-US" sz="2600" smtClean="0"/>
              <a:t>Timbre</a:t>
            </a:r>
          </a:p>
          <a:p>
            <a:endParaRPr lang="en-US" altLang="en-US" sz="2600" smtClean="0"/>
          </a:p>
          <a:p>
            <a:endParaRPr lang="en-US" altLang="en-US" sz="2600" smtClean="0"/>
          </a:p>
          <a:p>
            <a:r>
              <a:rPr lang="en-US" altLang="en-US" sz="2600" smtClean="0"/>
              <a:t>Hearing: [20Hz – 20KHz] </a:t>
            </a:r>
          </a:p>
          <a:p>
            <a:r>
              <a:rPr lang="en-US" altLang="en-US" sz="2600" smtClean="0"/>
              <a:t>Speech: [200Hz – 8KHz]</a:t>
            </a:r>
          </a:p>
          <a:p>
            <a:endParaRPr lang="en-US" altLang="en-US" sz="2600" smtClean="0"/>
          </a:p>
          <a:p>
            <a:endParaRPr lang="en-US" altLang="en-US" sz="2600" smtClean="0"/>
          </a:p>
        </p:txBody>
      </p:sp>
      <p:graphicFrame>
        <p:nvGraphicFramePr>
          <p:cNvPr id="7172" name="Object 2"/>
          <p:cNvGraphicFramePr>
            <a:graphicFrameLocks noChangeAspect="1"/>
          </p:cNvGraphicFramePr>
          <p:nvPr/>
        </p:nvGraphicFramePr>
        <p:xfrm>
          <a:off x="2667000" y="2743200"/>
          <a:ext cx="3048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4" imgW="139579" imgH="177646" progId="Equation.3">
                  <p:embed/>
                </p:oleObj>
              </mc:Choice>
              <mc:Fallback>
                <p:oleObj name="Equation" r:id="rId4" imgW="139579" imgH="17764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43200"/>
                        <a:ext cx="30480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3" name="Picture 14"/>
          <p:cNvPicPr>
            <a:picLocks noChangeAspect="1" noChangeArrowheads="1"/>
          </p:cNvPicPr>
          <p:nvPr/>
        </p:nvPicPr>
        <p:blipFill>
          <a:blip r:embed="rId6"/>
          <a:srcRect l="31203" t="27254" r="12802" b="49002"/>
          <a:stretch>
            <a:fillRect/>
          </a:stretch>
        </p:blipFill>
        <p:spPr bwMode="auto">
          <a:xfrm>
            <a:off x="4038600" y="1905000"/>
            <a:ext cx="464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Non-uniform Quantization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  <p:pic>
        <p:nvPicPr>
          <p:cNvPr id="4403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362200"/>
            <a:ext cx="8229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Perceptual Quantization (u-Law)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Want intensity values logarithmically mapped over N quantization units </a:t>
            </a:r>
          </a:p>
          <a:p>
            <a:endParaRPr lang="en-US" altLang="en-US" smtClean="0"/>
          </a:p>
        </p:txBody>
      </p:sp>
      <p:graphicFrame>
        <p:nvGraphicFramePr>
          <p:cNvPr id="46084" name="Object 2"/>
          <p:cNvGraphicFramePr>
            <a:graphicFrameLocks noChangeAspect="1"/>
          </p:cNvGraphicFramePr>
          <p:nvPr/>
        </p:nvGraphicFramePr>
        <p:xfrm>
          <a:off x="2174875" y="2897188"/>
          <a:ext cx="5411788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Chart" r:id="rId5" imgW="5657850" imgH="3362325" progId="Excel.Chart.8">
                  <p:embed/>
                </p:oleObj>
              </mc:Choice>
              <mc:Fallback>
                <p:oleObj name="Chart" r:id="rId5" imgW="5657850" imgH="3362325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2897188"/>
                        <a:ext cx="5411788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3429000" y="5805488"/>
            <a:ext cx="24257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en-US" sz="2800">
                <a:latin typeface="Times New Roman" pitchFamily="18" charset="0"/>
              </a:rPr>
              <a:t>Sound Intensity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 rot="-5400000">
            <a:off x="401638" y="4149725"/>
            <a:ext cx="29162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en-US" sz="2800">
                <a:latin typeface="Times New Roman" pitchFamily="18" charset="0"/>
              </a:rPr>
              <a:t>Quantization Index</a:t>
            </a:r>
          </a:p>
        </p:txBody>
      </p:sp>
      <p:sp>
        <p:nvSpPr>
          <p:cNvPr id="46087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Differential Pulse Code Modulation (DPCM)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What if we look at sample differences, not the samples themselves?</a:t>
            </a:r>
          </a:p>
          <a:p>
            <a:pPr lvl="1"/>
            <a:r>
              <a:rPr lang="en-US" altLang="en-US" smtClean="0"/>
              <a:t>d</a:t>
            </a:r>
            <a:r>
              <a:rPr lang="en-US" altLang="en-US" baseline="-25000" smtClean="0"/>
              <a:t>t</a:t>
            </a:r>
            <a:r>
              <a:rPr lang="en-US" altLang="en-US" smtClean="0"/>
              <a:t> = x</a:t>
            </a:r>
            <a:r>
              <a:rPr lang="en-US" altLang="en-US" baseline="-25000" smtClean="0"/>
              <a:t>t</a:t>
            </a:r>
            <a:r>
              <a:rPr lang="en-US" altLang="en-US" smtClean="0"/>
              <a:t>-x</a:t>
            </a:r>
            <a:r>
              <a:rPr lang="en-US" altLang="en-US" baseline="-25000" smtClean="0"/>
              <a:t>t-1</a:t>
            </a:r>
          </a:p>
          <a:p>
            <a:pPr lvl="1"/>
            <a:r>
              <a:rPr lang="en-US" altLang="en-US" smtClean="0"/>
              <a:t>Differences tend to be smaller</a:t>
            </a:r>
          </a:p>
          <a:p>
            <a:pPr lvl="2"/>
            <a:r>
              <a:rPr lang="en-US" altLang="en-US" smtClean="0"/>
              <a:t>Use 4 bits instead of 12, maybe?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Differential Quantization (DPCM)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Changes between adjacent samples small</a:t>
            </a:r>
          </a:p>
          <a:p>
            <a:r>
              <a:rPr lang="en-US" altLang="en-US" sz="2400" smtClean="0"/>
              <a:t>Send value, then relative changes</a:t>
            </a:r>
          </a:p>
          <a:p>
            <a:pPr lvl="1"/>
            <a:r>
              <a:rPr lang="en-US" altLang="en-US" sz="2400" smtClean="0"/>
              <a:t>value uses full bits, changes use fewer bits</a:t>
            </a:r>
          </a:p>
          <a:p>
            <a:pPr lvl="1"/>
            <a:r>
              <a:rPr lang="en-US" altLang="en-US" sz="2400" smtClean="0"/>
              <a:t>E.g., 220, 218, 221, 219, 220, 221, 222, 218,.. (all values between 218 and 222)</a:t>
            </a:r>
          </a:p>
          <a:p>
            <a:pPr lvl="1"/>
            <a:r>
              <a:rPr lang="en-US" altLang="en-US" sz="2400" smtClean="0"/>
              <a:t>Difference sequence sent:  220, +2, -3,  2, -1, -1, 3, ..</a:t>
            </a:r>
          </a:p>
          <a:p>
            <a:pPr lvl="1"/>
            <a:r>
              <a:rPr lang="en-US" altLang="en-US" sz="2400" smtClean="0"/>
              <a:t>Result: originally for encoding sequence 0..255 numbers need 8 bits; </a:t>
            </a:r>
          </a:p>
          <a:p>
            <a:pPr lvl="1"/>
            <a:r>
              <a:rPr lang="en-US" altLang="en-US" sz="2400" smtClean="0"/>
              <a:t>Difference coding: need only 3 bits</a:t>
            </a:r>
          </a:p>
          <a:p>
            <a:pPr lvl="1">
              <a:buFont typeface="Wingdings" pitchFamily="2" charset="2"/>
              <a:buNone/>
            </a:pPr>
            <a:endParaRPr lang="en-US" altLang="en-US" sz="2400" smtClean="0"/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Adaptive Differential Pulse Code Modulation (ADPCM)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r>
              <a:rPr lang="en-US" altLang="en-US" sz="2400" smtClean="0"/>
              <a:t>Adaptive similar to DPCM, but adjusts the width of the quantization steps</a:t>
            </a:r>
          </a:p>
          <a:p>
            <a:r>
              <a:rPr lang="en-US" altLang="en-US" sz="2400" smtClean="0"/>
              <a:t>Encode difference in 4 bits, but vary the mapping of bits to difference dynamically</a:t>
            </a:r>
          </a:p>
          <a:p>
            <a:pPr lvl="1"/>
            <a:r>
              <a:rPr lang="en-US" altLang="en-US" sz="2400" smtClean="0"/>
              <a:t>If rapid change, use large differences</a:t>
            </a:r>
          </a:p>
          <a:p>
            <a:pPr lvl="1"/>
            <a:r>
              <a:rPr lang="en-US" altLang="en-US" sz="2400" smtClean="0"/>
              <a:t>If slow change, use small differences</a:t>
            </a:r>
          </a:p>
          <a:p>
            <a:pPr lvl="1"/>
            <a:endParaRPr lang="en-US" altLang="en-US" smtClean="0"/>
          </a:p>
        </p:txBody>
      </p:sp>
      <p:sp>
        <p:nvSpPr>
          <p:cNvPr id="52228" name="Freeform 4"/>
          <p:cNvSpPr>
            <a:spLocks/>
          </p:cNvSpPr>
          <p:nvPr/>
        </p:nvSpPr>
        <p:spPr bwMode="auto">
          <a:xfrm>
            <a:off x="990600" y="4876800"/>
            <a:ext cx="7924800" cy="1638300"/>
          </a:xfrm>
          <a:custGeom>
            <a:avLst/>
            <a:gdLst>
              <a:gd name="T0" fmla="*/ 0 w 3456"/>
              <a:gd name="T1" fmla="*/ 2147483646 h 1032"/>
              <a:gd name="T2" fmla="*/ 2147483646 w 3456"/>
              <a:gd name="T3" fmla="*/ 2147483646 h 1032"/>
              <a:gd name="T4" fmla="*/ 2147483646 w 3456"/>
              <a:gd name="T5" fmla="*/ 2147483646 h 1032"/>
              <a:gd name="T6" fmla="*/ 2147483646 w 3456"/>
              <a:gd name="T7" fmla="*/ 2147483646 h 1032"/>
              <a:gd name="T8" fmla="*/ 2147483646 w 3456"/>
              <a:gd name="T9" fmla="*/ 2147483646 h 1032"/>
              <a:gd name="T10" fmla="*/ 2147483646 w 3456"/>
              <a:gd name="T11" fmla="*/ 2147483646 h 1032"/>
              <a:gd name="T12" fmla="*/ 2147483646 w 3456"/>
              <a:gd name="T13" fmla="*/ 2147483646 h 1032"/>
              <a:gd name="T14" fmla="*/ 2147483646 w 3456"/>
              <a:gd name="T15" fmla="*/ 2147483646 h 1032"/>
              <a:gd name="T16" fmla="*/ 2147483646 w 3456"/>
              <a:gd name="T17" fmla="*/ 2147483646 h 1032"/>
              <a:gd name="T18" fmla="*/ 2147483646 w 3456"/>
              <a:gd name="T19" fmla="*/ 2147483646 h 1032"/>
              <a:gd name="T20" fmla="*/ 2147483646 w 3456"/>
              <a:gd name="T21" fmla="*/ 2147483646 h 103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456"/>
              <a:gd name="T34" fmla="*/ 0 h 1032"/>
              <a:gd name="T35" fmla="*/ 3456 w 3456"/>
              <a:gd name="T36" fmla="*/ 1032 h 103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456" h="1032">
                <a:moveTo>
                  <a:pt x="0" y="928"/>
                </a:moveTo>
                <a:cubicBezTo>
                  <a:pt x="136" y="864"/>
                  <a:pt x="272" y="800"/>
                  <a:pt x="384" y="784"/>
                </a:cubicBezTo>
                <a:cubicBezTo>
                  <a:pt x="496" y="768"/>
                  <a:pt x="560" y="800"/>
                  <a:pt x="672" y="832"/>
                </a:cubicBezTo>
                <a:cubicBezTo>
                  <a:pt x="784" y="864"/>
                  <a:pt x="936" y="960"/>
                  <a:pt x="1056" y="976"/>
                </a:cubicBezTo>
                <a:cubicBezTo>
                  <a:pt x="1176" y="992"/>
                  <a:pt x="1288" y="1000"/>
                  <a:pt x="1392" y="928"/>
                </a:cubicBezTo>
                <a:cubicBezTo>
                  <a:pt x="1496" y="856"/>
                  <a:pt x="1616" y="696"/>
                  <a:pt x="1680" y="544"/>
                </a:cubicBezTo>
                <a:cubicBezTo>
                  <a:pt x="1744" y="392"/>
                  <a:pt x="1744" y="0"/>
                  <a:pt x="1776" y="16"/>
                </a:cubicBezTo>
                <a:cubicBezTo>
                  <a:pt x="1808" y="32"/>
                  <a:pt x="1808" y="480"/>
                  <a:pt x="1872" y="640"/>
                </a:cubicBezTo>
                <a:cubicBezTo>
                  <a:pt x="1936" y="800"/>
                  <a:pt x="2016" y="920"/>
                  <a:pt x="2160" y="976"/>
                </a:cubicBezTo>
                <a:cubicBezTo>
                  <a:pt x="2304" y="1032"/>
                  <a:pt x="2520" y="1024"/>
                  <a:pt x="2736" y="976"/>
                </a:cubicBezTo>
                <a:cubicBezTo>
                  <a:pt x="2952" y="928"/>
                  <a:pt x="3312" y="752"/>
                  <a:pt x="3456" y="68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29" name="Freeform 5"/>
          <p:cNvSpPr>
            <a:spLocks/>
          </p:cNvSpPr>
          <p:nvPr/>
        </p:nvSpPr>
        <p:spPr bwMode="auto">
          <a:xfrm>
            <a:off x="990600" y="4876800"/>
            <a:ext cx="7924800" cy="1635125"/>
          </a:xfrm>
          <a:custGeom>
            <a:avLst/>
            <a:gdLst>
              <a:gd name="T0" fmla="*/ 0 w 3456"/>
              <a:gd name="T1" fmla="*/ 2147483646 h 1030"/>
              <a:gd name="T2" fmla="*/ 2147483646 w 3456"/>
              <a:gd name="T3" fmla="*/ 2147483646 h 1030"/>
              <a:gd name="T4" fmla="*/ 2147483646 w 3456"/>
              <a:gd name="T5" fmla="*/ 2147483646 h 1030"/>
              <a:gd name="T6" fmla="*/ 2147483646 w 3456"/>
              <a:gd name="T7" fmla="*/ 2147483646 h 1030"/>
              <a:gd name="T8" fmla="*/ 2147483646 w 3456"/>
              <a:gd name="T9" fmla="*/ 2147483646 h 1030"/>
              <a:gd name="T10" fmla="*/ 2147483646 w 3456"/>
              <a:gd name="T11" fmla="*/ 2147483646 h 1030"/>
              <a:gd name="T12" fmla="*/ 2147483646 w 3456"/>
              <a:gd name="T13" fmla="*/ 2147483646 h 1030"/>
              <a:gd name="T14" fmla="*/ 2147483646 w 3456"/>
              <a:gd name="T15" fmla="*/ 2147483646 h 1030"/>
              <a:gd name="T16" fmla="*/ 2147483646 w 3456"/>
              <a:gd name="T17" fmla="*/ 2147483646 h 1030"/>
              <a:gd name="T18" fmla="*/ 2147483646 w 3456"/>
              <a:gd name="T19" fmla="*/ 2147483646 h 1030"/>
              <a:gd name="T20" fmla="*/ 2147483646 w 3456"/>
              <a:gd name="T21" fmla="*/ 2147483646 h 103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456"/>
              <a:gd name="T34" fmla="*/ 0 h 1030"/>
              <a:gd name="T35" fmla="*/ 3456 w 3456"/>
              <a:gd name="T36" fmla="*/ 1030 h 103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456" h="1030">
                <a:moveTo>
                  <a:pt x="0" y="934"/>
                </a:moveTo>
                <a:cubicBezTo>
                  <a:pt x="136" y="870"/>
                  <a:pt x="272" y="806"/>
                  <a:pt x="384" y="790"/>
                </a:cubicBezTo>
                <a:cubicBezTo>
                  <a:pt x="496" y="774"/>
                  <a:pt x="560" y="806"/>
                  <a:pt x="672" y="838"/>
                </a:cubicBezTo>
                <a:cubicBezTo>
                  <a:pt x="784" y="870"/>
                  <a:pt x="936" y="966"/>
                  <a:pt x="1056" y="982"/>
                </a:cubicBezTo>
                <a:cubicBezTo>
                  <a:pt x="1176" y="998"/>
                  <a:pt x="1286" y="993"/>
                  <a:pt x="1392" y="934"/>
                </a:cubicBezTo>
                <a:cubicBezTo>
                  <a:pt x="1498" y="875"/>
                  <a:pt x="1628" y="779"/>
                  <a:pt x="1692" y="627"/>
                </a:cubicBezTo>
                <a:cubicBezTo>
                  <a:pt x="1756" y="475"/>
                  <a:pt x="1746" y="0"/>
                  <a:pt x="1776" y="22"/>
                </a:cubicBezTo>
                <a:cubicBezTo>
                  <a:pt x="1806" y="44"/>
                  <a:pt x="1808" y="597"/>
                  <a:pt x="1872" y="757"/>
                </a:cubicBezTo>
                <a:cubicBezTo>
                  <a:pt x="1936" y="917"/>
                  <a:pt x="2016" y="945"/>
                  <a:pt x="2160" y="982"/>
                </a:cubicBezTo>
                <a:cubicBezTo>
                  <a:pt x="2304" y="1019"/>
                  <a:pt x="2520" y="1030"/>
                  <a:pt x="2736" y="982"/>
                </a:cubicBezTo>
                <a:cubicBezTo>
                  <a:pt x="2952" y="934"/>
                  <a:pt x="3312" y="758"/>
                  <a:pt x="3456" y="694"/>
                </a:cubicBezTo>
              </a:path>
            </a:pathLst>
          </a:cu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30" name="Oval 7"/>
          <p:cNvSpPr>
            <a:spLocks noChangeArrowheads="1"/>
          </p:cNvSpPr>
          <p:nvPr/>
        </p:nvSpPr>
        <p:spPr bwMode="auto">
          <a:xfrm>
            <a:off x="4419600" y="5486400"/>
            <a:ext cx="769938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2231" name="Oval 8"/>
          <p:cNvSpPr>
            <a:spLocks noChangeArrowheads="1"/>
          </p:cNvSpPr>
          <p:nvPr/>
        </p:nvSpPr>
        <p:spPr bwMode="auto">
          <a:xfrm>
            <a:off x="4953000" y="5486400"/>
            <a:ext cx="769938" cy="838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2232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Signal-to-Noise Ratio</a:t>
            </a:r>
          </a:p>
        </p:txBody>
      </p:sp>
      <p:sp>
        <p:nvSpPr>
          <p:cNvPr id="54275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133600"/>
            <a:ext cx="7696200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Signal To Noise Ratio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Measures strength of signal to noise</a:t>
            </a:r>
          </a:p>
          <a:p>
            <a:pPr lvl="1">
              <a:spcBef>
                <a:spcPct val="60000"/>
              </a:spcBef>
              <a:buFontTx/>
              <a:buNone/>
            </a:pPr>
            <a:r>
              <a:rPr lang="en-US" altLang="en-US" sz="2600" smtClean="0"/>
              <a:t>SNR (in DB)= </a:t>
            </a:r>
          </a:p>
          <a:p>
            <a:endParaRPr lang="en-US" altLang="en-US" sz="2400" smtClean="0"/>
          </a:p>
          <a:p>
            <a:r>
              <a:rPr lang="en-US" altLang="en-US" sz="2800" smtClean="0"/>
              <a:t>Given sound form with amplitude in [-A, A]</a:t>
            </a:r>
          </a:p>
          <a:p>
            <a:endParaRPr lang="en-US" altLang="en-US" sz="2800" smtClean="0"/>
          </a:p>
          <a:p>
            <a:r>
              <a:rPr lang="en-US" altLang="en-US" sz="2800" smtClean="0"/>
              <a:t>Signal energy = </a:t>
            </a:r>
          </a:p>
        </p:txBody>
      </p:sp>
      <p:graphicFrame>
        <p:nvGraphicFramePr>
          <p:cNvPr id="56324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200400" y="2514600"/>
          <a:ext cx="37115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9" name="Equation" r:id="rId3" imgW="1676400" imgH="431800" progId="Equation.3">
                  <p:embed/>
                </p:oleObj>
              </mc:Choice>
              <mc:Fallback>
                <p:oleObj name="Equation" r:id="rId3" imgW="16764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3711575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4876800" y="3962400"/>
            <a:ext cx="3679825" cy="2484438"/>
            <a:chOff x="3154" y="2400"/>
            <a:chExt cx="2318" cy="1565"/>
          </a:xfrm>
        </p:grpSpPr>
        <p:graphicFrame>
          <p:nvGraphicFramePr>
            <p:cNvPr id="56328" name="Object 4"/>
            <p:cNvGraphicFramePr>
              <a:graphicFrameLocks noChangeAspect="1"/>
            </p:cNvGraphicFramePr>
            <p:nvPr/>
          </p:nvGraphicFramePr>
          <p:xfrm>
            <a:off x="3456" y="2477"/>
            <a:ext cx="2016" cy="1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30" name="Chart" r:id="rId6" imgW="5657827" imgH="3362304" progId="Excel.Chart.8">
                    <p:embed/>
                  </p:oleObj>
                </mc:Choice>
                <mc:Fallback>
                  <p:oleObj name="Chart" r:id="rId6" imgW="5657827" imgH="3362304" progId="Excel.Char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7515" t="4623" r="2525" b="5659"/>
                        <a:stretch>
                          <a:fillRect/>
                        </a:stretch>
                      </p:blipFill>
                      <p:spPr bwMode="auto">
                        <a:xfrm>
                          <a:off x="3456" y="2477"/>
                          <a:ext cx="2016" cy="1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29" name="Text Box 7"/>
            <p:cNvSpPr txBox="1">
              <a:spLocks noChangeArrowheads="1"/>
            </p:cNvSpPr>
            <p:nvPr/>
          </p:nvSpPr>
          <p:spPr bwMode="auto">
            <a:xfrm>
              <a:off x="3213" y="2400"/>
              <a:ext cx="243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altLang="en-US" sz="22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6330" name="Text Box 8"/>
            <p:cNvSpPr txBox="1">
              <a:spLocks noChangeArrowheads="1"/>
            </p:cNvSpPr>
            <p:nvPr/>
          </p:nvSpPr>
          <p:spPr bwMode="auto">
            <a:xfrm>
              <a:off x="3252" y="3043"/>
              <a:ext cx="204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altLang="en-US" sz="22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6331" name="Text Box 9"/>
            <p:cNvSpPr txBox="1">
              <a:spLocks noChangeArrowheads="1"/>
            </p:cNvSpPr>
            <p:nvPr/>
          </p:nvSpPr>
          <p:spPr bwMode="auto">
            <a:xfrm>
              <a:off x="3154" y="3696"/>
              <a:ext cx="302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altLang="en-US" sz="2200">
                  <a:latin typeface="Times New Roman" pitchFamily="18" charset="0"/>
                </a:rPr>
                <a:t>-A</a:t>
              </a:r>
            </a:p>
          </p:txBody>
        </p:sp>
      </p:grpSp>
      <p:graphicFrame>
        <p:nvGraphicFramePr>
          <p:cNvPr id="56326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657600" y="4191000"/>
          <a:ext cx="771525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Equation" r:id="rId8" imgW="241195" imgH="418918" progId="Equation.3">
                  <p:embed/>
                </p:oleObj>
              </mc:Choice>
              <mc:Fallback>
                <p:oleObj name="Equation" r:id="rId8" imgW="241195" imgH="41891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91000"/>
                        <a:ext cx="771525" cy="1239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Quantization Error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Difference between actual and sampled value</a:t>
            </a:r>
          </a:p>
          <a:p>
            <a:pPr lvl="1"/>
            <a:r>
              <a:rPr lang="en-US" altLang="en-US" sz="2600" smtClean="0"/>
              <a:t>amplitude between [-A, A]</a:t>
            </a:r>
          </a:p>
          <a:p>
            <a:pPr lvl="1"/>
            <a:r>
              <a:rPr lang="en-US" altLang="en-US" sz="2600" smtClean="0"/>
              <a:t>quantization levels = N</a:t>
            </a:r>
          </a:p>
          <a:p>
            <a:pPr lvl="1"/>
            <a:endParaRPr lang="en-US" altLang="en-US" sz="2600" smtClean="0"/>
          </a:p>
          <a:p>
            <a:pPr lvl="1"/>
            <a:endParaRPr lang="en-US" altLang="en-US" sz="3000" smtClean="0"/>
          </a:p>
          <a:p>
            <a:r>
              <a:rPr lang="en-US" altLang="en-US" sz="2800" smtClean="0"/>
              <a:t>e.g., if A = 1,</a:t>
            </a:r>
            <a:br>
              <a:rPr lang="en-US" altLang="en-US" sz="2800" smtClean="0"/>
            </a:br>
            <a:r>
              <a:rPr lang="en-US" altLang="en-US" sz="2800" smtClean="0"/>
              <a:t>N = 8,      = 1/4</a:t>
            </a:r>
            <a:r>
              <a:rPr lang="en-US" altLang="en-US" smtClean="0"/>
              <a:t>  </a:t>
            </a:r>
          </a:p>
        </p:txBody>
      </p:sp>
      <p:graphicFrame>
        <p:nvGraphicFramePr>
          <p:cNvPr id="57348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295400" y="3429000"/>
          <a:ext cx="116522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" name="Equation" r:id="rId4" imgW="507780" imgH="393529" progId="Equation.3">
                  <p:embed/>
                </p:oleObj>
              </mc:Choice>
              <mc:Fallback>
                <p:oleObj name="Equation" r:id="rId4" imgW="507780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429000"/>
                        <a:ext cx="1165225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3657600" y="3332163"/>
          <a:ext cx="4841875" cy="261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name="Chart" r:id="rId7" imgW="5657827" imgH="3362304" progId="Excel.Chart.8">
                  <p:embed/>
                </p:oleObj>
              </mc:Choice>
              <mc:Fallback>
                <p:oleObj name="Chart" r:id="rId7" imgW="5657827" imgH="3362304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261" t="4732" r="31522" b="40057"/>
                      <a:stretch>
                        <a:fillRect/>
                      </a:stretch>
                    </p:blipFill>
                    <p:spPr bwMode="auto">
                      <a:xfrm>
                        <a:off x="3657600" y="3332163"/>
                        <a:ext cx="4841875" cy="2611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702175" y="4000500"/>
          <a:ext cx="3524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Equation" r:id="rId9" imgW="139579" imgH="164957" progId="Equation.3">
                  <p:embed/>
                </p:oleObj>
              </mc:Choice>
              <mc:Fallback>
                <p:oleObj name="Equation" r:id="rId9" imgW="139579" imgH="16495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4000500"/>
                        <a:ext cx="35242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5067300" y="3951288"/>
            <a:ext cx="0" cy="5302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7352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981200" y="5029200"/>
          <a:ext cx="3683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Equation" r:id="rId11" imgW="139579" imgH="164957" progId="Equation.3">
                  <p:embed/>
                </p:oleObj>
              </mc:Choice>
              <mc:Fallback>
                <p:oleObj name="Equation" r:id="rId11" imgW="139579" imgH="16495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029200"/>
                        <a:ext cx="3683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3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Rates 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smtClean="0"/>
              <a:t>Data rate = sample rate * quantization * channel</a:t>
            </a:r>
          </a:p>
          <a:p>
            <a:pPr>
              <a:lnSpc>
                <a:spcPct val="90000"/>
              </a:lnSpc>
            </a:pPr>
            <a:endParaRPr lang="en-US" altLang="en-US" sz="2600" smtClean="0"/>
          </a:p>
          <a:p>
            <a:pPr>
              <a:lnSpc>
                <a:spcPct val="90000"/>
              </a:lnSpc>
            </a:pPr>
            <a:r>
              <a:rPr lang="en-US" altLang="en-US" sz="2600" smtClean="0"/>
              <a:t>Compare rates for CD vs. mono audio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8000 samples/second * 8 bits/sample * 1 channel</a:t>
            </a:r>
            <a:br>
              <a:rPr lang="en-US" altLang="en-US" sz="2400" smtClean="0"/>
            </a:br>
            <a:r>
              <a:rPr lang="en-US" altLang="en-US" sz="2400" smtClean="0"/>
              <a:t>= 8 kBytes / second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44,100 samples/second * 16 bits/sample *</a:t>
            </a:r>
            <a:br>
              <a:rPr lang="en-US" altLang="en-US" sz="2400" smtClean="0"/>
            </a:br>
            <a:r>
              <a:rPr lang="en-US" altLang="en-US" sz="2400" smtClean="0"/>
              <a:t> 2 channel = 176 kBytes / second ~= 10MB / minute</a:t>
            </a:r>
          </a:p>
          <a:p>
            <a:pPr lvl="1"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smtClean="0"/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Comparison and Sampling/Coding Techniques</a:t>
            </a:r>
          </a:p>
        </p:txBody>
      </p:sp>
      <p:sp>
        <p:nvSpPr>
          <p:cNvPr id="61443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981200"/>
            <a:ext cx="82359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Digital Representation of Audio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90688"/>
            <a:ext cx="4033838" cy="4433887"/>
          </a:xfrm>
        </p:spPr>
        <p:txBody>
          <a:bodyPr/>
          <a:lstStyle/>
          <a:p>
            <a:r>
              <a:rPr lang="en-US" altLang="en-US" sz="2600" smtClean="0"/>
              <a:t>Must convert wave form to digital</a:t>
            </a:r>
          </a:p>
          <a:p>
            <a:pPr lvl="1"/>
            <a:r>
              <a:rPr lang="en-US" altLang="en-US" sz="2400" smtClean="0"/>
              <a:t>sample</a:t>
            </a:r>
          </a:p>
          <a:p>
            <a:pPr lvl="1"/>
            <a:r>
              <a:rPr lang="en-US" altLang="en-US" sz="2400" smtClean="0"/>
              <a:t>quantize</a:t>
            </a:r>
          </a:p>
          <a:p>
            <a:pPr lvl="1"/>
            <a:r>
              <a:rPr lang="en-US" altLang="en-US" sz="2400" smtClean="0"/>
              <a:t>compress</a:t>
            </a:r>
          </a:p>
          <a:p>
            <a:endParaRPr lang="en-US" altLang="en-US" sz="2600" smtClean="0"/>
          </a:p>
        </p:txBody>
      </p:sp>
      <p:grpSp>
        <p:nvGrpSpPr>
          <p:cNvPr id="9220" name="Group 19"/>
          <p:cNvGrpSpPr>
            <a:grpSpLocks/>
          </p:cNvGrpSpPr>
          <p:nvPr/>
        </p:nvGrpSpPr>
        <p:grpSpPr bwMode="auto">
          <a:xfrm>
            <a:off x="4249738" y="1765300"/>
            <a:ext cx="4437062" cy="2436813"/>
            <a:chOff x="2677" y="1112"/>
            <a:chExt cx="2795" cy="1535"/>
          </a:xfrm>
        </p:grpSpPr>
        <p:graphicFrame>
          <p:nvGraphicFramePr>
            <p:cNvPr id="9221" name="Object 2"/>
            <p:cNvGraphicFramePr>
              <a:graphicFrameLocks noChangeAspect="1"/>
            </p:cNvGraphicFramePr>
            <p:nvPr/>
          </p:nvGraphicFramePr>
          <p:xfrm>
            <a:off x="2677" y="1112"/>
            <a:ext cx="2795" cy="1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" name="Chart" r:id="rId5" imgW="5657827" imgH="3362304" progId="Excel.Chart.8">
                    <p:embed/>
                  </p:oleObj>
                </mc:Choice>
                <mc:Fallback>
                  <p:oleObj name="Chart" r:id="rId5" imgW="5657827" imgH="3362304" progId="Excel.Chart.8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2414" t="6961" r="23103" b="40826"/>
                        <a:stretch>
                          <a:fillRect/>
                        </a:stretch>
                      </p:blipFill>
                      <p:spPr bwMode="auto">
                        <a:xfrm>
                          <a:off x="2677" y="1112"/>
                          <a:ext cx="2795" cy="1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2" name="Line 5"/>
            <p:cNvSpPr>
              <a:spLocks noChangeShapeType="1"/>
            </p:cNvSpPr>
            <p:nvPr/>
          </p:nvSpPr>
          <p:spPr bwMode="auto">
            <a:xfrm>
              <a:off x="2776" y="1512"/>
              <a:ext cx="0" cy="4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3" name="Line 6"/>
            <p:cNvSpPr>
              <a:spLocks noChangeShapeType="1"/>
            </p:cNvSpPr>
            <p:nvPr/>
          </p:nvSpPr>
          <p:spPr bwMode="auto">
            <a:xfrm>
              <a:off x="2824" y="1368"/>
              <a:ext cx="0" cy="5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4" name="Line 7"/>
            <p:cNvSpPr>
              <a:spLocks noChangeShapeType="1"/>
            </p:cNvSpPr>
            <p:nvPr/>
          </p:nvSpPr>
          <p:spPr bwMode="auto">
            <a:xfrm>
              <a:off x="2872" y="1320"/>
              <a:ext cx="0" cy="5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Line 8"/>
            <p:cNvSpPr>
              <a:spLocks noChangeShapeType="1"/>
            </p:cNvSpPr>
            <p:nvPr/>
          </p:nvSpPr>
          <p:spPr bwMode="auto">
            <a:xfrm>
              <a:off x="2920" y="1416"/>
              <a:ext cx="0" cy="4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9"/>
            <p:cNvSpPr>
              <a:spLocks noChangeShapeType="1"/>
            </p:cNvSpPr>
            <p:nvPr/>
          </p:nvSpPr>
          <p:spPr bwMode="auto">
            <a:xfrm>
              <a:off x="2968" y="1578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7" name="Line 10"/>
            <p:cNvSpPr>
              <a:spLocks noChangeShapeType="1"/>
            </p:cNvSpPr>
            <p:nvPr/>
          </p:nvSpPr>
          <p:spPr bwMode="auto">
            <a:xfrm>
              <a:off x="3016" y="176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Line 11"/>
            <p:cNvSpPr>
              <a:spLocks noChangeShapeType="1"/>
            </p:cNvSpPr>
            <p:nvPr/>
          </p:nvSpPr>
          <p:spPr bwMode="auto">
            <a:xfrm>
              <a:off x="2728" y="1704"/>
              <a:ext cx="0" cy="2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Line 12"/>
            <p:cNvSpPr>
              <a:spLocks noChangeShapeType="1"/>
            </p:cNvSpPr>
            <p:nvPr/>
          </p:nvSpPr>
          <p:spPr bwMode="auto">
            <a:xfrm rot="10800000">
              <a:off x="3139" y="1928"/>
              <a:ext cx="0" cy="4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0" name="Line 13"/>
            <p:cNvSpPr>
              <a:spLocks noChangeShapeType="1"/>
            </p:cNvSpPr>
            <p:nvPr/>
          </p:nvSpPr>
          <p:spPr bwMode="auto">
            <a:xfrm rot="10800000">
              <a:off x="3187" y="1928"/>
              <a:ext cx="0" cy="5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1" name="Line 14"/>
            <p:cNvSpPr>
              <a:spLocks noChangeShapeType="1"/>
            </p:cNvSpPr>
            <p:nvPr/>
          </p:nvSpPr>
          <p:spPr bwMode="auto">
            <a:xfrm rot="10800000">
              <a:off x="3235" y="1928"/>
              <a:ext cx="0" cy="5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 rot="10800000">
              <a:off x="3283" y="1928"/>
              <a:ext cx="0" cy="4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Line 16"/>
            <p:cNvSpPr>
              <a:spLocks noChangeShapeType="1"/>
            </p:cNvSpPr>
            <p:nvPr/>
          </p:nvSpPr>
          <p:spPr bwMode="auto">
            <a:xfrm rot="10800000">
              <a:off x="3330" y="1928"/>
              <a:ext cx="0" cy="3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Line 17"/>
            <p:cNvSpPr>
              <a:spLocks noChangeShapeType="1"/>
            </p:cNvSpPr>
            <p:nvPr/>
          </p:nvSpPr>
          <p:spPr bwMode="auto">
            <a:xfrm rot="10800000">
              <a:off x="3379" y="192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5" name="Line 18"/>
            <p:cNvSpPr>
              <a:spLocks noChangeShapeType="1"/>
            </p:cNvSpPr>
            <p:nvPr/>
          </p:nvSpPr>
          <p:spPr bwMode="auto">
            <a:xfrm rot="10800000">
              <a:off x="3088" y="1928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 </a:t>
            </a:r>
          </a:p>
        </p:txBody>
      </p:sp>
      <p:sp>
        <p:nvSpPr>
          <p:cNvPr id="6349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525" y="1905000"/>
            <a:ext cx="85502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Sampling (in time)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Measure amplitude at regular intervals</a:t>
            </a:r>
          </a:p>
          <a:p>
            <a:endParaRPr lang="en-US" altLang="en-US" smtClean="0"/>
          </a:p>
          <a:p>
            <a:r>
              <a:rPr lang="en-US" altLang="en-US" smtClean="0"/>
              <a:t>How many times should we sample?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endParaRPr lang="en-US" altLang="en-US" i="1" smtClean="0"/>
          </a:p>
          <a:p>
            <a:pPr lvl="1"/>
            <a:endParaRPr lang="en-US" altLang="en-US" i="1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Suppose we have a sound wave with a frequency of 1 cycle per second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endParaRPr lang="en-US" altLang="en-US" i="1" smtClean="0"/>
          </a:p>
          <a:p>
            <a:pPr lvl="1"/>
            <a:endParaRPr lang="en-US" altLang="en-US" i="1" smtClean="0"/>
          </a:p>
        </p:txBody>
      </p:sp>
      <p:graphicFrame>
        <p:nvGraphicFramePr>
          <p:cNvPr id="13316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47800" y="3254375"/>
          <a:ext cx="6261100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Chart" r:id="rId5" imgW="5886450" imgH="2676525" progId="Excel.Chart.8">
                  <p:embed/>
                </p:oleObj>
              </mc:Choice>
              <mc:Fallback>
                <p:oleObj name="Chart" r:id="rId5" imgW="5886450" imgH="2676525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54375"/>
                        <a:ext cx="6261100" cy="284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If we sample at one cycle per second, where would the sample points fall?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endParaRPr lang="en-US" altLang="en-US" i="1" smtClean="0"/>
          </a:p>
          <a:p>
            <a:pPr lvl="1"/>
            <a:endParaRPr lang="en-US" altLang="en-US" i="1" smtClean="0"/>
          </a:p>
        </p:txBody>
      </p:sp>
      <p:graphicFrame>
        <p:nvGraphicFramePr>
          <p:cNvPr id="15364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47800" y="3248025"/>
          <a:ext cx="6261100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Chart" r:id="rId5" imgW="5886450" imgH="2676525" progId="Excel.Chart.8">
                  <p:embed/>
                </p:oleObj>
              </mc:Choice>
              <mc:Fallback>
                <p:oleObj name="Chart" r:id="rId5" imgW="5886450" imgH="2676525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48025"/>
                        <a:ext cx="6261100" cy="284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If we sample at 1.5 cycles per second, where will the sample points fall?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endParaRPr lang="en-US" altLang="en-US" i="1" smtClean="0"/>
          </a:p>
          <a:p>
            <a:pPr lvl="1"/>
            <a:endParaRPr lang="en-US" altLang="en-US" i="1" smtClean="0"/>
          </a:p>
        </p:txBody>
      </p:sp>
      <p:graphicFrame>
        <p:nvGraphicFramePr>
          <p:cNvPr id="17412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47800" y="3244850"/>
          <a:ext cx="6261100" cy="285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Chart" r:id="rId5" imgW="5895975" imgH="2686050" progId="Excel.Chart.8">
                  <p:embed/>
                </p:oleObj>
              </mc:Choice>
              <mc:Fallback>
                <p:oleObj name="Chart" r:id="rId5" imgW="5895975" imgH="2686050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44850"/>
                        <a:ext cx="6261100" cy="285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Sampling - Example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If we sample at two cycles per second, where do the sample points fall?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endParaRPr lang="en-US" altLang="en-US" i="1" smtClean="0"/>
          </a:p>
          <a:p>
            <a:pPr lvl="1"/>
            <a:endParaRPr lang="en-US" altLang="en-US" i="1" smtClean="0"/>
          </a:p>
        </p:txBody>
      </p:sp>
      <p:graphicFrame>
        <p:nvGraphicFramePr>
          <p:cNvPr id="19460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35100" y="3243263"/>
          <a:ext cx="6261100" cy="28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Chart" r:id="rId5" imgW="5895975" imgH="2686050" progId="Excel.Chart.8">
                  <p:embed/>
                </p:oleObj>
              </mc:Choice>
              <mc:Fallback>
                <p:oleObj name="Chart" r:id="rId5" imgW="5895975" imgH="2686050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3243263"/>
                        <a:ext cx="6261100" cy="285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Nyquist Theorem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2296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	</a:t>
            </a:r>
            <a:r>
              <a:rPr lang="en-US" altLang="en-US" i="1" smtClean="0"/>
              <a:t>For lossless digitization, the sampling rate should be at least twice the maximum frequency response. </a:t>
            </a:r>
          </a:p>
          <a:p>
            <a:endParaRPr lang="en-US" altLang="en-US" smtClean="0"/>
          </a:p>
          <a:p>
            <a:r>
              <a:rPr lang="en-US" altLang="en-US" smtClean="0"/>
              <a:t>In mathematical terms:</a:t>
            </a:r>
          </a:p>
          <a:p>
            <a:pPr>
              <a:buFontTx/>
              <a:buNone/>
            </a:pPr>
            <a:r>
              <a:rPr lang="en-US" altLang="en-US" smtClean="0"/>
              <a:t>				</a:t>
            </a:r>
            <a:r>
              <a:rPr lang="en-US" altLang="en-US" i="1" smtClean="0"/>
              <a:t>f</a:t>
            </a:r>
            <a:r>
              <a:rPr lang="en-US" altLang="en-US" i="1" baseline="-25000" smtClean="0"/>
              <a:t>s</a:t>
            </a:r>
            <a:r>
              <a:rPr lang="en-US" altLang="en-US" smtClean="0"/>
              <a:t> &gt; 2*</a:t>
            </a:r>
            <a:r>
              <a:rPr lang="en-US" altLang="en-US" i="1" smtClean="0"/>
              <a:t>f</a:t>
            </a:r>
            <a:r>
              <a:rPr lang="en-US" altLang="en-US" i="1" baseline="-25000" smtClean="0"/>
              <a:t>m</a:t>
            </a:r>
          </a:p>
          <a:p>
            <a:r>
              <a:rPr lang="en-US" altLang="en-US" smtClean="0"/>
              <a:t>where </a:t>
            </a:r>
            <a:r>
              <a:rPr lang="en-US" altLang="en-US" i="1" smtClean="0"/>
              <a:t>f</a:t>
            </a:r>
            <a:r>
              <a:rPr lang="en-US" altLang="en-US" i="1" baseline="-25000" smtClean="0"/>
              <a:t>s </a:t>
            </a:r>
            <a:r>
              <a:rPr lang="en-US" altLang="en-US" smtClean="0"/>
              <a:t>is sampling frequency and </a:t>
            </a:r>
            <a:r>
              <a:rPr lang="en-US" altLang="en-US" i="1" smtClean="0"/>
              <a:t>f</a:t>
            </a:r>
            <a:r>
              <a:rPr lang="en-US" altLang="en-US" i="1" baseline="-25000" smtClean="0"/>
              <a:t>m </a:t>
            </a:r>
            <a:r>
              <a:rPr lang="en-US" altLang="en-US" smtClean="0"/>
              <a:t>is the maximum frequency in the signal</a:t>
            </a:r>
          </a:p>
          <a:p>
            <a:endParaRPr lang="en-US" altLang="en-US" smtClean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650</TotalTime>
  <Words>1101</Words>
  <Application>Microsoft Office PowerPoint</Application>
  <PresentationFormat>On-screen Show (4:3)</PresentationFormat>
  <Paragraphs>244</Paragraphs>
  <Slides>30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Black</vt:lpstr>
      <vt:lpstr>Times New Roman</vt:lpstr>
      <vt:lpstr>Wingdings</vt:lpstr>
      <vt:lpstr>Pixel</vt:lpstr>
      <vt:lpstr>Equation</vt:lpstr>
      <vt:lpstr>Chart</vt:lpstr>
      <vt:lpstr>Key Questions</vt:lpstr>
      <vt:lpstr>Characteristics of Sound</vt:lpstr>
      <vt:lpstr>Digital Representation of Audio</vt:lpstr>
      <vt:lpstr>Sampling (in time)</vt:lpstr>
      <vt:lpstr>Example</vt:lpstr>
      <vt:lpstr>Example</vt:lpstr>
      <vt:lpstr>Example</vt:lpstr>
      <vt:lpstr>Sampling - Example</vt:lpstr>
      <vt:lpstr>Nyquist Theorem</vt:lpstr>
      <vt:lpstr>Nyquist Limit </vt:lpstr>
      <vt:lpstr>Limited Sampling</vt:lpstr>
      <vt:lpstr>Limited Sampling</vt:lpstr>
      <vt:lpstr>Sampling Ranges</vt:lpstr>
      <vt:lpstr>PowerPoint Presentation</vt:lpstr>
      <vt:lpstr>Quantization</vt:lpstr>
      <vt:lpstr>Quantization</vt:lpstr>
      <vt:lpstr>Pulse Code Modulation</vt:lpstr>
      <vt:lpstr>PCM Quantization and Digitization</vt:lpstr>
      <vt:lpstr>Linear Quantization (PCM)</vt:lpstr>
      <vt:lpstr>Non-uniform Quantization</vt:lpstr>
      <vt:lpstr>Perceptual Quantization (u-Law)</vt:lpstr>
      <vt:lpstr>Differential Pulse Code Modulation (DPCM)</vt:lpstr>
      <vt:lpstr>Differential Quantization (DPCM)</vt:lpstr>
      <vt:lpstr>Adaptive Differential Pulse Code Modulation (ADPCM)</vt:lpstr>
      <vt:lpstr>Signal-to-Noise Ratio</vt:lpstr>
      <vt:lpstr>Signal To Noise Ratio</vt:lpstr>
      <vt:lpstr>Quantization Error</vt:lpstr>
      <vt:lpstr>Data Rates </vt:lpstr>
      <vt:lpstr>Comparison and Sampling/Coding Techniques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Kiptoo</dc:creator>
  <cp:lastModifiedBy>USER</cp:lastModifiedBy>
  <cp:revision>49</cp:revision>
  <cp:lastPrinted>1601-01-01T00:00:00Z</cp:lastPrinted>
  <dcterms:created xsi:type="dcterms:W3CDTF">1601-01-01T00:00:00Z</dcterms:created>
  <dcterms:modified xsi:type="dcterms:W3CDTF">2024-10-04T09:34:24Z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