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2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87" r:id="rId15"/>
    <p:sldId id="273" r:id="rId16"/>
    <p:sldId id="274" r:id="rId17"/>
    <p:sldId id="288" r:id="rId18"/>
    <p:sldId id="291" r:id="rId19"/>
    <p:sldId id="275" r:id="rId20"/>
    <p:sldId id="289" r:id="rId21"/>
    <p:sldId id="276" r:id="rId22"/>
    <p:sldId id="293" r:id="rId23"/>
    <p:sldId id="279" r:id="rId24"/>
    <p:sldId id="294" r:id="rId25"/>
    <p:sldId id="295" r:id="rId26"/>
    <p:sldId id="281" r:id="rId27"/>
    <p:sldId id="282" r:id="rId28"/>
    <p:sldId id="286" r:id="rId29"/>
    <p:sldId id="292" r:id="rId30"/>
    <p:sldId id="297" r:id="rId3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37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e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CC73911D-4A95-4CAB-83B6-41437BEE3A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9D48E5EB-05E3-438A-BBAD-07321B3012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5" name="Rectangle 5">
            <a:extLst>
              <a:ext uri="{FF2B5EF4-FFF2-40B4-BE49-F238E27FC236}">
                <a16:creationId xmlns="" xmlns:a16="http://schemas.microsoft.com/office/drawing/2014/main" id="{EE18F813-1001-4456-BFCD-83CA2E0C4C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846" name="Rectangle 6">
            <a:extLst>
              <a:ext uri="{FF2B5EF4-FFF2-40B4-BE49-F238E27FC236}">
                <a16:creationId xmlns="" xmlns:a16="http://schemas.microsoft.com/office/drawing/2014/main" id="{3454AA17-7445-4216-8C8E-F42F4BD397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>
            <a:extLst>
              <a:ext uri="{FF2B5EF4-FFF2-40B4-BE49-F238E27FC236}">
                <a16:creationId xmlns="" xmlns:a16="http://schemas.microsoft.com/office/drawing/2014/main" id="{5335F4C4-7907-474F-B239-912E5130C1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8" rIns="96656" bIns="4832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fld id="{CD0AF455-E135-4112-85A3-0A467B3F2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6097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039E5-0DFF-42FD-AF55-5C9E00CC8461}" type="slidenum">
              <a:rPr lang="en-US" altLang="en-US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957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4AAD70-2B20-4441-A47A-FEFDF765B690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1885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081BF-758B-4B1E-A99D-EA13DA654A3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779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B4E08-E116-4CC4-9B11-F37E0B041DB9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8748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07F0CA-7EEB-4613-919D-7EC9B9FFBE0D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325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9B82E7-23FB-43A1-8937-1780C3FBDC78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310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2E7CF3-DB4E-4585-981B-117AB81F93B1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52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055A72-520A-4F8B-BD33-81C226FCA4DA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431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BE2246-74E0-424A-A7F6-D97D20DE9191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955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D717FC-3040-4BF2-A649-408625999613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4401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FB9B1-B395-43DE-9FE1-15C164A83928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09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A3AFE-158A-412D-80D6-EF5D31BD3163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2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E30240-A39F-46EA-8B59-0D2F015DBE29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261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4710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C9DB0D-8B59-40F6-8AE8-4A287AF5D35D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234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E09D3-9638-4938-8B99-484D71245A6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073825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120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7A56C0-8263-4F56-BF5C-580AD9197070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210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5E53BD-C6B5-4C9E-9442-A5615F8CB1A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39441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88AA7-56C2-4F7D-BE58-5CBF6022B72A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68395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5837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3753F-84EB-4EAC-983F-1721414AFF0C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89475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2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E9CF43-C1DA-4DFF-926D-462F494E6ABB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812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50422-2F62-41D9-8746-F83DDDA4A662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5858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E8FF5A-37DB-44D5-9615-68DB5777153D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78384-D94D-4F62-AE22-61EEE00389DB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20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229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129F9-E882-4263-8C86-92B65D368948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548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A34C2F-AFC2-4976-AAB9-81A097985A27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195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AFDB8-AEDA-407A-B369-26D69342E808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836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61E641-D153-44E0-B39D-50B7D2674C66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79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FB368-EA3B-49BF-86E6-666E8538B3CF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234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ORCHID Research Group</a:t>
            </a:r>
          </a:p>
          <a:p>
            <a:r>
              <a:rPr lang="en-US" altLang="en-US" smtClean="0"/>
              <a:t>Department of Computer Science, University of Illinois at Urbana-Champaign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45FA7A-4916-47F2-A259-0E35C105679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841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="" xmlns:a16="http://schemas.microsoft.com/office/drawing/2014/main" id="{D2137B34-B340-40ED-B691-A6DE9ADCA02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="" xmlns:a16="http://schemas.microsoft.com/office/drawing/2014/main" id="{D8357F08-5FE0-41D9-BEE8-E23D0A85979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="" xmlns:a16="http://schemas.microsoft.com/office/drawing/2014/main" id="{541C36CF-D8E4-4ECD-B337-E60E35C672C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="" xmlns:a16="http://schemas.microsoft.com/office/drawing/2014/main" id="{B0EE1EFC-E976-4880-953F-2ED5D9E830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="" xmlns:a16="http://schemas.microsoft.com/office/drawing/2014/main" id="{EA956082-C252-4DE3-A0E1-9C21A172CAA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="" xmlns:a16="http://schemas.microsoft.com/office/drawing/2014/main" id="{233FF445-FE78-48E0-B160-D15ACC63A76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="" xmlns:a16="http://schemas.microsoft.com/office/drawing/2014/main" id="{5870C86E-6F65-40A0-8A1C-D0DE3700A48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="" xmlns:a16="http://schemas.microsoft.com/office/drawing/2014/main" id="{1B61174A-5A42-44EC-971A-1B0FE2A6CEE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="" xmlns:a16="http://schemas.microsoft.com/office/drawing/2014/main" id="{EE0875EA-2825-49D9-A99C-FD362E0F07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="" xmlns:a16="http://schemas.microsoft.com/office/drawing/2014/main" id="{48A87C98-0C76-4D30-A4DA-A40B41DF6B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="" xmlns:a16="http://schemas.microsoft.com/office/drawing/2014/main" id="{BBA09B43-64FA-41F7-8B3A-FD71FCFB55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="" xmlns:a16="http://schemas.microsoft.com/office/drawing/2014/main" id="{81557A2F-36FC-4C4F-BF5E-2AA196936C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38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="" xmlns:a16="http://schemas.microsoft.com/office/drawing/2014/main" id="{EEA9452F-4D59-408E-A6B6-021FB2057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>
            <a:extLst>
              <a:ext uri="{FF2B5EF4-FFF2-40B4-BE49-F238E27FC236}">
                <a16:creationId xmlns="" xmlns:a16="http://schemas.microsoft.com/office/drawing/2014/main" id="{F0383040-536F-48A0-A0D9-2B13F1035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="" xmlns:a16="http://schemas.microsoft.com/office/drawing/2014/main" id="{42547D31-33D6-4A97-AFC0-919BE51CD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1DCFC-3404-4F36-B798-FC039C9D4DC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15922-5C7F-4F33-9012-0A2F8CC04E8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131D4-D575-4F0C-8AED-89B04FBDAD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FAEF5C-2C49-4AC5-9749-C28251ACBE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90688"/>
            <a:ext cx="4038600" cy="4433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90688"/>
            <a:ext cx="4038600" cy="213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83038"/>
            <a:ext cx="4038600" cy="2141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E69244-FF7D-4DD7-8760-1D4C947837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50858C7-44D9-42C6-8B1E-63CF451086D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3E0055-04EB-476F-A5DA-A3771F65D0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CF8B2-677E-45B2-826B-C389BB80049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B658A1-00F4-459E-BC96-C0BB9BA4465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881A69-9E93-4625-A07C-E49B8F3A8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1325B6-D817-4846-B53C-D87467AE5A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CCA610-6237-40A4-A804-B88F0BD4A5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506589-A26A-46A5-A04A-AE763047C1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0BF1A-E500-422A-9B11-E807CD8345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="" xmlns:a16="http://schemas.microsoft.com/office/drawing/2014/main" id="{0C16ECE4-2C5B-4F77-9EE5-C9F2CCC8DA0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 414 - Spring 2009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="" xmlns:a16="http://schemas.microsoft.com/office/drawing/2014/main" id="{A7B7104E-CB3B-4737-9BB8-63B7874CA6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itchFamily="34" charset="0"/>
              </a:defRPr>
            </a:lvl1pPr>
          </a:lstStyle>
          <a:p>
            <a:fld id="{108F942A-37F9-4667-803C-A12E3058E38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="" xmlns:a16="http://schemas.microsoft.com/office/drawing/2014/main" id="{A839BAB3-1640-408A-9DF9-D32BAF5FE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="" xmlns:a16="http://schemas.microsoft.com/office/drawing/2014/main" id="{60EC4B23-F112-4D6F-817C-296F4FF0C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="" xmlns:a16="http://schemas.microsoft.com/office/drawing/2014/main" id="{B5C54AF9-8115-4287-8A76-BA922ED3D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="" xmlns:a16="http://schemas.microsoft.com/office/drawing/2014/main" id="{41DB44EF-AF31-494E-BB9B-042C7C6C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="" xmlns:a16="http://schemas.microsoft.com/office/drawing/2014/main" id="{29A4955B-DE6E-4DA9-8D26-D2144EFD1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="" xmlns:a16="http://schemas.microsoft.com/office/drawing/2014/main" id="{E1744755-048A-4EB5-B8F3-88DABBCE1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="" xmlns:a16="http://schemas.microsoft.com/office/drawing/2014/main" id="{B6A511FB-C560-46F2-8851-7626852B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="" xmlns:a16="http://schemas.microsoft.com/office/drawing/2014/main" id="{4A735609-287A-406B-A472-C35479AB9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="" xmlns:a16="http://schemas.microsoft.com/office/drawing/2014/main" id="{D56F6931-0848-42E7-9161-087B8871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784" name="Rectangle 16">
            <a:extLst>
              <a:ext uri="{FF2B5EF4-FFF2-40B4-BE49-F238E27FC236}">
                <a16:creationId xmlns="" xmlns:a16="http://schemas.microsoft.com/office/drawing/2014/main" id="{770A1393-0F06-4CF9-A0E9-E91CB9B0DC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emf"/><Relationship Id="rId5" Type="http://schemas.openxmlformats.org/officeDocument/2006/relationships/oleObject" Target="../embeddings/Microsoft_Excel_97-2003_Worksheet6.xls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Microsoft_Excel_97-2003_Worksheet7.xls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emf"/><Relationship Id="rId5" Type="http://schemas.openxmlformats.org/officeDocument/2006/relationships/oleObject" Target="../embeddings/Microsoft_Excel_97-2003_Worksheet8.xls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Excel_97-2003_Worksheet9.xls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9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26.xml"/><Relationship Id="rId7" Type="http://schemas.openxmlformats.org/officeDocument/2006/relationships/oleObject" Target="../embeddings/Microsoft_Excel_97-2003_Worksheet10.xls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4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9.wmf"/><Relationship Id="rId10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emf"/><Relationship Id="rId5" Type="http://schemas.openxmlformats.org/officeDocument/2006/relationships/oleObject" Target="../embeddings/Microsoft_Excel_97-2003_Worksheet2.xls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emf"/><Relationship Id="rId5" Type="http://schemas.openxmlformats.org/officeDocument/2006/relationships/oleObject" Target="../embeddings/Microsoft_Excel_97-2003_Worksheet3.xls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6.emf"/><Relationship Id="rId5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emf"/><Relationship Id="rId5" Type="http://schemas.openxmlformats.org/officeDocument/2006/relationships/oleObject" Target="../embeddings/Microsoft_Excel_97-2003_Worksheet5.xls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Key Questions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How can a continuous wave form be converted into discrete samples?</a:t>
            </a:r>
          </a:p>
          <a:p>
            <a:endParaRPr lang="en-US" altLang="en-US" smtClean="0"/>
          </a:p>
          <a:p>
            <a:r>
              <a:rPr lang="en-US" altLang="en-US" smtClean="0"/>
              <a:t>How can discrete samples be converted back into a continuous form?</a:t>
            </a: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Nyquist Limit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smtClean="0"/>
              <a:t>max data rate = 2 H log</a:t>
            </a:r>
            <a:r>
              <a:rPr lang="en-US" altLang="en-US" sz="2600" baseline="-25000" smtClean="0"/>
              <a:t>2</a:t>
            </a:r>
            <a:r>
              <a:rPr lang="en-US" altLang="en-US" sz="2600" smtClean="0"/>
              <a:t>V </a:t>
            </a:r>
            <a:r>
              <a:rPr lang="en-US" altLang="en-US" sz="2600" i="1" smtClean="0"/>
              <a:t>bits/second, </a:t>
            </a:r>
            <a:r>
              <a:rPr lang="en-US" altLang="en-US" sz="2600" smtClean="0"/>
              <a:t>where</a:t>
            </a:r>
            <a:br>
              <a:rPr lang="en-US" altLang="en-US" sz="2600" smtClean="0"/>
            </a:br>
            <a:r>
              <a:rPr lang="en-US" altLang="en-US" sz="2600" smtClean="0"/>
              <a:t>	H = bandwidth (in Hz)</a:t>
            </a:r>
            <a:br>
              <a:rPr lang="en-US" altLang="en-US" sz="2600" smtClean="0"/>
            </a:br>
            <a:r>
              <a:rPr lang="en-US" altLang="en-US" sz="2600" smtClean="0"/>
              <a:t>	V = discrete levels (bits per signal change)</a:t>
            </a:r>
          </a:p>
          <a:p>
            <a:endParaRPr lang="en-US" altLang="en-US" sz="2600" smtClean="0"/>
          </a:p>
          <a:p>
            <a:r>
              <a:rPr lang="en-US" altLang="en-US" sz="2600" smtClean="0"/>
              <a:t>Shows the maximum number of bits that can be sent per second on a </a:t>
            </a:r>
            <a:r>
              <a:rPr lang="en-US" altLang="en-US" sz="2600" i="1" smtClean="0"/>
              <a:t>noiseless</a:t>
            </a:r>
            <a:r>
              <a:rPr lang="en-US" altLang="en-US" sz="2600" smtClean="0"/>
              <a:t> channel with a bandwidth of H, if V bits are sent per signal</a:t>
            </a:r>
          </a:p>
          <a:p>
            <a:pPr lvl="1"/>
            <a:r>
              <a:rPr lang="en-US" altLang="en-US" sz="2400" smtClean="0"/>
              <a:t>Example: what is the maximum data rate for a 3kHz channel that transmits data using 2 levels (binary) ? </a:t>
            </a:r>
          </a:p>
          <a:p>
            <a:pPr lvl="1"/>
            <a:r>
              <a:rPr lang="en-US" altLang="en-US" sz="2400" smtClean="0"/>
              <a:t>(2x3,000xln2=6,000bits/second)</a:t>
            </a:r>
          </a:p>
          <a:p>
            <a:pPr lvl="1">
              <a:buFontTx/>
              <a:buNone/>
            </a:pPr>
            <a:r>
              <a:rPr lang="en-US" altLang="en-US" sz="2400" smtClean="0"/>
              <a:t> </a:t>
            </a:r>
          </a:p>
        </p:txBody>
      </p:sp>
      <p:sp>
        <p:nvSpPr>
          <p:cNvPr id="2355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Sampling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But what if one cannot sample fast enough?</a:t>
            </a:r>
          </a:p>
          <a:p>
            <a:endParaRPr lang="en-US" altLang="en-US" smtClean="0"/>
          </a:p>
        </p:txBody>
      </p:sp>
      <p:sp>
        <p:nvSpPr>
          <p:cNvPr id="256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Limited Sampling</a:t>
            </a: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Reduce signal frequency to half of maximum sampling frequency</a:t>
            </a:r>
          </a:p>
          <a:p>
            <a:pPr lvl="1"/>
            <a:r>
              <a:rPr lang="en-US" altLang="en-US" smtClean="0"/>
              <a:t>low-pass filter removes higher-frequencies</a:t>
            </a:r>
          </a:p>
          <a:p>
            <a:pPr lvl="1"/>
            <a:r>
              <a:rPr lang="en-US" altLang="en-US" smtClean="0"/>
              <a:t>e.g., if max sampling frequency is 22kHz, must low-pass filter a signal down to 11kHz</a:t>
            </a:r>
          </a:p>
        </p:txBody>
      </p:sp>
      <p:sp>
        <p:nvSpPr>
          <p:cNvPr id="2765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Ranges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Auditory range 20Hz to 22.05 kHz</a:t>
            </a:r>
          </a:p>
          <a:p>
            <a:pPr lvl="1"/>
            <a:r>
              <a:rPr lang="en-US" altLang="en-US" smtClean="0"/>
              <a:t>must sample up to to 44.1kHz</a:t>
            </a:r>
          </a:p>
          <a:p>
            <a:pPr lvl="1"/>
            <a:r>
              <a:rPr lang="en-US" altLang="en-US" smtClean="0"/>
              <a:t>common examples are 8.000 kHz, 11.025 kHz, 16.000 kHz, 22.05 kHz, and 44.1 KHz</a:t>
            </a:r>
          </a:p>
          <a:p>
            <a:endParaRPr lang="en-US" altLang="en-US" smtClean="0"/>
          </a:p>
          <a:p>
            <a:r>
              <a:rPr lang="en-US" altLang="en-US" smtClean="0"/>
              <a:t>Speech frequency [200 Hz, 8 kHz]</a:t>
            </a:r>
          </a:p>
          <a:p>
            <a:pPr lvl="1"/>
            <a:r>
              <a:rPr lang="en-US" altLang="en-US" smtClean="0"/>
              <a:t>sample up to 16 kHz </a:t>
            </a:r>
          </a:p>
          <a:p>
            <a:pPr lvl="1"/>
            <a:r>
              <a:rPr lang="en-US" altLang="en-US" smtClean="0"/>
              <a:t>but typically 4 kHz to 11 kHz is used </a:t>
            </a:r>
          </a:p>
          <a:p>
            <a:pPr lvl="1"/>
            <a:endParaRPr lang="en-US" altLang="en-US" smtClean="0"/>
          </a:p>
        </p:txBody>
      </p:sp>
      <p:sp>
        <p:nvSpPr>
          <p:cNvPr id="2970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1430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grpSp>
        <p:nvGrpSpPr>
          <p:cNvPr id="33795" name="Group 13"/>
          <p:cNvGrpSpPr>
            <a:grpSpLocks/>
          </p:cNvGrpSpPr>
          <p:nvPr/>
        </p:nvGrpSpPr>
        <p:grpSpPr bwMode="auto">
          <a:xfrm>
            <a:off x="1371600" y="2209800"/>
            <a:ext cx="6261100" cy="2847975"/>
            <a:chOff x="912" y="2124"/>
            <a:chExt cx="3944" cy="1794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912" y="2124"/>
            <a:ext cx="3944" cy="1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98" name="Chart" r:id="rId5" imgW="5886450" imgH="2676525" progId="Excel.Chart.8">
                    <p:embed/>
                  </p:oleObj>
                </mc:Choice>
                <mc:Fallback>
                  <p:oleObj name="Chart" r:id="rId5" imgW="5886450" imgH="2676525" progId="Excel.Char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124"/>
                          <a:ext cx="3944" cy="1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8" name="Line 5"/>
            <p:cNvSpPr>
              <a:spLocks noChangeShapeType="1"/>
            </p:cNvSpPr>
            <p:nvPr/>
          </p:nvSpPr>
          <p:spPr bwMode="auto">
            <a:xfrm>
              <a:off x="2805" y="2531"/>
              <a:ext cx="0" cy="48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9" name="Line 6"/>
            <p:cNvSpPr>
              <a:spLocks noChangeShapeType="1"/>
            </p:cNvSpPr>
            <p:nvPr/>
          </p:nvSpPr>
          <p:spPr bwMode="auto">
            <a:xfrm>
              <a:off x="2956" y="2658"/>
              <a:ext cx="0" cy="36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10"/>
            <p:cNvSpPr>
              <a:spLocks noChangeShapeType="1"/>
            </p:cNvSpPr>
            <p:nvPr/>
          </p:nvSpPr>
          <p:spPr bwMode="auto">
            <a:xfrm>
              <a:off x="2655" y="2655"/>
              <a:ext cx="0" cy="36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11"/>
            <p:cNvSpPr>
              <a:spLocks noChangeShapeType="1"/>
            </p:cNvSpPr>
            <p:nvPr/>
          </p:nvSpPr>
          <p:spPr bwMode="auto">
            <a:xfrm>
              <a:off x="2730" y="2571"/>
              <a:ext cx="0" cy="4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Line 12"/>
            <p:cNvSpPr>
              <a:spLocks noChangeShapeType="1"/>
            </p:cNvSpPr>
            <p:nvPr/>
          </p:nvSpPr>
          <p:spPr bwMode="auto">
            <a:xfrm>
              <a:off x="2880" y="2562"/>
              <a:ext cx="0" cy="44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6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3886200"/>
          </a:xfrm>
        </p:spPr>
        <p:txBody>
          <a:bodyPr/>
          <a:lstStyle/>
          <a:p>
            <a:r>
              <a:rPr lang="en-US" altLang="en-US" smtClean="0"/>
              <a:t>Typically use</a:t>
            </a:r>
          </a:p>
          <a:p>
            <a:pPr lvl="1"/>
            <a:r>
              <a:rPr lang="en-US" altLang="en-US" smtClean="0"/>
              <a:t>8 bits = 256 levels</a:t>
            </a:r>
          </a:p>
          <a:p>
            <a:pPr lvl="1"/>
            <a:r>
              <a:rPr lang="en-US" altLang="en-US" smtClean="0"/>
              <a:t>16 bits = 65,536 levels</a:t>
            </a:r>
          </a:p>
          <a:p>
            <a:r>
              <a:rPr lang="en-US" altLang="en-US" smtClean="0"/>
              <a:t>How should the levels be distributed?</a:t>
            </a:r>
          </a:p>
          <a:p>
            <a:pPr lvl="1"/>
            <a:r>
              <a:rPr lang="en-US" altLang="en-US" smtClean="0"/>
              <a:t>Linearly? (PCM)</a:t>
            </a:r>
          </a:p>
          <a:p>
            <a:pPr lvl="1"/>
            <a:r>
              <a:rPr lang="en-US" altLang="en-US" smtClean="0"/>
              <a:t>Perceptually? (u-Law)</a:t>
            </a:r>
          </a:p>
          <a:p>
            <a:pPr lvl="1"/>
            <a:r>
              <a:rPr lang="en-US" altLang="en-US" smtClean="0"/>
              <a:t>Differential? (DPCM)</a:t>
            </a:r>
          </a:p>
          <a:p>
            <a:pPr lvl="1"/>
            <a:r>
              <a:rPr lang="en-US" altLang="en-US" smtClean="0"/>
              <a:t>Adaptively? (ADPCM)</a:t>
            </a:r>
          </a:p>
          <a:p>
            <a:pPr lvl="1"/>
            <a:endParaRPr lang="en-US" altLang="en-US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Pulse Code Modulation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229600" cy="3886200"/>
          </a:xfrm>
        </p:spPr>
        <p:txBody>
          <a:bodyPr/>
          <a:lstStyle/>
          <a:p>
            <a:r>
              <a:rPr lang="en-US" altLang="en-US" smtClean="0"/>
              <a:t>Pulse modulation</a:t>
            </a:r>
          </a:p>
          <a:p>
            <a:pPr lvl="1"/>
            <a:r>
              <a:rPr lang="en-US" altLang="en-US" smtClean="0"/>
              <a:t>Use discrete time samples of analog signals</a:t>
            </a:r>
          </a:p>
          <a:p>
            <a:pPr lvl="1"/>
            <a:r>
              <a:rPr lang="en-US" altLang="en-US" smtClean="0"/>
              <a:t>Transmission is composed  of analog information sent at different times</a:t>
            </a:r>
          </a:p>
          <a:p>
            <a:pPr lvl="1"/>
            <a:r>
              <a:rPr lang="en-US" altLang="en-US" smtClean="0"/>
              <a:t>Variation of pulse amplitude or pulse timing allowed to vary continuously over all values</a:t>
            </a:r>
          </a:p>
          <a:p>
            <a:r>
              <a:rPr lang="en-US" altLang="en-US" smtClean="0"/>
              <a:t>PCM</a:t>
            </a:r>
          </a:p>
          <a:p>
            <a:pPr lvl="1"/>
            <a:r>
              <a:rPr lang="en-US" altLang="en-US" smtClean="0"/>
              <a:t>Analog signal is quantized into a number of discrete levels</a:t>
            </a:r>
          </a:p>
        </p:txBody>
      </p:sp>
      <p:sp>
        <p:nvSpPr>
          <p:cNvPr id="3789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PCM Quantization and Digitization</a:t>
            </a:r>
          </a:p>
        </p:txBody>
      </p:sp>
      <p:sp>
        <p:nvSpPr>
          <p:cNvPr id="39939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3994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0" y="2057400"/>
            <a:ext cx="3417888" cy="4267200"/>
          </a:xfrm>
          <a:noFill/>
        </p:spPr>
      </p:pic>
      <p:sp>
        <p:nvSpPr>
          <p:cNvPr id="39941" name="TextBox 6"/>
          <p:cNvSpPr txBox="1">
            <a:spLocks noChangeArrowheads="1"/>
          </p:cNvSpPr>
          <p:nvPr/>
        </p:nvSpPr>
        <p:spPr bwMode="auto">
          <a:xfrm>
            <a:off x="6172200" y="1524000"/>
            <a:ext cx="183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Digitization</a:t>
            </a:r>
          </a:p>
        </p:txBody>
      </p:sp>
      <p:pic>
        <p:nvPicPr>
          <p:cNvPr id="3994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228600" y="2743200"/>
            <a:ext cx="4876800" cy="2438400"/>
          </a:xfrm>
          <a:noFill/>
        </p:spPr>
      </p:pic>
      <p:sp>
        <p:nvSpPr>
          <p:cNvPr id="39943" name="TextBox 8"/>
          <p:cNvSpPr txBox="1">
            <a:spLocks noChangeArrowheads="1"/>
          </p:cNvSpPr>
          <p:nvPr/>
        </p:nvSpPr>
        <p:spPr bwMode="auto">
          <a:xfrm>
            <a:off x="990600" y="1676400"/>
            <a:ext cx="2130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400" b="1"/>
              <a:t>Quantization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Quantization (PCM)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3886200"/>
          </a:xfrm>
        </p:spPr>
        <p:txBody>
          <a:bodyPr/>
          <a:lstStyle/>
          <a:p>
            <a:r>
              <a:rPr lang="en-US" altLang="en-US" smtClean="0"/>
              <a:t>Divide amplitude spectrum into N units (for log</a:t>
            </a:r>
            <a:r>
              <a:rPr lang="en-US" altLang="en-US" baseline="-25000" smtClean="0"/>
              <a:t>2</a:t>
            </a:r>
            <a:r>
              <a:rPr lang="en-US" altLang="en-US" smtClean="0"/>
              <a:t>N bit quantization)</a:t>
            </a:r>
          </a:p>
        </p:txBody>
      </p:sp>
      <p:graphicFrame>
        <p:nvGraphicFramePr>
          <p:cNvPr id="4198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173288" y="2895600"/>
          <a:ext cx="5402262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9" name="Chart" r:id="rId5" imgW="5667375" imgH="3371850" progId="Excel.Chart.8">
                  <p:embed/>
                </p:oleObj>
              </mc:Choice>
              <mc:Fallback>
                <p:oleObj name="Chart" r:id="rId5" imgW="5667375" imgH="337185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288" y="2895600"/>
                        <a:ext cx="5402262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3429000" y="5805488"/>
            <a:ext cx="242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Sound Intensity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 rot="-5400000">
            <a:off x="401638" y="4129087"/>
            <a:ext cx="2916238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Quantization Index</a:t>
            </a:r>
          </a:p>
        </p:txBody>
      </p:sp>
      <p:sp>
        <p:nvSpPr>
          <p:cNvPr id="41991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Characteristics of Sound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343400" cy="4433887"/>
          </a:xfrm>
        </p:spPr>
        <p:txBody>
          <a:bodyPr/>
          <a:lstStyle/>
          <a:p>
            <a:r>
              <a:rPr lang="en-US" altLang="en-US" sz="2600" smtClean="0"/>
              <a:t>Amplitude</a:t>
            </a:r>
          </a:p>
          <a:p>
            <a:r>
              <a:rPr lang="en-US" altLang="en-US" sz="2600" smtClean="0"/>
              <a:t>Wavelength (</a:t>
            </a:r>
            <a:r>
              <a:rPr lang="en-US" altLang="en-US" sz="2600" i="1" smtClean="0"/>
              <a:t>w</a:t>
            </a:r>
            <a:r>
              <a:rPr lang="en-US" altLang="en-US" sz="2600" smtClean="0"/>
              <a:t>)</a:t>
            </a:r>
          </a:p>
          <a:p>
            <a:r>
              <a:rPr lang="en-US" altLang="en-US" sz="2600" smtClean="0"/>
              <a:t>Frequency (     )</a:t>
            </a:r>
          </a:p>
          <a:p>
            <a:r>
              <a:rPr lang="en-US" altLang="en-US" sz="2600" smtClean="0"/>
              <a:t>Timbre</a:t>
            </a:r>
          </a:p>
          <a:p>
            <a:endParaRPr lang="en-US" altLang="en-US" sz="2600" smtClean="0"/>
          </a:p>
          <a:p>
            <a:endParaRPr lang="en-US" altLang="en-US" sz="2600" smtClean="0"/>
          </a:p>
          <a:p>
            <a:r>
              <a:rPr lang="en-US" altLang="en-US" sz="2600" smtClean="0"/>
              <a:t>Hearing: [20Hz – 20KHz] </a:t>
            </a:r>
          </a:p>
          <a:p>
            <a:r>
              <a:rPr lang="en-US" altLang="en-US" sz="2600" smtClean="0"/>
              <a:t>Speech: [200Hz – 8KHz]</a:t>
            </a:r>
          </a:p>
          <a:p>
            <a:endParaRPr lang="en-US" altLang="en-US" sz="2600" smtClean="0"/>
          </a:p>
          <a:p>
            <a:endParaRPr lang="en-US" altLang="en-US" sz="2600" smtClean="0"/>
          </a:p>
        </p:txBody>
      </p:sp>
      <p:graphicFrame>
        <p:nvGraphicFramePr>
          <p:cNvPr id="7172" name="Object 2"/>
          <p:cNvGraphicFramePr>
            <a:graphicFrameLocks noChangeAspect="1"/>
          </p:cNvGraphicFramePr>
          <p:nvPr/>
        </p:nvGraphicFramePr>
        <p:xfrm>
          <a:off x="2667000" y="2743200"/>
          <a:ext cx="304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139579" imgH="177646" progId="Equation.3">
                  <p:embed/>
                </p:oleObj>
              </mc:Choice>
              <mc:Fallback>
                <p:oleObj name="Equation" r:id="rId4" imgW="139579" imgH="17764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3048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3" name="Picture 14"/>
          <p:cNvPicPr>
            <a:picLocks noChangeAspect="1" noChangeArrowheads="1"/>
          </p:cNvPicPr>
          <p:nvPr/>
        </p:nvPicPr>
        <p:blipFill>
          <a:blip r:embed="rId6"/>
          <a:srcRect l="31203" t="27254" r="12802" b="49002"/>
          <a:stretch>
            <a:fillRect/>
          </a:stretch>
        </p:blipFill>
        <p:spPr bwMode="auto">
          <a:xfrm>
            <a:off x="4038600" y="1905000"/>
            <a:ext cx="4648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Non-uniform Quantization</a:t>
            </a:r>
          </a:p>
        </p:txBody>
      </p:sp>
      <p:sp>
        <p:nvSpPr>
          <p:cNvPr id="44035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4403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362200"/>
            <a:ext cx="8229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Perceptual Quantization (u-Law)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Want intensity values logarithmically mapped over N quantization units </a:t>
            </a:r>
          </a:p>
          <a:p>
            <a:endParaRPr lang="en-US" altLang="en-US" smtClean="0"/>
          </a:p>
        </p:txBody>
      </p:sp>
      <p:graphicFrame>
        <p:nvGraphicFramePr>
          <p:cNvPr id="46084" name="Object 2"/>
          <p:cNvGraphicFramePr>
            <a:graphicFrameLocks noChangeAspect="1"/>
          </p:cNvGraphicFramePr>
          <p:nvPr/>
        </p:nvGraphicFramePr>
        <p:xfrm>
          <a:off x="2174875" y="2897188"/>
          <a:ext cx="541178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Chart" r:id="rId5" imgW="5657850" imgH="3362325" progId="Excel.Chart.8">
                  <p:embed/>
                </p:oleObj>
              </mc:Choice>
              <mc:Fallback>
                <p:oleObj name="Chart" r:id="rId5" imgW="5657850" imgH="33623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2897188"/>
                        <a:ext cx="541178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3429000" y="5805488"/>
            <a:ext cx="24257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Sound Intensity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 rot="-5400000">
            <a:off x="401638" y="4149725"/>
            <a:ext cx="2916237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altLang="en-US" sz="2800">
                <a:latin typeface="Times New Roman" pitchFamily="18" charset="0"/>
              </a:rPr>
              <a:t>Quantization Index</a:t>
            </a:r>
          </a:p>
        </p:txBody>
      </p:sp>
      <p:sp>
        <p:nvSpPr>
          <p:cNvPr id="46087" name="Footer Placeholder 6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Differential Pulse Code Modulation (DPCM)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What if we look at sample differences, not the samples themselves?</a:t>
            </a:r>
          </a:p>
          <a:p>
            <a:pPr lvl="1"/>
            <a:r>
              <a:rPr lang="en-US" altLang="en-US" smtClean="0"/>
              <a:t>d</a:t>
            </a:r>
            <a:r>
              <a:rPr lang="en-US" altLang="en-US" baseline="-25000" smtClean="0"/>
              <a:t>t</a:t>
            </a:r>
            <a:r>
              <a:rPr lang="en-US" altLang="en-US" smtClean="0"/>
              <a:t> = x</a:t>
            </a:r>
            <a:r>
              <a:rPr lang="en-US" altLang="en-US" baseline="-25000" smtClean="0"/>
              <a:t>t</a:t>
            </a:r>
            <a:r>
              <a:rPr lang="en-US" altLang="en-US" smtClean="0"/>
              <a:t>-x</a:t>
            </a:r>
            <a:r>
              <a:rPr lang="en-US" altLang="en-US" baseline="-25000" smtClean="0"/>
              <a:t>t-1</a:t>
            </a:r>
          </a:p>
          <a:p>
            <a:pPr lvl="1"/>
            <a:r>
              <a:rPr lang="en-US" altLang="en-US" smtClean="0"/>
              <a:t>Differences tend to be smaller</a:t>
            </a:r>
          </a:p>
          <a:p>
            <a:pPr lvl="2"/>
            <a:r>
              <a:rPr lang="en-US" altLang="en-US" smtClean="0"/>
              <a:t>Use 4 bits instead of 12, maybe?</a:t>
            </a:r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Differential Quantization (DPCM)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smtClean="0"/>
              <a:t>Changes between adjacent samples small</a:t>
            </a:r>
          </a:p>
          <a:p>
            <a:r>
              <a:rPr lang="en-US" altLang="en-US" sz="2400" smtClean="0"/>
              <a:t>Send value, then relative changes</a:t>
            </a:r>
          </a:p>
          <a:p>
            <a:pPr lvl="1"/>
            <a:r>
              <a:rPr lang="en-US" altLang="en-US" sz="2400" smtClean="0"/>
              <a:t>value uses full bits, changes use fewer bits</a:t>
            </a:r>
          </a:p>
          <a:p>
            <a:pPr lvl="1"/>
            <a:r>
              <a:rPr lang="en-US" altLang="en-US" sz="2400" smtClean="0"/>
              <a:t>E.g., 220, 218, 221, 219, 220, 221, 222, 218,.. (all values between 218 and 222)</a:t>
            </a:r>
          </a:p>
          <a:p>
            <a:pPr lvl="1"/>
            <a:r>
              <a:rPr lang="en-US" altLang="en-US" sz="2400" smtClean="0"/>
              <a:t>Difference sequence sent:  220, +2, -3,  2, -1, -1, 3, ..</a:t>
            </a:r>
          </a:p>
          <a:p>
            <a:pPr lvl="1"/>
            <a:r>
              <a:rPr lang="en-US" altLang="en-US" sz="2400" smtClean="0"/>
              <a:t>Result: originally for encoding sequence 0..255 numbers need 8 bits; </a:t>
            </a:r>
          </a:p>
          <a:p>
            <a:pPr lvl="1"/>
            <a:r>
              <a:rPr lang="en-US" altLang="en-US" sz="2400" smtClean="0"/>
              <a:t>Difference coding: need only 3 bits</a:t>
            </a:r>
          </a:p>
          <a:p>
            <a:pPr lvl="1"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smtClean="0"/>
              <a:t>Adaptive Differential Pulse Code Modulation (ADPCM)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r>
              <a:rPr lang="en-US" altLang="en-US" sz="2400" smtClean="0"/>
              <a:t>Adaptive similar to DPCM, but adjusts the width of the quantization steps</a:t>
            </a:r>
          </a:p>
          <a:p>
            <a:r>
              <a:rPr lang="en-US" altLang="en-US" sz="2400" smtClean="0"/>
              <a:t>Encode difference in 4 bits, but vary the mapping of bits to difference dynamically</a:t>
            </a:r>
          </a:p>
          <a:p>
            <a:pPr lvl="1"/>
            <a:r>
              <a:rPr lang="en-US" altLang="en-US" sz="2400" smtClean="0"/>
              <a:t>If rapid change, use large differences</a:t>
            </a:r>
          </a:p>
          <a:p>
            <a:pPr lvl="1"/>
            <a:r>
              <a:rPr lang="en-US" altLang="en-US" sz="2400" smtClean="0"/>
              <a:t>If slow change, use small differences</a:t>
            </a:r>
          </a:p>
          <a:p>
            <a:pPr lvl="1"/>
            <a:endParaRPr lang="en-US" altLang="en-US" smtClean="0"/>
          </a:p>
        </p:txBody>
      </p:sp>
      <p:sp>
        <p:nvSpPr>
          <p:cNvPr id="52228" name="Freeform 4"/>
          <p:cNvSpPr>
            <a:spLocks/>
          </p:cNvSpPr>
          <p:nvPr/>
        </p:nvSpPr>
        <p:spPr bwMode="auto">
          <a:xfrm>
            <a:off x="990600" y="4876800"/>
            <a:ext cx="7924800" cy="1638300"/>
          </a:xfrm>
          <a:custGeom>
            <a:avLst/>
            <a:gdLst>
              <a:gd name="T0" fmla="*/ 0 w 3456"/>
              <a:gd name="T1" fmla="*/ 2147483646 h 1032"/>
              <a:gd name="T2" fmla="*/ 2147483646 w 3456"/>
              <a:gd name="T3" fmla="*/ 2147483646 h 1032"/>
              <a:gd name="T4" fmla="*/ 2147483646 w 3456"/>
              <a:gd name="T5" fmla="*/ 2147483646 h 1032"/>
              <a:gd name="T6" fmla="*/ 2147483646 w 3456"/>
              <a:gd name="T7" fmla="*/ 2147483646 h 1032"/>
              <a:gd name="T8" fmla="*/ 2147483646 w 3456"/>
              <a:gd name="T9" fmla="*/ 2147483646 h 1032"/>
              <a:gd name="T10" fmla="*/ 2147483646 w 3456"/>
              <a:gd name="T11" fmla="*/ 2147483646 h 1032"/>
              <a:gd name="T12" fmla="*/ 2147483646 w 3456"/>
              <a:gd name="T13" fmla="*/ 2147483646 h 1032"/>
              <a:gd name="T14" fmla="*/ 2147483646 w 3456"/>
              <a:gd name="T15" fmla="*/ 2147483646 h 1032"/>
              <a:gd name="T16" fmla="*/ 2147483646 w 3456"/>
              <a:gd name="T17" fmla="*/ 2147483646 h 1032"/>
              <a:gd name="T18" fmla="*/ 2147483646 w 3456"/>
              <a:gd name="T19" fmla="*/ 2147483646 h 1032"/>
              <a:gd name="T20" fmla="*/ 2147483646 w 3456"/>
              <a:gd name="T21" fmla="*/ 2147483646 h 103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1032"/>
              <a:gd name="T35" fmla="*/ 3456 w 3456"/>
              <a:gd name="T36" fmla="*/ 1032 h 103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1032">
                <a:moveTo>
                  <a:pt x="0" y="928"/>
                </a:moveTo>
                <a:cubicBezTo>
                  <a:pt x="136" y="864"/>
                  <a:pt x="272" y="800"/>
                  <a:pt x="384" y="784"/>
                </a:cubicBezTo>
                <a:cubicBezTo>
                  <a:pt x="496" y="768"/>
                  <a:pt x="560" y="800"/>
                  <a:pt x="672" y="832"/>
                </a:cubicBezTo>
                <a:cubicBezTo>
                  <a:pt x="784" y="864"/>
                  <a:pt x="936" y="960"/>
                  <a:pt x="1056" y="976"/>
                </a:cubicBezTo>
                <a:cubicBezTo>
                  <a:pt x="1176" y="992"/>
                  <a:pt x="1288" y="1000"/>
                  <a:pt x="1392" y="928"/>
                </a:cubicBezTo>
                <a:cubicBezTo>
                  <a:pt x="1496" y="856"/>
                  <a:pt x="1616" y="696"/>
                  <a:pt x="1680" y="544"/>
                </a:cubicBezTo>
                <a:cubicBezTo>
                  <a:pt x="1744" y="392"/>
                  <a:pt x="1744" y="0"/>
                  <a:pt x="1776" y="16"/>
                </a:cubicBezTo>
                <a:cubicBezTo>
                  <a:pt x="1808" y="32"/>
                  <a:pt x="1808" y="480"/>
                  <a:pt x="1872" y="640"/>
                </a:cubicBezTo>
                <a:cubicBezTo>
                  <a:pt x="1936" y="800"/>
                  <a:pt x="2016" y="920"/>
                  <a:pt x="2160" y="976"/>
                </a:cubicBezTo>
                <a:cubicBezTo>
                  <a:pt x="2304" y="1032"/>
                  <a:pt x="2520" y="1024"/>
                  <a:pt x="2736" y="976"/>
                </a:cubicBezTo>
                <a:cubicBezTo>
                  <a:pt x="2952" y="928"/>
                  <a:pt x="3312" y="752"/>
                  <a:pt x="3456" y="68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29" name="Freeform 5"/>
          <p:cNvSpPr>
            <a:spLocks/>
          </p:cNvSpPr>
          <p:nvPr/>
        </p:nvSpPr>
        <p:spPr bwMode="auto">
          <a:xfrm>
            <a:off x="990600" y="4876800"/>
            <a:ext cx="7924800" cy="1635125"/>
          </a:xfrm>
          <a:custGeom>
            <a:avLst/>
            <a:gdLst>
              <a:gd name="T0" fmla="*/ 0 w 3456"/>
              <a:gd name="T1" fmla="*/ 2147483646 h 1030"/>
              <a:gd name="T2" fmla="*/ 2147483646 w 3456"/>
              <a:gd name="T3" fmla="*/ 2147483646 h 1030"/>
              <a:gd name="T4" fmla="*/ 2147483646 w 3456"/>
              <a:gd name="T5" fmla="*/ 2147483646 h 1030"/>
              <a:gd name="T6" fmla="*/ 2147483646 w 3456"/>
              <a:gd name="T7" fmla="*/ 2147483646 h 1030"/>
              <a:gd name="T8" fmla="*/ 2147483646 w 3456"/>
              <a:gd name="T9" fmla="*/ 2147483646 h 1030"/>
              <a:gd name="T10" fmla="*/ 2147483646 w 3456"/>
              <a:gd name="T11" fmla="*/ 2147483646 h 1030"/>
              <a:gd name="T12" fmla="*/ 2147483646 w 3456"/>
              <a:gd name="T13" fmla="*/ 2147483646 h 1030"/>
              <a:gd name="T14" fmla="*/ 2147483646 w 3456"/>
              <a:gd name="T15" fmla="*/ 2147483646 h 1030"/>
              <a:gd name="T16" fmla="*/ 2147483646 w 3456"/>
              <a:gd name="T17" fmla="*/ 2147483646 h 1030"/>
              <a:gd name="T18" fmla="*/ 2147483646 w 3456"/>
              <a:gd name="T19" fmla="*/ 2147483646 h 1030"/>
              <a:gd name="T20" fmla="*/ 2147483646 w 3456"/>
              <a:gd name="T21" fmla="*/ 2147483646 h 103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3456"/>
              <a:gd name="T34" fmla="*/ 0 h 1030"/>
              <a:gd name="T35" fmla="*/ 3456 w 3456"/>
              <a:gd name="T36" fmla="*/ 1030 h 103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3456" h="1030">
                <a:moveTo>
                  <a:pt x="0" y="934"/>
                </a:moveTo>
                <a:cubicBezTo>
                  <a:pt x="136" y="870"/>
                  <a:pt x="272" y="806"/>
                  <a:pt x="384" y="790"/>
                </a:cubicBezTo>
                <a:cubicBezTo>
                  <a:pt x="496" y="774"/>
                  <a:pt x="560" y="806"/>
                  <a:pt x="672" y="838"/>
                </a:cubicBezTo>
                <a:cubicBezTo>
                  <a:pt x="784" y="870"/>
                  <a:pt x="936" y="966"/>
                  <a:pt x="1056" y="982"/>
                </a:cubicBezTo>
                <a:cubicBezTo>
                  <a:pt x="1176" y="998"/>
                  <a:pt x="1286" y="993"/>
                  <a:pt x="1392" y="934"/>
                </a:cubicBezTo>
                <a:cubicBezTo>
                  <a:pt x="1498" y="875"/>
                  <a:pt x="1628" y="779"/>
                  <a:pt x="1692" y="627"/>
                </a:cubicBezTo>
                <a:cubicBezTo>
                  <a:pt x="1756" y="475"/>
                  <a:pt x="1746" y="0"/>
                  <a:pt x="1776" y="22"/>
                </a:cubicBezTo>
                <a:cubicBezTo>
                  <a:pt x="1806" y="44"/>
                  <a:pt x="1808" y="597"/>
                  <a:pt x="1872" y="757"/>
                </a:cubicBezTo>
                <a:cubicBezTo>
                  <a:pt x="1936" y="917"/>
                  <a:pt x="2016" y="945"/>
                  <a:pt x="2160" y="982"/>
                </a:cubicBezTo>
                <a:cubicBezTo>
                  <a:pt x="2304" y="1019"/>
                  <a:pt x="2520" y="1030"/>
                  <a:pt x="2736" y="982"/>
                </a:cubicBezTo>
                <a:cubicBezTo>
                  <a:pt x="2952" y="934"/>
                  <a:pt x="3312" y="758"/>
                  <a:pt x="3456" y="694"/>
                </a:cubicBezTo>
              </a:path>
            </a:pathLst>
          </a:cu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230" name="Oval 7"/>
          <p:cNvSpPr>
            <a:spLocks noChangeArrowheads="1"/>
          </p:cNvSpPr>
          <p:nvPr/>
        </p:nvSpPr>
        <p:spPr bwMode="auto">
          <a:xfrm>
            <a:off x="4419600" y="5486400"/>
            <a:ext cx="769938" cy="762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1" name="Oval 8"/>
          <p:cNvSpPr>
            <a:spLocks noChangeArrowheads="1"/>
          </p:cNvSpPr>
          <p:nvPr/>
        </p:nvSpPr>
        <p:spPr bwMode="auto">
          <a:xfrm>
            <a:off x="4953000" y="5486400"/>
            <a:ext cx="769938" cy="838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52232" name="Footer Placeholder 7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Signal-to-Noise Ratio</a:t>
            </a:r>
          </a:p>
        </p:txBody>
      </p:sp>
      <p:sp>
        <p:nvSpPr>
          <p:cNvPr id="542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33600"/>
            <a:ext cx="7696200" cy="42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Signal To Noise Ratio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Measures strength of signal to noise</a:t>
            </a:r>
          </a:p>
          <a:p>
            <a:pPr lvl="1">
              <a:spcBef>
                <a:spcPct val="60000"/>
              </a:spcBef>
              <a:buFontTx/>
              <a:buNone/>
            </a:pPr>
            <a:r>
              <a:rPr lang="en-US" altLang="en-US" sz="2600" smtClean="0"/>
              <a:t>SNR (in DB)= </a:t>
            </a:r>
          </a:p>
          <a:p>
            <a:endParaRPr lang="en-US" altLang="en-US" sz="2400" smtClean="0"/>
          </a:p>
          <a:p>
            <a:r>
              <a:rPr lang="en-US" altLang="en-US" sz="2800" smtClean="0"/>
              <a:t>Given sound form with amplitude in [-A, A]</a:t>
            </a:r>
          </a:p>
          <a:p>
            <a:endParaRPr lang="en-US" altLang="en-US" sz="2800" smtClean="0"/>
          </a:p>
          <a:p>
            <a:r>
              <a:rPr lang="en-US" altLang="en-US" sz="2800" smtClean="0"/>
              <a:t>Signal energy = </a:t>
            </a:r>
          </a:p>
        </p:txBody>
      </p:sp>
      <p:graphicFrame>
        <p:nvGraphicFramePr>
          <p:cNvPr id="5632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0400" y="2514600"/>
          <a:ext cx="37115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9" name="Equation" r:id="rId3" imgW="1676400" imgH="431800" progId="Equation.3">
                  <p:embed/>
                </p:oleObj>
              </mc:Choice>
              <mc:Fallback>
                <p:oleObj name="Equation" r:id="rId3" imgW="16764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3711575" cy="882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4876800" y="3962400"/>
            <a:ext cx="3679825" cy="2484438"/>
            <a:chOff x="3154" y="2400"/>
            <a:chExt cx="2318" cy="1565"/>
          </a:xfrm>
        </p:grpSpPr>
        <p:graphicFrame>
          <p:nvGraphicFramePr>
            <p:cNvPr id="56328" name="Object 4"/>
            <p:cNvGraphicFramePr>
              <a:graphicFrameLocks noChangeAspect="1"/>
            </p:cNvGraphicFramePr>
            <p:nvPr/>
          </p:nvGraphicFramePr>
          <p:xfrm>
            <a:off x="3456" y="2477"/>
            <a:ext cx="2016" cy="1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0" name="Chart" r:id="rId6" imgW="5657827" imgH="3362304" progId="Excel.Chart.8">
                    <p:embed/>
                  </p:oleObj>
                </mc:Choice>
                <mc:Fallback>
                  <p:oleObj name="Chart" r:id="rId6" imgW="5657827" imgH="3362304" progId="Excel.Char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7515" t="4623" r="2525" b="5659"/>
                        <a:stretch>
                          <a:fillRect/>
                        </a:stretch>
                      </p:blipFill>
                      <p:spPr bwMode="auto">
                        <a:xfrm>
                          <a:off x="3456" y="2477"/>
                          <a:ext cx="2016" cy="1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Text Box 7"/>
            <p:cNvSpPr txBox="1">
              <a:spLocks noChangeArrowheads="1"/>
            </p:cNvSpPr>
            <p:nvPr/>
          </p:nvSpPr>
          <p:spPr bwMode="auto">
            <a:xfrm>
              <a:off x="3213" y="2400"/>
              <a:ext cx="243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56330" name="Text Box 8"/>
            <p:cNvSpPr txBox="1">
              <a:spLocks noChangeArrowheads="1"/>
            </p:cNvSpPr>
            <p:nvPr/>
          </p:nvSpPr>
          <p:spPr bwMode="auto">
            <a:xfrm>
              <a:off x="3252" y="3043"/>
              <a:ext cx="204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331" name="Text Box 9"/>
            <p:cNvSpPr txBox="1">
              <a:spLocks noChangeArrowheads="1"/>
            </p:cNvSpPr>
            <p:nvPr/>
          </p:nvSpPr>
          <p:spPr bwMode="auto">
            <a:xfrm>
              <a:off x="3154" y="3696"/>
              <a:ext cx="302" cy="26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itchFamily="2" charset="2"/>
                <a:buNone/>
              </a:pPr>
              <a:r>
                <a:rPr lang="en-US" altLang="en-US" sz="2200">
                  <a:latin typeface="Times New Roman" pitchFamily="18" charset="0"/>
                </a:rPr>
                <a:t>-A</a:t>
              </a:r>
            </a:p>
          </p:txBody>
        </p:sp>
      </p:grpSp>
      <p:graphicFrame>
        <p:nvGraphicFramePr>
          <p:cNvPr id="56326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657600" y="4191000"/>
          <a:ext cx="771525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1" name="Equation" r:id="rId8" imgW="241195" imgH="418918" progId="Equation.3">
                  <p:embed/>
                </p:oleObj>
              </mc:Choice>
              <mc:Fallback>
                <p:oleObj name="Equation" r:id="rId8" imgW="241195" imgH="4189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191000"/>
                        <a:ext cx="771525" cy="1239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Footer Placeholder 10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Quantization Error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smtClean="0"/>
              <a:t>Difference between actual and sampled value</a:t>
            </a:r>
          </a:p>
          <a:p>
            <a:pPr lvl="1"/>
            <a:r>
              <a:rPr lang="en-US" altLang="en-US" sz="2600" smtClean="0"/>
              <a:t>amplitude between [-A, A]</a:t>
            </a:r>
          </a:p>
          <a:p>
            <a:pPr lvl="1"/>
            <a:r>
              <a:rPr lang="en-US" altLang="en-US" sz="2600" smtClean="0"/>
              <a:t>quantization levels = N</a:t>
            </a:r>
          </a:p>
          <a:p>
            <a:pPr lvl="1"/>
            <a:endParaRPr lang="en-US" altLang="en-US" sz="2600" smtClean="0"/>
          </a:p>
          <a:p>
            <a:pPr lvl="1"/>
            <a:endParaRPr lang="en-US" altLang="en-US" sz="3000" smtClean="0"/>
          </a:p>
          <a:p>
            <a:r>
              <a:rPr lang="en-US" altLang="en-US" sz="2800" smtClean="0"/>
              <a:t>e.g., if A = 1,</a:t>
            </a:r>
            <a:br>
              <a:rPr lang="en-US" altLang="en-US" sz="2800" smtClean="0"/>
            </a:br>
            <a:r>
              <a:rPr lang="en-US" altLang="en-US" sz="2800" smtClean="0"/>
              <a:t>N = 8,      = 1/4</a:t>
            </a:r>
            <a:r>
              <a:rPr lang="en-US" altLang="en-US" smtClean="0"/>
              <a:t>  </a:t>
            </a:r>
          </a:p>
        </p:txBody>
      </p:sp>
      <p:graphicFrame>
        <p:nvGraphicFramePr>
          <p:cNvPr id="57348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95400" y="3429000"/>
          <a:ext cx="11652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4" imgW="507780" imgH="393529" progId="Equation.3">
                  <p:embed/>
                </p:oleObj>
              </mc:Choice>
              <mc:Fallback>
                <p:oleObj name="Equation" r:id="rId4" imgW="507780" imgH="39352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429000"/>
                        <a:ext cx="1165225" cy="903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3"/>
          <p:cNvGraphicFramePr>
            <a:graphicFrameLocks noGrp="1" noChangeAspect="1"/>
          </p:cNvGraphicFramePr>
          <p:nvPr>
            <p:ph idx="4294967295"/>
          </p:nvPr>
        </p:nvGraphicFramePr>
        <p:xfrm>
          <a:off x="3657600" y="3332163"/>
          <a:ext cx="4841875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4" name="Chart" r:id="rId7" imgW="5657827" imgH="3362304" progId="Excel.Chart.8">
                  <p:embed/>
                </p:oleObj>
              </mc:Choice>
              <mc:Fallback>
                <p:oleObj name="Chart" r:id="rId7" imgW="5657827" imgH="3362304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61" t="4732" r="31522" b="40057"/>
                      <a:stretch>
                        <a:fillRect/>
                      </a:stretch>
                    </p:blipFill>
                    <p:spPr bwMode="auto">
                      <a:xfrm>
                        <a:off x="3657600" y="3332163"/>
                        <a:ext cx="4841875" cy="2611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02175" y="4000500"/>
          <a:ext cx="3524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5" name="Equation" r:id="rId9" imgW="139579" imgH="164957" progId="Equation.3">
                  <p:embed/>
                </p:oleObj>
              </mc:Choice>
              <mc:Fallback>
                <p:oleObj name="Equation" r:id="rId9" imgW="139579" imgH="16495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75" y="4000500"/>
                        <a:ext cx="352425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5067300" y="3951288"/>
            <a:ext cx="0" cy="5302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7352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981200" y="5029200"/>
          <a:ext cx="3683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6" name="Equation" r:id="rId11" imgW="139579" imgH="164957" progId="Equation.3">
                  <p:embed/>
                </p:oleObj>
              </mc:Choice>
              <mc:Fallback>
                <p:oleObj name="Equation" r:id="rId11" imgW="139579" imgH="16495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29200"/>
                        <a:ext cx="3683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Footer Placeholder 8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Rates 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 smtClean="0"/>
              <a:t>Data rate = sample rate * quantization * channel</a:t>
            </a:r>
          </a:p>
          <a:p>
            <a:pPr>
              <a:lnSpc>
                <a:spcPct val="90000"/>
              </a:lnSpc>
            </a:pPr>
            <a:endParaRPr lang="en-US" altLang="en-US" sz="2600" smtClean="0"/>
          </a:p>
          <a:p>
            <a:pPr>
              <a:lnSpc>
                <a:spcPct val="90000"/>
              </a:lnSpc>
            </a:pPr>
            <a:r>
              <a:rPr lang="en-US" altLang="en-US" sz="2600" smtClean="0"/>
              <a:t>Compare rates for CD vs. mono audio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8000 samples/second * 8 bits/sample * 1 channel</a:t>
            </a:r>
            <a:br>
              <a:rPr lang="en-US" altLang="en-US" sz="2400" smtClean="0"/>
            </a:br>
            <a:r>
              <a:rPr lang="en-US" altLang="en-US" sz="2400" smtClean="0"/>
              <a:t>= 8 kBytes / second</a:t>
            </a:r>
          </a:p>
          <a:p>
            <a:pPr lvl="1">
              <a:lnSpc>
                <a:spcPct val="90000"/>
              </a:lnSpc>
            </a:pPr>
            <a:r>
              <a:rPr lang="en-US" altLang="en-US" sz="2400" smtClean="0"/>
              <a:t>44,100 samples/second * 16 bits/sample *</a:t>
            </a:r>
            <a:br>
              <a:rPr lang="en-US" altLang="en-US" sz="2400" smtClean="0"/>
            </a:br>
            <a:r>
              <a:rPr lang="en-US" altLang="en-US" sz="2400" smtClean="0"/>
              <a:t> 2 channel = 176 kBytes / second ~= 10MB / minute</a:t>
            </a:r>
          </a:p>
          <a:p>
            <a:pPr lvl="1"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smtClean="0"/>
          </a:p>
        </p:txBody>
      </p:sp>
      <p:sp>
        <p:nvSpPr>
          <p:cNvPr id="5939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Comparison and Sampling/Coding Techniques</a:t>
            </a:r>
          </a:p>
        </p:txBody>
      </p:sp>
      <p:sp>
        <p:nvSpPr>
          <p:cNvPr id="61443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981200"/>
            <a:ext cx="82359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Digital Representation of Audio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90688"/>
            <a:ext cx="4033838" cy="4433887"/>
          </a:xfrm>
        </p:spPr>
        <p:txBody>
          <a:bodyPr/>
          <a:lstStyle/>
          <a:p>
            <a:r>
              <a:rPr lang="en-US" altLang="en-US" sz="2600" smtClean="0"/>
              <a:t>Must convert wave form to digital</a:t>
            </a:r>
          </a:p>
          <a:p>
            <a:pPr lvl="1"/>
            <a:r>
              <a:rPr lang="en-US" altLang="en-US" sz="2400" smtClean="0"/>
              <a:t>sample</a:t>
            </a:r>
          </a:p>
          <a:p>
            <a:pPr lvl="1"/>
            <a:r>
              <a:rPr lang="en-US" altLang="en-US" sz="2400" smtClean="0"/>
              <a:t>quantize</a:t>
            </a:r>
          </a:p>
          <a:p>
            <a:pPr lvl="1"/>
            <a:r>
              <a:rPr lang="en-US" altLang="en-US" sz="2400" smtClean="0"/>
              <a:t>compress</a:t>
            </a:r>
          </a:p>
          <a:p>
            <a:endParaRPr lang="en-US" altLang="en-US" sz="2600" smtClean="0"/>
          </a:p>
        </p:txBody>
      </p:sp>
      <p:grpSp>
        <p:nvGrpSpPr>
          <p:cNvPr id="9220" name="Group 19"/>
          <p:cNvGrpSpPr>
            <a:grpSpLocks/>
          </p:cNvGrpSpPr>
          <p:nvPr/>
        </p:nvGrpSpPr>
        <p:grpSpPr bwMode="auto">
          <a:xfrm>
            <a:off x="4249738" y="1765300"/>
            <a:ext cx="4437062" cy="2436813"/>
            <a:chOff x="2677" y="1112"/>
            <a:chExt cx="2795" cy="1535"/>
          </a:xfrm>
        </p:grpSpPr>
        <p:graphicFrame>
          <p:nvGraphicFramePr>
            <p:cNvPr id="9221" name="Object 2"/>
            <p:cNvGraphicFramePr>
              <a:graphicFrameLocks noChangeAspect="1"/>
            </p:cNvGraphicFramePr>
            <p:nvPr/>
          </p:nvGraphicFramePr>
          <p:xfrm>
            <a:off x="2677" y="1112"/>
            <a:ext cx="2795" cy="1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Chart" r:id="rId5" imgW="5657827" imgH="3362304" progId="Excel.Chart.8">
                    <p:embed/>
                  </p:oleObj>
                </mc:Choice>
                <mc:Fallback>
                  <p:oleObj name="Chart" r:id="rId5" imgW="5657827" imgH="3362304" progId="Excel.Char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2414" t="6961" r="23103" b="40826"/>
                        <a:stretch>
                          <a:fillRect/>
                        </a:stretch>
                      </p:blipFill>
                      <p:spPr bwMode="auto">
                        <a:xfrm>
                          <a:off x="2677" y="1112"/>
                          <a:ext cx="2795" cy="1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Line 5"/>
            <p:cNvSpPr>
              <a:spLocks noChangeShapeType="1"/>
            </p:cNvSpPr>
            <p:nvPr/>
          </p:nvSpPr>
          <p:spPr bwMode="auto">
            <a:xfrm>
              <a:off x="2776" y="1512"/>
              <a:ext cx="0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2824" y="1368"/>
              <a:ext cx="0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872" y="1320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5" name="Line 8"/>
            <p:cNvSpPr>
              <a:spLocks noChangeShapeType="1"/>
            </p:cNvSpPr>
            <p:nvPr/>
          </p:nvSpPr>
          <p:spPr bwMode="auto">
            <a:xfrm>
              <a:off x="2920" y="1416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6" name="Line 9"/>
            <p:cNvSpPr>
              <a:spLocks noChangeShapeType="1"/>
            </p:cNvSpPr>
            <p:nvPr/>
          </p:nvSpPr>
          <p:spPr bwMode="auto">
            <a:xfrm>
              <a:off x="2968" y="1578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7" name="Line 10"/>
            <p:cNvSpPr>
              <a:spLocks noChangeShapeType="1"/>
            </p:cNvSpPr>
            <p:nvPr/>
          </p:nvSpPr>
          <p:spPr bwMode="auto">
            <a:xfrm>
              <a:off x="3016" y="17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8" name="Line 11"/>
            <p:cNvSpPr>
              <a:spLocks noChangeShapeType="1"/>
            </p:cNvSpPr>
            <p:nvPr/>
          </p:nvSpPr>
          <p:spPr bwMode="auto">
            <a:xfrm>
              <a:off x="2728" y="1704"/>
              <a:ext cx="0" cy="2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29" name="Line 12"/>
            <p:cNvSpPr>
              <a:spLocks noChangeShapeType="1"/>
            </p:cNvSpPr>
            <p:nvPr/>
          </p:nvSpPr>
          <p:spPr bwMode="auto">
            <a:xfrm rot="10800000">
              <a:off x="3139" y="1928"/>
              <a:ext cx="0" cy="4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0" name="Line 13"/>
            <p:cNvSpPr>
              <a:spLocks noChangeShapeType="1"/>
            </p:cNvSpPr>
            <p:nvPr/>
          </p:nvSpPr>
          <p:spPr bwMode="auto">
            <a:xfrm rot="10800000">
              <a:off x="3187" y="1928"/>
              <a:ext cx="0" cy="5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1" name="Line 14"/>
            <p:cNvSpPr>
              <a:spLocks noChangeShapeType="1"/>
            </p:cNvSpPr>
            <p:nvPr/>
          </p:nvSpPr>
          <p:spPr bwMode="auto">
            <a:xfrm rot="10800000">
              <a:off x="3235" y="1928"/>
              <a:ext cx="0" cy="5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 rot="10800000">
              <a:off x="3283" y="1928"/>
              <a:ext cx="0" cy="4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3" name="Line 16"/>
            <p:cNvSpPr>
              <a:spLocks noChangeShapeType="1"/>
            </p:cNvSpPr>
            <p:nvPr/>
          </p:nvSpPr>
          <p:spPr bwMode="auto">
            <a:xfrm rot="10800000">
              <a:off x="3330" y="1928"/>
              <a:ext cx="0" cy="3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Line 17"/>
            <p:cNvSpPr>
              <a:spLocks noChangeShapeType="1"/>
            </p:cNvSpPr>
            <p:nvPr/>
          </p:nvSpPr>
          <p:spPr bwMode="auto">
            <a:xfrm rot="10800000">
              <a:off x="3379" y="192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 rot="10800000">
              <a:off x="3088" y="1928"/>
              <a:ext cx="0" cy="15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Summary </a:t>
            </a:r>
          </a:p>
        </p:txBody>
      </p:sp>
      <p:sp>
        <p:nvSpPr>
          <p:cNvPr id="6349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  <p:pic>
        <p:nvPicPr>
          <p:cNvPr id="634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525" y="1905000"/>
            <a:ext cx="85502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(in time)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Measure amplitude at regular intervals</a:t>
            </a:r>
          </a:p>
          <a:p>
            <a:endParaRPr lang="en-US" altLang="en-US" smtClean="0"/>
          </a:p>
          <a:p>
            <a:r>
              <a:rPr lang="en-US" altLang="en-US" smtClean="0"/>
              <a:t>How many times should we sample?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Suppose we have a sound wave with a frequency of 1 cycle per second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331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54375"/>
          <a:ext cx="62611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Chart" r:id="rId5" imgW="5886450" imgH="2676525" progId="Excel.Chart.8">
                  <p:embed/>
                </p:oleObj>
              </mc:Choice>
              <mc:Fallback>
                <p:oleObj name="Chart" r:id="rId5" imgW="5886450" imgH="26765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54375"/>
                        <a:ext cx="62611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one cycle per second, where would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5364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48025"/>
          <a:ext cx="626110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Chart" r:id="rId5" imgW="5886450" imgH="2676525" progId="Excel.Chart.8">
                  <p:embed/>
                </p:oleObj>
              </mc:Choice>
              <mc:Fallback>
                <p:oleObj name="Chart" r:id="rId5" imgW="5886450" imgH="2676525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48025"/>
                        <a:ext cx="6261100" cy="284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1.5 cycles per second, where will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7412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47800" y="3244850"/>
          <a:ext cx="6261100" cy="285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Chart" r:id="rId5" imgW="5895975" imgH="2686050" progId="Excel.Chart.8">
                  <p:embed/>
                </p:oleObj>
              </mc:Choice>
              <mc:Fallback>
                <p:oleObj name="Chart" r:id="rId5" imgW="5895975" imgH="268605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244850"/>
                        <a:ext cx="6261100" cy="285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 - Example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If we sample at two cycles per second, where do the sample points fall?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pPr lvl="1"/>
            <a:endParaRPr lang="en-US" altLang="en-US" i="1" smtClean="0"/>
          </a:p>
          <a:p>
            <a:pPr lvl="1"/>
            <a:endParaRPr lang="en-US" altLang="en-US" i="1" smtClean="0"/>
          </a:p>
        </p:txBody>
      </p:sp>
      <p:graphicFrame>
        <p:nvGraphicFramePr>
          <p:cNvPr id="19460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435100" y="3243263"/>
          <a:ext cx="6261100" cy="285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Chart" r:id="rId5" imgW="5895975" imgH="2686050" progId="Excel.Chart.8">
                  <p:embed/>
                </p:oleObj>
              </mc:Choice>
              <mc:Fallback>
                <p:oleObj name="Chart" r:id="rId5" imgW="5895975" imgH="2686050" progId="Excel.Char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243263"/>
                        <a:ext cx="6261100" cy="285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Nyquist Theorem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	</a:t>
            </a:r>
            <a:r>
              <a:rPr lang="en-US" altLang="en-US" i="1" smtClean="0"/>
              <a:t>For lossless digitization, the sampling rate should be at least twice the maximum frequency response. </a:t>
            </a:r>
          </a:p>
          <a:p>
            <a:endParaRPr lang="en-US" altLang="en-US" smtClean="0"/>
          </a:p>
          <a:p>
            <a:r>
              <a:rPr lang="en-US" altLang="en-US" smtClean="0"/>
              <a:t>In mathematical terms:</a:t>
            </a:r>
          </a:p>
          <a:p>
            <a:pPr>
              <a:buFontTx/>
              <a:buNone/>
            </a:pPr>
            <a:r>
              <a:rPr lang="en-US" altLang="en-US" smtClean="0"/>
              <a:t>				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s</a:t>
            </a:r>
            <a:r>
              <a:rPr lang="en-US" altLang="en-US" smtClean="0"/>
              <a:t> &gt; 2*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m</a:t>
            </a:r>
          </a:p>
          <a:p>
            <a:r>
              <a:rPr lang="en-US" altLang="en-US" smtClean="0"/>
              <a:t>where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s </a:t>
            </a:r>
            <a:r>
              <a:rPr lang="en-US" altLang="en-US" smtClean="0"/>
              <a:t>is sampling frequency and </a:t>
            </a:r>
            <a:r>
              <a:rPr lang="en-US" altLang="en-US" i="1" smtClean="0"/>
              <a:t>f</a:t>
            </a:r>
            <a:r>
              <a:rPr lang="en-US" altLang="en-US" i="1" baseline="-25000" smtClean="0"/>
              <a:t>m </a:t>
            </a:r>
            <a:r>
              <a:rPr lang="en-US" altLang="en-US" smtClean="0"/>
              <a:t>is the maximum frequency in the signal</a:t>
            </a:r>
          </a:p>
          <a:p>
            <a:endParaRPr lang="en-US" alt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CS 414 - Spring 2009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650</TotalTime>
  <Words>1101</Words>
  <Application>Microsoft Office PowerPoint</Application>
  <PresentationFormat>On-screen Show (4:3)</PresentationFormat>
  <Paragraphs>244</Paragraphs>
  <Slides>30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Black</vt:lpstr>
      <vt:lpstr>Times New Roman</vt:lpstr>
      <vt:lpstr>Wingdings</vt:lpstr>
      <vt:lpstr>Pixel</vt:lpstr>
      <vt:lpstr>Equation</vt:lpstr>
      <vt:lpstr>Chart</vt:lpstr>
      <vt:lpstr>Key Questions</vt:lpstr>
      <vt:lpstr>Characteristics of Sound</vt:lpstr>
      <vt:lpstr>Digital Representation of Audio</vt:lpstr>
      <vt:lpstr>Sampling (in time)</vt:lpstr>
      <vt:lpstr>Example</vt:lpstr>
      <vt:lpstr>Example</vt:lpstr>
      <vt:lpstr>Example</vt:lpstr>
      <vt:lpstr>Sampling - Example</vt:lpstr>
      <vt:lpstr>Nyquist Theorem</vt:lpstr>
      <vt:lpstr>Nyquist Limit </vt:lpstr>
      <vt:lpstr>Limited Sampling</vt:lpstr>
      <vt:lpstr>Limited Sampling</vt:lpstr>
      <vt:lpstr>Sampling Ranges</vt:lpstr>
      <vt:lpstr>PowerPoint Presentation</vt:lpstr>
      <vt:lpstr>Quantization</vt:lpstr>
      <vt:lpstr>Quantization</vt:lpstr>
      <vt:lpstr>Pulse Code Modulation</vt:lpstr>
      <vt:lpstr>PCM Quantization and Digitization</vt:lpstr>
      <vt:lpstr>Linear Quantization (PCM)</vt:lpstr>
      <vt:lpstr>Non-uniform Quantization</vt:lpstr>
      <vt:lpstr>Perceptual Quantization (u-Law)</vt:lpstr>
      <vt:lpstr>Differential Pulse Code Modulation (DPCM)</vt:lpstr>
      <vt:lpstr>Differential Quantization (DPCM)</vt:lpstr>
      <vt:lpstr>Adaptive Differential Pulse Code Modulation (ADPCM)</vt:lpstr>
      <vt:lpstr>Signal-to-Noise Ratio</vt:lpstr>
      <vt:lpstr>Signal To Noise Ratio</vt:lpstr>
      <vt:lpstr>Quantization Error</vt:lpstr>
      <vt:lpstr>Data Rates </vt:lpstr>
      <vt:lpstr>Comparison and Sampling/Coding Techniques</vt:lpstr>
      <vt:lpstr>Summary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Kiptoo</dc:creator>
  <cp:lastModifiedBy>USER</cp:lastModifiedBy>
  <cp:revision>49</cp:revision>
  <cp:lastPrinted>1601-01-01T00:00:00Z</cp:lastPrinted>
  <dcterms:created xsi:type="dcterms:W3CDTF">1601-01-01T00:00:00Z</dcterms:created>
  <dcterms:modified xsi:type="dcterms:W3CDTF">2024-10-04T09:28:57Z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