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Book Antiqu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D7OHcTvM4jvNrOEO0V3MEFMtIo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icrosoft accoun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BookAntiqua-bold.fntdata"/><Relationship Id="rId27" Type="http://schemas.openxmlformats.org/officeDocument/2006/relationships/font" Target="fonts/BookAntiqu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ookAntiqu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BookAntiqu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2-10T08:47:21.534">
    <p:pos x="6993" y="96"/>
    <p:text/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G1VdKlE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64123" y="1122363"/>
            <a:ext cx="11664462" cy="33558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/>
              <a:t>Lesson Six- Solution of Systems of Linear Equations </a:t>
            </a:r>
            <a:br>
              <a:rPr b="1"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209861" y="209862"/>
            <a:ext cx="11737299" cy="5952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Simultaneous Equation. How can we combine the two equations? Multiply equation i by 2 to get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2x</a:t>
            </a:r>
            <a:r>
              <a:rPr baseline="-25000" lang="en-US"/>
              <a:t>1</a:t>
            </a:r>
            <a:r>
              <a:rPr lang="en-US"/>
              <a:t> + 2x</a:t>
            </a:r>
            <a:r>
              <a:rPr baseline="-25000" lang="en-US"/>
              <a:t>2</a:t>
            </a:r>
            <a:r>
              <a:rPr lang="en-US"/>
              <a:t> = 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3x</a:t>
            </a:r>
            <a:r>
              <a:rPr baseline="-25000" lang="en-US"/>
              <a:t>1</a:t>
            </a:r>
            <a:r>
              <a:rPr lang="en-US"/>
              <a:t> – 2x</a:t>
            </a:r>
            <a:r>
              <a:rPr baseline="-25000" lang="en-US"/>
              <a:t>2</a:t>
            </a:r>
            <a:r>
              <a:rPr lang="en-US"/>
              <a:t> = 10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5x</a:t>
            </a:r>
            <a:r>
              <a:rPr baseline="-25000" lang="en-US"/>
              <a:t>1</a:t>
            </a:r>
            <a:r>
              <a:rPr lang="en-US"/>
              <a:t> = 20  therefore </a:t>
            </a:r>
            <a:r>
              <a:rPr b="1" lang="en-US"/>
              <a:t>x</a:t>
            </a:r>
            <a:r>
              <a:rPr b="1" baseline="-25000" lang="en-US"/>
              <a:t>1</a:t>
            </a:r>
            <a:r>
              <a:rPr b="1" lang="en-US"/>
              <a:t> = 4;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Substitute x</a:t>
            </a:r>
            <a:r>
              <a:rPr baseline="-25000" lang="en-US"/>
              <a:t>1</a:t>
            </a:r>
            <a:r>
              <a:rPr lang="en-US"/>
              <a:t> in equation one to get 4 +x</a:t>
            </a:r>
            <a:r>
              <a:rPr baseline="-25000" lang="en-US"/>
              <a:t>2</a:t>
            </a:r>
            <a:r>
              <a:rPr lang="en-US"/>
              <a:t> = 5 therefore </a:t>
            </a:r>
            <a:r>
              <a:rPr b="1" lang="en-US"/>
              <a:t>x</a:t>
            </a:r>
            <a:r>
              <a:rPr b="1" baseline="-25000" lang="en-US"/>
              <a:t>2</a:t>
            </a:r>
            <a:r>
              <a:rPr b="1" lang="en-US"/>
              <a:t> =1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Row reduction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R1 = 2R1 + R2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R1 = ⅕R1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R2 = 3R1-R2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R2=-1/2R2 	1 0 4 </a:t>
            </a:r>
            <a:r>
              <a:rPr b="1" lang="en-US"/>
              <a:t>x</a:t>
            </a:r>
            <a:r>
              <a:rPr b="1" baseline="-25000" lang="en-US"/>
              <a:t>1</a:t>
            </a:r>
            <a:r>
              <a:rPr b="1" lang="en-US"/>
              <a:t>=4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0 1 1 </a:t>
            </a:r>
            <a:r>
              <a:rPr b="1" lang="en-US"/>
              <a:t>x</a:t>
            </a:r>
            <a:r>
              <a:rPr b="1" baseline="-25000" lang="en-US"/>
              <a:t>2</a:t>
            </a:r>
            <a:r>
              <a:rPr b="1" lang="en-US"/>
              <a:t> =1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560" y="315441"/>
            <a:ext cx="10727029" cy="385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044" y="296214"/>
            <a:ext cx="10881576" cy="4443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845" y="344553"/>
            <a:ext cx="11343414" cy="4858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5101" y="250520"/>
            <a:ext cx="11476893" cy="598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258" y="152399"/>
            <a:ext cx="10638496" cy="5955324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15"/>
          <p:cNvSpPr txBox="1"/>
          <p:nvPr/>
        </p:nvSpPr>
        <p:spPr>
          <a:xfrm>
            <a:off x="4391697" y="1107583"/>
            <a:ext cx="24341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Change -4 to -10</a:t>
            </a: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4247882" y="2625143"/>
            <a:ext cx="320898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 is X</a:t>
            </a:r>
            <a:r>
              <a:rPr b="1" baseline="-25000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=-5, X</a:t>
            </a:r>
            <a:r>
              <a:rPr b="1" baseline="-25000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=15, X</a:t>
            </a:r>
            <a:r>
              <a:rPr b="1" baseline="-25000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=-5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8" y="914400"/>
            <a:ext cx="10392310" cy="577185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/>
          <p:nvPr/>
        </p:nvSpPr>
        <p:spPr>
          <a:xfrm>
            <a:off x="188890" y="311120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(GAUSS-JORDAN METHOD)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293" y="-1"/>
            <a:ext cx="6365630" cy="6062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6505731" cy="633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956" y="0"/>
            <a:ext cx="7087459" cy="3491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956" y="3642610"/>
            <a:ext cx="8908607" cy="2552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225083" y="93785"/>
            <a:ext cx="11837962" cy="6646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6.1 Introduction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/>
              <a:t>In the previous lesson we looked at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finding inverses of a matrix using row reduction method,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the general concept of reducing a matrix to echelon form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and  the concept of the canonical (reduced row echelon) form of a matrix.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02" y="0"/>
            <a:ext cx="6319106" cy="6409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25062" y="2039816"/>
            <a:ext cx="10515600" cy="2376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Book Antiqua"/>
              <a:buNone/>
            </a:pPr>
            <a:r>
              <a:rPr b="1" lang="en-US" sz="4800">
                <a:solidFill>
                  <a:schemeClr val="accent6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Questions?</a:t>
            </a:r>
            <a:br>
              <a:rPr b="1" lang="en-US" sz="4800">
                <a:solidFill>
                  <a:schemeClr val="accent6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b="1" lang="en-US" sz="4800">
                <a:solidFill>
                  <a:schemeClr val="accent6"/>
                </a:solidFill>
                <a:latin typeface="Book Antiqua"/>
                <a:ea typeface="Book Antiqua"/>
                <a:cs typeface="Book Antiqua"/>
                <a:sym typeface="Book Antiqua"/>
              </a:rPr>
              <a:t>Comments?</a:t>
            </a:r>
            <a:endParaRPr b="1" sz="4800">
              <a:solidFill>
                <a:schemeClr val="accent6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idx="1" type="body"/>
          </p:nvPr>
        </p:nvSpPr>
        <p:spPr>
          <a:xfrm>
            <a:off x="495423" y="140677"/>
            <a:ext cx="11532454" cy="616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Recall that each leading row entry should be in a column to the right of the leading row entry above it. E.g.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398" y="1026942"/>
            <a:ext cx="5124287" cy="2856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6113" y="1137168"/>
            <a:ext cx="4966489" cy="2520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017" y="4497586"/>
            <a:ext cx="10010017" cy="212885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/>
          <p:nvPr/>
        </p:nvSpPr>
        <p:spPr>
          <a:xfrm>
            <a:off x="337625" y="863963"/>
            <a:ext cx="5758375" cy="31593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6229975" y="863963"/>
            <a:ext cx="5758375" cy="315939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-4690" y="4296565"/>
            <a:ext cx="10752638" cy="2420758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254833" y="149902"/>
            <a:ext cx="11767278" cy="6708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This lesson starts with a general introduction to the solution of a system of linear equations, followed by a more detailed section on the solution of equations using </a:t>
            </a:r>
            <a:r>
              <a:rPr b="1" lang="en-US" sz="4000"/>
              <a:t>Gauss Jordan </a:t>
            </a:r>
            <a:r>
              <a:rPr lang="en-US" sz="4000"/>
              <a:t>method.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en-US" sz="4000"/>
              <a:t>Other methods will follow in subsequent lessons i.e. </a:t>
            </a:r>
            <a:r>
              <a:rPr b="1" lang="en-US" sz="4000"/>
              <a:t>Cramer's Rule </a:t>
            </a:r>
            <a:r>
              <a:rPr lang="en-US" sz="4000"/>
              <a:t>and using </a:t>
            </a:r>
            <a:r>
              <a:rPr b="1" lang="en-US" sz="4000"/>
              <a:t>inverse matrix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6.2 Learning Outcomes</a:t>
            </a:r>
            <a:br>
              <a:rPr b="1" lang="en-US"/>
            </a:b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492369" y="1406769"/>
            <a:ext cx="10861431" cy="4770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By the end of this lesson, you will be able to solve a system of linear equations using </a:t>
            </a:r>
            <a:r>
              <a:rPr b="1" lang="en-US"/>
              <a:t>Gauss Jordan method </a:t>
            </a:r>
            <a:r>
              <a:rPr lang="en-US"/>
              <a:t>and you will be </a:t>
            </a:r>
            <a:r>
              <a:rPr b="1" lang="en-US"/>
              <a:t>introduced to the other methods.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15" y="261266"/>
            <a:ext cx="11135798" cy="3473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581" y="3734873"/>
            <a:ext cx="10041093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350622"/>
            <a:ext cx="11404599" cy="6278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0" y="368498"/>
            <a:ext cx="10693400" cy="6827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045" y="121077"/>
            <a:ext cx="4127409" cy="3691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6533" y="2888355"/>
            <a:ext cx="414914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2022-01-18T11:01:21Z</dcterms:created>
  <dc:creator>Microsoft account</dc:creator>
</cp:coreProperties>
</file>