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embeddedFontLst>
    <p:embeddedFont>
      <p:font typeface="Book Antiqua"/>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1" roundtripDataSignature="AMtx7mhCDdU8VHWGnqE3fWzE/cy7fMRW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BookAntiqua-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BookAntiqua-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BookAntiqua-italic.fntdata"/><Relationship Id="rId14" Type="http://schemas.openxmlformats.org/officeDocument/2006/relationships/slide" Target="slides/slide10.xml"/><Relationship Id="rId58" Type="http://schemas.openxmlformats.org/officeDocument/2006/relationships/font" Target="fonts/BookAntiqua-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40" name="Google Shape;4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41" name="Google Shape;41;p1: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 name="Google Shape;42;p1:notes"/>
          <p:cNvSpPr txBox="1"/>
          <p:nvPr>
            <p:ph idx="1" type="body"/>
          </p:nvPr>
        </p:nvSpPr>
        <p:spPr>
          <a:xfrm>
            <a:off x="373063" y="4343400"/>
            <a:ext cx="6189662" cy="4278313"/>
          </a:xfrm>
          <a:prstGeom prst="rect">
            <a:avLst/>
          </a:prstGeom>
          <a:solidFill>
            <a:srgbClr val="FFFFFF"/>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repository of slides is intended to support the named chapter. The slide repository should be used as follows:</a:t>
            </a:r>
            <a:endParaRPr/>
          </a:p>
          <a:p>
            <a:pPr indent="-76200" lvl="0" marL="0" rtl="0" algn="l">
              <a:spcBef>
                <a:spcPts val="0"/>
              </a:spcBef>
              <a:spcAft>
                <a:spcPts val="0"/>
              </a:spcAft>
              <a:buClr>
                <a:schemeClr val="dk1"/>
              </a:buClr>
              <a:buSzPts val="1200"/>
              <a:buFont typeface="Calibri"/>
              <a:buChar char="•"/>
            </a:pPr>
            <a:r>
              <a:rPr lang="en-US"/>
              <a:t>Copy the file to a unique name for your course and unit.</a:t>
            </a:r>
            <a:endParaRPr/>
          </a:p>
          <a:p>
            <a:pPr indent="-76200" lvl="0" marL="0" rtl="0" algn="l">
              <a:spcBef>
                <a:spcPts val="0"/>
              </a:spcBef>
              <a:spcAft>
                <a:spcPts val="0"/>
              </a:spcAft>
              <a:buClr>
                <a:schemeClr val="dk1"/>
              </a:buClr>
              <a:buSzPts val="1200"/>
              <a:buFont typeface="Calibri"/>
              <a:buChar char="•"/>
            </a:pPr>
            <a:r>
              <a:rPr lang="en-US"/>
              <a:t>Edit the file by deleting those slides you don’t want to cover, editing other slides as appropriate to your course, and adding slides as desired.</a:t>
            </a:r>
            <a:endParaRPr/>
          </a:p>
          <a:p>
            <a:pPr indent="-76200" lvl="0" marL="0" rtl="0" algn="l">
              <a:spcBef>
                <a:spcPts val="0"/>
              </a:spcBef>
              <a:spcAft>
                <a:spcPts val="0"/>
              </a:spcAft>
              <a:buClr>
                <a:schemeClr val="dk1"/>
              </a:buClr>
              <a:buSzPts val="1200"/>
              <a:buFont typeface="Calibri"/>
              <a:buChar char="•"/>
            </a:pPr>
            <a:r>
              <a:rPr lang="en-US"/>
              <a:t>Print the slides to produce transparency masters or print directly to film or present the slides using a computer image projector.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Each slide includes instructor notes. To view those notes in PowerPoint, click left on the View Menu; then click left on Notes View sub-menu.  You may need to scroll down to see the instructor notes.</a:t>
            </a:r>
            <a:endParaRPr/>
          </a:p>
          <a:p>
            <a:pPr indent="0" lvl="0" marL="0" rtl="0" algn="l">
              <a:spcBef>
                <a:spcPts val="0"/>
              </a:spcBef>
              <a:spcAft>
                <a:spcPts val="0"/>
              </a:spcAft>
              <a:buNone/>
            </a:pPr>
            <a:r>
              <a:rPr lang="en-US"/>
              <a:t>The instructor notes are also available in hard copy as the Instructor Guide to Accompany Systems Analysis and Design Methods, 5/ed. Contact your Irwin/McGraw-Hill sales representative if you need a hard copy.</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181" name="Google Shape;18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Teaching Notes</a:t>
            </a:r>
            <a:endParaRPr/>
          </a:p>
          <a:p>
            <a:pPr indent="0" lvl="1" marL="457200" rtl="0" algn="l">
              <a:lnSpc>
                <a:spcPct val="90000"/>
              </a:lnSpc>
              <a:spcBef>
                <a:spcPts val="0"/>
              </a:spcBef>
              <a:spcAft>
                <a:spcPts val="0"/>
              </a:spcAft>
              <a:buNone/>
            </a:pPr>
            <a:r>
              <a:rPr lang="en-US"/>
              <a:t>This slide formally differentiates between the life </a:t>
            </a:r>
            <a:r>
              <a:rPr lang="en-US" u="sng"/>
              <a:t>cycle</a:t>
            </a:r>
            <a:r>
              <a:rPr lang="en-US"/>
              <a:t> and a systems development methodology that is used to to implement the </a:t>
            </a:r>
            <a:r>
              <a:rPr lang="en-US" u="sng"/>
              <a:t>development stage</a:t>
            </a:r>
            <a:r>
              <a:rPr lang="en-US"/>
              <a:t> of the life cycle.</a:t>
            </a:r>
            <a:endParaRPr/>
          </a:p>
          <a:p>
            <a:pPr indent="0" lvl="1" marL="457200" rtl="0" algn="l">
              <a:lnSpc>
                <a:spcPct val="90000"/>
              </a:lnSpc>
              <a:spcBef>
                <a:spcPts val="0"/>
              </a:spcBef>
              <a:spcAft>
                <a:spcPts val="0"/>
              </a:spcAft>
              <a:buNone/>
            </a:pPr>
            <a:r>
              <a:rPr lang="en-US"/>
              <a:t>A common synonym for “system operation” is “production.”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50" name="Google Shape;5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51" name="Google Shape;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 name="Google Shape;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additional notes</a:t>
            </a:r>
            <a:endParaRPr sz="600">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291" name="Google Shape;29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292" name="Google Shape;2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Teaching Notes</a:t>
            </a:r>
            <a:endParaRPr/>
          </a:p>
          <a:p>
            <a:pPr indent="0" lvl="1" marL="457200" rtl="0" algn="l">
              <a:lnSpc>
                <a:spcPct val="90000"/>
              </a:lnSpc>
              <a:spcBef>
                <a:spcPts val="0"/>
              </a:spcBef>
              <a:spcAft>
                <a:spcPts val="0"/>
              </a:spcAft>
              <a:buNone/>
            </a:pPr>
            <a:r>
              <a:rPr lang="en-US"/>
              <a:t>Emphasize that problems, opportunities, and directives can either be planned or unplanned.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300" name="Google Shape;30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301" name="Google Shape;30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a:t>Teaching Tips</a:t>
            </a:r>
            <a:endParaRPr/>
          </a:p>
          <a:p>
            <a:pPr indent="0" lvl="1" marL="457200" rtl="0" algn="l">
              <a:lnSpc>
                <a:spcPct val="90000"/>
              </a:lnSpc>
              <a:spcBef>
                <a:spcPts val="0"/>
              </a:spcBef>
              <a:spcAft>
                <a:spcPts val="0"/>
              </a:spcAft>
              <a:buNone/>
            </a:pPr>
            <a:r>
              <a:rPr lang="en-US"/>
              <a:t>We really emphasize PIECES as a useful way to characterize all problems. Later, we teach our students to use PIECES to analyze requirements and solutions as well.</a:t>
            </a:r>
            <a:endParaRPr/>
          </a:p>
          <a:p>
            <a:pPr indent="0" lvl="1" marL="457200" rtl="0" algn="l">
              <a:lnSpc>
                <a:spcPct val="90000"/>
              </a:lnSpc>
              <a:spcBef>
                <a:spcPts val="0"/>
              </a:spcBef>
              <a:spcAft>
                <a:spcPts val="0"/>
              </a:spcAft>
              <a:buNone/>
            </a:pPr>
            <a:r>
              <a:rPr lang="en-US"/>
              <a:t>It can be useful to apply the PIECES framework to a project from the instructor’s professional background.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309" name="Google Shape;309;p24:notes"/>
          <p:cNvSpPr/>
          <p:nvPr>
            <p:ph idx="2" type="sldImg"/>
          </p:nvPr>
        </p:nvSpPr>
        <p:spPr>
          <a:xfrm>
            <a:off x="392113" y="690563"/>
            <a:ext cx="6073775" cy="34178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Figure 3.4 </a:t>
            </a:r>
            <a:r>
              <a:rPr i="1" lang="en-US">
                <a:latin typeface="Book Antiqua"/>
                <a:ea typeface="Book Antiqua"/>
                <a:cs typeface="Book Antiqua"/>
                <a:sym typeface="Book Antiqua"/>
              </a:rPr>
              <a:t>The PIECES Problem-Solving Framework</a:t>
            </a:r>
            <a:endParaRPr/>
          </a:p>
          <a:p>
            <a:pPr indent="0" lvl="0" marL="0" rtl="0" algn="l">
              <a:spcBef>
                <a:spcPts val="0"/>
              </a:spcBef>
              <a:spcAft>
                <a:spcPts val="0"/>
              </a:spcAft>
              <a:buNone/>
            </a:pPr>
            <a:r>
              <a:rPr lang="en-US"/>
              <a:t>The categories of the PIECES framework overlap. Any given project can be characterized by one or more categories, and any given problem/opportunity/constraint may have implications with respect to more than one category. </a:t>
            </a:r>
            <a:endParaRPr/>
          </a:p>
        </p:txBody>
      </p:sp>
      <p:sp>
        <p:nvSpPr>
          <p:cNvPr id="311" name="Google Shape;311;p24:notes"/>
          <p:cNvSpPr/>
          <p:nvPr/>
        </p:nvSpPr>
        <p:spPr>
          <a:xfrm>
            <a:off x="5867400" y="3432175"/>
            <a:ext cx="914400" cy="309563"/>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79-81</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320" name="Google Shape;320;p25:notes"/>
          <p:cNvSpPr/>
          <p:nvPr>
            <p:ph idx="2" type="sldImg"/>
          </p:nvPr>
        </p:nvSpPr>
        <p:spPr>
          <a:xfrm>
            <a:off x="392113" y="690563"/>
            <a:ext cx="6073775" cy="34178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Figure 3.4 </a:t>
            </a:r>
            <a:r>
              <a:rPr i="1" lang="en-US">
                <a:latin typeface="Book Antiqua"/>
                <a:ea typeface="Book Antiqua"/>
                <a:cs typeface="Book Antiqua"/>
                <a:sym typeface="Book Antiqua"/>
              </a:rPr>
              <a:t>The PIECES Problem-Solving Framework (continued)</a:t>
            </a:r>
            <a:endParaRPr/>
          </a:p>
        </p:txBody>
      </p:sp>
      <p:sp>
        <p:nvSpPr>
          <p:cNvPr id="322" name="Google Shape;322;p25:notes"/>
          <p:cNvSpPr/>
          <p:nvPr/>
        </p:nvSpPr>
        <p:spPr>
          <a:xfrm>
            <a:off x="5867400" y="3432175"/>
            <a:ext cx="914400" cy="309563"/>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79-81</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331" name="Google Shape;331;p26:notes"/>
          <p:cNvSpPr/>
          <p:nvPr>
            <p:ph idx="2" type="sldImg"/>
          </p:nvPr>
        </p:nvSpPr>
        <p:spPr>
          <a:xfrm>
            <a:off x="392113" y="690563"/>
            <a:ext cx="6073775" cy="34178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Figure 3.4 </a:t>
            </a:r>
            <a:r>
              <a:rPr i="1" lang="en-US">
                <a:latin typeface="Book Antiqua"/>
                <a:ea typeface="Book Antiqua"/>
                <a:cs typeface="Book Antiqua"/>
                <a:sym typeface="Book Antiqua"/>
              </a:rPr>
              <a:t>The PIECES Problem-Solving Framework (continued)</a:t>
            </a:r>
            <a:endParaRPr/>
          </a:p>
        </p:txBody>
      </p:sp>
      <p:sp>
        <p:nvSpPr>
          <p:cNvPr id="333" name="Google Shape;333;p26:notes"/>
          <p:cNvSpPr/>
          <p:nvPr/>
        </p:nvSpPr>
        <p:spPr>
          <a:xfrm>
            <a:off x="5867400" y="3432175"/>
            <a:ext cx="914400" cy="309563"/>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79-81</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342" name="Google Shape;342;p27:notes"/>
          <p:cNvSpPr/>
          <p:nvPr>
            <p:ph idx="2" type="sldImg"/>
          </p:nvPr>
        </p:nvSpPr>
        <p:spPr>
          <a:xfrm>
            <a:off x="392113" y="690563"/>
            <a:ext cx="6073775" cy="34178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Figure 3.4 </a:t>
            </a:r>
            <a:r>
              <a:rPr i="1" lang="en-US">
                <a:latin typeface="Book Antiqua"/>
                <a:ea typeface="Book Antiqua"/>
                <a:cs typeface="Book Antiqua"/>
                <a:sym typeface="Book Antiqua"/>
              </a:rPr>
              <a:t>The PIECES Problem-Solving Framework (continued)</a:t>
            </a:r>
            <a:endParaRPr/>
          </a:p>
        </p:txBody>
      </p:sp>
      <p:sp>
        <p:nvSpPr>
          <p:cNvPr id="344" name="Google Shape;344;p27:notes"/>
          <p:cNvSpPr/>
          <p:nvPr/>
        </p:nvSpPr>
        <p:spPr>
          <a:xfrm>
            <a:off x="5867400" y="3432175"/>
            <a:ext cx="914400" cy="309563"/>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79-81</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353" name="Google Shape;353;p28:notes"/>
          <p:cNvSpPr/>
          <p:nvPr>
            <p:ph idx="2" type="sldImg"/>
          </p:nvPr>
        </p:nvSpPr>
        <p:spPr>
          <a:xfrm>
            <a:off x="392113" y="690563"/>
            <a:ext cx="6073775" cy="34178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Figure 3.4 </a:t>
            </a:r>
            <a:r>
              <a:rPr i="1" lang="en-US">
                <a:latin typeface="Book Antiqua"/>
                <a:ea typeface="Book Antiqua"/>
                <a:cs typeface="Book Antiqua"/>
                <a:sym typeface="Book Antiqua"/>
              </a:rPr>
              <a:t>The PIECES Problem-Solving Framework (continued)</a:t>
            </a:r>
            <a:endParaRPr/>
          </a:p>
        </p:txBody>
      </p:sp>
      <p:sp>
        <p:nvSpPr>
          <p:cNvPr id="355" name="Google Shape;355;p28:notes"/>
          <p:cNvSpPr/>
          <p:nvPr/>
        </p:nvSpPr>
        <p:spPr>
          <a:xfrm>
            <a:off x="5867400" y="3432175"/>
            <a:ext cx="914400" cy="309563"/>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79-81</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59" name="Google Shape;5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60" name="Google Shape;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 name="Google Shape;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Some textbooks use the term </a:t>
            </a:r>
            <a:r>
              <a:rPr lang="en-US" u="sng"/>
              <a:t>systems development life cycle</a:t>
            </a:r>
            <a:r>
              <a:rPr lang="en-US"/>
              <a:t>.  We elected not to use that term because it invokes negative connotation for many instructors.  Some associate it with a pure waterfall development approach (which we consider unfair).</a:t>
            </a:r>
            <a:endParaRPr/>
          </a:p>
          <a:p>
            <a:pPr indent="0" lvl="0" marL="0" rtl="0" algn="l">
              <a:spcBef>
                <a:spcPts val="0"/>
              </a:spcBef>
              <a:spcAft>
                <a:spcPts val="0"/>
              </a:spcAft>
              <a:buNone/>
            </a:pPr>
            <a:r>
              <a:rPr lang="en-US"/>
              <a:t>We differentiate between development and operation (sometimes called production).  This chapter focuses on development and different methodologies and strategies employed for system development.</a:t>
            </a:r>
            <a:endParaRPr/>
          </a:p>
          <a:p>
            <a:pPr indent="0" lvl="1" marL="45720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371" name="Google Shape;371;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372" name="Google Shape;37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Teaching Notes</a:t>
            </a:r>
            <a:endParaRPr/>
          </a:p>
          <a:p>
            <a:pPr indent="0" lvl="1" marL="457200" rtl="0" algn="l">
              <a:spcBef>
                <a:spcPts val="0"/>
              </a:spcBef>
              <a:spcAft>
                <a:spcPts val="0"/>
              </a:spcAft>
              <a:buNone/>
            </a:pPr>
            <a:r>
              <a:rPr lang="en-US"/>
              <a:t>A hypothetical methodology called FAST (Framework for the Application of System Techniques) is used to teach a representative, implementation of a system development process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442" name="Google Shape;442;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443" name="Google Shape;44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a:t>Teaching Notes</a:t>
            </a:r>
            <a:endParaRPr/>
          </a:p>
          <a:p>
            <a:pPr indent="0" lvl="1" marL="457200" rtl="0" algn="l">
              <a:lnSpc>
                <a:spcPct val="90000"/>
              </a:lnSpc>
              <a:spcBef>
                <a:spcPts val="0"/>
              </a:spcBef>
              <a:spcAft>
                <a:spcPts val="0"/>
              </a:spcAft>
              <a:buNone/>
            </a:pPr>
            <a:r>
              <a:rPr lang="en-US"/>
              <a:t>Every project is different depending on the size, complexity, and development methodology or route.  The key point to emphasize in the figure is that the phases occur in parallel.  It is important that students </a:t>
            </a:r>
            <a:r>
              <a:rPr lang="en-US" u="sng"/>
              <a:t>not</a:t>
            </a:r>
            <a:r>
              <a:rPr lang="en-US"/>
              <a:t> misinterpret that the phases in this chapter are sequential.</a:t>
            </a:r>
            <a:endParaRPr/>
          </a:p>
          <a:p>
            <a:pPr indent="0" lvl="1" marL="457200" rtl="0" algn="l">
              <a:lnSpc>
                <a:spcPct val="90000"/>
              </a:lnSpc>
              <a:spcBef>
                <a:spcPts val="0"/>
              </a:spcBef>
              <a:spcAft>
                <a:spcPts val="0"/>
              </a:spcAft>
              <a:buNone/>
            </a:pPr>
            <a:r>
              <a:rPr lang="en-US"/>
              <a:t>Note that project and process management are illustrated as ongoing activities that last the duration of a project.  (The next chapter will focus on project and process management as well as the construction and use of Gantt Charts such as the one above.)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544" name="Google Shape;544;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545" name="Google Shape;54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6" name="Google Shape;54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additional notes. </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574" name="Google Shape;574;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575" name="Google Shape;57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Teaching Notes</a:t>
            </a:r>
            <a:endParaRPr/>
          </a:p>
          <a:p>
            <a:pPr indent="0" lvl="1" marL="457200" rtl="0" algn="l">
              <a:spcBef>
                <a:spcPts val="0"/>
              </a:spcBef>
              <a:spcAft>
                <a:spcPts val="0"/>
              </a:spcAft>
              <a:buNone/>
            </a:pPr>
            <a:r>
              <a:rPr lang="en-US"/>
              <a:t>In this edition, we have formally acknowledged the notion that there can be multiple strategies or “routes” through the traditional phases.  Thus, “one size does </a:t>
            </a:r>
            <a:r>
              <a:rPr lang="en-US" u="sng"/>
              <a:t>not</a:t>
            </a:r>
            <a:r>
              <a:rPr lang="en-US"/>
              <a:t> fit all projects.”</a:t>
            </a:r>
            <a:endParaRPr/>
          </a:p>
          <a:p>
            <a:pPr indent="0" lvl="1" marL="457200" rtl="0" algn="l">
              <a:spcBef>
                <a:spcPts val="0"/>
              </a:spcBef>
              <a:spcAft>
                <a:spcPts val="0"/>
              </a:spcAft>
              <a:buNone/>
            </a:pPr>
            <a:r>
              <a:rPr lang="en-US"/>
              <a:t>We have included a few of the more common routes, but there are literally dozens of routes and hundreds of variations in many methodologies.</a:t>
            </a:r>
            <a:br>
              <a:rPr lang="en-US"/>
            </a:br>
            <a:br>
              <a:rPr lang="en-US"/>
            </a:br>
            <a:r>
              <a:rPr lang="en-US"/>
              <a:t>A key precept is that, contrary to popular marketing and consulting hype, the routes are merely different implementations of the same basic phases already covered (usually cleverly disguised in proprietary languages and terminology).  Different routes emphasize different phases, tools, and techniques.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583" name="Google Shape;58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584" name="Google Shape;58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5" name="Google Shape;585;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Conversion Notes</a:t>
            </a:r>
            <a:endParaRPr/>
          </a:p>
          <a:p>
            <a:pPr indent="0" lvl="1" marL="457200" rtl="0" algn="l">
              <a:spcBef>
                <a:spcPts val="0"/>
              </a:spcBef>
              <a:spcAft>
                <a:spcPts val="0"/>
              </a:spcAft>
              <a:buNone/>
            </a:pPr>
            <a:r>
              <a:rPr lang="en-US"/>
              <a:t>The model-driven “route” is most typically associated with “methodologies based on structured analysis and design, information engineering (data modeling), or object-oriented analysis and design (use-case, UML, etc.).</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592" name="Google Shape;592;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593" name="Google Shape;59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4" name="Google Shape;594;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Teaching Notes</a:t>
            </a:r>
            <a:endParaRPr/>
          </a:p>
          <a:p>
            <a:pPr indent="0" lvl="1" marL="457200" rtl="0" algn="l">
              <a:spcBef>
                <a:spcPts val="0"/>
              </a:spcBef>
              <a:spcAft>
                <a:spcPts val="0"/>
              </a:spcAft>
              <a:buNone/>
            </a:pPr>
            <a:r>
              <a:rPr lang="en-US"/>
              <a:t>The model-driven approach (with the notable exception of OOAD) is most commonly associated with the “waterfall” approach to system development. While often criticized for its time and effort intensity, model-driven strategies still work well with large and unstructured problem domains.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600" name="Google Shape;600;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601" name="Google Shape;60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Conversion Notes</a:t>
            </a:r>
            <a:endParaRPr/>
          </a:p>
          <a:p>
            <a:pPr indent="0" lvl="1" marL="457200" rtl="0" algn="l">
              <a:spcBef>
                <a:spcPts val="0"/>
              </a:spcBef>
              <a:spcAft>
                <a:spcPts val="0"/>
              </a:spcAft>
              <a:buNone/>
            </a:pPr>
            <a:r>
              <a:rPr lang="en-US"/>
              <a:t>The rapid application development “route” is most typically associated with prototyping, JAD, and incremental or iterative approaches to system development.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5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616" name="Google Shape;616;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617" name="Google Shape;61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Conversion Notes</a:t>
            </a:r>
            <a:endParaRPr/>
          </a:p>
          <a:p>
            <a:pPr indent="0" lvl="1" marL="457200" rtl="0" algn="l">
              <a:spcBef>
                <a:spcPts val="0"/>
              </a:spcBef>
              <a:spcAft>
                <a:spcPts val="0"/>
              </a:spcAft>
              <a:buNone/>
            </a:pPr>
            <a:r>
              <a:rPr lang="en-US"/>
              <a:t>This “route” is new to this edition.</a:t>
            </a:r>
            <a:endParaRPr/>
          </a:p>
          <a:p>
            <a:pPr indent="0" lvl="1" marL="457200" rtl="0" algn="l">
              <a:spcBef>
                <a:spcPts val="0"/>
              </a:spcBef>
              <a:spcAft>
                <a:spcPts val="0"/>
              </a:spcAft>
              <a:buNone/>
            </a:pPr>
            <a:r>
              <a:rPr lang="en-US"/>
              <a:t>This route replaces the “procurement” phase of the previous edition’s methodology.</a:t>
            </a:r>
            <a:endParaRPr/>
          </a:p>
          <a:p>
            <a:pPr indent="0" lvl="1" marL="457200" rtl="0" algn="l">
              <a:spcBef>
                <a:spcPts val="0"/>
              </a:spcBef>
              <a:spcAft>
                <a:spcPts val="0"/>
              </a:spcAft>
              <a:buNone/>
            </a:pPr>
            <a:r>
              <a:rPr lang="en-US"/>
              <a:t>COTS has become extraordinarily important to aspiring systems analysts because an ever-increasing percentage of all information systems are purchased, not built in-house.</a:t>
            </a:r>
            <a:endParaRPr/>
          </a:p>
          <a:p>
            <a:pPr indent="0" lvl="1" marL="457200" rtl="0" algn="l">
              <a:spcBef>
                <a:spcPts val="0"/>
              </a:spcBef>
              <a:spcAft>
                <a:spcPts val="0"/>
              </a:spcAft>
              <a:buNone/>
            </a:pPr>
            <a:r>
              <a:rPr lang="en-US"/>
              <a:t>This edition of the textbook includes new chapters that specifically focus on software procurement and systems integration caused by software procurement.</a:t>
            </a:r>
            <a:endParaRPr/>
          </a:p>
          <a:p>
            <a:pPr indent="0" lvl="0" marL="0" rtl="0" algn="l">
              <a:spcBef>
                <a:spcPts val="0"/>
              </a:spcBef>
              <a:spcAft>
                <a:spcPts val="0"/>
              </a:spcAft>
              <a:buNone/>
            </a:pPr>
            <a:r>
              <a:rPr b="1" lang="en-US"/>
              <a:t>Teaching Tips</a:t>
            </a:r>
            <a:endParaRPr/>
          </a:p>
          <a:p>
            <a:pPr indent="0" lvl="1" marL="457200" rtl="0" algn="l">
              <a:spcBef>
                <a:spcPts val="0"/>
              </a:spcBef>
              <a:spcAft>
                <a:spcPts val="0"/>
              </a:spcAft>
              <a:buNone/>
            </a:pPr>
            <a:r>
              <a:rPr lang="en-US"/>
              <a:t>Emphasize to students that tomorrow’s systems analysts will be as likely to participate in a software package selection and integration as they will in a traditional design-and-construction style project.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625" name="Google Shape;625;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626" name="Google Shape;62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Conversion Notes</a:t>
            </a:r>
            <a:endParaRPr/>
          </a:p>
          <a:p>
            <a:pPr indent="0" lvl="1" marL="457200" rtl="0" algn="l">
              <a:spcBef>
                <a:spcPts val="0"/>
              </a:spcBef>
              <a:spcAft>
                <a:spcPts val="0"/>
              </a:spcAft>
              <a:buNone/>
            </a:pPr>
            <a:r>
              <a:rPr lang="en-US"/>
              <a:t>In this edition, we discontinued the distinction between </a:t>
            </a:r>
            <a:r>
              <a:rPr lang="en-US" u="sng"/>
              <a:t>upper</a:t>
            </a:r>
            <a:r>
              <a:rPr lang="en-US"/>
              <a:t>- and </a:t>
            </a:r>
            <a:r>
              <a:rPr lang="en-US" u="sng"/>
              <a:t>lower</a:t>
            </a:r>
            <a:r>
              <a:rPr lang="en-US"/>
              <a:t>-CASE technology using those adjectives.  Instead, we used more modern terminology as follows:</a:t>
            </a:r>
            <a:br>
              <a:rPr lang="en-US"/>
            </a:br>
            <a:br>
              <a:rPr lang="en-US"/>
            </a:br>
            <a:r>
              <a:rPr lang="en-US" u="sng"/>
              <a:t>Fifth Edition</a:t>
            </a:r>
            <a:r>
              <a:rPr lang="en-US"/>
              <a:t>	</a:t>
            </a:r>
            <a:r>
              <a:rPr lang="en-US" u="sng"/>
              <a:t>Fourth Edition</a:t>
            </a:r>
            <a:br>
              <a:rPr lang="en-US"/>
            </a:br>
            <a:r>
              <a:rPr lang="en-US"/>
              <a:t>CASE		upper-CASE</a:t>
            </a:r>
            <a:br>
              <a:rPr lang="en-US"/>
            </a:br>
            <a:r>
              <a:rPr lang="en-US"/>
              <a:t>ADE		lower-CASE</a:t>
            </a:r>
            <a:endParaRPr/>
          </a:p>
          <a:p>
            <a:pPr indent="0" lvl="1" marL="457200" rtl="0" algn="l">
              <a:spcBef>
                <a:spcPts val="0"/>
              </a:spcBef>
              <a:spcAft>
                <a:spcPts val="0"/>
              </a:spcAft>
              <a:buNone/>
            </a:pPr>
            <a:r>
              <a:rPr lang="en-US"/>
              <a:t>All non-CASE or non-ADE automated tools were classified as “process and project managers.”</a:t>
            </a:r>
            <a:endParaRPr b="1"/>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82" name="Google Shape;8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83" name="Google Shape;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Conversion Notes</a:t>
            </a:r>
            <a:endParaRPr/>
          </a:p>
          <a:p>
            <a:pPr indent="0" lvl="1" marL="457200" rtl="0" algn="l">
              <a:spcBef>
                <a:spcPts val="0"/>
              </a:spcBef>
              <a:spcAft>
                <a:spcPts val="0"/>
              </a:spcAft>
              <a:buNone/>
            </a:pPr>
            <a:r>
              <a:rPr lang="en-US"/>
              <a:t>CMM was not covered in our competition at the time we wrote this material. We feel that it is very important.  CMM is the information technology response to the total quality management initiative.  CMM breathed new life into the importance of a system development process.  The term “process” in CMM is equivalent to the term “methodology” as popularized in systems analysis and design methods.</a:t>
            </a:r>
            <a:endParaRPr/>
          </a:p>
          <a:p>
            <a:pPr indent="0" lvl="0" marL="0" rtl="0" algn="l">
              <a:spcBef>
                <a:spcPts val="0"/>
              </a:spcBef>
              <a:spcAft>
                <a:spcPts val="0"/>
              </a:spcAft>
              <a:buNone/>
            </a:pPr>
            <a:r>
              <a:rPr b="1" lang="en-US"/>
              <a:t>Teaching Tips</a:t>
            </a:r>
            <a:endParaRPr/>
          </a:p>
          <a:p>
            <a:pPr indent="0" lvl="1" marL="457200" rtl="0" algn="l">
              <a:spcBef>
                <a:spcPts val="0"/>
              </a:spcBef>
              <a:spcAft>
                <a:spcPts val="0"/>
              </a:spcAft>
              <a:buNone/>
            </a:pPr>
            <a:r>
              <a:rPr lang="en-US"/>
              <a:t>Most organizations pursuing the CMM are targeting Level 3, that is, consistently using a standardized process or methodology to develop all systems.</a:t>
            </a:r>
            <a:endParaRPr/>
          </a:p>
          <a:p>
            <a:pPr indent="0" lvl="1" marL="457200" rtl="0" algn="l">
              <a:spcBef>
                <a:spcPts val="0"/>
              </a:spcBef>
              <a:spcAft>
                <a:spcPts val="0"/>
              </a:spcAft>
              <a:buNone/>
            </a:pPr>
            <a:r>
              <a:rPr lang="en-US"/>
              <a:t>CMM Level 2 deals with project management. CMM Level 3 deals with what has come to be known as process management.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91" name="Google Shape;9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92" name="Google Shape;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additional notes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163" name="Google Shape;16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Teaching Tip</a:t>
            </a:r>
            <a:endParaRPr/>
          </a:p>
          <a:p>
            <a:pPr indent="0" lvl="1" marL="457200" rtl="0" algn="l">
              <a:lnSpc>
                <a:spcPct val="90000"/>
              </a:lnSpc>
              <a:spcBef>
                <a:spcPts val="0"/>
              </a:spcBef>
              <a:spcAft>
                <a:spcPts val="0"/>
              </a:spcAft>
              <a:buNone/>
            </a:pPr>
            <a:r>
              <a:rPr lang="en-US"/>
              <a:t>Minicase #4, Century Tool &amp; Die, has proven very effective for a class discussion of the principles of system development.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i="0" lang="en-US" sz="1000" u="none" cap="none" strike="noStrike">
                <a:solidFill>
                  <a:srgbClr val="000000"/>
                </a:solidFill>
                <a:latin typeface="Times New Roman"/>
                <a:ea typeface="Times New Roman"/>
                <a:cs typeface="Times New Roman"/>
                <a:sym typeface="Times New Roman"/>
              </a:rPr>
              <a:t>Chapter 3 - Information System Development</a:t>
            </a:r>
            <a:endParaRPr b="1" i="0" sz="3100" u="none" cap="none" strike="noStrike">
              <a:solidFill>
                <a:srgbClr val="000000"/>
              </a:solidFill>
              <a:latin typeface="Arial"/>
              <a:ea typeface="Arial"/>
              <a:cs typeface="Arial"/>
              <a:sym typeface="Arial"/>
            </a:endParaRPr>
          </a:p>
        </p:txBody>
      </p:sp>
      <p:sp>
        <p:nvSpPr>
          <p:cNvPr id="172" name="Google Shape;17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1000" u="none" cap="none" strike="noStrike">
                <a:solidFill>
                  <a:srgbClr val="000000"/>
                </a:solidFill>
                <a:latin typeface="Times New Roman"/>
                <a:ea typeface="Times New Roman"/>
                <a:cs typeface="Times New Roman"/>
                <a:sym typeface="Times New Roman"/>
              </a:rPr>
              <a:t>‹#›</a:t>
            </a:fld>
            <a:endParaRPr b="1" i="0" sz="1000" u="none" cap="none" strike="noStrike">
              <a:solidFill>
                <a:srgbClr val="000000"/>
              </a:solidFill>
              <a:latin typeface="Times New Roman"/>
              <a:ea typeface="Times New Roman"/>
              <a:cs typeface="Times New Roman"/>
              <a:sym typeface="Times New Roman"/>
            </a:endParaRPr>
          </a:p>
        </p:txBody>
      </p:sp>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additional notes.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5" name="Shape 15"/>
        <p:cNvGrpSpPr/>
        <p:nvPr/>
      </p:nvGrpSpPr>
      <p:grpSpPr>
        <a:xfrm>
          <a:off x="0" y="0"/>
          <a:ext cx="0" cy="0"/>
          <a:chOff x="0" y="0"/>
          <a:chExt cx="0" cy="0"/>
        </a:xfrm>
      </p:grpSpPr>
    </p:spTree>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cxnSp>
        <p:nvCxnSpPr>
          <p:cNvPr id="17" name="Google Shape;17;p55"/>
          <p:cNvCxnSpPr/>
          <p:nvPr/>
        </p:nvCxnSpPr>
        <p:spPr>
          <a:xfrm>
            <a:off x="609600" y="1447800"/>
            <a:ext cx="10972800" cy="0"/>
          </a:xfrm>
          <a:prstGeom prst="straightConnector1">
            <a:avLst/>
          </a:prstGeom>
          <a:noFill/>
          <a:ln cap="flat" cmpd="sng" w="76200">
            <a:solidFill>
              <a:srgbClr val="538CD5"/>
            </a:solidFill>
            <a:prstDash val="solid"/>
            <a:round/>
            <a:headEnd len="sm" w="sm" type="none"/>
            <a:tailEnd len="sm" w="sm" type="none"/>
          </a:ln>
        </p:spPr>
      </p:cxnSp>
      <p:sp>
        <p:nvSpPr>
          <p:cNvPr id="18" name="Google Shape;18;p5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55"/>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609600" lvl="0" marL="457200" algn="l">
              <a:spcBef>
                <a:spcPts val="0"/>
              </a:spcBef>
              <a:spcAft>
                <a:spcPts val="0"/>
              </a:spcAft>
              <a:buClr>
                <a:srgbClr val="0070C0"/>
              </a:buClr>
              <a:buSzPts val="6000"/>
              <a:buFont typeface="Noto Sans Symbols"/>
              <a:buChar char="▪"/>
              <a:defRPr sz="4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3" name="Shape 23"/>
        <p:cNvGrpSpPr/>
        <p:nvPr/>
      </p:nvGrpSpPr>
      <p:grpSpPr>
        <a:xfrm>
          <a:off x="0" y="0"/>
          <a:ext cx="0" cy="0"/>
          <a:chOff x="0" y="0"/>
          <a:chExt cx="0" cy="0"/>
        </a:xfrm>
      </p:grpSpPr>
      <p:sp>
        <p:nvSpPr>
          <p:cNvPr id="24" name="Google Shape;24;p5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transition>
    <p:strips/>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57"/>
          <p:cNvSpPr txBox="1"/>
          <p:nvPr>
            <p:ph type="ctrTitle"/>
          </p:nvPr>
        </p:nvSpPr>
        <p:spPr>
          <a:xfrm>
            <a:off x="914400" y="838200"/>
            <a:ext cx="10363200" cy="3429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7"/>
          <p:cNvSpPr txBox="1"/>
          <p:nvPr>
            <p:ph idx="1" type="subTitle"/>
          </p:nvPr>
        </p:nvSpPr>
        <p:spPr>
          <a:xfrm>
            <a:off x="406400" y="4953000"/>
            <a:ext cx="11379200" cy="6858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sz="32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57"/>
          <p:cNvSpPr txBox="1"/>
          <p:nvPr>
            <p:ph idx="10" type="dt"/>
          </p:nvPr>
        </p:nvSpPr>
        <p:spPr>
          <a:xfrm>
            <a:off x="609600" y="6356351"/>
            <a:ext cx="20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8"/>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8"/>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5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98989"/>
                </a:solidFill>
                <a:latin typeface="Calibri"/>
                <a:ea typeface="Calibri"/>
                <a:cs typeface="Calibri"/>
                <a:sym typeface="Calibri"/>
              </a:defRPr>
            </a:lvl1pPr>
            <a:lvl2pPr indent="0" lvl="1" marL="0" marR="0" algn="r">
              <a:spcBef>
                <a:spcPts val="0"/>
              </a:spcBef>
              <a:buNone/>
              <a:defRPr b="0" i="0" sz="1200" u="none" cap="none" strike="noStrike">
                <a:solidFill>
                  <a:srgbClr val="898989"/>
                </a:solidFill>
                <a:latin typeface="Calibri"/>
                <a:ea typeface="Calibri"/>
                <a:cs typeface="Calibri"/>
                <a:sym typeface="Calibri"/>
              </a:defRPr>
            </a:lvl2pPr>
            <a:lvl3pPr indent="0" lvl="2" marL="0" marR="0" algn="r">
              <a:spcBef>
                <a:spcPts val="0"/>
              </a:spcBef>
              <a:buNone/>
              <a:defRPr b="0" i="0" sz="1200" u="none" cap="none" strike="noStrike">
                <a:solidFill>
                  <a:srgbClr val="898989"/>
                </a:solidFill>
                <a:latin typeface="Calibri"/>
                <a:ea typeface="Calibri"/>
                <a:cs typeface="Calibri"/>
                <a:sym typeface="Calibri"/>
              </a:defRPr>
            </a:lvl3pPr>
            <a:lvl4pPr indent="0" lvl="3" marL="0" marR="0" algn="r">
              <a:spcBef>
                <a:spcPts val="0"/>
              </a:spcBef>
              <a:buNone/>
              <a:defRPr b="0" i="0" sz="1200" u="none" cap="none" strike="noStrike">
                <a:solidFill>
                  <a:srgbClr val="898989"/>
                </a:solidFill>
                <a:latin typeface="Calibri"/>
                <a:ea typeface="Calibri"/>
                <a:cs typeface="Calibri"/>
                <a:sym typeface="Calibri"/>
              </a:defRPr>
            </a:lvl4pPr>
            <a:lvl5pPr indent="0" lvl="4" marL="0" marR="0" algn="r">
              <a:spcBef>
                <a:spcPts val="0"/>
              </a:spcBef>
              <a:buNone/>
              <a:defRPr b="0" i="0" sz="1200" u="none" cap="none" strike="noStrike">
                <a:solidFill>
                  <a:srgbClr val="898989"/>
                </a:solidFill>
                <a:latin typeface="Calibri"/>
                <a:ea typeface="Calibri"/>
                <a:cs typeface="Calibri"/>
                <a:sym typeface="Calibri"/>
              </a:defRPr>
            </a:lvl5pPr>
            <a:lvl6pPr indent="0" lvl="5" marL="0" marR="0" algn="r">
              <a:spcBef>
                <a:spcPts val="0"/>
              </a:spcBef>
              <a:buNone/>
              <a:defRPr b="0" i="0" sz="1200" u="none" cap="none" strike="noStrike">
                <a:solidFill>
                  <a:srgbClr val="898989"/>
                </a:solidFill>
                <a:latin typeface="Calibri"/>
                <a:ea typeface="Calibri"/>
                <a:cs typeface="Calibri"/>
                <a:sym typeface="Calibri"/>
              </a:defRPr>
            </a:lvl6pPr>
            <a:lvl7pPr indent="0" lvl="6" marL="0" marR="0" algn="r">
              <a:spcBef>
                <a:spcPts val="0"/>
              </a:spcBef>
              <a:buNone/>
              <a:defRPr b="0" i="0" sz="1200" u="none" cap="none" strike="noStrike">
                <a:solidFill>
                  <a:srgbClr val="898989"/>
                </a:solidFill>
                <a:latin typeface="Calibri"/>
                <a:ea typeface="Calibri"/>
                <a:cs typeface="Calibri"/>
                <a:sym typeface="Calibri"/>
              </a:defRPr>
            </a:lvl7pPr>
            <a:lvl8pPr indent="0" lvl="7" marL="0" marR="0" algn="r">
              <a:spcBef>
                <a:spcPts val="0"/>
              </a:spcBef>
              <a:buNone/>
              <a:defRPr b="0" i="0" sz="1200" u="none" cap="none" strike="noStrike">
                <a:solidFill>
                  <a:srgbClr val="898989"/>
                </a:solidFill>
                <a:latin typeface="Calibri"/>
                <a:ea typeface="Calibri"/>
                <a:cs typeface="Calibri"/>
                <a:sym typeface="Calibri"/>
              </a:defRPr>
            </a:lvl8pPr>
            <a:lvl9pPr indent="0" lvl="8" marL="0" marR="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5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x-</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43" name="Shape 43"/>
        <p:cNvGrpSpPr/>
        <p:nvPr/>
      </p:nvGrpSpPr>
      <p:grpSpPr>
        <a:xfrm>
          <a:off x="0" y="0"/>
          <a:ext cx="0" cy="0"/>
          <a:chOff x="0" y="0"/>
          <a:chExt cx="0" cy="0"/>
        </a:xfrm>
      </p:grpSpPr>
      <p:sp>
        <p:nvSpPr>
          <p:cNvPr id="44" name="Google Shape;44;p1"/>
          <p:cNvSpPr/>
          <p:nvPr/>
        </p:nvSpPr>
        <p:spPr>
          <a:xfrm>
            <a:off x="2971800" y="2286000"/>
            <a:ext cx="6553200" cy="228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cxnSp>
        <p:nvCxnSpPr>
          <p:cNvPr id="45" name="Google Shape;45;p1"/>
          <p:cNvCxnSpPr/>
          <p:nvPr/>
        </p:nvCxnSpPr>
        <p:spPr>
          <a:xfrm flipH="1" rot="10800000">
            <a:off x="1524000" y="1143000"/>
            <a:ext cx="9144000" cy="46038"/>
          </a:xfrm>
          <a:prstGeom prst="straightConnector1">
            <a:avLst/>
          </a:prstGeom>
          <a:noFill/>
          <a:ln cap="flat" cmpd="sng" w="9525">
            <a:solidFill>
              <a:schemeClr val="dk1"/>
            </a:solidFill>
            <a:prstDash val="solid"/>
            <a:round/>
            <a:headEnd len="med" w="med" type="none"/>
            <a:tailEnd len="med" w="med" type="none"/>
          </a:ln>
        </p:spPr>
      </p:cxnSp>
      <p:sp>
        <p:nvSpPr>
          <p:cNvPr id="46" name="Google Shape;46;p1"/>
          <p:cNvSpPr txBox="1"/>
          <p:nvPr/>
        </p:nvSpPr>
        <p:spPr>
          <a:xfrm>
            <a:off x="1905001" y="381001"/>
            <a:ext cx="2690813"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rgbClr val="C0504D"/>
                </a:solidFill>
                <a:latin typeface="Arial"/>
                <a:ea typeface="Arial"/>
                <a:cs typeface="Arial"/>
                <a:sym typeface="Arial"/>
              </a:rPr>
              <a:t> </a:t>
            </a:r>
            <a:endParaRPr b="1" i="0" sz="3600" u="none" cap="none" strike="noStrike">
              <a:solidFill>
                <a:srgbClr val="000000"/>
              </a:solidFill>
              <a:latin typeface="Times New Roman"/>
              <a:ea typeface="Times New Roman"/>
              <a:cs typeface="Times New Roman"/>
              <a:sym typeface="Times New Roman"/>
            </a:endParaRPr>
          </a:p>
        </p:txBody>
      </p:sp>
      <p:sp>
        <p:nvSpPr>
          <p:cNvPr id="47" name="Google Shape;47;p1"/>
          <p:cNvSpPr txBox="1"/>
          <p:nvPr/>
        </p:nvSpPr>
        <p:spPr>
          <a:xfrm>
            <a:off x="3084394" y="2460009"/>
            <a:ext cx="6248400" cy="24314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rgbClr val="000000"/>
                </a:solidFill>
                <a:latin typeface="Arial"/>
                <a:ea typeface="Arial"/>
                <a:cs typeface="Arial"/>
                <a:sym typeface="Arial"/>
              </a:rPr>
              <a:t>INFORMATION SYSTEM </a:t>
            </a:r>
            <a:br>
              <a:rPr b="1" i="0" lang="en-US" sz="4000" u="none" cap="none" strike="noStrike">
                <a:solidFill>
                  <a:srgbClr val="000000"/>
                </a:solidFill>
                <a:latin typeface="Arial"/>
                <a:ea typeface="Arial"/>
                <a:cs typeface="Arial"/>
                <a:sym typeface="Arial"/>
              </a:rPr>
            </a:br>
            <a:r>
              <a:rPr b="1" i="0" lang="en-US" sz="4000" u="none" cap="none" strike="noStrike">
                <a:solidFill>
                  <a:srgbClr val="000000"/>
                </a:solidFill>
                <a:latin typeface="Arial"/>
                <a:ea typeface="Arial"/>
                <a:cs typeface="Arial"/>
                <a:sym typeface="Arial"/>
              </a:rPr>
              <a:t>DEVELOPMENT OVERVIEW</a:t>
            </a:r>
            <a:br>
              <a:rPr b="1" i="0" lang="en-US" sz="3200" u="none" cap="none" strike="noStrike">
                <a:solidFill>
                  <a:srgbClr val="000000"/>
                </a:solidFill>
                <a:latin typeface="Times New Roman"/>
                <a:ea typeface="Times New Roman"/>
                <a:cs typeface="Times New Roman"/>
                <a:sym typeface="Times New Roman"/>
              </a:rPr>
            </a:br>
            <a:endParaRPr b="1" i="0"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1605757" y="83689"/>
            <a:ext cx="3860007" cy="703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A System Life Cycle</a:t>
            </a:r>
            <a:endParaRPr/>
          </a:p>
        </p:txBody>
      </p:sp>
      <p:grpSp>
        <p:nvGrpSpPr>
          <p:cNvPr id="186" name="Google Shape;186;p10"/>
          <p:cNvGrpSpPr/>
          <p:nvPr/>
        </p:nvGrpSpPr>
        <p:grpSpPr>
          <a:xfrm>
            <a:off x="2362200" y="914400"/>
            <a:ext cx="7467600" cy="5562600"/>
            <a:chOff x="528" y="576"/>
            <a:chExt cx="4704" cy="3504"/>
          </a:xfrm>
        </p:grpSpPr>
        <p:sp>
          <p:nvSpPr>
            <p:cNvPr id="187" name="Google Shape;187;p10"/>
            <p:cNvSpPr/>
            <p:nvPr/>
          </p:nvSpPr>
          <p:spPr>
            <a:xfrm>
              <a:off x="1234" y="576"/>
              <a:ext cx="3233" cy="1052"/>
            </a:xfrm>
            <a:custGeom>
              <a:rect b="b" l="l" r="r" t="t"/>
              <a:pathLst>
                <a:path extrusionOk="0" h="806" w="2464">
                  <a:moveTo>
                    <a:pt x="0" y="806"/>
                  </a:moveTo>
                  <a:lnTo>
                    <a:pt x="2" y="757"/>
                  </a:lnTo>
                  <a:lnTo>
                    <a:pt x="9" y="708"/>
                  </a:lnTo>
                  <a:lnTo>
                    <a:pt x="20" y="660"/>
                  </a:lnTo>
                  <a:lnTo>
                    <a:pt x="37" y="612"/>
                  </a:lnTo>
                  <a:lnTo>
                    <a:pt x="57" y="566"/>
                  </a:lnTo>
                  <a:lnTo>
                    <a:pt x="81" y="519"/>
                  </a:lnTo>
                  <a:lnTo>
                    <a:pt x="111" y="475"/>
                  </a:lnTo>
                  <a:lnTo>
                    <a:pt x="143" y="431"/>
                  </a:lnTo>
                  <a:lnTo>
                    <a:pt x="180" y="389"/>
                  </a:lnTo>
                  <a:lnTo>
                    <a:pt x="222" y="347"/>
                  </a:lnTo>
                  <a:lnTo>
                    <a:pt x="266" y="308"/>
                  </a:lnTo>
                  <a:lnTo>
                    <a:pt x="315" y="271"/>
                  </a:lnTo>
                  <a:lnTo>
                    <a:pt x="368" y="235"/>
                  </a:lnTo>
                  <a:lnTo>
                    <a:pt x="423" y="203"/>
                  </a:lnTo>
                  <a:lnTo>
                    <a:pt x="480" y="171"/>
                  </a:lnTo>
                  <a:lnTo>
                    <a:pt x="542" y="142"/>
                  </a:lnTo>
                  <a:lnTo>
                    <a:pt x="606" y="116"/>
                  </a:lnTo>
                  <a:lnTo>
                    <a:pt x="671" y="92"/>
                  </a:lnTo>
                  <a:lnTo>
                    <a:pt x="739" y="71"/>
                  </a:lnTo>
                  <a:lnTo>
                    <a:pt x="810" y="53"/>
                  </a:lnTo>
                  <a:lnTo>
                    <a:pt x="882" y="36"/>
                  </a:lnTo>
                  <a:lnTo>
                    <a:pt x="955" y="23"/>
                  </a:lnTo>
                  <a:lnTo>
                    <a:pt x="1029" y="13"/>
                  </a:lnTo>
                  <a:lnTo>
                    <a:pt x="1103" y="6"/>
                  </a:lnTo>
                  <a:lnTo>
                    <a:pt x="1179" y="2"/>
                  </a:lnTo>
                  <a:lnTo>
                    <a:pt x="1255" y="0"/>
                  </a:lnTo>
                  <a:lnTo>
                    <a:pt x="1329" y="2"/>
                  </a:lnTo>
                  <a:lnTo>
                    <a:pt x="1403" y="5"/>
                  </a:lnTo>
                  <a:lnTo>
                    <a:pt x="1476" y="12"/>
                  </a:lnTo>
                  <a:lnTo>
                    <a:pt x="1549" y="23"/>
                  </a:lnTo>
                  <a:lnTo>
                    <a:pt x="1620" y="35"/>
                  </a:lnTo>
                  <a:lnTo>
                    <a:pt x="1691" y="50"/>
                  </a:lnTo>
                  <a:lnTo>
                    <a:pt x="1759" y="68"/>
                  </a:lnTo>
                  <a:lnTo>
                    <a:pt x="1826" y="89"/>
                  </a:lnTo>
                  <a:lnTo>
                    <a:pt x="1892" y="111"/>
                  </a:lnTo>
                  <a:lnTo>
                    <a:pt x="1954" y="136"/>
                  </a:lnTo>
                  <a:lnTo>
                    <a:pt x="2015" y="164"/>
                  </a:lnTo>
                  <a:lnTo>
                    <a:pt x="2072" y="195"/>
                  </a:lnTo>
                  <a:lnTo>
                    <a:pt x="2127" y="226"/>
                  </a:lnTo>
                  <a:lnTo>
                    <a:pt x="2179" y="260"/>
                  </a:lnTo>
                  <a:lnTo>
                    <a:pt x="2228" y="296"/>
                  </a:lnTo>
                  <a:lnTo>
                    <a:pt x="2273" y="334"/>
                  </a:lnTo>
                  <a:lnTo>
                    <a:pt x="2314" y="374"/>
                  </a:lnTo>
                  <a:lnTo>
                    <a:pt x="2352" y="414"/>
                  </a:lnTo>
                  <a:lnTo>
                    <a:pt x="2386" y="457"/>
                  </a:lnTo>
                  <a:lnTo>
                    <a:pt x="2416" y="500"/>
                  </a:lnTo>
                  <a:lnTo>
                    <a:pt x="2443" y="544"/>
                  </a:lnTo>
                  <a:lnTo>
                    <a:pt x="2464" y="590"/>
                  </a:lnTo>
                </a:path>
              </a:pathLst>
            </a:custGeom>
            <a:noFill/>
            <a:ln cap="flat" cmpd="sng" w="65075">
              <a:solidFill>
                <a:srgbClr val="AEC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88" name="Google Shape;188;p10"/>
            <p:cNvSpPr/>
            <p:nvPr/>
          </p:nvSpPr>
          <p:spPr>
            <a:xfrm>
              <a:off x="4359" y="1299"/>
              <a:ext cx="205" cy="329"/>
            </a:xfrm>
            <a:custGeom>
              <a:rect b="b" l="l" r="r" t="t"/>
              <a:pathLst>
                <a:path extrusionOk="0" h="252" w="156">
                  <a:moveTo>
                    <a:pt x="156" y="0"/>
                  </a:moveTo>
                  <a:lnTo>
                    <a:pt x="128" y="252"/>
                  </a:lnTo>
                  <a:lnTo>
                    <a:pt x="0" y="33"/>
                  </a:lnTo>
                  <a:lnTo>
                    <a:pt x="156" y="0"/>
                  </a:lnTo>
                  <a:close/>
                </a:path>
              </a:pathLst>
            </a:custGeom>
            <a:solidFill>
              <a:srgbClr val="AEC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89" name="Google Shape;189;p10"/>
            <p:cNvSpPr/>
            <p:nvPr/>
          </p:nvSpPr>
          <p:spPr>
            <a:xfrm>
              <a:off x="2483" y="729"/>
              <a:ext cx="780" cy="18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900" u="none" cap="none" strike="noStrike">
                  <a:solidFill>
                    <a:srgbClr val="000000"/>
                  </a:solidFill>
                  <a:latin typeface="Arial"/>
                  <a:ea typeface="Arial"/>
                  <a:cs typeface="Arial"/>
                  <a:sym typeface="Arial"/>
                </a:rPr>
                <a:t>Conversion</a:t>
              </a:r>
              <a:endParaRPr b="1" i="0" sz="3200" u="none" cap="none" strike="noStrike">
                <a:solidFill>
                  <a:srgbClr val="000000"/>
                </a:solidFill>
                <a:latin typeface="Times New Roman"/>
                <a:ea typeface="Times New Roman"/>
                <a:cs typeface="Times New Roman"/>
                <a:sym typeface="Times New Roman"/>
              </a:endParaRPr>
            </a:p>
          </p:txBody>
        </p:sp>
        <p:sp>
          <p:nvSpPr>
            <p:cNvPr id="190" name="Google Shape;190;p10"/>
            <p:cNvSpPr/>
            <p:nvPr/>
          </p:nvSpPr>
          <p:spPr>
            <a:xfrm>
              <a:off x="1293" y="3029"/>
              <a:ext cx="3234" cy="1051"/>
            </a:xfrm>
            <a:custGeom>
              <a:rect b="b" l="l" r="r" t="t"/>
              <a:pathLst>
                <a:path extrusionOk="0" h="805" w="2465">
                  <a:moveTo>
                    <a:pt x="2465" y="0"/>
                  </a:moveTo>
                  <a:lnTo>
                    <a:pt x="2462" y="49"/>
                  </a:lnTo>
                  <a:lnTo>
                    <a:pt x="2455" y="97"/>
                  </a:lnTo>
                  <a:lnTo>
                    <a:pt x="2444" y="144"/>
                  </a:lnTo>
                  <a:lnTo>
                    <a:pt x="2428" y="192"/>
                  </a:lnTo>
                  <a:lnTo>
                    <a:pt x="2407" y="240"/>
                  </a:lnTo>
                  <a:lnTo>
                    <a:pt x="2383" y="285"/>
                  </a:lnTo>
                  <a:lnTo>
                    <a:pt x="2353" y="331"/>
                  </a:lnTo>
                  <a:lnTo>
                    <a:pt x="2321" y="373"/>
                  </a:lnTo>
                  <a:lnTo>
                    <a:pt x="2284" y="416"/>
                  </a:lnTo>
                  <a:lnTo>
                    <a:pt x="2242" y="457"/>
                  </a:lnTo>
                  <a:lnTo>
                    <a:pt x="2198" y="496"/>
                  </a:lnTo>
                  <a:lnTo>
                    <a:pt x="2149" y="533"/>
                  </a:lnTo>
                  <a:lnTo>
                    <a:pt x="2096" y="569"/>
                  </a:lnTo>
                  <a:lnTo>
                    <a:pt x="2041" y="603"/>
                  </a:lnTo>
                  <a:lnTo>
                    <a:pt x="1984" y="634"/>
                  </a:lnTo>
                  <a:lnTo>
                    <a:pt x="1922" y="662"/>
                  </a:lnTo>
                  <a:lnTo>
                    <a:pt x="1859" y="688"/>
                  </a:lnTo>
                  <a:lnTo>
                    <a:pt x="1793" y="712"/>
                  </a:lnTo>
                  <a:lnTo>
                    <a:pt x="1725" y="734"/>
                  </a:lnTo>
                  <a:lnTo>
                    <a:pt x="1654" y="753"/>
                  </a:lnTo>
                  <a:lnTo>
                    <a:pt x="1583" y="768"/>
                  </a:lnTo>
                  <a:lnTo>
                    <a:pt x="1510" y="781"/>
                  </a:lnTo>
                  <a:lnTo>
                    <a:pt x="1436" y="792"/>
                  </a:lnTo>
                  <a:lnTo>
                    <a:pt x="1361" y="799"/>
                  </a:lnTo>
                  <a:lnTo>
                    <a:pt x="1285" y="804"/>
                  </a:lnTo>
                  <a:lnTo>
                    <a:pt x="1210" y="805"/>
                  </a:lnTo>
                  <a:lnTo>
                    <a:pt x="1136" y="804"/>
                  </a:lnTo>
                  <a:lnTo>
                    <a:pt x="1061" y="799"/>
                  </a:lnTo>
                  <a:lnTo>
                    <a:pt x="988" y="792"/>
                  </a:lnTo>
                  <a:lnTo>
                    <a:pt x="916" y="783"/>
                  </a:lnTo>
                  <a:lnTo>
                    <a:pt x="844" y="770"/>
                  </a:lnTo>
                  <a:lnTo>
                    <a:pt x="773" y="755"/>
                  </a:lnTo>
                  <a:lnTo>
                    <a:pt x="705" y="737"/>
                  </a:lnTo>
                  <a:lnTo>
                    <a:pt x="638" y="717"/>
                  </a:lnTo>
                  <a:lnTo>
                    <a:pt x="573" y="693"/>
                  </a:lnTo>
                  <a:lnTo>
                    <a:pt x="510" y="668"/>
                  </a:lnTo>
                  <a:lnTo>
                    <a:pt x="449" y="641"/>
                  </a:lnTo>
                  <a:lnTo>
                    <a:pt x="392" y="611"/>
                  </a:lnTo>
                  <a:lnTo>
                    <a:pt x="337" y="579"/>
                  </a:lnTo>
                  <a:lnTo>
                    <a:pt x="286" y="545"/>
                  </a:lnTo>
                  <a:lnTo>
                    <a:pt x="237" y="508"/>
                  </a:lnTo>
                  <a:lnTo>
                    <a:pt x="191" y="471"/>
                  </a:lnTo>
                  <a:lnTo>
                    <a:pt x="151" y="432"/>
                  </a:lnTo>
                  <a:lnTo>
                    <a:pt x="112" y="390"/>
                  </a:lnTo>
                  <a:lnTo>
                    <a:pt x="78" y="348"/>
                  </a:lnTo>
                  <a:lnTo>
                    <a:pt x="48" y="304"/>
                  </a:lnTo>
                  <a:lnTo>
                    <a:pt x="22" y="260"/>
                  </a:lnTo>
                  <a:lnTo>
                    <a:pt x="0" y="215"/>
                  </a:lnTo>
                </a:path>
              </a:pathLst>
            </a:custGeom>
            <a:noFill/>
            <a:ln cap="flat" cmpd="sng" w="65075">
              <a:solidFill>
                <a:srgbClr val="AEC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91" name="Google Shape;191;p10"/>
            <p:cNvSpPr/>
            <p:nvPr/>
          </p:nvSpPr>
          <p:spPr>
            <a:xfrm>
              <a:off x="1196" y="3029"/>
              <a:ext cx="206" cy="328"/>
            </a:xfrm>
            <a:custGeom>
              <a:rect b="b" l="l" r="r" t="t"/>
              <a:pathLst>
                <a:path extrusionOk="0" h="251" w="157">
                  <a:moveTo>
                    <a:pt x="0" y="251"/>
                  </a:moveTo>
                  <a:lnTo>
                    <a:pt x="29" y="0"/>
                  </a:lnTo>
                  <a:lnTo>
                    <a:pt x="157" y="218"/>
                  </a:lnTo>
                  <a:lnTo>
                    <a:pt x="0" y="251"/>
                  </a:lnTo>
                  <a:close/>
                </a:path>
              </a:pathLst>
            </a:custGeom>
            <a:solidFill>
              <a:srgbClr val="AEC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92" name="Google Shape;192;p10"/>
            <p:cNvSpPr/>
            <p:nvPr/>
          </p:nvSpPr>
          <p:spPr>
            <a:xfrm>
              <a:off x="2382" y="3743"/>
              <a:ext cx="975" cy="18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900" u="none" cap="none" strike="noStrike">
                  <a:solidFill>
                    <a:srgbClr val="000000"/>
                  </a:solidFill>
                  <a:latin typeface="Arial"/>
                  <a:ea typeface="Arial"/>
                  <a:cs typeface="Arial"/>
                  <a:sym typeface="Arial"/>
                </a:rPr>
                <a:t>Obsolescence</a:t>
              </a:r>
              <a:endParaRPr b="1" i="0" sz="3200" u="none" cap="none" strike="noStrike">
                <a:solidFill>
                  <a:srgbClr val="000000"/>
                </a:solidFill>
                <a:latin typeface="Times New Roman"/>
                <a:ea typeface="Times New Roman"/>
                <a:cs typeface="Times New Roman"/>
                <a:sym typeface="Times New Roman"/>
              </a:endParaRPr>
            </a:p>
          </p:txBody>
        </p:sp>
        <p:sp>
          <p:nvSpPr>
            <p:cNvPr id="193" name="Google Shape;193;p10"/>
            <p:cNvSpPr/>
            <p:nvPr/>
          </p:nvSpPr>
          <p:spPr>
            <a:xfrm>
              <a:off x="2469" y="1909"/>
              <a:ext cx="839" cy="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3000" u="none" cap="none" strike="noStrike">
                  <a:solidFill>
                    <a:srgbClr val="FF0000"/>
                  </a:solidFill>
                  <a:latin typeface="Arial"/>
                  <a:ea typeface="Arial"/>
                  <a:cs typeface="Arial"/>
                  <a:sym typeface="Arial"/>
                </a:rPr>
                <a:t>Lifetime</a:t>
              </a:r>
              <a:endParaRPr b="1" i="0" sz="3200" u="none" cap="none" strike="noStrike">
                <a:solidFill>
                  <a:srgbClr val="000000"/>
                </a:solidFill>
                <a:latin typeface="Times New Roman"/>
                <a:ea typeface="Times New Roman"/>
                <a:cs typeface="Times New Roman"/>
                <a:sym typeface="Times New Roman"/>
              </a:endParaRPr>
            </a:p>
          </p:txBody>
        </p:sp>
        <p:sp>
          <p:nvSpPr>
            <p:cNvPr id="194" name="Google Shape;194;p10"/>
            <p:cNvSpPr/>
            <p:nvPr/>
          </p:nvSpPr>
          <p:spPr>
            <a:xfrm>
              <a:off x="2684" y="2190"/>
              <a:ext cx="400" cy="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3000" u="none" cap="none" strike="noStrike">
                  <a:solidFill>
                    <a:srgbClr val="FF0000"/>
                  </a:solidFill>
                  <a:latin typeface="Arial"/>
                  <a:ea typeface="Arial"/>
                  <a:cs typeface="Arial"/>
                  <a:sym typeface="Arial"/>
                </a:rPr>
                <a:t>of a</a:t>
              </a:r>
              <a:endParaRPr b="1" i="0" sz="3200" u="none" cap="none" strike="noStrike">
                <a:solidFill>
                  <a:srgbClr val="000000"/>
                </a:solidFill>
                <a:latin typeface="Times New Roman"/>
                <a:ea typeface="Times New Roman"/>
                <a:cs typeface="Times New Roman"/>
                <a:sym typeface="Times New Roman"/>
              </a:endParaRPr>
            </a:p>
          </p:txBody>
        </p:sp>
        <p:sp>
          <p:nvSpPr>
            <p:cNvPr id="195" name="Google Shape;195;p10"/>
            <p:cNvSpPr/>
            <p:nvPr/>
          </p:nvSpPr>
          <p:spPr>
            <a:xfrm>
              <a:off x="2490" y="2470"/>
              <a:ext cx="800" cy="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3000" u="none" cap="none" strike="noStrike">
                  <a:solidFill>
                    <a:srgbClr val="FF0000"/>
                  </a:solidFill>
                  <a:latin typeface="Arial"/>
                  <a:ea typeface="Arial"/>
                  <a:cs typeface="Arial"/>
                  <a:sym typeface="Arial"/>
                </a:rPr>
                <a:t>System</a:t>
              </a:r>
              <a:endParaRPr b="1" i="0" sz="3200" u="none" cap="none" strike="noStrike">
                <a:solidFill>
                  <a:srgbClr val="000000"/>
                </a:solidFill>
                <a:latin typeface="Times New Roman"/>
                <a:ea typeface="Times New Roman"/>
                <a:cs typeface="Times New Roman"/>
                <a:sym typeface="Times New Roman"/>
              </a:endParaRPr>
            </a:p>
          </p:txBody>
        </p:sp>
        <p:sp>
          <p:nvSpPr>
            <p:cNvPr id="196" name="Google Shape;196;p10"/>
            <p:cNvSpPr/>
            <p:nvPr/>
          </p:nvSpPr>
          <p:spPr>
            <a:xfrm>
              <a:off x="528" y="1628"/>
              <a:ext cx="1411" cy="218"/>
            </a:xfrm>
            <a:custGeom>
              <a:rect b="b" l="l" r="r" t="t"/>
              <a:pathLst>
                <a:path extrusionOk="0" h="167" w="1075">
                  <a:moveTo>
                    <a:pt x="0" y="167"/>
                  </a:moveTo>
                  <a:lnTo>
                    <a:pt x="1075" y="167"/>
                  </a:lnTo>
                  <a:lnTo>
                    <a:pt x="1075" y="42"/>
                  </a:lnTo>
                  <a:lnTo>
                    <a:pt x="1073" y="29"/>
                  </a:lnTo>
                  <a:lnTo>
                    <a:pt x="1067" y="17"/>
                  </a:lnTo>
                  <a:lnTo>
                    <a:pt x="1058" y="8"/>
                  </a:lnTo>
                  <a:lnTo>
                    <a:pt x="1046" y="2"/>
                  </a:lnTo>
                  <a:lnTo>
                    <a:pt x="1032" y="0"/>
                  </a:lnTo>
                  <a:lnTo>
                    <a:pt x="43" y="0"/>
                  </a:lnTo>
                  <a:lnTo>
                    <a:pt x="30" y="2"/>
                  </a:lnTo>
                  <a:lnTo>
                    <a:pt x="18" y="8"/>
                  </a:lnTo>
                  <a:lnTo>
                    <a:pt x="8" y="17"/>
                  </a:lnTo>
                  <a:lnTo>
                    <a:pt x="2" y="29"/>
                  </a:lnTo>
                  <a:lnTo>
                    <a:pt x="0" y="42"/>
                  </a:lnTo>
                  <a:lnTo>
                    <a:pt x="0" y="167"/>
                  </a:lnTo>
                  <a:close/>
                </a:path>
              </a:pathLst>
            </a:custGeom>
            <a:solidFill>
              <a:srgbClr val="AEC0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97" name="Google Shape;197;p10"/>
            <p:cNvSpPr/>
            <p:nvPr/>
          </p:nvSpPr>
          <p:spPr>
            <a:xfrm>
              <a:off x="682" y="1667"/>
              <a:ext cx="1126" cy="1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500" u="none" cap="none" strike="noStrike">
                  <a:solidFill>
                    <a:srgbClr val="000000"/>
                  </a:solidFill>
                  <a:latin typeface="Arial"/>
                  <a:ea typeface="Arial"/>
                  <a:cs typeface="Arial"/>
                  <a:sym typeface="Arial"/>
                </a:rPr>
                <a:t>LIFE CYCLE STAGE</a:t>
              </a:r>
              <a:endParaRPr b="1" i="0" sz="3200" u="none" cap="none" strike="noStrike">
                <a:solidFill>
                  <a:srgbClr val="000000"/>
                </a:solidFill>
                <a:latin typeface="Times New Roman"/>
                <a:ea typeface="Times New Roman"/>
                <a:cs typeface="Times New Roman"/>
                <a:sym typeface="Times New Roman"/>
              </a:endParaRPr>
            </a:p>
          </p:txBody>
        </p:sp>
        <p:sp>
          <p:nvSpPr>
            <p:cNvPr id="198" name="Google Shape;198;p10"/>
            <p:cNvSpPr/>
            <p:nvPr/>
          </p:nvSpPr>
          <p:spPr>
            <a:xfrm>
              <a:off x="528" y="1846"/>
              <a:ext cx="1411" cy="599"/>
            </a:xfrm>
            <a:prstGeom prst="rect">
              <a:avLst/>
            </a:prstGeom>
            <a:solidFill>
              <a:srgbClr val="AEC0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99" name="Google Shape;199;p10"/>
            <p:cNvSpPr/>
            <p:nvPr/>
          </p:nvSpPr>
          <p:spPr>
            <a:xfrm>
              <a:off x="672" y="2076"/>
              <a:ext cx="1142" cy="1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500" u="none" cap="none" strike="noStrike">
                  <a:solidFill>
                    <a:srgbClr val="000000"/>
                  </a:solidFill>
                  <a:latin typeface="Arial"/>
                  <a:ea typeface="Arial"/>
                  <a:cs typeface="Arial"/>
                  <a:sym typeface="Arial"/>
                </a:rPr>
                <a:t>System Development</a:t>
              </a:r>
              <a:endParaRPr b="1" i="0" sz="3200" u="none" cap="none" strike="noStrike">
                <a:solidFill>
                  <a:srgbClr val="000000"/>
                </a:solidFill>
                <a:latin typeface="Times New Roman"/>
                <a:ea typeface="Times New Roman"/>
                <a:cs typeface="Times New Roman"/>
                <a:sym typeface="Times New Roman"/>
              </a:endParaRPr>
            </a:p>
          </p:txBody>
        </p:sp>
        <p:sp>
          <p:nvSpPr>
            <p:cNvPr id="200" name="Google Shape;200;p10"/>
            <p:cNvSpPr/>
            <p:nvPr/>
          </p:nvSpPr>
          <p:spPr>
            <a:xfrm>
              <a:off x="528" y="2445"/>
              <a:ext cx="1411" cy="584"/>
            </a:xfrm>
            <a:custGeom>
              <a:rect b="b" l="l" r="r" t="t"/>
              <a:pathLst>
                <a:path extrusionOk="0" h="447" w="1075">
                  <a:moveTo>
                    <a:pt x="1075" y="0"/>
                  </a:moveTo>
                  <a:lnTo>
                    <a:pt x="0" y="0"/>
                  </a:lnTo>
                  <a:lnTo>
                    <a:pt x="0" y="404"/>
                  </a:lnTo>
                  <a:lnTo>
                    <a:pt x="2" y="417"/>
                  </a:lnTo>
                  <a:lnTo>
                    <a:pt x="8" y="429"/>
                  </a:lnTo>
                  <a:lnTo>
                    <a:pt x="18" y="439"/>
                  </a:lnTo>
                  <a:lnTo>
                    <a:pt x="30" y="445"/>
                  </a:lnTo>
                  <a:lnTo>
                    <a:pt x="43" y="447"/>
                  </a:lnTo>
                  <a:lnTo>
                    <a:pt x="1032" y="447"/>
                  </a:lnTo>
                  <a:lnTo>
                    <a:pt x="1046" y="445"/>
                  </a:lnTo>
                  <a:lnTo>
                    <a:pt x="1058" y="439"/>
                  </a:lnTo>
                  <a:lnTo>
                    <a:pt x="1067" y="429"/>
                  </a:lnTo>
                  <a:lnTo>
                    <a:pt x="1073" y="417"/>
                  </a:lnTo>
                  <a:lnTo>
                    <a:pt x="1075" y="404"/>
                  </a:lnTo>
                  <a:lnTo>
                    <a:pt x="1075" y="0"/>
                  </a:lnTo>
                  <a:close/>
                </a:path>
              </a:pathLst>
            </a:custGeom>
            <a:solidFill>
              <a:srgbClr val="AEC0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201" name="Google Shape;201;p10"/>
            <p:cNvSpPr/>
            <p:nvPr/>
          </p:nvSpPr>
          <p:spPr>
            <a:xfrm>
              <a:off x="1091" y="2528"/>
              <a:ext cx="288" cy="1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500" u="none" cap="none" strike="noStrike">
                  <a:solidFill>
                    <a:srgbClr val="000000"/>
                  </a:solidFill>
                  <a:latin typeface="Arial"/>
                  <a:ea typeface="Arial"/>
                  <a:cs typeface="Arial"/>
                  <a:sym typeface="Arial"/>
                </a:rPr>
                <a:t>using</a:t>
              </a:r>
              <a:endParaRPr b="1" i="0" sz="3200" u="none" cap="none" strike="noStrike">
                <a:solidFill>
                  <a:srgbClr val="000000"/>
                </a:solidFill>
                <a:latin typeface="Times New Roman"/>
                <a:ea typeface="Times New Roman"/>
                <a:cs typeface="Times New Roman"/>
                <a:sym typeface="Times New Roman"/>
              </a:endParaRPr>
            </a:p>
          </p:txBody>
        </p:sp>
        <p:sp>
          <p:nvSpPr>
            <p:cNvPr id="202" name="Google Shape;202;p10"/>
            <p:cNvSpPr/>
            <p:nvPr/>
          </p:nvSpPr>
          <p:spPr>
            <a:xfrm>
              <a:off x="672" y="2667"/>
              <a:ext cx="1142" cy="1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500" u="none" cap="none" strike="noStrike">
                  <a:solidFill>
                    <a:srgbClr val="000000"/>
                  </a:solidFill>
                  <a:latin typeface="Arial"/>
                  <a:ea typeface="Arial"/>
                  <a:cs typeface="Arial"/>
                  <a:sym typeface="Arial"/>
                </a:rPr>
                <a:t>System Development</a:t>
              </a:r>
              <a:endParaRPr b="1" i="0" sz="3200" u="none" cap="none" strike="noStrike">
                <a:solidFill>
                  <a:srgbClr val="000000"/>
                </a:solidFill>
                <a:latin typeface="Times New Roman"/>
                <a:ea typeface="Times New Roman"/>
                <a:cs typeface="Times New Roman"/>
                <a:sym typeface="Times New Roman"/>
              </a:endParaRPr>
            </a:p>
          </p:txBody>
        </p:sp>
        <p:sp>
          <p:nvSpPr>
            <p:cNvPr id="203" name="Google Shape;203;p10"/>
            <p:cNvSpPr/>
            <p:nvPr/>
          </p:nvSpPr>
          <p:spPr>
            <a:xfrm>
              <a:off x="897" y="2808"/>
              <a:ext cx="689" cy="1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500" u="none" cap="none" strike="noStrike">
                  <a:solidFill>
                    <a:srgbClr val="000000"/>
                  </a:solidFill>
                  <a:latin typeface="Arial"/>
                  <a:ea typeface="Arial"/>
                  <a:cs typeface="Arial"/>
                  <a:sym typeface="Arial"/>
                </a:rPr>
                <a:t>Methodology</a:t>
              </a:r>
              <a:endParaRPr b="1" i="0" sz="3200" u="none" cap="none" strike="noStrike">
                <a:solidFill>
                  <a:srgbClr val="000000"/>
                </a:solidFill>
                <a:latin typeface="Times New Roman"/>
                <a:ea typeface="Times New Roman"/>
                <a:cs typeface="Times New Roman"/>
                <a:sym typeface="Times New Roman"/>
              </a:endParaRPr>
            </a:p>
          </p:txBody>
        </p:sp>
        <p:sp>
          <p:nvSpPr>
            <p:cNvPr id="204" name="Google Shape;204;p10"/>
            <p:cNvSpPr/>
            <p:nvPr/>
          </p:nvSpPr>
          <p:spPr>
            <a:xfrm>
              <a:off x="3821" y="1628"/>
              <a:ext cx="1411" cy="218"/>
            </a:xfrm>
            <a:custGeom>
              <a:rect b="b" l="l" r="r" t="t"/>
              <a:pathLst>
                <a:path extrusionOk="0" h="167" w="1075">
                  <a:moveTo>
                    <a:pt x="0" y="167"/>
                  </a:moveTo>
                  <a:lnTo>
                    <a:pt x="1075" y="167"/>
                  </a:lnTo>
                  <a:lnTo>
                    <a:pt x="1075" y="42"/>
                  </a:lnTo>
                  <a:lnTo>
                    <a:pt x="1073" y="29"/>
                  </a:lnTo>
                  <a:lnTo>
                    <a:pt x="1067" y="17"/>
                  </a:lnTo>
                  <a:lnTo>
                    <a:pt x="1058" y="8"/>
                  </a:lnTo>
                  <a:lnTo>
                    <a:pt x="1046" y="2"/>
                  </a:lnTo>
                  <a:lnTo>
                    <a:pt x="1032" y="0"/>
                  </a:lnTo>
                  <a:lnTo>
                    <a:pt x="43" y="0"/>
                  </a:lnTo>
                  <a:lnTo>
                    <a:pt x="30" y="2"/>
                  </a:lnTo>
                  <a:lnTo>
                    <a:pt x="18" y="8"/>
                  </a:lnTo>
                  <a:lnTo>
                    <a:pt x="8" y="17"/>
                  </a:lnTo>
                  <a:lnTo>
                    <a:pt x="2" y="29"/>
                  </a:lnTo>
                  <a:lnTo>
                    <a:pt x="0" y="42"/>
                  </a:lnTo>
                  <a:lnTo>
                    <a:pt x="0" y="167"/>
                  </a:lnTo>
                  <a:close/>
                </a:path>
              </a:pathLst>
            </a:custGeom>
            <a:solidFill>
              <a:srgbClr val="AEC0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205" name="Google Shape;205;p10"/>
            <p:cNvSpPr/>
            <p:nvPr/>
          </p:nvSpPr>
          <p:spPr>
            <a:xfrm>
              <a:off x="3975" y="1667"/>
              <a:ext cx="1126" cy="1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500" u="none" cap="none" strike="noStrike">
                  <a:solidFill>
                    <a:srgbClr val="000000"/>
                  </a:solidFill>
                  <a:latin typeface="Arial"/>
                  <a:ea typeface="Arial"/>
                  <a:cs typeface="Arial"/>
                  <a:sym typeface="Arial"/>
                </a:rPr>
                <a:t>LIFE CYCLE STAGE</a:t>
              </a:r>
              <a:endParaRPr b="1" i="0" sz="3200" u="none" cap="none" strike="noStrike">
                <a:solidFill>
                  <a:srgbClr val="000000"/>
                </a:solidFill>
                <a:latin typeface="Times New Roman"/>
                <a:ea typeface="Times New Roman"/>
                <a:cs typeface="Times New Roman"/>
                <a:sym typeface="Times New Roman"/>
              </a:endParaRPr>
            </a:p>
          </p:txBody>
        </p:sp>
        <p:sp>
          <p:nvSpPr>
            <p:cNvPr id="206" name="Google Shape;206;p10"/>
            <p:cNvSpPr/>
            <p:nvPr/>
          </p:nvSpPr>
          <p:spPr>
            <a:xfrm>
              <a:off x="3821" y="1846"/>
              <a:ext cx="1411" cy="599"/>
            </a:xfrm>
            <a:prstGeom prst="rect">
              <a:avLst/>
            </a:prstGeom>
            <a:solidFill>
              <a:srgbClr val="AEC0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207" name="Google Shape;207;p10"/>
            <p:cNvSpPr/>
            <p:nvPr/>
          </p:nvSpPr>
          <p:spPr>
            <a:xfrm>
              <a:off x="4054" y="2006"/>
              <a:ext cx="961" cy="1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500" u="none" cap="none" strike="noStrike">
                  <a:solidFill>
                    <a:srgbClr val="000000"/>
                  </a:solidFill>
                  <a:latin typeface="Arial"/>
                  <a:ea typeface="Arial"/>
                  <a:cs typeface="Arial"/>
                  <a:sym typeface="Arial"/>
                </a:rPr>
                <a:t>System Operation</a:t>
              </a:r>
              <a:endParaRPr b="1" i="0" sz="3200" u="none" cap="none" strike="noStrike">
                <a:solidFill>
                  <a:srgbClr val="000000"/>
                </a:solidFill>
                <a:latin typeface="Times New Roman"/>
                <a:ea typeface="Times New Roman"/>
                <a:cs typeface="Times New Roman"/>
                <a:sym typeface="Times New Roman"/>
              </a:endParaRPr>
            </a:p>
          </p:txBody>
        </p:sp>
        <p:sp>
          <p:nvSpPr>
            <p:cNvPr id="208" name="Google Shape;208;p10"/>
            <p:cNvSpPr/>
            <p:nvPr/>
          </p:nvSpPr>
          <p:spPr>
            <a:xfrm>
              <a:off x="4203" y="2147"/>
              <a:ext cx="655" cy="1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500" u="none" cap="none" strike="noStrike">
                  <a:solidFill>
                    <a:srgbClr val="000000"/>
                  </a:solidFill>
                  <a:latin typeface="Arial"/>
                  <a:ea typeface="Arial"/>
                  <a:cs typeface="Arial"/>
                  <a:sym typeface="Arial"/>
                </a:rPr>
                <a:t>and Support</a:t>
              </a:r>
              <a:endParaRPr b="1" i="0" sz="3200" u="none" cap="none" strike="noStrike">
                <a:solidFill>
                  <a:srgbClr val="000000"/>
                </a:solidFill>
                <a:latin typeface="Times New Roman"/>
                <a:ea typeface="Times New Roman"/>
                <a:cs typeface="Times New Roman"/>
                <a:sym typeface="Times New Roman"/>
              </a:endParaRPr>
            </a:p>
          </p:txBody>
        </p:sp>
        <p:sp>
          <p:nvSpPr>
            <p:cNvPr id="209" name="Google Shape;209;p10"/>
            <p:cNvSpPr/>
            <p:nvPr/>
          </p:nvSpPr>
          <p:spPr>
            <a:xfrm>
              <a:off x="3821" y="2445"/>
              <a:ext cx="1411" cy="584"/>
            </a:xfrm>
            <a:custGeom>
              <a:rect b="b" l="l" r="r" t="t"/>
              <a:pathLst>
                <a:path extrusionOk="0" h="447" w="1075">
                  <a:moveTo>
                    <a:pt x="1075" y="0"/>
                  </a:moveTo>
                  <a:lnTo>
                    <a:pt x="0" y="0"/>
                  </a:lnTo>
                  <a:lnTo>
                    <a:pt x="0" y="404"/>
                  </a:lnTo>
                  <a:lnTo>
                    <a:pt x="2" y="417"/>
                  </a:lnTo>
                  <a:lnTo>
                    <a:pt x="8" y="429"/>
                  </a:lnTo>
                  <a:lnTo>
                    <a:pt x="18" y="439"/>
                  </a:lnTo>
                  <a:lnTo>
                    <a:pt x="30" y="445"/>
                  </a:lnTo>
                  <a:lnTo>
                    <a:pt x="43" y="447"/>
                  </a:lnTo>
                  <a:lnTo>
                    <a:pt x="1032" y="447"/>
                  </a:lnTo>
                  <a:lnTo>
                    <a:pt x="1046" y="445"/>
                  </a:lnTo>
                  <a:lnTo>
                    <a:pt x="1058" y="439"/>
                  </a:lnTo>
                  <a:lnTo>
                    <a:pt x="1067" y="429"/>
                  </a:lnTo>
                  <a:lnTo>
                    <a:pt x="1073" y="417"/>
                  </a:lnTo>
                  <a:lnTo>
                    <a:pt x="1075" y="404"/>
                  </a:lnTo>
                  <a:lnTo>
                    <a:pt x="1075" y="0"/>
                  </a:lnTo>
                  <a:close/>
                </a:path>
              </a:pathLst>
            </a:custGeom>
            <a:solidFill>
              <a:srgbClr val="AEC0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210" name="Google Shape;210;p10"/>
            <p:cNvSpPr/>
            <p:nvPr/>
          </p:nvSpPr>
          <p:spPr>
            <a:xfrm>
              <a:off x="4384" y="2598"/>
              <a:ext cx="288" cy="1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500" u="none" cap="none" strike="noStrike">
                  <a:solidFill>
                    <a:srgbClr val="000000"/>
                  </a:solidFill>
                  <a:latin typeface="Arial"/>
                  <a:ea typeface="Arial"/>
                  <a:cs typeface="Arial"/>
                  <a:sym typeface="Arial"/>
                </a:rPr>
                <a:t>using</a:t>
              </a:r>
              <a:endParaRPr b="1" i="0" sz="3200" u="none" cap="none" strike="noStrike">
                <a:solidFill>
                  <a:srgbClr val="000000"/>
                </a:solidFill>
                <a:latin typeface="Times New Roman"/>
                <a:ea typeface="Times New Roman"/>
                <a:cs typeface="Times New Roman"/>
                <a:sym typeface="Times New Roman"/>
              </a:endParaRPr>
            </a:p>
          </p:txBody>
        </p:sp>
        <p:sp>
          <p:nvSpPr>
            <p:cNvPr id="211" name="Google Shape;211;p10"/>
            <p:cNvSpPr/>
            <p:nvPr/>
          </p:nvSpPr>
          <p:spPr>
            <a:xfrm>
              <a:off x="3909" y="2738"/>
              <a:ext cx="1256" cy="1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500" u="none" cap="none" strike="noStrike">
                  <a:solidFill>
                    <a:srgbClr val="000000"/>
                  </a:solidFill>
                  <a:latin typeface="Arial"/>
                  <a:ea typeface="Arial"/>
                  <a:cs typeface="Arial"/>
                  <a:sym typeface="Arial"/>
                </a:rPr>
                <a:t>Information Technology</a:t>
              </a:r>
              <a:endParaRPr b="1" i="0" sz="32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3200"/>
              <a:t>THE SYSTEMS DEVELOPMENT LIFE CYCLE (SDLC)</a:t>
            </a:r>
            <a:endParaRPr/>
          </a:p>
        </p:txBody>
      </p:sp>
      <p:sp>
        <p:nvSpPr>
          <p:cNvPr id="217" name="Google Shape;217;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pic>
        <p:nvPicPr>
          <p:cNvPr id="218" name="Google Shape;218;p11"/>
          <p:cNvPicPr preferRelativeResize="0"/>
          <p:nvPr>
            <p:ph idx="1" type="body"/>
          </p:nvPr>
        </p:nvPicPr>
        <p:blipFill rotWithShape="1">
          <a:blip r:embed="rId3">
            <a:alphaModFix/>
          </a:blip>
          <a:srcRect b="0" l="0" r="0" t="0"/>
          <a:stretch/>
        </p:blipFill>
        <p:spPr>
          <a:xfrm>
            <a:off x="1524000" y="2782889"/>
            <a:ext cx="9144000" cy="24082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1981200" y="274638"/>
            <a:ext cx="8229600" cy="944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(cont’d)</a:t>
            </a:r>
            <a:endParaRPr/>
          </a:p>
        </p:txBody>
      </p:sp>
      <p:sp>
        <p:nvSpPr>
          <p:cNvPr id="224" name="Google Shape;224;p12"/>
          <p:cNvSpPr txBox="1"/>
          <p:nvPr>
            <p:ph idx="1" type="body"/>
          </p:nvPr>
        </p:nvSpPr>
        <p:spPr>
          <a:xfrm>
            <a:off x="1981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SzPts val="3600"/>
              <a:buChar char="▪"/>
            </a:pPr>
            <a:r>
              <a:rPr lang="en-US" sz="2400"/>
              <a:t>The </a:t>
            </a:r>
            <a:r>
              <a:rPr b="1" lang="en-US" sz="2400"/>
              <a:t>SDLC</a:t>
            </a:r>
            <a:r>
              <a:rPr lang="en-US" sz="2400"/>
              <a:t> is composed of four fundamental phases:</a:t>
            </a:r>
            <a:endParaRPr/>
          </a:p>
          <a:p>
            <a:pPr indent="-285750" lvl="1" marL="742950" rtl="0" algn="l">
              <a:lnSpc>
                <a:spcPct val="120000"/>
              </a:lnSpc>
              <a:spcBef>
                <a:spcPts val="0"/>
              </a:spcBef>
              <a:spcAft>
                <a:spcPts val="0"/>
              </a:spcAft>
              <a:buClr>
                <a:schemeClr val="dk1"/>
              </a:buClr>
              <a:buSzPts val="2400"/>
              <a:buFont typeface="Arial"/>
              <a:buChar char="•"/>
            </a:pPr>
            <a:r>
              <a:rPr lang="en-US" sz="2400"/>
              <a:t>Planning</a:t>
            </a:r>
            <a:endParaRPr/>
          </a:p>
          <a:p>
            <a:pPr indent="-285750" lvl="1" marL="742950" rtl="0" algn="l">
              <a:lnSpc>
                <a:spcPct val="120000"/>
              </a:lnSpc>
              <a:spcBef>
                <a:spcPts val="0"/>
              </a:spcBef>
              <a:spcAft>
                <a:spcPts val="0"/>
              </a:spcAft>
              <a:buClr>
                <a:schemeClr val="dk1"/>
              </a:buClr>
              <a:buSzPts val="2400"/>
              <a:buFont typeface="Arial"/>
              <a:buChar char="•"/>
            </a:pPr>
            <a:r>
              <a:rPr lang="en-US" sz="2400"/>
              <a:t>Analysis</a:t>
            </a:r>
            <a:endParaRPr/>
          </a:p>
          <a:p>
            <a:pPr indent="-285750" lvl="1" marL="742950" rtl="0" algn="l">
              <a:lnSpc>
                <a:spcPct val="120000"/>
              </a:lnSpc>
              <a:spcBef>
                <a:spcPts val="0"/>
              </a:spcBef>
              <a:spcAft>
                <a:spcPts val="0"/>
              </a:spcAft>
              <a:buClr>
                <a:schemeClr val="dk1"/>
              </a:buClr>
              <a:buSzPts val="2400"/>
              <a:buFont typeface="Arial"/>
              <a:buChar char="•"/>
            </a:pPr>
            <a:r>
              <a:rPr lang="en-US" sz="2400"/>
              <a:t>Design</a:t>
            </a:r>
            <a:endParaRPr/>
          </a:p>
          <a:p>
            <a:pPr indent="-285750" lvl="1" marL="742950" rtl="0" algn="l">
              <a:lnSpc>
                <a:spcPct val="120000"/>
              </a:lnSpc>
              <a:spcBef>
                <a:spcPts val="0"/>
              </a:spcBef>
              <a:spcAft>
                <a:spcPts val="0"/>
              </a:spcAft>
              <a:buClr>
                <a:schemeClr val="dk1"/>
              </a:buClr>
              <a:buSzPts val="2400"/>
              <a:buFont typeface="Arial"/>
              <a:buChar char="•"/>
            </a:pPr>
            <a:r>
              <a:rPr lang="en-US" sz="2400"/>
              <a:t>Implementation</a:t>
            </a:r>
            <a:endParaRPr/>
          </a:p>
          <a:p>
            <a:pPr indent="-342900" lvl="0" marL="342900" rtl="0" algn="l">
              <a:lnSpc>
                <a:spcPct val="120000"/>
              </a:lnSpc>
              <a:spcBef>
                <a:spcPts val="0"/>
              </a:spcBef>
              <a:spcAft>
                <a:spcPts val="0"/>
              </a:spcAft>
              <a:buSzPts val="3600"/>
              <a:buChar char="▪"/>
            </a:pPr>
            <a:r>
              <a:rPr lang="en-US" sz="2400"/>
              <a:t>Each of the phases is composed of steps, which rely on techniques that produce </a:t>
            </a:r>
            <a:r>
              <a:rPr i="1" lang="en-US" sz="2400">
                <a:solidFill>
                  <a:srgbClr val="0000FF"/>
                </a:solidFill>
              </a:rPr>
              <a:t>deliverables</a:t>
            </a:r>
            <a:r>
              <a:rPr lang="en-US" sz="2400">
                <a:solidFill>
                  <a:srgbClr val="0000FF"/>
                </a:solidFill>
              </a:rPr>
              <a:t> </a:t>
            </a:r>
            <a:r>
              <a:rPr lang="en-US" sz="2400"/>
              <a:t>(specific documents that explain various elements of the system).</a:t>
            </a:r>
            <a:endParaRPr/>
          </a:p>
        </p:txBody>
      </p:sp>
      <p:sp>
        <p:nvSpPr>
          <p:cNvPr id="225" name="Google Shape;225;p1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Planning</a:t>
            </a:r>
            <a:endParaRPr/>
          </a:p>
        </p:txBody>
      </p:sp>
      <p:sp>
        <p:nvSpPr>
          <p:cNvPr id="231" name="Google Shape;231;p13"/>
          <p:cNvSpPr txBox="1"/>
          <p:nvPr>
            <p:ph idx="1" type="body"/>
          </p:nvPr>
        </p:nvSpPr>
        <p:spPr>
          <a:xfrm>
            <a:off x="1981200" y="1905000"/>
            <a:ext cx="8229600" cy="3733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4200"/>
              <a:buChar char="▪"/>
            </a:pPr>
            <a:r>
              <a:rPr lang="en-US" sz="2800"/>
              <a:t>This phase is the fundamental process of understanding </a:t>
            </a:r>
            <a:r>
              <a:rPr i="1" lang="en-US" sz="2800">
                <a:solidFill>
                  <a:srgbClr val="0000FF"/>
                </a:solidFill>
              </a:rPr>
              <a:t>why</a:t>
            </a:r>
            <a:r>
              <a:rPr lang="en-US" sz="2800"/>
              <a:t> an information system should be built, and determining </a:t>
            </a:r>
            <a:r>
              <a:rPr i="1" lang="en-US" sz="2800">
                <a:solidFill>
                  <a:srgbClr val="0000FF"/>
                </a:solidFill>
              </a:rPr>
              <a:t>how</a:t>
            </a:r>
            <a:r>
              <a:rPr lang="en-US" sz="2800"/>
              <a:t> the project team will go about building it.</a:t>
            </a:r>
            <a:endParaRPr/>
          </a:p>
          <a:p>
            <a:pPr indent="-76200" lvl="0" marL="342900" rtl="0" algn="l">
              <a:spcBef>
                <a:spcPts val="0"/>
              </a:spcBef>
              <a:spcAft>
                <a:spcPts val="0"/>
              </a:spcAft>
              <a:buSzPts val="4200"/>
              <a:buNone/>
            </a:pPr>
            <a:r>
              <a:t/>
            </a:r>
            <a:endParaRPr sz="2800"/>
          </a:p>
        </p:txBody>
      </p:sp>
      <p:sp>
        <p:nvSpPr>
          <p:cNvPr id="232" name="Google Shape;232;p1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The planning phase has two steps:</a:t>
            </a:r>
            <a:endParaRPr/>
          </a:p>
        </p:txBody>
      </p:sp>
      <p:sp>
        <p:nvSpPr>
          <p:cNvPr id="238" name="Google Shape;238;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742950" lvl="0" marL="742950" rtl="0" algn="l">
              <a:lnSpc>
                <a:spcPct val="120000"/>
              </a:lnSpc>
              <a:spcBef>
                <a:spcPts val="0"/>
              </a:spcBef>
              <a:spcAft>
                <a:spcPts val="0"/>
              </a:spcAft>
              <a:buSzPts val="6000"/>
              <a:buNone/>
            </a:pPr>
            <a:r>
              <a:rPr lang="en-US"/>
              <a:t>1</a:t>
            </a:r>
            <a:r>
              <a:rPr lang="en-US" sz="2400"/>
              <a:t>. During </a:t>
            </a:r>
            <a:r>
              <a:rPr b="1" lang="en-US" sz="2400">
                <a:solidFill>
                  <a:schemeClr val="hlink"/>
                </a:solidFill>
              </a:rPr>
              <a:t>project initiation</a:t>
            </a:r>
            <a:r>
              <a:rPr lang="en-US" sz="2400"/>
              <a:t>, the system’s business value to the organization is identified (How will it lower costs or increase revenues?).</a:t>
            </a:r>
            <a:endParaRPr/>
          </a:p>
          <a:p>
            <a:pPr indent="-742950" lvl="0" marL="742950" rtl="0" algn="l">
              <a:lnSpc>
                <a:spcPct val="120000"/>
              </a:lnSpc>
              <a:spcBef>
                <a:spcPts val="0"/>
              </a:spcBef>
              <a:spcAft>
                <a:spcPts val="0"/>
              </a:spcAft>
              <a:buSzPts val="3600"/>
              <a:buNone/>
            </a:pPr>
            <a:r>
              <a:rPr lang="en-US" sz="2400"/>
              <a:t>2. During </a:t>
            </a:r>
            <a:r>
              <a:rPr b="1" lang="en-US" sz="2400">
                <a:solidFill>
                  <a:schemeClr val="hlink"/>
                </a:solidFill>
              </a:rPr>
              <a:t>project management</a:t>
            </a:r>
            <a:r>
              <a:rPr lang="en-US" sz="2400"/>
              <a:t>, the project manager creates a work plan, staffs the project, and puts techniques in place to help the project team control and direct the project through the entire SDLC.</a:t>
            </a:r>
            <a:endParaRPr/>
          </a:p>
          <a:p>
            <a:pPr indent="0" lvl="0" marL="342900" rtl="0" algn="l">
              <a:lnSpc>
                <a:spcPct val="120000"/>
              </a:lnSpc>
              <a:spcBef>
                <a:spcPts val="0"/>
              </a:spcBef>
              <a:spcAft>
                <a:spcPts val="0"/>
              </a:spcAft>
              <a:buSzPts val="6150"/>
              <a:buNone/>
            </a:pPr>
            <a:r>
              <a:t/>
            </a:r>
            <a:endParaRPr sz="4100"/>
          </a:p>
          <a:p>
            <a:pPr indent="0" lvl="0" marL="342900" rtl="0" algn="l">
              <a:spcBef>
                <a:spcPts val="0"/>
              </a:spcBef>
              <a:spcAft>
                <a:spcPts val="0"/>
              </a:spcAft>
              <a:buSzPts val="6000"/>
              <a:buNone/>
            </a:pPr>
            <a:r>
              <a:t/>
            </a:r>
            <a:endParaRPr/>
          </a:p>
        </p:txBody>
      </p:sp>
      <p:sp>
        <p:nvSpPr>
          <p:cNvPr id="239" name="Google Shape;239;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Analysis</a:t>
            </a:r>
            <a:endParaRPr/>
          </a:p>
        </p:txBody>
      </p:sp>
      <p:sp>
        <p:nvSpPr>
          <p:cNvPr id="245" name="Google Shape;245;p15"/>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SzPts val="3600"/>
              <a:buChar char="▪"/>
            </a:pPr>
            <a:r>
              <a:rPr lang="en-US" sz="2400"/>
              <a:t>The analysis phase answers the questions of </a:t>
            </a:r>
            <a:r>
              <a:rPr i="1" lang="en-US" sz="2400">
                <a:solidFill>
                  <a:srgbClr val="0000FF"/>
                </a:solidFill>
              </a:rPr>
              <a:t>who</a:t>
            </a:r>
            <a:r>
              <a:rPr lang="en-US" sz="2400"/>
              <a:t> will use the system, </a:t>
            </a:r>
            <a:r>
              <a:rPr i="1" lang="en-US" sz="2400">
                <a:solidFill>
                  <a:srgbClr val="0000FF"/>
                </a:solidFill>
              </a:rPr>
              <a:t>what</a:t>
            </a:r>
            <a:r>
              <a:rPr i="1" lang="en-US" sz="2400">
                <a:solidFill>
                  <a:srgbClr val="00B0F0"/>
                </a:solidFill>
              </a:rPr>
              <a:t> </a:t>
            </a:r>
            <a:r>
              <a:rPr lang="en-US" sz="2400"/>
              <a:t>the system will do, and </a:t>
            </a:r>
            <a:r>
              <a:rPr i="1" lang="en-US" sz="2400">
                <a:solidFill>
                  <a:srgbClr val="0000FF"/>
                </a:solidFill>
              </a:rPr>
              <a:t>where</a:t>
            </a:r>
            <a:r>
              <a:rPr lang="en-US" sz="2400"/>
              <a:t> and </a:t>
            </a:r>
            <a:r>
              <a:rPr i="1" lang="en-US" sz="2400">
                <a:solidFill>
                  <a:srgbClr val="0000FF"/>
                </a:solidFill>
              </a:rPr>
              <a:t>when</a:t>
            </a:r>
            <a:r>
              <a:rPr i="1" lang="en-US" sz="2400">
                <a:solidFill>
                  <a:srgbClr val="00B0F0"/>
                </a:solidFill>
              </a:rPr>
              <a:t> </a:t>
            </a:r>
            <a:r>
              <a:rPr lang="en-US" sz="2400"/>
              <a:t>it will be used.</a:t>
            </a:r>
            <a:endParaRPr/>
          </a:p>
          <a:p>
            <a:pPr indent="-342900" lvl="0" marL="342900" rtl="0" algn="l">
              <a:lnSpc>
                <a:spcPct val="110000"/>
              </a:lnSpc>
              <a:spcBef>
                <a:spcPts val="0"/>
              </a:spcBef>
              <a:spcAft>
                <a:spcPts val="0"/>
              </a:spcAft>
              <a:buSzPts val="3600"/>
              <a:buChar char="▪"/>
            </a:pPr>
            <a:r>
              <a:rPr lang="en-US" sz="2400"/>
              <a:t>During this phase the project team investigates any current system(s), identifies improvement opportunities, and develops a concept for the new system.</a:t>
            </a:r>
            <a:endParaRPr/>
          </a:p>
        </p:txBody>
      </p:sp>
      <p:sp>
        <p:nvSpPr>
          <p:cNvPr id="246" name="Google Shape;246;p1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3200"/>
              <a:t>The analysis phase has three steps:</a:t>
            </a:r>
            <a:endParaRPr/>
          </a:p>
        </p:txBody>
      </p:sp>
      <p:sp>
        <p:nvSpPr>
          <p:cNvPr id="252" name="Google Shape;252;p16"/>
          <p:cNvSpPr txBox="1"/>
          <p:nvPr>
            <p:ph idx="1" type="body"/>
          </p:nvPr>
        </p:nvSpPr>
        <p:spPr>
          <a:xfrm>
            <a:off x="1905000" y="1676401"/>
            <a:ext cx="8229600" cy="4525963"/>
          </a:xfrm>
          <a:prstGeom prst="rect">
            <a:avLst/>
          </a:prstGeom>
          <a:noFill/>
          <a:ln>
            <a:noFill/>
          </a:ln>
        </p:spPr>
        <p:txBody>
          <a:bodyPr anchorCtr="0" anchor="t" bIns="45700" lIns="91425" spcFirstLastPara="1" rIns="91425" wrap="square" tIns="45700">
            <a:normAutofit/>
          </a:bodyPr>
          <a:lstStyle/>
          <a:p>
            <a:pPr indent="-571500" lvl="0" marL="571500" rtl="0" algn="l">
              <a:lnSpc>
                <a:spcPct val="120000"/>
              </a:lnSpc>
              <a:spcBef>
                <a:spcPts val="0"/>
              </a:spcBef>
              <a:spcAft>
                <a:spcPts val="0"/>
              </a:spcAft>
              <a:buSzPts val="3600"/>
              <a:buNone/>
            </a:pPr>
            <a:r>
              <a:rPr b="1" lang="en-US" sz="2400"/>
              <a:t>1. </a:t>
            </a:r>
            <a:r>
              <a:rPr b="1" lang="en-US" sz="2400">
                <a:solidFill>
                  <a:schemeClr val="hlink"/>
                </a:solidFill>
              </a:rPr>
              <a:t>Analysis strategy</a:t>
            </a:r>
            <a:r>
              <a:rPr lang="en-US" sz="2400">
                <a:solidFill>
                  <a:schemeClr val="hlink"/>
                </a:solidFill>
              </a:rPr>
              <a:t>: </a:t>
            </a:r>
            <a:r>
              <a:rPr lang="en-US" sz="2400"/>
              <a:t>This is developed to guide the projects team’s efforts. This includes a study of the current system and its problems, and envisioning ways to design a new system.</a:t>
            </a:r>
            <a:endParaRPr/>
          </a:p>
          <a:p>
            <a:pPr indent="-571500" lvl="0" marL="571500" rtl="0" algn="l">
              <a:lnSpc>
                <a:spcPct val="120000"/>
              </a:lnSpc>
              <a:spcBef>
                <a:spcPts val="0"/>
              </a:spcBef>
              <a:spcAft>
                <a:spcPts val="0"/>
              </a:spcAft>
              <a:buSzPts val="3600"/>
              <a:buNone/>
            </a:pPr>
            <a:r>
              <a:rPr b="1" lang="en-US" sz="2400"/>
              <a:t>2. </a:t>
            </a:r>
            <a:r>
              <a:rPr b="1" lang="en-US" sz="2400">
                <a:solidFill>
                  <a:schemeClr val="hlink"/>
                </a:solidFill>
              </a:rPr>
              <a:t>Requirements gathering</a:t>
            </a:r>
            <a:r>
              <a:rPr lang="en-US" sz="2400">
                <a:solidFill>
                  <a:schemeClr val="hlink"/>
                </a:solidFill>
              </a:rPr>
              <a:t>: </a:t>
            </a:r>
            <a:r>
              <a:rPr lang="en-US" sz="2400"/>
              <a:t>The analysis of this information leads to the development of a concept for a new system. This concept is used to build a set of analysis models.</a:t>
            </a:r>
            <a:endParaRPr/>
          </a:p>
          <a:p>
            <a:pPr indent="-571500" lvl="0" marL="571500" rtl="0" algn="l">
              <a:lnSpc>
                <a:spcPct val="120000"/>
              </a:lnSpc>
              <a:spcBef>
                <a:spcPts val="0"/>
              </a:spcBef>
              <a:spcAft>
                <a:spcPts val="0"/>
              </a:spcAft>
              <a:buSzPts val="3600"/>
              <a:buNone/>
            </a:pPr>
            <a:r>
              <a:rPr b="1" lang="en-US" sz="2400"/>
              <a:t>3.</a:t>
            </a:r>
            <a:r>
              <a:rPr b="1" lang="en-US" sz="2400">
                <a:solidFill>
                  <a:schemeClr val="hlink"/>
                </a:solidFill>
              </a:rPr>
              <a:t> System proposal</a:t>
            </a:r>
            <a:r>
              <a:rPr lang="en-US" sz="2400"/>
              <a:t>: The proposal is presented to the project sponsor and other key individuals who decide whether the project should continue to move forward.</a:t>
            </a:r>
            <a:endParaRPr sz="2400">
              <a:solidFill>
                <a:schemeClr val="hlink"/>
              </a:solidFill>
            </a:endParaRPr>
          </a:p>
          <a:p>
            <a:pPr indent="-114300" lvl="0" marL="342900" rtl="0" algn="l">
              <a:spcBef>
                <a:spcPts val="0"/>
              </a:spcBef>
              <a:spcAft>
                <a:spcPts val="0"/>
              </a:spcAft>
              <a:buSzPts val="3600"/>
              <a:buNone/>
            </a:pPr>
            <a:r>
              <a:t/>
            </a:r>
            <a:endParaRPr sz="2400"/>
          </a:p>
        </p:txBody>
      </p:sp>
      <p:sp>
        <p:nvSpPr>
          <p:cNvPr id="253" name="Google Shape;253;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Design</a:t>
            </a:r>
            <a:endParaRPr/>
          </a:p>
        </p:txBody>
      </p:sp>
      <p:sp>
        <p:nvSpPr>
          <p:cNvPr id="259" name="Google Shape;259;p17"/>
          <p:cNvSpPr txBox="1"/>
          <p:nvPr>
            <p:ph idx="1" type="body"/>
          </p:nvPr>
        </p:nvSpPr>
        <p:spPr>
          <a:xfrm>
            <a:off x="1981200" y="1828800"/>
            <a:ext cx="8077200" cy="3276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4200"/>
              <a:buChar char="▪"/>
            </a:pPr>
            <a:r>
              <a:rPr lang="en-US" sz="2800"/>
              <a:t>The design phase decides </a:t>
            </a:r>
            <a:r>
              <a:rPr b="1" i="1" lang="en-US" sz="2800">
                <a:solidFill>
                  <a:srgbClr val="0000FF"/>
                </a:solidFill>
              </a:rPr>
              <a:t>how</a:t>
            </a:r>
            <a:r>
              <a:rPr lang="en-US" sz="2800"/>
              <a:t> the system will operate, in terms of the hardware, software, and network infrastructure; the user interface, forms, and reports that will be used; and the specific programs, databases, and files that will be needed.</a:t>
            </a:r>
            <a:endParaRPr/>
          </a:p>
          <a:p>
            <a:pPr indent="0" lvl="0" marL="342900" rtl="0" algn="l">
              <a:spcBef>
                <a:spcPts val="0"/>
              </a:spcBef>
              <a:spcAft>
                <a:spcPts val="0"/>
              </a:spcAft>
              <a:buSzPts val="6000"/>
              <a:buNone/>
            </a:pPr>
            <a:r>
              <a:t/>
            </a:r>
            <a:endParaRPr/>
          </a:p>
        </p:txBody>
      </p:sp>
      <p:sp>
        <p:nvSpPr>
          <p:cNvPr id="260" name="Google Shape;260;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The design phase has four steps:</a:t>
            </a:r>
            <a:endParaRPr/>
          </a:p>
        </p:txBody>
      </p:sp>
      <p:sp>
        <p:nvSpPr>
          <p:cNvPr id="266" name="Google Shape;266;p18"/>
          <p:cNvSpPr txBox="1"/>
          <p:nvPr>
            <p:ph idx="1" type="body"/>
          </p:nvPr>
        </p:nvSpPr>
        <p:spPr>
          <a:xfrm>
            <a:off x="1981200" y="1600201"/>
            <a:ext cx="8229600" cy="4038600"/>
          </a:xfrm>
          <a:prstGeom prst="rect">
            <a:avLst/>
          </a:prstGeom>
          <a:noFill/>
          <a:ln>
            <a:noFill/>
          </a:ln>
        </p:spPr>
        <p:txBody>
          <a:bodyPr anchorCtr="0" anchor="t" bIns="45700" lIns="91425" spcFirstLastPara="1" rIns="91425" wrap="square" tIns="45700">
            <a:normAutofit fontScale="77500" lnSpcReduction="20000"/>
          </a:bodyPr>
          <a:lstStyle/>
          <a:p>
            <a:pPr indent="-685800" lvl="0" marL="685800" rtl="0" algn="l">
              <a:lnSpc>
                <a:spcPct val="120000"/>
              </a:lnSpc>
              <a:spcBef>
                <a:spcPts val="0"/>
              </a:spcBef>
              <a:spcAft>
                <a:spcPts val="0"/>
              </a:spcAft>
              <a:buSzPct val="150000"/>
              <a:buNone/>
            </a:pPr>
            <a:r>
              <a:rPr b="1" lang="en-US"/>
              <a:t>1</a:t>
            </a:r>
            <a:r>
              <a:rPr b="1" lang="en-US" sz="3400"/>
              <a:t>. </a:t>
            </a:r>
            <a:r>
              <a:rPr b="1" lang="en-US" sz="3400">
                <a:solidFill>
                  <a:schemeClr val="hlink"/>
                </a:solidFill>
              </a:rPr>
              <a:t>Design Strategy</a:t>
            </a:r>
            <a:r>
              <a:rPr lang="en-US" sz="3400">
                <a:solidFill>
                  <a:schemeClr val="hlink"/>
                </a:solidFill>
              </a:rPr>
              <a:t>: </a:t>
            </a:r>
            <a:r>
              <a:rPr lang="en-US" sz="3400"/>
              <a:t>This clarifies whether the system will be developed by the company or outside the company.</a:t>
            </a:r>
            <a:endParaRPr/>
          </a:p>
          <a:p>
            <a:pPr indent="-685800" lvl="0" marL="685800" rtl="0" algn="l">
              <a:lnSpc>
                <a:spcPct val="120000"/>
              </a:lnSpc>
              <a:spcBef>
                <a:spcPts val="0"/>
              </a:spcBef>
              <a:spcAft>
                <a:spcPts val="0"/>
              </a:spcAft>
              <a:buSzPct val="150000"/>
              <a:buNone/>
            </a:pPr>
            <a:r>
              <a:rPr b="1" lang="en-US" sz="3400"/>
              <a:t>2.</a:t>
            </a:r>
            <a:r>
              <a:rPr b="1" lang="en-US" sz="3400">
                <a:solidFill>
                  <a:schemeClr val="hlink"/>
                </a:solidFill>
              </a:rPr>
              <a:t> Architecture Design</a:t>
            </a:r>
            <a:r>
              <a:rPr lang="en-US" sz="3400">
                <a:solidFill>
                  <a:schemeClr val="hlink"/>
                </a:solidFill>
              </a:rPr>
              <a:t>: </a:t>
            </a:r>
            <a:r>
              <a:rPr lang="en-US" sz="3400"/>
              <a:t>This describes the hardware, software, and network infrastructure that will be used.</a:t>
            </a:r>
            <a:endParaRPr/>
          </a:p>
          <a:p>
            <a:pPr indent="-685800" lvl="0" marL="685800" rtl="0" algn="l">
              <a:lnSpc>
                <a:spcPct val="120000"/>
              </a:lnSpc>
              <a:spcBef>
                <a:spcPts val="0"/>
              </a:spcBef>
              <a:spcAft>
                <a:spcPts val="0"/>
              </a:spcAft>
              <a:buSzPct val="150000"/>
              <a:buNone/>
            </a:pPr>
            <a:r>
              <a:rPr b="1" lang="en-US" sz="3400"/>
              <a:t>3. </a:t>
            </a:r>
            <a:r>
              <a:rPr b="1" lang="en-US" sz="3400">
                <a:solidFill>
                  <a:schemeClr val="hlink"/>
                </a:solidFill>
              </a:rPr>
              <a:t>Database and File Specifications</a:t>
            </a:r>
            <a:r>
              <a:rPr lang="en-US" sz="3400"/>
              <a:t>: These documents define what and where the data will be stored.</a:t>
            </a:r>
            <a:endParaRPr/>
          </a:p>
          <a:p>
            <a:pPr indent="-685800" lvl="0" marL="685800" rtl="0" algn="l">
              <a:lnSpc>
                <a:spcPct val="120000"/>
              </a:lnSpc>
              <a:spcBef>
                <a:spcPts val="0"/>
              </a:spcBef>
              <a:spcAft>
                <a:spcPts val="0"/>
              </a:spcAft>
              <a:buSzPct val="150000"/>
              <a:buNone/>
            </a:pPr>
            <a:r>
              <a:rPr b="1" lang="en-US" sz="3400"/>
              <a:t>4. </a:t>
            </a:r>
            <a:r>
              <a:rPr b="1" lang="en-US" sz="3400">
                <a:solidFill>
                  <a:schemeClr val="hlink"/>
                </a:solidFill>
              </a:rPr>
              <a:t>Program Design</a:t>
            </a:r>
            <a:r>
              <a:rPr lang="en-US" sz="3400"/>
              <a:t>: Defines what programs need to be written and what they will do.</a:t>
            </a:r>
            <a:endParaRPr/>
          </a:p>
          <a:p>
            <a:pPr indent="-47625" lvl="0" marL="342900" rtl="0" algn="l">
              <a:spcBef>
                <a:spcPts val="0"/>
              </a:spcBef>
              <a:spcAft>
                <a:spcPts val="0"/>
              </a:spcAft>
              <a:buSzPct val="150000"/>
              <a:buNone/>
            </a:pPr>
            <a:r>
              <a:t/>
            </a:r>
            <a:endParaRPr/>
          </a:p>
        </p:txBody>
      </p:sp>
      <p:sp>
        <p:nvSpPr>
          <p:cNvPr id="267" name="Google Shape;267;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Implementation</a:t>
            </a:r>
            <a:endParaRPr/>
          </a:p>
        </p:txBody>
      </p:sp>
      <p:sp>
        <p:nvSpPr>
          <p:cNvPr id="273" name="Google Shape;273;p19"/>
          <p:cNvSpPr txBox="1"/>
          <p:nvPr>
            <p:ph idx="1" type="body"/>
          </p:nvPr>
        </p:nvSpPr>
        <p:spPr>
          <a:xfrm>
            <a:off x="1981200" y="1600201"/>
            <a:ext cx="8534400" cy="32765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600"/>
              <a:buChar char="▪"/>
            </a:pPr>
            <a:r>
              <a:rPr lang="en-US" sz="2400"/>
              <a:t>During the implementation phase, the system is either developed or purchased (in the case of packaged software) and installed.</a:t>
            </a:r>
            <a:endParaRPr/>
          </a:p>
          <a:p>
            <a:pPr indent="-342900" lvl="0" marL="342900" rtl="0" algn="l">
              <a:spcBef>
                <a:spcPts val="0"/>
              </a:spcBef>
              <a:spcAft>
                <a:spcPts val="0"/>
              </a:spcAft>
              <a:buSzPts val="3600"/>
              <a:buChar char="▪"/>
            </a:pPr>
            <a:r>
              <a:rPr lang="en-US" sz="2400"/>
              <a:t>This phase is usually the longest and most expensive part of the process.</a:t>
            </a:r>
            <a:endParaRPr/>
          </a:p>
        </p:txBody>
      </p:sp>
      <p:sp>
        <p:nvSpPr>
          <p:cNvPr id="274" name="Google Shape;274;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idx="1" type="body"/>
          </p:nvPr>
        </p:nvSpPr>
        <p:spPr>
          <a:xfrm>
            <a:off x="1981200" y="1676400"/>
            <a:ext cx="80772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Char char="▪"/>
            </a:pPr>
            <a:r>
              <a:rPr lang="en-US" sz="2000"/>
              <a:t>Describe the motivation for a system development process in terms of the Capability Maturity Model (CMM) for quality management.</a:t>
            </a:r>
            <a:endParaRPr/>
          </a:p>
          <a:p>
            <a:pPr indent="-342900" lvl="0" marL="342900" rtl="0" algn="l">
              <a:lnSpc>
                <a:spcPct val="90000"/>
              </a:lnSpc>
              <a:spcBef>
                <a:spcPts val="300"/>
              </a:spcBef>
              <a:spcAft>
                <a:spcPts val="0"/>
              </a:spcAft>
              <a:buSzPts val="3000"/>
              <a:buChar char="▪"/>
            </a:pPr>
            <a:r>
              <a:rPr lang="en-US" sz="2000"/>
              <a:t>Differentiate between the system life cycle and a system development methodology.</a:t>
            </a:r>
            <a:endParaRPr/>
          </a:p>
          <a:p>
            <a:pPr indent="-342900" lvl="0" marL="342900" rtl="0" algn="l">
              <a:lnSpc>
                <a:spcPct val="90000"/>
              </a:lnSpc>
              <a:spcBef>
                <a:spcPts val="600"/>
              </a:spcBef>
              <a:spcAft>
                <a:spcPts val="0"/>
              </a:spcAft>
              <a:buSzPts val="3000"/>
              <a:buChar char="▪"/>
            </a:pPr>
            <a:r>
              <a:rPr lang="en-US" sz="2000"/>
              <a:t>Describe eight basic principles of system development.</a:t>
            </a:r>
            <a:endParaRPr/>
          </a:p>
          <a:p>
            <a:pPr indent="-342900" lvl="0" marL="342900" rtl="0" algn="l">
              <a:lnSpc>
                <a:spcPct val="90000"/>
              </a:lnSpc>
              <a:spcBef>
                <a:spcPts val="600"/>
              </a:spcBef>
              <a:spcAft>
                <a:spcPts val="0"/>
              </a:spcAft>
              <a:buSzPts val="3000"/>
              <a:buChar char="▪"/>
            </a:pPr>
            <a:r>
              <a:rPr lang="en-US" sz="2000"/>
              <a:t>Define problems, opportunities, and directives—the triggers for systems development projects.</a:t>
            </a:r>
            <a:endParaRPr/>
          </a:p>
          <a:p>
            <a:pPr indent="-342900" lvl="0" marL="342900" rtl="0" algn="l">
              <a:lnSpc>
                <a:spcPct val="90000"/>
              </a:lnSpc>
              <a:spcBef>
                <a:spcPts val="600"/>
              </a:spcBef>
              <a:spcAft>
                <a:spcPts val="0"/>
              </a:spcAft>
              <a:buSzPts val="3000"/>
              <a:buChar char="▪"/>
            </a:pPr>
            <a:r>
              <a:rPr lang="en-US" sz="2000"/>
              <a:t>Describe the PIECES framework for categorizing problems, opportunities, and directives.</a:t>
            </a:r>
            <a:endParaRPr/>
          </a:p>
          <a:p>
            <a:pPr indent="-342900" lvl="0" marL="342900" rtl="0" algn="l">
              <a:lnSpc>
                <a:spcPct val="90000"/>
              </a:lnSpc>
              <a:spcBef>
                <a:spcPts val="600"/>
              </a:spcBef>
              <a:spcAft>
                <a:spcPts val="0"/>
              </a:spcAft>
              <a:buSzPts val="3000"/>
              <a:buChar char="▪"/>
            </a:pPr>
            <a:r>
              <a:rPr lang="en-US" sz="2000"/>
              <a:t>Describe the traditional, basic phases of system development. For each phase, describe its purpose, inputs, and outputs.</a:t>
            </a:r>
            <a:endParaRPr/>
          </a:p>
          <a:p>
            <a:pPr indent="-342900" lvl="0" marL="342900" rtl="0" algn="l">
              <a:lnSpc>
                <a:spcPct val="90000"/>
              </a:lnSpc>
              <a:spcBef>
                <a:spcPts val="600"/>
              </a:spcBef>
              <a:spcAft>
                <a:spcPts val="0"/>
              </a:spcAft>
              <a:buSzPts val="3000"/>
              <a:buChar char="▪"/>
            </a:pPr>
            <a:r>
              <a:rPr lang="en-US" sz="2000"/>
              <a:t>Describe cross life cycle activities that overlap all system development phases.</a:t>
            </a:r>
            <a:endParaRPr/>
          </a:p>
          <a:p>
            <a:pPr indent="-342900" lvl="0" marL="342900" rtl="0" algn="l">
              <a:lnSpc>
                <a:spcPct val="90000"/>
              </a:lnSpc>
              <a:spcBef>
                <a:spcPts val="600"/>
              </a:spcBef>
              <a:spcAft>
                <a:spcPts val="0"/>
              </a:spcAft>
              <a:buSzPts val="3000"/>
              <a:buChar char="▪"/>
            </a:pPr>
            <a:r>
              <a:rPr lang="en-US" sz="2000"/>
              <a:t>Describe four basic alternative “routes” through the basic phases of system development. Describe how routes may be combined or customized for different projects.</a:t>
            </a:r>
            <a:endParaRPr/>
          </a:p>
        </p:txBody>
      </p:sp>
      <p:sp>
        <p:nvSpPr>
          <p:cNvPr id="55" name="Google Shape;55;p2"/>
          <p:cNvSpPr txBox="1"/>
          <p:nvPr>
            <p:ph type="title"/>
          </p:nvPr>
        </p:nvSpPr>
        <p:spPr>
          <a:xfrm>
            <a:off x="1981200" y="274638"/>
            <a:ext cx="80772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Session objectives</a:t>
            </a:r>
            <a:endParaRPr/>
          </a:p>
        </p:txBody>
      </p:sp>
      <p:sp>
        <p:nvSpPr>
          <p:cNvPr id="56" name="Google Shape;56;p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The implementation phase has three steps:</a:t>
            </a:r>
            <a:endParaRPr/>
          </a:p>
        </p:txBody>
      </p:sp>
      <p:sp>
        <p:nvSpPr>
          <p:cNvPr id="280" name="Google Shape;280;p2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900"/>
              <a:buNone/>
            </a:pPr>
            <a:r>
              <a:rPr b="1" lang="en-US" sz="2600"/>
              <a:t>1. </a:t>
            </a:r>
            <a:r>
              <a:rPr b="1" lang="en-US" sz="2600">
                <a:solidFill>
                  <a:schemeClr val="hlink"/>
                </a:solidFill>
              </a:rPr>
              <a:t>System Construction</a:t>
            </a:r>
            <a:r>
              <a:rPr lang="en-US" sz="2600"/>
              <a:t>: The system is built and tested to make sure it performs as designed.</a:t>
            </a:r>
            <a:endParaRPr/>
          </a:p>
          <a:p>
            <a:pPr indent="-342900" lvl="0" marL="342900" rtl="0" algn="l">
              <a:spcBef>
                <a:spcPts val="0"/>
              </a:spcBef>
              <a:spcAft>
                <a:spcPts val="0"/>
              </a:spcAft>
              <a:buSzPts val="3900"/>
              <a:buNone/>
            </a:pPr>
            <a:r>
              <a:rPr b="1" lang="en-US" sz="2600"/>
              <a:t>2. </a:t>
            </a:r>
            <a:r>
              <a:rPr b="1" lang="en-US" sz="2600">
                <a:solidFill>
                  <a:schemeClr val="hlink"/>
                </a:solidFill>
              </a:rPr>
              <a:t>Installation</a:t>
            </a:r>
            <a:r>
              <a:rPr lang="en-US" sz="2600"/>
              <a:t>: The old system is turned off and the new one is turned on.</a:t>
            </a:r>
            <a:endParaRPr/>
          </a:p>
          <a:p>
            <a:pPr indent="-342900" lvl="0" marL="342900" rtl="0" algn="l">
              <a:spcBef>
                <a:spcPts val="0"/>
              </a:spcBef>
              <a:spcAft>
                <a:spcPts val="0"/>
              </a:spcAft>
              <a:buSzPts val="3900"/>
              <a:buNone/>
            </a:pPr>
            <a:r>
              <a:rPr b="1" lang="en-US" sz="2600"/>
              <a:t>3. </a:t>
            </a:r>
            <a:r>
              <a:rPr b="1" lang="en-US" sz="2600">
                <a:solidFill>
                  <a:schemeClr val="hlink"/>
                </a:solidFill>
              </a:rPr>
              <a:t>Support Plan</a:t>
            </a:r>
            <a:r>
              <a:rPr lang="en-US" sz="2600"/>
              <a:t>: Includes a post-implementation review as well as a systematic way for identifying changes needed for the system.</a:t>
            </a:r>
            <a:endParaRPr/>
          </a:p>
          <a:p>
            <a:pPr indent="0" lvl="0" marL="342900" rtl="0" algn="l">
              <a:spcBef>
                <a:spcPts val="0"/>
              </a:spcBef>
              <a:spcAft>
                <a:spcPts val="0"/>
              </a:spcAft>
              <a:buSzPts val="6000"/>
              <a:buNone/>
            </a:pPr>
            <a:r>
              <a:t/>
            </a:r>
            <a:endParaRPr/>
          </a:p>
        </p:txBody>
      </p:sp>
      <p:sp>
        <p:nvSpPr>
          <p:cNvPr id="281" name="Google Shape;281;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br>
              <a:rPr lang="en-US" sz="3200">
                <a:solidFill>
                  <a:srgbClr val="000000"/>
                </a:solidFill>
              </a:rPr>
            </a:br>
            <a:r>
              <a:rPr lang="en-US" sz="3200">
                <a:solidFill>
                  <a:srgbClr val="000000"/>
                </a:solidFill>
              </a:rPr>
              <a:t>A systems Development Process: </a:t>
            </a:r>
            <a:br>
              <a:rPr lang="en-US" sz="3200">
                <a:solidFill>
                  <a:srgbClr val="000000"/>
                </a:solidFill>
              </a:rPr>
            </a:br>
            <a:endParaRPr/>
          </a:p>
        </p:txBody>
      </p:sp>
      <p:sp>
        <p:nvSpPr>
          <p:cNvPr id="287" name="Google Shape;287;p21"/>
          <p:cNvSpPr txBox="1"/>
          <p:nvPr>
            <p:ph idx="1" type="body"/>
          </p:nvPr>
        </p:nvSpPr>
        <p:spPr>
          <a:xfrm>
            <a:off x="609600" y="1600200"/>
            <a:ext cx="10972800" cy="5121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4200"/>
              <a:buFont typeface="Noto Sans Symbols"/>
              <a:buChar char="▪"/>
            </a:pPr>
            <a:r>
              <a:rPr lang="en-US" sz="2800"/>
              <a:t>We examine a systems development process based on a hypothetical methodology called </a:t>
            </a:r>
            <a:r>
              <a:rPr i="1" lang="en-US" sz="2800"/>
              <a:t>FAST</a:t>
            </a:r>
            <a:r>
              <a:rPr lang="en-US" sz="2800"/>
              <a:t> </a:t>
            </a:r>
            <a:r>
              <a:rPr i="1" lang="en-US" sz="2800"/>
              <a:t>(</a:t>
            </a:r>
            <a:r>
              <a:rPr i="1" lang="en-US" sz="2800">
                <a:solidFill>
                  <a:srgbClr val="000000"/>
                </a:solidFill>
              </a:rPr>
              <a:t>Framework for the Application of Systems Techniques) ( Whitten , 2007). </a:t>
            </a:r>
            <a:endParaRPr/>
          </a:p>
          <a:p>
            <a:pPr indent="-285750" lvl="1" marL="742950" rtl="0" algn="l">
              <a:spcBef>
                <a:spcPts val="480"/>
              </a:spcBef>
              <a:spcAft>
                <a:spcPts val="0"/>
              </a:spcAft>
              <a:buClr>
                <a:srgbClr val="000000"/>
              </a:buClr>
              <a:buSzPts val="2400"/>
              <a:buChar char="–"/>
            </a:pPr>
            <a:r>
              <a:rPr i="1" lang="en-US" sz="2400">
                <a:solidFill>
                  <a:srgbClr val="000000"/>
                </a:solidFill>
              </a:rPr>
              <a:t>Types of system projects and how they get started</a:t>
            </a:r>
            <a:endParaRPr/>
          </a:p>
          <a:p>
            <a:pPr indent="-285750" lvl="1" marL="742950" rtl="0" algn="l">
              <a:spcBef>
                <a:spcPts val="480"/>
              </a:spcBef>
              <a:spcAft>
                <a:spcPts val="0"/>
              </a:spcAft>
              <a:buClr>
                <a:srgbClr val="000000"/>
              </a:buClr>
              <a:buSzPts val="2400"/>
              <a:buChar char="–"/>
            </a:pPr>
            <a:r>
              <a:rPr i="1" lang="en-US" sz="2400">
                <a:solidFill>
                  <a:srgbClr val="000000"/>
                </a:solidFill>
              </a:rPr>
              <a:t>Basic FAST phases</a:t>
            </a:r>
            <a:endParaRPr/>
          </a:p>
          <a:p>
            <a:pPr indent="-285750" lvl="1" marL="742950" rtl="0" algn="l">
              <a:spcBef>
                <a:spcPts val="480"/>
              </a:spcBef>
              <a:spcAft>
                <a:spcPts val="0"/>
              </a:spcAft>
              <a:buClr>
                <a:srgbClr val="000000"/>
              </a:buClr>
              <a:buSzPts val="2400"/>
              <a:buChar char="–"/>
            </a:pPr>
            <a:r>
              <a:rPr i="1" lang="en-US" sz="2400">
                <a:solidFill>
                  <a:srgbClr val="000000"/>
                </a:solidFill>
              </a:rPr>
              <a:t>Alternative variations or ‘routes’ through the phases </a:t>
            </a:r>
            <a:endParaRPr/>
          </a:p>
          <a:p>
            <a:pPr indent="-76200" lvl="0" marL="342900" rtl="0" algn="l">
              <a:spcBef>
                <a:spcPts val="0"/>
              </a:spcBef>
              <a:spcAft>
                <a:spcPts val="0"/>
              </a:spcAft>
              <a:buClr>
                <a:srgbClr val="0070C0"/>
              </a:buClr>
              <a:buSzPts val="4200"/>
              <a:buFont typeface="Noto Sans Symbols"/>
              <a:buNone/>
            </a:pPr>
            <a:r>
              <a:t/>
            </a:r>
            <a:endParaRPr i="1" sz="2800">
              <a:solidFill>
                <a:srgbClr val="000000"/>
              </a:solidFill>
            </a:endParaRPr>
          </a:p>
          <a:p>
            <a:pPr indent="-342900" lvl="0" marL="342900" rtl="0" algn="l">
              <a:spcBef>
                <a:spcPts val="0"/>
              </a:spcBef>
              <a:spcAft>
                <a:spcPts val="0"/>
              </a:spcAft>
              <a:buClr>
                <a:srgbClr val="0070C0"/>
              </a:buClr>
              <a:buSzPts val="4200"/>
              <a:buFont typeface="Noto Sans Symbols"/>
              <a:buChar char="▪"/>
            </a:pPr>
            <a:r>
              <a:rPr lang="en-US" sz="2800">
                <a:solidFill>
                  <a:srgbClr val="000000"/>
                </a:solidFill>
              </a:rPr>
              <a:t>The past section introduced the four classic phases of the SDLC. The FAST methodology employs eight phases to better define periodic milestones and the deliverables. </a:t>
            </a:r>
            <a:endParaRPr/>
          </a:p>
        </p:txBody>
      </p:sp>
      <p:sp>
        <p:nvSpPr>
          <p:cNvPr id="288" name="Google Shape;288;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2"/>
          <p:cNvSpPr txBox="1"/>
          <p:nvPr>
            <p:ph type="title"/>
          </p:nvPr>
        </p:nvSpPr>
        <p:spPr>
          <a:xfrm>
            <a:off x="257908" y="-1"/>
            <a:ext cx="11371384" cy="14888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t>A systems Development Process: </a:t>
            </a:r>
            <a:br>
              <a:rPr lang="en-US" sz="3200"/>
            </a:br>
            <a:br>
              <a:rPr lang="en-US" sz="3200"/>
            </a:br>
            <a:r>
              <a:rPr lang="en-US" sz="2400"/>
              <a:t>Project Identification and Initiation</a:t>
            </a:r>
            <a:endParaRPr/>
          </a:p>
        </p:txBody>
      </p:sp>
      <p:sp>
        <p:nvSpPr>
          <p:cNvPr id="296" name="Google Shape;296;p22"/>
          <p:cNvSpPr txBox="1"/>
          <p:nvPr>
            <p:ph idx="1" type="body"/>
          </p:nvPr>
        </p:nvSpPr>
        <p:spPr>
          <a:xfrm>
            <a:off x="2057400" y="1600201"/>
            <a:ext cx="8364538" cy="478631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6000"/>
              <a:buFont typeface="Calibri"/>
              <a:buNone/>
            </a:pPr>
            <a:r>
              <a:rPr b="1" lang="en-US"/>
              <a:t>   </a:t>
            </a:r>
            <a:r>
              <a:rPr lang="en-US" sz="2400"/>
              <a:t>System users and owners initiate most projects. The impetus for most projects is some combination of problems, opportunities and directives</a:t>
            </a:r>
            <a:endParaRPr/>
          </a:p>
          <a:p>
            <a:pPr indent="-342900" lvl="0" marL="342900" rtl="0" algn="l">
              <a:lnSpc>
                <a:spcPct val="90000"/>
              </a:lnSpc>
              <a:spcBef>
                <a:spcPts val="1200"/>
              </a:spcBef>
              <a:spcAft>
                <a:spcPts val="0"/>
              </a:spcAft>
              <a:buSzPts val="3600"/>
              <a:buChar char="▪"/>
            </a:pPr>
            <a:r>
              <a:rPr b="1" lang="en-US" sz="2400"/>
              <a:t>Problems</a:t>
            </a:r>
            <a:r>
              <a:rPr lang="en-US" sz="2400"/>
              <a:t> are undesirable situations that prevent the organization from fully achieving its purpose, goals, and/or objectives.</a:t>
            </a:r>
            <a:endParaRPr/>
          </a:p>
          <a:p>
            <a:pPr indent="-342900" lvl="0" marL="342900" rtl="0" algn="l">
              <a:lnSpc>
                <a:spcPct val="90000"/>
              </a:lnSpc>
              <a:spcBef>
                <a:spcPts val="1200"/>
              </a:spcBef>
              <a:spcAft>
                <a:spcPts val="0"/>
              </a:spcAft>
              <a:buSzPts val="3600"/>
              <a:buChar char="▪"/>
            </a:pPr>
            <a:r>
              <a:rPr b="1" lang="en-US" sz="2400"/>
              <a:t>Opportunities</a:t>
            </a:r>
            <a:r>
              <a:rPr lang="en-US" sz="2400"/>
              <a:t> are chances to improve the organization even in the absence of specific problems.</a:t>
            </a:r>
            <a:endParaRPr sz="2400">
              <a:latin typeface="Arial"/>
              <a:ea typeface="Arial"/>
              <a:cs typeface="Arial"/>
              <a:sym typeface="Arial"/>
            </a:endParaRPr>
          </a:p>
          <a:p>
            <a:pPr indent="-342900" lvl="0" marL="342900" rtl="0" algn="l">
              <a:lnSpc>
                <a:spcPct val="90000"/>
              </a:lnSpc>
              <a:spcBef>
                <a:spcPts val="1200"/>
              </a:spcBef>
              <a:spcAft>
                <a:spcPts val="0"/>
              </a:spcAft>
              <a:buSzPts val="3600"/>
              <a:buChar char="▪"/>
            </a:pPr>
            <a:r>
              <a:rPr b="1" lang="en-US" sz="2400"/>
              <a:t>Directives</a:t>
            </a:r>
            <a:r>
              <a:rPr lang="en-US" sz="2400"/>
              <a:t> are new requirements that are imposed by management, government, or some external influence.</a:t>
            </a:r>
            <a:endParaRPr/>
          </a:p>
          <a:p>
            <a:pPr indent="-342900" lvl="0" marL="342900" rtl="0" algn="l">
              <a:lnSpc>
                <a:spcPct val="90000"/>
              </a:lnSpc>
              <a:spcBef>
                <a:spcPts val="1200"/>
              </a:spcBef>
              <a:spcAft>
                <a:spcPts val="0"/>
              </a:spcAft>
              <a:buSzPts val="3600"/>
              <a:buFont typeface="Arial"/>
              <a:buNone/>
            </a:pPr>
            <a:r>
              <a:rPr lang="en-US" sz="2400">
                <a:latin typeface="Arial"/>
                <a:ea typeface="Arial"/>
                <a:cs typeface="Arial"/>
                <a:sym typeface="Arial"/>
              </a:rPr>
              <a:t> </a:t>
            </a:r>
            <a:endParaRPr/>
          </a:p>
        </p:txBody>
      </p:sp>
      <p:sp>
        <p:nvSpPr>
          <p:cNvPr id="297" name="Google Shape;297;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The </a:t>
            </a:r>
            <a:r>
              <a:rPr lang="en-US" sz="3200">
                <a:solidFill>
                  <a:srgbClr val="FF0000"/>
                </a:solidFill>
              </a:rPr>
              <a:t>PIECES</a:t>
            </a:r>
            <a:r>
              <a:rPr lang="en-US" sz="3200"/>
              <a:t> Problem-Solving Framework</a:t>
            </a:r>
            <a:endParaRPr/>
          </a:p>
        </p:txBody>
      </p:sp>
      <p:sp>
        <p:nvSpPr>
          <p:cNvPr id="305" name="Google Shape;305;p23"/>
          <p:cNvSpPr txBox="1"/>
          <p:nvPr>
            <p:ph idx="1" type="body"/>
          </p:nvPr>
        </p:nvSpPr>
        <p:spPr>
          <a:xfrm>
            <a:off x="1876927" y="1600200"/>
            <a:ext cx="8795084" cy="5257800"/>
          </a:xfrm>
          <a:prstGeom prst="rect">
            <a:avLst/>
          </a:prstGeom>
          <a:noFill/>
          <a:ln>
            <a:noFill/>
          </a:ln>
        </p:spPr>
        <p:txBody>
          <a:bodyPr anchorCtr="0" anchor="t" bIns="45700" lIns="91425" spcFirstLastPara="1" rIns="91425" wrap="square" tIns="45700">
            <a:noAutofit/>
          </a:bodyPr>
          <a:lstStyle/>
          <a:p>
            <a:pPr indent="-341313" lvl="0" marL="568325" rtl="0" algn="l">
              <a:lnSpc>
                <a:spcPct val="90000"/>
              </a:lnSpc>
              <a:spcBef>
                <a:spcPts val="0"/>
              </a:spcBef>
              <a:spcAft>
                <a:spcPts val="0"/>
              </a:spcAft>
              <a:buSzPts val="3600"/>
              <a:buNone/>
            </a:pPr>
            <a:r>
              <a:rPr lang="en-US" sz="2400">
                <a:solidFill>
                  <a:srgbClr val="FF0000"/>
                </a:solidFill>
                <a:latin typeface="Book Antiqua"/>
                <a:ea typeface="Book Antiqua"/>
                <a:cs typeface="Book Antiqua"/>
                <a:sym typeface="Book Antiqua"/>
              </a:rPr>
              <a:t>    </a:t>
            </a:r>
            <a:r>
              <a:rPr b="1" lang="en-US" sz="2400">
                <a:latin typeface="Book Antiqua"/>
                <a:ea typeface="Book Antiqua"/>
                <a:cs typeface="Book Antiqua"/>
                <a:sym typeface="Book Antiqua"/>
              </a:rPr>
              <a:t>James Wetherbe (1994) developed a useful framework (PIECES) for classifying problems.</a:t>
            </a:r>
            <a:endParaRPr/>
          </a:p>
          <a:p>
            <a:pPr indent="-341313" lvl="0" marL="568325" rtl="0" algn="l">
              <a:lnSpc>
                <a:spcPct val="90000"/>
              </a:lnSpc>
              <a:spcBef>
                <a:spcPts val="1200"/>
              </a:spcBef>
              <a:spcAft>
                <a:spcPts val="0"/>
              </a:spcAft>
              <a:buSzPts val="3600"/>
              <a:buNone/>
            </a:pPr>
            <a:r>
              <a:rPr b="1" lang="en-US" sz="2400">
                <a:solidFill>
                  <a:srgbClr val="FF0000"/>
                </a:solidFill>
                <a:latin typeface="Book Antiqua"/>
                <a:ea typeface="Book Antiqua"/>
                <a:cs typeface="Book Antiqua"/>
                <a:sym typeface="Book Antiqua"/>
              </a:rPr>
              <a:t>P</a:t>
            </a:r>
            <a:r>
              <a:rPr b="1" lang="en-US" sz="2400"/>
              <a:t>		the need to improve performance</a:t>
            </a:r>
            <a:endParaRPr/>
          </a:p>
          <a:p>
            <a:pPr indent="-341313" lvl="0" marL="568325" rtl="0" algn="l">
              <a:lnSpc>
                <a:spcPct val="90000"/>
              </a:lnSpc>
              <a:spcBef>
                <a:spcPts val="1200"/>
              </a:spcBef>
              <a:spcAft>
                <a:spcPts val="0"/>
              </a:spcAft>
              <a:buSzPts val="3600"/>
              <a:buNone/>
            </a:pPr>
            <a:r>
              <a:rPr b="1" lang="en-US" sz="2400">
                <a:solidFill>
                  <a:srgbClr val="FF0000"/>
                </a:solidFill>
              </a:rPr>
              <a:t> </a:t>
            </a:r>
            <a:r>
              <a:rPr b="1" lang="en-US" sz="2400">
                <a:solidFill>
                  <a:srgbClr val="FF0000"/>
                </a:solidFill>
                <a:latin typeface="Book Antiqua"/>
                <a:ea typeface="Book Antiqua"/>
                <a:cs typeface="Book Antiqua"/>
                <a:sym typeface="Book Antiqua"/>
              </a:rPr>
              <a:t>I</a:t>
            </a:r>
            <a:r>
              <a:rPr b="1" lang="en-US" sz="2400"/>
              <a:t>		the need to improve information (and 			data)</a:t>
            </a:r>
            <a:endParaRPr/>
          </a:p>
          <a:p>
            <a:pPr indent="-341313" lvl="0" marL="568325" rtl="0" algn="l">
              <a:lnSpc>
                <a:spcPct val="90000"/>
              </a:lnSpc>
              <a:spcBef>
                <a:spcPts val="1200"/>
              </a:spcBef>
              <a:spcAft>
                <a:spcPts val="0"/>
              </a:spcAft>
              <a:buSzPts val="3600"/>
              <a:buNone/>
            </a:pPr>
            <a:r>
              <a:rPr b="1" lang="en-US" sz="2400">
                <a:solidFill>
                  <a:srgbClr val="FF0000"/>
                </a:solidFill>
                <a:latin typeface="Book Antiqua"/>
                <a:ea typeface="Book Antiqua"/>
                <a:cs typeface="Book Antiqua"/>
                <a:sym typeface="Book Antiqua"/>
              </a:rPr>
              <a:t>E</a:t>
            </a:r>
            <a:r>
              <a:rPr b="1" lang="en-US" sz="2400"/>
              <a:t>		the need to improve economics, control 			costs, or increase profits</a:t>
            </a:r>
            <a:endParaRPr/>
          </a:p>
          <a:p>
            <a:pPr indent="-341313" lvl="0" marL="568325" rtl="0" algn="l">
              <a:lnSpc>
                <a:spcPct val="90000"/>
              </a:lnSpc>
              <a:spcBef>
                <a:spcPts val="1200"/>
              </a:spcBef>
              <a:spcAft>
                <a:spcPts val="0"/>
              </a:spcAft>
              <a:buSzPts val="3600"/>
              <a:buNone/>
            </a:pPr>
            <a:r>
              <a:rPr b="1" lang="en-US" sz="2400">
                <a:solidFill>
                  <a:srgbClr val="FF0000"/>
                </a:solidFill>
                <a:latin typeface="Book Antiqua"/>
                <a:ea typeface="Book Antiqua"/>
                <a:cs typeface="Book Antiqua"/>
                <a:sym typeface="Book Antiqua"/>
              </a:rPr>
              <a:t>C</a:t>
            </a:r>
            <a:r>
              <a:rPr b="1" lang="en-US" sz="2400"/>
              <a:t>		the need to improve control or security</a:t>
            </a:r>
            <a:endParaRPr/>
          </a:p>
          <a:p>
            <a:pPr indent="-341313" lvl="0" marL="568325" rtl="0" algn="l">
              <a:lnSpc>
                <a:spcPct val="90000"/>
              </a:lnSpc>
              <a:spcBef>
                <a:spcPts val="1200"/>
              </a:spcBef>
              <a:spcAft>
                <a:spcPts val="0"/>
              </a:spcAft>
              <a:buSzPts val="3600"/>
              <a:buNone/>
            </a:pPr>
            <a:r>
              <a:rPr b="1" lang="en-US" sz="2400">
                <a:solidFill>
                  <a:srgbClr val="FF0000"/>
                </a:solidFill>
                <a:latin typeface="Book Antiqua"/>
                <a:ea typeface="Book Antiqua"/>
                <a:cs typeface="Book Antiqua"/>
                <a:sym typeface="Book Antiqua"/>
              </a:rPr>
              <a:t>E</a:t>
            </a:r>
            <a:r>
              <a:rPr b="1" lang="en-US" sz="2400"/>
              <a:t>		the need to improve efficiency of people 			and processes</a:t>
            </a:r>
            <a:endParaRPr/>
          </a:p>
          <a:p>
            <a:pPr indent="-341313" lvl="0" marL="568325" rtl="0" algn="l">
              <a:lnSpc>
                <a:spcPct val="90000"/>
              </a:lnSpc>
              <a:spcBef>
                <a:spcPts val="1200"/>
              </a:spcBef>
              <a:spcAft>
                <a:spcPts val="0"/>
              </a:spcAft>
              <a:buSzPts val="3600"/>
              <a:buNone/>
            </a:pPr>
            <a:r>
              <a:rPr b="1" lang="en-US" sz="2400">
                <a:solidFill>
                  <a:srgbClr val="FF0000"/>
                </a:solidFill>
                <a:latin typeface="Book Antiqua"/>
                <a:ea typeface="Book Antiqua"/>
                <a:cs typeface="Book Antiqua"/>
                <a:sym typeface="Book Antiqua"/>
              </a:rPr>
              <a:t>S</a:t>
            </a:r>
            <a:r>
              <a:rPr b="1" lang="en-US" sz="2400"/>
              <a:t>		the need to improve service to customers, 	suppliers, partners, employees, etc.</a:t>
            </a:r>
            <a:endParaRPr b="1" sz="2400">
              <a:solidFill>
                <a:srgbClr val="000000"/>
              </a:solidFill>
              <a:latin typeface="Arial"/>
              <a:ea typeface="Arial"/>
              <a:cs typeface="Arial"/>
              <a:sym typeface="Arial"/>
            </a:endParaRPr>
          </a:p>
        </p:txBody>
      </p:sp>
      <p:sp>
        <p:nvSpPr>
          <p:cNvPr id="306" name="Google Shape;306;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4"/>
          <p:cNvSpPr/>
          <p:nvPr/>
        </p:nvSpPr>
        <p:spPr>
          <a:xfrm>
            <a:off x="2057400" y="990600"/>
            <a:ext cx="8305800" cy="5638800"/>
          </a:xfrm>
          <a:prstGeom prst="rect">
            <a:avLst/>
          </a:prstGeom>
          <a:solidFill>
            <a:srgbClr val="FCFEB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14" name="Google Shape;314;p24"/>
          <p:cNvSpPr/>
          <p:nvPr/>
        </p:nvSpPr>
        <p:spPr>
          <a:xfrm>
            <a:off x="2895600" y="1143000"/>
            <a:ext cx="6400800" cy="60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15" name="Google Shape;315;p24"/>
          <p:cNvSpPr/>
          <p:nvPr/>
        </p:nvSpPr>
        <p:spPr>
          <a:xfrm>
            <a:off x="2362200" y="1828800"/>
            <a:ext cx="7772400" cy="441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16" name="Google Shape;316;p24"/>
          <p:cNvSpPr/>
          <p:nvPr/>
        </p:nvSpPr>
        <p:spPr>
          <a:xfrm>
            <a:off x="2819400" y="228600"/>
            <a:ext cx="6400800" cy="6096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The </a:t>
            </a:r>
            <a:r>
              <a:rPr b="1" i="0" lang="en-US" sz="2400" u="none" cap="none" strike="noStrike">
                <a:solidFill>
                  <a:srgbClr val="FF0000"/>
                </a:solidFill>
                <a:latin typeface="Times New Roman"/>
                <a:ea typeface="Times New Roman"/>
                <a:cs typeface="Times New Roman"/>
                <a:sym typeface="Times New Roman"/>
              </a:rPr>
              <a:t>PIECES</a:t>
            </a:r>
            <a:r>
              <a:rPr b="1" i="0" lang="en-US" sz="2400" u="none" cap="none" strike="noStrike">
                <a:solidFill>
                  <a:srgbClr val="000000"/>
                </a:solidFill>
                <a:latin typeface="Times New Roman"/>
                <a:ea typeface="Times New Roman"/>
                <a:cs typeface="Times New Roman"/>
                <a:sym typeface="Times New Roman"/>
              </a:rPr>
              <a:t> Problem-Solving Framework</a:t>
            </a:r>
            <a:endParaRPr/>
          </a:p>
        </p:txBody>
      </p:sp>
      <p:sp>
        <p:nvSpPr>
          <p:cNvPr id="317" name="Google Shape;317;p24"/>
          <p:cNvSpPr/>
          <p:nvPr/>
        </p:nvSpPr>
        <p:spPr>
          <a:xfrm>
            <a:off x="2057400" y="990600"/>
            <a:ext cx="8229600" cy="56388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The following checklist for problem, opportunity, and directive identification uses Wetherbe's PIECES framework. Note that the categories of PIECES are not mutually exclusive; some possible problems show up in multiple lists. Also, the list of possible problems is not exhaustive. The PIECES framework is equally suited to analyzing both manual and computerized systems and applications.</a:t>
            </a:r>
            <a:endParaRPr/>
          </a:p>
          <a:p>
            <a:pPr indent="0" lvl="0" marL="0" marR="0" rtl="0" algn="l">
              <a:lnSpc>
                <a:spcPct val="85000"/>
              </a:lnSpc>
              <a:spcBef>
                <a:spcPts val="1920"/>
              </a:spcBef>
              <a:spcAft>
                <a:spcPts val="0"/>
              </a:spcAft>
              <a:buNone/>
            </a:pPr>
            <a:r>
              <a:rPr b="1" i="0" lang="en-US" sz="2000" u="none" cap="none" strike="noStrike">
                <a:solidFill>
                  <a:srgbClr val="000000"/>
                </a:solidFill>
                <a:latin typeface="Times New Roman"/>
                <a:ea typeface="Times New Roman"/>
                <a:cs typeface="Times New Roman"/>
                <a:sym typeface="Times New Roman"/>
              </a:rPr>
              <a:t>PERFORMANCE Problems, Opportunities, and Directives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 	Throughput – the amount of work performed over some period of time.</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B. 	Response time – the average delay between a transaction or request and a response to that transaction or request</a:t>
            </a:r>
            <a:endParaRPr/>
          </a:p>
          <a:p>
            <a:pPr indent="0" lvl="0" marL="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INFORMATION (and Data) Problems, Opportunities, and Directives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 	Outputs</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1. 	Lack of any information</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2.	Lack of necessary information</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3.	Lack of relevant information</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4.	Too much information – ``information overload''</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5.	Information that is not in a useful format</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6.	Information that is not accurate</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7.	Information that is difficult to produce</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8.	Information is not timely to its subsequent use</a:t>
            </a:r>
            <a:endParaRPr/>
          </a:p>
          <a:p>
            <a:pPr indent="0" lvl="0" marL="0" marR="0" rtl="0" algn="l">
              <a:spcBef>
                <a:spcPts val="320"/>
              </a:spcBef>
              <a:spcAft>
                <a:spcPts val="0"/>
              </a:spcAft>
              <a:buNone/>
            </a:pPr>
            <a:r>
              <a:t/>
            </a:r>
            <a:endParaRPr b="1" i="0" sz="16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p:strips/>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5"/>
          <p:cNvSpPr/>
          <p:nvPr/>
        </p:nvSpPr>
        <p:spPr>
          <a:xfrm>
            <a:off x="1524001" y="810126"/>
            <a:ext cx="9119937" cy="5791200"/>
          </a:xfrm>
          <a:prstGeom prst="rect">
            <a:avLst/>
          </a:prstGeom>
          <a:solidFill>
            <a:srgbClr val="FCFEB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25" name="Google Shape;325;p25"/>
          <p:cNvSpPr/>
          <p:nvPr/>
        </p:nvSpPr>
        <p:spPr>
          <a:xfrm>
            <a:off x="2895600" y="1143000"/>
            <a:ext cx="6400800" cy="60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26" name="Google Shape;326;p25"/>
          <p:cNvSpPr/>
          <p:nvPr/>
        </p:nvSpPr>
        <p:spPr>
          <a:xfrm>
            <a:off x="2362200" y="1828800"/>
            <a:ext cx="7772400" cy="441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27" name="Google Shape;327;p25"/>
          <p:cNvSpPr/>
          <p:nvPr/>
        </p:nvSpPr>
        <p:spPr>
          <a:xfrm>
            <a:off x="2286000" y="228600"/>
            <a:ext cx="7010400" cy="6096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The </a:t>
            </a:r>
            <a:r>
              <a:rPr b="1" i="0" lang="en-US" sz="2400" u="none" cap="none" strike="noStrike">
                <a:solidFill>
                  <a:srgbClr val="FF0000"/>
                </a:solidFill>
                <a:latin typeface="Times New Roman"/>
                <a:ea typeface="Times New Roman"/>
                <a:cs typeface="Times New Roman"/>
                <a:sym typeface="Times New Roman"/>
              </a:rPr>
              <a:t>PIECES</a:t>
            </a:r>
            <a:r>
              <a:rPr b="1" i="0" lang="en-US" sz="2400" u="none" cap="none" strike="noStrike">
                <a:solidFill>
                  <a:srgbClr val="000000"/>
                </a:solidFill>
                <a:latin typeface="Times New Roman"/>
                <a:ea typeface="Times New Roman"/>
                <a:cs typeface="Times New Roman"/>
                <a:sym typeface="Times New Roman"/>
              </a:rPr>
              <a:t> Problem-Solving Framework</a:t>
            </a:r>
            <a:endParaRPr b="1" i="0" sz="2400" u="none" cap="none" strike="noStrike">
              <a:solidFill>
                <a:srgbClr val="1F497D"/>
              </a:solidFill>
              <a:latin typeface="Times New Roman"/>
              <a:ea typeface="Times New Roman"/>
              <a:cs typeface="Times New Roman"/>
              <a:sym typeface="Times New Roman"/>
            </a:endParaRPr>
          </a:p>
        </p:txBody>
      </p:sp>
      <p:sp>
        <p:nvSpPr>
          <p:cNvPr id="328" name="Google Shape;328;p25"/>
          <p:cNvSpPr/>
          <p:nvPr/>
        </p:nvSpPr>
        <p:spPr>
          <a:xfrm>
            <a:off x="1828800" y="1143000"/>
            <a:ext cx="8839200" cy="5257800"/>
          </a:xfrm>
          <a:prstGeom prst="rect">
            <a:avLst/>
          </a:prstGeom>
          <a:noFill/>
          <a:ln>
            <a:noFill/>
          </a:ln>
        </p:spPr>
        <p:txBody>
          <a:bodyPr anchorCtr="0" anchor="t" bIns="46025" lIns="92075" spcFirstLastPara="1" rIns="92075" wrap="square" tIns="46025">
            <a:noAutofit/>
          </a:bodyPr>
          <a:lstStyle/>
          <a:p>
            <a:pPr indent="0" lvl="0" marL="0" marR="0" rtl="0" algn="l">
              <a:lnSpc>
                <a:spcPct val="121428"/>
              </a:lnSpc>
              <a:spcBef>
                <a:spcPts val="0"/>
              </a:spcBef>
              <a:spcAft>
                <a:spcPts val="0"/>
              </a:spcAft>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INFORMATION (and Data) Problems, Opportunities, and Directives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B. 	Inputs</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1. 	Data is not captured</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2.	Data is not captured in time to be useful</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3.	Data is not accurately captured -- contains errors</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4.	Data is difficult to capture</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5.	Data is captured redundantly -- same data captured more than once</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6.	Too much data is captured</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7.	Illegal data is captured</a:t>
            </a:r>
            <a:endParaRPr/>
          </a:p>
          <a:p>
            <a:pPr indent="-342900" lvl="1" marL="800100" marR="0" rtl="0" algn="l">
              <a:lnSpc>
                <a:spcPct val="85000"/>
              </a:lnSpc>
              <a:spcBef>
                <a:spcPts val="400"/>
              </a:spcBef>
              <a:spcAft>
                <a:spcPts val="0"/>
              </a:spcAft>
              <a:buNone/>
            </a:pPr>
            <a:r>
              <a:rPr b="1" i="0" lang="en-US" sz="2000" u="none" cap="none" strike="noStrike">
                <a:solidFill>
                  <a:srgbClr val="000000"/>
                </a:solidFill>
                <a:latin typeface="Times New Roman"/>
                <a:ea typeface="Times New Roman"/>
                <a:cs typeface="Times New Roman"/>
                <a:sym typeface="Times New Roman"/>
              </a:rPr>
              <a:t>C. 	Stored Data</a:t>
            </a:r>
            <a:endParaRPr/>
          </a:p>
          <a:p>
            <a:pPr indent="-342900" lvl="2" marL="1257300" marR="0" rtl="0" algn="l">
              <a:lnSpc>
                <a:spcPct val="85000"/>
              </a:lnSpc>
              <a:spcBef>
                <a:spcPts val="400"/>
              </a:spcBef>
              <a:spcAft>
                <a:spcPts val="0"/>
              </a:spcAft>
              <a:buNone/>
            </a:pPr>
            <a:r>
              <a:rPr b="1" i="0" lang="en-US" sz="2000" u="none" cap="none" strike="noStrike">
                <a:solidFill>
                  <a:srgbClr val="000000"/>
                </a:solidFill>
                <a:latin typeface="Times New Roman"/>
                <a:ea typeface="Times New Roman"/>
                <a:cs typeface="Times New Roman"/>
                <a:sym typeface="Times New Roman"/>
              </a:rPr>
              <a:t>1. 	Data is stored redundantly in multiple files and/or databases</a:t>
            </a:r>
            <a:endParaRPr/>
          </a:p>
          <a:p>
            <a:pPr indent="-342900" lvl="2" marL="1257300" marR="0" rtl="0" algn="l">
              <a:lnSpc>
                <a:spcPct val="85000"/>
              </a:lnSpc>
              <a:spcBef>
                <a:spcPts val="400"/>
              </a:spcBef>
              <a:spcAft>
                <a:spcPts val="0"/>
              </a:spcAft>
              <a:buNone/>
            </a:pPr>
            <a:r>
              <a:rPr b="1" i="0" lang="en-US" sz="2000" u="none" cap="none" strike="noStrike">
                <a:solidFill>
                  <a:srgbClr val="000000"/>
                </a:solidFill>
                <a:latin typeface="Times New Roman"/>
                <a:ea typeface="Times New Roman"/>
                <a:cs typeface="Times New Roman"/>
                <a:sym typeface="Times New Roman"/>
              </a:rPr>
              <a:t>2.	Stored data is not accurate (may be related to #1)</a:t>
            </a:r>
            <a:endParaRPr/>
          </a:p>
          <a:p>
            <a:pPr indent="-342900" lvl="2" marL="1257300" marR="0" rtl="0" algn="l">
              <a:lnSpc>
                <a:spcPct val="85000"/>
              </a:lnSpc>
              <a:spcBef>
                <a:spcPts val="400"/>
              </a:spcBef>
              <a:spcAft>
                <a:spcPts val="0"/>
              </a:spcAft>
              <a:buNone/>
            </a:pPr>
            <a:r>
              <a:rPr b="1" i="0" lang="en-US" sz="2000" u="none" cap="none" strike="noStrike">
                <a:solidFill>
                  <a:srgbClr val="000000"/>
                </a:solidFill>
                <a:latin typeface="Times New Roman"/>
                <a:ea typeface="Times New Roman"/>
                <a:cs typeface="Times New Roman"/>
                <a:sym typeface="Times New Roman"/>
              </a:rPr>
              <a:t>3.	Data is not secure to accident or vandalism</a:t>
            </a:r>
            <a:endParaRPr/>
          </a:p>
          <a:p>
            <a:pPr indent="-342900" lvl="2" marL="1257300" marR="0" rtl="0" algn="l">
              <a:lnSpc>
                <a:spcPct val="85000"/>
              </a:lnSpc>
              <a:spcBef>
                <a:spcPts val="400"/>
              </a:spcBef>
              <a:spcAft>
                <a:spcPts val="0"/>
              </a:spcAft>
              <a:buNone/>
            </a:pPr>
            <a:r>
              <a:rPr b="1" i="0" lang="en-US" sz="2000" u="none" cap="none" strike="noStrike">
                <a:solidFill>
                  <a:srgbClr val="000000"/>
                </a:solidFill>
                <a:latin typeface="Times New Roman"/>
                <a:ea typeface="Times New Roman"/>
                <a:cs typeface="Times New Roman"/>
                <a:sym typeface="Times New Roman"/>
              </a:rPr>
              <a:t>4.	Data is not well organized</a:t>
            </a:r>
            <a:endParaRPr/>
          </a:p>
          <a:p>
            <a:pPr indent="-342900" lvl="2" marL="1257300" marR="0" rtl="0" algn="l">
              <a:lnSpc>
                <a:spcPct val="85000"/>
              </a:lnSpc>
              <a:spcBef>
                <a:spcPts val="400"/>
              </a:spcBef>
              <a:spcAft>
                <a:spcPts val="0"/>
              </a:spcAft>
              <a:buNone/>
            </a:pPr>
            <a:r>
              <a:rPr b="1" i="0" lang="en-US" sz="2000" u="none" cap="none" strike="noStrike">
                <a:solidFill>
                  <a:srgbClr val="000000"/>
                </a:solidFill>
                <a:latin typeface="Times New Roman"/>
                <a:ea typeface="Times New Roman"/>
                <a:cs typeface="Times New Roman"/>
                <a:sym typeface="Times New Roman"/>
              </a:rPr>
              <a:t>5.	Data is not flexible – not easy to meet new information needs from stored data</a:t>
            </a:r>
            <a:endParaRPr/>
          </a:p>
          <a:p>
            <a:pPr indent="-342900" lvl="2" marL="1257300" marR="0" rtl="0" algn="l">
              <a:lnSpc>
                <a:spcPct val="85000"/>
              </a:lnSpc>
              <a:spcBef>
                <a:spcPts val="400"/>
              </a:spcBef>
              <a:spcAft>
                <a:spcPts val="0"/>
              </a:spcAft>
              <a:buNone/>
            </a:pPr>
            <a:r>
              <a:rPr b="1" i="0" lang="en-US" sz="2000" u="none" cap="none" strike="noStrike">
                <a:solidFill>
                  <a:srgbClr val="000000"/>
                </a:solidFill>
                <a:latin typeface="Times New Roman"/>
                <a:ea typeface="Times New Roman"/>
                <a:cs typeface="Times New Roman"/>
                <a:sym typeface="Times New Roman"/>
              </a:rPr>
              <a:t>6.	Data is not accessible</a:t>
            </a:r>
            <a:endParaRPr/>
          </a:p>
        </p:txBody>
      </p:sp>
    </p:spTree>
  </p:cSld>
  <p:clrMapOvr>
    <a:masterClrMapping/>
  </p:clrMapOvr>
  <p:transition>
    <p:strips/>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6"/>
          <p:cNvSpPr/>
          <p:nvPr/>
        </p:nvSpPr>
        <p:spPr>
          <a:xfrm>
            <a:off x="1987550" y="914400"/>
            <a:ext cx="8299450" cy="5486400"/>
          </a:xfrm>
          <a:prstGeom prst="rect">
            <a:avLst/>
          </a:prstGeom>
          <a:solidFill>
            <a:srgbClr val="FCFEB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36" name="Google Shape;336;p26"/>
          <p:cNvSpPr/>
          <p:nvPr/>
        </p:nvSpPr>
        <p:spPr>
          <a:xfrm>
            <a:off x="2895600" y="1143000"/>
            <a:ext cx="6400800" cy="60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37" name="Google Shape;337;p26"/>
          <p:cNvSpPr/>
          <p:nvPr/>
        </p:nvSpPr>
        <p:spPr>
          <a:xfrm>
            <a:off x="2362200" y="1828800"/>
            <a:ext cx="7772400" cy="441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38" name="Google Shape;338;p26"/>
          <p:cNvSpPr/>
          <p:nvPr/>
        </p:nvSpPr>
        <p:spPr>
          <a:xfrm>
            <a:off x="2819400" y="228600"/>
            <a:ext cx="6400800" cy="6096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The </a:t>
            </a:r>
            <a:r>
              <a:rPr b="1" i="0" lang="en-US" sz="2400" u="none" cap="none" strike="noStrike">
                <a:solidFill>
                  <a:srgbClr val="FF0000"/>
                </a:solidFill>
                <a:latin typeface="Times New Roman"/>
                <a:ea typeface="Times New Roman"/>
                <a:cs typeface="Times New Roman"/>
                <a:sym typeface="Times New Roman"/>
              </a:rPr>
              <a:t>PIECES</a:t>
            </a:r>
            <a:r>
              <a:rPr b="1" i="0" lang="en-US" sz="2400" u="none" cap="none" strike="noStrike">
                <a:solidFill>
                  <a:srgbClr val="000000"/>
                </a:solidFill>
                <a:latin typeface="Times New Roman"/>
                <a:ea typeface="Times New Roman"/>
                <a:cs typeface="Times New Roman"/>
                <a:sym typeface="Times New Roman"/>
              </a:rPr>
              <a:t> Problem-Solving Framework</a:t>
            </a:r>
            <a:endParaRPr b="1" i="0" sz="2400" u="none" cap="none" strike="noStrike">
              <a:solidFill>
                <a:srgbClr val="FFFFFF"/>
              </a:solidFill>
              <a:latin typeface="Times New Roman"/>
              <a:ea typeface="Times New Roman"/>
              <a:cs typeface="Times New Roman"/>
              <a:sym typeface="Times New Roman"/>
            </a:endParaRPr>
          </a:p>
        </p:txBody>
      </p:sp>
      <p:sp>
        <p:nvSpPr>
          <p:cNvPr id="339" name="Google Shape;339;p26"/>
          <p:cNvSpPr/>
          <p:nvPr/>
        </p:nvSpPr>
        <p:spPr>
          <a:xfrm>
            <a:off x="2057400" y="914400"/>
            <a:ext cx="8229600" cy="5638800"/>
          </a:xfrm>
          <a:prstGeom prst="rect">
            <a:avLst/>
          </a:prstGeom>
          <a:noFill/>
          <a:ln>
            <a:noFill/>
          </a:ln>
        </p:spPr>
        <p:txBody>
          <a:bodyPr anchorCtr="0" anchor="t" bIns="46025" lIns="92075" spcFirstLastPara="1" rIns="92075" wrap="square" tIns="46025">
            <a:noAutofit/>
          </a:bodyPr>
          <a:lstStyle/>
          <a:p>
            <a:pPr indent="0" lvl="0" marL="0" marR="0" rtl="0" algn="l">
              <a:lnSpc>
                <a:spcPct val="121428"/>
              </a:lnSpc>
              <a:spcBef>
                <a:spcPts val="0"/>
              </a:spcBef>
              <a:spcAft>
                <a:spcPts val="0"/>
              </a:spcAft>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ECONOMICS Problems, Opportunities, and Directives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 	Costs</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1. 	Costs are unknown</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2.	Costs are untraceable to source</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3.	Costs are too high</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B. 	Profits</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1. 	New markets can be explored</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2.	Current marketing can be improved</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3.	Orders can be increased</a:t>
            </a:r>
            <a:endParaRPr/>
          </a:p>
          <a:p>
            <a:pPr indent="0" lvl="0" marL="0" marR="0" rtl="0" algn="l">
              <a:lnSpc>
                <a:spcPct val="85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CONTROL (and Security) Problems, Opportunities, and Directives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 	Too little security or control</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1. 	Input data is not adequately edited</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2.	Crimes are (or can be) committed against data</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	a.	Fraud</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	b.	Embezzlement</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3.	Ethics are breached on data or information – refers to data or information letting to unauthorized people</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4.	Redundantly stored data is inconsistent in different files or databases</a:t>
            </a:r>
            <a:endParaRPr/>
          </a:p>
        </p:txBody>
      </p:sp>
    </p:spTree>
  </p:cSld>
  <p:clrMapOvr>
    <a:masterClrMapping/>
  </p:clrMapOvr>
  <p:transition>
    <p:strips/>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7"/>
          <p:cNvSpPr/>
          <p:nvPr/>
        </p:nvSpPr>
        <p:spPr>
          <a:xfrm>
            <a:off x="1987550" y="914400"/>
            <a:ext cx="8375650" cy="5638800"/>
          </a:xfrm>
          <a:prstGeom prst="rect">
            <a:avLst/>
          </a:prstGeom>
          <a:solidFill>
            <a:srgbClr val="FCFEB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47" name="Google Shape;347;p27"/>
          <p:cNvSpPr/>
          <p:nvPr/>
        </p:nvSpPr>
        <p:spPr>
          <a:xfrm>
            <a:off x="2895600" y="1143000"/>
            <a:ext cx="6400800" cy="60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48" name="Google Shape;348;p27"/>
          <p:cNvSpPr/>
          <p:nvPr/>
        </p:nvSpPr>
        <p:spPr>
          <a:xfrm>
            <a:off x="2362200" y="1828800"/>
            <a:ext cx="7772400" cy="441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49" name="Google Shape;349;p27"/>
          <p:cNvSpPr/>
          <p:nvPr/>
        </p:nvSpPr>
        <p:spPr>
          <a:xfrm>
            <a:off x="2819400" y="228600"/>
            <a:ext cx="6400800" cy="6096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The </a:t>
            </a:r>
            <a:r>
              <a:rPr b="1" i="0" lang="en-US" sz="2400" u="none" cap="none" strike="noStrike">
                <a:solidFill>
                  <a:srgbClr val="FF0000"/>
                </a:solidFill>
                <a:latin typeface="Times New Roman"/>
                <a:ea typeface="Times New Roman"/>
                <a:cs typeface="Times New Roman"/>
                <a:sym typeface="Times New Roman"/>
              </a:rPr>
              <a:t>PIECES</a:t>
            </a:r>
            <a:r>
              <a:rPr b="1" i="0" lang="en-US" sz="2400" u="none" cap="none" strike="noStrike">
                <a:solidFill>
                  <a:srgbClr val="000000"/>
                </a:solidFill>
                <a:latin typeface="Times New Roman"/>
                <a:ea typeface="Times New Roman"/>
                <a:cs typeface="Times New Roman"/>
                <a:sym typeface="Times New Roman"/>
              </a:rPr>
              <a:t> Problem-Solving Framework</a:t>
            </a:r>
            <a:endParaRPr b="1" i="0" sz="2400" u="none" cap="none" strike="noStrike">
              <a:solidFill>
                <a:srgbClr val="FFFFFF"/>
              </a:solidFill>
              <a:latin typeface="Times New Roman"/>
              <a:ea typeface="Times New Roman"/>
              <a:cs typeface="Times New Roman"/>
              <a:sym typeface="Times New Roman"/>
            </a:endParaRPr>
          </a:p>
        </p:txBody>
      </p:sp>
      <p:sp>
        <p:nvSpPr>
          <p:cNvPr id="350" name="Google Shape;350;p27"/>
          <p:cNvSpPr/>
          <p:nvPr/>
        </p:nvSpPr>
        <p:spPr>
          <a:xfrm>
            <a:off x="1981200" y="914400"/>
            <a:ext cx="8686800" cy="5715000"/>
          </a:xfrm>
          <a:prstGeom prst="rect">
            <a:avLst/>
          </a:prstGeom>
          <a:noFill/>
          <a:ln>
            <a:noFill/>
          </a:ln>
        </p:spPr>
        <p:txBody>
          <a:bodyPr anchorCtr="0" anchor="t" bIns="46025" lIns="92075" spcFirstLastPara="1" rIns="92075" wrap="square" tIns="46025">
            <a:noAutofit/>
          </a:bodyPr>
          <a:lstStyle/>
          <a:p>
            <a:pPr indent="0" lvl="0" marL="0" marR="0" rtl="0" algn="l">
              <a:lnSpc>
                <a:spcPct val="121428"/>
              </a:lnSpc>
              <a:spcBef>
                <a:spcPts val="0"/>
              </a:spcBef>
              <a:spcAft>
                <a:spcPts val="0"/>
              </a:spcAft>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CONTROL (and Security) Problems, Opportunities, and Directives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 	Too little security or control (continued)</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5.	Data privacy regulations or guidelines are being (or can be) violated</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6.	Processing errors are occurring (either by people, machines, or software)</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7.	Decision-making errors are occurring</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B. 	Too much security or control</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1. 	Bureaucratic red tape slows the system</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2.	Controls inconvenience customers or employees</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3.	Excessive controls cause processing delays</a:t>
            </a:r>
            <a:endParaRPr/>
          </a:p>
          <a:p>
            <a:pPr indent="0" lvl="0" marL="0" marR="0" rtl="0" algn="l">
              <a:lnSpc>
                <a:spcPct val="85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EFFICIENCY Problems, Opportunities, and Directives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 	People, machines, or computers waste time</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1. 	Data is redundantly input or copied</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2.	Data is redundantly processed</a:t>
            </a:r>
            <a:endParaRPr/>
          </a:p>
          <a:p>
            <a:pPr indent="-342900" lvl="2" marL="12573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3.	Information is redundantly generated</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B. 	People, machines, or computers waste materials and supplies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C. 	Effort required for tasks is excessive</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D. 	Materials required for tasks is excessive</a:t>
            </a:r>
            <a:endParaRPr/>
          </a:p>
        </p:txBody>
      </p:sp>
    </p:spTree>
  </p:cSld>
  <p:clrMapOvr>
    <a:masterClrMapping/>
  </p:clrMapOvr>
  <p:transition>
    <p:strips/>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8"/>
          <p:cNvSpPr/>
          <p:nvPr/>
        </p:nvSpPr>
        <p:spPr>
          <a:xfrm>
            <a:off x="1987550" y="838200"/>
            <a:ext cx="8216900" cy="5480050"/>
          </a:xfrm>
          <a:prstGeom prst="rect">
            <a:avLst/>
          </a:prstGeom>
          <a:solidFill>
            <a:srgbClr val="FCFEB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58" name="Google Shape;358;p28"/>
          <p:cNvSpPr/>
          <p:nvPr/>
        </p:nvSpPr>
        <p:spPr>
          <a:xfrm>
            <a:off x="2895600" y="1143000"/>
            <a:ext cx="6400800" cy="60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59" name="Google Shape;359;p28"/>
          <p:cNvSpPr/>
          <p:nvPr/>
        </p:nvSpPr>
        <p:spPr>
          <a:xfrm>
            <a:off x="2362200" y="1828800"/>
            <a:ext cx="7772400" cy="441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360" name="Google Shape;360;p28"/>
          <p:cNvSpPr/>
          <p:nvPr/>
        </p:nvSpPr>
        <p:spPr>
          <a:xfrm>
            <a:off x="2819400" y="228600"/>
            <a:ext cx="6400800" cy="6096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The </a:t>
            </a:r>
            <a:r>
              <a:rPr b="1" i="0" lang="en-US" sz="2400" u="none" cap="none" strike="noStrike">
                <a:solidFill>
                  <a:srgbClr val="FF0000"/>
                </a:solidFill>
                <a:latin typeface="Times New Roman"/>
                <a:ea typeface="Times New Roman"/>
                <a:cs typeface="Times New Roman"/>
                <a:sym typeface="Times New Roman"/>
              </a:rPr>
              <a:t>PIECES</a:t>
            </a:r>
            <a:r>
              <a:rPr b="1" i="0" lang="en-US" sz="2400" u="none" cap="none" strike="noStrike">
                <a:solidFill>
                  <a:srgbClr val="000000"/>
                </a:solidFill>
                <a:latin typeface="Times New Roman"/>
                <a:ea typeface="Times New Roman"/>
                <a:cs typeface="Times New Roman"/>
                <a:sym typeface="Times New Roman"/>
              </a:rPr>
              <a:t> Problem-Solving Framework</a:t>
            </a:r>
            <a:endParaRPr b="1" i="0" sz="2400" u="none" cap="none" strike="noStrike">
              <a:solidFill>
                <a:srgbClr val="FFFFFF"/>
              </a:solidFill>
              <a:latin typeface="Times New Roman"/>
              <a:ea typeface="Times New Roman"/>
              <a:cs typeface="Times New Roman"/>
              <a:sym typeface="Times New Roman"/>
            </a:endParaRPr>
          </a:p>
        </p:txBody>
      </p:sp>
      <p:sp>
        <p:nvSpPr>
          <p:cNvPr id="361" name="Google Shape;361;p28"/>
          <p:cNvSpPr/>
          <p:nvPr/>
        </p:nvSpPr>
        <p:spPr>
          <a:xfrm>
            <a:off x="2057400" y="990600"/>
            <a:ext cx="8305800" cy="5562600"/>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21428"/>
              </a:lnSpc>
              <a:spcBef>
                <a:spcPts val="0"/>
              </a:spcBef>
              <a:spcAft>
                <a:spcPts val="0"/>
              </a:spcAft>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SERVICE Problems, Opportunities, and Directives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 	The system produces inaccurate results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B. 	The system produces inconsistent results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C. 	The system produces unreliable results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D. 	The system is not easy to learn</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E. 	The system is not easy to use</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F. 	The system is awkward to use</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G. 	The system is inflexible to new or exceptional situations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H. 	The system is inflexible to change</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I. 	The system is incompatible with other systems</a:t>
            </a:r>
            <a:endParaRPr/>
          </a:p>
          <a:p>
            <a:pPr indent="-342900" lvl="1" marL="800100" marR="0" rtl="0" algn="l">
              <a:lnSpc>
                <a:spcPct val="85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J. 	The system is not coordinated with other systems</a:t>
            </a:r>
            <a:endParaRPr/>
          </a:p>
        </p:txBody>
      </p:sp>
    </p:spTree>
  </p:cSld>
  <p:clrMapOvr>
    <a:masterClrMapping/>
  </p:clrMapOvr>
  <p:transition>
    <p:strips/>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Exercise 1</a:t>
            </a:r>
            <a:endParaRPr/>
          </a:p>
        </p:txBody>
      </p:sp>
      <p:pic>
        <p:nvPicPr>
          <p:cNvPr id="367" name="Google Shape;367;p29"/>
          <p:cNvPicPr preferRelativeResize="0"/>
          <p:nvPr>
            <p:ph idx="1" type="body"/>
          </p:nvPr>
        </p:nvPicPr>
        <p:blipFill rotWithShape="1">
          <a:blip r:embed="rId3">
            <a:alphaModFix/>
          </a:blip>
          <a:srcRect b="0" l="0" r="0" t="0"/>
          <a:stretch/>
        </p:blipFill>
        <p:spPr>
          <a:xfrm>
            <a:off x="818148" y="1748424"/>
            <a:ext cx="9721515" cy="4632612"/>
          </a:xfrm>
          <a:prstGeom prst="rect">
            <a:avLst/>
          </a:prstGeom>
          <a:noFill/>
          <a:ln>
            <a:noFill/>
          </a:ln>
        </p:spPr>
      </p:pic>
      <p:sp>
        <p:nvSpPr>
          <p:cNvPr id="368" name="Google Shape;368;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txBox="1"/>
          <p:nvPr>
            <p:ph type="title"/>
          </p:nvPr>
        </p:nvSpPr>
        <p:spPr>
          <a:xfrm>
            <a:off x="1948132" y="533400"/>
            <a:ext cx="71628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The Process of Systems Development</a:t>
            </a:r>
            <a:endParaRPr/>
          </a:p>
        </p:txBody>
      </p:sp>
      <p:sp>
        <p:nvSpPr>
          <p:cNvPr id="64" name="Google Shape;64;p3"/>
          <p:cNvSpPr txBox="1"/>
          <p:nvPr>
            <p:ph idx="1" type="body"/>
          </p:nvPr>
        </p:nvSpPr>
        <p:spPr>
          <a:xfrm>
            <a:off x="1948132" y="1676400"/>
            <a:ext cx="7620000" cy="3751262"/>
          </a:xfrm>
          <a:prstGeom prst="rect">
            <a:avLst/>
          </a:prstGeom>
          <a:noFill/>
          <a:ln>
            <a:noFill/>
          </a:ln>
        </p:spPr>
        <p:txBody>
          <a:bodyPr anchorCtr="0" anchor="t" bIns="45700" lIns="91425" spcFirstLastPara="1" rIns="91425" wrap="square" tIns="45700">
            <a:noAutofit/>
          </a:bodyPr>
          <a:lstStyle/>
          <a:p>
            <a:pPr indent="0" lvl="0" marL="401638" rtl="0" algn="l">
              <a:spcBef>
                <a:spcPts val="0"/>
              </a:spcBef>
              <a:spcAft>
                <a:spcPts val="0"/>
              </a:spcAft>
              <a:buSzPts val="3600"/>
              <a:buNone/>
            </a:pPr>
            <a:r>
              <a:rPr lang="en-US" sz="2400"/>
              <a:t>A </a:t>
            </a:r>
            <a:r>
              <a:rPr b="1" lang="en-US" sz="2400"/>
              <a:t>system development process</a:t>
            </a:r>
            <a:r>
              <a:rPr lang="en-US" sz="2400"/>
              <a:t> is a set of activities, methods, best practices, deliverables, and automated tools that stakeholders use to develop and maintain information systems and software.</a:t>
            </a:r>
            <a:endParaRPr/>
          </a:p>
          <a:p>
            <a:pPr indent="0" lvl="0" marL="401638" rtl="0" algn="l">
              <a:spcBef>
                <a:spcPts val="0"/>
              </a:spcBef>
              <a:spcAft>
                <a:spcPts val="0"/>
              </a:spcAft>
              <a:buSzPts val="3600"/>
              <a:buNone/>
            </a:pPr>
            <a:r>
              <a:rPr lang="en-US" sz="2400"/>
              <a:t>Stakeholders include system owners, system users, system designers, system builders, system analysts, IT vendors and consultants.</a:t>
            </a:r>
            <a:endParaRPr/>
          </a:p>
          <a:p>
            <a:pPr indent="0" lvl="0" marL="401638" rtl="0" algn="l">
              <a:spcBef>
                <a:spcPts val="0"/>
              </a:spcBef>
              <a:spcAft>
                <a:spcPts val="0"/>
              </a:spcAft>
              <a:buSzPts val="6000"/>
              <a:buNone/>
            </a:pPr>
            <a:r>
              <a:t/>
            </a:r>
            <a:endParaRPr/>
          </a:p>
        </p:txBody>
      </p:sp>
      <p:sp>
        <p:nvSpPr>
          <p:cNvPr id="65" name="Google Shape;65;p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1752600" y="0"/>
            <a:ext cx="6324600" cy="525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1" lang="en-US" sz="3200"/>
              <a:t>FAST</a:t>
            </a:r>
            <a:r>
              <a:rPr lang="en-US" sz="3200"/>
              <a:t> System Development Phases</a:t>
            </a:r>
            <a:endParaRPr i="1" sz="3200"/>
          </a:p>
        </p:txBody>
      </p:sp>
      <p:pic>
        <p:nvPicPr>
          <p:cNvPr descr="whi15393_0305L" id="376" name="Google Shape;376;p30"/>
          <p:cNvPicPr preferRelativeResize="0"/>
          <p:nvPr/>
        </p:nvPicPr>
        <p:blipFill rotWithShape="1">
          <a:blip r:embed="rId3">
            <a:alphaModFix/>
          </a:blip>
          <a:srcRect b="0" l="0" r="0" t="0"/>
          <a:stretch/>
        </p:blipFill>
        <p:spPr>
          <a:xfrm>
            <a:off x="2781300" y="800100"/>
            <a:ext cx="6781800" cy="5753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Phases</a:t>
            </a:r>
            <a:endParaRPr/>
          </a:p>
        </p:txBody>
      </p:sp>
      <p:sp>
        <p:nvSpPr>
          <p:cNvPr id="382" name="Google Shape;382;p31"/>
          <p:cNvSpPr txBox="1"/>
          <p:nvPr>
            <p:ph idx="1" type="body"/>
          </p:nvPr>
        </p:nvSpPr>
        <p:spPr>
          <a:xfrm>
            <a:off x="1981200" y="1600200"/>
            <a:ext cx="8229600" cy="5105400"/>
          </a:xfrm>
          <a:prstGeom prst="rect">
            <a:avLst/>
          </a:prstGeom>
          <a:noFill/>
          <a:ln>
            <a:noFill/>
          </a:ln>
        </p:spPr>
        <p:txBody>
          <a:bodyPr anchorCtr="0" anchor="t" bIns="45700" lIns="91425" spcFirstLastPara="1" rIns="91425" wrap="square" tIns="45700">
            <a:noAutofit/>
          </a:bodyPr>
          <a:lstStyle/>
          <a:p>
            <a:pPr indent="-114300" lvl="0" marL="342900" rtl="0" algn="l">
              <a:spcBef>
                <a:spcPts val="0"/>
              </a:spcBef>
              <a:spcAft>
                <a:spcPts val="0"/>
              </a:spcAft>
              <a:buClr>
                <a:srgbClr val="0070C0"/>
              </a:buClr>
              <a:buSzPts val="3600"/>
              <a:buFont typeface="Noto Sans Symbols"/>
              <a:buNone/>
            </a:pPr>
            <a:r>
              <a:t/>
            </a:r>
            <a:endParaRPr b="1" sz="2400"/>
          </a:p>
          <a:p>
            <a:pPr indent="-342900" lvl="0" marL="342900" rtl="0" algn="l">
              <a:spcBef>
                <a:spcPts val="0"/>
              </a:spcBef>
              <a:spcAft>
                <a:spcPts val="0"/>
              </a:spcAft>
              <a:buClr>
                <a:srgbClr val="0070C0"/>
              </a:buClr>
              <a:buSzPts val="3600"/>
              <a:buFont typeface="Noto Sans Symbols"/>
              <a:buChar char="▪"/>
            </a:pPr>
            <a:r>
              <a:rPr b="1" lang="en-US" sz="2400"/>
              <a:t>Preliminary investigation phase</a:t>
            </a:r>
            <a:endParaRPr sz="2400"/>
          </a:p>
          <a:p>
            <a:pPr indent="-285750" lvl="1" marL="742950" rtl="0" algn="l">
              <a:spcBef>
                <a:spcPts val="560"/>
              </a:spcBef>
              <a:spcAft>
                <a:spcPts val="0"/>
              </a:spcAft>
              <a:buClr>
                <a:srgbClr val="114FFB"/>
              </a:buClr>
              <a:buSzPts val="1680"/>
              <a:buFont typeface="Noto Sans Symbols"/>
              <a:buChar char="🖫"/>
            </a:pPr>
            <a:r>
              <a:rPr lang="en-US">
                <a:latin typeface="Times New Roman"/>
                <a:ea typeface="Times New Roman"/>
                <a:cs typeface="Times New Roman"/>
                <a:sym typeface="Times New Roman"/>
              </a:rPr>
              <a:t>Purpose:</a:t>
            </a:r>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The purpose of the survey phase is threefold.</a:t>
            </a:r>
            <a:endParaRPr/>
          </a:p>
          <a:p>
            <a:pPr indent="-228600" lvl="3" marL="1428750" rtl="0" algn="l">
              <a:spcBef>
                <a:spcPts val="400"/>
              </a:spcBef>
              <a:spcAft>
                <a:spcPts val="0"/>
              </a:spcAft>
              <a:buClr>
                <a:srgbClr val="114FFB"/>
              </a:buClr>
              <a:buSzPts val="2000"/>
              <a:buFont typeface="Times New Roman"/>
              <a:buChar char="•"/>
            </a:pPr>
            <a:r>
              <a:rPr lang="en-US">
                <a:latin typeface="Times New Roman"/>
                <a:ea typeface="Times New Roman"/>
                <a:cs typeface="Times New Roman"/>
                <a:sym typeface="Times New Roman"/>
              </a:rPr>
              <a:t>The survey phase answers the question, </a:t>
            </a:r>
            <a:r>
              <a:rPr lang="en-US">
                <a:solidFill>
                  <a:srgbClr val="C00000"/>
                </a:solidFill>
                <a:latin typeface="Times New Roman"/>
                <a:ea typeface="Times New Roman"/>
                <a:cs typeface="Times New Roman"/>
                <a:sym typeface="Times New Roman"/>
              </a:rPr>
              <a:t>“Is this project worth looking at?”</a:t>
            </a:r>
            <a:endParaRPr/>
          </a:p>
          <a:p>
            <a:pPr indent="-228600" lvl="3" marL="1428750" rtl="0" algn="l">
              <a:spcBef>
                <a:spcPts val="400"/>
              </a:spcBef>
              <a:spcAft>
                <a:spcPts val="0"/>
              </a:spcAft>
              <a:buClr>
                <a:srgbClr val="114FFB"/>
              </a:buClr>
              <a:buSzPts val="2000"/>
              <a:buFont typeface="Times New Roman"/>
              <a:buChar char="•"/>
            </a:pPr>
            <a:r>
              <a:rPr lang="en-US">
                <a:latin typeface="Times New Roman"/>
                <a:ea typeface="Times New Roman"/>
                <a:cs typeface="Times New Roman"/>
                <a:sym typeface="Times New Roman"/>
              </a:rPr>
              <a:t>The survey phase must define the scope of the project and the perceived problems, opportunities, and directives that triggered the project. </a:t>
            </a:r>
            <a:endParaRPr/>
          </a:p>
          <a:p>
            <a:pPr indent="-228600" lvl="3" marL="1428750" rtl="0" algn="l">
              <a:spcBef>
                <a:spcPts val="400"/>
              </a:spcBef>
              <a:spcAft>
                <a:spcPts val="0"/>
              </a:spcAft>
              <a:buClr>
                <a:srgbClr val="114FFB"/>
              </a:buClr>
              <a:buSzPts val="2000"/>
              <a:buFont typeface="Times New Roman"/>
              <a:buChar char="•"/>
            </a:pPr>
            <a:r>
              <a:rPr lang="en-US">
                <a:latin typeface="Times New Roman"/>
                <a:ea typeface="Times New Roman"/>
                <a:cs typeface="Times New Roman"/>
                <a:sym typeface="Times New Roman"/>
              </a:rPr>
              <a:t>The survey phase must establish the preliminary requirements and constraints, project team and participants, the project budget, and the project schedule.</a:t>
            </a:r>
            <a:endParaRPr/>
          </a:p>
          <a:p>
            <a:pPr indent="-342900" lvl="0" marL="342900" rtl="0" algn="l">
              <a:spcBef>
                <a:spcPts val="0"/>
              </a:spcBef>
              <a:spcAft>
                <a:spcPts val="0"/>
              </a:spcAft>
              <a:buClr>
                <a:srgbClr val="0070C0"/>
              </a:buClr>
              <a:buSzPts val="3600"/>
              <a:buFont typeface="Noto Sans Symbols"/>
              <a:buChar char="▪"/>
            </a:pPr>
            <a:r>
              <a:rPr lang="en-US" sz="2400">
                <a:latin typeface="Times New Roman"/>
                <a:ea typeface="Times New Roman"/>
                <a:cs typeface="Times New Roman"/>
                <a:sym typeface="Times New Roman"/>
              </a:rPr>
              <a:t>Ultimately, this phase concludes with a ‘go or no-go’ decision from system owners</a:t>
            </a:r>
            <a:endParaRPr/>
          </a:p>
          <a:p>
            <a:pPr indent="0" lvl="0" marL="342900" rtl="0" algn="l">
              <a:spcBef>
                <a:spcPts val="0"/>
              </a:spcBef>
              <a:spcAft>
                <a:spcPts val="0"/>
              </a:spcAft>
              <a:buClr>
                <a:srgbClr val="0070C0"/>
              </a:buClr>
              <a:buSzPts val="6000"/>
              <a:buFont typeface="Noto Sans Symbols"/>
              <a:buNone/>
            </a:pPr>
            <a:r>
              <a:t/>
            </a:r>
            <a:endParaRPr/>
          </a:p>
        </p:txBody>
      </p:sp>
      <p:sp>
        <p:nvSpPr>
          <p:cNvPr id="383" name="Google Shape;383;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Project Phases:</a:t>
            </a:r>
            <a:endParaRPr/>
          </a:p>
        </p:txBody>
      </p:sp>
      <p:sp>
        <p:nvSpPr>
          <p:cNvPr id="389" name="Google Shape;389;p3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228600" lvl="2" marL="1085850" rtl="0" algn="l">
              <a:spcBef>
                <a:spcPts val="0"/>
              </a:spcBef>
              <a:spcAft>
                <a:spcPts val="0"/>
              </a:spcAft>
              <a:buClr>
                <a:srgbClr val="114FFB"/>
              </a:buClr>
              <a:buSzPts val="1560"/>
              <a:buNone/>
            </a:pPr>
            <a:r>
              <a:rPr b="1" lang="en-US"/>
              <a:t>Preliminary investigation cont. </a:t>
            </a:r>
            <a:endParaRPr/>
          </a:p>
          <a:p>
            <a:pPr indent="-228600" lvl="2" marL="1085850" rtl="0" algn="l">
              <a:spcBef>
                <a:spcPts val="480"/>
              </a:spcBef>
              <a:spcAft>
                <a:spcPts val="0"/>
              </a:spcAft>
              <a:buClr>
                <a:srgbClr val="114FFB"/>
              </a:buClr>
              <a:buSzPts val="1560"/>
              <a:buNone/>
            </a:pPr>
            <a:r>
              <a:t/>
            </a:r>
            <a:endParaRPr b="1">
              <a:latin typeface="Times New Roman"/>
              <a:ea typeface="Times New Roman"/>
              <a:cs typeface="Times New Roman"/>
              <a:sym typeface="Times New Roman"/>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A key deliverable for the survey phase is a </a:t>
            </a:r>
            <a:r>
              <a:rPr b="1" i="1" lang="en-US">
                <a:latin typeface="Times New Roman"/>
                <a:ea typeface="Times New Roman"/>
                <a:cs typeface="Times New Roman"/>
                <a:sym typeface="Times New Roman"/>
              </a:rPr>
              <a:t>project charter</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that presents the findings, recommendations, and plans of the team to the executive sponsors. </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This might be a report or verbal presentation; possibly both.</a:t>
            </a:r>
            <a:endParaRPr/>
          </a:p>
          <a:p>
            <a:pPr indent="-228600" lvl="4" marL="17716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The report version is sometimes called an </a:t>
            </a:r>
            <a:r>
              <a:rPr i="1" lang="en-US" sz="1800">
                <a:latin typeface="Times New Roman"/>
                <a:ea typeface="Times New Roman"/>
                <a:cs typeface="Times New Roman"/>
                <a:sym typeface="Times New Roman"/>
              </a:rPr>
              <a:t>initial study report</a:t>
            </a:r>
            <a:r>
              <a:rPr lang="en-US" sz="1800">
                <a:latin typeface="Times New Roman"/>
                <a:ea typeface="Times New Roman"/>
                <a:cs typeface="Times New Roman"/>
                <a:sym typeface="Times New Roman"/>
              </a:rPr>
              <a:t>.</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 The analyst's recommendation may prescribe:</a:t>
            </a:r>
            <a:endParaRPr/>
          </a:p>
          <a:p>
            <a:pPr indent="-228600" lvl="4" marL="17716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a ``quick fix,''</a:t>
            </a:r>
            <a:endParaRPr/>
          </a:p>
          <a:p>
            <a:pPr indent="-228600" lvl="4" marL="17716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an enhancement of the existing system and software</a:t>
            </a:r>
            <a:endParaRPr/>
          </a:p>
          <a:p>
            <a:pPr indent="-228600" lvl="4" marL="17716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a  completely new information system. </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For the latter possibility, a statement of </a:t>
            </a:r>
            <a:r>
              <a:rPr b="1" lang="en-US" sz="1800">
                <a:latin typeface="Times New Roman"/>
                <a:ea typeface="Times New Roman"/>
                <a:cs typeface="Times New Roman"/>
                <a:sym typeface="Times New Roman"/>
              </a:rPr>
              <a:t>project scope and objectives</a:t>
            </a:r>
            <a:r>
              <a:rPr lang="en-US" sz="1800">
                <a:latin typeface="Times New Roman"/>
                <a:ea typeface="Times New Roman"/>
                <a:cs typeface="Times New Roman"/>
                <a:sym typeface="Times New Roman"/>
              </a:rPr>
              <a:t> is delivered to the problem analysis phase.</a:t>
            </a:r>
            <a:endParaRPr/>
          </a:p>
          <a:p>
            <a:pPr indent="0" lvl="0" marL="342900" rtl="0" algn="l">
              <a:spcBef>
                <a:spcPts val="0"/>
              </a:spcBef>
              <a:spcAft>
                <a:spcPts val="0"/>
              </a:spcAft>
              <a:buClr>
                <a:srgbClr val="0070C0"/>
              </a:buClr>
              <a:buSzPts val="6000"/>
              <a:buFont typeface="Noto Sans Symbols"/>
              <a:buNone/>
            </a:pPr>
            <a:r>
              <a:t/>
            </a:r>
            <a:endParaRPr/>
          </a:p>
        </p:txBody>
      </p:sp>
      <p:sp>
        <p:nvSpPr>
          <p:cNvPr id="390" name="Google Shape;390;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Project Phases</a:t>
            </a:r>
            <a:endParaRPr/>
          </a:p>
        </p:txBody>
      </p:sp>
      <p:sp>
        <p:nvSpPr>
          <p:cNvPr id="396" name="Google Shape;396;p33"/>
          <p:cNvSpPr txBox="1"/>
          <p:nvPr>
            <p:ph idx="1" type="body"/>
          </p:nvPr>
        </p:nvSpPr>
        <p:spPr>
          <a:xfrm>
            <a:off x="1981200" y="16002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3600"/>
              <a:buFont typeface="Noto Sans Symbols"/>
              <a:buChar char="▪"/>
            </a:pPr>
            <a:r>
              <a:rPr b="1" lang="en-US" sz="2400"/>
              <a:t>Problem analysis phase- </a:t>
            </a:r>
            <a:r>
              <a:rPr lang="en-US" sz="2400"/>
              <a:t>provides for a study and analysis of the existing system – more thorough understanding of the problems that triggered the project. </a:t>
            </a:r>
            <a:endParaRPr/>
          </a:p>
          <a:p>
            <a:pPr indent="-285750" lvl="1" marL="742950" rtl="0" algn="l">
              <a:spcBef>
                <a:spcPts val="400"/>
              </a:spcBef>
              <a:spcAft>
                <a:spcPts val="0"/>
              </a:spcAft>
              <a:buClr>
                <a:srgbClr val="114FFB"/>
              </a:buClr>
              <a:buSzPts val="1200"/>
              <a:buFont typeface="Noto Sans Symbols"/>
              <a:buChar char="🖫"/>
            </a:pPr>
            <a:r>
              <a:rPr lang="en-US" sz="2000">
                <a:latin typeface="Times New Roman"/>
                <a:ea typeface="Times New Roman"/>
                <a:cs typeface="Times New Roman"/>
                <a:sym typeface="Times New Roman"/>
              </a:rPr>
              <a:t>Deliverables</a:t>
            </a:r>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The findings of the study phase are reviewed with the system owners as a business </a:t>
            </a:r>
            <a:r>
              <a:rPr b="1" i="1" lang="en-US">
                <a:latin typeface="Times New Roman"/>
                <a:ea typeface="Times New Roman"/>
                <a:cs typeface="Times New Roman"/>
                <a:sym typeface="Times New Roman"/>
              </a:rPr>
              <a:t>problem statement and feasibility analysis</a:t>
            </a:r>
            <a:r>
              <a:rPr lang="en-US">
                <a:latin typeface="Times New Roman"/>
                <a:ea typeface="Times New Roman"/>
                <a:cs typeface="Times New Roman"/>
                <a:sym typeface="Times New Roman"/>
              </a:rPr>
              <a:t> (sometimes called a  </a:t>
            </a:r>
            <a:r>
              <a:rPr i="1" lang="en-US">
                <a:latin typeface="Times New Roman"/>
                <a:ea typeface="Times New Roman"/>
                <a:cs typeface="Times New Roman"/>
                <a:sym typeface="Times New Roman"/>
              </a:rPr>
              <a:t>detailed study report</a:t>
            </a:r>
            <a:r>
              <a:rPr lang="en-US">
                <a:latin typeface="Times New Roman"/>
                <a:ea typeface="Times New Roman"/>
                <a:cs typeface="Times New Roman"/>
                <a:sym typeface="Times New Roman"/>
              </a:rPr>
              <a:t>). </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The problem statement may take the form of a formal written report, an updated feasibility assessment, or a formal presentation to management and users. </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The problem statement should include </a:t>
            </a:r>
            <a:r>
              <a:rPr b="1" lang="en-US" sz="1800">
                <a:latin typeface="Times New Roman"/>
                <a:ea typeface="Times New Roman"/>
                <a:cs typeface="Times New Roman"/>
                <a:sym typeface="Times New Roman"/>
              </a:rPr>
              <a:t>system improvement objectives.</a:t>
            </a:r>
            <a:r>
              <a:rPr lang="en-US" sz="1800">
                <a:latin typeface="Times New Roman"/>
                <a:ea typeface="Times New Roman"/>
                <a:cs typeface="Times New Roman"/>
                <a:sym typeface="Times New Roman"/>
              </a:rPr>
              <a:t> These objectives define the business criteria on which any new system will be evaluated.</a:t>
            </a:r>
            <a:endParaRPr/>
          </a:p>
          <a:p>
            <a:pPr indent="-114300" lvl="0" marL="342900" rtl="0" algn="l">
              <a:spcBef>
                <a:spcPts val="0"/>
              </a:spcBef>
              <a:spcAft>
                <a:spcPts val="0"/>
              </a:spcAft>
              <a:buClr>
                <a:srgbClr val="0070C0"/>
              </a:buClr>
              <a:buSzPts val="3600"/>
              <a:buFont typeface="Noto Sans Symbols"/>
              <a:buNone/>
            </a:pPr>
            <a:r>
              <a:t/>
            </a:r>
            <a:endParaRPr sz="2400"/>
          </a:p>
        </p:txBody>
      </p:sp>
      <p:sp>
        <p:nvSpPr>
          <p:cNvPr id="397" name="Google Shape;397;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Project Phases</a:t>
            </a:r>
            <a:endParaRPr/>
          </a:p>
        </p:txBody>
      </p:sp>
      <p:sp>
        <p:nvSpPr>
          <p:cNvPr id="403" name="Google Shape;403;p34"/>
          <p:cNvSpPr txBox="1"/>
          <p:nvPr>
            <p:ph idx="1" type="body"/>
          </p:nvPr>
        </p:nvSpPr>
        <p:spPr>
          <a:xfrm>
            <a:off x="1981200" y="1429670"/>
            <a:ext cx="8382000" cy="525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600"/>
              <a:buChar char="▪"/>
            </a:pPr>
            <a:r>
              <a:rPr b="1" lang="en-US" sz="2400"/>
              <a:t>Requirements analysis phase </a:t>
            </a:r>
            <a:r>
              <a:rPr b="1" lang="en-US"/>
              <a:t>– </a:t>
            </a:r>
            <a:r>
              <a:rPr lang="en-US" sz="2400"/>
              <a:t>defines and prioritizes the business requirements. The analyst approaches the users to find out what they need or want out of the new system. Errors and omissions result in user dissatisfaction with the final system and costly modifications. </a:t>
            </a:r>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The purpose of requirements analysis is to identify the data, process, interface, and geographic requirements for the users of a new system. </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Specify these requirements without expressing computer alternatives and technology details; at this point, keep analysis at the business level</a:t>
            </a:r>
            <a:endParaRPr sz="1800"/>
          </a:p>
          <a:p>
            <a:pPr indent="-342900" lvl="0" marL="342900" rtl="0" algn="l">
              <a:spcBef>
                <a:spcPts val="0"/>
              </a:spcBef>
              <a:spcAft>
                <a:spcPts val="0"/>
              </a:spcAft>
              <a:buSzPts val="3600"/>
              <a:buChar char="▪"/>
            </a:pPr>
            <a:r>
              <a:rPr lang="en-US" sz="2400"/>
              <a:t>The deliverable of this phase is a business requirements statement</a:t>
            </a:r>
            <a:r>
              <a:rPr lang="en-US"/>
              <a:t>.</a:t>
            </a:r>
            <a:endParaRPr/>
          </a:p>
          <a:p>
            <a:pPr indent="-342900" lvl="3" marL="8001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The requirements statement becomes the trigger for systems design.</a:t>
            </a:r>
            <a:endParaRPr/>
          </a:p>
          <a:p>
            <a:pPr indent="0" lvl="0" marL="342900" rtl="0" algn="l">
              <a:spcBef>
                <a:spcPts val="0"/>
              </a:spcBef>
              <a:spcAft>
                <a:spcPts val="0"/>
              </a:spcAft>
              <a:buSzPts val="6000"/>
              <a:buNone/>
            </a:pPr>
            <a:r>
              <a:t/>
            </a:r>
            <a:endParaRPr b="1"/>
          </a:p>
          <a:p>
            <a:pPr indent="0" lvl="0" marL="342900" rtl="0" algn="l">
              <a:spcBef>
                <a:spcPts val="0"/>
              </a:spcBef>
              <a:spcAft>
                <a:spcPts val="0"/>
              </a:spcAft>
              <a:buSzPts val="6000"/>
              <a:buNone/>
            </a:pPr>
            <a:r>
              <a:t/>
            </a:r>
            <a:endParaRPr/>
          </a:p>
        </p:txBody>
      </p:sp>
      <p:sp>
        <p:nvSpPr>
          <p:cNvPr id="404" name="Google Shape;404;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Project Phases</a:t>
            </a:r>
            <a:endParaRPr/>
          </a:p>
        </p:txBody>
      </p:sp>
      <p:sp>
        <p:nvSpPr>
          <p:cNvPr id="410" name="Google Shape;410;p35"/>
          <p:cNvSpPr txBox="1"/>
          <p:nvPr>
            <p:ph idx="1" type="body"/>
          </p:nvPr>
        </p:nvSpPr>
        <p:spPr>
          <a:xfrm>
            <a:off x="1524000" y="1405606"/>
            <a:ext cx="8821738"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600"/>
              <a:buChar char="▪"/>
            </a:pPr>
            <a:r>
              <a:rPr b="1" lang="en-US" sz="2400"/>
              <a:t>Decision Analysis Phase</a:t>
            </a:r>
            <a:r>
              <a:rPr lang="en-US" sz="2400"/>
              <a:t> </a:t>
            </a:r>
            <a:r>
              <a:rPr lang="en-US"/>
              <a:t>– </a:t>
            </a:r>
            <a:r>
              <a:rPr lang="en-US" sz="2400"/>
              <a:t>given the business requirements statement, there are usually numerous alternative ways to design a new information system to fulfill those requirements. This phase identifies candidate solutions, analyzes them for feasibility and recommends a candidate system as the target solution to be designed. This candidate is evaluated by the following criteria:</a:t>
            </a:r>
            <a:endParaRPr/>
          </a:p>
          <a:p>
            <a:pPr indent="-228600" lvl="3" marL="1428750" rtl="0" algn="l">
              <a:spcBef>
                <a:spcPts val="360"/>
              </a:spcBef>
              <a:spcAft>
                <a:spcPts val="0"/>
              </a:spcAft>
              <a:buClr>
                <a:srgbClr val="114FFB"/>
              </a:buClr>
              <a:buSzPts val="1800"/>
              <a:buFont typeface="Times New Roman"/>
              <a:buChar char="•"/>
            </a:pPr>
            <a:r>
              <a:rPr b="1" lang="en-US" sz="1800">
                <a:latin typeface="Times New Roman"/>
                <a:ea typeface="Times New Roman"/>
                <a:cs typeface="Times New Roman"/>
                <a:sym typeface="Times New Roman"/>
              </a:rPr>
              <a:t>Technical feasibility</a:t>
            </a:r>
            <a:r>
              <a:rPr lang="en-US" sz="1800">
                <a:latin typeface="Times New Roman"/>
                <a:ea typeface="Times New Roman"/>
                <a:cs typeface="Times New Roman"/>
                <a:sym typeface="Times New Roman"/>
              </a:rPr>
              <a:t>. Is the solution technically practical? Does our staff have the technical expertise to design and build this solution?</a:t>
            </a:r>
            <a:endParaRPr/>
          </a:p>
          <a:p>
            <a:pPr indent="-228600" lvl="3" marL="1428750" rtl="0" algn="l">
              <a:spcBef>
                <a:spcPts val="360"/>
              </a:spcBef>
              <a:spcAft>
                <a:spcPts val="0"/>
              </a:spcAft>
              <a:buClr>
                <a:srgbClr val="114FFB"/>
              </a:buClr>
              <a:buSzPts val="1800"/>
              <a:buFont typeface="Times New Roman"/>
              <a:buChar char="•"/>
            </a:pPr>
            <a:r>
              <a:rPr b="1" lang="en-US" sz="1800">
                <a:latin typeface="Times New Roman"/>
                <a:ea typeface="Times New Roman"/>
                <a:cs typeface="Times New Roman"/>
                <a:sym typeface="Times New Roman"/>
              </a:rPr>
              <a:t>Operational feasibility</a:t>
            </a:r>
            <a:r>
              <a:rPr lang="en-US" sz="1800">
                <a:latin typeface="Times New Roman"/>
                <a:ea typeface="Times New Roman"/>
                <a:cs typeface="Times New Roman"/>
                <a:sym typeface="Times New Roman"/>
              </a:rPr>
              <a:t>. Will the solution fulfill the user's requirements? To what degree? How will the solution change the user's work environment? How do users feel about such a solution?</a:t>
            </a:r>
            <a:endParaRPr/>
          </a:p>
          <a:p>
            <a:pPr indent="-228600" lvl="3" marL="1428750" rtl="0" algn="l">
              <a:spcBef>
                <a:spcPts val="360"/>
              </a:spcBef>
              <a:spcAft>
                <a:spcPts val="0"/>
              </a:spcAft>
              <a:buClr>
                <a:srgbClr val="114FFB"/>
              </a:buClr>
              <a:buSzPts val="1800"/>
              <a:buFont typeface="Times New Roman"/>
              <a:buChar char="•"/>
            </a:pPr>
            <a:r>
              <a:rPr b="1" lang="en-US" sz="1800">
                <a:latin typeface="Times New Roman"/>
                <a:ea typeface="Times New Roman"/>
                <a:cs typeface="Times New Roman"/>
                <a:sym typeface="Times New Roman"/>
              </a:rPr>
              <a:t>Economic feasibility</a:t>
            </a:r>
            <a:r>
              <a:rPr lang="en-US" sz="1800">
                <a:latin typeface="Times New Roman"/>
                <a:ea typeface="Times New Roman"/>
                <a:cs typeface="Times New Roman"/>
                <a:sym typeface="Times New Roman"/>
              </a:rPr>
              <a:t>. Is the solution cost-effective (as defined earlier in the chapter)?</a:t>
            </a:r>
            <a:endParaRPr/>
          </a:p>
          <a:p>
            <a:pPr indent="-228600" lvl="3" marL="1428750" rtl="0" algn="l">
              <a:spcBef>
                <a:spcPts val="360"/>
              </a:spcBef>
              <a:spcAft>
                <a:spcPts val="0"/>
              </a:spcAft>
              <a:buClr>
                <a:srgbClr val="114FFB"/>
              </a:buClr>
              <a:buSzPts val="1800"/>
              <a:buFont typeface="Times New Roman"/>
              <a:buChar char="•"/>
            </a:pPr>
            <a:r>
              <a:rPr b="1" lang="en-US" sz="1800">
                <a:latin typeface="Times New Roman"/>
                <a:ea typeface="Times New Roman"/>
                <a:cs typeface="Times New Roman"/>
                <a:sym typeface="Times New Roman"/>
              </a:rPr>
              <a:t>Schedule feasibility</a:t>
            </a:r>
            <a:r>
              <a:rPr lang="en-US" sz="1800">
                <a:latin typeface="Times New Roman"/>
                <a:ea typeface="Times New Roman"/>
                <a:cs typeface="Times New Roman"/>
                <a:sym typeface="Times New Roman"/>
              </a:rPr>
              <a:t>. Can the solution be designed and implemented within an acceptable time period?</a:t>
            </a:r>
            <a:endParaRPr/>
          </a:p>
          <a:p>
            <a:pPr indent="-228600" lvl="3" marL="540000" rtl="0" algn="l">
              <a:spcBef>
                <a:spcPts val="360"/>
              </a:spcBef>
              <a:spcAft>
                <a:spcPts val="0"/>
              </a:spcAft>
              <a:buClr>
                <a:srgbClr val="114FFB"/>
              </a:buClr>
              <a:buSzPts val="1800"/>
              <a:buFont typeface="Noto Sans Symbols"/>
              <a:buChar char="⮚"/>
            </a:pPr>
            <a:r>
              <a:rPr lang="en-US" sz="1800">
                <a:latin typeface="Times New Roman"/>
                <a:ea typeface="Times New Roman"/>
                <a:cs typeface="Times New Roman"/>
                <a:sym typeface="Times New Roman"/>
              </a:rPr>
              <a:t>The key deliverable of the targeting phase is a formal </a:t>
            </a:r>
            <a:r>
              <a:rPr b="1" lang="en-US" sz="1800">
                <a:latin typeface="Times New Roman"/>
                <a:ea typeface="Times New Roman"/>
                <a:cs typeface="Times New Roman"/>
                <a:sym typeface="Times New Roman"/>
              </a:rPr>
              <a:t>systems proposal</a:t>
            </a:r>
            <a:r>
              <a:rPr lang="en-US" sz="1800">
                <a:latin typeface="Times New Roman"/>
                <a:ea typeface="Times New Roman"/>
                <a:cs typeface="Times New Roman"/>
                <a:sym typeface="Times New Roman"/>
              </a:rPr>
              <a:t> to systems owners.</a:t>
            </a:r>
            <a:endParaRPr/>
          </a:p>
          <a:p>
            <a:pPr indent="-114300" lvl="3" marL="1428750" rtl="0" algn="l">
              <a:spcBef>
                <a:spcPts val="360"/>
              </a:spcBef>
              <a:spcAft>
                <a:spcPts val="0"/>
              </a:spcAft>
              <a:buClr>
                <a:srgbClr val="114FFB"/>
              </a:buClr>
              <a:buSzPts val="1800"/>
              <a:buFont typeface="Calibri"/>
              <a:buNone/>
            </a:pPr>
            <a:r>
              <a:t/>
            </a:r>
            <a:endParaRPr sz="1800">
              <a:latin typeface="Times New Roman"/>
              <a:ea typeface="Times New Roman"/>
              <a:cs typeface="Times New Roman"/>
              <a:sym typeface="Times New Roman"/>
            </a:endParaRPr>
          </a:p>
          <a:p>
            <a:pPr indent="-114300" lvl="0" marL="342900" rtl="0" algn="l">
              <a:lnSpc>
                <a:spcPct val="90000"/>
              </a:lnSpc>
              <a:spcBef>
                <a:spcPts val="0"/>
              </a:spcBef>
              <a:spcAft>
                <a:spcPts val="0"/>
              </a:spcAft>
              <a:buSzPts val="3600"/>
              <a:buNone/>
            </a:pPr>
            <a:r>
              <a:t/>
            </a:r>
            <a:endParaRPr sz="2400"/>
          </a:p>
        </p:txBody>
      </p:sp>
      <p:sp>
        <p:nvSpPr>
          <p:cNvPr id="411" name="Google Shape;411;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Project phases</a:t>
            </a:r>
            <a:endParaRPr/>
          </a:p>
        </p:txBody>
      </p:sp>
      <p:sp>
        <p:nvSpPr>
          <p:cNvPr id="417" name="Google Shape;417;p36"/>
          <p:cNvSpPr txBox="1"/>
          <p:nvPr>
            <p:ph idx="1" type="body"/>
          </p:nvPr>
        </p:nvSpPr>
        <p:spPr>
          <a:xfrm>
            <a:off x="1571124" y="1417638"/>
            <a:ext cx="9115926" cy="59436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Clr>
                <a:srgbClr val="114FFB"/>
              </a:buClr>
              <a:buSzPts val="1440"/>
              <a:buNone/>
            </a:pPr>
            <a:r>
              <a:rPr b="1" lang="en-US" sz="2400"/>
              <a:t>Design phase</a:t>
            </a:r>
            <a:r>
              <a:rPr lang="en-US" sz="2400"/>
              <a:t> –  is concerned with technology based views of the system’s data, processes and interfaces. </a:t>
            </a:r>
            <a:endParaRPr sz="2400">
              <a:latin typeface="Times New Roman"/>
              <a:ea typeface="Times New Roman"/>
              <a:cs typeface="Times New Roman"/>
              <a:sym typeface="Times New Roman"/>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The purpose of the design phase is to transform the business requirements from the </a:t>
            </a:r>
            <a:r>
              <a:rPr i="1" lang="en-US">
                <a:latin typeface="Times New Roman"/>
                <a:ea typeface="Times New Roman"/>
                <a:cs typeface="Times New Roman"/>
                <a:sym typeface="Times New Roman"/>
              </a:rPr>
              <a:t>definition phase</a:t>
            </a:r>
            <a:r>
              <a:rPr lang="en-US">
                <a:latin typeface="Times New Roman"/>
                <a:ea typeface="Times New Roman"/>
                <a:cs typeface="Times New Roman"/>
                <a:sym typeface="Times New Roman"/>
              </a:rPr>
              <a:t> into a set of technical design blueprints for construction. </a:t>
            </a:r>
            <a:endParaRPr/>
          </a:p>
          <a:p>
            <a:pPr indent="-285750" lvl="1" marL="742950" rtl="0" algn="l">
              <a:spcBef>
                <a:spcPts val="400"/>
              </a:spcBef>
              <a:spcAft>
                <a:spcPts val="0"/>
              </a:spcAft>
              <a:buClr>
                <a:schemeClr val="dk1"/>
              </a:buClr>
              <a:buSzPts val="2000"/>
              <a:buChar char="–"/>
            </a:pPr>
            <a:r>
              <a:rPr lang="en-US" sz="2000"/>
              <a:t>A project is rarely cancelled after the design phase unless it is hopelessly overbudget or behind schedule.</a:t>
            </a:r>
            <a:endParaRPr/>
          </a:p>
          <a:p>
            <a:pPr indent="-342900" lvl="0" marL="342900" rtl="0" algn="l">
              <a:spcBef>
                <a:spcPts val="0"/>
              </a:spcBef>
              <a:spcAft>
                <a:spcPts val="0"/>
              </a:spcAft>
              <a:buSzPts val="3000"/>
              <a:buChar char="▪"/>
            </a:pPr>
            <a:r>
              <a:rPr lang="en-US" sz="2000"/>
              <a:t>Deliverables</a:t>
            </a:r>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The final deliverable is a technical set of </a:t>
            </a:r>
            <a:r>
              <a:rPr b="1" lang="en-US">
                <a:latin typeface="Times New Roman"/>
                <a:ea typeface="Times New Roman"/>
                <a:cs typeface="Times New Roman"/>
                <a:sym typeface="Times New Roman"/>
              </a:rPr>
              <a:t>design specifications</a:t>
            </a:r>
            <a:r>
              <a:rPr lang="en-US">
                <a:latin typeface="Times New Roman"/>
                <a:ea typeface="Times New Roman"/>
                <a:cs typeface="Times New Roman"/>
                <a:sym typeface="Times New Roman"/>
              </a:rPr>
              <a:t>.</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 Design specifications can take several forms, but the most common approach is modeling.</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General design models will depict:</a:t>
            </a:r>
            <a:endParaRPr/>
          </a:p>
          <a:p>
            <a:pPr indent="-228600" lvl="4" marL="17716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The structure of the database.</a:t>
            </a:r>
            <a:endParaRPr/>
          </a:p>
          <a:p>
            <a:pPr indent="-228600" lvl="4" marL="17716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The structure of the overall application.</a:t>
            </a:r>
            <a:endParaRPr/>
          </a:p>
          <a:p>
            <a:pPr indent="-228600" lvl="4" marL="17716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The overall ‘look and feel’ of the user interface.</a:t>
            </a:r>
            <a:endParaRPr/>
          </a:p>
          <a:p>
            <a:pPr indent="-228600" lvl="4" marL="17716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The structure of the computer network.</a:t>
            </a:r>
            <a:endParaRPr/>
          </a:p>
          <a:p>
            <a:pPr indent="-228600" lvl="4" marL="17716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The design structures for any complex software to be written.</a:t>
            </a:r>
            <a:endParaRPr/>
          </a:p>
          <a:p>
            <a:pPr indent="-114300" lvl="0" marL="342900" rtl="0" algn="l">
              <a:spcBef>
                <a:spcPts val="0"/>
              </a:spcBef>
              <a:spcAft>
                <a:spcPts val="0"/>
              </a:spcAft>
              <a:buSzPts val="3600"/>
              <a:buNone/>
            </a:pPr>
            <a:r>
              <a:t/>
            </a:r>
            <a:endParaRPr sz="2400"/>
          </a:p>
        </p:txBody>
      </p:sp>
      <p:sp>
        <p:nvSpPr>
          <p:cNvPr id="418" name="Google Shape;418;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Project Phases</a:t>
            </a:r>
            <a:endParaRPr/>
          </a:p>
        </p:txBody>
      </p:sp>
      <p:sp>
        <p:nvSpPr>
          <p:cNvPr id="424" name="Google Shape;424;p3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3600"/>
              <a:buFont typeface="Noto Sans Symbols"/>
              <a:buChar char="▪"/>
            </a:pPr>
            <a:r>
              <a:rPr b="1" lang="en-US" sz="2400"/>
              <a:t>Construction phase</a:t>
            </a:r>
            <a:r>
              <a:rPr lang="en-US" sz="2400"/>
              <a:t> – The</a:t>
            </a:r>
            <a:r>
              <a:rPr b="1" lang="en-US" sz="2400"/>
              <a:t> </a:t>
            </a:r>
            <a:r>
              <a:rPr lang="en-US" sz="2400"/>
              <a:t>purpose of the construction phase is to build and test a functional system that fulfills business and design requirements</a:t>
            </a:r>
            <a:endParaRPr/>
          </a:p>
          <a:p>
            <a:pPr indent="-342900" lvl="0" marL="342900" rtl="0" algn="l">
              <a:spcBef>
                <a:spcPts val="0"/>
              </a:spcBef>
              <a:spcAft>
                <a:spcPts val="0"/>
              </a:spcAft>
              <a:buClr>
                <a:srgbClr val="0070C0"/>
              </a:buClr>
              <a:buSzPts val="3600"/>
              <a:buFont typeface="Noto Sans Symbols"/>
              <a:buChar char="▪"/>
            </a:pPr>
            <a:r>
              <a:rPr lang="en-US" sz="2400"/>
              <a:t>System components are built. The components are tested individually and then linked and tested again to ensure that they hang together properly without causing the system to crash.</a:t>
            </a:r>
            <a:endParaRPr/>
          </a:p>
          <a:p>
            <a:pPr indent="-114300" lvl="0" marL="342900" rtl="0" algn="l">
              <a:spcBef>
                <a:spcPts val="0"/>
              </a:spcBef>
              <a:spcAft>
                <a:spcPts val="0"/>
              </a:spcAft>
              <a:buClr>
                <a:srgbClr val="0070C0"/>
              </a:buClr>
              <a:buSzPts val="3600"/>
              <a:buFont typeface="Noto Sans Symbols"/>
              <a:buNone/>
            </a:pPr>
            <a:r>
              <a:t/>
            </a:r>
            <a:endParaRPr sz="2400"/>
          </a:p>
          <a:p>
            <a:pPr indent="-285750" lvl="1" marL="742950" rtl="0" algn="l">
              <a:spcBef>
                <a:spcPts val="400"/>
              </a:spcBef>
              <a:spcAft>
                <a:spcPts val="0"/>
              </a:spcAft>
              <a:buClr>
                <a:srgbClr val="114FFB"/>
              </a:buClr>
              <a:buSzPts val="1200"/>
              <a:buFont typeface="Noto Sans Symbols"/>
              <a:buChar char="🖫"/>
            </a:pPr>
            <a:r>
              <a:rPr lang="en-US" sz="2000">
                <a:latin typeface="Times New Roman"/>
                <a:ea typeface="Times New Roman"/>
                <a:cs typeface="Times New Roman"/>
                <a:sym typeface="Times New Roman"/>
              </a:rPr>
              <a:t>Deliverables</a:t>
            </a:r>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The final deliverable of the construction phase is the </a:t>
            </a:r>
            <a:r>
              <a:rPr b="1" lang="en-US">
                <a:latin typeface="Times New Roman"/>
                <a:ea typeface="Times New Roman"/>
                <a:cs typeface="Times New Roman"/>
                <a:sym typeface="Times New Roman"/>
              </a:rPr>
              <a:t>functional system.</a:t>
            </a:r>
            <a:endParaRPr/>
          </a:p>
          <a:p>
            <a:pPr indent="0" lvl="0" marL="342900" rtl="0" algn="l">
              <a:spcBef>
                <a:spcPts val="0"/>
              </a:spcBef>
              <a:spcAft>
                <a:spcPts val="0"/>
              </a:spcAft>
              <a:buClr>
                <a:srgbClr val="0070C0"/>
              </a:buClr>
              <a:buSzPts val="6000"/>
              <a:buFont typeface="Noto Sans Symbols"/>
              <a:buNone/>
            </a:pPr>
            <a:r>
              <a:t/>
            </a:r>
            <a:endParaRPr/>
          </a:p>
          <a:p>
            <a:pPr indent="0" lvl="0" marL="342900" rtl="0" algn="l">
              <a:spcBef>
                <a:spcPts val="0"/>
              </a:spcBef>
              <a:spcAft>
                <a:spcPts val="0"/>
              </a:spcAft>
              <a:buClr>
                <a:srgbClr val="0070C0"/>
              </a:buClr>
              <a:buSzPts val="6000"/>
              <a:buFont typeface="Noto Sans Symbols"/>
              <a:buNone/>
            </a:pPr>
            <a:r>
              <a:t/>
            </a:r>
            <a:endParaRPr/>
          </a:p>
        </p:txBody>
      </p:sp>
      <p:sp>
        <p:nvSpPr>
          <p:cNvPr id="425" name="Google Shape;425;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Project phases</a:t>
            </a:r>
            <a:endParaRPr/>
          </a:p>
        </p:txBody>
      </p:sp>
      <p:sp>
        <p:nvSpPr>
          <p:cNvPr id="431" name="Google Shape;431;p38"/>
          <p:cNvSpPr txBox="1"/>
          <p:nvPr>
            <p:ph idx="1" type="body"/>
          </p:nvPr>
        </p:nvSpPr>
        <p:spPr>
          <a:xfrm>
            <a:off x="1981200" y="1905000"/>
            <a:ext cx="7905750" cy="3200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3600"/>
              <a:buFont typeface="Noto Sans Symbols"/>
              <a:buChar char="▪"/>
            </a:pPr>
            <a:r>
              <a:rPr b="1" lang="en-US" sz="2400"/>
              <a:t>Implementation phase</a:t>
            </a:r>
            <a:r>
              <a:rPr lang="en-US" sz="2400"/>
              <a:t> – delivers the production system into operation. The analyst must provide for a smooth transition from the old to new system, and help users cope with normal start-up problems. This phase also involves training individuals that will use the final system and developing documentation to aid system users.</a:t>
            </a:r>
            <a:endParaRPr/>
          </a:p>
          <a:p>
            <a:pPr indent="0" lvl="0" marL="342900" rtl="0" algn="l">
              <a:spcBef>
                <a:spcPts val="0"/>
              </a:spcBef>
              <a:spcAft>
                <a:spcPts val="0"/>
              </a:spcAft>
              <a:buClr>
                <a:srgbClr val="0070C0"/>
              </a:buClr>
              <a:buSzPts val="6000"/>
              <a:buFont typeface="Noto Sans Symbols"/>
              <a:buNone/>
            </a:pPr>
            <a:r>
              <a:t/>
            </a:r>
            <a:endParaRPr b="1"/>
          </a:p>
        </p:txBody>
      </p:sp>
      <p:sp>
        <p:nvSpPr>
          <p:cNvPr id="432" name="Google Shape;432;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Project Phases</a:t>
            </a:r>
            <a:endParaRPr/>
          </a:p>
        </p:txBody>
      </p:sp>
      <p:sp>
        <p:nvSpPr>
          <p:cNvPr id="438" name="Google Shape;438;p39"/>
          <p:cNvSpPr txBox="1"/>
          <p:nvPr>
            <p:ph idx="1" type="body"/>
          </p:nvPr>
        </p:nvSpPr>
        <p:spPr>
          <a:xfrm>
            <a:off x="1752600" y="1692275"/>
            <a:ext cx="86868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3600"/>
              <a:buFont typeface="Noto Sans Symbols"/>
              <a:buChar char="▪"/>
            </a:pPr>
            <a:r>
              <a:rPr b="1" lang="en-US" sz="2400"/>
              <a:t>Operation and support stage</a:t>
            </a:r>
            <a:r>
              <a:rPr lang="en-US" sz="2400"/>
              <a:t> – Once the system is placed into production, the analyst's role changes to systems support.</a:t>
            </a:r>
            <a:endParaRPr/>
          </a:p>
          <a:p>
            <a:pPr indent="-228600" lvl="2" marL="1085850" rtl="0" algn="l">
              <a:spcBef>
                <a:spcPts val="480"/>
              </a:spcBef>
              <a:spcAft>
                <a:spcPts val="0"/>
              </a:spcAft>
              <a:buClr>
                <a:srgbClr val="114FFB"/>
              </a:buClr>
              <a:buSzPts val="1560"/>
              <a:buFont typeface="Noto Sans Symbols"/>
              <a:buChar char="🖰"/>
            </a:pPr>
            <a:r>
              <a:rPr b="1" lang="en-US">
                <a:latin typeface="Times New Roman"/>
                <a:ea typeface="Times New Roman"/>
                <a:cs typeface="Times New Roman"/>
                <a:sym typeface="Times New Roman"/>
              </a:rPr>
              <a:t>System support</a:t>
            </a:r>
            <a:r>
              <a:rPr lang="en-US">
                <a:latin typeface="Times New Roman"/>
                <a:ea typeface="Times New Roman"/>
                <a:cs typeface="Times New Roman"/>
                <a:sym typeface="Times New Roman"/>
              </a:rPr>
              <a:t> is the ongoing maintenance of a system after it has been placed into operation. This includes program maintenance and system improvements.</a:t>
            </a:r>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Systems support doesn't consist of phases so much as it does ongoing activities. These activities include:</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Fixing software ‘bugs’.</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Recovering the system.</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Assisting users.</a:t>
            </a:r>
            <a:endParaRPr/>
          </a:p>
          <a:p>
            <a:pPr indent="-228600" lvl="3" marL="1428750" rtl="0" algn="l">
              <a:spcBef>
                <a:spcPts val="360"/>
              </a:spcBef>
              <a:spcAft>
                <a:spcPts val="0"/>
              </a:spcAft>
              <a:buClr>
                <a:srgbClr val="114FFB"/>
              </a:buClr>
              <a:buSzPts val="1800"/>
              <a:buFont typeface="Times New Roman"/>
              <a:buChar char="•"/>
            </a:pPr>
            <a:r>
              <a:rPr lang="en-US" sz="1800">
                <a:latin typeface="Times New Roman"/>
                <a:ea typeface="Times New Roman"/>
                <a:cs typeface="Times New Roman"/>
                <a:sym typeface="Times New Roman"/>
              </a:rPr>
              <a:t>Adapting the system to new requirements.</a:t>
            </a:r>
            <a:endParaRPr/>
          </a:p>
          <a:p>
            <a:pPr indent="-381000" lvl="0" marL="342900" rtl="0" algn="l">
              <a:spcBef>
                <a:spcPts val="0"/>
              </a:spcBef>
              <a:spcAft>
                <a:spcPts val="0"/>
              </a:spcAft>
              <a:buClr>
                <a:srgbClr val="0070C0"/>
              </a:buClr>
              <a:buSzPts val="6000"/>
              <a:buFont typeface="Noto Sans Symbols"/>
              <a:buChar char="▪"/>
            </a:pPr>
            <a:r>
              <a:rPr lang="en-US"/>
              <a:t>   </a:t>
            </a:r>
            <a:r>
              <a:rPr lang="en-US" sz="2400"/>
              <a:t>Eventually, we expect the user feedback and problems to indicate that it is time to start over and reinvent the system.</a:t>
            </a:r>
            <a:endParaRPr/>
          </a:p>
          <a:p>
            <a:pPr indent="0" lvl="0" marL="342900" rtl="0" algn="l">
              <a:spcBef>
                <a:spcPts val="0"/>
              </a:spcBef>
              <a:spcAft>
                <a:spcPts val="0"/>
              </a:spcAft>
              <a:buClr>
                <a:srgbClr val="0070C0"/>
              </a:buClr>
              <a:buSzPts val="6000"/>
              <a:buFont typeface="Noto Sans Symbols"/>
              <a:buNone/>
            </a:pPr>
            <a:r>
              <a:t/>
            </a:r>
            <a:endParaRPr/>
          </a:p>
        </p:txBody>
      </p:sp>
      <p:sp>
        <p:nvSpPr>
          <p:cNvPr id="439" name="Google Shape;439;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Some definitions</a:t>
            </a:r>
            <a:endParaRPr/>
          </a:p>
        </p:txBody>
      </p:sp>
      <p:sp>
        <p:nvSpPr>
          <p:cNvPr id="71" name="Google Shape;71;p4"/>
          <p:cNvSpPr txBox="1"/>
          <p:nvPr>
            <p:ph idx="1" type="body"/>
          </p:nvPr>
        </p:nvSpPr>
        <p:spPr>
          <a:xfrm>
            <a:off x="1828800" y="1600200"/>
            <a:ext cx="83820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3600"/>
              <a:buFont typeface="Noto Sans Symbols"/>
              <a:buChar char="▪"/>
            </a:pPr>
            <a:r>
              <a:rPr b="1" lang="en-US" sz="2400"/>
              <a:t>Business Process Management (BPM) - </a:t>
            </a:r>
            <a:r>
              <a:rPr lang="en-US" sz="2400"/>
              <a:t>a methodology used by organizations to continuously improve end-to-end business processes.</a:t>
            </a:r>
            <a:endParaRPr/>
          </a:p>
          <a:p>
            <a:pPr indent="-342900" lvl="0" marL="342900" rtl="0" algn="l">
              <a:spcBef>
                <a:spcPts val="0"/>
              </a:spcBef>
              <a:spcAft>
                <a:spcPts val="0"/>
              </a:spcAft>
              <a:buClr>
                <a:srgbClr val="0070C0"/>
              </a:buClr>
              <a:buSzPts val="3600"/>
              <a:buFont typeface="Noto Sans Symbols"/>
              <a:buChar char="▪"/>
            </a:pPr>
            <a:r>
              <a:rPr b="1" lang="en-US" sz="2400"/>
              <a:t>BPM  Process </a:t>
            </a:r>
            <a:endParaRPr sz="2400"/>
          </a:p>
          <a:p>
            <a:pPr indent="-285750" lvl="1" marL="742950" rtl="0" algn="l">
              <a:spcBef>
                <a:spcPts val="400"/>
              </a:spcBef>
              <a:spcAft>
                <a:spcPts val="0"/>
              </a:spcAft>
              <a:buClr>
                <a:schemeClr val="dk1"/>
              </a:buClr>
              <a:buSzPts val="2000"/>
              <a:buChar char="–"/>
            </a:pPr>
            <a:r>
              <a:rPr lang="en-US" sz="2000"/>
              <a:t>Defining and mapping the steps in a  business process.</a:t>
            </a:r>
            <a:endParaRPr/>
          </a:p>
          <a:p>
            <a:pPr indent="-285750" lvl="1" marL="742950" rtl="0" algn="l">
              <a:spcBef>
                <a:spcPts val="400"/>
              </a:spcBef>
              <a:spcAft>
                <a:spcPts val="0"/>
              </a:spcAft>
              <a:buClr>
                <a:schemeClr val="dk1"/>
              </a:buClr>
              <a:buSzPts val="2000"/>
              <a:buChar char="–"/>
            </a:pPr>
            <a:r>
              <a:rPr lang="en-US" sz="2000"/>
              <a:t>Creating ways to improve on the steps in the process that add value</a:t>
            </a:r>
            <a:endParaRPr/>
          </a:p>
          <a:p>
            <a:pPr indent="-285750" lvl="1" marL="742950" rtl="0" algn="l">
              <a:spcBef>
                <a:spcPts val="400"/>
              </a:spcBef>
              <a:spcAft>
                <a:spcPts val="0"/>
              </a:spcAft>
              <a:buClr>
                <a:schemeClr val="dk1"/>
              </a:buClr>
              <a:buSzPts val="2000"/>
              <a:buChar char="–"/>
            </a:pPr>
            <a:r>
              <a:rPr lang="en-US" sz="2000"/>
              <a:t>Finding ways to eliminate or consolidate steps in the process that do not add value</a:t>
            </a:r>
            <a:endParaRPr/>
          </a:p>
          <a:p>
            <a:pPr indent="-285750" lvl="1" marL="742950" rtl="0" algn="l">
              <a:spcBef>
                <a:spcPts val="400"/>
              </a:spcBef>
              <a:spcAft>
                <a:spcPts val="0"/>
              </a:spcAft>
              <a:buClr>
                <a:schemeClr val="dk1"/>
              </a:buClr>
              <a:buSzPts val="2000"/>
              <a:buChar char="–"/>
            </a:pPr>
            <a:r>
              <a:rPr lang="en-US" sz="2000"/>
              <a:t> Creating and adjusting electronic workflows to match the improved process maps.</a:t>
            </a:r>
            <a:endParaRPr/>
          </a:p>
          <a:p>
            <a:pPr indent="-342900" lvl="0" marL="342900" rtl="0" algn="l">
              <a:spcBef>
                <a:spcPts val="0"/>
              </a:spcBef>
              <a:spcAft>
                <a:spcPts val="0"/>
              </a:spcAft>
              <a:buClr>
                <a:srgbClr val="0070C0"/>
              </a:buClr>
              <a:buSzPts val="3600"/>
              <a:buFont typeface="Noto Sans Symbols"/>
              <a:buChar char="▪"/>
            </a:pPr>
            <a:r>
              <a:rPr b="1" lang="en-US" sz="2400"/>
              <a:t>Business process automation (BPA) </a:t>
            </a:r>
            <a:r>
              <a:rPr lang="en-US" sz="2400"/>
              <a:t>– technology components  used to complement or substitute manual process.</a:t>
            </a:r>
            <a:endParaRPr/>
          </a:p>
          <a:p>
            <a:pPr indent="-114300" lvl="0" marL="342900" rtl="0" algn="l">
              <a:spcBef>
                <a:spcPts val="0"/>
              </a:spcBef>
              <a:spcAft>
                <a:spcPts val="0"/>
              </a:spcAft>
              <a:buClr>
                <a:srgbClr val="0070C0"/>
              </a:buClr>
              <a:buSzPts val="3600"/>
              <a:buFont typeface="Noto Sans Symbols"/>
              <a:buNone/>
            </a:pPr>
            <a:r>
              <a:t/>
            </a:r>
            <a:endParaRPr b="1" sz="2400"/>
          </a:p>
        </p:txBody>
      </p:sp>
      <p:sp>
        <p:nvSpPr>
          <p:cNvPr id="72" name="Google Shape;72;p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Overlap of System Development Phases</a:t>
            </a:r>
            <a:endParaRPr/>
          </a:p>
        </p:txBody>
      </p:sp>
      <p:grpSp>
        <p:nvGrpSpPr>
          <p:cNvPr id="447" name="Google Shape;447;p40"/>
          <p:cNvGrpSpPr/>
          <p:nvPr/>
        </p:nvGrpSpPr>
        <p:grpSpPr>
          <a:xfrm>
            <a:off x="1668464" y="2139951"/>
            <a:ext cx="8804275" cy="3260725"/>
            <a:chOff x="91" y="1348"/>
            <a:chExt cx="5546" cy="2054"/>
          </a:xfrm>
        </p:grpSpPr>
        <p:sp>
          <p:nvSpPr>
            <p:cNvPr id="448" name="Google Shape;448;p40"/>
            <p:cNvSpPr/>
            <p:nvPr/>
          </p:nvSpPr>
          <p:spPr>
            <a:xfrm>
              <a:off x="91" y="1348"/>
              <a:ext cx="5546" cy="2054"/>
            </a:xfrm>
            <a:custGeom>
              <a:rect b="b" l="l" r="r" t="t"/>
              <a:pathLst>
                <a:path extrusionOk="0" h="2054" w="5546">
                  <a:moveTo>
                    <a:pt x="28" y="2054"/>
                  </a:moveTo>
                  <a:lnTo>
                    <a:pt x="5518" y="2054"/>
                  </a:lnTo>
                  <a:lnTo>
                    <a:pt x="5539" y="2047"/>
                  </a:lnTo>
                  <a:lnTo>
                    <a:pt x="5546" y="2027"/>
                  </a:lnTo>
                  <a:lnTo>
                    <a:pt x="5546" y="33"/>
                  </a:lnTo>
                  <a:lnTo>
                    <a:pt x="5539" y="13"/>
                  </a:lnTo>
                  <a:lnTo>
                    <a:pt x="5518" y="0"/>
                  </a:lnTo>
                  <a:lnTo>
                    <a:pt x="28" y="0"/>
                  </a:lnTo>
                  <a:lnTo>
                    <a:pt x="7" y="13"/>
                  </a:lnTo>
                  <a:lnTo>
                    <a:pt x="0" y="33"/>
                  </a:lnTo>
                  <a:lnTo>
                    <a:pt x="0" y="2027"/>
                  </a:lnTo>
                  <a:lnTo>
                    <a:pt x="7" y="2047"/>
                  </a:lnTo>
                  <a:lnTo>
                    <a:pt x="28" y="2054"/>
                  </a:lnTo>
                  <a:close/>
                </a:path>
              </a:pathLst>
            </a:custGeom>
            <a:solidFill>
              <a:srgbClr val="E6E6E6"/>
            </a:solidFill>
            <a:ln cap="flat" cmpd="sng" w="33325">
              <a:solidFill>
                <a:srgbClr val="8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49" name="Google Shape;449;p40"/>
            <p:cNvSpPr/>
            <p:nvPr/>
          </p:nvSpPr>
          <p:spPr>
            <a:xfrm>
              <a:off x="126" y="1388"/>
              <a:ext cx="164" cy="360"/>
            </a:xfrm>
            <a:prstGeom prst="rect">
              <a:avLst/>
            </a:prstGeom>
            <a:solidFill>
              <a:srgbClr val="C0C0C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50" name="Google Shape;450;p40"/>
            <p:cNvSpPr/>
            <p:nvPr/>
          </p:nvSpPr>
          <p:spPr>
            <a:xfrm>
              <a:off x="126" y="1388"/>
              <a:ext cx="164" cy="1980"/>
            </a:xfrm>
            <a:prstGeom prst="rect">
              <a:avLst/>
            </a:prstGeom>
            <a:no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51" name="Google Shape;451;p40"/>
            <p:cNvSpPr/>
            <p:nvPr/>
          </p:nvSpPr>
          <p:spPr>
            <a:xfrm>
              <a:off x="169" y="1508"/>
              <a:ext cx="97"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000000"/>
                  </a:solidFill>
                  <a:latin typeface="Arial"/>
                  <a:ea typeface="Arial"/>
                  <a:cs typeface="Arial"/>
                  <a:sym typeface="Arial"/>
                </a:rPr>
                <a:t>ID</a:t>
              </a:r>
              <a:endParaRPr b="1" i="0" sz="2800" u="none" cap="none" strike="noStrike">
                <a:solidFill>
                  <a:srgbClr val="000000"/>
                </a:solidFill>
                <a:latin typeface="Times New Roman"/>
                <a:ea typeface="Times New Roman"/>
                <a:cs typeface="Times New Roman"/>
                <a:sym typeface="Times New Roman"/>
              </a:endParaRPr>
            </a:p>
          </p:txBody>
        </p:sp>
        <p:sp>
          <p:nvSpPr>
            <p:cNvPr id="452" name="Google Shape;452;p40"/>
            <p:cNvSpPr/>
            <p:nvPr/>
          </p:nvSpPr>
          <p:spPr>
            <a:xfrm>
              <a:off x="148" y="1768"/>
              <a:ext cx="120"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53" name="Google Shape;453;p40"/>
            <p:cNvSpPr/>
            <p:nvPr/>
          </p:nvSpPr>
          <p:spPr>
            <a:xfrm>
              <a:off x="204" y="1781"/>
              <a:ext cx="54"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1</a:t>
              </a:r>
              <a:endParaRPr b="1" i="0" sz="2800" u="none" cap="none" strike="noStrike">
                <a:solidFill>
                  <a:srgbClr val="000000"/>
                </a:solidFill>
                <a:latin typeface="Times New Roman"/>
                <a:ea typeface="Times New Roman"/>
                <a:cs typeface="Times New Roman"/>
                <a:sym typeface="Times New Roman"/>
              </a:endParaRPr>
            </a:p>
          </p:txBody>
        </p:sp>
        <p:sp>
          <p:nvSpPr>
            <p:cNvPr id="454" name="Google Shape;454;p40"/>
            <p:cNvSpPr/>
            <p:nvPr/>
          </p:nvSpPr>
          <p:spPr>
            <a:xfrm>
              <a:off x="148" y="1948"/>
              <a:ext cx="120"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55" name="Google Shape;455;p40"/>
            <p:cNvSpPr/>
            <p:nvPr/>
          </p:nvSpPr>
          <p:spPr>
            <a:xfrm>
              <a:off x="204" y="1961"/>
              <a:ext cx="54"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2</a:t>
              </a:r>
              <a:endParaRPr b="1" i="0" sz="2800" u="none" cap="none" strike="noStrike">
                <a:solidFill>
                  <a:srgbClr val="000000"/>
                </a:solidFill>
                <a:latin typeface="Times New Roman"/>
                <a:ea typeface="Times New Roman"/>
                <a:cs typeface="Times New Roman"/>
                <a:sym typeface="Times New Roman"/>
              </a:endParaRPr>
            </a:p>
          </p:txBody>
        </p:sp>
        <p:sp>
          <p:nvSpPr>
            <p:cNvPr id="456" name="Google Shape;456;p40"/>
            <p:cNvSpPr/>
            <p:nvPr/>
          </p:nvSpPr>
          <p:spPr>
            <a:xfrm>
              <a:off x="148" y="2128"/>
              <a:ext cx="120"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57" name="Google Shape;457;p40"/>
            <p:cNvSpPr/>
            <p:nvPr/>
          </p:nvSpPr>
          <p:spPr>
            <a:xfrm>
              <a:off x="204" y="2142"/>
              <a:ext cx="54"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3</a:t>
              </a:r>
              <a:endParaRPr b="1" i="0" sz="2800" u="none" cap="none" strike="noStrike">
                <a:solidFill>
                  <a:srgbClr val="000000"/>
                </a:solidFill>
                <a:latin typeface="Times New Roman"/>
                <a:ea typeface="Times New Roman"/>
                <a:cs typeface="Times New Roman"/>
                <a:sym typeface="Times New Roman"/>
              </a:endParaRPr>
            </a:p>
          </p:txBody>
        </p:sp>
        <p:sp>
          <p:nvSpPr>
            <p:cNvPr id="458" name="Google Shape;458;p40"/>
            <p:cNvSpPr/>
            <p:nvPr/>
          </p:nvSpPr>
          <p:spPr>
            <a:xfrm>
              <a:off x="148" y="2308"/>
              <a:ext cx="120"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59" name="Google Shape;459;p40"/>
            <p:cNvSpPr/>
            <p:nvPr/>
          </p:nvSpPr>
          <p:spPr>
            <a:xfrm>
              <a:off x="204" y="2322"/>
              <a:ext cx="54"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4</a:t>
              </a:r>
              <a:endParaRPr b="1" i="0" sz="2800" u="none" cap="none" strike="noStrike">
                <a:solidFill>
                  <a:srgbClr val="000000"/>
                </a:solidFill>
                <a:latin typeface="Times New Roman"/>
                <a:ea typeface="Times New Roman"/>
                <a:cs typeface="Times New Roman"/>
                <a:sym typeface="Times New Roman"/>
              </a:endParaRPr>
            </a:p>
          </p:txBody>
        </p:sp>
        <p:sp>
          <p:nvSpPr>
            <p:cNvPr id="460" name="Google Shape;460;p40"/>
            <p:cNvSpPr/>
            <p:nvPr/>
          </p:nvSpPr>
          <p:spPr>
            <a:xfrm>
              <a:off x="148" y="2488"/>
              <a:ext cx="120"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61" name="Google Shape;461;p40"/>
            <p:cNvSpPr/>
            <p:nvPr/>
          </p:nvSpPr>
          <p:spPr>
            <a:xfrm>
              <a:off x="204" y="2502"/>
              <a:ext cx="54"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5</a:t>
              </a:r>
              <a:endParaRPr b="1" i="0" sz="2800" u="none" cap="none" strike="noStrike">
                <a:solidFill>
                  <a:srgbClr val="000000"/>
                </a:solidFill>
                <a:latin typeface="Times New Roman"/>
                <a:ea typeface="Times New Roman"/>
                <a:cs typeface="Times New Roman"/>
                <a:sym typeface="Times New Roman"/>
              </a:endParaRPr>
            </a:p>
          </p:txBody>
        </p:sp>
        <p:sp>
          <p:nvSpPr>
            <p:cNvPr id="462" name="Google Shape;462;p40"/>
            <p:cNvSpPr/>
            <p:nvPr/>
          </p:nvSpPr>
          <p:spPr>
            <a:xfrm>
              <a:off x="148" y="2668"/>
              <a:ext cx="120"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63" name="Google Shape;463;p40"/>
            <p:cNvSpPr/>
            <p:nvPr/>
          </p:nvSpPr>
          <p:spPr>
            <a:xfrm>
              <a:off x="204" y="2682"/>
              <a:ext cx="54"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6</a:t>
              </a:r>
              <a:endParaRPr b="1" i="0" sz="2800" u="none" cap="none" strike="noStrike">
                <a:solidFill>
                  <a:srgbClr val="000000"/>
                </a:solidFill>
                <a:latin typeface="Times New Roman"/>
                <a:ea typeface="Times New Roman"/>
                <a:cs typeface="Times New Roman"/>
                <a:sym typeface="Times New Roman"/>
              </a:endParaRPr>
            </a:p>
          </p:txBody>
        </p:sp>
        <p:sp>
          <p:nvSpPr>
            <p:cNvPr id="464" name="Google Shape;464;p40"/>
            <p:cNvSpPr/>
            <p:nvPr/>
          </p:nvSpPr>
          <p:spPr>
            <a:xfrm>
              <a:off x="148" y="2848"/>
              <a:ext cx="120"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65" name="Google Shape;465;p40"/>
            <p:cNvSpPr/>
            <p:nvPr/>
          </p:nvSpPr>
          <p:spPr>
            <a:xfrm>
              <a:off x="204" y="2862"/>
              <a:ext cx="54"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7</a:t>
              </a:r>
              <a:endParaRPr b="1" i="0" sz="2800" u="none" cap="none" strike="noStrike">
                <a:solidFill>
                  <a:srgbClr val="000000"/>
                </a:solidFill>
                <a:latin typeface="Times New Roman"/>
                <a:ea typeface="Times New Roman"/>
                <a:cs typeface="Times New Roman"/>
                <a:sym typeface="Times New Roman"/>
              </a:endParaRPr>
            </a:p>
          </p:txBody>
        </p:sp>
        <p:sp>
          <p:nvSpPr>
            <p:cNvPr id="466" name="Google Shape;466;p40"/>
            <p:cNvSpPr/>
            <p:nvPr/>
          </p:nvSpPr>
          <p:spPr>
            <a:xfrm>
              <a:off x="148" y="3028"/>
              <a:ext cx="120"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67" name="Google Shape;467;p40"/>
            <p:cNvSpPr/>
            <p:nvPr/>
          </p:nvSpPr>
          <p:spPr>
            <a:xfrm>
              <a:off x="204" y="3042"/>
              <a:ext cx="54"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8</a:t>
              </a:r>
              <a:endParaRPr b="1" i="0" sz="2800" u="none" cap="none" strike="noStrike">
                <a:solidFill>
                  <a:srgbClr val="000000"/>
                </a:solidFill>
                <a:latin typeface="Times New Roman"/>
                <a:ea typeface="Times New Roman"/>
                <a:cs typeface="Times New Roman"/>
                <a:sym typeface="Times New Roman"/>
              </a:endParaRPr>
            </a:p>
          </p:txBody>
        </p:sp>
        <p:sp>
          <p:nvSpPr>
            <p:cNvPr id="468" name="Google Shape;468;p40"/>
            <p:cNvSpPr/>
            <p:nvPr/>
          </p:nvSpPr>
          <p:spPr>
            <a:xfrm>
              <a:off x="148" y="3208"/>
              <a:ext cx="120"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69" name="Google Shape;469;p40"/>
            <p:cNvSpPr/>
            <p:nvPr/>
          </p:nvSpPr>
          <p:spPr>
            <a:xfrm>
              <a:off x="204" y="3222"/>
              <a:ext cx="54"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9</a:t>
              </a:r>
              <a:endParaRPr b="1" i="0" sz="2800" u="none" cap="none" strike="noStrike">
                <a:solidFill>
                  <a:srgbClr val="000000"/>
                </a:solidFill>
                <a:latin typeface="Times New Roman"/>
                <a:ea typeface="Times New Roman"/>
                <a:cs typeface="Times New Roman"/>
                <a:sym typeface="Times New Roman"/>
              </a:endParaRPr>
            </a:p>
          </p:txBody>
        </p:sp>
        <p:sp>
          <p:nvSpPr>
            <p:cNvPr id="470" name="Google Shape;470;p40"/>
            <p:cNvSpPr/>
            <p:nvPr/>
          </p:nvSpPr>
          <p:spPr>
            <a:xfrm>
              <a:off x="311" y="1768"/>
              <a:ext cx="1181"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71" name="Google Shape;471;p40"/>
            <p:cNvSpPr/>
            <p:nvPr/>
          </p:nvSpPr>
          <p:spPr>
            <a:xfrm>
              <a:off x="361" y="1781"/>
              <a:ext cx="892"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Project management</a:t>
              </a:r>
              <a:endParaRPr b="1" i="0" sz="2800" u="none" cap="none" strike="noStrike">
                <a:solidFill>
                  <a:srgbClr val="000000"/>
                </a:solidFill>
                <a:latin typeface="Times New Roman"/>
                <a:ea typeface="Times New Roman"/>
                <a:cs typeface="Times New Roman"/>
                <a:sym typeface="Times New Roman"/>
              </a:endParaRPr>
            </a:p>
          </p:txBody>
        </p:sp>
        <p:sp>
          <p:nvSpPr>
            <p:cNvPr id="472" name="Google Shape;472;p40"/>
            <p:cNvSpPr/>
            <p:nvPr/>
          </p:nvSpPr>
          <p:spPr>
            <a:xfrm>
              <a:off x="311" y="1948"/>
              <a:ext cx="1181"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73" name="Google Shape;473;p40"/>
            <p:cNvSpPr/>
            <p:nvPr/>
          </p:nvSpPr>
          <p:spPr>
            <a:xfrm>
              <a:off x="361" y="1961"/>
              <a:ext cx="1046"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Preliminary investigation</a:t>
              </a:r>
              <a:endParaRPr b="1" i="0" sz="2800" u="none" cap="none" strike="noStrike">
                <a:solidFill>
                  <a:srgbClr val="000000"/>
                </a:solidFill>
                <a:latin typeface="Times New Roman"/>
                <a:ea typeface="Times New Roman"/>
                <a:cs typeface="Times New Roman"/>
                <a:sym typeface="Times New Roman"/>
              </a:endParaRPr>
            </a:p>
          </p:txBody>
        </p:sp>
        <p:sp>
          <p:nvSpPr>
            <p:cNvPr id="474" name="Google Shape;474;p40"/>
            <p:cNvSpPr/>
            <p:nvPr/>
          </p:nvSpPr>
          <p:spPr>
            <a:xfrm>
              <a:off x="311" y="2128"/>
              <a:ext cx="1181"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75" name="Google Shape;475;p40"/>
            <p:cNvSpPr/>
            <p:nvPr/>
          </p:nvSpPr>
          <p:spPr>
            <a:xfrm>
              <a:off x="361" y="2142"/>
              <a:ext cx="735"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Problem analysis</a:t>
              </a:r>
              <a:endParaRPr b="1" i="0" sz="2800" u="none" cap="none" strike="noStrike">
                <a:solidFill>
                  <a:srgbClr val="000000"/>
                </a:solidFill>
                <a:latin typeface="Times New Roman"/>
                <a:ea typeface="Times New Roman"/>
                <a:cs typeface="Times New Roman"/>
                <a:sym typeface="Times New Roman"/>
              </a:endParaRPr>
            </a:p>
          </p:txBody>
        </p:sp>
        <p:sp>
          <p:nvSpPr>
            <p:cNvPr id="476" name="Google Shape;476;p40"/>
            <p:cNvSpPr/>
            <p:nvPr/>
          </p:nvSpPr>
          <p:spPr>
            <a:xfrm>
              <a:off x="311" y="2308"/>
              <a:ext cx="1181"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77" name="Google Shape;477;p40"/>
            <p:cNvSpPr/>
            <p:nvPr/>
          </p:nvSpPr>
          <p:spPr>
            <a:xfrm>
              <a:off x="361" y="2322"/>
              <a:ext cx="976"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Requirements analysis</a:t>
              </a:r>
              <a:endParaRPr b="1" i="0" sz="2800" u="none" cap="none" strike="noStrike">
                <a:solidFill>
                  <a:srgbClr val="000000"/>
                </a:solidFill>
                <a:latin typeface="Times New Roman"/>
                <a:ea typeface="Times New Roman"/>
                <a:cs typeface="Times New Roman"/>
                <a:sym typeface="Times New Roman"/>
              </a:endParaRPr>
            </a:p>
          </p:txBody>
        </p:sp>
        <p:sp>
          <p:nvSpPr>
            <p:cNvPr id="478" name="Google Shape;478;p40"/>
            <p:cNvSpPr/>
            <p:nvPr/>
          </p:nvSpPr>
          <p:spPr>
            <a:xfrm>
              <a:off x="311" y="2488"/>
              <a:ext cx="1181"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79" name="Google Shape;479;p40"/>
            <p:cNvSpPr/>
            <p:nvPr/>
          </p:nvSpPr>
          <p:spPr>
            <a:xfrm>
              <a:off x="361" y="2502"/>
              <a:ext cx="745"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Decision analysis</a:t>
              </a:r>
              <a:endParaRPr b="1" i="0" sz="2800" u="none" cap="none" strike="noStrike">
                <a:solidFill>
                  <a:srgbClr val="000000"/>
                </a:solidFill>
                <a:latin typeface="Times New Roman"/>
                <a:ea typeface="Times New Roman"/>
                <a:cs typeface="Times New Roman"/>
                <a:sym typeface="Times New Roman"/>
              </a:endParaRPr>
            </a:p>
          </p:txBody>
        </p:sp>
        <p:sp>
          <p:nvSpPr>
            <p:cNvPr id="480" name="Google Shape;480;p40"/>
            <p:cNvSpPr/>
            <p:nvPr/>
          </p:nvSpPr>
          <p:spPr>
            <a:xfrm>
              <a:off x="311" y="2668"/>
              <a:ext cx="1181"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81" name="Google Shape;481;p40"/>
            <p:cNvSpPr/>
            <p:nvPr/>
          </p:nvSpPr>
          <p:spPr>
            <a:xfrm>
              <a:off x="361" y="2682"/>
              <a:ext cx="300"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Design</a:t>
              </a:r>
              <a:endParaRPr b="1" i="0" sz="2800" u="none" cap="none" strike="noStrike">
                <a:solidFill>
                  <a:srgbClr val="000000"/>
                </a:solidFill>
                <a:latin typeface="Times New Roman"/>
                <a:ea typeface="Times New Roman"/>
                <a:cs typeface="Times New Roman"/>
                <a:sym typeface="Times New Roman"/>
              </a:endParaRPr>
            </a:p>
          </p:txBody>
        </p:sp>
        <p:sp>
          <p:nvSpPr>
            <p:cNvPr id="482" name="Google Shape;482;p40"/>
            <p:cNvSpPr/>
            <p:nvPr/>
          </p:nvSpPr>
          <p:spPr>
            <a:xfrm>
              <a:off x="311" y="2848"/>
              <a:ext cx="1181"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83" name="Google Shape;483;p40"/>
            <p:cNvSpPr/>
            <p:nvPr/>
          </p:nvSpPr>
          <p:spPr>
            <a:xfrm>
              <a:off x="361" y="2862"/>
              <a:ext cx="542"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Construction</a:t>
              </a:r>
              <a:endParaRPr b="1" i="0" sz="2800" u="none" cap="none" strike="noStrike">
                <a:solidFill>
                  <a:srgbClr val="000000"/>
                </a:solidFill>
                <a:latin typeface="Times New Roman"/>
                <a:ea typeface="Times New Roman"/>
                <a:cs typeface="Times New Roman"/>
                <a:sym typeface="Times New Roman"/>
              </a:endParaRPr>
            </a:p>
          </p:txBody>
        </p:sp>
        <p:sp>
          <p:nvSpPr>
            <p:cNvPr id="484" name="Google Shape;484;p40"/>
            <p:cNvSpPr/>
            <p:nvPr/>
          </p:nvSpPr>
          <p:spPr>
            <a:xfrm>
              <a:off x="311" y="3028"/>
              <a:ext cx="1181"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85" name="Google Shape;485;p40"/>
            <p:cNvSpPr/>
            <p:nvPr/>
          </p:nvSpPr>
          <p:spPr>
            <a:xfrm>
              <a:off x="361" y="3042"/>
              <a:ext cx="660"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Implementation</a:t>
              </a:r>
              <a:endParaRPr b="1" i="0" sz="2800" u="none" cap="none" strike="noStrike">
                <a:solidFill>
                  <a:srgbClr val="000000"/>
                </a:solidFill>
                <a:latin typeface="Times New Roman"/>
                <a:ea typeface="Times New Roman"/>
                <a:cs typeface="Times New Roman"/>
                <a:sym typeface="Times New Roman"/>
              </a:endParaRPr>
            </a:p>
          </p:txBody>
        </p:sp>
        <p:sp>
          <p:nvSpPr>
            <p:cNvPr id="486" name="Google Shape;486;p40"/>
            <p:cNvSpPr/>
            <p:nvPr/>
          </p:nvSpPr>
          <p:spPr>
            <a:xfrm>
              <a:off x="311" y="3208"/>
              <a:ext cx="1181" cy="14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87" name="Google Shape;487;p40"/>
            <p:cNvSpPr/>
            <p:nvPr/>
          </p:nvSpPr>
          <p:spPr>
            <a:xfrm>
              <a:off x="361" y="3222"/>
              <a:ext cx="1010"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Operations and support</a:t>
              </a:r>
              <a:endParaRPr b="1" i="0" sz="2800" u="none" cap="none" strike="noStrike">
                <a:solidFill>
                  <a:srgbClr val="000000"/>
                </a:solidFill>
                <a:latin typeface="Times New Roman"/>
                <a:ea typeface="Times New Roman"/>
                <a:cs typeface="Times New Roman"/>
                <a:sym typeface="Times New Roman"/>
              </a:endParaRPr>
            </a:p>
          </p:txBody>
        </p:sp>
        <p:sp>
          <p:nvSpPr>
            <p:cNvPr id="488" name="Google Shape;488;p40"/>
            <p:cNvSpPr/>
            <p:nvPr/>
          </p:nvSpPr>
          <p:spPr>
            <a:xfrm>
              <a:off x="1513" y="1388"/>
              <a:ext cx="4089" cy="360"/>
            </a:xfrm>
            <a:prstGeom prst="rect">
              <a:avLst/>
            </a:prstGeom>
            <a:solidFill>
              <a:srgbClr val="C0C0C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489" name="Google Shape;489;p40"/>
            <p:cNvSpPr/>
            <p:nvPr/>
          </p:nvSpPr>
          <p:spPr>
            <a:xfrm>
              <a:off x="1513" y="1388"/>
              <a:ext cx="4089" cy="1980"/>
            </a:xfrm>
            <a:prstGeom prst="rect">
              <a:avLst/>
            </a:prstGeom>
            <a:no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cxnSp>
          <p:nvCxnSpPr>
            <p:cNvPr id="490" name="Google Shape;490;p40"/>
            <p:cNvCxnSpPr/>
            <p:nvPr/>
          </p:nvCxnSpPr>
          <p:spPr>
            <a:xfrm>
              <a:off x="126" y="1928"/>
              <a:ext cx="5476" cy="1"/>
            </a:xfrm>
            <a:prstGeom prst="straightConnector1">
              <a:avLst/>
            </a:prstGeom>
            <a:noFill/>
            <a:ln cap="flat" cmpd="sng" w="11100">
              <a:solidFill>
                <a:srgbClr val="000000"/>
              </a:solidFill>
              <a:prstDash val="solid"/>
              <a:round/>
              <a:headEnd len="med" w="med" type="none"/>
              <a:tailEnd len="med" w="med" type="none"/>
            </a:ln>
          </p:spPr>
        </p:cxnSp>
        <p:cxnSp>
          <p:nvCxnSpPr>
            <p:cNvPr id="491" name="Google Shape;491;p40"/>
            <p:cNvCxnSpPr/>
            <p:nvPr/>
          </p:nvCxnSpPr>
          <p:spPr>
            <a:xfrm>
              <a:off x="126" y="2108"/>
              <a:ext cx="5476" cy="1"/>
            </a:xfrm>
            <a:prstGeom prst="straightConnector1">
              <a:avLst/>
            </a:prstGeom>
            <a:noFill/>
            <a:ln cap="flat" cmpd="sng" w="11100">
              <a:solidFill>
                <a:srgbClr val="000000"/>
              </a:solidFill>
              <a:prstDash val="solid"/>
              <a:round/>
              <a:headEnd len="med" w="med" type="none"/>
              <a:tailEnd len="med" w="med" type="none"/>
            </a:ln>
          </p:spPr>
        </p:cxnSp>
        <p:cxnSp>
          <p:nvCxnSpPr>
            <p:cNvPr id="492" name="Google Shape;492;p40"/>
            <p:cNvCxnSpPr/>
            <p:nvPr/>
          </p:nvCxnSpPr>
          <p:spPr>
            <a:xfrm>
              <a:off x="126" y="2288"/>
              <a:ext cx="5476" cy="1"/>
            </a:xfrm>
            <a:prstGeom prst="straightConnector1">
              <a:avLst/>
            </a:prstGeom>
            <a:noFill/>
            <a:ln cap="flat" cmpd="sng" w="11100">
              <a:solidFill>
                <a:srgbClr val="000000"/>
              </a:solidFill>
              <a:prstDash val="solid"/>
              <a:round/>
              <a:headEnd len="med" w="med" type="none"/>
              <a:tailEnd len="med" w="med" type="none"/>
            </a:ln>
          </p:spPr>
        </p:cxnSp>
        <p:cxnSp>
          <p:nvCxnSpPr>
            <p:cNvPr id="493" name="Google Shape;493;p40"/>
            <p:cNvCxnSpPr/>
            <p:nvPr/>
          </p:nvCxnSpPr>
          <p:spPr>
            <a:xfrm>
              <a:off x="126" y="2468"/>
              <a:ext cx="5476" cy="1"/>
            </a:xfrm>
            <a:prstGeom prst="straightConnector1">
              <a:avLst/>
            </a:prstGeom>
            <a:noFill/>
            <a:ln cap="flat" cmpd="sng" w="11100">
              <a:solidFill>
                <a:srgbClr val="000000"/>
              </a:solidFill>
              <a:prstDash val="solid"/>
              <a:round/>
              <a:headEnd len="med" w="med" type="none"/>
              <a:tailEnd len="med" w="med" type="none"/>
            </a:ln>
          </p:spPr>
        </p:cxnSp>
        <p:cxnSp>
          <p:nvCxnSpPr>
            <p:cNvPr id="494" name="Google Shape;494;p40"/>
            <p:cNvCxnSpPr/>
            <p:nvPr/>
          </p:nvCxnSpPr>
          <p:spPr>
            <a:xfrm>
              <a:off x="126" y="2648"/>
              <a:ext cx="5476" cy="1"/>
            </a:xfrm>
            <a:prstGeom prst="straightConnector1">
              <a:avLst/>
            </a:prstGeom>
            <a:noFill/>
            <a:ln cap="flat" cmpd="sng" w="11100">
              <a:solidFill>
                <a:srgbClr val="000000"/>
              </a:solidFill>
              <a:prstDash val="solid"/>
              <a:round/>
              <a:headEnd len="med" w="med" type="none"/>
              <a:tailEnd len="med" w="med" type="none"/>
            </a:ln>
          </p:spPr>
        </p:cxnSp>
        <p:cxnSp>
          <p:nvCxnSpPr>
            <p:cNvPr id="495" name="Google Shape;495;p40"/>
            <p:cNvCxnSpPr/>
            <p:nvPr/>
          </p:nvCxnSpPr>
          <p:spPr>
            <a:xfrm>
              <a:off x="126" y="2828"/>
              <a:ext cx="5476" cy="1"/>
            </a:xfrm>
            <a:prstGeom prst="straightConnector1">
              <a:avLst/>
            </a:prstGeom>
            <a:noFill/>
            <a:ln cap="flat" cmpd="sng" w="11100">
              <a:solidFill>
                <a:srgbClr val="000000"/>
              </a:solidFill>
              <a:prstDash val="solid"/>
              <a:round/>
              <a:headEnd len="med" w="med" type="none"/>
              <a:tailEnd len="med" w="med" type="none"/>
            </a:ln>
          </p:spPr>
        </p:cxnSp>
        <p:cxnSp>
          <p:nvCxnSpPr>
            <p:cNvPr id="496" name="Google Shape;496;p40"/>
            <p:cNvCxnSpPr/>
            <p:nvPr/>
          </p:nvCxnSpPr>
          <p:spPr>
            <a:xfrm>
              <a:off x="126" y="3008"/>
              <a:ext cx="5476" cy="1"/>
            </a:xfrm>
            <a:prstGeom prst="straightConnector1">
              <a:avLst/>
            </a:prstGeom>
            <a:noFill/>
            <a:ln cap="flat" cmpd="sng" w="11100">
              <a:solidFill>
                <a:srgbClr val="000000"/>
              </a:solidFill>
              <a:prstDash val="solid"/>
              <a:round/>
              <a:headEnd len="med" w="med" type="none"/>
              <a:tailEnd len="med" w="med" type="none"/>
            </a:ln>
          </p:spPr>
        </p:cxnSp>
        <p:cxnSp>
          <p:nvCxnSpPr>
            <p:cNvPr id="497" name="Google Shape;497;p40"/>
            <p:cNvCxnSpPr/>
            <p:nvPr/>
          </p:nvCxnSpPr>
          <p:spPr>
            <a:xfrm>
              <a:off x="126" y="3188"/>
              <a:ext cx="5476" cy="1"/>
            </a:xfrm>
            <a:prstGeom prst="straightConnector1">
              <a:avLst/>
            </a:prstGeom>
            <a:noFill/>
            <a:ln cap="flat" cmpd="sng" w="11100">
              <a:solidFill>
                <a:srgbClr val="000000"/>
              </a:solidFill>
              <a:prstDash val="solid"/>
              <a:round/>
              <a:headEnd len="med" w="med" type="none"/>
              <a:tailEnd len="med" w="med" type="none"/>
            </a:ln>
          </p:spPr>
        </p:cxnSp>
        <p:cxnSp>
          <p:nvCxnSpPr>
            <p:cNvPr id="498" name="Google Shape;498;p40"/>
            <p:cNvCxnSpPr/>
            <p:nvPr/>
          </p:nvCxnSpPr>
          <p:spPr>
            <a:xfrm>
              <a:off x="126" y="3368"/>
              <a:ext cx="5476" cy="1"/>
            </a:xfrm>
            <a:prstGeom prst="straightConnector1">
              <a:avLst/>
            </a:prstGeom>
            <a:noFill/>
            <a:ln cap="flat" cmpd="sng" w="11100">
              <a:solidFill>
                <a:srgbClr val="000000"/>
              </a:solidFill>
              <a:prstDash val="solid"/>
              <a:round/>
              <a:headEnd len="med" w="med" type="none"/>
              <a:tailEnd len="med" w="med" type="none"/>
            </a:ln>
          </p:spPr>
        </p:cxnSp>
        <p:sp>
          <p:nvSpPr>
            <p:cNvPr id="499" name="Google Shape;499;p40"/>
            <p:cNvSpPr/>
            <p:nvPr/>
          </p:nvSpPr>
          <p:spPr>
            <a:xfrm>
              <a:off x="1534" y="1795"/>
              <a:ext cx="4061" cy="86"/>
            </a:xfrm>
            <a:custGeom>
              <a:rect b="b" l="l" r="r" t="t"/>
              <a:pathLst>
                <a:path extrusionOk="0" h="86" w="4061">
                  <a:moveTo>
                    <a:pt x="7" y="86"/>
                  </a:moveTo>
                  <a:lnTo>
                    <a:pt x="4054" y="86"/>
                  </a:lnTo>
                  <a:lnTo>
                    <a:pt x="4061" y="80"/>
                  </a:lnTo>
                  <a:lnTo>
                    <a:pt x="4061" y="6"/>
                  </a:lnTo>
                  <a:lnTo>
                    <a:pt x="4054" y="0"/>
                  </a:lnTo>
                  <a:lnTo>
                    <a:pt x="7" y="0"/>
                  </a:lnTo>
                  <a:lnTo>
                    <a:pt x="0" y="6"/>
                  </a:lnTo>
                  <a:lnTo>
                    <a:pt x="0" y="80"/>
                  </a:lnTo>
                  <a:lnTo>
                    <a:pt x="7" y="86"/>
                  </a:lnTo>
                  <a:close/>
                </a:path>
              </a:pathLst>
            </a:custGeom>
            <a:solidFill>
              <a:srgbClr val="AEC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00" name="Google Shape;500;p40"/>
            <p:cNvSpPr/>
            <p:nvPr/>
          </p:nvSpPr>
          <p:spPr>
            <a:xfrm>
              <a:off x="1534" y="1808"/>
              <a:ext cx="1" cy="60"/>
            </a:xfrm>
            <a:custGeom>
              <a:rect b="b" l="l" r="r" t="t"/>
              <a:pathLst>
                <a:path extrusionOk="0" h="60" w="1">
                  <a:moveTo>
                    <a:pt x="0" y="60"/>
                  </a:moveTo>
                  <a:lnTo>
                    <a:pt x="0" y="0"/>
                  </a:lnTo>
                  <a:lnTo>
                    <a:pt x="0" y="60"/>
                  </a:lnTo>
                  <a:close/>
                </a:path>
              </a:pathLst>
            </a:custGeom>
            <a:solidFill>
              <a:srgbClr val="AEC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01" name="Google Shape;501;p40"/>
            <p:cNvSpPr/>
            <p:nvPr/>
          </p:nvSpPr>
          <p:spPr>
            <a:xfrm>
              <a:off x="1534" y="1975"/>
              <a:ext cx="142" cy="86"/>
            </a:xfrm>
            <a:custGeom>
              <a:rect b="b" l="l" r="r" t="t"/>
              <a:pathLst>
                <a:path extrusionOk="0" h="86" w="142">
                  <a:moveTo>
                    <a:pt x="7" y="86"/>
                  </a:moveTo>
                  <a:lnTo>
                    <a:pt x="135" y="86"/>
                  </a:lnTo>
                  <a:lnTo>
                    <a:pt x="142" y="80"/>
                  </a:lnTo>
                  <a:lnTo>
                    <a:pt x="142" y="6"/>
                  </a:lnTo>
                  <a:lnTo>
                    <a:pt x="135" y="0"/>
                  </a:lnTo>
                  <a:lnTo>
                    <a:pt x="7" y="0"/>
                  </a:lnTo>
                  <a:lnTo>
                    <a:pt x="0" y="6"/>
                  </a:lnTo>
                  <a:lnTo>
                    <a:pt x="0" y="80"/>
                  </a:lnTo>
                  <a:lnTo>
                    <a:pt x="7" y="86"/>
                  </a:lnTo>
                  <a:close/>
                </a:path>
              </a:pathLst>
            </a:custGeom>
            <a:solidFill>
              <a:srgbClr val="00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02" name="Google Shape;502;p40"/>
            <p:cNvSpPr/>
            <p:nvPr/>
          </p:nvSpPr>
          <p:spPr>
            <a:xfrm>
              <a:off x="1534" y="1988"/>
              <a:ext cx="1" cy="60"/>
            </a:xfrm>
            <a:custGeom>
              <a:rect b="b" l="l" r="r" t="t"/>
              <a:pathLst>
                <a:path extrusionOk="0" h="60" w="1">
                  <a:moveTo>
                    <a:pt x="0" y="60"/>
                  </a:moveTo>
                  <a:lnTo>
                    <a:pt x="0" y="0"/>
                  </a:lnTo>
                  <a:lnTo>
                    <a:pt x="0" y="60"/>
                  </a:lnTo>
                  <a:close/>
                </a:path>
              </a:pathLst>
            </a:custGeom>
            <a:solidFill>
              <a:srgbClr val="FF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03" name="Google Shape;503;p40"/>
            <p:cNvSpPr/>
            <p:nvPr/>
          </p:nvSpPr>
          <p:spPr>
            <a:xfrm>
              <a:off x="1676" y="2155"/>
              <a:ext cx="406" cy="87"/>
            </a:xfrm>
            <a:custGeom>
              <a:rect b="b" l="l" r="r" t="t"/>
              <a:pathLst>
                <a:path extrusionOk="0" h="87" w="406">
                  <a:moveTo>
                    <a:pt x="8" y="87"/>
                  </a:moveTo>
                  <a:lnTo>
                    <a:pt x="399" y="87"/>
                  </a:lnTo>
                  <a:lnTo>
                    <a:pt x="406" y="80"/>
                  </a:lnTo>
                  <a:lnTo>
                    <a:pt x="406" y="7"/>
                  </a:lnTo>
                  <a:lnTo>
                    <a:pt x="399" y="0"/>
                  </a:lnTo>
                  <a:lnTo>
                    <a:pt x="8" y="0"/>
                  </a:lnTo>
                  <a:lnTo>
                    <a:pt x="0" y="7"/>
                  </a:lnTo>
                  <a:lnTo>
                    <a:pt x="0" y="80"/>
                  </a:lnTo>
                  <a:lnTo>
                    <a:pt x="8" y="87"/>
                  </a:lnTo>
                  <a:close/>
                </a:path>
              </a:pathLst>
            </a:custGeom>
            <a:solidFill>
              <a:srgbClr val="00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04" name="Google Shape;504;p40"/>
            <p:cNvSpPr/>
            <p:nvPr/>
          </p:nvSpPr>
          <p:spPr>
            <a:xfrm>
              <a:off x="1676" y="2168"/>
              <a:ext cx="1" cy="60"/>
            </a:xfrm>
            <a:custGeom>
              <a:rect b="b" l="l" r="r" t="t"/>
              <a:pathLst>
                <a:path extrusionOk="0" h="60" w="1">
                  <a:moveTo>
                    <a:pt x="0" y="60"/>
                  </a:moveTo>
                  <a:lnTo>
                    <a:pt x="0" y="0"/>
                  </a:lnTo>
                  <a:lnTo>
                    <a:pt x="0" y="60"/>
                  </a:lnTo>
                  <a:close/>
                </a:path>
              </a:pathLst>
            </a:custGeom>
            <a:solidFill>
              <a:srgbClr val="FF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05" name="Google Shape;505;p40"/>
            <p:cNvSpPr/>
            <p:nvPr/>
          </p:nvSpPr>
          <p:spPr>
            <a:xfrm>
              <a:off x="1876" y="2335"/>
              <a:ext cx="789" cy="87"/>
            </a:xfrm>
            <a:custGeom>
              <a:rect b="b" l="l" r="r" t="t"/>
              <a:pathLst>
                <a:path extrusionOk="0" h="87" w="789">
                  <a:moveTo>
                    <a:pt x="7" y="87"/>
                  </a:moveTo>
                  <a:lnTo>
                    <a:pt x="782" y="87"/>
                  </a:lnTo>
                  <a:lnTo>
                    <a:pt x="789" y="80"/>
                  </a:lnTo>
                  <a:lnTo>
                    <a:pt x="789" y="7"/>
                  </a:lnTo>
                  <a:lnTo>
                    <a:pt x="782" y="0"/>
                  </a:lnTo>
                  <a:lnTo>
                    <a:pt x="7" y="0"/>
                  </a:lnTo>
                  <a:lnTo>
                    <a:pt x="0" y="7"/>
                  </a:lnTo>
                  <a:lnTo>
                    <a:pt x="0" y="80"/>
                  </a:lnTo>
                  <a:lnTo>
                    <a:pt x="7" y="87"/>
                  </a:lnTo>
                  <a:close/>
                </a:path>
              </a:pathLst>
            </a:custGeom>
            <a:solidFill>
              <a:srgbClr val="00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06" name="Google Shape;506;p40"/>
            <p:cNvSpPr/>
            <p:nvPr/>
          </p:nvSpPr>
          <p:spPr>
            <a:xfrm>
              <a:off x="1876" y="2348"/>
              <a:ext cx="1" cy="60"/>
            </a:xfrm>
            <a:custGeom>
              <a:rect b="b" l="l" r="r" t="t"/>
              <a:pathLst>
                <a:path extrusionOk="0" h="60" w="1">
                  <a:moveTo>
                    <a:pt x="0" y="60"/>
                  </a:moveTo>
                  <a:lnTo>
                    <a:pt x="0" y="0"/>
                  </a:lnTo>
                  <a:lnTo>
                    <a:pt x="0" y="60"/>
                  </a:lnTo>
                  <a:close/>
                </a:path>
              </a:pathLst>
            </a:custGeom>
            <a:solidFill>
              <a:srgbClr val="FF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07" name="Google Shape;507;p40"/>
            <p:cNvSpPr/>
            <p:nvPr/>
          </p:nvSpPr>
          <p:spPr>
            <a:xfrm>
              <a:off x="2082" y="2515"/>
              <a:ext cx="796" cy="87"/>
            </a:xfrm>
            <a:custGeom>
              <a:rect b="b" l="l" r="r" t="t"/>
              <a:pathLst>
                <a:path extrusionOk="0" h="87" w="796">
                  <a:moveTo>
                    <a:pt x="7" y="87"/>
                  </a:moveTo>
                  <a:lnTo>
                    <a:pt x="789" y="87"/>
                  </a:lnTo>
                  <a:lnTo>
                    <a:pt x="796" y="80"/>
                  </a:lnTo>
                  <a:lnTo>
                    <a:pt x="796" y="7"/>
                  </a:lnTo>
                  <a:lnTo>
                    <a:pt x="789" y="0"/>
                  </a:lnTo>
                  <a:lnTo>
                    <a:pt x="7" y="0"/>
                  </a:lnTo>
                  <a:lnTo>
                    <a:pt x="0" y="7"/>
                  </a:lnTo>
                  <a:lnTo>
                    <a:pt x="0" y="80"/>
                  </a:lnTo>
                  <a:lnTo>
                    <a:pt x="7" y="87"/>
                  </a:lnTo>
                  <a:close/>
                </a:path>
              </a:pathLst>
            </a:custGeom>
            <a:solidFill>
              <a:srgbClr val="00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08" name="Google Shape;508;p40"/>
            <p:cNvSpPr/>
            <p:nvPr/>
          </p:nvSpPr>
          <p:spPr>
            <a:xfrm>
              <a:off x="2082" y="2528"/>
              <a:ext cx="1" cy="60"/>
            </a:xfrm>
            <a:custGeom>
              <a:rect b="b" l="l" r="r" t="t"/>
              <a:pathLst>
                <a:path extrusionOk="0" h="60" w="1">
                  <a:moveTo>
                    <a:pt x="0" y="60"/>
                  </a:moveTo>
                  <a:lnTo>
                    <a:pt x="0" y="0"/>
                  </a:lnTo>
                  <a:lnTo>
                    <a:pt x="0" y="60"/>
                  </a:lnTo>
                  <a:close/>
                </a:path>
              </a:pathLst>
            </a:custGeom>
            <a:solidFill>
              <a:srgbClr val="FF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09" name="Google Shape;509;p40"/>
            <p:cNvSpPr/>
            <p:nvPr/>
          </p:nvSpPr>
          <p:spPr>
            <a:xfrm>
              <a:off x="2565" y="2695"/>
              <a:ext cx="1401" cy="87"/>
            </a:xfrm>
            <a:custGeom>
              <a:rect b="b" l="l" r="r" t="t"/>
              <a:pathLst>
                <a:path extrusionOk="0" h="87" w="1401">
                  <a:moveTo>
                    <a:pt x="7" y="87"/>
                  </a:moveTo>
                  <a:lnTo>
                    <a:pt x="1394" y="87"/>
                  </a:lnTo>
                  <a:lnTo>
                    <a:pt x="1401" y="80"/>
                  </a:lnTo>
                  <a:lnTo>
                    <a:pt x="1401" y="7"/>
                  </a:lnTo>
                  <a:lnTo>
                    <a:pt x="1394" y="0"/>
                  </a:lnTo>
                  <a:lnTo>
                    <a:pt x="7" y="0"/>
                  </a:lnTo>
                  <a:lnTo>
                    <a:pt x="0" y="7"/>
                  </a:lnTo>
                  <a:lnTo>
                    <a:pt x="0" y="80"/>
                  </a:lnTo>
                  <a:lnTo>
                    <a:pt x="7" y="87"/>
                  </a:lnTo>
                  <a:close/>
                </a:path>
              </a:pathLst>
            </a:custGeom>
            <a:solidFill>
              <a:srgbClr val="00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10" name="Google Shape;510;p40"/>
            <p:cNvSpPr/>
            <p:nvPr/>
          </p:nvSpPr>
          <p:spPr>
            <a:xfrm>
              <a:off x="2565" y="2708"/>
              <a:ext cx="1" cy="60"/>
            </a:xfrm>
            <a:custGeom>
              <a:rect b="b" l="l" r="r" t="t"/>
              <a:pathLst>
                <a:path extrusionOk="0" h="60" w="1">
                  <a:moveTo>
                    <a:pt x="0" y="60"/>
                  </a:moveTo>
                  <a:lnTo>
                    <a:pt x="0" y="0"/>
                  </a:lnTo>
                  <a:lnTo>
                    <a:pt x="0" y="60"/>
                  </a:lnTo>
                  <a:close/>
                </a:path>
              </a:pathLst>
            </a:custGeom>
            <a:solidFill>
              <a:srgbClr val="FF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11" name="Google Shape;511;p40"/>
            <p:cNvSpPr/>
            <p:nvPr/>
          </p:nvSpPr>
          <p:spPr>
            <a:xfrm>
              <a:off x="2772" y="2875"/>
              <a:ext cx="1649" cy="87"/>
            </a:xfrm>
            <a:custGeom>
              <a:rect b="b" l="l" r="r" t="t"/>
              <a:pathLst>
                <a:path extrusionOk="0" h="87" w="1649">
                  <a:moveTo>
                    <a:pt x="7" y="87"/>
                  </a:moveTo>
                  <a:lnTo>
                    <a:pt x="1642" y="87"/>
                  </a:lnTo>
                  <a:lnTo>
                    <a:pt x="1649" y="80"/>
                  </a:lnTo>
                  <a:lnTo>
                    <a:pt x="1649" y="7"/>
                  </a:lnTo>
                  <a:lnTo>
                    <a:pt x="1642" y="0"/>
                  </a:lnTo>
                  <a:lnTo>
                    <a:pt x="7" y="0"/>
                  </a:lnTo>
                  <a:lnTo>
                    <a:pt x="0" y="7"/>
                  </a:lnTo>
                  <a:lnTo>
                    <a:pt x="0" y="80"/>
                  </a:lnTo>
                  <a:lnTo>
                    <a:pt x="7" y="87"/>
                  </a:lnTo>
                  <a:close/>
                </a:path>
              </a:pathLst>
            </a:custGeom>
            <a:solidFill>
              <a:srgbClr val="00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12" name="Google Shape;512;p40"/>
            <p:cNvSpPr/>
            <p:nvPr/>
          </p:nvSpPr>
          <p:spPr>
            <a:xfrm>
              <a:off x="2772" y="2888"/>
              <a:ext cx="1" cy="60"/>
            </a:xfrm>
            <a:custGeom>
              <a:rect b="b" l="l" r="r" t="t"/>
              <a:pathLst>
                <a:path extrusionOk="0" h="60" w="1">
                  <a:moveTo>
                    <a:pt x="0" y="60"/>
                  </a:moveTo>
                  <a:lnTo>
                    <a:pt x="0" y="0"/>
                  </a:lnTo>
                  <a:lnTo>
                    <a:pt x="0" y="60"/>
                  </a:lnTo>
                  <a:close/>
                </a:path>
              </a:pathLst>
            </a:custGeom>
            <a:solidFill>
              <a:srgbClr val="FF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13" name="Google Shape;513;p40"/>
            <p:cNvSpPr/>
            <p:nvPr/>
          </p:nvSpPr>
          <p:spPr>
            <a:xfrm>
              <a:off x="3476" y="3055"/>
              <a:ext cx="1464" cy="87"/>
            </a:xfrm>
            <a:custGeom>
              <a:rect b="b" l="l" r="r" t="t"/>
              <a:pathLst>
                <a:path extrusionOk="0" h="87" w="1464">
                  <a:moveTo>
                    <a:pt x="7" y="87"/>
                  </a:moveTo>
                  <a:lnTo>
                    <a:pt x="1457" y="87"/>
                  </a:lnTo>
                  <a:lnTo>
                    <a:pt x="1464" y="80"/>
                  </a:lnTo>
                  <a:lnTo>
                    <a:pt x="1464" y="7"/>
                  </a:lnTo>
                  <a:lnTo>
                    <a:pt x="1457" y="0"/>
                  </a:lnTo>
                  <a:lnTo>
                    <a:pt x="7" y="0"/>
                  </a:lnTo>
                  <a:lnTo>
                    <a:pt x="0" y="7"/>
                  </a:lnTo>
                  <a:lnTo>
                    <a:pt x="0" y="80"/>
                  </a:lnTo>
                  <a:lnTo>
                    <a:pt x="7" y="87"/>
                  </a:lnTo>
                  <a:close/>
                </a:path>
              </a:pathLst>
            </a:custGeom>
            <a:solidFill>
              <a:srgbClr val="00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14" name="Google Shape;514;p40"/>
            <p:cNvSpPr/>
            <p:nvPr/>
          </p:nvSpPr>
          <p:spPr>
            <a:xfrm>
              <a:off x="3476" y="3068"/>
              <a:ext cx="1" cy="60"/>
            </a:xfrm>
            <a:custGeom>
              <a:rect b="b" l="l" r="r" t="t"/>
              <a:pathLst>
                <a:path extrusionOk="0" h="60" w="1">
                  <a:moveTo>
                    <a:pt x="0" y="60"/>
                  </a:moveTo>
                  <a:lnTo>
                    <a:pt x="0" y="0"/>
                  </a:lnTo>
                  <a:lnTo>
                    <a:pt x="0" y="60"/>
                  </a:lnTo>
                  <a:close/>
                </a:path>
              </a:pathLst>
            </a:custGeom>
            <a:solidFill>
              <a:srgbClr val="FF0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15" name="Google Shape;515;p40"/>
            <p:cNvSpPr/>
            <p:nvPr/>
          </p:nvSpPr>
          <p:spPr>
            <a:xfrm>
              <a:off x="4720" y="3235"/>
              <a:ext cx="882" cy="87"/>
            </a:xfrm>
            <a:custGeom>
              <a:rect b="b" l="l" r="r" t="t"/>
              <a:pathLst>
                <a:path extrusionOk="0" h="87" w="882">
                  <a:moveTo>
                    <a:pt x="7" y="87"/>
                  </a:moveTo>
                  <a:lnTo>
                    <a:pt x="875" y="87"/>
                  </a:lnTo>
                  <a:lnTo>
                    <a:pt x="882" y="80"/>
                  </a:lnTo>
                  <a:lnTo>
                    <a:pt x="882" y="7"/>
                  </a:lnTo>
                  <a:lnTo>
                    <a:pt x="875" y="0"/>
                  </a:lnTo>
                  <a:lnTo>
                    <a:pt x="7" y="0"/>
                  </a:lnTo>
                  <a:lnTo>
                    <a:pt x="0" y="7"/>
                  </a:lnTo>
                  <a:lnTo>
                    <a:pt x="0" y="80"/>
                  </a:lnTo>
                  <a:lnTo>
                    <a:pt x="7" y="87"/>
                  </a:lnTo>
                  <a:close/>
                </a:path>
              </a:pathLst>
            </a:custGeom>
            <a:solidFill>
              <a:srgbClr val="AEC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16" name="Google Shape;516;p40"/>
            <p:cNvSpPr/>
            <p:nvPr/>
          </p:nvSpPr>
          <p:spPr>
            <a:xfrm>
              <a:off x="4720" y="3248"/>
              <a:ext cx="1" cy="60"/>
            </a:xfrm>
            <a:custGeom>
              <a:rect b="b" l="l" r="r" t="t"/>
              <a:pathLst>
                <a:path extrusionOk="0" h="60" w="1">
                  <a:moveTo>
                    <a:pt x="0" y="60"/>
                  </a:moveTo>
                  <a:lnTo>
                    <a:pt x="0" y="0"/>
                  </a:lnTo>
                  <a:lnTo>
                    <a:pt x="0" y="60"/>
                  </a:lnTo>
                  <a:close/>
                </a:path>
              </a:pathLst>
            </a:custGeom>
            <a:solidFill>
              <a:srgbClr val="AEC0FF"/>
            </a:solidFill>
            <a:ln cap="flat" cmpd="sng" w="11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17" name="Google Shape;517;p40"/>
            <p:cNvSpPr/>
            <p:nvPr/>
          </p:nvSpPr>
          <p:spPr>
            <a:xfrm>
              <a:off x="1513" y="1568"/>
              <a:ext cx="363" cy="180"/>
            </a:xfrm>
            <a:prstGeom prst="rect">
              <a:avLst/>
            </a:prstGeom>
            <a:solidFill>
              <a:srgbClr val="00808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18" name="Google Shape;518;p40"/>
            <p:cNvSpPr/>
            <p:nvPr/>
          </p:nvSpPr>
          <p:spPr>
            <a:xfrm>
              <a:off x="1620" y="1601"/>
              <a:ext cx="183"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FFFFFF"/>
                  </a:solidFill>
                  <a:latin typeface="Arial"/>
                  <a:ea typeface="Arial"/>
                  <a:cs typeface="Arial"/>
                  <a:sym typeface="Arial"/>
                </a:rPr>
                <a:t>May</a:t>
              </a:r>
              <a:endParaRPr b="1" i="0" sz="2800" u="none" cap="none" strike="noStrike">
                <a:solidFill>
                  <a:srgbClr val="000000"/>
                </a:solidFill>
                <a:latin typeface="Times New Roman"/>
                <a:ea typeface="Times New Roman"/>
                <a:cs typeface="Times New Roman"/>
                <a:sym typeface="Times New Roman"/>
              </a:endParaRPr>
            </a:p>
          </p:txBody>
        </p:sp>
        <p:sp>
          <p:nvSpPr>
            <p:cNvPr id="519" name="Google Shape;519;p40"/>
            <p:cNvSpPr/>
            <p:nvPr/>
          </p:nvSpPr>
          <p:spPr>
            <a:xfrm>
              <a:off x="1876" y="1568"/>
              <a:ext cx="469" cy="180"/>
            </a:xfrm>
            <a:prstGeom prst="rect">
              <a:avLst/>
            </a:prstGeom>
            <a:solidFill>
              <a:srgbClr val="00808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20" name="Google Shape;520;p40"/>
            <p:cNvSpPr/>
            <p:nvPr/>
          </p:nvSpPr>
          <p:spPr>
            <a:xfrm>
              <a:off x="2046" y="1601"/>
              <a:ext cx="156"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FFFFFF"/>
                  </a:solidFill>
                  <a:latin typeface="Arial"/>
                  <a:ea typeface="Arial"/>
                  <a:cs typeface="Arial"/>
                  <a:sym typeface="Arial"/>
                </a:rPr>
                <a:t>Jun</a:t>
              </a:r>
              <a:endParaRPr b="1" i="0" sz="2800" u="none" cap="none" strike="noStrike">
                <a:solidFill>
                  <a:srgbClr val="000000"/>
                </a:solidFill>
                <a:latin typeface="Times New Roman"/>
                <a:ea typeface="Times New Roman"/>
                <a:cs typeface="Times New Roman"/>
                <a:sym typeface="Times New Roman"/>
              </a:endParaRPr>
            </a:p>
          </p:txBody>
        </p:sp>
        <p:sp>
          <p:nvSpPr>
            <p:cNvPr id="521" name="Google Shape;521;p40"/>
            <p:cNvSpPr/>
            <p:nvPr/>
          </p:nvSpPr>
          <p:spPr>
            <a:xfrm>
              <a:off x="2345" y="1568"/>
              <a:ext cx="491" cy="180"/>
            </a:xfrm>
            <a:prstGeom prst="rect">
              <a:avLst/>
            </a:prstGeom>
            <a:solidFill>
              <a:srgbClr val="00808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22" name="Google Shape;522;p40"/>
            <p:cNvSpPr/>
            <p:nvPr/>
          </p:nvSpPr>
          <p:spPr>
            <a:xfrm>
              <a:off x="2537" y="1601"/>
              <a:ext cx="123"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FFFFFF"/>
                  </a:solidFill>
                  <a:latin typeface="Arial"/>
                  <a:ea typeface="Arial"/>
                  <a:cs typeface="Arial"/>
                  <a:sym typeface="Arial"/>
                </a:rPr>
                <a:t>Jul</a:t>
              </a:r>
              <a:endParaRPr b="1" i="0" sz="2800" u="none" cap="none" strike="noStrike">
                <a:solidFill>
                  <a:srgbClr val="000000"/>
                </a:solidFill>
                <a:latin typeface="Times New Roman"/>
                <a:ea typeface="Times New Roman"/>
                <a:cs typeface="Times New Roman"/>
                <a:sym typeface="Times New Roman"/>
              </a:endParaRPr>
            </a:p>
          </p:txBody>
        </p:sp>
        <p:sp>
          <p:nvSpPr>
            <p:cNvPr id="523" name="Google Shape;523;p40"/>
            <p:cNvSpPr/>
            <p:nvPr/>
          </p:nvSpPr>
          <p:spPr>
            <a:xfrm>
              <a:off x="2836" y="1568"/>
              <a:ext cx="483" cy="180"/>
            </a:xfrm>
            <a:prstGeom prst="rect">
              <a:avLst/>
            </a:prstGeom>
            <a:solidFill>
              <a:srgbClr val="00808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24" name="Google Shape;524;p40"/>
            <p:cNvSpPr/>
            <p:nvPr/>
          </p:nvSpPr>
          <p:spPr>
            <a:xfrm>
              <a:off x="3006" y="1601"/>
              <a:ext cx="172"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FFFFFF"/>
                  </a:solidFill>
                  <a:latin typeface="Arial"/>
                  <a:ea typeface="Arial"/>
                  <a:cs typeface="Arial"/>
                  <a:sym typeface="Arial"/>
                </a:rPr>
                <a:t>Aug</a:t>
              </a:r>
              <a:endParaRPr b="1" i="0" sz="2800" u="none" cap="none" strike="noStrike">
                <a:solidFill>
                  <a:srgbClr val="000000"/>
                </a:solidFill>
                <a:latin typeface="Times New Roman"/>
                <a:ea typeface="Times New Roman"/>
                <a:cs typeface="Times New Roman"/>
                <a:sym typeface="Times New Roman"/>
              </a:endParaRPr>
            </a:p>
          </p:txBody>
        </p:sp>
        <p:sp>
          <p:nvSpPr>
            <p:cNvPr id="525" name="Google Shape;525;p40"/>
            <p:cNvSpPr/>
            <p:nvPr/>
          </p:nvSpPr>
          <p:spPr>
            <a:xfrm>
              <a:off x="3319" y="1568"/>
              <a:ext cx="469" cy="180"/>
            </a:xfrm>
            <a:prstGeom prst="rect">
              <a:avLst/>
            </a:prstGeom>
            <a:solidFill>
              <a:srgbClr val="00808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26" name="Google Shape;526;p40"/>
            <p:cNvSpPr/>
            <p:nvPr/>
          </p:nvSpPr>
          <p:spPr>
            <a:xfrm>
              <a:off x="3483" y="1601"/>
              <a:ext cx="172"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FFFFFF"/>
                  </a:solidFill>
                  <a:latin typeface="Arial"/>
                  <a:ea typeface="Arial"/>
                  <a:cs typeface="Arial"/>
                  <a:sym typeface="Arial"/>
                </a:rPr>
                <a:t>Sep</a:t>
              </a:r>
              <a:endParaRPr b="1" i="0" sz="2800" u="none" cap="none" strike="noStrike">
                <a:solidFill>
                  <a:srgbClr val="000000"/>
                </a:solidFill>
                <a:latin typeface="Times New Roman"/>
                <a:ea typeface="Times New Roman"/>
                <a:cs typeface="Times New Roman"/>
                <a:sym typeface="Times New Roman"/>
              </a:endParaRPr>
            </a:p>
          </p:txBody>
        </p:sp>
        <p:sp>
          <p:nvSpPr>
            <p:cNvPr id="527" name="Google Shape;527;p40"/>
            <p:cNvSpPr/>
            <p:nvPr/>
          </p:nvSpPr>
          <p:spPr>
            <a:xfrm>
              <a:off x="3788" y="1568"/>
              <a:ext cx="491" cy="180"/>
            </a:xfrm>
            <a:prstGeom prst="rect">
              <a:avLst/>
            </a:prstGeom>
            <a:solidFill>
              <a:srgbClr val="00808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28" name="Google Shape;528;p40"/>
            <p:cNvSpPr/>
            <p:nvPr/>
          </p:nvSpPr>
          <p:spPr>
            <a:xfrm>
              <a:off x="3966" y="1601"/>
              <a:ext cx="151"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FFFFFF"/>
                  </a:solidFill>
                  <a:latin typeface="Arial"/>
                  <a:ea typeface="Arial"/>
                  <a:cs typeface="Arial"/>
                  <a:sym typeface="Arial"/>
                </a:rPr>
                <a:t>Oct</a:t>
              </a:r>
              <a:endParaRPr b="1" i="0" sz="2800" u="none" cap="none" strike="noStrike">
                <a:solidFill>
                  <a:srgbClr val="000000"/>
                </a:solidFill>
                <a:latin typeface="Times New Roman"/>
                <a:ea typeface="Times New Roman"/>
                <a:cs typeface="Times New Roman"/>
                <a:sym typeface="Times New Roman"/>
              </a:endParaRPr>
            </a:p>
          </p:txBody>
        </p:sp>
        <p:sp>
          <p:nvSpPr>
            <p:cNvPr id="529" name="Google Shape;529;p40"/>
            <p:cNvSpPr/>
            <p:nvPr/>
          </p:nvSpPr>
          <p:spPr>
            <a:xfrm>
              <a:off x="4279" y="1568"/>
              <a:ext cx="469" cy="180"/>
            </a:xfrm>
            <a:prstGeom prst="rect">
              <a:avLst/>
            </a:prstGeom>
            <a:solidFill>
              <a:srgbClr val="00808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30" name="Google Shape;530;p40"/>
            <p:cNvSpPr/>
            <p:nvPr/>
          </p:nvSpPr>
          <p:spPr>
            <a:xfrm>
              <a:off x="4443" y="1601"/>
              <a:ext cx="172"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FFFFFF"/>
                  </a:solidFill>
                  <a:latin typeface="Arial"/>
                  <a:ea typeface="Arial"/>
                  <a:cs typeface="Arial"/>
                  <a:sym typeface="Arial"/>
                </a:rPr>
                <a:t>Nov</a:t>
              </a:r>
              <a:endParaRPr b="1" i="0" sz="2800" u="none" cap="none" strike="noStrike">
                <a:solidFill>
                  <a:srgbClr val="000000"/>
                </a:solidFill>
                <a:latin typeface="Times New Roman"/>
                <a:ea typeface="Times New Roman"/>
                <a:cs typeface="Times New Roman"/>
                <a:sym typeface="Times New Roman"/>
              </a:endParaRPr>
            </a:p>
          </p:txBody>
        </p:sp>
        <p:sp>
          <p:nvSpPr>
            <p:cNvPr id="531" name="Google Shape;531;p40"/>
            <p:cNvSpPr/>
            <p:nvPr/>
          </p:nvSpPr>
          <p:spPr>
            <a:xfrm>
              <a:off x="4748" y="1568"/>
              <a:ext cx="491" cy="180"/>
            </a:xfrm>
            <a:prstGeom prst="rect">
              <a:avLst/>
            </a:prstGeom>
            <a:solidFill>
              <a:srgbClr val="00808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32" name="Google Shape;532;p40"/>
            <p:cNvSpPr/>
            <p:nvPr/>
          </p:nvSpPr>
          <p:spPr>
            <a:xfrm>
              <a:off x="4919" y="1601"/>
              <a:ext cx="172"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FFFFFF"/>
                  </a:solidFill>
                  <a:latin typeface="Arial"/>
                  <a:ea typeface="Arial"/>
                  <a:cs typeface="Arial"/>
                  <a:sym typeface="Arial"/>
                </a:rPr>
                <a:t>Dec</a:t>
              </a:r>
              <a:endParaRPr b="1" i="0" sz="2800" u="none" cap="none" strike="noStrike">
                <a:solidFill>
                  <a:srgbClr val="000000"/>
                </a:solidFill>
                <a:latin typeface="Times New Roman"/>
                <a:ea typeface="Times New Roman"/>
                <a:cs typeface="Times New Roman"/>
                <a:sym typeface="Times New Roman"/>
              </a:endParaRPr>
            </a:p>
          </p:txBody>
        </p:sp>
        <p:sp>
          <p:nvSpPr>
            <p:cNvPr id="533" name="Google Shape;533;p40"/>
            <p:cNvSpPr/>
            <p:nvPr/>
          </p:nvSpPr>
          <p:spPr>
            <a:xfrm>
              <a:off x="5232" y="1568"/>
              <a:ext cx="370" cy="180"/>
            </a:xfrm>
            <a:prstGeom prst="rect">
              <a:avLst/>
            </a:prstGeom>
            <a:solidFill>
              <a:srgbClr val="00808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34" name="Google Shape;534;p40"/>
            <p:cNvSpPr/>
            <p:nvPr/>
          </p:nvSpPr>
          <p:spPr>
            <a:xfrm>
              <a:off x="5353" y="1601"/>
              <a:ext cx="156"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FFFFFF"/>
                  </a:solidFill>
                  <a:latin typeface="Arial"/>
                  <a:ea typeface="Arial"/>
                  <a:cs typeface="Arial"/>
                  <a:sym typeface="Arial"/>
                </a:rPr>
                <a:t>Jan</a:t>
              </a:r>
              <a:endParaRPr b="1" i="0" sz="2800" u="none" cap="none" strike="noStrike">
                <a:solidFill>
                  <a:srgbClr val="000000"/>
                </a:solidFill>
                <a:latin typeface="Times New Roman"/>
                <a:ea typeface="Times New Roman"/>
                <a:cs typeface="Times New Roman"/>
                <a:sym typeface="Times New Roman"/>
              </a:endParaRPr>
            </a:p>
          </p:txBody>
        </p:sp>
        <p:sp>
          <p:nvSpPr>
            <p:cNvPr id="535" name="Google Shape;535;p40"/>
            <p:cNvSpPr/>
            <p:nvPr/>
          </p:nvSpPr>
          <p:spPr>
            <a:xfrm>
              <a:off x="1513" y="1388"/>
              <a:ext cx="3719" cy="180"/>
            </a:xfrm>
            <a:prstGeom prst="rect">
              <a:avLst/>
            </a:prstGeom>
            <a:solidFill>
              <a:srgbClr val="C0C0C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36" name="Google Shape;536;p40"/>
            <p:cNvSpPr/>
            <p:nvPr/>
          </p:nvSpPr>
          <p:spPr>
            <a:xfrm>
              <a:off x="3284" y="1421"/>
              <a:ext cx="214"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000000"/>
                  </a:solidFill>
                  <a:latin typeface="Arial"/>
                  <a:ea typeface="Arial"/>
                  <a:cs typeface="Arial"/>
                  <a:sym typeface="Arial"/>
                </a:rPr>
                <a:t>2001</a:t>
              </a:r>
              <a:endParaRPr b="1" i="0" sz="2800" u="none" cap="none" strike="noStrike">
                <a:solidFill>
                  <a:srgbClr val="000000"/>
                </a:solidFill>
                <a:latin typeface="Times New Roman"/>
                <a:ea typeface="Times New Roman"/>
                <a:cs typeface="Times New Roman"/>
                <a:sym typeface="Times New Roman"/>
              </a:endParaRPr>
            </a:p>
          </p:txBody>
        </p:sp>
        <p:sp>
          <p:nvSpPr>
            <p:cNvPr id="537" name="Google Shape;537;p40"/>
            <p:cNvSpPr/>
            <p:nvPr/>
          </p:nvSpPr>
          <p:spPr>
            <a:xfrm>
              <a:off x="5232" y="1388"/>
              <a:ext cx="370" cy="180"/>
            </a:xfrm>
            <a:prstGeom prst="rect">
              <a:avLst/>
            </a:prstGeom>
            <a:solidFill>
              <a:srgbClr val="C0C0C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38" name="Google Shape;538;p40"/>
            <p:cNvSpPr/>
            <p:nvPr/>
          </p:nvSpPr>
          <p:spPr>
            <a:xfrm>
              <a:off x="5332" y="1421"/>
              <a:ext cx="214"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000000"/>
                  </a:solidFill>
                  <a:latin typeface="Arial"/>
                  <a:ea typeface="Arial"/>
                  <a:cs typeface="Arial"/>
                  <a:sym typeface="Arial"/>
                </a:rPr>
                <a:t>2002</a:t>
              </a:r>
              <a:endParaRPr b="1" i="0" sz="2800" u="none" cap="none" strike="noStrike">
                <a:solidFill>
                  <a:srgbClr val="000000"/>
                </a:solidFill>
                <a:latin typeface="Times New Roman"/>
                <a:ea typeface="Times New Roman"/>
                <a:cs typeface="Times New Roman"/>
                <a:sym typeface="Times New Roman"/>
              </a:endParaRPr>
            </a:p>
          </p:txBody>
        </p:sp>
        <p:sp>
          <p:nvSpPr>
            <p:cNvPr id="539" name="Google Shape;539;p40"/>
            <p:cNvSpPr/>
            <p:nvPr/>
          </p:nvSpPr>
          <p:spPr>
            <a:xfrm>
              <a:off x="290" y="1388"/>
              <a:ext cx="1223" cy="360"/>
            </a:xfrm>
            <a:prstGeom prst="rect">
              <a:avLst/>
            </a:prstGeom>
            <a:solidFill>
              <a:srgbClr val="C0C0C0"/>
            </a:solid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40" name="Google Shape;540;p40"/>
            <p:cNvSpPr/>
            <p:nvPr/>
          </p:nvSpPr>
          <p:spPr>
            <a:xfrm>
              <a:off x="290" y="1388"/>
              <a:ext cx="1223" cy="1980"/>
            </a:xfrm>
            <a:prstGeom prst="rect">
              <a:avLst/>
            </a:prstGeom>
            <a:noFill/>
            <a:ln cap="flat" cmpd="sng" w="11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541" name="Google Shape;541;p40"/>
            <p:cNvSpPr/>
            <p:nvPr/>
          </p:nvSpPr>
          <p:spPr>
            <a:xfrm>
              <a:off x="688" y="1508"/>
              <a:ext cx="486" cy="11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1" lang="en-US" sz="1200" u="none" cap="none" strike="noStrike">
                  <a:solidFill>
                    <a:srgbClr val="000000"/>
                  </a:solidFill>
                  <a:latin typeface="Arial"/>
                  <a:ea typeface="Arial"/>
                  <a:cs typeface="Arial"/>
                  <a:sym typeface="Arial"/>
                </a:rPr>
                <a:t>Task Name</a:t>
              </a:r>
              <a:endParaRPr b="1" i="0" sz="28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Cross Life Cycle Activities</a:t>
            </a:r>
            <a:endParaRPr i="1" sz="3200"/>
          </a:p>
        </p:txBody>
      </p:sp>
      <p:sp>
        <p:nvSpPr>
          <p:cNvPr id="549" name="Google Shape;549;p41"/>
          <p:cNvSpPr txBox="1"/>
          <p:nvPr>
            <p:ph idx="1" type="body"/>
          </p:nvPr>
        </p:nvSpPr>
        <p:spPr>
          <a:xfrm>
            <a:off x="2000250" y="1681164"/>
            <a:ext cx="8667750" cy="43386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600"/>
              <a:buNone/>
            </a:pPr>
            <a:r>
              <a:rPr b="1" lang="en-US" sz="2400"/>
              <a:t>Cross life cycle activities</a:t>
            </a:r>
            <a:r>
              <a:rPr lang="en-US" sz="2400"/>
              <a:t> are activities that overlap many or all phases of the methodology</a:t>
            </a:r>
            <a:r>
              <a:rPr lang="en-US"/>
              <a:t>.</a:t>
            </a:r>
            <a:endParaRPr sz="2400"/>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fact finding</a:t>
            </a:r>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documentation and presentation</a:t>
            </a:r>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estimation and measurement</a:t>
            </a:r>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feasibility analysis</a:t>
            </a:r>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project management</a:t>
            </a:r>
            <a:endParaRPr/>
          </a:p>
          <a:p>
            <a:pPr indent="-228600" lvl="2" marL="1085850" rtl="0" algn="l">
              <a:spcBef>
                <a:spcPts val="480"/>
              </a:spcBef>
              <a:spcAft>
                <a:spcPts val="0"/>
              </a:spcAft>
              <a:buClr>
                <a:srgbClr val="114FFB"/>
              </a:buClr>
              <a:buSzPts val="1560"/>
              <a:buFont typeface="Noto Sans Symbols"/>
              <a:buChar char="🖰"/>
            </a:pPr>
            <a:r>
              <a:rPr lang="en-US">
                <a:latin typeface="Times New Roman"/>
                <a:ea typeface="Times New Roman"/>
                <a:cs typeface="Times New Roman"/>
                <a:sym typeface="Times New Roman"/>
              </a:rPr>
              <a:t>process management. </a:t>
            </a:r>
            <a:endParaRPr/>
          </a:p>
        </p:txBody>
      </p:sp>
      <p:sp>
        <p:nvSpPr>
          <p:cNvPr id="550" name="Google Shape;550;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Sequential vs Iterative Development approach</a:t>
            </a:r>
            <a:endParaRPr/>
          </a:p>
        </p:txBody>
      </p:sp>
      <p:sp>
        <p:nvSpPr>
          <p:cNvPr id="556" name="Google Shape;556;p42"/>
          <p:cNvSpPr txBox="1"/>
          <p:nvPr>
            <p:ph idx="1" type="body"/>
          </p:nvPr>
        </p:nvSpPr>
        <p:spPr>
          <a:xfrm>
            <a:off x="609600" y="1600200"/>
            <a:ext cx="10972800" cy="5121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3750"/>
              <a:buFont typeface="Noto Sans Symbols"/>
              <a:buChar char="▪"/>
            </a:pPr>
            <a:r>
              <a:rPr lang="en-US" sz="2500"/>
              <a:t>The sequential approach as depicted in the SDLC and FAST methodology requires each phase be ‘completed’ one after the other until the information system is finished. This approach is sometimes called the </a:t>
            </a:r>
            <a:r>
              <a:rPr b="1" lang="en-US" sz="2500"/>
              <a:t>waterfall development approach</a:t>
            </a:r>
            <a:endParaRPr/>
          </a:p>
          <a:p>
            <a:pPr indent="-342900" lvl="0" marL="342900" rtl="0" algn="l">
              <a:spcBef>
                <a:spcPts val="0"/>
              </a:spcBef>
              <a:spcAft>
                <a:spcPts val="0"/>
              </a:spcAft>
              <a:buClr>
                <a:srgbClr val="0070C0"/>
              </a:buClr>
              <a:buSzPts val="3750"/>
              <a:buFont typeface="Noto Sans Symbols"/>
              <a:buChar char="▪"/>
            </a:pPr>
            <a:r>
              <a:rPr lang="en-US" sz="2500"/>
              <a:t>An approach that is increasingly gaining popularity is the </a:t>
            </a:r>
            <a:r>
              <a:rPr b="1" lang="en-US" sz="2500"/>
              <a:t>iterative development approach, </a:t>
            </a:r>
            <a:r>
              <a:rPr lang="en-US" sz="2500"/>
              <a:t>or incremental development process.</a:t>
            </a:r>
            <a:endParaRPr/>
          </a:p>
          <a:p>
            <a:pPr indent="-342900" lvl="0" marL="342900" rtl="0" algn="l">
              <a:spcBef>
                <a:spcPts val="0"/>
              </a:spcBef>
              <a:spcAft>
                <a:spcPts val="0"/>
              </a:spcAft>
              <a:buClr>
                <a:srgbClr val="0070C0"/>
              </a:buClr>
              <a:buSzPts val="3750"/>
              <a:buFont typeface="Noto Sans Symbols"/>
              <a:buChar char="▪"/>
            </a:pPr>
            <a:r>
              <a:rPr lang="en-US" sz="2500"/>
              <a:t>This approach requires completing enough analysis, design and implementation to develop a part of of the system and place it into operation, then perform additional analysis, design and implementation to release the next version, and this continues until all parts of the entire IS have been implemented</a:t>
            </a:r>
            <a:endParaRPr/>
          </a:p>
          <a:p>
            <a:pPr indent="-342900" lvl="0" marL="342900" rtl="0" algn="l">
              <a:spcBef>
                <a:spcPts val="0"/>
              </a:spcBef>
              <a:spcAft>
                <a:spcPts val="0"/>
              </a:spcAft>
              <a:buClr>
                <a:srgbClr val="0070C0"/>
              </a:buClr>
              <a:buSzPts val="3750"/>
              <a:buFont typeface="Noto Sans Symbols"/>
              <a:buChar char="▪"/>
            </a:pPr>
            <a:r>
              <a:rPr lang="en-US" sz="2500"/>
              <a:t>This allows versions of useable IS to be delivered in regular and shorter time frames as opposed to the time taken using the waterfall approach, which may result in improved customer (system owner and user) satisfaction</a:t>
            </a:r>
            <a:endParaRPr/>
          </a:p>
        </p:txBody>
      </p:sp>
      <p:sp>
        <p:nvSpPr>
          <p:cNvPr id="557" name="Google Shape;557;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The sequential or waterfall model</a:t>
            </a:r>
            <a:endParaRPr/>
          </a:p>
        </p:txBody>
      </p:sp>
      <p:pic>
        <p:nvPicPr>
          <p:cNvPr id="563" name="Google Shape;563;p43"/>
          <p:cNvPicPr preferRelativeResize="0"/>
          <p:nvPr>
            <p:ph idx="1" type="body"/>
          </p:nvPr>
        </p:nvPicPr>
        <p:blipFill rotWithShape="1">
          <a:blip r:embed="rId3">
            <a:alphaModFix/>
          </a:blip>
          <a:srcRect b="0" l="0" r="0" t="0"/>
          <a:stretch/>
        </p:blipFill>
        <p:spPr>
          <a:xfrm>
            <a:off x="1227221" y="1601180"/>
            <a:ext cx="9192125" cy="4809375"/>
          </a:xfrm>
          <a:prstGeom prst="rect">
            <a:avLst/>
          </a:prstGeom>
          <a:noFill/>
          <a:ln>
            <a:noFill/>
          </a:ln>
        </p:spPr>
      </p:pic>
      <p:sp>
        <p:nvSpPr>
          <p:cNvPr id="564" name="Google Shape;564;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4"/>
          <p:cNvSpPr txBox="1"/>
          <p:nvPr>
            <p:ph type="title"/>
          </p:nvPr>
        </p:nvSpPr>
        <p:spPr>
          <a:xfrm>
            <a:off x="609600" y="274638"/>
            <a:ext cx="10972800" cy="9592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The iterative or incremental strategy</a:t>
            </a:r>
            <a:endParaRPr/>
          </a:p>
        </p:txBody>
      </p:sp>
      <p:pic>
        <p:nvPicPr>
          <p:cNvPr id="570" name="Google Shape;570;p44"/>
          <p:cNvPicPr preferRelativeResize="0"/>
          <p:nvPr>
            <p:ph idx="1" type="body"/>
          </p:nvPr>
        </p:nvPicPr>
        <p:blipFill rotWithShape="1">
          <a:blip r:embed="rId3">
            <a:alphaModFix/>
          </a:blip>
          <a:srcRect b="0" l="0" r="0" t="0"/>
          <a:stretch/>
        </p:blipFill>
        <p:spPr>
          <a:xfrm>
            <a:off x="2143757" y="1643306"/>
            <a:ext cx="7173600" cy="5267400"/>
          </a:xfrm>
          <a:prstGeom prst="rect">
            <a:avLst/>
          </a:prstGeom>
          <a:noFill/>
          <a:ln>
            <a:noFill/>
          </a:ln>
        </p:spPr>
      </p:pic>
      <p:sp>
        <p:nvSpPr>
          <p:cNvPr id="571" name="Google Shape;571;p4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Alternative Routes through a Methodology</a:t>
            </a:r>
            <a:endParaRPr/>
          </a:p>
        </p:txBody>
      </p:sp>
      <p:sp>
        <p:nvSpPr>
          <p:cNvPr id="579" name="Google Shape;579;p45"/>
          <p:cNvSpPr txBox="1"/>
          <p:nvPr>
            <p:ph idx="1" type="body"/>
          </p:nvPr>
        </p:nvSpPr>
        <p:spPr>
          <a:xfrm>
            <a:off x="1981200" y="1828801"/>
            <a:ext cx="8229600" cy="2860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600"/>
              <a:buChar char="▪"/>
            </a:pPr>
            <a:r>
              <a:rPr lang="en-US" sz="2400"/>
              <a:t>Model-Driven Development (MDD)</a:t>
            </a:r>
            <a:endParaRPr/>
          </a:p>
          <a:p>
            <a:pPr indent="-342900" lvl="0" marL="342900" rtl="0" algn="l">
              <a:spcBef>
                <a:spcPts val="1200"/>
              </a:spcBef>
              <a:spcAft>
                <a:spcPts val="0"/>
              </a:spcAft>
              <a:buSzPts val="3600"/>
              <a:buChar char="▪"/>
            </a:pPr>
            <a:r>
              <a:rPr lang="en-US" sz="2400"/>
              <a:t>Rapid Application Development (RAD)</a:t>
            </a:r>
            <a:endParaRPr/>
          </a:p>
          <a:p>
            <a:pPr indent="-342900" lvl="0" marL="342900" rtl="0" algn="l">
              <a:spcBef>
                <a:spcPts val="1200"/>
              </a:spcBef>
              <a:spcAft>
                <a:spcPts val="0"/>
              </a:spcAft>
              <a:buSzPts val="3600"/>
              <a:buChar char="▪"/>
            </a:pPr>
            <a:r>
              <a:rPr lang="en-US" sz="2400"/>
              <a:t>Commercial Off-the-Shelf Software (COTS)</a:t>
            </a:r>
            <a:endParaRPr/>
          </a:p>
          <a:p>
            <a:pPr indent="-342900" lvl="0" marL="342900" rtl="0" algn="l">
              <a:spcBef>
                <a:spcPts val="1200"/>
              </a:spcBef>
              <a:spcAft>
                <a:spcPts val="0"/>
              </a:spcAft>
              <a:buSzPts val="3600"/>
              <a:buFont typeface="Calibri"/>
              <a:buNone/>
            </a:pPr>
            <a:br>
              <a:rPr lang="en-US" sz="2400"/>
            </a:br>
            <a:r>
              <a:rPr lang="en-US" sz="2400"/>
              <a:t>or  hybrids of the above</a:t>
            </a:r>
            <a:endParaRPr/>
          </a:p>
        </p:txBody>
      </p:sp>
      <p:sp>
        <p:nvSpPr>
          <p:cNvPr id="580" name="Google Shape;580;p4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Model-Driven Development Route</a:t>
            </a:r>
            <a:endParaRPr i="1" sz="3200"/>
          </a:p>
        </p:txBody>
      </p:sp>
      <p:sp>
        <p:nvSpPr>
          <p:cNvPr id="588" name="Google Shape;588;p46"/>
          <p:cNvSpPr txBox="1"/>
          <p:nvPr>
            <p:ph idx="1" type="body"/>
          </p:nvPr>
        </p:nvSpPr>
        <p:spPr>
          <a:xfrm>
            <a:off x="1751806" y="1828800"/>
            <a:ext cx="8688388" cy="4202112"/>
          </a:xfrm>
          <a:prstGeom prst="rect">
            <a:avLst/>
          </a:prstGeom>
          <a:noFill/>
          <a:ln>
            <a:noFill/>
          </a:ln>
        </p:spPr>
        <p:txBody>
          <a:bodyPr anchorCtr="0" anchor="t" bIns="45700" lIns="91425" spcFirstLastPara="1" rIns="91425" wrap="square" tIns="45700">
            <a:noAutofit/>
          </a:bodyPr>
          <a:lstStyle/>
          <a:p>
            <a:pPr indent="-228600" lvl="0" marL="227013" rtl="0" algn="l">
              <a:spcBef>
                <a:spcPts val="0"/>
              </a:spcBef>
              <a:spcAft>
                <a:spcPts val="0"/>
              </a:spcAft>
              <a:buSzPts val="3600"/>
              <a:buChar char="▪"/>
            </a:pPr>
            <a:r>
              <a:rPr b="1" lang="en-US" sz="2400"/>
              <a:t>Modeling</a:t>
            </a:r>
            <a:r>
              <a:rPr lang="en-US" sz="2400"/>
              <a:t> is the act of drawing one or more graphical representations (or pictures) of a system. Modeling is a communication technique based upon the old saying, “a picture is worth a thousand words.”</a:t>
            </a:r>
            <a:endParaRPr/>
          </a:p>
          <a:p>
            <a:pPr indent="-228600" lvl="0" marL="227013" rtl="0" algn="l">
              <a:spcBef>
                <a:spcPts val="1200"/>
              </a:spcBef>
              <a:spcAft>
                <a:spcPts val="0"/>
              </a:spcAft>
              <a:buSzPts val="3600"/>
              <a:buChar char="▪"/>
            </a:pPr>
            <a:r>
              <a:rPr b="1" lang="en-US" sz="2400"/>
              <a:t>Model-driven</a:t>
            </a:r>
            <a:r>
              <a:rPr lang="en-US" sz="2400"/>
              <a:t> </a:t>
            </a:r>
            <a:r>
              <a:rPr b="1" lang="en-US" sz="2400"/>
              <a:t>development</a:t>
            </a:r>
            <a:r>
              <a:rPr lang="en-US" sz="2400"/>
              <a:t> techniques emphasize the drawing of models to help visualize and analyze problems, define business requirements, and design information systems.</a:t>
            </a:r>
            <a:endParaRPr/>
          </a:p>
          <a:p>
            <a:pPr indent="-227013" lvl="0" marL="227013" rtl="0" algn="l">
              <a:spcBef>
                <a:spcPts val="1200"/>
              </a:spcBef>
              <a:spcAft>
                <a:spcPts val="0"/>
              </a:spcAft>
              <a:buSzPts val="3600"/>
              <a:buNone/>
            </a:pPr>
            <a:r>
              <a:rPr lang="en-US" sz="2400"/>
              <a:t>Advantages?</a:t>
            </a:r>
            <a:endParaRPr/>
          </a:p>
          <a:p>
            <a:pPr indent="-227013" lvl="0" marL="227013" rtl="0" algn="l">
              <a:spcBef>
                <a:spcPts val="1200"/>
              </a:spcBef>
              <a:spcAft>
                <a:spcPts val="0"/>
              </a:spcAft>
              <a:buSzPts val="3600"/>
              <a:buNone/>
            </a:pPr>
            <a:r>
              <a:rPr lang="en-US" sz="2400"/>
              <a:t>Disadvantages?</a:t>
            </a:r>
            <a:endParaRPr/>
          </a:p>
        </p:txBody>
      </p:sp>
      <p:sp>
        <p:nvSpPr>
          <p:cNvPr id="589" name="Google Shape;589;p4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7"/>
          <p:cNvSpPr txBox="1"/>
          <p:nvPr>
            <p:ph type="title"/>
          </p:nvPr>
        </p:nvSpPr>
        <p:spPr>
          <a:xfrm>
            <a:off x="1524000" y="228600"/>
            <a:ext cx="70104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Model-Driven Development (MDD) </a:t>
            </a:r>
            <a:r>
              <a:rPr lang="en-US"/>
              <a:t>Route</a:t>
            </a:r>
            <a:endParaRPr/>
          </a:p>
        </p:txBody>
      </p:sp>
      <p:pic>
        <p:nvPicPr>
          <p:cNvPr descr="whi15393_0308L" id="597" name="Google Shape;597;p47"/>
          <p:cNvPicPr preferRelativeResize="0"/>
          <p:nvPr/>
        </p:nvPicPr>
        <p:blipFill rotWithShape="1">
          <a:blip r:embed="rId3">
            <a:alphaModFix/>
          </a:blip>
          <a:srcRect b="0" l="0" r="0" t="0"/>
          <a:stretch/>
        </p:blipFill>
        <p:spPr>
          <a:xfrm>
            <a:off x="2743200" y="838200"/>
            <a:ext cx="6705600" cy="5715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Rapid Application Development Route</a:t>
            </a:r>
            <a:endParaRPr i="1" sz="3200"/>
          </a:p>
        </p:txBody>
      </p:sp>
      <p:sp>
        <p:nvSpPr>
          <p:cNvPr id="605" name="Google Shape;605;p48"/>
          <p:cNvSpPr txBox="1"/>
          <p:nvPr>
            <p:ph idx="1" type="body"/>
          </p:nvPr>
        </p:nvSpPr>
        <p:spPr>
          <a:xfrm>
            <a:off x="2000250" y="1676400"/>
            <a:ext cx="8439150" cy="4876800"/>
          </a:xfrm>
          <a:prstGeom prst="rect">
            <a:avLst/>
          </a:prstGeom>
          <a:noFill/>
          <a:ln>
            <a:noFill/>
          </a:ln>
        </p:spPr>
        <p:txBody>
          <a:bodyPr anchorCtr="0" anchor="t" bIns="45700" lIns="91425" spcFirstLastPara="1" rIns="91425" wrap="square" tIns="45700">
            <a:noAutofit/>
          </a:bodyPr>
          <a:lstStyle/>
          <a:p>
            <a:pPr indent="-228600" lvl="0" marL="227013" rtl="0" algn="l">
              <a:spcBef>
                <a:spcPts val="0"/>
              </a:spcBef>
              <a:spcAft>
                <a:spcPts val="0"/>
              </a:spcAft>
              <a:buSzPts val="3600"/>
              <a:buChar char="▪"/>
            </a:pPr>
            <a:r>
              <a:rPr b="1" lang="en-US" sz="2400"/>
              <a:t>Rapid application development</a:t>
            </a:r>
            <a:r>
              <a:rPr lang="en-US" sz="2400"/>
              <a:t> (RAD) techniques emphasize extensive user involvement in the rapid and evolutionary construction of working prototypes of a system to accelerate the system development process.</a:t>
            </a:r>
            <a:br>
              <a:rPr lang="en-US" sz="2400"/>
            </a:br>
            <a:br>
              <a:rPr lang="en-US" sz="2400"/>
            </a:br>
            <a:r>
              <a:rPr lang="en-US" sz="2400"/>
              <a:t>RAD is based on building prototypes that evolve into finished systems (often using time boxing)</a:t>
            </a:r>
            <a:endParaRPr/>
          </a:p>
          <a:p>
            <a:pPr indent="-285750" lvl="1" marL="742950" rtl="0" algn="l">
              <a:spcBef>
                <a:spcPts val="1000"/>
              </a:spcBef>
              <a:spcAft>
                <a:spcPts val="0"/>
              </a:spcAft>
              <a:buClr>
                <a:schemeClr val="dk1"/>
              </a:buClr>
              <a:buSzPts val="2000"/>
              <a:buChar char="–"/>
            </a:pPr>
            <a:r>
              <a:rPr lang="en-US" sz="2000"/>
              <a:t>A </a:t>
            </a:r>
            <a:r>
              <a:rPr b="1" lang="en-US" sz="2000"/>
              <a:t>prototype</a:t>
            </a:r>
            <a:r>
              <a:rPr lang="en-US" sz="2000"/>
              <a:t> is a smaller-scale, representative or working model of the users’ requirements or a proposed design for an information system.</a:t>
            </a:r>
            <a:endParaRPr/>
          </a:p>
          <a:p>
            <a:pPr indent="-285750" lvl="1" marL="742950" rtl="0" algn="l">
              <a:spcBef>
                <a:spcPts val="1000"/>
              </a:spcBef>
              <a:spcAft>
                <a:spcPts val="0"/>
              </a:spcAft>
              <a:buClr>
                <a:schemeClr val="dk1"/>
              </a:buClr>
              <a:buSzPts val="2000"/>
              <a:buChar char="–"/>
            </a:pPr>
            <a:r>
              <a:rPr lang="en-US" sz="2000"/>
              <a:t>A </a:t>
            </a:r>
            <a:r>
              <a:rPr b="1" lang="en-US" sz="2000"/>
              <a:t>time box</a:t>
            </a:r>
            <a:r>
              <a:rPr lang="en-US" sz="2000"/>
              <a:t> is a nonextendable period of time, usually 60-120 days, by which a candidate system must be placed into operation.</a:t>
            </a:r>
            <a:endParaRPr/>
          </a:p>
        </p:txBody>
      </p:sp>
      <p:sp>
        <p:nvSpPr>
          <p:cNvPr id="606" name="Google Shape;606;p4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Rapid Application Development Route</a:t>
            </a:r>
            <a:endParaRPr/>
          </a:p>
        </p:txBody>
      </p:sp>
      <p:sp>
        <p:nvSpPr>
          <p:cNvPr id="612" name="Google Shape;612;p49"/>
          <p:cNvSpPr txBox="1"/>
          <p:nvPr>
            <p:ph idx="1" type="body"/>
          </p:nvPr>
        </p:nvSpPr>
        <p:spPr>
          <a:xfrm>
            <a:off x="1799431" y="1600201"/>
            <a:ext cx="8639969"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600"/>
              <a:buFont typeface="Calibri"/>
              <a:buNone/>
            </a:pPr>
            <a:r>
              <a:rPr lang="en-US" sz="2400"/>
              <a:t> </a:t>
            </a:r>
            <a:endParaRPr/>
          </a:p>
          <a:p>
            <a:pPr indent="-342900" lvl="0" marL="342900" rtl="0" algn="l">
              <a:spcBef>
                <a:spcPts val="0"/>
              </a:spcBef>
              <a:spcAft>
                <a:spcPts val="0"/>
              </a:spcAft>
              <a:buSzPts val="3600"/>
              <a:buFont typeface="Calibri"/>
              <a:buNone/>
            </a:pPr>
            <a:r>
              <a:rPr b="1" lang="en-US" sz="2400"/>
              <a:t>RAD Basic ideas</a:t>
            </a:r>
            <a:endParaRPr/>
          </a:p>
          <a:p>
            <a:pPr indent="-342900" lvl="0" marL="342900" rtl="0" algn="l">
              <a:spcBef>
                <a:spcPts val="0"/>
              </a:spcBef>
              <a:spcAft>
                <a:spcPts val="0"/>
              </a:spcAft>
              <a:buClr>
                <a:srgbClr val="0070C0"/>
              </a:buClr>
              <a:buSzPts val="3600"/>
              <a:buFont typeface="Noto Sans Symbols"/>
              <a:buChar char="▪"/>
            </a:pPr>
            <a:r>
              <a:rPr lang="en-US" sz="2400"/>
              <a:t>To more actively involve system users in the analysis, design and construction activities</a:t>
            </a:r>
            <a:endParaRPr/>
          </a:p>
          <a:p>
            <a:pPr indent="-342900" lvl="0" marL="342900" rtl="0" algn="l">
              <a:spcBef>
                <a:spcPts val="0"/>
              </a:spcBef>
              <a:spcAft>
                <a:spcPts val="0"/>
              </a:spcAft>
              <a:buClr>
                <a:srgbClr val="0070C0"/>
              </a:buClr>
              <a:buSzPts val="3600"/>
              <a:buFont typeface="Noto Sans Symbols"/>
              <a:buChar char="▪"/>
            </a:pPr>
            <a:r>
              <a:rPr lang="en-US" sz="2400"/>
              <a:t>To organize system development into a series of focused, intense workshops jointly involving  system owners, users, analysts, designers and builders</a:t>
            </a:r>
            <a:endParaRPr/>
          </a:p>
          <a:p>
            <a:pPr indent="-342900" lvl="0" marL="342900" rtl="0" algn="l">
              <a:spcBef>
                <a:spcPts val="0"/>
              </a:spcBef>
              <a:spcAft>
                <a:spcPts val="0"/>
              </a:spcAft>
              <a:buClr>
                <a:srgbClr val="0070C0"/>
              </a:buClr>
              <a:buSzPts val="3600"/>
              <a:buFont typeface="Noto Sans Symbols"/>
              <a:buChar char="▪"/>
            </a:pPr>
            <a:r>
              <a:rPr lang="en-US" sz="2400"/>
              <a:t>To accelerate the requirements analysis and design phases through an iterative construction approach</a:t>
            </a:r>
            <a:endParaRPr/>
          </a:p>
          <a:p>
            <a:pPr indent="-342900" lvl="0" marL="342900" rtl="0" algn="l">
              <a:spcBef>
                <a:spcPts val="0"/>
              </a:spcBef>
              <a:spcAft>
                <a:spcPts val="0"/>
              </a:spcAft>
              <a:buClr>
                <a:srgbClr val="0070C0"/>
              </a:buClr>
              <a:buSzPts val="3600"/>
              <a:buFont typeface="Noto Sans Symbols"/>
              <a:buChar char="▪"/>
            </a:pPr>
            <a:r>
              <a:rPr lang="en-US" sz="2400"/>
              <a:t>To reduce the amount of time until the users begin to see a working system</a:t>
            </a:r>
            <a:endParaRPr/>
          </a:p>
          <a:p>
            <a:pPr indent="-285750" lvl="1" marL="742950" rtl="0" algn="l">
              <a:spcBef>
                <a:spcPts val="1000"/>
              </a:spcBef>
              <a:spcAft>
                <a:spcPts val="0"/>
              </a:spcAft>
              <a:buClr>
                <a:schemeClr val="dk1"/>
              </a:buClr>
              <a:buSzPts val="2000"/>
              <a:buFont typeface="Calibri"/>
              <a:buNone/>
            </a:pPr>
            <a:r>
              <a:rPr lang="en-US" sz="2000"/>
              <a:t> Advantages? </a:t>
            </a:r>
            <a:endParaRPr/>
          </a:p>
          <a:p>
            <a:pPr indent="-285750" lvl="1" marL="742950" rtl="0" algn="l">
              <a:spcBef>
                <a:spcPts val="1000"/>
              </a:spcBef>
              <a:spcAft>
                <a:spcPts val="0"/>
              </a:spcAft>
              <a:buClr>
                <a:schemeClr val="dk1"/>
              </a:buClr>
              <a:buSzPts val="2000"/>
              <a:buFont typeface="Calibri"/>
              <a:buNone/>
            </a:pPr>
            <a:r>
              <a:rPr lang="en-US" sz="2000"/>
              <a:t> Disadvantages?</a:t>
            </a:r>
            <a:endParaRPr>
              <a:latin typeface="Arial"/>
              <a:ea typeface="Arial"/>
              <a:cs typeface="Arial"/>
              <a:sym typeface="Arial"/>
            </a:endParaRPr>
          </a:p>
          <a:p>
            <a:pPr indent="-114300" lvl="0" marL="342900" rtl="0" algn="l">
              <a:spcBef>
                <a:spcPts val="0"/>
              </a:spcBef>
              <a:spcAft>
                <a:spcPts val="0"/>
              </a:spcAft>
              <a:buClr>
                <a:srgbClr val="0070C0"/>
              </a:buClr>
              <a:buSzPts val="3600"/>
              <a:buFont typeface="Noto Sans Symbols"/>
              <a:buNone/>
            </a:pPr>
            <a:r>
              <a:t/>
            </a:r>
            <a:endParaRPr sz="2400"/>
          </a:p>
        </p:txBody>
      </p:sp>
      <p:sp>
        <p:nvSpPr>
          <p:cNvPr id="613" name="Google Shape;613;p4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t>
            </a:r>
            <a:r>
              <a:rPr lang="en-US" sz="3200"/>
              <a:t>Some definitions cont’d)</a:t>
            </a:r>
            <a:endParaRPr/>
          </a:p>
        </p:txBody>
      </p:sp>
      <p:sp>
        <p:nvSpPr>
          <p:cNvPr id="78" name="Google Shape;78;p5"/>
          <p:cNvSpPr txBox="1"/>
          <p:nvPr>
            <p:ph idx="1" type="body"/>
          </p:nvPr>
        </p:nvSpPr>
        <p:spPr>
          <a:xfrm>
            <a:off x="609600" y="1600200"/>
            <a:ext cx="10972800" cy="47244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50000"/>
              <a:buChar char="▪"/>
            </a:pPr>
            <a:r>
              <a:rPr lang="en-US" sz="2600"/>
              <a:t> </a:t>
            </a:r>
            <a:r>
              <a:rPr b="1" lang="en-US" sz="2600"/>
              <a:t>Business process improvement (BPI) </a:t>
            </a:r>
            <a:r>
              <a:rPr lang="en-US" sz="2600"/>
              <a:t>–  creating new, re-designed processes to improve the workflows, and/or utilizing new technologies enabling new process structures.</a:t>
            </a:r>
            <a:endParaRPr/>
          </a:p>
          <a:p>
            <a:pPr indent="-342900" lvl="0" marL="342900" rtl="0" algn="l">
              <a:spcBef>
                <a:spcPts val="0"/>
              </a:spcBef>
              <a:spcAft>
                <a:spcPts val="0"/>
              </a:spcAft>
              <a:buSzPct val="150000"/>
              <a:buChar char="▪"/>
            </a:pPr>
            <a:r>
              <a:rPr b="1" lang="en-US" sz="2600"/>
              <a:t>Business process reengineering (BPR) </a:t>
            </a:r>
            <a:r>
              <a:rPr lang="en-US" sz="2600"/>
              <a:t>– changing the fundamental way in which the organization operate.</a:t>
            </a:r>
            <a:endParaRPr/>
          </a:p>
          <a:p>
            <a:pPr indent="-342900" lvl="0" marL="342900" rtl="0" algn="l">
              <a:spcBef>
                <a:spcPts val="0"/>
              </a:spcBef>
              <a:spcAft>
                <a:spcPts val="0"/>
              </a:spcAft>
              <a:buSzPct val="150000"/>
              <a:buChar char="▪"/>
            </a:pPr>
            <a:r>
              <a:rPr b="1" lang="en-US" sz="2600"/>
              <a:t>System Request </a:t>
            </a:r>
            <a:r>
              <a:rPr lang="en-US" sz="2600"/>
              <a:t>- The document that describes the business reasons for building a system and the value that system is expected to provide. The project sponsor usually completes this form as part of a formal system selection process within the organization.</a:t>
            </a:r>
            <a:endParaRPr/>
          </a:p>
          <a:p>
            <a:pPr indent="-342900" lvl="0" marL="342900" rtl="0" algn="l">
              <a:lnSpc>
                <a:spcPct val="110000"/>
              </a:lnSpc>
              <a:spcBef>
                <a:spcPts val="0"/>
              </a:spcBef>
              <a:spcAft>
                <a:spcPts val="0"/>
              </a:spcAft>
              <a:buSzPct val="150000"/>
              <a:buChar char="▪"/>
            </a:pPr>
            <a:r>
              <a:rPr lang="en-US" sz="2800"/>
              <a:t>The </a:t>
            </a:r>
            <a:r>
              <a:rPr b="1" lang="en-US" sz="2800"/>
              <a:t>business requirements </a:t>
            </a:r>
            <a:r>
              <a:rPr lang="en-US" sz="2800"/>
              <a:t>of the project refer to the business capabilities that the system will need to have.</a:t>
            </a:r>
            <a:endParaRPr/>
          </a:p>
          <a:p>
            <a:pPr indent="-342900" lvl="0" marL="342900" rtl="0" algn="l">
              <a:lnSpc>
                <a:spcPct val="110000"/>
              </a:lnSpc>
              <a:spcBef>
                <a:spcPts val="0"/>
              </a:spcBef>
              <a:spcAft>
                <a:spcPts val="0"/>
              </a:spcAft>
              <a:buSzPct val="150000"/>
              <a:buChar char="▪"/>
            </a:pPr>
            <a:r>
              <a:rPr lang="en-US" sz="2800"/>
              <a:t>The </a:t>
            </a:r>
            <a:r>
              <a:rPr b="1" lang="en-US" sz="2800"/>
              <a:t>business value </a:t>
            </a:r>
            <a:r>
              <a:rPr lang="en-US" sz="2800"/>
              <a:t>describes the benefits that the organization should expect from the system. </a:t>
            </a:r>
            <a:endParaRPr/>
          </a:p>
          <a:p>
            <a:pPr indent="-113823" lvl="0" marL="342900" rtl="0" algn="l">
              <a:spcBef>
                <a:spcPts val="0"/>
              </a:spcBef>
              <a:spcAft>
                <a:spcPts val="0"/>
              </a:spcAft>
              <a:buSzPct val="150000"/>
              <a:buNone/>
            </a:pPr>
            <a:r>
              <a:t/>
            </a:r>
            <a:endParaRPr sz="2600"/>
          </a:p>
          <a:p>
            <a:pPr indent="-78581" lvl="0" marL="342900" rtl="0" algn="l">
              <a:spcBef>
                <a:spcPts val="0"/>
              </a:spcBef>
              <a:spcAft>
                <a:spcPts val="0"/>
              </a:spcAft>
              <a:buSzPct val="150000"/>
              <a:buNone/>
            </a:pPr>
            <a:r>
              <a:t/>
            </a:r>
            <a:endParaRPr sz="3000">
              <a:solidFill>
                <a:srgbClr val="0070C0"/>
              </a:solidFill>
            </a:endParaRPr>
          </a:p>
        </p:txBody>
      </p:sp>
      <p:sp>
        <p:nvSpPr>
          <p:cNvPr id="79" name="Google Shape;79;p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solidFill>
                <a:srgbClr val="888888"/>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Commercial Off-the-Shelf Software Route</a:t>
            </a:r>
            <a:endParaRPr i="1" sz="3200"/>
          </a:p>
        </p:txBody>
      </p:sp>
      <p:sp>
        <p:nvSpPr>
          <p:cNvPr id="621" name="Google Shape;621;p50"/>
          <p:cNvSpPr txBox="1"/>
          <p:nvPr>
            <p:ph idx="1" type="body"/>
          </p:nvPr>
        </p:nvSpPr>
        <p:spPr>
          <a:xfrm>
            <a:off x="1846262" y="1643064"/>
            <a:ext cx="8669338" cy="4986337"/>
          </a:xfrm>
          <a:prstGeom prst="rect">
            <a:avLst/>
          </a:prstGeom>
          <a:noFill/>
          <a:ln>
            <a:noFill/>
          </a:ln>
        </p:spPr>
        <p:txBody>
          <a:bodyPr anchorCtr="0" anchor="t" bIns="45700" lIns="91425" spcFirstLastPara="1" rIns="91425" wrap="square" tIns="45700">
            <a:noAutofit/>
          </a:bodyPr>
          <a:lstStyle/>
          <a:p>
            <a:pPr indent="-228600" lvl="0" marL="227013" rtl="0" algn="l">
              <a:spcBef>
                <a:spcPts val="0"/>
              </a:spcBef>
              <a:spcAft>
                <a:spcPts val="0"/>
              </a:spcAft>
              <a:buSzPts val="3600"/>
              <a:buChar char="▪"/>
            </a:pPr>
            <a:r>
              <a:rPr b="1" lang="en-US" sz="2400"/>
              <a:t>Commercial off-the-shelf (COTS) software</a:t>
            </a:r>
            <a:r>
              <a:rPr lang="en-US" sz="2400"/>
              <a:t> is a software package or solution that is purchased to support one or more business functions and information systems.</a:t>
            </a:r>
            <a:endParaRPr/>
          </a:p>
          <a:p>
            <a:pPr indent="-227013" lvl="0" marL="227013" rtl="0" algn="l">
              <a:spcBef>
                <a:spcPts val="1200"/>
              </a:spcBef>
              <a:spcAft>
                <a:spcPts val="0"/>
              </a:spcAft>
              <a:buSzPts val="3600"/>
              <a:buNone/>
            </a:pPr>
            <a:r>
              <a:rPr lang="en-US" sz="2400"/>
              <a:t>   Packaged software solutions must be carefully selected to fulfil business needs. They are not only costly to purchase, but can also be costly to implement. They might usually be customized for and integrated into the business, or may require the redesign of existing business processes to adapt to the software. </a:t>
            </a:r>
            <a:endParaRPr/>
          </a:p>
          <a:p>
            <a:pPr indent="-227013" lvl="0" marL="227013" rtl="0" algn="l">
              <a:spcBef>
                <a:spcPts val="1200"/>
              </a:spcBef>
              <a:spcAft>
                <a:spcPts val="0"/>
              </a:spcAft>
              <a:buSzPts val="3600"/>
              <a:buNone/>
            </a:pPr>
            <a:r>
              <a:t/>
            </a:r>
            <a:endParaRPr sz="2400"/>
          </a:p>
          <a:p>
            <a:pPr indent="-227013" lvl="0" marL="227013" rtl="0" algn="l">
              <a:spcBef>
                <a:spcPts val="1200"/>
              </a:spcBef>
              <a:spcAft>
                <a:spcPts val="0"/>
              </a:spcAft>
              <a:buSzPts val="3600"/>
              <a:buNone/>
            </a:pPr>
            <a:r>
              <a:rPr lang="en-US" sz="2400"/>
              <a:t>Advantages?</a:t>
            </a:r>
            <a:endParaRPr/>
          </a:p>
          <a:p>
            <a:pPr indent="-227013" lvl="0" marL="227013" rtl="0" algn="l">
              <a:spcBef>
                <a:spcPts val="1200"/>
              </a:spcBef>
              <a:spcAft>
                <a:spcPts val="0"/>
              </a:spcAft>
              <a:buSzPts val="3600"/>
              <a:buNone/>
            </a:pPr>
            <a:r>
              <a:rPr lang="en-US" sz="2400"/>
              <a:t>Disadvantages?</a:t>
            </a:r>
            <a:endParaRPr/>
          </a:p>
        </p:txBody>
      </p:sp>
      <p:sp>
        <p:nvSpPr>
          <p:cNvPr id="622" name="Google Shape;622;p5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1"/>
          <p:cNvSpPr txBox="1"/>
          <p:nvPr>
            <p:ph type="title"/>
          </p:nvPr>
        </p:nvSpPr>
        <p:spPr>
          <a:xfrm>
            <a:off x="1524000" y="228600"/>
            <a:ext cx="91440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Automated Tools and Technology: Computer-Aided Systems Engineering  (CASE)</a:t>
            </a:r>
            <a:br>
              <a:rPr lang="en-US" sz="3200"/>
            </a:br>
            <a:endParaRPr sz="3200"/>
          </a:p>
        </p:txBody>
      </p:sp>
      <p:sp>
        <p:nvSpPr>
          <p:cNvPr id="630" name="Google Shape;630;p51"/>
          <p:cNvSpPr txBox="1"/>
          <p:nvPr>
            <p:ph idx="1" type="body"/>
          </p:nvPr>
        </p:nvSpPr>
        <p:spPr>
          <a:xfrm>
            <a:off x="1866900" y="1600200"/>
            <a:ext cx="8458200" cy="50720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14FFB"/>
              </a:buClr>
              <a:buSzPts val="1920"/>
              <a:buFont typeface="Noto Sans Symbols"/>
              <a:buChar char="🖳"/>
            </a:pPr>
            <a:r>
              <a:rPr b="1" lang="en-US" sz="3200">
                <a:solidFill>
                  <a:schemeClr val="dk2"/>
                </a:solidFill>
              </a:rPr>
              <a:t>What is Computer-Aided Systems Engineering?</a:t>
            </a:r>
            <a:endParaRPr/>
          </a:p>
          <a:p>
            <a:pPr indent="-285750" lvl="1" marL="742950" rtl="0" algn="l">
              <a:spcBef>
                <a:spcPts val="440"/>
              </a:spcBef>
              <a:spcAft>
                <a:spcPts val="0"/>
              </a:spcAft>
              <a:buClr>
                <a:srgbClr val="114FFB"/>
              </a:buClr>
              <a:buSzPts val="1320"/>
              <a:buFont typeface="Noto Sans Symbols"/>
              <a:buChar char="🖫"/>
            </a:pPr>
            <a:r>
              <a:rPr b="1" lang="en-US" sz="2200">
                <a:latin typeface="Times New Roman"/>
                <a:ea typeface="Times New Roman"/>
                <a:cs typeface="Times New Roman"/>
                <a:sym typeface="Times New Roman"/>
              </a:rPr>
              <a:t>Computer-aided systems engineering (CASE)</a:t>
            </a:r>
            <a:r>
              <a:rPr lang="en-US" sz="2200">
                <a:latin typeface="Times New Roman"/>
                <a:ea typeface="Times New Roman"/>
                <a:cs typeface="Times New Roman"/>
                <a:sym typeface="Times New Roman"/>
              </a:rPr>
              <a:t> is the application of information technology to systems development activities, techniques, and methodologies. </a:t>
            </a:r>
            <a:r>
              <a:rPr i="1" lang="en-US" sz="2200">
                <a:latin typeface="Times New Roman"/>
                <a:ea typeface="Times New Roman"/>
                <a:cs typeface="Times New Roman"/>
                <a:sym typeface="Times New Roman"/>
              </a:rPr>
              <a:t>CASE tools</a:t>
            </a:r>
            <a:r>
              <a:rPr lang="en-US" sz="2200">
                <a:latin typeface="Times New Roman"/>
                <a:ea typeface="Times New Roman"/>
                <a:cs typeface="Times New Roman"/>
                <a:sym typeface="Times New Roman"/>
              </a:rPr>
              <a:t> are programs (software) that automate or support one or more phases of a systems development life cycle. The technology is intended to accelerate the process of developing systems and to improve the quality of the resulting systems.</a:t>
            </a:r>
            <a:endParaRPr/>
          </a:p>
          <a:p>
            <a:pPr indent="-285750" lvl="1" marL="742950" rtl="0" algn="l">
              <a:spcBef>
                <a:spcPts val="440"/>
              </a:spcBef>
              <a:spcAft>
                <a:spcPts val="0"/>
              </a:spcAft>
              <a:buClr>
                <a:srgbClr val="114FFB"/>
              </a:buClr>
              <a:buSzPts val="1320"/>
              <a:buFont typeface="Noto Sans Symbols"/>
              <a:buChar char="🖫"/>
            </a:pPr>
            <a:r>
              <a:rPr lang="en-US" sz="2200">
                <a:latin typeface="Times New Roman"/>
                <a:ea typeface="Times New Roman"/>
                <a:cs typeface="Times New Roman"/>
                <a:sym typeface="Times New Roman"/>
              </a:rPr>
              <a:t>CASE is not a methodology or an alternative to methodologies.</a:t>
            </a:r>
            <a:endParaRPr/>
          </a:p>
          <a:p>
            <a:pPr indent="-285750" lvl="1" marL="742950" rtl="0" algn="l">
              <a:spcBef>
                <a:spcPts val="440"/>
              </a:spcBef>
              <a:spcAft>
                <a:spcPts val="0"/>
              </a:spcAft>
              <a:buClr>
                <a:srgbClr val="114FFB"/>
              </a:buClr>
              <a:buSzPts val="1320"/>
              <a:buFont typeface="Noto Sans Symbols"/>
              <a:buChar char="🖫"/>
            </a:pPr>
            <a:r>
              <a:rPr lang="en-US" sz="2200">
                <a:latin typeface="Times New Roman"/>
                <a:ea typeface="Times New Roman"/>
                <a:cs typeface="Times New Roman"/>
                <a:sym typeface="Times New Roman"/>
              </a:rPr>
              <a:t>CASE is an enabling technology that supports a methodology’s preferred strategies, techniques, and deliverables.</a:t>
            </a:r>
            <a:endParaRPr/>
          </a:p>
        </p:txBody>
      </p:sp>
      <p:sp>
        <p:nvSpPr>
          <p:cNvPr id="631" name="Google Shape;631;p5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5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Exercise 2</a:t>
            </a:r>
            <a:endParaRPr/>
          </a:p>
        </p:txBody>
      </p:sp>
      <p:pic>
        <p:nvPicPr>
          <p:cNvPr id="637" name="Google Shape;637;p52"/>
          <p:cNvPicPr preferRelativeResize="0"/>
          <p:nvPr>
            <p:ph idx="1" type="body"/>
          </p:nvPr>
        </p:nvPicPr>
        <p:blipFill rotWithShape="1">
          <a:blip r:embed="rId3">
            <a:alphaModFix/>
          </a:blip>
          <a:srcRect b="0" l="0" r="0" t="0"/>
          <a:stretch/>
        </p:blipFill>
        <p:spPr>
          <a:xfrm>
            <a:off x="609600" y="1593410"/>
            <a:ext cx="10252269" cy="4762942"/>
          </a:xfrm>
          <a:prstGeom prst="rect">
            <a:avLst/>
          </a:prstGeom>
          <a:noFill/>
          <a:ln>
            <a:noFill/>
          </a:ln>
        </p:spPr>
      </p:pic>
      <p:sp>
        <p:nvSpPr>
          <p:cNvPr id="638" name="Google Shape;638;p5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The CMM Process Management Model</a:t>
            </a:r>
            <a:endParaRPr i="1" sz="3200"/>
          </a:p>
        </p:txBody>
      </p:sp>
      <p:sp>
        <p:nvSpPr>
          <p:cNvPr id="87" name="Google Shape;87;p6"/>
          <p:cNvSpPr txBox="1"/>
          <p:nvPr>
            <p:ph idx="1" type="body"/>
          </p:nvPr>
        </p:nvSpPr>
        <p:spPr>
          <a:xfrm>
            <a:off x="1676400" y="1417638"/>
            <a:ext cx="8686800" cy="52117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600"/>
              <a:buNone/>
            </a:pPr>
            <a:r>
              <a:rPr lang="en-US" sz="2400"/>
              <a:t>The </a:t>
            </a:r>
            <a:r>
              <a:rPr b="1" lang="en-US" sz="2400"/>
              <a:t>Capability Maturity Model</a:t>
            </a:r>
            <a:r>
              <a:rPr lang="en-US" sz="2400"/>
              <a:t> (CMM) is a framework to assess the maturity level of an organization’s information system development and management processes and products.  It consists of five levels of maturity as measured by a set of guidelines called the key process areas.</a:t>
            </a:r>
            <a:endParaRPr/>
          </a:p>
          <a:p>
            <a:pPr indent="-285750" lvl="1" marL="742950" rtl="0" algn="l">
              <a:spcBef>
                <a:spcPts val="300"/>
              </a:spcBef>
              <a:spcAft>
                <a:spcPts val="0"/>
              </a:spcAft>
              <a:buClr>
                <a:schemeClr val="dk1"/>
              </a:buClr>
              <a:buSzPts val="1800"/>
              <a:buChar char="–"/>
            </a:pPr>
            <a:r>
              <a:rPr b="1" lang="en-US" sz="1800"/>
              <a:t>Level 1—Initial</a:t>
            </a:r>
            <a:r>
              <a:rPr lang="en-US" sz="1800"/>
              <a:t>: System development projects follow no prescribed process.</a:t>
            </a:r>
            <a:endParaRPr/>
          </a:p>
          <a:p>
            <a:pPr indent="-285750" lvl="1" marL="742950" rtl="0" algn="l">
              <a:spcBef>
                <a:spcPts val="600"/>
              </a:spcBef>
              <a:spcAft>
                <a:spcPts val="0"/>
              </a:spcAft>
              <a:buClr>
                <a:schemeClr val="dk1"/>
              </a:buClr>
              <a:buSzPts val="1800"/>
              <a:buChar char="–"/>
            </a:pPr>
            <a:r>
              <a:rPr b="1" lang="en-US" sz="1800"/>
              <a:t>Level 2—Repeatable</a:t>
            </a:r>
            <a:r>
              <a:rPr lang="en-US" sz="1800"/>
              <a:t>: Project management processes and practices are established to track project costs, schedules, and functionality. </a:t>
            </a:r>
            <a:endParaRPr/>
          </a:p>
          <a:p>
            <a:pPr indent="-285750" lvl="1" marL="742950" rtl="0" algn="l">
              <a:spcBef>
                <a:spcPts val="600"/>
              </a:spcBef>
              <a:spcAft>
                <a:spcPts val="0"/>
              </a:spcAft>
              <a:buClr>
                <a:schemeClr val="dk1"/>
              </a:buClr>
              <a:buSzPts val="1800"/>
              <a:buChar char="–"/>
            </a:pPr>
            <a:r>
              <a:rPr b="1" lang="en-US" sz="1800"/>
              <a:t>Level 3—Defined</a:t>
            </a:r>
            <a:r>
              <a:rPr lang="en-US" sz="1800"/>
              <a:t>: A standard system development process (sometimes called a “methodology”) is purchased or developed, and integrated throughout the information systems/services unit of the organization. </a:t>
            </a:r>
            <a:endParaRPr/>
          </a:p>
          <a:p>
            <a:pPr indent="-285750" lvl="1" marL="742950" rtl="0" algn="l">
              <a:spcBef>
                <a:spcPts val="600"/>
              </a:spcBef>
              <a:spcAft>
                <a:spcPts val="0"/>
              </a:spcAft>
              <a:buClr>
                <a:schemeClr val="dk1"/>
              </a:buClr>
              <a:buSzPts val="1800"/>
              <a:buChar char="–"/>
            </a:pPr>
            <a:r>
              <a:rPr b="1" lang="en-US" sz="1800"/>
              <a:t>Level 4—Managed</a:t>
            </a:r>
            <a:r>
              <a:rPr lang="en-US" sz="1800"/>
              <a:t>: Measurable goals for quality and productivity are established. </a:t>
            </a:r>
            <a:endParaRPr/>
          </a:p>
          <a:p>
            <a:pPr indent="-285750" lvl="1" marL="742950" rtl="0" algn="l">
              <a:spcBef>
                <a:spcPts val="660"/>
              </a:spcBef>
              <a:spcAft>
                <a:spcPts val="0"/>
              </a:spcAft>
              <a:buClr>
                <a:schemeClr val="dk1"/>
              </a:buClr>
              <a:buSzPts val="1800"/>
              <a:buChar char="–"/>
            </a:pPr>
            <a:r>
              <a:rPr b="1" lang="en-US" sz="1800"/>
              <a:t>Level 5—Optimizing</a:t>
            </a:r>
            <a:r>
              <a:rPr lang="en-US" sz="1800"/>
              <a:t>: The standardized system development process is continuously monitored and improved based on measures and data analysis established in Level 4. </a:t>
            </a:r>
            <a:endParaRPr/>
          </a:p>
        </p:txBody>
      </p:sp>
      <p:sp>
        <p:nvSpPr>
          <p:cNvPr id="88" name="Google Shape;88;p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1674663" y="119023"/>
            <a:ext cx="7467600" cy="5530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Capability Maturity Model (CMM)</a:t>
            </a:r>
            <a:endParaRPr/>
          </a:p>
        </p:txBody>
      </p:sp>
      <p:grpSp>
        <p:nvGrpSpPr>
          <p:cNvPr id="96" name="Google Shape;96;p7"/>
          <p:cNvGrpSpPr/>
          <p:nvPr/>
        </p:nvGrpSpPr>
        <p:grpSpPr>
          <a:xfrm>
            <a:off x="2936876" y="1076326"/>
            <a:ext cx="6302375" cy="5248275"/>
            <a:chOff x="1019" y="1067"/>
            <a:chExt cx="3575" cy="2871"/>
          </a:xfrm>
        </p:grpSpPr>
        <p:sp>
          <p:nvSpPr>
            <p:cNvPr id="97" name="Google Shape;97;p7"/>
            <p:cNvSpPr/>
            <p:nvPr/>
          </p:nvSpPr>
          <p:spPr>
            <a:xfrm>
              <a:off x="4524" y="1067"/>
              <a:ext cx="70" cy="1190"/>
            </a:xfrm>
            <a:custGeom>
              <a:rect b="b" l="l" r="r" t="t"/>
              <a:pathLst>
                <a:path extrusionOk="0" h="2381" w="140">
                  <a:moveTo>
                    <a:pt x="0" y="140"/>
                  </a:moveTo>
                  <a:lnTo>
                    <a:pt x="0" y="2381"/>
                  </a:lnTo>
                  <a:lnTo>
                    <a:pt x="140" y="2241"/>
                  </a:lnTo>
                  <a:lnTo>
                    <a:pt x="140" y="0"/>
                  </a:lnTo>
                  <a:lnTo>
                    <a:pt x="0" y="14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98" name="Google Shape;98;p7"/>
            <p:cNvSpPr/>
            <p:nvPr/>
          </p:nvSpPr>
          <p:spPr>
            <a:xfrm>
              <a:off x="3823" y="1067"/>
              <a:ext cx="771" cy="70"/>
            </a:xfrm>
            <a:custGeom>
              <a:rect b="b" l="l" r="r" t="t"/>
              <a:pathLst>
                <a:path extrusionOk="0" h="140" w="1542">
                  <a:moveTo>
                    <a:pt x="1542" y="0"/>
                  </a:moveTo>
                  <a:lnTo>
                    <a:pt x="1402" y="140"/>
                  </a:lnTo>
                  <a:lnTo>
                    <a:pt x="0" y="140"/>
                  </a:lnTo>
                  <a:lnTo>
                    <a:pt x="140" y="0"/>
                  </a:lnTo>
                  <a:lnTo>
                    <a:pt x="1542"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99" name="Google Shape;99;p7"/>
            <p:cNvSpPr/>
            <p:nvPr/>
          </p:nvSpPr>
          <p:spPr>
            <a:xfrm>
              <a:off x="3823" y="1137"/>
              <a:ext cx="701" cy="1120"/>
            </a:xfrm>
            <a:prstGeom prst="rect">
              <a:avLst/>
            </a:prstGeom>
            <a:solidFill>
              <a:srgbClr val="002ECC"/>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00" name="Google Shape;100;p7"/>
            <p:cNvSpPr/>
            <p:nvPr/>
          </p:nvSpPr>
          <p:spPr>
            <a:xfrm>
              <a:off x="4061" y="1378"/>
              <a:ext cx="207"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Level</a:t>
              </a:r>
              <a:endParaRPr b="1" i="0" sz="2400" u="none" cap="none" strike="noStrike">
                <a:solidFill>
                  <a:srgbClr val="000000"/>
                </a:solidFill>
                <a:latin typeface="Times New Roman"/>
                <a:ea typeface="Times New Roman"/>
                <a:cs typeface="Times New Roman"/>
                <a:sym typeface="Times New Roman"/>
              </a:endParaRPr>
            </a:p>
          </p:txBody>
        </p:sp>
        <p:sp>
          <p:nvSpPr>
            <p:cNvPr id="101" name="Google Shape;101;p7"/>
            <p:cNvSpPr/>
            <p:nvPr/>
          </p:nvSpPr>
          <p:spPr>
            <a:xfrm>
              <a:off x="4147" y="1490"/>
              <a:ext cx="48"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5</a:t>
              </a:r>
              <a:endParaRPr b="1" i="0" sz="2400" u="none" cap="none" strike="noStrike">
                <a:solidFill>
                  <a:srgbClr val="000000"/>
                </a:solidFill>
                <a:latin typeface="Times New Roman"/>
                <a:ea typeface="Times New Roman"/>
                <a:cs typeface="Times New Roman"/>
                <a:sym typeface="Times New Roman"/>
              </a:endParaRPr>
            </a:p>
          </p:txBody>
        </p:sp>
        <p:sp>
          <p:nvSpPr>
            <p:cNvPr id="102" name="Google Shape;102;p7"/>
            <p:cNvSpPr/>
            <p:nvPr/>
          </p:nvSpPr>
          <p:spPr>
            <a:xfrm>
              <a:off x="3918" y="1602"/>
              <a:ext cx="476"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OPTIMIZED</a:t>
              </a:r>
              <a:endParaRPr b="1" i="0" sz="2400" u="none" cap="none" strike="noStrike">
                <a:solidFill>
                  <a:srgbClr val="000000"/>
                </a:solidFill>
                <a:latin typeface="Times New Roman"/>
                <a:ea typeface="Times New Roman"/>
                <a:cs typeface="Times New Roman"/>
                <a:sym typeface="Times New Roman"/>
              </a:endParaRPr>
            </a:p>
          </p:txBody>
        </p:sp>
        <p:sp>
          <p:nvSpPr>
            <p:cNvPr id="103" name="Google Shape;103;p7"/>
            <p:cNvSpPr/>
            <p:nvPr/>
          </p:nvSpPr>
          <p:spPr>
            <a:xfrm>
              <a:off x="3823" y="1557"/>
              <a:ext cx="70" cy="1190"/>
            </a:xfrm>
            <a:custGeom>
              <a:rect b="b" l="l" r="r" t="t"/>
              <a:pathLst>
                <a:path extrusionOk="0" h="2380" w="140">
                  <a:moveTo>
                    <a:pt x="0" y="140"/>
                  </a:moveTo>
                  <a:lnTo>
                    <a:pt x="0" y="2380"/>
                  </a:lnTo>
                  <a:lnTo>
                    <a:pt x="140" y="2240"/>
                  </a:lnTo>
                  <a:lnTo>
                    <a:pt x="140" y="0"/>
                  </a:lnTo>
                  <a:lnTo>
                    <a:pt x="0" y="14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04" name="Google Shape;104;p7"/>
            <p:cNvSpPr/>
            <p:nvPr/>
          </p:nvSpPr>
          <p:spPr>
            <a:xfrm>
              <a:off x="3122" y="1557"/>
              <a:ext cx="771" cy="70"/>
            </a:xfrm>
            <a:custGeom>
              <a:rect b="b" l="l" r="r" t="t"/>
              <a:pathLst>
                <a:path extrusionOk="0" h="140" w="1542">
                  <a:moveTo>
                    <a:pt x="1542" y="0"/>
                  </a:moveTo>
                  <a:lnTo>
                    <a:pt x="1402" y="140"/>
                  </a:lnTo>
                  <a:lnTo>
                    <a:pt x="0" y="140"/>
                  </a:lnTo>
                  <a:lnTo>
                    <a:pt x="140" y="0"/>
                  </a:lnTo>
                  <a:lnTo>
                    <a:pt x="1542"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05" name="Google Shape;105;p7"/>
            <p:cNvSpPr/>
            <p:nvPr/>
          </p:nvSpPr>
          <p:spPr>
            <a:xfrm>
              <a:off x="3122" y="1627"/>
              <a:ext cx="701" cy="1120"/>
            </a:xfrm>
            <a:prstGeom prst="rect">
              <a:avLst/>
            </a:prstGeom>
            <a:solidFill>
              <a:srgbClr val="002ECC"/>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06" name="Google Shape;106;p7"/>
            <p:cNvSpPr/>
            <p:nvPr/>
          </p:nvSpPr>
          <p:spPr>
            <a:xfrm>
              <a:off x="3360" y="1868"/>
              <a:ext cx="207"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Level</a:t>
              </a:r>
              <a:endParaRPr b="1" i="0" sz="2400" u="none" cap="none" strike="noStrike">
                <a:solidFill>
                  <a:srgbClr val="000000"/>
                </a:solidFill>
                <a:latin typeface="Times New Roman"/>
                <a:ea typeface="Times New Roman"/>
                <a:cs typeface="Times New Roman"/>
                <a:sym typeface="Times New Roman"/>
              </a:endParaRPr>
            </a:p>
          </p:txBody>
        </p:sp>
        <p:sp>
          <p:nvSpPr>
            <p:cNvPr id="107" name="Google Shape;107;p7"/>
            <p:cNvSpPr/>
            <p:nvPr/>
          </p:nvSpPr>
          <p:spPr>
            <a:xfrm>
              <a:off x="3446" y="1980"/>
              <a:ext cx="48"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4</a:t>
              </a:r>
              <a:endParaRPr b="1" i="0" sz="2400" u="none" cap="none" strike="noStrike">
                <a:solidFill>
                  <a:srgbClr val="000000"/>
                </a:solidFill>
                <a:latin typeface="Times New Roman"/>
                <a:ea typeface="Times New Roman"/>
                <a:cs typeface="Times New Roman"/>
                <a:sym typeface="Times New Roman"/>
              </a:endParaRPr>
            </a:p>
          </p:txBody>
        </p:sp>
        <p:sp>
          <p:nvSpPr>
            <p:cNvPr id="108" name="Google Shape;108;p7"/>
            <p:cNvSpPr/>
            <p:nvPr/>
          </p:nvSpPr>
          <p:spPr>
            <a:xfrm>
              <a:off x="3236" y="2092"/>
              <a:ext cx="441"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MANAGED</a:t>
              </a:r>
              <a:endParaRPr b="1" i="0" sz="2400" u="none" cap="none" strike="noStrike">
                <a:solidFill>
                  <a:srgbClr val="000000"/>
                </a:solidFill>
                <a:latin typeface="Times New Roman"/>
                <a:ea typeface="Times New Roman"/>
                <a:cs typeface="Times New Roman"/>
                <a:sym typeface="Times New Roman"/>
              </a:endParaRPr>
            </a:p>
          </p:txBody>
        </p:sp>
        <p:sp>
          <p:nvSpPr>
            <p:cNvPr id="109" name="Google Shape;109;p7"/>
            <p:cNvSpPr/>
            <p:nvPr/>
          </p:nvSpPr>
          <p:spPr>
            <a:xfrm>
              <a:off x="3122" y="2187"/>
              <a:ext cx="70" cy="1050"/>
            </a:xfrm>
            <a:custGeom>
              <a:rect b="b" l="l" r="r" t="t"/>
              <a:pathLst>
                <a:path extrusionOk="0" h="2100" w="140">
                  <a:moveTo>
                    <a:pt x="0" y="140"/>
                  </a:moveTo>
                  <a:lnTo>
                    <a:pt x="0" y="2100"/>
                  </a:lnTo>
                  <a:lnTo>
                    <a:pt x="140" y="1960"/>
                  </a:lnTo>
                  <a:lnTo>
                    <a:pt x="140" y="0"/>
                  </a:lnTo>
                  <a:lnTo>
                    <a:pt x="0" y="14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10" name="Google Shape;110;p7"/>
            <p:cNvSpPr/>
            <p:nvPr/>
          </p:nvSpPr>
          <p:spPr>
            <a:xfrm>
              <a:off x="2421" y="2187"/>
              <a:ext cx="771" cy="70"/>
            </a:xfrm>
            <a:custGeom>
              <a:rect b="b" l="l" r="r" t="t"/>
              <a:pathLst>
                <a:path extrusionOk="0" h="140" w="1542">
                  <a:moveTo>
                    <a:pt x="1542" y="0"/>
                  </a:moveTo>
                  <a:lnTo>
                    <a:pt x="1402" y="140"/>
                  </a:lnTo>
                  <a:lnTo>
                    <a:pt x="0" y="140"/>
                  </a:lnTo>
                  <a:lnTo>
                    <a:pt x="141" y="0"/>
                  </a:lnTo>
                  <a:lnTo>
                    <a:pt x="1542"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11" name="Google Shape;111;p7"/>
            <p:cNvSpPr/>
            <p:nvPr/>
          </p:nvSpPr>
          <p:spPr>
            <a:xfrm>
              <a:off x="2421" y="2257"/>
              <a:ext cx="701" cy="980"/>
            </a:xfrm>
            <a:prstGeom prst="rect">
              <a:avLst/>
            </a:prstGeom>
            <a:solidFill>
              <a:srgbClr val="002ECC"/>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12" name="Google Shape;112;p7"/>
            <p:cNvSpPr/>
            <p:nvPr/>
          </p:nvSpPr>
          <p:spPr>
            <a:xfrm>
              <a:off x="2660" y="2428"/>
              <a:ext cx="207"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Level</a:t>
              </a:r>
              <a:endParaRPr b="1" i="0" sz="2400" u="none" cap="none" strike="noStrike">
                <a:solidFill>
                  <a:srgbClr val="000000"/>
                </a:solidFill>
                <a:latin typeface="Times New Roman"/>
                <a:ea typeface="Times New Roman"/>
                <a:cs typeface="Times New Roman"/>
                <a:sym typeface="Times New Roman"/>
              </a:endParaRPr>
            </a:p>
          </p:txBody>
        </p:sp>
        <p:sp>
          <p:nvSpPr>
            <p:cNvPr id="113" name="Google Shape;113;p7"/>
            <p:cNvSpPr/>
            <p:nvPr/>
          </p:nvSpPr>
          <p:spPr>
            <a:xfrm>
              <a:off x="2745" y="2540"/>
              <a:ext cx="48"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3</a:t>
              </a:r>
              <a:endParaRPr b="1" i="0" sz="2400" u="none" cap="none" strike="noStrike">
                <a:solidFill>
                  <a:srgbClr val="000000"/>
                </a:solidFill>
                <a:latin typeface="Times New Roman"/>
                <a:ea typeface="Times New Roman"/>
                <a:cs typeface="Times New Roman"/>
                <a:sym typeface="Times New Roman"/>
              </a:endParaRPr>
            </a:p>
          </p:txBody>
        </p:sp>
        <p:sp>
          <p:nvSpPr>
            <p:cNvPr id="114" name="Google Shape;114;p7"/>
            <p:cNvSpPr/>
            <p:nvPr/>
          </p:nvSpPr>
          <p:spPr>
            <a:xfrm>
              <a:off x="2566" y="2652"/>
              <a:ext cx="383"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DEFINED</a:t>
              </a:r>
              <a:endParaRPr b="1" i="0" sz="2400" u="none" cap="none" strike="noStrike">
                <a:solidFill>
                  <a:srgbClr val="000000"/>
                </a:solidFill>
                <a:latin typeface="Times New Roman"/>
                <a:ea typeface="Times New Roman"/>
                <a:cs typeface="Times New Roman"/>
                <a:sym typeface="Times New Roman"/>
              </a:endParaRPr>
            </a:p>
          </p:txBody>
        </p:sp>
        <p:sp>
          <p:nvSpPr>
            <p:cNvPr id="115" name="Google Shape;115;p7"/>
            <p:cNvSpPr/>
            <p:nvPr/>
          </p:nvSpPr>
          <p:spPr>
            <a:xfrm>
              <a:off x="2421" y="2747"/>
              <a:ext cx="70" cy="911"/>
            </a:xfrm>
            <a:custGeom>
              <a:rect b="b" l="l" r="r" t="t"/>
              <a:pathLst>
                <a:path extrusionOk="0" h="1820" w="141">
                  <a:moveTo>
                    <a:pt x="0" y="140"/>
                  </a:moveTo>
                  <a:lnTo>
                    <a:pt x="0" y="1820"/>
                  </a:lnTo>
                  <a:lnTo>
                    <a:pt x="141" y="1680"/>
                  </a:lnTo>
                  <a:lnTo>
                    <a:pt x="141" y="0"/>
                  </a:lnTo>
                  <a:lnTo>
                    <a:pt x="0" y="14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16" name="Google Shape;116;p7"/>
            <p:cNvSpPr/>
            <p:nvPr/>
          </p:nvSpPr>
          <p:spPr>
            <a:xfrm>
              <a:off x="1720" y="2747"/>
              <a:ext cx="771" cy="70"/>
            </a:xfrm>
            <a:custGeom>
              <a:rect b="b" l="l" r="r" t="t"/>
              <a:pathLst>
                <a:path extrusionOk="0" h="140" w="1543">
                  <a:moveTo>
                    <a:pt x="1543" y="0"/>
                  </a:moveTo>
                  <a:lnTo>
                    <a:pt x="1402" y="140"/>
                  </a:lnTo>
                  <a:lnTo>
                    <a:pt x="0" y="140"/>
                  </a:lnTo>
                  <a:lnTo>
                    <a:pt x="141" y="0"/>
                  </a:lnTo>
                  <a:lnTo>
                    <a:pt x="1543"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17" name="Google Shape;117;p7"/>
            <p:cNvSpPr/>
            <p:nvPr/>
          </p:nvSpPr>
          <p:spPr>
            <a:xfrm>
              <a:off x="1720" y="2817"/>
              <a:ext cx="701" cy="841"/>
            </a:xfrm>
            <a:prstGeom prst="rect">
              <a:avLst/>
            </a:prstGeom>
            <a:solidFill>
              <a:srgbClr val="002ECC"/>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18" name="Google Shape;118;p7"/>
            <p:cNvSpPr/>
            <p:nvPr/>
          </p:nvSpPr>
          <p:spPr>
            <a:xfrm>
              <a:off x="1959" y="2918"/>
              <a:ext cx="207"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Level</a:t>
              </a:r>
              <a:endParaRPr b="1" i="0" sz="2400" u="none" cap="none" strike="noStrike">
                <a:solidFill>
                  <a:srgbClr val="000000"/>
                </a:solidFill>
                <a:latin typeface="Times New Roman"/>
                <a:ea typeface="Times New Roman"/>
                <a:cs typeface="Times New Roman"/>
                <a:sym typeface="Times New Roman"/>
              </a:endParaRPr>
            </a:p>
          </p:txBody>
        </p:sp>
        <p:sp>
          <p:nvSpPr>
            <p:cNvPr id="119" name="Google Shape;119;p7"/>
            <p:cNvSpPr/>
            <p:nvPr/>
          </p:nvSpPr>
          <p:spPr>
            <a:xfrm>
              <a:off x="2045" y="3030"/>
              <a:ext cx="48"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2</a:t>
              </a:r>
              <a:endParaRPr b="1" i="0" sz="2400" u="none" cap="none" strike="noStrike">
                <a:solidFill>
                  <a:srgbClr val="000000"/>
                </a:solidFill>
                <a:latin typeface="Times New Roman"/>
                <a:ea typeface="Times New Roman"/>
                <a:cs typeface="Times New Roman"/>
                <a:sym typeface="Times New Roman"/>
              </a:endParaRPr>
            </a:p>
          </p:txBody>
        </p:sp>
        <p:sp>
          <p:nvSpPr>
            <p:cNvPr id="120" name="Google Shape;120;p7"/>
            <p:cNvSpPr/>
            <p:nvPr/>
          </p:nvSpPr>
          <p:spPr>
            <a:xfrm>
              <a:off x="1762" y="3142"/>
              <a:ext cx="559"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REPEATABLE</a:t>
              </a:r>
              <a:endParaRPr b="1" i="0" sz="2400" u="none" cap="none" strike="noStrike">
                <a:solidFill>
                  <a:srgbClr val="000000"/>
                </a:solidFill>
                <a:latin typeface="Times New Roman"/>
                <a:ea typeface="Times New Roman"/>
                <a:cs typeface="Times New Roman"/>
                <a:sym typeface="Times New Roman"/>
              </a:endParaRPr>
            </a:p>
          </p:txBody>
        </p:sp>
        <p:sp>
          <p:nvSpPr>
            <p:cNvPr id="121" name="Google Shape;121;p7"/>
            <p:cNvSpPr/>
            <p:nvPr/>
          </p:nvSpPr>
          <p:spPr>
            <a:xfrm>
              <a:off x="1019" y="1067"/>
              <a:ext cx="2804" cy="1120"/>
            </a:xfrm>
            <a:custGeom>
              <a:rect b="b" l="l" r="r" t="t"/>
              <a:pathLst>
                <a:path extrusionOk="0" h="2241" w="5608">
                  <a:moveTo>
                    <a:pt x="0" y="2241"/>
                  </a:moveTo>
                  <a:lnTo>
                    <a:pt x="0" y="0"/>
                  </a:lnTo>
                  <a:lnTo>
                    <a:pt x="5608" y="0"/>
                  </a:lnTo>
                  <a:lnTo>
                    <a:pt x="0" y="2241"/>
                  </a:lnTo>
                  <a:close/>
                </a:path>
              </a:pathLst>
            </a:custGeom>
            <a:solidFill>
              <a:srgbClr val="AEC0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22" name="Google Shape;122;p7"/>
            <p:cNvSpPr/>
            <p:nvPr/>
          </p:nvSpPr>
          <p:spPr>
            <a:xfrm>
              <a:off x="1637" y="1075"/>
              <a:ext cx="400" cy="19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300" u="none" cap="none" strike="noStrike">
                  <a:solidFill>
                    <a:srgbClr val="000000"/>
                  </a:solidFill>
                  <a:latin typeface="Arial"/>
                  <a:ea typeface="Arial"/>
                  <a:cs typeface="Arial"/>
                  <a:sym typeface="Arial"/>
                </a:rPr>
                <a:t>RISK</a:t>
              </a:r>
              <a:endParaRPr b="1" i="0" sz="2400" u="none" cap="none" strike="noStrike">
                <a:solidFill>
                  <a:srgbClr val="000000"/>
                </a:solidFill>
                <a:latin typeface="Times New Roman"/>
                <a:ea typeface="Times New Roman"/>
                <a:cs typeface="Times New Roman"/>
                <a:sym typeface="Times New Roman"/>
              </a:endParaRPr>
            </a:p>
          </p:txBody>
        </p:sp>
        <p:sp>
          <p:nvSpPr>
            <p:cNvPr id="123" name="Google Shape;123;p7"/>
            <p:cNvSpPr/>
            <p:nvPr/>
          </p:nvSpPr>
          <p:spPr>
            <a:xfrm>
              <a:off x="1860" y="2817"/>
              <a:ext cx="2734" cy="1121"/>
            </a:xfrm>
            <a:custGeom>
              <a:rect b="b" l="l" r="r" t="t"/>
              <a:pathLst>
                <a:path extrusionOk="0" h="2240" w="5467">
                  <a:moveTo>
                    <a:pt x="5467" y="0"/>
                  </a:moveTo>
                  <a:lnTo>
                    <a:pt x="5467" y="2240"/>
                  </a:lnTo>
                  <a:lnTo>
                    <a:pt x="0" y="2240"/>
                  </a:lnTo>
                  <a:lnTo>
                    <a:pt x="5467" y="0"/>
                  </a:lnTo>
                  <a:close/>
                </a:path>
              </a:pathLst>
            </a:custGeom>
            <a:solidFill>
              <a:srgbClr val="AEC0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24" name="Google Shape;124;p7"/>
            <p:cNvSpPr/>
            <p:nvPr/>
          </p:nvSpPr>
          <p:spPr>
            <a:xfrm>
              <a:off x="2708" y="3736"/>
              <a:ext cx="1575" cy="19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300" u="none" cap="none" strike="noStrike">
                  <a:solidFill>
                    <a:srgbClr val="000000"/>
                  </a:solidFill>
                  <a:latin typeface="Arial"/>
                  <a:ea typeface="Arial"/>
                  <a:cs typeface="Arial"/>
                  <a:sym typeface="Arial"/>
                </a:rPr>
                <a:t>COMPETITIVENESS</a:t>
              </a:r>
              <a:endParaRPr b="1" i="0" sz="2400" u="none" cap="none" strike="noStrike">
                <a:solidFill>
                  <a:srgbClr val="000000"/>
                </a:solidFill>
                <a:latin typeface="Times New Roman"/>
                <a:ea typeface="Times New Roman"/>
                <a:cs typeface="Times New Roman"/>
                <a:sym typeface="Times New Roman"/>
              </a:endParaRPr>
            </a:p>
          </p:txBody>
        </p:sp>
        <p:cxnSp>
          <p:nvCxnSpPr>
            <p:cNvPr id="125" name="Google Shape;125;p7"/>
            <p:cNvCxnSpPr/>
            <p:nvPr/>
          </p:nvCxnSpPr>
          <p:spPr>
            <a:xfrm flipH="1" rot="10800000">
              <a:off x="4033" y="3416"/>
              <a:ext cx="1" cy="277"/>
            </a:xfrm>
            <a:prstGeom prst="straightConnector1">
              <a:avLst/>
            </a:prstGeom>
            <a:noFill/>
            <a:ln cap="flat" cmpd="sng" w="50800">
              <a:solidFill>
                <a:srgbClr val="0000FF"/>
              </a:solidFill>
              <a:prstDash val="solid"/>
              <a:round/>
              <a:headEnd len="med" w="med" type="none"/>
              <a:tailEnd len="med" w="med" type="none"/>
            </a:ln>
          </p:spPr>
        </p:cxnSp>
        <p:sp>
          <p:nvSpPr>
            <p:cNvPr id="126" name="Google Shape;126;p7"/>
            <p:cNvSpPr/>
            <p:nvPr/>
          </p:nvSpPr>
          <p:spPr>
            <a:xfrm>
              <a:off x="3932" y="3237"/>
              <a:ext cx="203" cy="204"/>
            </a:xfrm>
            <a:custGeom>
              <a:rect b="b" l="l" r="r" t="t"/>
              <a:pathLst>
                <a:path extrusionOk="0" h="407" w="408">
                  <a:moveTo>
                    <a:pt x="0" y="407"/>
                  </a:moveTo>
                  <a:lnTo>
                    <a:pt x="204" y="0"/>
                  </a:lnTo>
                  <a:lnTo>
                    <a:pt x="408" y="407"/>
                  </a:lnTo>
                  <a:lnTo>
                    <a:pt x="0" y="40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27" name="Google Shape;127;p7"/>
            <p:cNvSpPr/>
            <p:nvPr/>
          </p:nvSpPr>
          <p:spPr>
            <a:xfrm>
              <a:off x="1720" y="3308"/>
              <a:ext cx="70" cy="630"/>
            </a:xfrm>
            <a:custGeom>
              <a:rect b="b" l="l" r="r" t="t"/>
              <a:pathLst>
                <a:path extrusionOk="0" h="1260" w="141">
                  <a:moveTo>
                    <a:pt x="0" y="140"/>
                  </a:moveTo>
                  <a:lnTo>
                    <a:pt x="0" y="1260"/>
                  </a:lnTo>
                  <a:lnTo>
                    <a:pt x="141" y="1120"/>
                  </a:lnTo>
                  <a:lnTo>
                    <a:pt x="141" y="0"/>
                  </a:lnTo>
                  <a:lnTo>
                    <a:pt x="0" y="14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28" name="Google Shape;128;p7"/>
            <p:cNvSpPr/>
            <p:nvPr/>
          </p:nvSpPr>
          <p:spPr>
            <a:xfrm>
              <a:off x="1019" y="3308"/>
              <a:ext cx="771" cy="70"/>
            </a:xfrm>
            <a:custGeom>
              <a:rect b="b" l="l" r="r" t="t"/>
              <a:pathLst>
                <a:path extrusionOk="0" h="140" w="1543">
                  <a:moveTo>
                    <a:pt x="1543" y="0"/>
                  </a:moveTo>
                  <a:lnTo>
                    <a:pt x="1402" y="140"/>
                  </a:lnTo>
                  <a:lnTo>
                    <a:pt x="0" y="140"/>
                  </a:lnTo>
                  <a:lnTo>
                    <a:pt x="141" y="0"/>
                  </a:lnTo>
                  <a:lnTo>
                    <a:pt x="1543"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29" name="Google Shape;129;p7"/>
            <p:cNvSpPr/>
            <p:nvPr/>
          </p:nvSpPr>
          <p:spPr>
            <a:xfrm>
              <a:off x="1019" y="3378"/>
              <a:ext cx="701" cy="560"/>
            </a:xfrm>
            <a:prstGeom prst="rect">
              <a:avLst/>
            </a:prstGeom>
            <a:solidFill>
              <a:srgbClr val="002ECC"/>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30" name="Google Shape;130;p7"/>
            <p:cNvSpPr/>
            <p:nvPr/>
          </p:nvSpPr>
          <p:spPr>
            <a:xfrm>
              <a:off x="1258" y="3490"/>
              <a:ext cx="207"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Level</a:t>
              </a:r>
              <a:endParaRPr b="1" i="0" sz="2400" u="none" cap="none" strike="noStrike">
                <a:solidFill>
                  <a:srgbClr val="000000"/>
                </a:solidFill>
                <a:latin typeface="Times New Roman"/>
                <a:ea typeface="Times New Roman"/>
                <a:cs typeface="Times New Roman"/>
                <a:sym typeface="Times New Roman"/>
              </a:endParaRPr>
            </a:p>
          </p:txBody>
        </p:sp>
        <p:sp>
          <p:nvSpPr>
            <p:cNvPr id="131" name="Google Shape;131;p7"/>
            <p:cNvSpPr/>
            <p:nvPr/>
          </p:nvSpPr>
          <p:spPr>
            <a:xfrm>
              <a:off x="1344" y="3602"/>
              <a:ext cx="48"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1</a:t>
              </a:r>
              <a:endParaRPr b="1" i="0" sz="2400" u="none" cap="none" strike="noStrike">
                <a:solidFill>
                  <a:srgbClr val="000000"/>
                </a:solidFill>
                <a:latin typeface="Times New Roman"/>
                <a:ea typeface="Times New Roman"/>
                <a:cs typeface="Times New Roman"/>
                <a:sym typeface="Times New Roman"/>
              </a:endParaRPr>
            </a:p>
          </p:txBody>
        </p:sp>
        <p:sp>
          <p:nvSpPr>
            <p:cNvPr id="132" name="Google Shape;132;p7"/>
            <p:cNvSpPr/>
            <p:nvPr/>
          </p:nvSpPr>
          <p:spPr>
            <a:xfrm>
              <a:off x="1210" y="3714"/>
              <a:ext cx="296" cy="1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INITIAL</a:t>
              </a:r>
              <a:endParaRPr b="1" i="0" sz="2400" u="none" cap="none" strike="noStrike">
                <a:solidFill>
                  <a:srgbClr val="000000"/>
                </a:solidFill>
                <a:latin typeface="Times New Roman"/>
                <a:ea typeface="Times New Roman"/>
                <a:cs typeface="Times New Roman"/>
                <a:sym typeface="Times New Roman"/>
              </a:endParaRPr>
            </a:p>
          </p:txBody>
        </p:sp>
        <p:sp>
          <p:nvSpPr>
            <p:cNvPr id="133" name="Google Shape;133;p7"/>
            <p:cNvSpPr/>
            <p:nvPr/>
          </p:nvSpPr>
          <p:spPr>
            <a:xfrm>
              <a:off x="2435" y="2150"/>
              <a:ext cx="345" cy="72"/>
            </a:xfrm>
            <a:custGeom>
              <a:rect b="b" l="l" r="r" t="t"/>
              <a:pathLst>
                <a:path extrusionOk="0" h="144" w="690">
                  <a:moveTo>
                    <a:pt x="0" y="110"/>
                  </a:moveTo>
                  <a:lnTo>
                    <a:pt x="4" y="144"/>
                  </a:lnTo>
                  <a:lnTo>
                    <a:pt x="690" y="30"/>
                  </a:lnTo>
                  <a:lnTo>
                    <a:pt x="685" y="0"/>
                  </a:lnTo>
                  <a:lnTo>
                    <a:pt x="0" y="110"/>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34" name="Google Shape;134;p7"/>
            <p:cNvSpPr/>
            <p:nvPr/>
          </p:nvSpPr>
          <p:spPr>
            <a:xfrm>
              <a:off x="2710" y="2047"/>
              <a:ext cx="92" cy="238"/>
            </a:xfrm>
            <a:custGeom>
              <a:rect b="b" l="l" r="r" t="t"/>
              <a:pathLst>
                <a:path extrusionOk="0" h="476" w="183">
                  <a:moveTo>
                    <a:pt x="73" y="214"/>
                  </a:moveTo>
                  <a:lnTo>
                    <a:pt x="75" y="246"/>
                  </a:lnTo>
                  <a:lnTo>
                    <a:pt x="142" y="235"/>
                  </a:lnTo>
                  <a:lnTo>
                    <a:pt x="146" y="255"/>
                  </a:lnTo>
                  <a:lnTo>
                    <a:pt x="146" y="282"/>
                  </a:lnTo>
                  <a:lnTo>
                    <a:pt x="148" y="308"/>
                  </a:lnTo>
                  <a:lnTo>
                    <a:pt x="146" y="338"/>
                  </a:lnTo>
                  <a:lnTo>
                    <a:pt x="140" y="362"/>
                  </a:lnTo>
                  <a:lnTo>
                    <a:pt x="135" y="382"/>
                  </a:lnTo>
                  <a:lnTo>
                    <a:pt x="129" y="399"/>
                  </a:lnTo>
                  <a:lnTo>
                    <a:pt x="118" y="425"/>
                  </a:lnTo>
                  <a:lnTo>
                    <a:pt x="105" y="446"/>
                  </a:lnTo>
                  <a:lnTo>
                    <a:pt x="90" y="463"/>
                  </a:lnTo>
                  <a:lnTo>
                    <a:pt x="78" y="476"/>
                  </a:lnTo>
                  <a:lnTo>
                    <a:pt x="103" y="463"/>
                  </a:lnTo>
                  <a:lnTo>
                    <a:pt x="121" y="451"/>
                  </a:lnTo>
                  <a:lnTo>
                    <a:pt x="136" y="431"/>
                  </a:lnTo>
                  <a:lnTo>
                    <a:pt x="151" y="410"/>
                  </a:lnTo>
                  <a:lnTo>
                    <a:pt x="163" y="388"/>
                  </a:lnTo>
                  <a:lnTo>
                    <a:pt x="172" y="364"/>
                  </a:lnTo>
                  <a:lnTo>
                    <a:pt x="176" y="345"/>
                  </a:lnTo>
                  <a:lnTo>
                    <a:pt x="181" y="308"/>
                  </a:lnTo>
                  <a:lnTo>
                    <a:pt x="183" y="282"/>
                  </a:lnTo>
                  <a:lnTo>
                    <a:pt x="183" y="259"/>
                  </a:lnTo>
                  <a:lnTo>
                    <a:pt x="181" y="237"/>
                  </a:lnTo>
                  <a:lnTo>
                    <a:pt x="178" y="205"/>
                  </a:lnTo>
                  <a:lnTo>
                    <a:pt x="172" y="177"/>
                  </a:lnTo>
                  <a:lnTo>
                    <a:pt x="164" y="151"/>
                  </a:lnTo>
                  <a:lnTo>
                    <a:pt x="153" y="125"/>
                  </a:lnTo>
                  <a:lnTo>
                    <a:pt x="144" y="102"/>
                  </a:lnTo>
                  <a:lnTo>
                    <a:pt x="131" y="82"/>
                  </a:lnTo>
                  <a:lnTo>
                    <a:pt x="116" y="65"/>
                  </a:lnTo>
                  <a:lnTo>
                    <a:pt x="99" y="48"/>
                  </a:lnTo>
                  <a:lnTo>
                    <a:pt x="80" y="35"/>
                  </a:lnTo>
                  <a:lnTo>
                    <a:pt x="60" y="24"/>
                  </a:lnTo>
                  <a:lnTo>
                    <a:pt x="35" y="13"/>
                  </a:lnTo>
                  <a:lnTo>
                    <a:pt x="0" y="0"/>
                  </a:lnTo>
                  <a:lnTo>
                    <a:pt x="17" y="16"/>
                  </a:lnTo>
                  <a:lnTo>
                    <a:pt x="32" y="26"/>
                  </a:lnTo>
                  <a:lnTo>
                    <a:pt x="45" y="35"/>
                  </a:lnTo>
                  <a:lnTo>
                    <a:pt x="60" y="48"/>
                  </a:lnTo>
                  <a:lnTo>
                    <a:pt x="73" y="59"/>
                  </a:lnTo>
                  <a:lnTo>
                    <a:pt x="84" y="69"/>
                  </a:lnTo>
                  <a:lnTo>
                    <a:pt x="93" y="80"/>
                  </a:lnTo>
                  <a:lnTo>
                    <a:pt x="103" y="93"/>
                  </a:lnTo>
                  <a:lnTo>
                    <a:pt x="114" y="117"/>
                  </a:lnTo>
                  <a:lnTo>
                    <a:pt x="123" y="136"/>
                  </a:lnTo>
                  <a:lnTo>
                    <a:pt x="127" y="155"/>
                  </a:lnTo>
                  <a:lnTo>
                    <a:pt x="135" y="175"/>
                  </a:lnTo>
                  <a:lnTo>
                    <a:pt x="136" y="205"/>
                  </a:lnTo>
                  <a:lnTo>
                    <a:pt x="73" y="214"/>
                  </a:lnTo>
                  <a:close/>
                </a:path>
              </a:pathLst>
            </a:custGeom>
            <a:solidFill>
              <a:srgbClr val="C0C0C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35" name="Google Shape;135;p7"/>
            <p:cNvSpPr/>
            <p:nvPr/>
          </p:nvSpPr>
          <p:spPr>
            <a:xfrm>
              <a:off x="2300" y="2660"/>
              <a:ext cx="108" cy="50"/>
            </a:xfrm>
            <a:custGeom>
              <a:rect b="b" l="l" r="r" t="t"/>
              <a:pathLst>
                <a:path extrusionOk="0" h="101" w="217">
                  <a:moveTo>
                    <a:pt x="6" y="0"/>
                  </a:moveTo>
                  <a:lnTo>
                    <a:pt x="0" y="36"/>
                  </a:lnTo>
                  <a:lnTo>
                    <a:pt x="0" y="79"/>
                  </a:lnTo>
                  <a:lnTo>
                    <a:pt x="27" y="92"/>
                  </a:lnTo>
                  <a:lnTo>
                    <a:pt x="58" y="84"/>
                  </a:lnTo>
                  <a:lnTo>
                    <a:pt x="62" y="69"/>
                  </a:lnTo>
                  <a:lnTo>
                    <a:pt x="79" y="69"/>
                  </a:lnTo>
                  <a:lnTo>
                    <a:pt x="99" y="81"/>
                  </a:lnTo>
                  <a:lnTo>
                    <a:pt x="129" y="99"/>
                  </a:lnTo>
                  <a:lnTo>
                    <a:pt x="167" y="97"/>
                  </a:lnTo>
                  <a:lnTo>
                    <a:pt x="167" y="101"/>
                  </a:lnTo>
                  <a:lnTo>
                    <a:pt x="198" y="97"/>
                  </a:lnTo>
                  <a:lnTo>
                    <a:pt x="208" y="88"/>
                  </a:lnTo>
                  <a:lnTo>
                    <a:pt x="217" y="71"/>
                  </a:lnTo>
                  <a:lnTo>
                    <a:pt x="210" y="56"/>
                  </a:lnTo>
                  <a:lnTo>
                    <a:pt x="184" y="40"/>
                  </a:lnTo>
                  <a:lnTo>
                    <a:pt x="159" y="28"/>
                  </a:lnTo>
                  <a:lnTo>
                    <a:pt x="124" y="21"/>
                  </a:lnTo>
                  <a:lnTo>
                    <a:pt x="96" y="6"/>
                  </a:lnTo>
                  <a:lnTo>
                    <a:pt x="66" y="2"/>
                  </a:lnTo>
                  <a:lnTo>
                    <a:pt x="6" y="0"/>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36" name="Google Shape;136;p7"/>
            <p:cNvSpPr/>
            <p:nvPr/>
          </p:nvSpPr>
          <p:spPr>
            <a:xfrm>
              <a:off x="2136" y="2766"/>
              <a:ext cx="108" cy="51"/>
            </a:xfrm>
            <a:custGeom>
              <a:rect b="b" l="l" r="r" t="t"/>
              <a:pathLst>
                <a:path extrusionOk="0" h="103" w="215">
                  <a:moveTo>
                    <a:pt x="6" y="0"/>
                  </a:moveTo>
                  <a:lnTo>
                    <a:pt x="0" y="38"/>
                  </a:lnTo>
                  <a:lnTo>
                    <a:pt x="0" y="80"/>
                  </a:lnTo>
                  <a:lnTo>
                    <a:pt x="26" y="92"/>
                  </a:lnTo>
                  <a:lnTo>
                    <a:pt x="56" y="84"/>
                  </a:lnTo>
                  <a:lnTo>
                    <a:pt x="62" y="71"/>
                  </a:lnTo>
                  <a:lnTo>
                    <a:pt x="79" y="71"/>
                  </a:lnTo>
                  <a:lnTo>
                    <a:pt x="97" y="82"/>
                  </a:lnTo>
                  <a:lnTo>
                    <a:pt x="129" y="101"/>
                  </a:lnTo>
                  <a:lnTo>
                    <a:pt x="167" y="99"/>
                  </a:lnTo>
                  <a:lnTo>
                    <a:pt x="167" y="103"/>
                  </a:lnTo>
                  <a:lnTo>
                    <a:pt x="196" y="99"/>
                  </a:lnTo>
                  <a:lnTo>
                    <a:pt x="208" y="90"/>
                  </a:lnTo>
                  <a:lnTo>
                    <a:pt x="215" y="73"/>
                  </a:lnTo>
                  <a:lnTo>
                    <a:pt x="210" y="58"/>
                  </a:lnTo>
                  <a:lnTo>
                    <a:pt x="183" y="41"/>
                  </a:lnTo>
                  <a:lnTo>
                    <a:pt x="159" y="28"/>
                  </a:lnTo>
                  <a:lnTo>
                    <a:pt x="124" y="23"/>
                  </a:lnTo>
                  <a:lnTo>
                    <a:pt x="96" y="6"/>
                  </a:lnTo>
                  <a:lnTo>
                    <a:pt x="66" y="2"/>
                  </a:lnTo>
                  <a:lnTo>
                    <a:pt x="6" y="0"/>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37" name="Google Shape;137;p7"/>
            <p:cNvSpPr/>
            <p:nvPr/>
          </p:nvSpPr>
          <p:spPr>
            <a:xfrm>
              <a:off x="2132" y="2367"/>
              <a:ext cx="105" cy="411"/>
            </a:xfrm>
            <a:custGeom>
              <a:rect b="b" l="l" r="r" t="t"/>
              <a:pathLst>
                <a:path extrusionOk="0" h="823" w="209">
                  <a:moveTo>
                    <a:pt x="9" y="6"/>
                  </a:moveTo>
                  <a:lnTo>
                    <a:pt x="0" y="75"/>
                  </a:lnTo>
                  <a:lnTo>
                    <a:pt x="7" y="159"/>
                  </a:lnTo>
                  <a:lnTo>
                    <a:pt x="35" y="262"/>
                  </a:lnTo>
                  <a:lnTo>
                    <a:pt x="50" y="372"/>
                  </a:lnTo>
                  <a:lnTo>
                    <a:pt x="61" y="439"/>
                  </a:lnTo>
                  <a:lnTo>
                    <a:pt x="50" y="560"/>
                  </a:lnTo>
                  <a:lnTo>
                    <a:pt x="35" y="683"/>
                  </a:lnTo>
                  <a:lnTo>
                    <a:pt x="13" y="801"/>
                  </a:lnTo>
                  <a:lnTo>
                    <a:pt x="56" y="807"/>
                  </a:lnTo>
                  <a:lnTo>
                    <a:pt x="103" y="823"/>
                  </a:lnTo>
                  <a:lnTo>
                    <a:pt x="119" y="820"/>
                  </a:lnTo>
                  <a:lnTo>
                    <a:pt x="147" y="803"/>
                  </a:lnTo>
                  <a:lnTo>
                    <a:pt x="157" y="683"/>
                  </a:lnTo>
                  <a:lnTo>
                    <a:pt x="172" y="543"/>
                  </a:lnTo>
                  <a:lnTo>
                    <a:pt x="185" y="448"/>
                  </a:lnTo>
                  <a:lnTo>
                    <a:pt x="189" y="407"/>
                  </a:lnTo>
                  <a:lnTo>
                    <a:pt x="185" y="351"/>
                  </a:lnTo>
                  <a:lnTo>
                    <a:pt x="189" y="295"/>
                  </a:lnTo>
                  <a:lnTo>
                    <a:pt x="194" y="226"/>
                  </a:lnTo>
                  <a:lnTo>
                    <a:pt x="200" y="131"/>
                  </a:lnTo>
                  <a:lnTo>
                    <a:pt x="200" y="51"/>
                  </a:lnTo>
                  <a:lnTo>
                    <a:pt x="209" y="0"/>
                  </a:lnTo>
                  <a:lnTo>
                    <a:pt x="9" y="6"/>
                  </a:lnTo>
                  <a:close/>
                </a:path>
              </a:pathLst>
            </a:custGeom>
            <a:solidFill>
              <a:srgbClr val="0000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38" name="Google Shape;138;p7"/>
            <p:cNvSpPr/>
            <p:nvPr/>
          </p:nvSpPr>
          <p:spPr>
            <a:xfrm>
              <a:off x="2130" y="2333"/>
              <a:ext cx="244" cy="338"/>
            </a:xfrm>
            <a:custGeom>
              <a:rect b="b" l="l" r="r" t="t"/>
              <a:pathLst>
                <a:path extrusionOk="0" h="676" w="488">
                  <a:moveTo>
                    <a:pt x="333" y="661"/>
                  </a:moveTo>
                  <a:lnTo>
                    <a:pt x="365" y="666"/>
                  </a:lnTo>
                  <a:lnTo>
                    <a:pt x="402" y="676"/>
                  </a:lnTo>
                  <a:lnTo>
                    <a:pt x="436" y="674"/>
                  </a:lnTo>
                  <a:lnTo>
                    <a:pt x="454" y="661"/>
                  </a:lnTo>
                  <a:lnTo>
                    <a:pt x="471" y="513"/>
                  </a:lnTo>
                  <a:lnTo>
                    <a:pt x="475" y="418"/>
                  </a:lnTo>
                  <a:lnTo>
                    <a:pt x="480" y="321"/>
                  </a:lnTo>
                  <a:lnTo>
                    <a:pt x="484" y="259"/>
                  </a:lnTo>
                  <a:lnTo>
                    <a:pt x="488" y="218"/>
                  </a:lnTo>
                  <a:lnTo>
                    <a:pt x="473" y="179"/>
                  </a:lnTo>
                  <a:lnTo>
                    <a:pt x="456" y="161"/>
                  </a:lnTo>
                  <a:lnTo>
                    <a:pt x="437" y="153"/>
                  </a:lnTo>
                  <a:lnTo>
                    <a:pt x="394" y="136"/>
                  </a:lnTo>
                  <a:lnTo>
                    <a:pt x="318" y="112"/>
                  </a:lnTo>
                  <a:lnTo>
                    <a:pt x="247" y="86"/>
                  </a:lnTo>
                  <a:lnTo>
                    <a:pt x="213" y="67"/>
                  </a:lnTo>
                  <a:lnTo>
                    <a:pt x="198" y="28"/>
                  </a:lnTo>
                  <a:lnTo>
                    <a:pt x="189" y="0"/>
                  </a:lnTo>
                  <a:lnTo>
                    <a:pt x="155" y="11"/>
                  </a:lnTo>
                  <a:lnTo>
                    <a:pt x="103" y="17"/>
                  </a:lnTo>
                  <a:lnTo>
                    <a:pt x="65" y="22"/>
                  </a:lnTo>
                  <a:lnTo>
                    <a:pt x="0" y="19"/>
                  </a:lnTo>
                  <a:lnTo>
                    <a:pt x="0" y="103"/>
                  </a:lnTo>
                  <a:lnTo>
                    <a:pt x="13" y="166"/>
                  </a:lnTo>
                  <a:lnTo>
                    <a:pt x="50" y="198"/>
                  </a:lnTo>
                  <a:lnTo>
                    <a:pt x="97" y="237"/>
                  </a:lnTo>
                  <a:lnTo>
                    <a:pt x="168" y="267"/>
                  </a:lnTo>
                  <a:lnTo>
                    <a:pt x="230" y="286"/>
                  </a:lnTo>
                  <a:lnTo>
                    <a:pt x="284" y="293"/>
                  </a:lnTo>
                  <a:lnTo>
                    <a:pt x="329" y="297"/>
                  </a:lnTo>
                  <a:lnTo>
                    <a:pt x="361" y="310"/>
                  </a:lnTo>
                  <a:lnTo>
                    <a:pt x="355" y="452"/>
                  </a:lnTo>
                  <a:lnTo>
                    <a:pt x="333" y="661"/>
                  </a:lnTo>
                  <a:close/>
                </a:path>
              </a:pathLst>
            </a:custGeom>
            <a:solidFill>
              <a:srgbClr val="0000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39" name="Google Shape;139;p7"/>
            <p:cNvSpPr/>
            <p:nvPr/>
          </p:nvSpPr>
          <p:spPr>
            <a:xfrm>
              <a:off x="2131" y="2088"/>
              <a:ext cx="142" cy="304"/>
            </a:xfrm>
            <a:custGeom>
              <a:rect b="b" l="l" r="r" t="t"/>
              <a:pathLst>
                <a:path extrusionOk="0" h="607" w="284">
                  <a:moveTo>
                    <a:pt x="204" y="562"/>
                  </a:moveTo>
                  <a:lnTo>
                    <a:pt x="219" y="534"/>
                  </a:lnTo>
                  <a:lnTo>
                    <a:pt x="230" y="500"/>
                  </a:lnTo>
                  <a:lnTo>
                    <a:pt x="235" y="470"/>
                  </a:lnTo>
                  <a:lnTo>
                    <a:pt x="241" y="435"/>
                  </a:lnTo>
                  <a:lnTo>
                    <a:pt x="241" y="399"/>
                  </a:lnTo>
                  <a:lnTo>
                    <a:pt x="239" y="369"/>
                  </a:lnTo>
                  <a:lnTo>
                    <a:pt x="232" y="321"/>
                  </a:lnTo>
                  <a:lnTo>
                    <a:pt x="241" y="237"/>
                  </a:lnTo>
                  <a:lnTo>
                    <a:pt x="230" y="157"/>
                  </a:lnTo>
                  <a:lnTo>
                    <a:pt x="284" y="198"/>
                  </a:lnTo>
                  <a:lnTo>
                    <a:pt x="277" y="147"/>
                  </a:lnTo>
                  <a:lnTo>
                    <a:pt x="273" y="97"/>
                  </a:lnTo>
                  <a:lnTo>
                    <a:pt x="267" y="58"/>
                  </a:lnTo>
                  <a:lnTo>
                    <a:pt x="207" y="22"/>
                  </a:lnTo>
                  <a:lnTo>
                    <a:pt x="168" y="5"/>
                  </a:lnTo>
                  <a:lnTo>
                    <a:pt x="88" y="0"/>
                  </a:lnTo>
                  <a:lnTo>
                    <a:pt x="34" y="28"/>
                  </a:lnTo>
                  <a:lnTo>
                    <a:pt x="9" y="97"/>
                  </a:lnTo>
                  <a:lnTo>
                    <a:pt x="0" y="229"/>
                  </a:lnTo>
                  <a:lnTo>
                    <a:pt x="5" y="364"/>
                  </a:lnTo>
                  <a:lnTo>
                    <a:pt x="15" y="483"/>
                  </a:lnTo>
                  <a:lnTo>
                    <a:pt x="9" y="592"/>
                  </a:lnTo>
                  <a:lnTo>
                    <a:pt x="56" y="607"/>
                  </a:lnTo>
                  <a:lnTo>
                    <a:pt x="142" y="592"/>
                  </a:lnTo>
                  <a:lnTo>
                    <a:pt x="204" y="562"/>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40" name="Google Shape;140;p7"/>
            <p:cNvSpPr/>
            <p:nvPr/>
          </p:nvSpPr>
          <p:spPr>
            <a:xfrm>
              <a:off x="2432" y="2178"/>
              <a:ext cx="99" cy="57"/>
            </a:xfrm>
            <a:custGeom>
              <a:rect b="b" l="l" r="r" t="t"/>
              <a:pathLst>
                <a:path extrusionOk="0" h="114" w="196">
                  <a:moveTo>
                    <a:pt x="54" y="37"/>
                  </a:moveTo>
                  <a:lnTo>
                    <a:pt x="71" y="32"/>
                  </a:lnTo>
                  <a:lnTo>
                    <a:pt x="88" y="11"/>
                  </a:lnTo>
                  <a:lnTo>
                    <a:pt x="106" y="0"/>
                  </a:lnTo>
                  <a:lnTo>
                    <a:pt x="129" y="2"/>
                  </a:lnTo>
                  <a:lnTo>
                    <a:pt x="142" y="15"/>
                  </a:lnTo>
                  <a:lnTo>
                    <a:pt x="142" y="26"/>
                  </a:lnTo>
                  <a:lnTo>
                    <a:pt x="129" y="28"/>
                  </a:lnTo>
                  <a:lnTo>
                    <a:pt x="118" y="24"/>
                  </a:lnTo>
                  <a:lnTo>
                    <a:pt x="106" y="36"/>
                  </a:lnTo>
                  <a:lnTo>
                    <a:pt x="119" y="50"/>
                  </a:lnTo>
                  <a:lnTo>
                    <a:pt x="146" y="60"/>
                  </a:lnTo>
                  <a:lnTo>
                    <a:pt x="196" y="52"/>
                  </a:lnTo>
                  <a:lnTo>
                    <a:pt x="189" y="78"/>
                  </a:lnTo>
                  <a:lnTo>
                    <a:pt x="175" y="97"/>
                  </a:lnTo>
                  <a:lnTo>
                    <a:pt x="162" y="106"/>
                  </a:lnTo>
                  <a:lnTo>
                    <a:pt x="142" y="112"/>
                  </a:lnTo>
                  <a:lnTo>
                    <a:pt x="125" y="114"/>
                  </a:lnTo>
                  <a:lnTo>
                    <a:pt x="116" y="112"/>
                  </a:lnTo>
                  <a:lnTo>
                    <a:pt x="91" y="101"/>
                  </a:lnTo>
                  <a:lnTo>
                    <a:pt x="76" y="93"/>
                  </a:lnTo>
                  <a:lnTo>
                    <a:pt x="54" y="97"/>
                  </a:lnTo>
                  <a:lnTo>
                    <a:pt x="4" y="97"/>
                  </a:lnTo>
                  <a:lnTo>
                    <a:pt x="0" y="37"/>
                  </a:lnTo>
                  <a:lnTo>
                    <a:pt x="54" y="37"/>
                  </a:lnTo>
                  <a:close/>
                </a:path>
              </a:pathLst>
            </a:custGeom>
            <a:solidFill>
              <a:srgbClr val="BF404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41" name="Google Shape;141;p7"/>
            <p:cNvSpPr/>
            <p:nvPr/>
          </p:nvSpPr>
          <p:spPr>
            <a:xfrm>
              <a:off x="2450" y="2187"/>
              <a:ext cx="16" cy="47"/>
            </a:xfrm>
            <a:custGeom>
              <a:rect b="b" l="l" r="r" t="t"/>
              <a:pathLst>
                <a:path extrusionOk="0" h="93" w="32">
                  <a:moveTo>
                    <a:pt x="0" y="0"/>
                  </a:moveTo>
                  <a:lnTo>
                    <a:pt x="32" y="5"/>
                  </a:lnTo>
                  <a:lnTo>
                    <a:pt x="28" y="48"/>
                  </a:lnTo>
                  <a:lnTo>
                    <a:pt x="28" y="93"/>
                  </a:lnTo>
                  <a:lnTo>
                    <a:pt x="4" y="93"/>
                  </a:lnTo>
                  <a:lnTo>
                    <a:pt x="0" y="0"/>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42" name="Google Shape;142;p7"/>
            <p:cNvSpPr/>
            <p:nvPr/>
          </p:nvSpPr>
          <p:spPr>
            <a:xfrm>
              <a:off x="2105" y="2084"/>
              <a:ext cx="354" cy="378"/>
            </a:xfrm>
            <a:custGeom>
              <a:rect b="b" l="l" r="r" t="t"/>
              <a:pathLst>
                <a:path extrusionOk="0" h="757" w="706">
                  <a:moveTo>
                    <a:pt x="280" y="208"/>
                  </a:moveTo>
                  <a:lnTo>
                    <a:pt x="280" y="269"/>
                  </a:lnTo>
                  <a:lnTo>
                    <a:pt x="276" y="353"/>
                  </a:lnTo>
                  <a:lnTo>
                    <a:pt x="272" y="439"/>
                  </a:lnTo>
                  <a:lnTo>
                    <a:pt x="271" y="475"/>
                  </a:lnTo>
                  <a:lnTo>
                    <a:pt x="269" y="531"/>
                  </a:lnTo>
                  <a:lnTo>
                    <a:pt x="263" y="572"/>
                  </a:lnTo>
                  <a:lnTo>
                    <a:pt x="259" y="631"/>
                  </a:lnTo>
                  <a:lnTo>
                    <a:pt x="254" y="650"/>
                  </a:lnTo>
                  <a:lnTo>
                    <a:pt x="235" y="674"/>
                  </a:lnTo>
                  <a:lnTo>
                    <a:pt x="211" y="695"/>
                  </a:lnTo>
                  <a:lnTo>
                    <a:pt x="183" y="708"/>
                  </a:lnTo>
                  <a:lnTo>
                    <a:pt x="157" y="721"/>
                  </a:lnTo>
                  <a:lnTo>
                    <a:pt x="130" y="729"/>
                  </a:lnTo>
                  <a:lnTo>
                    <a:pt x="95" y="738"/>
                  </a:lnTo>
                  <a:lnTo>
                    <a:pt x="54" y="742"/>
                  </a:lnTo>
                  <a:lnTo>
                    <a:pt x="43" y="656"/>
                  </a:lnTo>
                  <a:lnTo>
                    <a:pt x="39" y="745"/>
                  </a:lnTo>
                  <a:lnTo>
                    <a:pt x="13" y="757"/>
                  </a:lnTo>
                  <a:lnTo>
                    <a:pt x="5" y="723"/>
                  </a:lnTo>
                  <a:lnTo>
                    <a:pt x="1" y="693"/>
                  </a:lnTo>
                  <a:lnTo>
                    <a:pt x="0" y="650"/>
                  </a:lnTo>
                  <a:lnTo>
                    <a:pt x="5" y="611"/>
                  </a:lnTo>
                  <a:lnTo>
                    <a:pt x="18" y="547"/>
                  </a:lnTo>
                  <a:lnTo>
                    <a:pt x="26" y="499"/>
                  </a:lnTo>
                  <a:lnTo>
                    <a:pt x="29" y="445"/>
                  </a:lnTo>
                  <a:lnTo>
                    <a:pt x="29" y="353"/>
                  </a:lnTo>
                  <a:lnTo>
                    <a:pt x="33" y="247"/>
                  </a:lnTo>
                  <a:lnTo>
                    <a:pt x="43" y="200"/>
                  </a:lnTo>
                  <a:lnTo>
                    <a:pt x="44" y="163"/>
                  </a:lnTo>
                  <a:lnTo>
                    <a:pt x="48" y="139"/>
                  </a:lnTo>
                  <a:lnTo>
                    <a:pt x="56" y="99"/>
                  </a:lnTo>
                  <a:lnTo>
                    <a:pt x="59" y="79"/>
                  </a:lnTo>
                  <a:lnTo>
                    <a:pt x="65" y="51"/>
                  </a:lnTo>
                  <a:lnTo>
                    <a:pt x="80" y="28"/>
                  </a:lnTo>
                  <a:lnTo>
                    <a:pt x="89" y="21"/>
                  </a:lnTo>
                  <a:lnTo>
                    <a:pt x="108" y="12"/>
                  </a:lnTo>
                  <a:lnTo>
                    <a:pt x="130" y="4"/>
                  </a:lnTo>
                  <a:lnTo>
                    <a:pt x="166" y="0"/>
                  </a:lnTo>
                  <a:lnTo>
                    <a:pt x="201" y="6"/>
                  </a:lnTo>
                  <a:lnTo>
                    <a:pt x="233" y="19"/>
                  </a:lnTo>
                  <a:lnTo>
                    <a:pt x="265" y="28"/>
                  </a:lnTo>
                  <a:lnTo>
                    <a:pt x="299" y="47"/>
                  </a:lnTo>
                  <a:lnTo>
                    <a:pt x="338" y="75"/>
                  </a:lnTo>
                  <a:lnTo>
                    <a:pt x="383" y="109"/>
                  </a:lnTo>
                  <a:lnTo>
                    <a:pt x="413" y="139"/>
                  </a:lnTo>
                  <a:lnTo>
                    <a:pt x="444" y="170"/>
                  </a:lnTo>
                  <a:lnTo>
                    <a:pt x="568" y="189"/>
                  </a:lnTo>
                  <a:lnTo>
                    <a:pt x="665" y="200"/>
                  </a:lnTo>
                  <a:lnTo>
                    <a:pt x="706" y="197"/>
                  </a:lnTo>
                  <a:lnTo>
                    <a:pt x="699" y="234"/>
                  </a:lnTo>
                  <a:lnTo>
                    <a:pt x="699" y="271"/>
                  </a:lnTo>
                  <a:lnTo>
                    <a:pt x="706" y="309"/>
                  </a:lnTo>
                  <a:lnTo>
                    <a:pt x="585" y="307"/>
                  </a:lnTo>
                  <a:lnTo>
                    <a:pt x="532" y="305"/>
                  </a:lnTo>
                  <a:lnTo>
                    <a:pt x="443" y="294"/>
                  </a:lnTo>
                  <a:lnTo>
                    <a:pt x="383" y="262"/>
                  </a:lnTo>
                  <a:lnTo>
                    <a:pt x="330" y="241"/>
                  </a:lnTo>
                  <a:lnTo>
                    <a:pt x="280" y="208"/>
                  </a:lnTo>
                  <a:close/>
                </a:path>
              </a:pathLst>
            </a:custGeom>
            <a:solidFill>
              <a:srgbClr val="0000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43" name="Google Shape;143;p7"/>
            <p:cNvSpPr/>
            <p:nvPr/>
          </p:nvSpPr>
          <p:spPr>
            <a:xfrm>
              <a:off x="2203" y="2165"/>
              <a:ext cx="43" cy="24"/>
            </a:xfrm>
            <a:custGeom>
              <a:rect b="b" l="l" r="r" t="t"/>
              <a:pathLst>
                <a:path extrusionOk="0" h="48" w="86">
                  <a:moveTo>
                    <a:pt x="86" y="48"/>
                  </a:moveTo>
                  <a:lnTo>
                    <a:pt x="37" y="19"/>
                  </a:lnTo>
                  <a:lnTo>
                    <a:pt x="0"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44" name="Google Shape;144;p7"/>
            <p:cNvSpPr/>
            <p:nvPr/>
          </p:nvSpPr>
          <p:spPr>
            <a:xfrm>
              <a:off x="2206" y="1907"/>
              <a:ext cx="20" cy="12"/>
            </a:xfrm>
            <a:custGeom>
              <a:rect b="b" l="l" r="r" t="t"/>
              <a:pathLst>
                <a:path extrusionOk="0" h="22" w="40">
                  <a:moveTo>
                    <a:pt x="0" y="22"/>
                  </a:moveTo>
                  <a:lnTo>
                    <a:pt x="2" y="20"/>
                  </a:lnTo>
                  <a:lnTo>
                    <a:pt x="4" y="15"/>
                  </a:lnTo>
                  <a:lnTo>
                    <a:pt x="6" y="11"/>
                  </a:lnTo>
                  <a:lnTo>
                    <a:pt x="10" y="9"/>
                  </a:lnTo>
                  <a:lnTo>
                    <a:pt x="12" y="3"/>
                  </a:lnTo>
                  <a:lnTo>
                    <a:pt x="13" y="3"/>
                  </a:lnTo>
                  <a:lnTo>
                    <a:pt x="17" y="1"/>
                  </a:lnTo>
                  <a:lnTo>
                    <a:pt x="21" y="0"/>
                  </a:lnTo>
                  <a:lnTo>
                    <a:pt x="25" y="0"/>
                  </a:lnTo>
                  <a:lnTo>
                    <a:pt x="28" y="0"/>
                  </a:lnTo>
                  <a:lnTo>
                    <a:pt x="32" y="0"/>
                  </a:lnTo>
                  <a:lnTo>
                    <a:pt x="36" y="0"/>
                  </a:lnTo>
                  <a:lnTo>
                    <a:pt x="38" y="0"/>
                  </a:lnTo>
                  <a:lnTo>
                    <a:pt x="40" y="1"/>
                  </a:lnTo>
                  <a:lnTo>
                    <a:pt x="40" y="3"/>
                  </a:lnTo>
                  <a:lnTo>
                    <a:pt x="40" y="5"/>
                  </a:lnTo>
                  <a:lnTo>
                    <a:pt x="40" y="9"/>
                  </a:lnTo>
                  <a:lnTo>
                    <a:pt x="38" y="9"/>
                  </a:lnTo>
                  <a:lnTo>
                    <a:pt x="38" y="11"/>
                  </a:lnTo>
                  <a:lnTo>
                    <a:pt x="36" y="11"/>
                  </a:lnTo>
                  <a:lnTo>
                    <a:pt x="32" y="11"/>
                  </a:lnTo>
                  <a:lnTo>
                    <a:pt x="30" y="13"/>
                  </a:lnTo>
                  <a:lnTo>
                    <a:pt x="27" y="13"/>
                  </a:lnTo>
                  <a:lnTo>
                    <a:pt x="25" y="13"/>
                  </a:lnTo>
                  <a:lnTo>
                    <a:pt x="23" y="11"/>
                  </a:lnTo>
                  <a:lnTo>
                    <a:pt x="19" y="13"/>
                  </a:lnTo>
                  <a:lnTo>
                    <a:pt x="15" y="13"/>
                  </a:lnTo>
                  <a:lnTo>
                    <a:pt x="13" y="13"/>
                  </a:lnTo>
                  <a:lnTo>
                    <a:pt x="10" y="15"/>
                  </a:lnTo>
                  <a:lnTo>
                    <a:pt x="8" y="18"/>
                  </a:lnTo>
                  <a:lnTo>
                    <a:pt x="4" y="18"/>
                  </a:lnTo>
                  <a:lnTo>
                    <a:pt x="4" y="20"/>
                  </a:lnTo>
                  <a:lnTo>
                    <a:pt x="0" y="22"/>
                  </a:lnTo>
                  <a:close/>
                </a:path>
              </a:pathLst>
            </a:custGeom>
            <a:solidFill>
              <a:srgbClr val="DFD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45" name="Google Shape;145;p7"/>
            <p:cNvSpPr/>
            <p:nvPr/>
          </p:nvSpPr>
          <p:spPr>
            <a:xfrm>
              <a:off x="2085" y="2040"/>
              <a:ext cx="17" cy="15"/>
            </a:xfrm>
            <a:custGeom>
              <a:rect b="b" l="l" r="r" t="t"/>
              <a:pathLst>
                <a:path extrusionOk="0" h="30" w="36">
                  <a:moveTo>
                    <a:pt x="25" y="0"/>
                  </a:moveTo>
                  <a:lnTo>
                    <a:pt x="17" y="2"/>
                  </a:lnTo>
                  <a:lnTo>
                    <a:pt x="12" y="3"/>
                  </a:lnTo>
                  <a:lnTo>
                    <a:pt x="6" y="5"/>
                  </a:lnTo>
                  <a:lnTo>
                    <a:pt x="4" y="9"/>
                  </a:lnTo>
                  <a:lnTo>
                    <a:pt x="0" y="13"/>
                  </a:lnTo>
                  <a:lnTo>
                    <a:pt x="0" y="17"/>
                  </a:lnTo>
                  <a:lnTo>
                    <a:pt x="0" y="22"/>
                  </a:lnTo>
                  <a:lnTo>
                    <a:pt x="0" y="24"/>
                  </a:lnTo>
                  <a:lnTo>
                    <a:pt x="4" y="26"/>
                  </a:lnTo>
                  <a:lnTo>
                    <a:pt x="6" y="26"/>
                  </a:lnTo>
                  <a:lnTo>
                    <a:pt x="10" y="30"/>
                  </a:lnTo>
                  <a:lnTo>
                    <a:pt x="17" y="26"/>
                  </a:lnTo>
                  <a:lnTo>
                    <a:pt x="19" y="22"/>
                  </a:lnTo>
                  <a:lnTo>
                    <a:pt x="21" y="17"/>
                  </a:lnTo>
                  <a:lnTo>
                    <a:pt x="25" y="9"/>
                  </a:lnTo>
                  <a:lnTo>
                    <a:pt x="27" y="5"/>
                  </a:lnTo>
                  <a:lnTo>
                    <a:pt x="30" y="2"/>
                  </a:lnTo>
                  <a:lnTo>
                    <a:pt x="36" y="0"/>
                  </a:lnTo>
                  <a:lnTo>
                    <a:pt x="25" y="0"/>
                  </a:lnTo>
                  <a:close/>
                </a:path>
              </a:pathLst>
            </a:custGeom>
            <a:solidFill>
              <a:srgbClr val="DFD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46" name="Google Shape;146;p7"/>
            <p:cNvSpPr/>
            <p:nvPr/>
          </p:nvSpPr>
          <p:spPr>
            <a:xfrm>
              <a:off x="2072" y="1960"/>
              <a:ext cx="21" cy="12"/>
            </a:xfrm>
            <a:custGeom>
              <a:rect b="b" l="l" r="r" t="t"/>
              <a:pathLst>
                <a:path extrusionOk="0" h="24" w="43">
                  <a:moveTo>
                    <a:pt x="32" y="0"/>
                  </a:moveTo>
                  <a:lnTo>
                    <a:pt x="23" y="2"/>
                  </a:lnTo>
                  <a:lnTo>
                    <a:pt x="15" y="4"/>
                  </a:lnTo>
                  <a:lnTo>
                    <a:pt x="10" y="6"/>
                  </a:lnTo>
                  <a:lnTo>
                    <a:pt x="6" y="8"/>
                  </a:lnTo>
                  <a:lnTo>
                    <a:pt x="2" y="11"/>
                  </a:lnTo>
                  <a:lnTo>
                    <a:pt x="0" y="15"/>
                  </a:lnTo>
                  <a:lnTo>
                    <a:pt x="0" y="19"/>
                  </a:lnTo>
                  <a:lnTo>
                    <a:pt x="2" y="21"/>
                  </a:lnTo>
                  <a:lnTo>
                    <a:pt x="6" y="24"/>
                  </a:lnTo>
                  <a:lnTo>
                    <a:pt x="8" y="24"/>
                  </a:lnTo>
                  <a:lnTo>
                    <a:pt x="13" y="24"/>
                  </a:lnTo>
                  <a:lnTo>
                    <a:pt x="21" y="23"/>
                  </a:lnTo>
                  <a:lnTo>
                    <a:pt x="25" y="19"/>
                  </a:lnTo>
                  <a:lnTo>
                    <a:pt x="26" y="15"/>
                  </a:lnTo>
                  <a:lnTo>
                    <a:pt x="30" y="8"/>
                  </a:lnTo>
                  <a:lnTo>
                    <a:pt x="32" y="6"/>
                  </a:lnTo>
                  <a:lnTo>
                    <a:pt x="36" y="2"/>
                  </a:lnTo>
                  <a:lnTo>
                    <a:pt x="43" y="0"/>
                  </a:lnTo>
                  <a:lnTo>
                    <a:pt x="32" y="0"/>
                  </a:lnTo>
                  <a:close/>
                </a:path>
              </a:pathLst>
            </a:custGeom>
            <a:solidFill>
              <a:srgbClr val="DFD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47" name="Google Shape;147;p7"/>
            <p:cNvSpPr/>
            <p:nvPr/>
          </p:nvSpPr>
          <p:spPr>
            <a:xfrm>
              <a:off x="2231" y="1954"/>
              <a:ext cx="21" cy="14"/>
            </a:xfrm>
            <a:custGeom>
              <a:rect b="b" l="l" r="r" t="t"/>
              <a:pathLst>
                <a:path extrusionOk="0" h="28" w="43">
                  <a:moveTo>
                    <a:pt x="13" y="0"/>
                  </a:moveTo>
                  <a:lnTo>
                    <a:pt x="22" y="2"/>
                  </a:lnTo>
                  <a:lnTo>
                    <a:pt x="30" y="4"/>
                  </a:lnTo>
                  <a:lnTo>
                    <a:pt x="36" y="6"/>
                  </a:lnTo>
                  <a:lnTo>
                    <a:pt x="39" y="11"/>
                  </a:lnTo>
                  <a:lnTo>
                    <a:pt x="41" y="13"/>
                  </a:lnTo>
                  <a:lnTo>
                    <a:pt x="43" y="19"/>
                  </a:lnTo>
                  <a:lnTo>
                    <a:pt x="43" y="22"/>
                  </a:lnTo>
                  <a:lnTo>
                    <a:pt x="41" y="24"/>
                  </a:lnTo>
                  <a:lnTo>
                    <a:pt x="39" y="28"/>
                  </a:lnTo>
                  <a:lnTo>
                    <a:pt x="36" y="28"/>
                  </a:lnTo>
                  <a:lnTo>
                    <a:pt x="30" y="28"/>
                  </a:lnTo>
                  <a:lnTo>
                    <a:pt x="24" y="26"/>
                  </a:lnTo>
                  <a:lnTo>
                    <a:pt x="21" y="22"/>
                  </a:lnTo>
                  <a:lnTo>
                    <a:pt x="17" y="19"/>
                  </a:lnTo>
                  <a:lnTo>
                    <a:pt x="13" y="9"/>
                  </a:lnTo>
                  <a:lnTo>
                    <a:pt x="11" y="6"/>
                  </a:lnTo>
                  <a:lnTo>
                    <a:pt x="7" y="4"/>
                  </a:lnTo>
                  <a:lnTo>
                    <a:pt x="0" y="0"/>
                  </a:lnTo>
                  <a:lnTo>
                    <a:pt x="13" y="0"/>
                  </a:lnTo>
                  <a:close/>
                </a:path>
              </a:pathLst>
            </a:custGeom>
            <a:solidFill>
              <a:srgbClr val="DFD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48" name="Google Shape;148;p7"/>
            <p:cNvSpPr/>
            <p:nvPr/>
          </p:nvSpPr>
          <p:spPr>
            <a:xfrm>
              <a:off x="2116" y="1950"/>
              <a:ext cx="105" cy="147"/>
            </a:xfrm>
            <a:custGeom>
              <a:rect b="b" l="l" r="r" t="t"/>
              <a:pathLst>
                <a:path extrusionOk="0" h="293" w="211">
                  <a:moveTo>
                    <a:pt x="62" y="293"/>
                  </a:moveTo>
                  <a:lnTo>
                    <a:pt x="52" y="252"/>
                  </a:lnTo>
                  <a:lnTo>
                    <a:pt x="41" y="238"/>
                  </a:lnTo>
                  <a:lnTo>
                    <a:pt x="23" y="220"/>
                  </a:lnTo>
                  <a:lnTo>
                    <a:pt x="11" y="197"/>
                  </a:lnTo>
                  <a:lnTo>
                    <a:pt x="2" y="168"/>
                  </a:lnTo>
                  <a:lnTo>
                    <a:pt x="0" y="149"/>
                  </a:lnTo>
                  <a:lnTo>
                    <a:pt x="0" y="128"/>
                  </a:lnTo>
                  <a:lnTo>
                    <a:pt x="2" y="97"/>
                  </a:lnTo>
                  <a:lnTo>
                    <a:pt x="6" y="69"/>
                  </a:lnTo>
                  <a:lnTo>
                    <a:pt x="13" y="42"/>
                  </a:lnTo>
                  <a:lnTo>
                    <a:pt x="30" y="20"/>
                  </a:lnTo>
                  <a:lnTo>
                    <a:pt x="47" y="9"/>
                  </a:lnTo>
                  <a:lnTo>
                    <a:pt x="69" y="0"/>
                  </a:lnTo>
                  <a:lnTo>
                    <a:pt x="105" y="0"/>
                  </a:lnTo>
                  <a:lnTo>
                    <a:pt x="142" y="7"/>
                  </a:lnTo>
                  <a:lnTo>
                    <a:pt x="155" y="13"/>
                  </a:lnTo>
                  <a:lnTo>
                    <a:pt x="163" y="24"/>
                  </a:lnTo>
                  <a:lnTo>
                    <a:pt x="172" y="35"/>
                  </a:lnTo>
                  <a:lnTo>
                    <a:pt x="176" y="50"/>
                  </a:lnTo>
                  <a:lnTo>
                    <a:pt x="178" y="56"/>
                  </a:lnTo>
                  <a:lnTo>
                    <a:pt x="180" y="65"/>
                  </a:lnTo>
                  <a:lnTo>
                    <a:pt x="181" y="76"/>
                  </a:lnTo>
                  <a:lnTo>
                    <a:pt x="181" y="89"/>
                  </a:lnTo>
                  <a:lnTo>
                    <a:pt x="180" y="104"/>
                  </a:lnTo>
                  <a:lnTo>
                    <a:pt x="180" y="113"/>
                  </a:lnTo>
                  <a:lnTo>
                    <a:pt x="181" y="119"/>
                  </a:lnTo>
                  <a:lnTo>
                    <a:pt x="187" y="123"/>
                  </a:lnTo>
                  <a:lnTo>
                    <a:pt x="193" y="128"/>
                  </a:lnTo>
                  <a:lnTo>
                    <a:pt x="200" y="136"/>
                  </a:lnTo>
                  <a:lnTo>
                    <a:pt x="206" y="145"/>
                  </a:lnTo>
                  <a:lnTo>
                    <a:pt x="211" y="154"/>
                  </a:lnTo>
                  <a:lnTo>
                    <a:pt x="211" y="162"/>
                  </a:lnTo>
                  <a:lnTo>
                    <a:pt x="206" y="166"/>
                  </a:lnTo>
                  <a:lnTo>
                    <a:pt x="196" y="169"/>
                  </a:lnTo>
                  <a:lnTo>
                    <a:pt x="191" y="169"/>
                  </a:lnTo>
                  <a:lnTo>
                    <a:pt x="193" y="184"/>
                  </a:lnTo>
                  <a:lnTo>
                    <a:pt x="196" y="194"/>
                  </a:lnTo>
                  <a:lnTo>
                    <a:pt x="194" y="212"/>
                  </a:lnTo>
                  <a:lnTo>
                    <a:pt x="198" y="222"/>
                  </a:lnTo>
                  <a:lnTo>
                    <a:pt x="198" y="231"/>
                  </a:lnTo>
                  <a:lnTo>
                    <a:pt x="196" y="242"/>
                  </a:lnTo>
                  <a:lnTo>
                    <a:pt x="193" y="248"/>
                  </a:lnTo>
                  <a:lnTo>
                    <a:pt x="185" y="253"/>
                  </a:lnTo>
                  <a:lnTo>
                    <a:pt x="180" y="255"/>
                  </a:lnTo>
                  <a:lnTo>
                    <a:pt x="170" y="257"/>
                  </a:lnTo>
                  <a:lnTo>
                    <a:pt x="151" y="261"/>
                  </a:lnTo>
                  <a:lnTo>
                    <a:pt x="133" y="261"/>
                  </a:lnTo>
                  <a:lnTo>
                    <a:pt x="131" y="270"/>
                  </a:lnTo>
                  <a:lnTo>
                    <a:pt x="135" y="283"/>
                  </a:lnTo>
                  <a:lnTo>
                    <a:pt x="62" y="293"/>
                  </a:lnTo>
                  <a:close/>
                </a:path>
              </a:pathLst>
            </a:custGeom>
            <a:solidFill>
              <a:srgbClr val="BF404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49" name="Google Shape;149;p7"/>
            <p:cNvSpPr/>
            <p:nvPr/>
          </p:nvSpPr>
          <p:spPr>
            <a:xfrm>
              <a:off x="2112" y="1940"/>
              <a:ext cx="98" cy="131"/>
            </a:xfrm>
            <a:custGeom>
              <a:rect b="b" l="l" r="r" t="t"/>
              <a:pathLst>
                <a:path extrusionOk="0" h="261" w="196">
                  <a:moveTo>
                    <a:pt x="175" y="30"/>
                  </a:moveTo>
                  <a:lnTo>
                    <a:pt x="185" y="43"/>
                  </a:lnTo>
                  <a:lnTo>
                    <a:pt x="192" y="54"/>
                  </a:lnTo>
                  <a:lnTo>
                    <a:pt x="175" y="50"/>
                  </a:lnTo>
                  <a:lnTo>
                    <a:pt x="196" y="73"/>
                  </a:lnTo>
                  <a:lnTo>
                    <a:pt x="181" y="73"/>
                  </a:lnTo>
                  <a:lnTo>
                    <a:pt x="175" y="80"/>
                  </a:lnTo>
                  <a:lnTo>
                    <a:pt x="157" y="71"/>
                  </a:lnTo>
                  <a:lnTo>
                    <a:pt x="151" y="77"/>
                  </a:lnTo>
                  <a:lnTo>
                    <a:pt x="134" y="67"/>
                  </a:lnTo>
                  <a:lnTo>
                    <a:pt x="125" y="75"/>
                  </a:lnTo>
                  <a:lnTo>
                    <a:pt x="121" y="69"/>
                  </a:lnTo>
                  <a:lnTo>
                    <a:pt x="104" y="88"/>
                  </a:lnTo>
                  <a:lnTo>
                    <a:pt x="117" y="93"/>
                  </a:lnTo>
                  <a:lnTo>
                    <a:pt x="99" y="97"/>
                  </a:lnTo>
                  <a:lnTo>
                    <a:pt x="121" y="105"/>
                  </a:lnTo>
                  <a:lnTo>
                    <a:pt x="101" y="110"/>
                  </a:lnTo>
                  <a:lnTo>
                    <a:pt x="101" y="121"/>
                  </a:lnTo>
                  <a:lnTo>
                    <a:pt x="93" y="133"/>
                  </a:lnTo>
                  <a:lnTo>
                    <a:pt x="93" y="140"/>
                  </a:lnTo>
                  <a:lnTo>
                    <a:pt x="84" y="140"/>
                  </a:lnTo>
                  <a:lnTo>
                    <a:pt x="80" y="136"/>
                  </a:lnTo>
                  <a:lnTo>
                    <a:pt x="71" y="127"/>
                  </a:lnTo>
                  <a:lnTo>
                    <a:pt x="63" y="121"/>
                  </a:lnTo>
                  <a:lnTo>
                    <a:pt x="56" y="121"/>
                  </a:lnTo>
                  <a:lnTo>
                    <a:pt x="48" y="125"/>
                  </a:lnTo>
                  <a:lnTo>
                    <a:pt x="44" y="133"/>
                  </a:lnTo>
                  <a:lnTo>
                    <a:pt x="44" y="140"/>
                  </a:lnTo>
                  <a:lnTo>
                    <a:pt x="46" y="153"/>
                  </a:lnTo>
                  <a:lnTo>
                    <a:pt x="50" y="164"/>
                  </a:lnTo>
                  <a:lnTo>
                    <a:pt x="58" y="174"/>
                  </a:lnTo>
                  <a:lnTo>
                    <a:pt x="63" y="179"/>
                  </a:lnTo>
                  <a:lnTo>
                    <a:pt x="69" y="183"/>
                  </a:lnTo>
                  <a:lnTo>
                    <a:pt x="74" y="189"/>
                  </a:lnTo>
                  <a:lnTo>
                    <a:pt x="78" y="203"/>
                  </a:lnTo>
                  <a:lnTo>
                    <a:pt x="74" y="215"/>
                  </a:lnTo>
                  <a:lnTo>
                    <a:pt x="74" y="222"/>
                  </a:lnTo>
                  <a:lnTo>
                    <a:pt x="74" y="230"/>
                  </a:lnTo>
                  <a:lnTo>
                    <a:pt x="69" y="241"/>
                  </a:lnTo>
                  <a:lnTo>
                    <a:pt x="61" y="250"/>
                  </a:lnTo>
                  <a:lnTo>
                    <a:pt x="52" y="261"/>
                  </a:lnTo>
                  <a:lnTo>
                    <a:pt x="41" y="259"/>
                  </a:lnTo>
                  <a:lnTo>
                    <a:pt x="30" y="246"/>
                  </a:lnTo>
                  <a:lnTo>
                    <a:pt x="20" y="231"/>
                  </a:lnTo>
                  <a:lnTo>
                    <a:pt x="9" y="202"/>
                  </a:lnTo>
                  <a:lnTo>
                    <a:pt x="3" y="181"/>
                  </a:lnTo>
                  <a:lnTo>
                    <a:pt x="0" y="161"/>
                  </a:lnTo>
                  <a:lnTo>
                    <a:pt x="0" y="140"/>
                  </a:lnTo>
                  <a:lnTo>
                    <a:pt x="0" y="114"/>
                  </a:lnTo>
                  <a:lnTo>
                    <a:pt x="1" y="97"/>
                  </a:lnTo>
                  <a:lnTo>
                    <a:pt x="5" y="78"/>
                  </a:lnTo>
                  <a:lnTo>
                    <a:pt x="9" y="60"/>
                  </a:lnTo>
                  <a:lnTo>
                    <a:pt x="15" y="47"/>
                  </a:lnTo>
                  <a:lnTo>
                    <a:pt x="24" y="34"/>
                  </a:lnTo>
                  <a:lnTo>
                    <a:pt x="35" y="22"/>
                  </a:lnTo>
                  <a:lnTo>
                    <a:pt x="46" y="15"/>
                  </a:lnTo>
                  <a:lnTo>
                    <a:pt x="65" y="7"/>
                  </a:lnTo>
                  <a:lnTo>
                    <a:pt x="80" y="4"/>
                  </a:lnTo>
                  <a:lnTo>
                    <a:pt x="106" y="0"/>
                  </a:lnTo>
                  <a:lnTo>
                    <a:pt x="127" y="4"/>
                  </a:lnTo>
                  <a:lnTo>
                    <a:pt x="140" y="6"/>
                  </a:lnTo>
                  <a:lnTo>
                    <a:pt x="157" y="15"/>
                  </a:lnTo>
                  <a:lnTo>
                    <a:pt x="175" y="30"/>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50" name="Google Shape;150;p7"/>
            <p:cNvSpPr/>
            <p:nvPr/>
          </p:nvSpPr>
          <p:spPr>
            <a:xfrm>
              <a:off x="2197" y="2048"/>
              <a:ext cx="16" cy="9"/>
            </a:xfrm>
            <a:custGeom>
              <a:rect b="b" l="l" r="r" t="t"/>
              <a:pathLst>
                <a:path extrusionOk="0" h="16" w="31">
                  <a:moveTo>
                    <a:pt x="31" y="0"/>
                  </a:moveTo>
                  <a:lnTo>
                    <a:pt x="18" y="5"/>
                  </a:lnTo>
                  <a:lnTo>
                    <a:pt x="5" y="11"/>
                  </a:lnTo>
                  <a:lnTo>
                    <a:pt x="0" y="16"/>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51" name="Google Shape;151;p7"/>
            <p:cNvSpPr/>
            <p:nvPr/>
          </p:nvSpPr>
          <p:spPr>
            <a:xfrm>
              <a:off x="2147" y="1995"/>
              <a:ext cx="39" cy="10"/>
            </a:xfrm>
            <a:custGeom>
              <a:rect b="b" l="l" r="r" t="t"/>
              <a:pathLst>
                <a:path extrusionOk="0" h="21" w="76">
                  <a:moveTo>
                    <a:pt x="0" y="17"/>
                  </a:moveTo>
                  <a:lnTo>
                    <a:pt x="74" y="0"/>
                  </a:lnTo>
                  <a:lnTo>
                    <a:pt x="76" y="6"/>
                  </a:lnTo>
                  <a:lnTo>
                    <a:pt x="3" y="21"/>
                  </a:lnTo>
                  <a:lnTo>
                    <a:pt x="0" y="17"/>
                  </a:lnTo>
                  <a:close/>
                </a:path>
              </a:pathLst>
            </a:custGeom>
            <a:solidFill>
              <a:srgbClr val="C0C0C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52" name="Google Shape;152;p7"/>
            <p:cNvSpPr/>
            <p:nvPr/>
          </p:nvSpPr>
          <p:spPr>
            <a:xfrm>
              <a:off x="2185" y="1991"/>
              <a:ext cx="26" cy="26"/>
            </a:xfrm>
            <a:custGeom>
              <a:rect b="b" l="l" r="r" t="t"/>
              <a:pathLst>
                <a:path extrusionOk="0" h="52" w="53">
                  <a:moveTo>
                    <a:pt x="51" y="0"/>
                  </a:moveTo>
                  <a:lnTo>
                    <a:pt x="0" y="7"/>
                  </a:lnTo>
                  <a:lnTo>
                    <a:pt x="0" y="20"/>
                  </a:lnTo>
                  <a:lnTo>
                    <a:pt x="2" y="33"/>
                  </a:lnTo>
                  <a:lnTo>
                    <a:pt x="4" y="43"/>
                  </a:lnTo>
                  <a:lnTo>
                    <a:pt x="8" y="46"/>
                  </a:lnTo>
                  <a:lnTo>
                    <a:pt x="13" y="50"/>
                  </a:lnTo>
                  <a:lnTo>
                    <a:pt x="23" y="52"/>
                  </a:lnTo>
                  <a:lnTo>
                    <a:pt x="32" y="52"/>
                  </a:lnTo>
                  <a:lnTo>
                    <a:pt x="40" y="50"/>
                  </a:lnTo>
                  <a:lnTo>
                    <a:pt x="45" y="46"/>
                  </a:lnTo>
                  <a:lnTo>
                    <a:pt x="49" y="39"/>
                  </a:lnTo>
                  <a:lnTo>
                    <a:pt x="51" y="33"/>
                  </a:lnTo>
                  <a:lnTo>
                    <a:pt x="53" y="28"/>
                  </a:lnTo>
                  <a:lnTo>
                    <a:pt x="53" y="15"/>
                  </a:lnTo>
                  <a:lnTo>
                    <a:pt x="51" y="0"/>
                  </a:lnTo>
                  <a:close/>
                </a:path>
              </a:pathLst>
            </a:custGeom>
            <a:solidFill>
              <a:srgbClr val="D5D5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53" name="Google Shape;153;p7"/>
            <p:cNvSpPr/>
            <p:nvPr/>
          </p:nvSpPr>
          <p:spPr>
            <a:xfrm>
              <a:off x="2196" y="2002"/>
              <a:ext cx="6" cy="7"/>
            </a:xfrm>
            <a:custGeom>
              <a:rect b="b" l="l" r="r" t="t"/>
              <a:pathLst>
                <a:path extrusionOk="0" h="15" w="11">
                  <a:moveTo>
                    <a:pt x="11" y="8"/>
                  </a:moveTo>
                  <a:lnTo>
                    <a:pt x="9" y="2"/>
                  </a:lnTo>
                  <a:lnTo>
                    <a:pt x="5" y="0"/>
                  </a:lnTo>
                  <a:lnTo>
                    <a:pt x="0" y="2"/>
                  </a:lnTo>
                  <a:lnTo>
                    <a:pt x="0" y="8"/>
                  </a:lnTo>
                  <a:lnTo>
                    <a:pt x="0" y="13"/>
                  </a:lnTo>
                  <a:lnTo>
                    <a:pt x="5" y="15"/>
                  </a:lnTo>
                  <a:lnTo>
                    <a:pt x="9" y="13"/>
                  </a:lnTo>
                  <a:lnTo>
                    <a:pt x="11" y="8"/>
                  </a:lnTo>
                  <a:close/>
                </a:path>
              </a:pathLst>
            </a:custGeom>
            <a:solidFill>
              <a:srgbClr val="008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54" name="Google Shape;154;p7"/>
            <p:cNvSpPr/>
            <p:nvPr/>
          </p:nvSpPr>
          <p:spPr>
            <a:xfrm>
              <a:off x="2122" y="2189"/>
              <a:ext cx="130" cy="144"/>
            </a:xfrm>
            <a:custGeom>
              <a:rect b="b" l="l" r="r" t="t"/>
              <a:pathLst>
                <a:path extrusionOk="0" h="288" w="260">
                  <a:moveTo>
                    <a:pt x="258" y="6"/>
                  </a:moveTo>
                  <a:lnTo>
                    <a:pt x="247" y="0"/>
                  </a:lnTo>
                  <a:lnTo>
                    <a:pt x="238" y="36"/>
                  </a:lnTo>
                  <a:lnTo>
                    <a:pt x="217" y="75"/>
                  </a:lnTo>
                  <a:lnTo>
                    <a:pt x="196" y="103"/>
                  </a:lnTo>
                  <a:lnTo>
                    <a:pt x="178" y="131"/>
                  </a:lnTo>
                  <a:lnTo>
                    <a:pt x="146" y="163"/>
                  </a:lnTo>
                  <a:lnTo>
                    <a:pt x="118" y="187"/>
                  </a:lnTo>
                  <a:lnTo>
                    <a:pt x="82" y="206"/>
                  </a:lnTo>
                  <a:lnTo>
                    <a:pt x="45" y="223"/>
                  </a:lnTo>
                  <a:lnTo>
                    <a:pt x="17" y="228"/>
                  </a:lnTo>
                  <a:lnTo>
                    <a:pt x="11" y="254"/>
                  </a:lnTo>
                  <a:lnTo>
                    <a:pt x="0" y="288"/>
                  </a:lnTo>
                  <a:lnTo>
                    <a:pt x="24" y="288"/>
                  </a:lnTo>
                  <a:lnTo>
                    <a:pt x="54" y="275"/>
                  </a:lnTo>
                  <a:lnTo>
                    <a:pt x="75" y="266"/>
                  </a:lnTo>
                  <a:lnTo>
                    <a:pt x="90" y="260"/>
                  </a:lnTo>
                  <a:lnTo>
                    <a:pt x="118" y="247"/>
                  </a:lnTo>
                  <a:lnTo>
                    <a:pt x="144" y="224"/>
                  </a:lnTo>
                  <a:lnTo>
                    <a:pt x="163" y="206"/>
                  </a:lnTo>
                  <a:lnTo>
                    <a:pt x="195" y="167"/>
                  </a:lnTo>
                  <a:lnTo>
                    <a:pt x="217" y="126"/>
                  </a:lnTo>
                  <a:lnTo>
                    <a:pt x="243" y="79"/>
                  </a:lnTo>
                  <a:lnTo>
                    <a:pt x="260" y="27"/>
                  </a:lnTo>
                  <a:lnTo>
                    <a:pt x="258" y="6"/>
                  </a:lnTo>
                  <a:close/>
                </a:path>
              </a:pathLst>
            </a:custGeom>
            <a:solidFill>
              <a:srgbClr val="808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55" name="Google Shape;155;p7"/>
            <p:cNvSpPr/>
            <p:nvPr/>
          </p:nvSpPr>
          <p:spPr>
            <a:xfrm>
              <a:off x="2041" y="2083"/>
              <a:ext cx="175" cy="258"/>
            </a:xfrm>
            <a:custGeom>
              <a:rect b="b" l="l" r="r" t="t"/>
              <a:pathLst>
                <a:path extrusionOk="0" h="517" w="351">
                  <a:moveTo>
                    <a:pt x="306" y="1"/>
                  </a:moveTo>
                  <a:lnTo>
                    <a:pt x="336" y="5"/>
                  </a:lnTo>
                  <a:lnTo>
                    <a:pt x="351" y="15"/>
                  </a:lnTo>
                  <a:lnTo>
                    <a:pt x="329" y="18"/>
                  </a:lnTo>
                  <a:lnTo>
                    <a:pt x="310" y="16"/>
                  </a:lnTo>
                  <a:lnTo>
                    <a:pt x="287" y="18"/>
                  </a:lnTo>
                  <a:lnTo>
                    <a:pt x="263" y="24"/>
                  </a:lnTo>
                  <a:lnTo>
                    <a:pt x="243" y="37"/>
                  </a:lnTo>
                  <a:lnTo>
                    <a:pt x="222" y="50"/>
                  </a:lnTo>
                  <a:lnTo>
                    <a:pt x="207" y="67"/>
                  </a:lnTo>
                  <a:lnTo>
                    <a:pt x="200" y="82"/>
                  </a:lnTo>
                  <a:lnTo>
                    <a:pt x="207" y="121"/>
                  </a:lnTo>
                  <a:lnTo>
                    <a:pt x="201" y="168"/>
                  </a:lnTo>
                  <a:lnTo>
                    <a:pt x="185" y="203"/>
                  </a:lnTo>
                  <a:lnTo>
                    <a:pt x="172" y="235"/>
                  </a:lnTo>
                  <a:lnTo>
                    <a:pt x="190" y="265"/>
                  </a:lnTo>
                  <a:lnTo>
                    <a:pt x="201" y="315"/>
                  </a:lnTo>
                  <a:lnTo>
                    <a:pt x="200" y="369"/>
                  </a:lnTo>
                  <a:lnTo>
                    <a:pt x="194" y="431"/>
                  </a:lnTo>
                  <a:lnTo>
                    <a:pt x="183" y="476"/>
                  </a:lnTo>
                  <a:lnTo>
                    <a:pt x="160" y="504"/>
                  </a:lnTo>
                  <a:lnTo>
                    <a:pt x="142" y="513"/>
                  </a:lnTo>
                  <a:lnTo>
                    <a:pt x="93" y="517"/>
                  </a:lnTo>
                  <a:lnTo>
                    <a:pt x="50" y="513"/>
                  </a:lnTo>
                  <a:lnTo>
                    <a:pt x="24" y="498"/>
                  </a:lnTo>
                  <a:lnTo>
                    <a:pt x="13" y="478"/>
                  </a:lnTo>
                  <a:lnTo>
                    <a:pt x="9" y="457"/>
                  </a:lnTo>
                  <a:lnTo>
                    <a:pt x="0" y="420"/>
                  </a:lnTo>
                  <a:lnTo>
                    <a:pt x="0" y="384"/>
                  </a:lnTo>
                  <a:lnTo>
                    <a:pt x="7" y="347"/>
                  </a:lnTo>
                  <a:lnTo>
                    <a:pt x="31" y="308"/>
                  </a:lnTo>
                  <a:lnTo>
                    <a:pt x="7" y="257"/>
                  </a:lnTo>
                  <a:lnTo>
                    <a:pt x="0" y="224"/>
                  </a:lnTo>
                  <a:lnTo>
                    <a:pt x="5" y="186"/>
                  </a:lnTo>
                  <a:lnTo>
                    <a:pt x="14" y="160"/>
                  </a:lnTo>
                  <a:lnTo>
                    <a:pt x="28" y="141"/>
                  </a:lnTo>
                  <a:lnTo>
                    <a:pt x="24" y="112"/>
                  </a:lnTo>
                  <a:lnTo>
                    <a:pt x="24" y="84"/>
                  </a:lnTo>
                  <a:lnTo>
                    <a:pt x="31" y="63"/>
                  </a:lnTo>
                  <a:lnTo>
                    <a:pt x="41" y="41"/>
                  </a:lnTo>
                  <a:lnTo>
                    <a:pt x="61" y="24"/>
                  </a:lnTo>
                  <a:lnTo>
                    <a:pt x="87" y="16"/>
                  </a:lnTo>
                  <a:lnTo>
                    <a:pt x="117" y="16"/>
                  </a:lnTo>
                  <a:lnTo>
                    <a:pt x="145" y="22"/>
                  </a:lnTo>
                  <a:lnTo>
                    <a:pt x="173" y="28"/>
                  </a:lnTo>
                  <a:lnTo>
                    <a:pt x="194" y="29"/>
                  </a:lnTo>
                  <a:lnTo>
                    <a:pt x="216" y="16"/>
                  </a:lnTo>
                  <a:lnTo>
                    <a:pt x="243" y="3"/>
                  </a:lnTo>
                  <a:lnTo>
                    <a:pt x="271" y="0"/>
                  </a:lnTo>
                  <a:lnTo>
                    <a:pt x="306" y="1"/>
                  </a:lnTo>
                  <a:close/>
                </a:path>
              </a:pathLst>
            </a:custGeom>
            <a:solidFill>
              <a:srgbClr val="808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56" name="Google Shape;156;p7"/>
            <p:cNvSpPr/>
            <p:nvPr/>
          </p:nvSpPr>
          <p:spPr>
            <a:xfrm>
              <a:off x="2053" y="2143"/>
              <a:ext cx="56" cy="36"/>
            </a:xfrm>
            <a:custGeom>
              <a:rect b="b" l="l" r="r" t="t"/>
              <a:pathLst>
                <a:path extrusionOk="0" h="71" w="112">
                  <a:moveTo>
                    <a:pt x="0" y="0"/>
                  </a:moveTo>
                  <a:lnTo>
                    <a:pt x="9" y="26"/>
                  </a:lnTo>
                  <a:lnTo>
                    <a:pt x="32" y="54"/>
                  </a:lnTo>
                  <a:lnTo>
                    <a:pt x="47" y="63"/>
                  </a:lnTo>
                  <a:lnTo>
                    <a:pt x="69" y="71"/>
                  </a:lnTo>
                  <a:lnTo>
                    <a:pt x="99" y="71"/>
                  </a:lnTo>
                  <a:lnTo>
                    <a:pt x="112" y="69"/>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57" name="Google Shape;157;p7"/>
            <p:cNvSpPr/>
            <p:nvPr/>
          </p:nvSpPr>
          <p:spPr>
            <a:xfrm>
              <a:off x="2068" y="2116"/>
              <a:ext cx="37" cy="88"/>
            </a:xfrm>
            <a:custGeom>
              <a:rect b="b" l="l" r="r" t="t"/>
              <a:pathLst>
                <a:path extrusionOk="0" h="175" w="75">
                  <a:moveTo>
                    <a:pt x="43" y="4"/>
                  </a:moveTo>
                  <a:lnTo>
                    <a:pt x="22" y="15"/>
                  </a:lnTo>
                  <a:lnTo>
                    <a:pt x="11" y="32"/>
                  </a:lnTo>
                  <a:lnTo>
                    <a:pt x="2" y="63"/>
                  </a:lnTo>
                  <a:lnTo>
                    <a:pt x="2" y="108"/>
                  </a:lnTo>
                  <a:lnTo>
                    <a:pt x="0" y="164"/>
                  </a:lnTo>
                  <a:lnTo>
                    <a:pt x="22" y="175"/>
                  </a:lnTo>
                  <a:lnTo>
                    <a:pt x="22" y="117"/>
                  </a:lnTo>
                  <a:lnTo>
                    <a:pt x="26" y="67"/>
                  </a:lnTo>
                  <a:lnTo>
                    <a:pt x="41" y="35"/>
                  </a:lnTo>
                  <a:lnTo>
                    <a:pt x="75" y="13"/>
                  </a:lnTo>
                  <a:lnTo>
                    <a:pt x="63" y="0"/>
                  </a:lnTo>
                  <a:lnTo>
                    <a:pt x="43" y="4"/>
                  </a:lnTo>
                  <a:close/>
                </a:path>
              </a:pathLst>
            </a:custGeom>
            <a:solidFill>
              <a:srgbClr val="33333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58" name="Google Shape;158;p7"/>
            <p:cNvSpPr/>
            <p:nvPr/>
          </p:nvSpPr>
          <p:spPr>
            <a:xfrm>
              <a:off x="2055" y="2234"/>
              <a:ext cx="56" cy="35"/>
            </a:xfrm>
            <a:custGeom>
              <a:rect b="b" l="l" r="r" t="t"/>
              <a:pathLst>
                <a:path extrusionOk="0" h="69" w="112">
                  <a:moveTo>
                    <a:pt x="0" y="0"/>
                  </a:moveTo>
                  <a:lnTo>
                    <a:pt x="7" y="24"/>
                  </a:lnTo>
                  <a:lnTo>
                    <a:pt x="29" y="52"/>
                  </a:lnTo>
                  <a:lnTo>
                    <a:pt x="44" y="62"/>
                  </a:lnTo>
                  <a:lnTo>
                    <a:pt x="67" y="69"/>
                  </a:lnTo>
                  <a:lnTo>
                    <a:pt x="97" y="69"/>
                  </a:lnTo>
                  <a:lnTo>
                    <a:pt x="112" y="67"/>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cxnSp>
          <p:nvCxnSpPr>
            <p:cNvPr id="159" name="Google Shape;159;p7"/>
            <p:cNvCxnSpPr/>
            <p:nvPr/>
          </p:nvCxnSpPr>
          <p:spPr>
            <a:xfrm>
              <a:off x="1860" y="1277"/>
              <a:ext cx="1" cy="277"/>
            </a:xfrm>
            <a:prstGeom prst="straightConnector1">
              <a:avLst/>
            </a:prstGeom>
            <a:noFill/>
            <a:ln cap="flat" cmpd="sng" w="50800">
              <a:solidFill>
                <a:srgbClr val="0000FF"/>
              </a:solidFill>
              <a:prstDash val="solid"/>
              <a:round/>
              <a:headEnd len="med" w="med" type="none"/>
              <a:tailEnd len="med" w="med" type="none"/>
            </a:ln>
          </p:spPr>
        </p:cxnSp>
        <p:sp>
          <p:nvSpPr>
            <p:cNvPr id="160" name="Google Shape;160;p7"/>
            <p:cNvSpPr/>
            <p:nvPr/>
          </p:nvSpPr>
          <p:spPr>
            <a:xfrm>
              <a:off x="1759" y="1529"/>
              <a:ext cx="203" cy="204"/>
            </a:xfrm>
            <a:custGeom>
              <a:rect b="b" l="l" r="r" t="t"/>
              <a:pathLst>
                <a:path extrusionOk="0" h="407" w="408">
                  <a:moveTo>
                    <a:pt x="408" y="0"/>
                  </a:moveTo>
                  <a:lnTo>
                    <a:pt x="204" y="407"/>
                  </a:lnTo>
                  <a:lnTo>
                    <a:pt x="0" y="0"/>
                  </a:lnTo>
                  <a:lnTo>
                    <a:pt x="408" y="0"/>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Principles of System Development</a:t>
            </a:r>
            <a:endParaRPr/>
          </a:p>
        </p:txBody>
      </p:sp>
      <p:sp>
        <p:nvSpPr>
          <p:cNvPr id="168" name="Google Shape;168;p8"/>
          <p:cNvSpPr txBox="1"/>
          <p:nvPr>
            <p:ph idx="1" type="body"/>
          </p:nvPr>
        </p:nvSpPr>
        <p:spPr>
          <a:xfrm>
            <a:off x="2286000" y="1676400"/>
            <a:ext cx="7924800" cy="4794250"/>
          </a:xfrm>
          <a:prstGeom prst="rect">
            <a:avLst/>
          </a:prstGeom>
          <a:noFill/>
          <a:ln>
            <a:noFill/>
          </a:ln>
        </p:spPr>
        <p:txBody>
          <a:bodyPr anchorCtr="0" anchor="t" bIns="45700" lIns="91425" spcFirstLastPara="1" rIns="91425" wrap="square" tIns="45700">
            <a:noAutofit/>
          </a:bodyPr>
          <a:lstStyle/>
          <a:p>
            <a:pPr indent="-342900" lvl="0" marL="919163" rtl="0" algn="l">
              <a:spcBef>
                <a:spcPts val="0"/>
              </a:spcBef>
              <a:spcAft>
                <a:spcPts val="0"/>
              </a:spcAft>
              <a:buSzPts val="3600"/>
              <a:buChar char="▪"/>
            </a:pPr>
            <a:r>
              <a:rPr lang="en-US" sz="2400"/>
              <a:t>Get the owners and users involved.</a:t>
            </a:r>
            <a:endParaRPr/>
          </a:p>
          <a:p>
            <a:pPr indent="-342900" lvl="0" marL="919163" rtl="0" algn="l">
              <a:spcBef>
                <a:spcPts val="1200"/>
              </a:spcBef>
              <a:spcAft>
                <a:spcPts val="0"/>
              </a:spcAft>
              <a:buSzPts val="3600"/>
              <a:buChar char="▪"/>
            </a:pPr>
            <a:r>
              <a:rPr lang="en-US" sz="2400"/>
              <a:t>Use a problem-solving approach.</a:t>
            </a:r>
            <a:endParaRPr/>
          </a:p>
          <a:p>
            <a:pPr indent="-342900" lvl="0" marL="919163" rtl="0" algn="l">
              <a:spcBef>
                <a:spcPts val="1200"/>
              </a:spcBef>
              <a:spcAft>
                <a:spcPts val="0"/>
              </a:spcAft>
              <a:buSzPts val="3600"/>
              <a:buChar char="▪"/>
            </a:pPr>
            <a:r>
              <a:rPr lang="en-US" sz="2400"/>
              <a:t>Establish phases and activities.</a:t>
            </a:r>
            <a:endParaRPr/>
          </a:p>
          <a:p>
            <a:pPr indent="-342900" lvl="0" marL="919163" rtl="0" algn="l">
              <a:spcBef>
                <a:spcPts val="1200"/>
              </a:spcBef>
              <a:spcAft>
                <a:spcPts val="0"/>
              </a:spcAft>
              <a:buSzPts val="3600"/>
              <a:buChar char="▪"/>
            </a:pPr>
            <a:r>
              <a:rPr lang="en-US" sz="2400"/>
              <a:t>Establish standards.</a:t>
            </a:r>
            <a:endParaRPr/>
          </a:p>
          <a:p>
            <a:pPr indent="-342900" lvl="0" marL="919163" rtl="0" algn="l">
              <a:spcBef>
                <a:spcPts val="1200"/>
              </a:spcBef>
              <a:spcAft>
                <a:spcPts val="0"/>
              </a:spcAft>
              <a:buSzPts val="3600"/>
              <a:buChar char="▪"/>
            </a:pPr>
            <a:r>
              <a:rPr lang="en-US" sz="2400"/>
              <a:t>Justify systems as capital investments.</a:t>
            </a:r>
            <a:endParaRPr/>
          </a:p>
          <a:p>
            <a:pPr indent="-342900" lvl="0" marL="919163" rtl="0" algn="l">
              <a:spcBef>
                <a:spcPts val="1200"/>
              </a:spcBef>
              <a:spcAft>
                <a:spcPts val="0"/>
              </a:spcAft>
              <a:buSzPts val="3600"/>
              <a:buChar char="▪"/>
            </a:pPr>
            <a:r>
              <a:rPr lang="en-US" sz="2400"/>
              <a:t>Don’t be afraid to cancel or revise scope.</a:t>
            </a:r>
            <a:endParaRPr/>
          </a:p>
          <a:p>
            <a:pPr indent="-342900" lvl="0" marL="919163" rtl="0" algn="l">
              <a:spcBef>
                <a:spcPts val="1200"/>
              </a:spcBef>
              <a:spcAft>
                <a:spcPts val="0"/>
              </a:spcAft>
              <a:buSzPts val="3600"/>
              <a:buChar char="▪"/>
            </a:pPr>
            <a:r>
              <a:rPr lang="en-US" sz="2400"/>
              <a:t>Divide and conquer.</a:t>
            </a:r>
            <a:endParaRPr/>
          </a:p>
          <a:p>
            <a:pPr indent="-342900" lvl="0" marL="919163" rtl="0" algn="l">
              <a:spcBef>
                <a:spcPts val="1200"/>
              </a:spcBef>
              <a:spcAft>
                <a:spcPts val="0"/>
              </a:spcAft>
              <a:buSzPts val="3600"/>
              <a:buChar char="▪"/>
            </a:pPr>
            <a:r>
              <a:rPr lang="en-US" sz="2400"/>
              <a:t>Design systems for growth and change.</a:t>
            </a:r>
            <a:endParaRPr/>
          </a:p>
        </p:txBody>
      </p:sp>
      <p:sp>
        <p:nvSpPr>
          <p:cNvPr id="169" name="Google Shape;169;p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t>Life Cycle versus Methodology</a:t>
            </a:r>
            <a:endParaRPr/>
          </a:p>
        </p:txBody>
      </p:sp>
      <p:sp>
        <p:nvSpPr>
          <p:cNvPr id="177" name="Google Shape;177;p9"/>
          <p:cNvSpPr txBox="1"/>
          <p:nvPr>
            <p:ph idx="1" type="body"/>
          </p:nvPr>
        </p:nvSpPr>
        <p:spPr>
          <a:xfrm>
            <a:off x="1971136" y="1828800"/>
            <a:ext cx="7934864"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3600"/>
              <a:buFont typeface="Noto Sans Symbols"/>
              <a:buChar char="▪"/>
            </a:pPr>
            <a:r>
              <a:rPr lang="en-US" sz="2400"/>
              <a:t>A </a:t>
            </a:r>
            <a:r>
              <a:rPr b="1" lang="en-US" sz="2400"/>
              <a:t>system life cycle</a:t>
            </a:r>
            <a:r>
              <a:rPr lang="en-US" sz="2400"/>
              <a:t> divides the life of an information system into two stages, systems development and systems operation and support.</a:t>
            </a:r>
            <a:br>
              <a:rPr lang="en-US" sz="2400"/>
            </a:br>
            <a:endParaRPr sz="2400"/>
          </a:p>
          <a:p>
            <a:pPr indent="-342900" lvl="0" marL="342900" rtl="0" algn="l">
              <a:spcBef>
                <a:spcPts val="0"/>
              </a:spcBef>
              <a:spcAft>
                <a:spcPts val="0"/>
              </a:spcAft>
              <a:buClr>
                <a:srgbClr val="0070C0"/>
              </a:buClr>
              <a:buSzPts val="3600"/>
              <a:buFont typeface="Noto Sans Symbols"/>
              <a:buChar char="▪"/>
            </a:pPr>
            <a:r>
              <a:rPr lang="en-US" sz="2400"/>
              <a:t>A </a:t>
            </a:r>
            <a:r>
              <a:rPr b="1" lang="en-US" sz="2400"/>
              <a:t>system development methodology</a:t>
            </a:r>
            <a:r>
              <a:rPr lang="en-US" sz="2400"/>
              <a:t> is a very formal and precise system development process that defines (as in CMM Level 3) a set of activities, methods, best practices, deliverables, and automated tools that system developers and project managers are to use to develop and maintain information systems and software.</a:t>
            </a:r>
            <a:endParaRPr sz="2400">
              <a:latin typeface="Arial"/>
              <a:ea typeface="Arial"/>
              <a:cs typeface="Arial"/>
              <a:sym typeface="Arial"/>
            </a:endParaRPr>
          </a:p>
        </p:txBody>
      </p:sp>
      <p:sp>
        <p:nvSpPr>
          <p:cNvPr id="178" name="Google Shape;178;p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APT 2010 A System Analysis and Design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2020-09-09T13:03:56Z</dcterms:created>
  <dc:creator>HP LAPTOP</dc:creator>
</cp:coreProperties>
</file>