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95" r:id="rId4"/>
    <p:sldId id="261" r:id="rId5"/>
    <p:sldId id="262" r:id="rId6"/>
    <p:sldId id="312" r:id="rId7"/>
    <p:sldId id="267" r:id="rId8"/>
    <p:sldId id="311" r:id="rId9"/>
    <p:sldId id="268" r:id="rId10"/>
    <p:sldId id="299" r:id="rId11"/>
    <p:sldId id="269" r:id="rId12"/>
    <p:sldId id="313" r:id="rId13"/>
    <p:sldId id="300" r:id="rId14"/>
    <p:sldId id="314" r:id="rId15"/>
    <p:sldId id="315" r:id="rId16"/>
    <p:sldId id="307" r:id="rId17"/>
    <p:sldId id="308" r:id="rId18"/>
    <p:sldId id="275" r:id="rId19"/>
    <p:sldId id="279" r:id="rId20"/>
    <p:sldId id="302" r:id="rId21"/>
    <p:sldId id="301" r:id="rId22"/>
    <p:sldId id="273" r:id="rId23"/>
    <p:sldId id="303"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B74AA-D0B3-45AA-A5C7-7A1CD7138574}" type="datetimeFigureOut">
              <a:rPr lang="en-US" smtClean="0"/>
              <a:pPr/>
              <a:t>4/2/2025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7870BB-295D-429A-9D84-84CB56C98489}" type="slidenum">
              <a:rPr lang="en-US" smtClean="0"/>
              <a:pPr/>
              <a:t>‹#›</a:t>
            </a:fld>
            <a:endParaRPr lang="en-US"/>
          </a:p>
        </p:txBody>
      </p:sp>
    </p:spTree>
    <p:extLst>
      <p:ext uri="{BB962C8B-B14F-4D97-AF65-F5344CB8AC3E}">
        <p14:creationId xmlns:p14="http://schemas.microsoft.com/office/powerpoint/2010/main" val="382649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6AEAB-5A5E-46EC-AAF7-0D008E0B3696}"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6AEAB-5A5E-46EC-AAF7-0D008E0B3696}"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7870BB-295D-429A-9D84-84CB56C98489}"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F5F83B3-028A-461D-89C2-1D8AEC4C932B}" type="datetimeFigureOut">
              <a:rPr lang="en-US" smtClean="0"/>
              <a:pPr/>
              <a:t>4/2/2025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F83B3-028A-461D-89C2-1D8AEC4C932B}"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F83B3-028A-461D-89C2-1D8AEC4C932B}"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F83B3-028A-461D-89C2-1D8AEC4C932B}"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5F83B3-028A-461D-89C2-1D8AEC4C932B}"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5F83B3-028A-461D-89C2-1D8AEC4C932B}"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5F83B3-028A-461D-89C2-1D8AEC4C932B}"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5F83B3-028A-461D-89C2-1D8AEC4C932B}"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F83B3-028A-461D-89C2-1D8AEC4C932B}"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5F83B3-028A-461D-89C2-1D8AEC4C932B}"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81E70-59F3-400B-889E-F35A96E035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5F83B3-028A-461D-89C2-1D8AEC4C932B}"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4481E70-59F3-400B-889E-F35A96E035F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5F83B3-028A-461D-89C2-1D8AEC4C932B}" type="datetimeFigureOut">
              <a:rPr lang="en-US" smtClean="0"/>
              <a:pPr/>
              <a:t>4/2/2025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481E70-59F3-400B-889E-F35A96E035F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rofessionalqa.com/regression-testing" TargetMode="External"/><Relationship Id="rId2" Type="http://schemas.openxmlformats.org/officeDocument/2006/relationships/hyperlink" Target="https://www.professionalqa.com/verification-vs-validation" TargetMode="External"/><Relationship Id="rId1" Type="http://schemas.openxmlformats.org/officeDocument/2006/relationships/slideLayout" Target="../slideLayouts/slideLayout2.xml"/><Relationship Id="rId5" Type="http://schemas.openxmlformats.org/officeDocument/2006/relationships/hyperlink" Target="https://www.professionalqa.com/acceptance-testing" TargetMode="External"/><Relationship Id="rId4" Type="http://schemas.openxmlformats.org/officeDocument/2006/relationships/hyperlink" Target="https://www.professionalqa.com/integration-testi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990600" y="914400"/>
            <a:ext cx="7239000" cy="525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0" dirty="0" smtClean="0">
                <a:solidFill>
                  <a:schemeClr val="tx1"/>
                </a:solidFill>
                <a:latin typeface="Times New Roman" pitchFamily="18" charset="0"/>
                <a:cs typeface="Times New Roman" pitchFamily="18" charset="0"/>
              </a:rPr>
              <a:t>Software</a:t>
            </a:r>
          </a:p>
          <a:p>
            <a:pPr algn="ctr"/>
            <a:r>
              <a:rPr lang="en-US" sz="8000" dirty="0" smtClean="0">
                <a:solidFill>
                  <a:schemeClr val="tx1"/>
                </a:solidFill>
                <a:latin typeface="Times New Roman" pitchFamily="18" charset="0"/>
                <a:cs typeface="Times New Roman" pitchFamily="18" charset="0"/>
              </a:rPr>
              <a:t>Maintenance </a:t>
            </a:r>
            <a:endParaRPr lang="en-US" sz="8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Software Maintenance Team:</a:t>
            </a:r>
          </a:p>
          <a:p>
            <a:endParaRPr lang="en-US" sz="3200" dirty="0" smtClean="0">
              <a:solidFill>
                <a:schemeClr val="tx1"/>
              </a:solidFill>
              <a:latin typeface="Times New Roman" pitchFamily="18" charset="0"/>
              <a:cs typeface="Times New Roman" pitchFamily="18" charset="0"/>
            </a:endParaRPr>
          </a:p>
          <a:p>
            <a:pPr marL="393192" lvl="1" indent="0">
              <a:buNone/>
            </a:pPr>
            <a:r>
              <a:rPr lang="en-US" sz="9600" dirty="0" smtClean="0">
                <a:solidFill>
                  <a:srgbClr val="002060"/>
                </a:solidFill>
                <a:latin typeface="Times New Roman" pitchFamily="18" charset="0"/>
                <a:cs typeface="Times New Roman" pitchFamily="18" charset="0"/>
              </a:rPr>
              <a:t>Various functions performed by the Software Maintenance team are:</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Locating information in system documentation</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Keeping system documentation up-to-date</a:t>
            </a:r>
          </a:p>
          <a:p>
            <a:pPr lvl="1">
              <a:buFont typeface="Wingdings" pitchFamily="2" charset="2"/>
              <a:buChar char="§"/>
            </a:pPr>
            <a:r>
              <a:rPr lang="en-US" sz="9600" dirty="0" smtClean="0">
                <a:solidFill>
                  <a:srgbClr val="0070C0"/>
                </a:solidFill>
                <a:latin typeface="Times New Roman" pitchFamily="18" charset="0"/>
                <a:cs typeface="Times New Roman" pitchFamily="18" charset="0"/>
              </a:rPr>
              <a:t> Extending existing functions to accommodate new or changing requirements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Adding new functions to the system</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Finding the source of system failures or problems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Managing change to the system as they are made. </a:t>
            </a:r>
            <a:endParaRPr lang="en-US" sz="4000" dirty="0" smtClean="0">
              <a:solidFill>
                <a:srgbClr val="002060"/>
              </a:solidFill>
              <a:latin typeface="Times New Roman" pitchFamily="18" charset="0"/>
              <a:cs typeface="Times New Roman" pitchFamily="18" charset="0"/>
            </a:endParaRPr>
          </a:p>
          <a:p>
            <a:endParaRPr lang="en-US" sz="3200" dirty="0" smtClean="0">
              <a:solidFill>
                <a:schemeClr val="tx1"/>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The aspects of a maintenance team that lead to high maintenance costs are:</a:t>
            </a:r>
          </a:p>
          <a:p>
            <a:endParaRPr lang="en-US" sz="3200" dirty="0" smtClean="0">
              <a:solidFill>
                <a:schemeClr val="tx1"/>
              </a:solidFill>
              <a:latin typeface="Times New Roman" pitchFamily="18" charset="0"/>
              <a:cs typeface="Times New Roman" pitchFamily="18" charset="0"/>
            </a:endParaRPr>
          </a:p>
          <a:p>
            <a:pPr lvl="1">
              <a:buNone/>
            </a:pPr>
            <a:endParaRPr lang="en-US" sz="3200" dirty="0" smtClean="0">
              <a:solidFill>
                <a:schemeClr val="tx1"/>
              </a:solidFill>
              <a:latin typeface="Times New Roman" pitchFamily="18" charset="0"/>
              <a:cs typeface="Times New Roman" pitchFamily="18" charset="0"/>
            </a:endParaRP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Staff  turnover</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Domain expertise </a:t>
            </a:r>
            <a:endParaRPr lang="en-US" sz="6200" dirty="0" smtClean="0">
              <a:solidFill>
                <a:srgbClr val="0070C0"/>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09600" y="381000"/>
            <a:ext cx="80010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r>
              <a:rPr lang="en-US" sz="2000" b="1" dirty="0" smtClean="0">
                <a:solidFill>
                  <a:schemeClr val="tx1"/>
                </a:solidFill>
              </a:rPr>
              <a:t> TYPES OF </a:t>
            </a:r>
            <a:r>
              <a:rPr lang="en-US" sz="2000" b="1" dirty="0" smtClean="0">
                <a:solidFill>
                  <a:schemeClr val="tx1"/>
                </a:solidFill>
                <a:latin typeface="Times New Roman" pitchFamily="18" charset="0"/>
                <a:cs typeface="Times New Roman" pitchFamily="18" charset="0"/>
              </a:rPr>
              <a:t>SOFTWARE MAINTENANCE</a:t>
            </a:r>
          </a:p>
          <a:p>
            <a:pPr algn="ctr"/>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Corrective maintenance </a:t>
            </a:r>
            <a:r>
              <a:rPr lang="en-US" sz="2400" dirty="0" smtClean="0">
                <a:solidFill>
                  <a:schemeClr val="tx1"/>
                </a:solidFill>
                <a:latin typeface="Times New Roman" pitchFamily="18" charset="0"/>
                <a:cs typeface="Times New Roman" pitchFamily="18" charset="0"/>
              </a:rPr>
              <a:t>is concerned with fixing reported errors in the software.</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Adapting maintenance </a:t>
            </a:r>
            <a:r>
              <a:rPr lang="en-US" sz="2400" dirty="0" smtClean="0">
                <a:solidFill>
                  <a:srgbClr val="0070C0"/>
                </a:solidFill>
                <a:latin typeface="Times New Roman" pitchFamily="18" charset="0"/>
                <a:cs typeface="Times New Roman" pitchFamily="18" charset="0"/>
              </a:rPr>
              <a:t>means changing the software to some new environment, such as adapting a new version of an operating system. </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Perfective maintenance </a:t>
            </a:r>
            <a:r>
              <a:rPr lang="en-US" sz="2400" dirty="0" smtClean="0">
                <a:solidFill>
                  <a:schemeClr val="tx1"/>
                </a:solidFill>
                <a:latin typeface="Times New Roman" pitchFamily="18" charset="0"/>
                <a:cs typeface="Times New Roman" pitchFamily="18" charset="0"/>
              </a:rPr>
              <a:t>involves implementing new functional or non-functional requirements.</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Preventive maintenance </a:t>
            </a:r>
            <a:r>
              <a:rPr lang="en-US" sz="2400" dirty="0" smtClean="0">
                <a:solidFill>
                  <a:srgbClr val="0070C0"/>
                </a:solidFill>
                <a:latin typeface="Times New Roman" pitchFamily="18" charset="0"/>
                <a:cs typeface="Times New Roman" pitchFamily="18" charset="0"/>
              </a:rPr>
              <a:t>involves implementing, changes to prevent occurrence of errors.</a:t>
            </a: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GB" sz="2000" u="sng" dirty="0"/>
              <a:t>Challenges in Software Maintenance:</a:t>
            </a:r>
            <a:br>
              <a:rPr lang="en-GB" sz="2000" u="sng" dirty="0"/>
            </a:br>
            <a:endParaRPr lang="en-US" sz="2000"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r>
              <a:rPr lang="en-GB" dirty="0" smtClean="0"/>
              <a:t>Maintaining </a:t>
            </a:r>
            <a:r>
              <a:rPr lang="en-GB" dirty="0"/>
              <a:t>software is though considered essential these days, it is not a simple procedure and entails extreme efforts. The process requires knowledgeable experts who are well versed in latest software engineering trends and can perform suitable programming and testing. Furthermore, the programmers can face several challenges while executing software maintenance which can make the process time consuming and costly. Some of the challenges encountered while performing software maintenance are:</a:t>
            </a:r>
          </a:p>
          <a:p>
            <a:pPr lvl="1"/>
            <a:r>
              <a:rPr lang="en-GB" dirty="0"/>
              <a:t>Finding the person or developer who constructed the program can be difficult and time consuming.</a:t>
            </a:r>
          </a:p>
          <a:p>
            <a:pPr lvl="1"/>
            <a:r>
              <a:rPr lang="en-GB" dirty="0"/>
              <a:t>Changes are made by an individual who is unable to understand the program clearly.</a:t>
            </a:r>
          </a:p>
          <a:p>
            <a:pPr lvl="1"/>
            <a:r>
              <a:rPr lang="en-GB" dirty="0"/>
              <a:t>The systems are not maintained by the original authors, which can result in confusion and misinterpretation of changes executed in the program.</a:t>
            </a:r>
          </a:p>
          <a:p>
            <a:pPr lvl="1"/>
            <a:r>
              <a:rPr lang="en-GB" dirty="0"/>
              <a:t>Information gap between user and the developer can also become a huge challenge in software maintenance.</a:t>
            </a:r>
          </a:p>
          <a:p>
            <a:pPr lvl="1"/>
            <a:r>
              <a:rPr lang="en-GB" dirty="0"/>
              <a:t>The biggest challenge in software maintenance is when systems are not designed for changes.</a:t>
            </a:r>
          </a:p>
          <a:p>
            <a:endParaRPr lang="en-US" dirty="0"/>
          </a:p>
        </p:txBody>
      </p:sp>
    </p:spTree>
    <p:extLst>
      <p:ext uri="{BB962C8B-B14F-4D97-AF65-F5344CB8AC3E}">
        <p14:creationId xmlns:p14="http://schemas.microsoft.com/office/powerpoint/2010/main" val="322412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buNone/>
            </a:pPr>
            <a:endParaRPr lang="en-US" sz="3500" b="1" dirty="0" smtClean="0">
              <a:solidFill>
                <a:srgbClr val="FF0000"/>
              </a:solidFill>
              <a:latin typeface="Times New Roman" pitchFamily="18" charset="0"/>
              <a:cs typeface="Times New Roman" pitchFamily="18" charset="0"/>
            </a:endParaRPr>
          </a:p>
          <a:p>
            <a:pPr algn="ctr">
              <a:buNone/>
            </a:pPr>
            <a:endParaRPr lang="en-US" sz="3500" b="1" dirty="0" smtClean="0">
              <a:solidFill>
                <a:srgbClr val="FF0000"/>
              </a:solidFill>
              <a:latin typeface="Times New Roman" pitchFamily="18" charset="0"/>
              <a:cs typeface="Times New Roman" pitchFamily="18" charset="0"/>
            </a:endParaRPr>
          </a:p>
          <a:p>
            <a:pPr algn="ctr">
              <a:buNone/>
            </a:pPr>
            <a:r>
              <a:rPr lang="en-US" sz="18500" dirty="0" smtClean="0">
                <a:solidFill>
                  <a:srgbClr val="00B050"/>
                </a:solidFill>
                <a:latin typeface="Times New Roman" pitchFamily="18" charset="0"/>
                <a:cs typeface="Times New Roman" pitchFamily="18" charset="0"/>
              </a:rPr>
              <a:t>Software Maintenance Life Cycle</a:t>
            </a: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09600"/>
          </a:xfrm>
        </p:spPr>
        <p:txBody>
          <a:bodyPr>
            <a:normAutofit fontScale="90000"/>
          </a:bodyPr>
          <a:lstStyle/>
          <a:p>
            <a:r>
              <a:rPr lang="en-GB" u="sng" dirty="0" smtClean="0"/>
              <a:t/>
            </a:r>
            <a:br>
              <a:rPr lang="en-GB" u="sng" dirty="0" smtClean="0"/>
            </a:br>
            <a:r>
              <a:rPr lang="en-GB" u="sng" dirty="0"/>
              <a:t/>
            </a:r>
            <a:br>
              <a:rPr lang="en-GB" u="sng" dirty="0"/>
            </a:br>
            <a:r>
              <a:rPr lang="en-GB" u="sng" dirty="0" smtClean="0"/>
              <a:t/>
            </a:r>
            <a:br>
              <a:rPr lang="en-GB" u="sng" dirty="0" smtClean="0"/>
            </a:br>
            <a:r>
              <a:rPr lang="en-GB" u="sng" dirty="0"/>
              <a:t/>
            </a:r>
            <a:br>
              <a:rPr lang="en-GB" u="sng" dirty="0"/>
            </a:br>
            <a:r>
              <a:rPr lang="en-GB" sz="2700" u="sng" dirty="0"/>
              <a:t>Process of Software Maintenance</a:t>
            </a:r>
            <a:endParaRPr lang="en-US" sz="2700"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r>
              <a:rPr lang="en-GB" dirty="0" smtClean="0"/>
              <a:t>Software </a:t>
            </a:r>
            <a:r>
              <a:rPr lang="en-GB" dirty="0"/>
              <a:t>Maintenance is an important phase of Software Development Life Cycle (SDLC), and it is implemented in the system through a proper software maintenance process, known as </a:t>
            </a:r>
            <a:r>
              <a:rPr lang="en-GB" b="1" dirty="0"/>
              <a:t>Software Maintenance Life Cycle (SMLC)</a:t>
            </a:r>
            <a:r>
              <a:rPr lang="en-GB" dirty="0"/>
              <a:t>. This life cycle consists of seven different phases, each of which can be used in iterative manner and can be extended so that customized items and processes can be included. These seven phases of Software Maintenance process are:</a:t>
            </a:r>
          </a:p>
          <a:p>
            <a:pPr lvl="1"/>
            <a:r>
              <a:rPr lang="en-GB" b="1" dirty="0"/>
              <a:t>Identification Phase:</a:t>
            </a:r>
            <a:endParaRPr lang="en-GB" dirty="0"/>
          </a:p>
          <a:p>
            <a:pPr marL="393192" lvl="1" indent="0">
              <a:buNone/>
            </a:pPr>
            <a:r>
              <a:rPr lang="en-GB" dirty="0" smtClean="0"/>
              <a:t>In </a:t>
            </a:r>
            <a:r>
              <a:rPr lang="en-GB" dirty="0"/>
              <a:t>this phase, the requests for modifications in the software are identified and analysed. Each of the requested modification is then assessed to determine and classify the type of maintenance activity it requires. This is either generated by the system itself, via logs or error messages, or by the user</a:t>
            </a:r>
            <a:r>
              <a:rPr lang="en-GB" dirty="0" smtClean="0"/>
              <a:t>.</a:t>
            </a:r>
          </a:p>
          <a:p>
            <a:pPr lvl="1"/>
            <a:r>
              <a:rPr lang="en-GB" b="1" dirty="0" smtClean="0"/>
              <a:t>Analysis </a:t>
            </a:r>
            <a:r>
              <a:rPr lang="en-GB" b="1" dirty="0"/>
              <a:t>Phase:</a:t>
            </a:r>
            <a:endParaRPr lang="en-GB" dirty="0"/>
          </a:p>
          <a:p>
            <a:pPr marL="365760" lvl="1" indent="0">
              <a:buNone/>
            </a:pPr>
            <a:r>
              <a:rPr lang="en-GB" dirty="0" smtClean="0"/>
              <a:t>The </a:t>
            </a:r>
            <a:r>
              <a:rPr lang="en-GB" dirty="0"/>
              <a:t>feasibility and scope of each validated modification request </a:t>
            </a:r>
            <a:r>
              <a:rPr lang="en-GB" dirty="0" smtClean="0"/>
              <a:t>	are </a:t>
            </a:r>
            <a:r>
              <a:rPr lang="en-GB" dirty="0"/>
              <a:t>determined and a plan is prepared to incorporate the changes </a:t>
            </a:r>
            <a:r>
              <a:rPr lang="en-GB" dirty="0" smtClean="0"/>
              <a:t>	in </a:t>
            </a:r>
            <a:r>
              <a:rPr lang="en-GB" dirty="0"/>
              <a:t>the software. The input attribute comprises validated modification request, initial estimate of resources, project documentation, and repository information. The cost of modification and maintenance is also </a:t>
            </a:r>
            <a:r>
              <a:rPr lang="en-GB" dirty="0" smtClean="0"/>
              <a:t>estimated.</a:t>
            </a:r>
            <a:endParaRPr lang="en-GB" dirty="0"/>
          </a:p>
        </p:txBody>
      </p:sp>
    </p:spTree>
    <p:extLst>
      <p:ext uri="{BB962C8B-B14F-4D97-AF65-F5344CB8AC3E}">
        <p14:creationId xmlns:p14="http://schemas.microsoft.com/office/powerpoint/2010/main" val="20642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09600"/>
          </a:xfrm>
        </p:spPr>
        <p:txBody>
          <a:bodyPr>
            <a:normAutofit fontScale="90000"/>
          </a:bodyPr>
          <a:lstStyle/>
          <a:p>
            <a:r>
              <a:rPr lang="en-GB" u="sng" dirty="0" smtClean="0"/>
              <a:t/>
            </a:r>
            <a:br>
              <a:rPr lang="en-GB" u="sng" dirty="0" smtClean="0"/>
            </a:br>
            <a:r>
              <a:rPr lang="en-GB" u="sng" dirty="0"/>
              <a:t/>
            </a:r>
            <a:br>
              <a:rPr lang="en-GB" u="sng" dirty="0"/>
            </a:br>
            <a:r>
              <a:rPr lang="en-GB" u="sng" dirty="0" smtClean="0"/>
              <a:t/>
            </a:r>
            <a:br>
              <a:rPr lang="en-GB" u="sng" dirty="0" smtClean="0"/>
            </a:br>
            <a:r>
              <a:rPr lang="en-GB" u="sng" dirty="0"/>
              <a:t/>
            </a:r>
            <a:br>
              <a:rPr lang="en-GB" u="sng" dirty="0"/>
            </a:br>
            <a:r>
              <a:rPr lang="en-GB" sz="2700" u="sng" dirty="0"/>
              <a:t>Process of Software Maintenance</a:t>
            </a:r>
            <a:endParaRPr lang="en-US" sz="2700" dirty="0"/>
          </a:p>
        </p:txBody>
      </p:sp>
      <p:sp>
        <p:nvSpPr>
          <p:cNvPr id="3" name="Content Placeholder 2"/>
          <p:cNvSpPr>
            <a:spLocks noGrp="1"/>
          </p:cNvSpPr>
          <p:nvPr>
            <p:ph idx="1"/>
          </p:nvPr>
        </p:nvSpPr>
        <p:spPr>
          <a:xfrm>
            <a:off x="457200" y="1143000"/>
            <a:ext cx="8229600" cy="5181600"/>
          </a:xfrm>
        </p:spPr>
        <p:txBody>
          <a:bodyPr>
            <a:normAutofit fontScale="55000" lnSpcReduction="20000"/>
          </a:bodyPr>
          <a:lstStyle/>
          <a:p>
            <a:pPr lvl="1"/>
            <a:r>
              <a:rPr lang="en-GB" b="1" dirty="0" smtClean="0"/>
              <a:t>Design Phase:</a:t>
            </a:r>
            <a:endParaRPr lang="en-GB" dirty="0" smtClean="0"/>
          </a:p>
          <a:p>
            <a:r>
              <a:rPr lang="en-GB" dirty="0" smtClean="0"/>
              <a:t>The </a:t>
            </a:r>
            <a:r>
              <a:rPr lang="en-GB" dirty="0"/>
              <a:t>new modules that need to be replaced or modified are designed as per the requirements specified in the earlier stages. Test cases are developed for the new design including the safety and security issues. These test cases are created for the </a:t>
            </a:r>
            <a:r>
              <a:rPr lang="en-GB" b="1" u="sng" dirty="0">
                <a:hlinkClick r:id="rId2"/>
              </a:rPr>
              <a:t>validation and verification</a:t>
            </a:r>
            <a:r>
              <a:rPr lang="en-GB" dirty="0"/>
              <a:t> of the system</a:t>
            </a:r>
            <a:r>
              <a:rPr lang="en-GB" dirty="0" smtClean="0"/>
              <a:t>.</a:t>
            </a:r>
          </a:p>
          <a:p>
            <a:pPr lvl="1"/>
            <a:r>
              <a:rPr lang="en-GB" b="1" dirty="0" smtClean="0"/>
              <a:t>Implementation </a:t>
            </a:r>
            <a:r>
              <a:rPr lang="en-GB" b="1" dirty="0"/>
              <a:t>Phase:</a:t>
            </a:r>
            <a:endParaRPr lang="en-GB" dirty="0"/>
          </a:p>
          <a:p>
            <a:r>
              <a:rPr lang="en-GB" dirty="0"/>
              <a:t>In the implementation phase, the actual modification in the software code are made, new features that support the specifications of the present software are added, and the modified software is installed. The new modules are coded with the assistance of structured design created in the design phase</a:t>
            </a:r>
            <a:r>
              <a:rPr lang="en-GB" dirty="0" smtClean="0"/>
              <a:t>.</a:t>
            </a:r>
          </a:p>
          <a:p>
            <a:pPr lvl="1"/>
            <a:r>
              <a:rPr lang="en-GB" b="1" dirty="0" smtClean="0"/>
              <a:t>System </a:t>
            </a:r>
            <a:r>
              <a:rPr lang="en-GB" b="1" dirty="0"/>
              <a:t>Testing Phase:</a:t>
            </a:r>
            <a:endParaRPr lang="en-GB" dirty="0"/>
          </a:p>
          <a:p>
            <a:pPr lvl="2"/>
            <a:r>
              <a:rPr lang="en-GB" sz="2500" b="1" u="sng" dirty="0">
                <a:hlinkClick r:id="rId3"/>
              </a:rPr>
              <a:t>Regression testing</a:t>
            </a:r>
            <a:r>
              <a:rPr lang="en-GB" sz="2500" dirty="0"/>
              <a:t> is performed on the modified system to ensure that no defect, error or bug is left undetected. Furthermore, it validates that no new faults are introduced in the software as a result of maintenance activity. </a:t>
            </a:r>
            <a:endParaRPr lang="en-GB" sz="2500" dirty="0" smtClean="0"/>
          </a:p>
          <a:p>
            <a:pPr lvl="2"/>
            <a:r>
              <a:rPr lang="en-GB" sz="2500" b="1" u="sng" dirty="0" smtClean="0">
                <a:hlinkClick r:id="rId4"/>
              </a:rPr>
              <a:t>Integration </a:t>
            </a:r>
            <a:r>
              <a:rPr lang="en-GB" sz="2500" b="1" u="sng" dirty="0">
                <a:hlinkClick r:id="rId4"/>
              </a:rPr>
              <a:t>testing</a:t>
            </a:r>
            <a:r>
              <a:rPr lang="en-GB" sz="2500" dirty="0"/>
              <a:t> is also carried out between new modules and the </a:t>
            </a:r>
            <a:r>
              <a:rPr lang="en-GB" sz="2500" dirty="0" smtClean="0"/>
              <a:t>system</a:t>
            </a:r>
          </a:p>
          <a:p>
            <a:pPr lvl="2"/>
            <a:r>
              <a:rPr lang="en-GB" sz="2500" b="1" u="sng" dirty="0" smtClean="0">
                <a:hlinkClick r:id="rId5"/>
              </a:rPr>
              <a:t>Acceptance </a:t>
            </a:r>
            <a:r>
              <a:rPr lang="en-GB" sz="2500" b="1" u="sng" dirty="0">
                <a:hlinkClick r:id="rId5"/>
              </a:rPr>
              <a:t>testing</a:t>
            </a:r>
            <a:r>
              <a:rPr lang="en-GB" sz="2500" dirty="0"/>
              <a:t> is performed on the fully integrated system by the user or by the third party specified by the end user. The main objective of this testing is to verify that all the features of the software are according to the requirements stated in the modification </a:t>
            </a:r>
            <a:r>
              <a:rPr lang="en-GB" sz="2500" dirty="0" smtClean="0"/>
              <a:t>request</a:t>
            </a:r>
          </a:p>
          <a:p>
            <a:pPr marL="667512" lvl="2" indent="0">
              <a:buNone/>
            </a:pPr>
            <a:endParaRPr lang="en-GB" sz="2600" dirty="0" smtClean="0"/>
          </a:p>
          <a:p>
            <a:pPr marL="548640" lvl="3" indent="-274320">
              <a:buSzPct val="95000"/>
            </a:pPr>
            <a:r>
              <a:rPr lang="en-GB" sz="2600" b="1" dirty="0"/>
              <a:t>Delivery </a:t>
            </a:r>
            <a:r>
              <a:rPr lang="en-GB" sz="2600" b="1" dirty="0" smtClean="0"/>
              <a:t>Phase:</a:t>
            </a:r>
            <a:endParaRPr lang="en-GB" sz="2600" dirty="0"/>
          </a:p>
          <a:p>
            <a:pPr marL="274320" lvl="3" indent="0">
              <a:buSzPct val="95000"/>
              <a:buNone/>
            </a:pPr>
            <a:r>
              <a:rPr lang="en-GB" sz="2600" dirty="0" smtClean="0"/>
              <a:t>Once </a:t>
            </a:r>
            <a:r>
              <a:rPr lang="en-GB" sz="2600" dirty="0"/>
              <a:t>the acceptance testing is successfully accomplished, the modified system is delivered to the users. In addition to this, the user is provided proper consisting of manuals and help files that describe the operation of the software along with its hardware specifications. The final testing of the system is done by the client after the system is delivered.</a:t>
            </a:r>
          </a:p>
          <a:p>
            <a:endParaRPr lang="en-US" dirty="0"/>
          </a:p>
        </p:txBody>
      </p:sp>
    </p:spTree>
    <p:extLst>
      <p:ext uri="{BB962C8B-B14F-4D97-AF65-F5344CB8AC3E}">
        <p14:creationId xmlns:p14="http://schemas.microsoft.com/office/powerpoint/2010/main" val="423278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152400" y="228600"/>
            <a:ext cx="8839200" cy="640080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a:solidFill>
                <a:srgbClr val="0070C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28600" y="914400"/>
          <a:ext cx="8682398" cy="4795007"/>
        </p:xfrm>
        <a:graphic>
          <a:graphicData uri="http://schemas.openxmlformats.org/drawingml/2006/table">
            <a:tbl>
              <a:tblPr firstRow="1" bandRow="1">
                <a:tableStyleId>{F5AB1C69-6EDB-4FF4-983F-18BD219EF322}</a:tableStyleId>
              </a:tblPr>
              <a:tblGrid>
                <a:gridCol w="1143000"/>
                <a:gridCol w="1905000"/>
                <a:gridCol w="1893047"/>
                <a:gridCol w="1870676"/>
                <a:gridCol w="1870675"/>
              </a:tblGrid>
              <a:tr h="466847">
                <a:tc>
                  <a:txBody>
                    <a:bodyPr/>
                    <a:lstStyle/>
                    <a:p>
                      <a:r>
                        <a:rPr lang="en-US" sz="1600" dirty="0" smtClean="0">
                          <a:solidFill>
                            <a:srgbClr val="002060"/>
                          </a:solidFill>
                          <a:latin typeface="Times New Roman" pitchFamily="18" charset="0"/>
                          <a:cs typeface="Times New Roman" pitchFamily="18" charset="0"/>
                        </a:rPr>
                        <a:t>Phases</a:t>
                      </a:r>
                      <a:r>
                        <a:rPr lang="en-US"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Input</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Process</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Control</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Output</a:t>
                      </a:r>
                      <a:endParaRPr lang="en-US" sz="1600" dirty="0">
                        <a:solidFill>
                          <a:srgbClr val="002060"/>
                        </a:solidFill>
                        <a:latin typeface="Times New Roman" pitchFamily="18" charset="0"/>
                        <a:cs typeface="Times New Roman" pitchFamily="18" charset="0"/>
                      </a:endParaRPr>
                    </a:p>
                  </a:txBody>
                  <a:tcPr/>
                </a:tc>
              </a:tr>
              <a:tr h="1266242">
                <a:tc>
                  <a:txBody>
                    <a:bodyPr/>
                    <a:lstStyle/>
                    <a:p>
                      <a:r>
                        <a:rPr lang="en-US" sz="1400" dirty="0" smtClean="0">
                          <a:solidFill>
                            <a:schemeClr val="tx1"/>
                          </a:solidFill>
                          <a:latin typeface="Times New Roman" pitchFamily="18" charset="0"/>
                          <a:cs typeface="Times New Roman" pitchFamily="18" charset="0"/>
                        </a:rPr>
                        <a:t>Problem identification phases </a:t>
                      </a:r>
                      <a:endParaRPr lang="en-US" sz="1400" dirty="0">
                        <a:solidFill>
                          <a:schemeClr val="tx1"/>
                        </a:solidFill>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Modification</a:t>
                      </a:r>
                      <a:r>
                        <a:rPr lang="en-US" sz="1400" baseline="0" dirty="0" smtClean="0">
                          <a:latin typeface="Times New Roman" pitchFamily="18" charset="0"/>
                          <a:cs typeface="Times New Roman" pitchFamily="18" charset="0"/>
                        </a:rPr>
                        <a:t> request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Assign</a:t>
                      </a:r>
                      <a:r>
                        <a:rPr lang="en-US" sz="1400" baseline="0" dirty="0" smtClean="0">
                          <a:latin typeface="Times New Roman" pitchFamily="18" charset="0"/>
                          <a:cs typeface="Times New Roman" pitchFamily="18" charset="0"/>
                        </a:rPr>
                        <a:t> change number</a:t>
                      </a:r>
                    </a:p>
                    <a:p>
                      <a:pPr marL="60325" indent="-60325">
                        <a:buFont typeface="Arial" pitchFamily="34" charset="0"/>
                        <a:buChar char="•"/>
                      </a:pPr>
                      <a:r>
                        <a:rPr lang="en-US" sz="1400" baseline="0" dirty="0" smtClean="0">
                          <a:latin typeface="Times New Roman" pitchFamily="18" charset="0"/>
                          <a:cs typeface="Times New Roman" pitchFamily="18" charset="0"/>
                        </a:rPr>
                        <a:t>Classify </a:t>
                      </a:r>
                      <a:r>
                        <a:rPr lang="en-US" sz="1400" dirty="0" smtClean="0"/>
                        <a:t>modification</a:t>
                      </a:r>
                    </a:p>
                    <a:p>
                      <a:pPr>
                        <a:buFont typeface="Arial" pitchFamily="34" charset="0"/>
                        <a:buNone/>
                      </a:pPr>
                      <a:r>
                        <a:rPr lang="en-US" sz="1400" baseline="0" dirty="0" smtClean="0"/>
                        <a:t>  request</a:t>
                      </a:r>
                    </a:p>
                    <a:p>
                      <a:pPr marL="60325" indent="-60325">
                        <a:buFont typeface="Arial" pitchFamily="34" charset="0"/>
                        <a:buChar char="•"/>
                      </a:pPr>
                      <a:r>
                        <a:rPr lang="en-US" sz="1400" baseline="0" dirty="0" smtClean="0">
                          <a:latin typeface="Times New Roman" pitchFamily="18" charset="0"/>
                          <a:cs typeface="Times New Roman" pitchFamily="18" charset="0"/>
                        </a:rPr>
                        <a:t> Accept or reject change</a:t>
                      </a:r>
                    </a:p>
                    <a:p>
                      <a:pPr>
                        <a:buFont typeface="Arial" pitchFamily="34" charset="0"/>
                        <a:buChar char="•"/>
                      </a:pPr>
                      <a:r>
                        <a:rPr lang="en-US" sz="1400" baseline="0" dirty="0" smtClean="0">
                          <a:latin typeface="Times New Roman" pitchFamily="18" charset="0"/>
                          <a:cs typeface="Times New Roman" pitchFamily="18" charset="0"/>
                        </a:rPr>
                        <a:t> Prioritize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Uniquely</a:t>
                      </a:r>
                      <a:r>
                        <a:rPr lang="en-US" sz="1400" baseline="0" dirty="0" smtClean="0">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identified</a:t>
                      </a:r>
                    </a:p>
                    <a:p>
                      <a:pPr>
                        <a:buFont typeface="Arial" pitchFamily="34" charset="0"/>
                        <a:buNone/>
                      </a:pPr>
                      <a:r>
                        <a:rPr lang="en-US" sz="1400" baseline="0" dirty="0" smtClean="0">
                          <a:solidFill>
                            <a:schemeClr val="tx1"/>
                          </a:solidFill>
                          <a:latin typeface="Times New Roman" pitchFamily="18" charset="0"/>
                          <a:cs typeface="Times New Roman" pitchFamily="18" charset="0"/>
                        </a:rPr>
                        <a:t>  m</a:t>
                      </a:r>
                      <a:r>
                        <a:rPr lang="en-US" sz="1400" dirty="0" smtClean="0">
                          <a:latin typeface="Times New Roman" pitchFamily="18" charset="0"/>
                          <a:cs typeface="Times New Roman" pitchFamily="18" charset="0"/>
                        </a:rPr>
                        <a:t>odification</a:t>
                      </a:r>
                      <a:r>
                        <a:rPr lang="en-US" sz="1400" baseline="0" dirty="0" smtClean="0">
                          <a:latin typeface="Times New Roman" pitchFamily="18" charset="0"/>
                          <a:cs typeface="Times New Roman" pitchFamily="18" charset="0"/>
                        </a:rPr>
                        <a:t> request</a:t>
                      </a:r>
                    </a:p>
                    <a:p>
                      <a:pPr>
                        <a:buFont typeface="Arial" pitchFamily="34" charset="0"/>
                        <a:buChar char="•"/>
                      </a:pPr>
                      <a:r>
                        <a:rPr lang="en-US" sz="1400" baseline="0" dirty="0" smtClean="0">
                          <a:solidFill>
                            <a:schemeClr val="tx1"/>
                          </a:solidFill>
                          <a:latin typeface="Times New Roman" pitchFamily="18" charset="0"/>
                          <a:cs typeface="Times New Roman" pitchFamily="18" charset="0"/>
                        </a:rPr>
                        <a:t> Enter m</a:t>
                      </a:r>
                      <a:r>
                        <a:rPr lang="en-US" sz="1400" dirty="0" smtClean="0"/>
                        <a:t>odification</a:t>
                      </a:r>
                    </a:p>
                    <a:p>
                      <a:pPr>
                        <a:buFont typeface="Arial" pitchFamily="34" charset="0"/>
                        <a:buNone/>
                      </a:pPr>
                      <a:r>
                        <a:rPr lang="en-US" sz="1400" baseline="0" dirty="0" smtClean="0"/>
                        <a:t>  request</a:t>
                      </a:r>
                      <a:r>
                        <a:rPr lang="en-US" sz="1400" dirty="0" smtClean="0">
                          <a:solidFill>
                            <a:schemeClr val="tx1"/>
                          </a:solidFill>
                          <a:latin typeface="Times New Roman" pitchFamily="18" charset="0"/>
                          <a:cs typeface="Times New Roman" pitchFamily="18" charset="0"/>
                        </a:rPr>
                        <a:t>  in</a:t>
                      </a:r>
                      <a:r>
                        <a:rPr lang="en-US" sz="1400" baseline="0" dirty="0" smtClean="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repository</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marL="115888" indent="0">
                        <a:buFont typeface="Arial" pitchFamily="34" charset="0"/>
                        <a:buNone/>
                      </a:pPr>
                      <a:r>
                        <a:rPr lang="en-US" sz="1400" baseline="0" dirty="0" smtClean="0">
                          <a:latin typeface="Times New Roman" pitchFamily="18" charset="0"/>
                          <a:cs typeface="Times New Roman" pitchFamily="18" charset="0"/>
                        </a:rPr>
                        <a:t> request</a:t>
                      </a:r>
                    </a:p>
                    <a:p>
                      <a:pPr marL="0" indent="115888">
                        <a:buFont typeface="Arial" pitchFamily="34" charset="0"/>
                        <a:buChar char="•"/>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Process</a:t>
                      </a:r>
                    </a:p>
                    <a:p>
                      <a:pPr marL="115888" indent="0">
                        <a:buFont typeface="Arial" pitchFamily="34" charset="0"/>
                        <a:buNone/>
                      </a:pPr>
                      <a:r>
                        <a:rPr lang="en-US" sz="1400" dirty="0" smtClean="0">
                          <a:latin typeface="Times New Roman" pitchFamily="18" charset="0"/>
                          <a:cs typeface="Times New Roman" pitchFamily="18" charset="0"/>
                        </a:rPr>
                        <a:t>determinations</a:t>
                      </a:r>
                      <a:endParaRPr lang="en-US" sz="1400" baseline="0" dirty="0" smtClean="0">
                        <a:latin typeface="Times New Roman" pitchFamily="18" charset="0"/>
                        <a:cs typeface="Times New Roman" pitchFamily="18" charset="0"/>
                      </a:endParaRPr>
                    </a:p>
                  </a:txBody>
                  <a:tcPr>
                    <a:solidFill>
                      <a:srgbClr val="92D050"/>
                    </a:solidFill>
                  </a:tcPr>
                </a:tc>
              </a:tr>
              <a:tr h="1726694">
                <a:tc>
                  <a:txBody>
                    <a:bodyPr/>
                    <a:lstStyle/>
                    <a:p>
                      <a:r>
                        <a:rPr lang="en-US" sz="1400" dirty="0" smtClean="0">
                          <a:latin typeface="Times New Roman" pitchFamily="18" charset="0"/>
                          <a:cs typeface="Times New Roman" pitchFamily="18" charset="0"/>
                        </a:rPr>
                        <a:t>Analysis phases </a:t>
                      </a:r>
                      <a:endParaRPr lang="en-US" sz="1400" dirty="0">
                        <a:latin typeface="Times New Roman" pitchFamily="18" charset="0"/>
                        <a:cs typeface="Times New Roman" pitchFamily="18" charset="0"/>
                      </a:endParaRPr>
                    </a:p>
                  </a:txBody>
                  <a:tcPr>
                    <a:solidFill>
                      <a:srgbClr val="00B0F0"/>
                    </a:solidFill>
                  </a:tcPr>
                </a:tc>
                <a:tc>
                  <a:txBody>
                    <a:bodyPr/>
                    <a:lstStyle/>
                    <a:p>
                      <a:pPr marL="0" indent="0">
                        <a:buFont typeface="Arial" pitchFamily="34" charset="0"/>
                        <a:buChar char="•"/>
                      </a:pPr>
                      <a:r>
                        <a:rPr lang="en-US" sz="1400" dirty="0" smtClean="0">
                          <a:latin typeface="Times New Roman" pitchFamily="18" charset="0"/>
                          <a:cs typeface="Times New Roman" pitchFamily="18" charset="0"/>
                        </a:rPr>
                        <a:t> Project document</a:t>
                      </a:r>
                    </a:p>
                    <a:p>
                      <a:pPr marL="60325" indent="-60325">
                        <a:buFont typeface="Arial" pitchFamily="34" charset="0"/>
                        <a:buChar char="•"/>
                      </a:pPr>
                      <a:r>
                        <a:rPr lang="en-US" sz="1400" dirty="0" smtClean="0">
                          <a:latin typeface="Times New Roman" pitchFamily="18" charset="0"/>
                          <a:cs typeface="Times New Roman" pitchFamily="18" charset="0"/>
                        </a:rPr>
                        <a:t> Repository</a:t>
                      </a:r>
                      <a:r>
                        <a:rPr lang="en-US" sz="1400" baseline="0" dirty="0" smtClean="0">
                          <a:latin typeface="Times New Roman" pitchFamily="18" charset="0"/>
                          <a:cs typeface="Times New Roman" pitchFamily="18" charset="0"/>
                        </a:rPr>
                        <a:t> i</a:t>
                      </a:r>
                      <a:r>
                        <a:rPr lang="en-US" sz="1400" dirty="0" smtClean="0">
                          <a:latin typeface="Times New Roman" pitchFamily="18" charset="0"/>
                          <a:cs typeface="Times New Roman" pitchFamily="18" charset="0"/>
                        </a:rPr>
                        <a:t>nformation</a:t>
                      </a:r>
                    </a:p>
                    <a:p>
                      <a:pPr marL="0" indent="0">
                        <a:buFont typeface="Arial" pitchFamily="34" charset="0"/>
                        <a:buChar char="•"/>
                      </a:pPr>
                      <a:r>
                        <a:rPr lang="en-US" sz="1400" dirty="0" smtClean="0">
                          <a:latin typeface="Times New Roman" pitchFamily="18" charset="0"/>
                          <a:cs typeface="Times New Roman" pitchFamily="18" charset="0"/>
                        </a:rPr>
                        <a:t> 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marL="0" indent="0">
                        <a:buFont typeface="Arial" pitchFamily="34" charset="0"/>
                        <a:buNone/>
                      </a:pPr>
                      <a:r>
                        <a:rPr lang="en-US" sz="1400" baseline="0" dirty="0" smtClean="0">
                          <a:latin typeface="Times New Roman" pitchFamily="18" charset="0"/>
                          <a:cs typeface="Times New Roman" pitchFamily="18" charset="0"/>
                        </a:rPr>
                        <a:t>  request</a:t>
                      </a:r>
                      <a:endParaRPr lang="en-US" sz="1400" dirty="0">
                        <a:latin typeface="Times New Roman" pitchFamily="18" charset="0"/>
                        <a:cs typeface="Times New Roman" pitchFamily="18" charset="0"/>
                      </a:endParaRPr>
                    </a:p>
                  </a:txBody>
                  <a:tcPr>
                    <a:solidFill>
                      <a:srgbClr val="00B0F0"/>
                    </a:solidFill>
                  </a:tcPr>
                </a:tc>
                <a:tc>
                  <a:txBody>
                    <a:bodyPr/>
                    <a:lstStyle/>
                    <a:p>
                      <a:pPr>
                        <a:buFont typeface="Arial" pitchFamily="34" charset="0"/>
                        <a:buChar char="•"/>
                      </a:pPr>
                      <a:r>
                        <a:rPr lang="en-US" sz="1400" dirty="0" smtClean="0">
                          <a:latin typeface="Times New Roman" pitchFamily="18" charset="0"/>
                          <a:cs typeface="Times New Roman" pitchFamily="18" charset="0"/>
                        </a:rPr>
                        <a:t> Feasibility</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p>
                    <a:p>
                      <a:pPr>
                        <a:buFont typeface="Arial" pitchFamily="34" charset="0"/>
                        <a:buChar char="•"/>
                      </a:pPr>
                      <a:r>
                        <a:rPr lang="en-US" sz="1400" dirty="0" smtClean="0">
                          <a:latin typeface="Times New Roman" pitchFamily="18" charset="0"/>
                          <a:cs typeface="Times New Roman" pitchFamily="18" charset="0"/>
                        </a:rPr>
                        <a:t> Detailed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endParaRPr lang="en-US" sz="1400" dirty="0">
                        <a:latin typeface="Times New Roman" pitchFamily="18" charset="0"/>
                        <a:cs typeface="Times New Roman" pitchFamily="18" charset="0"/>
                      </a:endParaRPr>
                    </a:p>
                  </a:txBody>
                  <a:tcPr>
                    <a:solidFill>
                      <a:srgbClr val="00B0F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Conduct</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technical review</a:t>
                      </a:r>
                    </a:p>
                    <a:p>
                      <a:pPr>
                        <a:buFont typeface="Arial" pitchFamily="34" charset="0"/>
                        <a:buChar char="•"/>
                      </a:pPr>
                      <a:r>
                        <a:rPr lang="en-US" sz="1400" dirty="0" smtClean="0">
                          <a:latin typeface="Times New Roman" pitchFamily="18" charset="0"/>
                          <a:cs typeface="Times New Roman" pitchFamily="18" charset="0"/>
                        </a:rPr>
                        <a:t> Verify test strategy</a:t>
                      </a:r>
                    </a:p>
                    <a:p>
                      <a:pPr>
                        <a:buFont typeface="Arial" pitchFamily="34" charset="0"/>
                        <a:buChar char="•"/>
                      </a:pPr>
                      <a:r>
                        <a:rPr lang="en-US" sz="1400" dirty="0" smtClean="0">
                          <a:latin typeface="Times New Roman" pitchFamily="18" charset="0"/>
                          <a:cs typeface="Times New Roman" pitchFamily="18" charset="0"/>
                        </a:rPr>
                        <a:t> Verify whether the</a:t>
                      </a:r>
                    </a:p>
                    <a:p>
                      <a:pPr marL="60325" indent="-60325">
                        <a:buFont typeface="Arial" pitchFamily="34" charset="0"/>
                        <a:buNone/>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documentation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is updated or not</a:t>
                      </a:r>
                    </a:p>
                    <a:p>
                      <a:pPr marL="60325" indent="-60325">
                        <a:buFont typeface="Arial" pitchFamily="34" charset="0"/>
                        <a:buChar char="•"/>
                      </a:pPr>
                      <a:r>
                        <a:rPr lang="en-US" sz="1400" dirty="0" smtClean="0">
                          <a:latin typeface="Times New Roman" pitchFamily="18" charset="0"/>
                          <a:cs typeface="Times New Roman" pitchFamily="18" charset="0"/>
                        </a:rPr>
                        <a:t> Identify security issues</a:t>
                      </a:r>
                      <a:endParaRPr lang="en-US" sz="1400" dirty="0">
                        <a:latin typeface="Times New Roman" pitchFamily="18" charset="0"/>
                        <a:cs typeface="Times New Roman" pitchFamily="18" charset="0"/>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Feasibility report</a:t>
                      </a:r>
                    </a:p>
                    <a:p>
                      <a:pPr>
                        <a:buFont typeface="Arial" pitchFamily="34" charset="0"/>
                        <a:buChar char="•"/>
                      </a:pPr>
                      <a:r>
                        <a:rPr lang="en-US" sz="1400" dirty="0" smtClean="0">
                          <a:latin typeface="Times New Roman" pitchFamily="18" charset="0"/>
                          <a:cs typeface="Times New Roman" pitchFamily="18" charset="0"/>
                        </a:rPr>
                        <a:t> Detailed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p>
                    <a:p>
                      <a:pPr>
                        <a:buFont typeface="Arial" pitchFamily="34" charset="0"/>
                        <a:buNone/>
                      </a:pPr>
                      <a:r>
                        <a:rPr lang="en-US" sz="1400" dirty="0" smtClean="0">
                          <a:latin typeface="Times New Roman" pitchFamily="18" charset="0"/>
                          <a:cs typeface="Times New Roman" pitchFamily="18" charset="0"/>
                        </a:rPr>
                        <a:t>   report</a:t>
                      </a:r>
                    </a:p>
                    <a:p>
                      <a:pPr>
                        <a:buFont typeface="Arial" pitchFamily="34" charset="0"/>
                        <a:buChar char="•"/>
                      </a:pPr>
                      <a:r>
                        <a:rPr lang="en-US" sz="1400" dirty="0" smtClean="0">
                          <a:latin typeface="Times New Roman" pitchFamily="18" charset="0"/>
                          <a:cs typeface="Times New Roman" pitchFamily="18" charset="0"/>
                        </a:rPr>
                        <a:t> Updated requirements</a:t>
                      </a:r>
                    </a:p>
                    <a:p>
                      <a:pPr marL="60325" indent="-60325">
                        <a:buFont typeface="Arial" pitchFamily="34" charset="0"/>
                        <a:buChar char="•"/>
                      </a:pPr>
                      <a:r>
                        <a:rPr lang="en-US" sz="1400" dirty="0" smtClean="0">
                          <a:latin typeface="Times New Roman" pitchFamily="18" charset="0"/>
                          <a:cs typeface="Times New Roman" pitchFamily="18" charset="0"/>
                        </a:rPr>
                        <a:t> Preliminary</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a:buFont typeface="Arial" pitchFamily="34" charset="0"/>
                        <a:buNone/>
                      </a:pPr>
                      <a:r>
                        <a:rPr lang="en-US" sz="1400" dirty="0" smtClean="0">
                          <a:latin typeface="Times New Roman" pitchFamily="18" charset="0"/>
                          <a:cs typeface="Times New Roman" pitchFamily="18" charset="0"/>
                        </a:rPr>
                        <a:t>   list</a:t>
                      </a:r>
                    </a:p>
                    <a:p>
                      <a:pPr>
                        <a:buFont typeface="Arial" pitchFamily="34" charset="0"/>
                        <a:buChar char="•"/>
                      </a:pPr>
                      <a:r>
                        <a:rPr lang="en-US" sz="1400" dirty="0" smtClean="0">
                          <a:latin typeface="Times New Roman" pitchFamily="18" charset="0"/>
                          <a:cs typeface="Times New Roman" pitchFamily="18" charset="0"/>
                        </a:rPr>
                        <a:t> Test strategy</a:t>
                      </a:r>
                    </a:p>
                  </a:txBody>
                  <a:tcPr>
                    <a:solidFill>
                      <a:srgbClr val="00B0F0"/>
                    </a:solidFill>
                  </a:tcPr>
                </a:tc>
              </a:tr>
              <a:tr h="1036017">
                <a:tc>
                  <a:txBody>
                    <a:bodyPr/>
                    <a:lstStyle/>
                    <a:p>
                      <a:r>
                        <a:rPr lang="en-US" sz="1400" dirty="0" smtClean="0">
                          <a:latin typeface="Times New Roman" pitchFamily="18" charset="0"/>
                          <a:cs typeface="Times New Roman" pitchFamily="18" charset="0"/>
                        </a:rPr>
                        <a:t>Design phases </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Project document</a:t>
                      </a:r>
                    </a:p>
                    <a:p>
                      <a:pPr>
                        <a:buFont typeface="Arial" pitchFamily="34" charset="0"/>
                        <a:buChar char="•"/>
                      </a:pPr>
                      <a:r>
                        <a:rPr lang="en-US" sz="1400" dirty="0" smtClean="0">
                          <a:latin typeface="Times New Roman" pitchFamily="18" charset="0"/>
                          <a:cs typeface="Times New Roman" pitchFamily="18" charset="0"/>
                        </a:rPr>
                        <a:t> Source code</a:t>
                      </a:r>
                    </a:p>
                    <a:p>
                      <a:pPr>
                        <a:buFont typeface="Arial" pitchFamily="34" charset="0"/>
                        <a:buChar char="•"/>
                      </a:pPr>
                      <a:r>
                        <a:rPr lang="en-US" sz="1400" dirty="0" smtClean="0">
                          <a:latin typeface="Times New Roman" pitchFamily="18" charset="0"/>
                          <a:cs typeface="Times New Roman" pitchFamily="18" charset="0"/>
                        </a:rPr>
                        <a:t> Databases</a:t>
                      </a:r>
                    </a:p>
                    <a:p>
                      <a:pPr marL="120650" indent="-120650">
                        <a:buFont typeface="Arial" pitchFamily="34" charset="0"/>
                        <a:buChar char="•"/>
                      </a:pPr>
                      <a:r>
                        <a:rPr lang="en-US" sz="1400" dirty="0" smtClean="0">
                          <a:latin typeface="Times New Roman" pitchFamily="18" charset="0"/>
                          <a:cs typeface="Times New Roman" pitchFamily="18" charset="0"/>
                        </a:rPr>
                        <a:t>Analysis phases output</a:t>
                      </a: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Software test cases</a:t>
                      </a:r>
                    </a:p>
                    <a:p>
                      <a:pPr>
                        <a:buFont typeface="Arial" pitchFamily="34" charset="0"/>
                        <a:buChar char="•"/>
                      </a:pPr>
                      <a:r>
                        <a:rPr lang="en-US" sz="1400" dirty="0" smtClean="0">
                          <a:latin typeface="Times New Roman" pitchFamily="18" charset="0"/>
                          <a:cs typeface="Times New Roman" pitchFamily="18" charset="0"/>
                        </a:rPr>
                        <a:t> Revise</a:t>
                      </a:r>
                      <a:r>
                        <a:rPr lang="en-US" sz="1400" baseline="0" dirty="0" smtClean="0">
                          <a:latin typeface="Times New Roman" pitchFamily="18" charset="0"/>
                          <a:cs typeface="Times New Roman" pitchFamily="18" charset="0"/>
                        </a:rPr>
                        <a:t> requirements</a:t>
                      </a:r>
                    </a:p>
                    <a:p>
                      <a:pPr marL="60325" indent="-60325">
                        <a:buFont typeface="Arial" pitchFamily="34" charset="0"/>
                        <a:buChar char="•"/>
                      </a:pPr>
                      <a:r>
                        <a:rPr lang="en-US" sz="1400" baseline="0" dirty="0" smtClean="0">
                          <a:latin typeface="Times New Roman" pitchFamily="18" charset="0"/>
                          <a:cs typeface="Times New Roman" pitchFamily="18" charset="0"/>
                        </a:rPr>
                        <a:t> Revise  implementation</a:t>
                      </a:r>
                    </a:p>
                    <a:p>
                      <a:pPr>
                        <a:buFont typeface="Arial" pitchFamily="34" charset="0"/>
                        <a:buNone/>
                      </a:pPr>
                      <a:r>
                        <a:rPr lang="en-US" sz="1400" baseline="0" dirty="0" smtClean="0">
                          <a:latin typeface="Times New Roman" pitchFamily="18" charset="0"/>
                          <a:cs typeface="Times New Roman" pitchFamily="18" charset="0"/>
                        </a:rPr>
                        <a:t>  plan</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Software inspections/ </a:t>
                      </a:r>
                    </a:p>
                    <a:p>
                      <a:pPr>
                        <a:buFont typeface="Arial" pitchFamily="34" charset="0"/>
                        <a:buNone/>
                      </a:pPr>
                      <a:r>
                        <a:rPr lang="en-US" sz="1400" dirty="0" smtClean="0">
                          <a:latin typeface="Times New Roman" pitchFamily="18" charset="0"/>
                          <a:cs typeface="Times New Roman" pitchFamily="18" charset="0"/>
                        </a:rPr>
                        <a:t>  reviews</a:t>
                      </a:r>
                    </a:p>
                    <a:p>
                      <a:pPr>
                        <a:buFont typeface="Arial" pitchFamily="34" charset="0"/>
                        <a:buChar char="•"/>
                      </a:pPr>
                      <a:r>
                        <a:rPr lang="en-US" sz="1400" dirty="0" smtClean="0">
                          <a:latin typeface="Times New Roman" pitchFamily="18" charset="0"/>
                          <a:cs typeface="Times New Roman" pitchFamily="18" charset="0"/>
                        </a:rPr>
                        <a:t> Verify design </a:t>
                      </a:r>
                      <a:endParaRPr lang="en-US" sz="1400" dirty="0">
                        <a:latin typeface="Times New Roman" pitchFamily="18" charset="0"/>
                        <a:cs typeface="Times New Roman" pitchFamily="18" charset="0"/>
                      </a:endParaRPr>
                    </a:p>
                  </a:txBody>
                  <a:tcPr>
                    <a:solidFill>
                      <a:srgbClr val="92D05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 Revised modification list</a:t>
                      </a:r>
                    </a:p>
                    <a:p>
                      <a:pPr marL="60325" indent="-60325">
                        <a:buFont typeface="Arial" pitchFamily="34" charset="0"/>
                        <a:buChar char="•"/>
                      </a:pPr>
                      <a:r>
                        <a:rPr lang="en-US" sz="1400" dirty="0" smtClean="0">
                          <a:latin typeface="Times New Roman" pitchFamily="18" charset="0"/>
                          <a:cs typeface="Times New Roman" pitchFamily="18" charset="0"/>
                        </a:rPr>
                        <a:t> Revised  detailed analysis</a:t>
                      </a:r>
                    </a:p>
                    <a:p>
                      <a:pPr>
                        <a:buFont typeface="Arial" pitchFamily="34" charset="0"/>
                        <a:buChar char="•"/>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Updated test </a:t>
                      </a:r>
                      <a:r>
                        <a:rPr lang="en-US" sz="1400" baseline="0" dirty="0" smtClean="0">
                          <a:latin typeface="Times New Roman" pitchFamily="18" charset="0"/>
                          <a:cs typeface="Times New Roman" pitchFamily="18" charset="0"/>
                        </a:rPr>
                        <a:t>plan</a:t>
                      </a:r>
                      <a:endParaRPr lang="en-US" sz="1400" dirty="0" smtClean="0">
                        <a:latin typeface="Times New Roman" pitchFamily="18" charset="0"/>
                        <a:cs typeface="Times New Roman" pitchFamily="18" charset="0"/>
                      </a:endParaRPr>
                    </a:p>
                  </a:txBody>
                  <a:tcPr>
                    <a:solidFill>
                      <a:srgbClr val="92D050"/>
                    </a:solidFill>
                  </a:tcPr>
                </a:tc>
              </a:tr>
            </a:tbl>
          </a:graphicData>
        </a:graphic>
      </p:graphicFrame>
      <p:sp>
        <p:nvSpPr>
          <p:cNvPr id="6" name="TextBox 5"/>
          <p:cNvSpPr txBox="1"/>
          <p:nvPr/>
        </p:nvSpPr>
        <p:spPr>
          <a:xfrm>
            <a:off x="2743200" y="304801"/>
            <a:ext cx="3581400" cy="523220"/>
          </a:xfrm>
          <a:prstGeom prst="rect">
            <a:avLst/>
          </a:prstGeom>
          <a:noFill/>
        </p:spPr>
        <p:txBody>
          <a:bodyPr wrap="square" rtlCol="0">
            <a:spAutoFit/>
          </a:bodyPr>
          <a:lstStyle/>
          <a:p>
            <a:r>
              <a:rPr lang="en-US" sz="2800" dirty="0" smtClean="0">
                <a:solidFill>
                  <a:srgbClr val="002060"/>
                </a:solidFill>
                <a:latin typeface="Times New Roman" pitchFamily="18" charset="0"/>
                <a:cs typeface="Times New Roman" pitchFamily="18" charset="0"/>
              </a:rPr>
              <a:t>SMLC</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152400" y="228600"/>
            <a:ext cx="8763000" cy="6629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nvGraphicFramePr>
        <p:xfrm>
          <a:off x="457200" y="228600"/>
          <a:ext cx="8077201" cy="6407314"/>
        </p:xfrm>
        <a:graphic>
          <a:graphicData uri="http://schemas.openxmlformats.org/drawingml/2006/table">
            <a:tbl>
              <a:tblPr firstRow="1" bandRow="1">
                <a:tableStyleId>{F5AB1C69-6EDB-4FF4-983F-18BD219EF322}</a:tableStyleId>
              </a:tblPr>
              <a:tblGrid>
                <a:gridCol w="1143000"/>
                <a:gridCol w="2057400"/>
                <a:gridCol w="1238421"/>
                <a:gridCol w="1352379"/>
                <a:gridCol w="2286001"/>
              </a:tblGrid>
              <a:tr h="425251">
                <a:tc>
                  <a:txBody>
                    <a:bodyPr/>
                    <a:lstStyle/>
                    <a:p>
                      <a:r>
                        <a:rPr lang="en-US" sz="1600" dirty="0" smtClean="0">
                          <a:solidFill>
                            <a:srgbClr val="002060"/>
                          </a:solidFill>
                          <a:latin typeface="Times New Roman" pitchFamily="18" charset="0"/>
                          <a:cs typeface="Times New Roman" pitchFamily="18" charset="0"/>
                        </a:rPr>
                        <a:t>Phases</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Input</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Process</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Control</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Output</a:t>
                      </a:r>
                      <a:endParaRPr lang="en-US" sz="1600" dirty="0">
                        <a:solidFill>
                          <a:srgbClr val="002060"/>
                        </a:solidFill>
                        <a:latin typeface="Times New Roman" pitchFamily="18" charset="0"/>
                        <a:cs typeface="Times New Roman" pitchFamily="18" charset="0"/>
                      </a:endParaRPr>
                    </a:p>
                  </a:txBody>
                  <a:tcPr/>
                </a:tc>
              </a:tr>
              <a:tr h="1794858">
                <a:tc>
                  <a:txBody>
                    <a:bodyPr/>
                    <a:lstStyle/>
                    <a:p>
                      <a:pPr>
                        <a:buFont typeface="Arial" pitchFamily="34" charset="0"/>
                        <a:buNone/>
                      </a:pPr>
                      <a:r>
                        <a:rPr lang="en-US" sz="1400" baseline="0" dirty="0" err="1" smtClean="0">
                          <a:latin typeface="Times New Roman" pitchFamily="18" charset="0"/>
                          <a:cs typeface="Times New Roman" pitchFamily="18" charset="0"/>
                        </a:rPr>
                        <a:t>Implementa-tion</a:t>
                      </a:r>
                      <a:endParaRPr lang="en-US" sz="1400" baseline="0" dirty="0" smtClean="0">
                        <a:latin typeface="Times New Roman" pitchFamily="18" charset="0"/>
                        <a:cs typeface="Times New Roman" pitchFamily="18" charset="0"/>
                      </a:endParaRPr>
                    </a:p>
                    <a:p>
                      <a:pPr>
                        <a:buFont typeface="Arial" pitchFamily="34" charset="0"/>
                        <a:buNone/>
                      </a:pPr>
                      <a:r>
                        <a:rPr lang="en-US" sz="1400" baseline="0" dirty="0" smtClean="0">
                          <a:latin typeface="Times New Roman" pitchFamily="18" charset="0"/>
                          <a:cs typeface="Times New Roman" pitchFamily="18" charset="0"/>
                        </a:rPr>
                        <a:t>phases</a:t>
                      </a:r>
                      <a:endParaRPr lang="en-US" sz="1400" dirty="0" smtClean="0">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Source code</a:t>
                      </a:r>
                    </a:p>
                    <a:p>
                      <a:pPr>
                        <a:buFont typeface="Arial" pitchFamily="34" charset="0"/>
                        <a:buChar char="•"/>
                      </a:pPr>
                      <a:r>
                        <a:rPr lang="en-US" sz="1400" dirty="0" smtClean="0">
                          <a:latin typeface="Times New Roman" pitchFamily="18" charset="0"/>
                          <a:cs typeface="Times New Roman" pitchFamily="18" charset="0"/>
                        </a:rPr>
                        <a:t> System documentation</a:t>
                      </a:r>
                    </a:p>
                    <a:p>
                      <a:pPr>
                        <a:buFont typeface="Arial" pitchFamily="34" charset="0"/>
                        <a:buChar char="•"/>
                      </a:pPr>
                      <a:r>
                        <a:rPr lang="en-US" sz="1400" dirty="0" smtClean="0">
                          <a:latin typeface="Times New Roman" pitchFamily="18" charset="0"/>
                          <a:cs typeface="Times New Roman" pitchFamily="18" charset="0"/>
                        </a:rPr>
                        <a:t> Results of design </a:t>
                      </a:r>
                    </a:p>
                    <a:p>
                      <a:pPr>
                        <a:buFont typeface="Arial" pitchFamily="34" charset="0"/>
                        <a:buNone/>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phases</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Software code</a:t>
                      </a:r>
                    </a:p>
                    <a:p>
                      <a:pPr>
                        <a:buFont typeface="Arial" pitchFamily="34" charset="0"/>
                        <a:buChar char="•"/>
                      </a:pPr>
                      <a:r>
                        <a:rPr lang="en-US" sz="1400" dirty="0" smtClean="0">
                          <a:latin typeface="Times New Roman" pitchFamily="18" charset="0"/>
                          <a:cs typeface="Times New Roman" pitchFamily="18" charset="0"/>
                        </a:rPr>
                        <a:t> Unit test</a:t>
                      </a:r>
                    </a:p>
                    <a:p>
                      <a:pPr marL="120650" indent="-120650">
                        <a:buFont typeface="Arial" pitchFamily="34" charset="0"/>
                        <a:buChar char="•"/>
                      </a:pPr>
                      <a:r>
                        <a:rPr lang="en-US" sz="1400" dirty="0" smtClean="0">
                          <a:latin typeface="Times New Roman" pitchFamily="18" charset="0"/>
                          <a:cs typeface="Times New Roman" pitchFamily="18" charset="0"/>
                        </a:rPr>
                        <a:t>Test preparation</a:t>
                      </a:r>
                      <a:r>
                        <a:rPr lang="en-US" sz="1400" baseline="0" dirty="0" smtClean="0">
                          <a:latin typeface="Times New Roman" pitchFamily="18" charset="0"/>
                          <a:cs typeface="Times New Roman" pitchFamily="18" charset="0"/>
                        </a:rPr>
                        <a:t> </a:t>
                      </a:r>
                    </a:p>
                    <a:p>
                      <a:pPr>
                        <a:buFont typeface="Arial" pitchFamily="34" charset="0"/>
                        <a:buNone/>
                      </a:pPr>
                      <a:r>
                        <a:rPr lang="en-US" sz="1400" baseline="0" dirty="0" smtClean="0">
                          <a:latin typeface="Times New Roman" pitchFamily="18" charset="0"/>
                          <a:cs typeface="Times New Roman" pitchFamily="18" charset="0"/>
                        </a:rPr>
                        <a:t>   review</a:t>
                      </a:r>
                      <a:endParaRPr lang="en-US" sz="1400" dirty="0" smtClean="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Software inspections/ </a:t>
                      </a:r>
                    </a:p>
                    <a:p>
                      <a:pPr marL="60325" indent="60325">
                        <a:buFont typeface="Arial" pitchFamily="34" charset="0"/>
                        <a:buNone/>
                      </a:pPr>
                      <a:r>
                        <a:rPr lang="en-US" sz="1400" dirty="0" smtClean="0">
                          <a:latin typeface="Times New Roman" pitchFamily="18" charset="0"/>
                          <a:cs typeface="Times New Roman" pitchFamily="18" charset="0"/>
                        </a:rPr>
                        <a:t> review</a:t>
                      </a: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Updated Software</a:t>
                      </a:r>
                    </a:p>
                    <a:p>
                      <a:pPr>
                        <a:buFont typeface="Arial" pitchFamily="34" charset="0"/>
                        <a:buChar char="•"/>
                      </a:pPr>
                      <a:r>
                        <a:rPr lang="en-US" sz="1400" dirty="0" smtClean="0">
                          <a:latin typeface="Times New Roman" pitchFamily="18" charset="0"/>
                          <a:cs typeface="Times New Roman" pitchFamily="18" charset="0"/>
                        </a:rPr>
                        <a:t> Updated design </a:t>
                      </a:r>
                    </a:p>
                    <a:p>
                      <a:pPr>
                        <a:buFont typeface="Arial" pitchFamily="34" charset="0"/>
                        <a:buNone/>
                      </a:pPr>
                      <a:r>
                        <a:rPr lang="en-US" sz="1400" dirty="0" smtClean="0">
                          <a:latin typeface="Times New Roman" pitchFamily="18" charset="0"/>
                          <a:cs typeface="Times New Roman" pitchFamily="18" charset="0"/>
                        </a:rPr>
                        <a:t>  documents</a:t>
                      </a:r>
                    </a:p>
                    <a:p>
                      <a:pPr>
                        <a:buFont typeface="Arial" pitchFamily="34" charset="0"/>
                        <a:buChar char="•"/>
                      </a:pPr>
                      <a:r>
                        <a:rPr lang="en-US" sz="1400" dirty="0" smtClean="0">
                          <a:latin typeface="Times New Roman" pitchFamily="18" charset="0"/>
                          <a:cs typeface="Times New Roman" pitchFamily="18" charset="0"/>
                        </a:rPr>
                        <a:t> Updated test documents</a:t>
                      </a:r>
                    </a:p>
                    <a:p>
                      <a:pPr>
                        <a:buFont typeface="Arial" pitchFamily="34" charset="0"/>
                        <a:buChar char="•"/>
                      </a:pPr>
                      <a:r>
                        <a:rPr lang="en-US" sz="1400" dirty="0" smtClean="0">
                          <a:latin typeface="Times New Roman" pitchFamily="18" charset="0"/>
                          <a:cs typeface="Times New Roman" pitchFamily="18" charset="0"/>
                        </a:rPr>
                        <a:t> Updated user documents</a:t>
                      </a:r>
                    </a:p>
                    <a:p>
                      <a:pPr>
                        <a:buFont typeface="Arial" pitchFamily="34" charset="0"/>
                        <a:buChar char="•"/>
                      </a:pPr>
                      <a:r>
                        <a:rPr lang="en-US" sz="1400" baseline="0" dirty="0" smtClean="0">
                          <a:latin typeface="Times New Roman" pitchFamily="18" charset="0"/>
                          <a:cs typeface="Times New Roman" pitchFamily="18" charset="0"/>
                        </a:rPr>
                        <a:t> Test preparation review </a:t>
                      </a:r>
                    </a:p>
                    <a:p>
                      <a:pPr>
                        <a:buFont typeface="Arial" pitchFamily="34" charset="0"/>
                        <a:buNone/>
                      </a:pPr>
                      <a:r>
                        <a:rPr lang="en-US" sz="1400" baseline="0" dirty="0" smtClean="0">
                          <a:latin typeface="Times New Roman" pitchFamily="18" charset="0"/>
                          <a:cs typeface="Times New Roman" pitchFamily="18" charset="0"/>
                        </a:rPr>
                        <a:t>  report</a:t>
                      </a:r>
                      <a:endParaRPr lang="en-US" sz="1400" dirty="0" smtClean="0">
                        <a:latin typeface="Times New Roman" pitchFamily="18" charset="0"/>
                        <a:cs typeface="Times New Roman" pitchFamily="18" charset="0"/>
                      </a:endParaRPr>
                    </a:p>
                  </a:txBody>
                  <a:tcPr>
                    <a:solidFill>
                      <a:srgbClr val="92D050"/>
                    </a:solidFill>
                  </a:tcPr>
                </a:tc>
              </a:tr>
              <a:tr h="1581909">
                <a:tc>
                  <a:txBody>
                    <a:bodyPr/>
                    <a:lstStyle/>
                    <a:p>
                      <a:r>
                        <a:rPr lang="en-US" sz="1400" dirty="0" smtClean="0">
                          <a:latin typeface="Times New Roman" pitchFamily="18" charset="0"/>
                          <a:cs typeface="Times New Roman" pitchFamily="18" charset="0"/>
                        </a:rPr>
                        <a:t>System test  phase </a:t>
                      </a:r>
                      <a:endParaRPr lang="en-US" sz="1400" dirty="0">
                        <a:latin typeface="Times New Roman" pitchFamily="18" charset="0"/>
                        <a:cs typeface="Times New Roman" pitchFamily="18" charset="0"/>
                      </a:endParaRPr>
                    </a:p>
                  </a:txBody>
                  <a:tcPr>
                    <a:solidFill>
                      <a:srgbClr val="00B0F0"/>
                    </a:solidFill>
                  </a:tcPr>
                </a:tc>
                <a:tc>
                  <a:txBody>
                    <a:bodyPr/>
                    <a:lstStyle/>
                    <a:p>
                      <a:pPr>
                        <a:buFont typeface="Arial" pitchFamily="34" charset="0"/>
                        <a:buChar char="•"/>
                      </a:pPr>
                      <a:r>
                        <a:rPr lang="en-US" sz="1400" dirty="0" smtClean="0">
                          <a:latin typeface="Times New Roman" pitchFamily="18" charset="0"/>
                          <a:cs typeface="Times New Roman" pitchFamily="18" charset="0"/>
                        </a:rPr>
                        <a:t> Updated</a:t>
                      </a:r>
                      <a:r>
                        <a:rPr lang="en-US" sz="1400" baseline="0" dirty="0" smtClean="0">
                          <a:latin typeface="Times New Roman" pitchFamily="18" charset="0"/>
                          <a:cs typeface="Times New Roman" pitchFamily="18" charset="0"/>
                        </a:rPr>
                        <a:t> software </a:t>
                      </a:r>
                    </a:p>
                    <a:p>
                      <a:pPr>
                        <a:buFont typeface="Arial" pitchFamily="34" charset="0"/>
                        <a:buNone/>
                      </a:pPr>
                      <a:r>
                        <a:rPr lang="en-US" sz="1400" baseline="0" dirty="0" smtClean="0">
                          <a:latin typeface="Times New Roman" pitchFamily="18" charset="0"/>
                          <a:cs typeface="Times New Roman" pitchFamily="18" charset="0"/>
                        </a:rPr>
                        <a:t>  documentation</a:t>
                      </a:r>
                    </a:p>
                    <a:p>
                      <a:pPr>
                        <a:buFont typeface="Arial" pitchFamily="34" charset="0"/>
                        <a:buChar char="•"/>
                      </a:pPr>
                      <a:r>
                        <a:rPr lang="en-US" sz="1400" baseline="0" dirty="0" smtClean="0">
                          <a:latin typeface="Times New Roman" pitchFamily="18" charset="0"/>
                          <a:cs typeface="Times New Roman" pitchFamily="18" charset="0"/>
                        </a:rPr>
                        <a:t> Test preparation </a:t>
                      </a:r>
                    </a:p>
                    <a:p>
                      <a:pPr>
                        <a:buFont typeface="Arial" pitchFamily="34" charset="0"/>
                        <a:buNone/>
                      </a:pPr>
                      <a:r>
                        <a:rPr lang="en-US" sz="1400" baseline="0" dirty="0" smtClean="0">
                          <a:latin typeface="Times New Roman" pitchFamily="18" charset="0"/>
                          <a:cs typeface="Times New Roman" pitchFamily="18" charset="0"/>
                        </a:rPr>
                        <a:t>   review report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Updated System</a:t>
                      </a:r>
                      <a:endParaRPr lang="en-US" sz="1400" baseline="0" dirty="0" smtClean="0">
                        <a:latin typeface="Times New Roman" pitchFamily="18" charset="0"/>
                        <a:cs typeface="Times New Roman" pitchFamily="18" charset="0"/>
                      </a:endParaRPr>
                    </a:p>
                  </a:txBody>
                  <a:tcPr>
                    <a:solidFill>
                      <a:srgbClr val="00B0F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Functional test </a:t>
                      </a:r>
                    </a:p>
                    <a:p>
                      <a:pPr marL="120650" indent="-120650">
                        <a:buFont typeface="Arial" pitchFamily="34" charset="0"/>
                        <a:buChar char="•"/>
                      </a:pPr>
                      <a:r>
                        <a:rPr lang="en-US" sz="1400" dirty="0" smtClean="0">
                          <a:latin typeface="Times New Roman" pitchFamily="18" charset="0"/>
                          <a:cs typeface="Times New Roman" pitchFamily="18" charset="0"/>
                        </a:rPr>
                        <a:t>Interface testing </a:t>
                      </a:r>
                    </a:p>
                    <a:p>
                      <a:pPr marL="120650" indent="-120650">
                        <a:buFont typeface="Arial" pitchFamily="34" charset="0"/>
                        <a:buChar char="•"/>
                      </a:pPr>
                      <a:r>
                        <a:rPr lang="en-US" sz="1400" dirty="0" smtClean="0">
                          <a:latin typeface="Times New Roman" pitchFamily="18" charset="0"/>
                          <a:cs typeface="Times New Roman" pitchFamily="18" charset="0"/>
                        </a:rPr>
                        <a:t>Test preparation</a:t>
                      </a:r>
                    </a:p>
                    <a:p>
                      <a:pPr>
                        <a:buFont typeface="Arial" pitchFamily="34" charset="0"/>
                        <a:buNone/>
                      </a:pPr>
                      <a:r>
                        <a:rPr lang="en-US" sz="1400" dirty="0" smtClean="0">
                          <a:latin typeface="Times New Roman" pitchFamily="18" charset="0"/>
                          <a:cs typeface="Times New Roman" pitchFamily="18" charset="0"/>
                        </a:rPr>
                        <a:t>   review</a:t>
                      </a:r>
                      <a:endParaRPr lang="en-US" sz="1400" dirty="0">
                        <a:latin typeface="Times New Roman" pitchFamily="18" charset="0"/>
                        <a:cs typeface="Times New Roman" pitchFamily="18" charset="0"/>
                      </a:endParaRPr>
                    </a:p>
                  </a:txBody>
                  <a:tcPr>
                    <a:solidFill>
                      <a:srgbClr val="00B0F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 Software code listing</a:t>
                      </a:r>
                    </a:p>
                    <a:p>
                      <a:pPr marL="60325" indent="-60325">
                        <a:buFont typeface="Arial" pitchFamily="34" charset="0"/>
                        <a:buChar char="•"/>
                      </a:pPr>
                      <a:r>
                        <a:rPr lang="en-US" sz="1400" dirty="0" smtClean="0">
                          <a:latin typeface="Times New Roman" pitchFamily="18" charset="0"/>
                          <a:cs typeface="Times New Roman" pitchFamily="18" charset="0"/>
                        </a:rPr>
                        <a:t> Modification request</a:t>
                      </a:r>
                    </a:p>
                    <a:p>
                      <a:pPr marL="60325" indent="-60325">
                        <a:buFont typeface="Arial" pitchFamily="34" charset="0"/>
                        <a:buChar char="•"/>
                      </a:pPr>
                      <a:r>
                        <a:rPr lang="en-US" sz="1400" dirty="0" smtClean="0">
                          <a:latin typeface="Times New Roman" pitchFamily="18" charset="0"/>
                          <a:cs typeface="Times New Roman" pitchFamily="18" charset="0"/>
                        </a:rPr>
                        <a:t> Test documentation</a:t>
                      </a:r>
                      <a:endParaRPr lang="en-US" sz="1400" dirty="0">
                        <a:latin typeface="Times New Roman" pitchFamily="18" charset="0"/>
                        <a:cs typeface="Times New Roman" pitchFamily="18" charset="0"/>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Test system</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Test</a:t>
                      </a:r>
                      <a:r>
                        <a:rPr lang="en-US" sz="1400" baseline="0" dirty="0" smtClean="0">
                          <a:latin typeface="Times New Roman" pitchFamily="18" charset="0"/>
                          <a:cs typeface="Times New Roman" pitchFamily="18" charset="0"/>
                        </a:rPr>
                        <a:t> reports</a:t>
                      </a:r>
                      <a:endParaRPr lang="en-US" sz="1400" dirty="0" smtClean="0">
                        <a:latin typeface="Times New Roman" pitchFamily="18" charset="0"/>
                        <a:cs typeface="Times New Roman" pitchFamily="18" charset="0"/>
                      </a:endParaRPr>
                    </a:p>
                  </a:txBody>
                  <a:tcPr>
                    <a:solidFill>
                      <a:srgbClr val="00B0F0"/>
                    </a:solidFill>
                  </a:tcPr>
                </a:tc>
              </a:tr>
              <a:tr h="1771898">
                <a:tc>
                  <a:txBody>
                    <a:bodyPr/>
                    <a:lstStyle/>
                    <a:p>
                      <a:r>
                        <a:rPr lang="en-US" sz="1400" dirty="0" smtClean="0">
                          <a:latin typeface="Times New Roman" pitchFamily="18" charset="0"/>
                          <a:cs typeface="Times New Roman" pitchFamily="18" charset="0"/>
                        </a:rPr>
                        <a:t>Acceptance test phase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Test preparation</a:t>
                      </a:r>
                    </a:p>
                    <a:p>
                      <a:pPr>
                        <a:buFont typeface="Arial" pitchFamily="34" charset="0"/>
                        <a:buNone/>
                      </a:pPr>
                      <a:r>
                        <a:rPr lang="en-US" sz="1400" dirty="0" smtClean="0">
                          <a:latin typeface="Times New Roman" pitchFamily="18" charset="0"/>
                          <a:cs typeface="Times New Roman" pitchFamily="18" charset="0"/>
                        </a:rPr>
                        <a:t>   review report</a:t>
                      </a:r>
                    </a:p>
                    <a:p>
                      <a:pPr>
                        <a:buFont typeface="Arial" pitchFamily="34" charset="0"/>
                        <a:buChar char="•"/>
                      </a:pPr>
                      <a:r>
                        <a:rPr lang="en-US" sz="1400" dirty="0" smtClean="0">
                          <a:latin typeface="Times New Roman" pitchFamily="18" charset="0"/>
                          <a:cs typeface="Times New Roman" pitchFamily="18" charset="0"/>
                        </a:rPr>
                        <a:t> Full integrated system</a:t>
                      </a:r>
                    </a:p>
                    <a:p>
                      <a:pPr>
                        <a:buFont typeface="Arial" pitchFamily="34" charset="0"/>
                        <a:buChar char="•"/>
                      </a:pPr>
                      <a:r>
                        <a:rPr lang="en-US" sz="1400" dirty="0" smtClean="0">
                          <a:latin typeface="Times New Roman" pitchFamily="18" charset="0"/>
                          <a:cs typeface="Times New Roman" pitchFamily="18" charset="0"/>
                        </a:rPr>
                        <a:t> Acceptance test plans</a:t>
                      </a:r>
                    </a:p>
                    <a:p>
                      <a:pPr>
                        <a:buFont typeface="Arial" pitchFamily="34" charset="0"/>
                        <a:buChar char="•"/>
                      </a:pPr>
                      <a:r>
                        <a:rPr lang="en-US" sz="1400" dirty="0" smtClean="0">
                          <a:latin typeface="Times New Roman" pitchFamily="18" charset="0"/>
                          <a:cs typeface="Times New Roman" pitchFamily="18" charset="0"/>
                        </a:rPr>
                        <a:t> Acceptance test  cases</a:t>
                      </a:r>
                    </a:p>
                    <a:p>
                      <a:pPr>
                        <a:buFont typeface="Arial" pitchFamily="34" charset="0"/>
                        <a:buChar char="•"/>
                      </a:pPr>
                      <a:r>
                        <a:rPr lang="en-US" sz="1400" dirty="0" smtClean="0">
                          <a:latin typeface="Times New Roman" pitchFamily="18" charset="0"/>
                          <a:cs typeface="Times New Roman" pitchFamily="18" charset="0"/>
                        </a:rPr>
                        <a:t> Acceptance test</a:t>
                      </a:r>
                    </a:p>
                    <a:p>
                      <a:pPr>
                        <a:buFont typeface="Arial" pitchFamily="34" charset="0"/>
                        <a:buNone/>
                      </a:pPr>
                      <a:r>
                        <a:rPr lang="en-US" sz="1400" dirty="0" smtClean="0">
                          <a:latin typeface="Times New Roman" pitchFamily="18" charset="0"/>
                          <a:cs typeface="Times New Roman" pitchFamily="18" charset="0"/>
                        </a:rPr>
                        <a:t>  procedures </a:t>
                      </a:r>
                    </a:p>
                  </a:txBody>
                  <a:tcPr>
                    <a:solidFill>
                      <a:srgbClr val="92D050"/>
                    </a:solidFill>
                  </a:tcPr>
                </a:tc>
                <a:tc>
                  <a:txBody>
                    <a:bodyPr/>
                    <a:lstStyle/>
                    <a:p>
                      <a:pPr marL="120650" marR="0" indent="-1206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Acceptance test</a:t>
                      </a:r>
                    </a:p>
                    <a:p>
                      <a:pPr marL="120650" indent="-120650">
                        <a:buFont typeface="Arial" pitchFamily="34" charset="0"/>
                        <a:buChar char="•"/>
                      </a:pPr>
                      <a:r>
                        <a:rPr lang="en-US" sz="1400" dirty="0" smtClean="0">
                          <a:latin typeface="Times New Roman" pitchFamily="18" charset="0"/>
                          <a:cs typeface="Times New Roman" pitchFamily="18" charset="0"/>
                        </a:rPr>
                        <a:t>Inter-operability test</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Acceptance test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Acceptance test report</a:t>
                      </a:r>
                    </a:p>
                  </a:txBody>
                  <a:tcPr>
                    <a:solidFill>
                      <a:srgbClr val="92D050"/>
                    </a:solidFill>
                  </a:tcPr>
                </a:tc>
              </a:tr>
              <a:tr h="826885">
                <a:tc>
                  <a:txBody>
                    <a:bodyPr/>
                    <a:lstStyle/>
                    <a:p>
                      <a:r>
                        <a:rPr lang="en-US" sz="1400" dirty="0" smtClean="0">
                          <a:latin typeface="Times New Roman" pitchFamily="18" charset="0"/>
                          <a:cs typeface="Times New Roman" pitchFamily="18" charset="0"/>
                        </a:rPr>
                        <a:t>Delivery phase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Tested/</a:t>
                      </a:r>
                      <a:r>
                        <a:rPr lang="en-US" sz="1400" baseline="0" dirty="0" smtClean="0">
                          <a:latin typeface="Times New Roman" pitchFamily="18" charset="0"/>
                          <a:cs typeface="Times New Roman" pitchFamily="18" charset="0"/>
                        </a:rPr>
                        <a:t> accepted system</a:t>
                      </a:r>
                      <a:endParaRPr lang="en-US" sz="1400" dirty="0" smtClean="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Installation</a:t>
                      </a:r>
                    </a:p>
                    <a:p>
                      <a:pPr>
                        <a:buFont typeface="Arial" pitchFamily="34" charset="0"/>
                        <a:buChar char="•"/>
                      </a:pPr>
                      <a:r>
                        <a:rPr lang="en-US" sz="1400" dirty="0" smtClean="0">
                          <a:latin typeface="Times New Roman" pitchFamily="18" charset="0"/>
                          <a:cs typeface="Times New Roman" pitchFamily="18" charset="0"/>
                        </a:rPr>
                        <a:t> Training</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Version description</a:t>
                      </a:r>
                    </a:p>
                    <a:p>
                      <a:pPr>
                        <a:buFont typeface="Arial" pitchFamily="34" charset="0"/>
                        <a:buNone/>
                      </a:pPr>
                      <a:r>
                        <a:rPr lang="en-US" sz="1400" dirty="0" smtClean="0">
                          <a:latin typeface="Times New Roman" pitchFamily="18" charset="0"/>
                          <a:cs typeface="Times New Roman" pitchFamily="18" charset="0"/>
                        </a:rPr>
                        <a:t>  document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Version description</a:t>
                      </a:r>
                    </a:p>
                    <a:p>
                      <a:pPr>
                        <a:buFont typeface="Arial" pitchFamily="34" charset="0"/>
                        <a:buNone/>
                      </a:pPr>
                      <a:r>
                        <a:rPr lang="en-US" sz="1400" dirty="0" smtClean="0">
                          <a:latin typeface="Times New Roman" pitchFamily="18" charset="0"/>
                          <a:cs typeface="Times New Roman" pitchFamily="18" charset="0"/>
                        </a:rPr>
                        <a:t>  document</a:t>
                      </a:r>
                    </a:p>
                    <a:p>
                      <a:pPr>
                        <a:buFont typeface="Arial" pitchFamily="34" charset="0"/>
                        <a:buNone/>
                      </a:pPr>
                      <a:endParaRPr lang="en-US" sz="1400" dirty="0" smtClean="0">
                        <a:latin typeface="Times New Roman" pitchFamily="18" charset="0"/>
                        <a:cs typeface="Times New Roman" pitchFamily="18" charset="0"/>
                      </a:endParaRPr>
                    </a:p>
                  </a:txBody>
                  <a:tcPr>
                    <a:solidFill>
                      <a:srgbClr val="92D050"/>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457200" y="533400"/>
            <a:ext cx="7924800" cy="5334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SOFTWARE MAINTENANCE MODELS</a:t>
            </a:r>
            <a:endParaRPr lang="en-US" sz="2000" b="1" dirty="0" smtClean="0">
              <a:solidFill>
                <a:srgbClr val="002060"/>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r>
              <a:rPr lang="en-US" sz="28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Quick-fix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Boehm’s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Osborne’s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Iterative enhancement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Reuse-oriented model.</a:t>
            </a:r>
          </a:p>
          <a:p>
            <a:endParaRPr lang="en-GB" sz="3200" dirty="0">
              <a:solidFill>
                <a:srgbClr val="0070C0"/>
              </a:solidFill>
              <a:latin typeface="Times New Roman" pitchFamily="18" charset="0"/>
              <a:cs typeface="Times New Roman" pitchFamily="18" charset="0"/>
            </a:endParaRPr>
          </a:p>
          <a:p>
            <a:r>
              <a:rPr lang="en-GB" sz="3200" b="1" dirty="0" smtClean="0">
                <a:solidFill>
                  <a:srgbClr val="0070C0"/>
                </a:solidFill>
                <a:latin typeface="Times New Roman" pitchFamily="18" charset="0"/>
                <a:cs typeface="Times New Roman" pitchFamily="18" charset="0"/>
              </a:rPr>
              <a:t>Assignment Question 1</a:t>
            </a:r>
            <a:endParaRPr lang="en-US" sz="3200" b="1" dirty="0" smtClean="0">
              <a:solidFill>
                <a:srgbClr val="0070C0"/>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381000" y="228600"/>
            <a:ext cx="84582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rgbClr val="002060"/>
                </a:solidFill>
                <a:latin typeface="Times New Roman" pitchFamily="18" charset="0"/>
                <a:cs typeface="Times New Roman" pitchFamily="18" charset="0"/>
              </a:rPr>
              <a:t>TECHNIQUES FOR MAINTENANCE</a:t>
            </a:r>
          </a:p>
          <a:p>
            <a:endParaRPr lang="en-US" sz="1400" dirty="0" smtClean="0">
              <a:solidFill>
                <a:schemeClr val="tx1"/>
              </a:solidFill>
              <a:latin typeface="Times New Roman" pitchFamily="18" charset="0"/>
              <a:cs typeface="Times New Roman" pitchFamily="18" charset="0"/>
            </a:endParaRPr>
          </a:p>
          <a:p>
            <a:r>
              <a:rPr lang="en-US" sz="1400" b="1" dirty="0" smtClean="0">
                <a:solidFill>
                  <a:srgbClr val="7030A0"/>
                </a:solidFill>
                <a:latin typeface="Times New Roman" pitchFamily="18" charset="0"/>
                <a:cs typeface="Times New Roman" pitchFamily="18" charset="0"/>
              </a:rPr>
              <a:t> </a:t>
            </a:r>
            <a:r>
              <a:rPr lang="en-US" sz="2400" b="1" dirty="0" smtClean="0">
                <a:solidFill>
                  <a:srgbClr val="7030A0"/>
                </a:solidFill>
                <a:latin typeface="Times New Roman" pitchFamily="18" charset="0"/>
                <a:cs typeface="Times New Roman" pitchFamily="18" charset="0"/>
              </a:rPr>
              <a:t>Configuration Management</a:t>
            </a:r>
            <a:endParaRPr lang="en-US" sz="1400" b="1" dirty="0" smtClean="0">
              <a:solidFill>
                <a:srgbClr val="7030A0"/>
              </a:solidFill>
              <a:latin typeface="Times New Roman" pitchFamily="18" charset="0"/>
              <a:cs typeface="Times New Roman" pitchFamily="18" charset="0"/>
            </a:endParaRPr>
          </a:p>
          <a:p>
            <a:endParaRPr lang="en-US" sz="14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chemeClr val="tx1"/>
                </a:solidFill>
                <a:latin typeface="Times New Roman" pitchFamily="18" charset="0"/>
                <a:cs typeface="Times New Roman" pitchFamily="18" charset="0"/>
              </a:rPr>
              <a:t>  In organizations Configuration Control Board (CCB) is constituted to oversee the entire change process.</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Request for change is received on a formal change request form.</a:t>
            </a:r>
          </a:p>
          <a:p>
            <a:pPr>
              <a:buFont typeface="Arial" pitchFamily="34" charset="0"/>
              <a:buChar char="•"/>
            </a:pPr>
            <a:r>
              <a:rPr lang="en-US" sz="2400" dirty="0" smtClean="0">
                <a:solidFill>
                  <a:schemeClr val="tx1"/>
                </a:solidFill>
                <a:latin typeface="Times New Roman" pitchFamily="18" charset="0"/>
                <a:cs typeface="Times New Roman" pitchFamily="18" charset="0"/>
              </a:rPr>
              <a:t>  The change control form should include information about how the system works, nature of the problem, and how the new (expected) system should work.</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The request for change is reported to the Configuration Control Board.</a:t>
            </a:r>
          </a:p>
          <a:p>
            <a:pPr>
              <a:buFont typeface="Arial" pitchFamily="34" charset="0"/>
              <a:buChar char="•"/>
            </a:pPr>
            <a:r>
              <a:rPr lang="en-US" sz="2400" dirty="0" smtClean="0">
                <a:solidFill>
                  <a:schemeClr val="tx1"/>
                </a:solidFill>
                <a:latin typeface="Times New Roman" pitchFamily="18" charset="0"/>
                <a:cs typeface="Times New Roman" pitchFamily="18" charset="0"/>
              </a:rPr>
              <a:t> The representative of CCB meets the user to discuss the problem.</a:t>
            </a: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p:cNvSpPr/>
          <p:nvPr/>
        </p:nvSpPr>
        <p:spPr>
          <a:xfrm>
            <a:off x="533400" y="381000"/>
            <a:ext cx="80772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BASICS OF SOFTWARE MAINTENANCE</a:t>
            </a:r>
          </a:p>
          <a:p>
            <a:pPr algn="ctr"/>
            <a:r>
              <a:rPr lang="en-US" sz="2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IEEE defines maintenance as :</a:t>
            </a:r>
          </a:p>
          <a:p>
            <a:pPr algn="ctr"/>
            <a:endParaRPr lang="en-US" sz="2000" dirty="0">
              <a:solidFill>
                <a:schemeClr val="tx1"/>
              </a:solidFill>
              <a:latin typeface="Times New Roman" pitchFamily="18" charset="0"/>
              <a:cs typeface="Times New Roman" pitchFamily="18" charset="0"/>
            </a:endParaRPr>
          </a:p>
          <a:p>
            <a:pPr algn="just"/>
            <a:r>
              <a:rPr lang="en-US" sz="1400" dirty="0" smtClean="0">
                <a:solidFill>
                  <a:srgbClr val="0070C0"/>
                </a:solidFill>
                <a:latin typeface="Times New Roman" pitchFamily="18" charset="0"/>
                <a:cs typeface="Times New Roman" pitchFamily="18" charset="0"/>
              </a:rPr>
              <a:t>   ‘</a:t>
            </a:r>
            <a:r>
              <a:rPr lang="en-US" sz="2800" dirty="0" smtClean="0">
                <a:solidFill>
                  <a:srgbClr val="0070C0"/>
                </a:solidFill>
                <a:latin typeface="Times New Roman" pitchFamily="18" charset="0"/>
                <a:cs typeface="Times New Roman" pitchFamily="18" charset="0"/>
              </a:rPr>
              <a:t>A process of modifying a software system or component after delivery to  correct faults, to improve performance or other attributes, or to adapt the product to a changed environment’.</a:t>
            </a:r>
          </a:p>
          <a:p>
            <a:pPr algn="just"/>
            <a:endParaRPr lang="en-US" sz="2800" dirty="0" smtClean="0">
              <a:solidFill>
                <a:schemeClr val="tx1"/>
              </a:solidFill>
              <a:latin typeface="Times New Roman" pitchFamily="18" charset="0"/>
              <a:cs typeface="Times New Roman" pitchFamily="18" charset="0"/>
            </a:endParaRPr>
          </a:p>
          <a:p>
            <a:pPr>
              <a:buFont typeface="Arial" pitchFamily="34" charset="0"/>
              <a:buChar char="•"/>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In software engineering a software needs to be ‘serviced’ so that it is able to meet the changing</a:t>
            </a:r>
          </a:p>
          <a:p>
            <a:r>
              <a:rPr lang="en-US" sz="2800" dirty="0" smtClean="0">
                <a:solidFill>
                  <a:schemeClr val="tx1"/>
                </a:solidFill>
                <a:latin typeface="Times New Roman" pitchFamily="18" charset="0"/>
                <a:cs typeface="Times New Roman" pitchFamily="18" charset="0"/>
              </a:rPr>
              <a:t> environment (such as business and user needs) where it functions.</a:t>
            </a: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r>
              <a:rPr lang="en-US" sz="9600" b="1" dirty="0" smtClean="0">
                <a:solidFill>
                  <a:srgbClr val="7030A0"/>
                </a:solidFill>
                <a:latin typeface="Times New Roman" pitchFamily="18" charset="0"/>
                <a:cs typeface="Times New Roman" pitchFamily="18" charset="0"/>
              </a:rPr>
              <a:t>Configuration Management – Cont….</a:t>
            </a:r>
            <a:endParaRPr lang="en-US" sz="9600" dirty="0" smtClean="0">
              <a:solidFill>
                <a:schemeClr val="tx1"/>
              </a:solidFill>
              <a:latin typeface="Times New Roman" pitchFamily="18" charset="0"/>
              <a:cs typeface="Times New Roman" pitchFamily="18" charset="0"/>
            </a:endParaRPr>
          </a:p>
          <a:p>
            <a:pPr algn="ctr">
              <a:buNone/>
            </a:pPr>
            <a:endParaRPr lang="en-US" sz="2000" b="1" dirty="0" smtClean="0">
              <a:solidFill>
                <a:schemeClr val="tx1"/>
              </a:solidFill>
              <a:latin typeface="Times New Roman" pitchFamily="18" charset="0"/>
              <a:cs typeface="Times New Roman" pitchFamily="18" charset="0"/>
            </a:endParaRPr>
          </a:p>
          <a:p>
            <a:r>
              <a:rPr lang="en-US" sz="9600" dirty="0" smtClean="0">
                <a:solidFill>
                  <a:schemeClr val="tx1"/>
                </a:solidFill>
                <a:latin typeface="Times New Roman" pitchFamily="18" charset="0"/>
                <a:cs typeface="Times New Roman" pitchFamily="18" charset="0"/>
              </a:rPr>
              <a:t>When the user requests for a reported failure, the CCB discusses the source of the problem. </a:t>
            </a:r>
          </a:p>
          <a:p>
            <a:r>
              <a:rPr lang="en-US" sz="9600" dirty="0" smtClean="0">
                <a:solidFill>
                  <a:srgbClr val="0070C0"/>
                </a:solidFill>
                <a:latin typeface="Times New Roman" pitchFamily="18" charset="0"/>
                <a:cs typeface="Times New Roman" pitchFamily="18" charset="0"/>
              </a:rPr>
              <a:t>If the requested change is an enhancement, the CCB discusses the parts or the components that will be affected by the change. </a:t>
            </a:r>
          </a:p>
          <a:p>
            <a:r>
              <a:rPr lang="en-US" sz="9600" dirty="0" smtClean="0">
                <a:solidFill>
                  <a:schemeClr val="tx1"/>
                </a:solidFill>
                <a:latin typeface="Times New Roman" pitchFamily="18" charset="0"/>
                <a:cs typeface="Times New Roman" pitchFamily="18" charset="0"/>
              </a:rPr>
              <a:t>In both the cases, developers describe the scope of change and the expected time to implement them.</a:t>
            </a:r>
          </a:p>
          <a:p>
            <a:r>
              <a:rPr lang="en-US" sz="9600" dirty="0" smtClean="0">
                <a:solidFill>
                  <a:srgbClr val="0070C0"/>
                </a:solidFill>
                <a:latin typeface="Times New Roman" pitchFamily="18" charset="0"/>
                <a:cs typeface="Times New Roman" pitchFamily="18" charset="0"/>
              </a:rPr>
              <a:t>Finally, all the relevant documentation is updated according to the requested change.</a:t>
            </a:r>
          </a:p>
          <a:p>
            <a:r>
              <a:rPr lang="en-US" sz="9600" dirty="0" smtClean="0">
                <a:solidFill>
                  <a:schemeClr val="tx1"/>
                </a:solidFill>
                <a:latin typeface="Times New Roman" pitchFamily="18" charset="0"/>
                <a:cs typeface="Times New Roman" pitchFamily="18" charset="0"/>
              </a:rPr>
              <a:t>The developers then record all the changes made to the operational system in a change report to keep track of the next release or version of the software system.</a:t>
            </a:r>
          </a:p>
          <a:p>
            <a:endParaRPr lang="en-US" sz="3200"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r>
              <a:rPr lang="en-US" sz="11200" b="1" dirty="0" smtClean="0">
                <a:solidFill>
                  <a:srgbClr val="7030A0"/>
                </a:solidFill>
                <a:latin typeface="Times New Roman" pitchFamily="18" charset="0"/>
                <a:cs typeface="Times New Roman" pitchFamily="18" charset="0"/>
              </a:rPr>
              <a:t>Software Versions</a:t>
            </a:r>
          </a:p>
          <a:p>
            <a:pPr>
              <a:buNone/>
            </a:pPr>
            <a:endParaRPr lang="en-US" sz="2800" b="1" dirty="0" smtClean="0">
              <a:solidFill>
                <a:schemeClr val="tx1"/>
              </a:solidFill>
              <a:latin typeface="Times New Roman" pitchFamily="18" charset="0"/>
              <a:cs typeface="Times New Roman" pitchFamily="18" charset="0"/>
            </a:endParaRPr>
          </a:p>
          <a:p>
            <a:r>
              <a:rPr lang="en-US" sz="9600" dirty="0" smtClean="0">
                <a:solidFill>
                  <a:schemeClr val="tx1"/>
                </a:solidFill>
                <a:latin typeface="Times New Roman" pitchFamily="18" charset="0"/>
                <a:cs typeface="Times New Roman" pitchFamily="18" charset="0"/>
              </a:rPr>
              <a:t>Version control implies the process by which the contents of the software, hardware, or documentation are revised. </a:t>
            </a:r>
          </a:p>
          <a:p>
            <a:r>
              <a:rPr lang="en-US" sz="9600" dirty="0" smtClean="0">
                <a:solidFill>
                  <a:srgbClr val="0070C0"/>
                </a:solidFill>
                <a:latin typeface="Times New Roman" pitchFamily="18" charset="0"/>
                <a:cs typeface="Times New Roman" pitchFamily="18" charset="0"/>
              </a:rPr>
              <a:t>Note that the software configuration management manages how the versions differ, who made the changes, and why they were made.</a:t>
            </a:r>
          </a:p>
          <a:p>
            <a:r>
              <a:rPr lang="en-US" sz="9600" dirty="0" smtClean="0">
                <a:solidFill>
                  <a:schemeClr val="tx1"/>
                </a:solidFill>
                <a:latin typeface="Times New Roman" pitchFamily="18" charset="0"/>
                <a:cs typeface="Times New Roman" pitchFamily="18" charset="0"/>
              </a:rPr>
              <a:t>The records, such as name of the component, date and time, version status, and account of all changes are managed.</a:t>
            </a:r>
          </a:p>
          <a:p>
            <a:r>
              <a:rPr lang="en-US" sz="9600" dirty="0" smtClean="0">
                <a:solidFill>
                  <a:srgbClr val="0070C0"/>
                </a:solidFill>
                <a:latin typeface="Times New Roman" pitchFamily="18" charset="0"/>
                <a:cs typeface="Times New Roman" pitchFamily="18" charset="0"/>
              </a:rPr>
              <a:t>This helps the software configuration management to identify the current version and the revised number of the operational system.</a:t>
            </a: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457200" y="228600"/>
            <a:ext cx="84582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pPr algn="r"/>
            <a:r>
              <a:rPr lang="en-US" sz="2800" b="1" dirty="0" smtClean="0">
                <a:solidFill>
                  <a:srgbClr val="7030A0"/>
                </a:solidFill>
                <a:latin typeface="Times New Roman" pitchFamily="18" charset="0"/>
                <a:cs typeface="Times New Roman" pitchFamily="18" charset="0"/>
              </a:rPr>
              <a:t>Impact Analysis</a:t>
            </a:r>
          </a:p>
          <a:p>
            <a:r>
              <a:rPr lang="en-US" sz="2400" dirty="0" smtClean="0">
                <a:solidFill>
                  <a:schemeClr val="tx1"/>
                </a:solidFill>
                <a:latin typeface="Times New Roman" pitchFamily="18" charset="0"/>
                <a:cs typeface="Times New Roman" pitchFamily="18" charset="0"/>
              </a:rPr>
              <a:t>Impact analysis is used to evaluate risks associate with change. Includes estimating effect on effort schedule, and resources. Impact analysis is also used to determine the consequences of making modifications in the software system and to analyze the cost and benefits of the modifications. </a:t>
            </a:r>
          </a:p>
          <a:p>
            <a:r>
              <a:rPr lang="en-US" sz="2400" b="1" dirty="0" smtClean="0">
                <a:solidFill>
                  <a:srgbClr val="7030A0"/>
                </a:solidFill>
                <a:latin typeface="Times New Roman" pitchFamily="18" charset="0"/>
                <a:cs typeface="Times New Roman" pitchFamily="18" charset="0"/>
              </a:rPr>
              <a:t>Advantages of Impact Analysis are:</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understand situations when the modifications required in the software system affect large segments of software code or several components of the software.</a:t>
            </a:r>
          </a:p>
          <a:p>
            <a:pPr>
              <a:buFont typeface="Arial" pitchFamily="34" charset="0"/>
              <a:buChar char="•"/>
            </a:pPr>
            <a:r>
              <a:rPr lang="en-US" sz="2400" dirty="0" smtClean="0">
                <a:solidFill>
                  <a:schemeClr val="tx1"/>
                </a:solidFill>
                <a:latin typeface="Times New Roman" pitchFamily="18" charset="0"/>
                <a:cs typeface="Times New Roman" pitchFamily="18" charset="0"/>
              </a:rPr>
              <a:t> To understand relationship of the components that are to be modified along with the structure of the software.</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record the history of modification, which helps in maintaining quality in the software system.</a:t>
            </a: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r>
              <a:rPr lang="en-US" sz="1400" b="1" dirty="0" smtClean="0">
                <a:solidFill>
                  <a:schemeClr val="tx1"/>
                </a:solidFill>
                <a:latin typeface="Times New Roman" pitchFamily="18" charset="0"/>
                <a:cs typeface="Times New Roman" pitchFamily="18" charset="0"/>
              </a:rPr>
              <a:t>    </a:t>
            </a: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pPr algn="ctr"/>
            <a:r>
              <a:rPr lang="en-US" dirty="0" smtClean="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buNone/>
            </a:pPr>
            <a:r>
              <a:rPr lang="en-US" sz="11200" b="1" dirty="0" smtClean="0">
                <a:solidFill>
                  <a:srgbClr val="7030A0"/>
                </a:solidFill>
                <a:latin typeface="Times New Roman" pitchFamily="18" charset="0"/>
                <a:cs typeface="Times New Roman" pitchFamily="18" charset="0"/>
              </a:rPr>
              <a:t>Software Rejuvenation</a:t>
            </a:r>
          </a:p>
          <a:p>
            <a:endParaRPr lang="en-US" sz="2000" b="1" dirty="0" smtClean="0">
              <a:solidFill>
                <a:schemeClr val="tx1"/>
              </a:solidFill>
              <a:latin typeface="Times New Roman" pitchFamily="18" charset="0"/>
              <a:cs typeface="Times New Roman" pitchFamily="18" charset="0"/>
            </a:endParaRPr>
          </a:p>
          <a:p>
            <a:r>
              <a:rPr lang="en-US" sz="9600" dirty="0" smtClean="0">
                <a:solidFill>
                  <a:srgbClr val="0070C0"/>
                </a:solidFill>
                <a:latin typeface="Times New Roman" pitchFamily="18" charset="0"/>
                <a:cs typeface="Times New Roman" pitchFamily="18" charset="0"/>
              </a:rPr>
              <a:t>May include enhancing or completely replacing a software system. To preserve or increase the software quality, and its maintainability while keeping the costs low.</a:t>
            </a:r>
          </a:p>
          <a:p>
            <a:pPr>
              <a:buNone/>
            </a:pPr>
            <a:endParaRPr lang="en-US" sz="9600" dirty="0" smtClean="0">
              <a:solidFill>
                <a:srgbClr val="0070C0"/>
              </a:solidFill>
              <a:latin typeface="Times New Roman" pitchFamily="18" charset="0"/>
              <a:cs typeface="Times New Roman" pitchFamily="18" charset="0"/>
            </a:endParaRPr>
          </a:p>
          <a:p>
            <a:r>
              <a:rPr lang="en-US" sz="9600" dirty="0" smtClean="0">
                <a:solidFill>
                  <a:schemeClr val="tx1"/>
                </a:solidFill>
                <a:latin typeface="Times New Roman" pitchFamily="18" charset="0"/>
                <a:cs typeface="Times New Roman" pitchFamily="18" charset="0"/>
              </a:rPr>
              <a:t>Four types of software rejuvenation exist, namely:</a:t>
            </a:r>
          </a:p>
          <a:p>
            <a:pPr lvl="2">
              <a:buFont typeface="Courier New" pitchFamily="49" charset="0"/>
              <a:buChar char="o"/>
            </a:pPr>
            <a:r>
              <a:rPr lang="en-US" sz="9600" dirty="0" smtClean="0">
                <a:solidFill>
                  <a:schemeClr val="tx1"/>
                </a:solidFill>
                <a:latin typeface="Times New Roman" pitchFamily="18" charset="0"/>
                <a:cs typeface="Times New Roman" pitchFamily="18" charset="0"/>
              </a:rPr>
              <a:t>redocumentation,</a:t>
            </a:r>
          </a:p>
          <a:p>
            <a:pPr lvl="2">
              <a:buFont typeface="Courier New" pitchFamily="49" charset="0"/>
              <a:buChar char="o"/>
            </a:pPr>
            <a:r>
              <a:rPr lang="en-US" sz="9600" dirty="0" smtClean="0">
                <a:solidFill>
                  <a:schemeClr val="tx1"/>
                </a:solidFill>
                <a:latin typeface="Times New Roman" pitchFamily="18" charset="0"/>
                <a:cs typeface="Times New Roman" pitchFamily="18" charset="0"/>
              </a:rPr>
              <a:t>restructuring, </a:t>
            </a:r>
          </a:p>
          <a:p>
            <a:pPr lvl="2">
              <a:buFont typeface="Courier New" pitchFamily="49" charset="0"/>
              <a:buChar char="o"/>
            </a:pPr>
            <a:r>
              <a:rPr lang="en-US" sz="9600" dirty="0" smtClean="0">
                <a:solidFill>
                  <a:schemeClr val="tx1"/>
                </a:solidFill>
                <a:latin typeface="Times New Roman" pitchFamily="18" charset="0"/>
                <a:cs typeface="Times New Roman" pitchFamily="18" charset="0"/>
              </a:rPr>
              <a:t>reverse engineering, and </a:t>
            </a:r>
          </a:p>
          <a:p>
            <a:pPr lvl="2">
              <a:buFont typeface="Courier New" pitchFamily="49" charset="0"/>
              <a:buChar char="o"/>
            </a:pPr>
            <a:r>
              <a:rPr lang="en-US" sz="9600" dirty="0" smtClean="0">
                <a:solidFill>
                  <a:schemeClr val="tx1"/>
                </a:solidFill>
                <a:latin typeface="Times New Roman" pitchFamily="18" charset="0"/>
                <a:cs typeface="Times New Roman" pitchFamily="18" charset="0"/>
              </a:rPr>
              <a:t>re-engineering.</a:t>
            </a:r>
          </a:p>
          <a:p>
            <a:pPr>
              <a:buNone/>
            </a:pPr>
            <a:r>
              <a:rPr lang="en-US" sz="9600" b="1" dirty="0" smtClean="0">
                <a:solidFill>
                  <a:schemeClr val="tx1"/>
                </a:solidFill>
                <a:latin typeface="Times New Roman" pitchFamily="18" charset="0"/>
                <a:cs typeface="Times New Roman" pitchFamily="18" charset="0"/>
              </a:rPr>
              <a:t> Assignment Question 2</a:t>
            </a:r>
            <a:endParaRPr lang="en-US" sz="5900" b="1" dirty="0" smtClean="0">
              <a:solidFill>
                <a:schemeClr val="tx1"/>
              </a:solidFill>
              <a:latin typeface="Times New Roman" pitchFamily="18" charset="0"/>
              <a:cs typeface="Times New Roman" pitchFamily="18" charset="0"/>
            </a:endParaRP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533400" y="304800"/>
            <a:ext cx="80772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rgbClr val="7030A0"/>
                </a:solidFill>
                <a:latin typeface="Times New Roman" pitchFamily="18" charset="0"/>
                <a:cs typeface="Times New Roman" pitchFamily="18" charset="0"/>
              </a:rPr>
              <a:t>Software Maintenance Tools</a:t>
            </a:r>
          </a:p>
          <a:p>
            <a:pPr algn="ctr"/>
            <a:endParaRPr lang="en-US" sz="1400"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762000" y="990600"/>
          <a:ext cx="7696200" cy="5181600"/>
        </p:xfrm>
        <a:graphic>
          <a:graphicData uri="http://schemas.openxmlformats.org/drawingml/2006/table">
            <a:tbl>
              <a:tblPr firstRow="1" bandRow="1">
                <a:tableStyleId>{5C22544A-7EE6-4342-B048-85BDC9FD1C3A}</a:tableStyleId>
              </a:tblPr>
              <a:tblGrid>
                <a:gridCol w="2416250"/>
                <a:gridCol w="5279950"/>
              </a:tblGrid>
              <a:tr h="533862">
                <a:tc>
                  <a:txBody>
                    <a:bodyPr/>
                    <a:lstStyle/>
                    <a:p>
                      <a:r>
                        <a:rPr lang="en-US" sz="1400"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Description</a:t>
                      </a:r>
                    </a:p>
                    <a:p>
                      <a:endParaRPr lang="en-US" sz="1400" dirty="0"/>
                    </a:p>
                  </a:txBody>
                  <a:tcPr/>
                </a:tc>
              </a:tr>
              <a:tr h="753688">
                <a:tc>
                  <a:txBody>
                    <a:bodyPr/>
                    <a:lstStyle/>
                    <a:p>
                      <a:r>
                        <a:rPr lang="en-US" sz="2000" b="0" dirty="0" smtClean="0">
                          <a:solidFill>
                            <a:srgbClr val="002060"/>
                          </a:solidFill>
                          <a:latin typeface="Times New Roman" pitchFamily="18" charset="0"/>
                          <a:cs typeface="Times New Roman" pitchFamily="18" charset="0"/>
                        </a:rPr>
                        <a:t>File</a:t>
                      </a:r>
                      <a:r>
                        <a:rPr lang="en-US" sz="2000" b="0" baseline="0" dirty="0" smtClean="0">
                          <a:solidFill>
                            <a:srgbClr val="002060"/>
                          </a:solidFill>
                          <a:latin typeface="Times New Roman" pitchFamily="18" charset="0"/>
                          <a:cs typeface="Times New Roman" pitchFamily="18" charset="0"/>
                        </a:rPr>
                        <a:t> comparators</a:t>
                      </a:r>
                      <a:endParaRPr lang="en-US" sz="2000" b="0" dirty="0">
                        <a:solidFill>
                          <a:srgbClr val="002060"/>
                        </a:solidFill>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Compares</a:t>
                      </a:r>
                      <a:r>
                        <a:rPr lang="en-US" sz="1400" b="0" baseline="0" dirty="0" smtClean="0">
                          <a:latin typeface="Times New Roman" pitchFamily="18" charset="0"/>
                          <a:cs typeface="Times New Roman" pitchFamily="18" charset="0"/>
                        </a:rPr>
                        <a:t> two files or systems and maintains the record for the differences in files. In addition, it determines whether the two files or the systems are identical or not.</a:t>
                      </a:r>
                      <a:endParaRPr lang="en-US" sz="1400" b="0" dirty="0">
                        <a:latin typeface="Times New Roman" pitchFamily="18" charset="0"/>
                        <a:cs typeface="Times New Roman" pitchFamily="18" charset="0"/>
                      </a:endParaRPr>
                    </a:p>
                  </a:txBody>
                  <a:tcPr/>
                </a:tc>
              </a:tr>
              <a:tr h="1413164">
                <a:tc>
                  <a:txBody>
                    <a:bodyPr/>
                    <a:lstStyle/>
                    <a:p>
                      <a:r>
                        <a:rPr lang="en-US" sz="2000" b="0" dirty="0" smtClean="0">
                          <a:solidFill>
                            <a:srgbClr val="002060"/>
                          </a:solidFill>
                          <a:latin typeface="Times New Roman" pitchFamily="18" charset="0"/>
                          <a:cs typeface="Times New Roman" pitchFamily="18" charset="0"/>
                        </a:rPr>
                        <a:t>Compilers</a:t>
                      </a:r>
                      <a:r>
                        <a:rPr lang="en-US" sz="2000" b="0" baseline="0" dirty="0" smtClean="0">
                          <a:solidFill>
                            <a:srgbClr val="002060"/>
                          </a:solidFill>
                          <a:latin typeface="Times New Roman" pitchFamily="18" charset="0"/>
                          <a:cs typeface="Times New Roman" pitchFamily="18" charset="0"/>
                        </a:rPr>
                        <a:t> and linkers</a:t>
                      </a:r>
                      <a:endParaRPr lang="en-US" sz="2000" b="0" dirty="0">
                        <a:solidFill>
                          <a:srgbClr val="002060"/>
                        </a:solidFill>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Compilers are used to check syntax errors and (in some cases) locate the type of errors. When the code is compiled</a:t>
                      </a:r>
                      <a:r>
                        <a:rPr lang="en-US" sz="1400" b="0" baseline="0" dirty="0" smtClean="0">
                          <a:latin typeface="Times New Roman" pitchFamily="18" charset="0"/>
                          <a:cs typeface="Times New Roman" pitchFamily="18" charset="0"/>
                        </a:rPr>
                        <a:t> , a linker is used to link code with other components, which are required for executing the program. Linkers sometimes are used to track the version numbers of the components so that appropriate versions are linked together. </a:t>
                      </a:r>
                      <a:endParaRPr lang="en-US" sz="1400" b="0" dirty="0">
                        <a:latin typeface="Times New Roman" pitchFamily="18" charset="0"/>
                        <a:cs typeface="Times New Roman" pitchFamily="18" charset="0"/>
                      </a:endParaRPr>
                    </a:p>
                  </a:txBody>
                  <a:tcPr/>
                </a:tc>
              </a:tr>
              <a:tr h="533862">
                <a:tc>
                  <a:txBody>
                    <a:bodyPr/>
                    <a:lstStyle/>
                    <a:p>
                      <a:r>
                        <a:rPr lang="en-US" sz="2000" b="0" dirty="0" smtClean="0">
                          <a:solidFill>
                            <a:srgbClr val="002060"/>
                          </a:solidFill>
                          <a:latin typeface="Times New Roman" pitchFamily="18" charset="0"/>
                          <a:cs typeface="Times New Roman" pitchFamily="18" charset="0"/>
                        </a:rPr>
                        <a:t>Debugging</a:t>
                      </a:r>
                      <a:endParaRPr lang="en-US" sz="2000" b="0" dirty="0">
                        <a:solidFill>
                          <a:srgbClr val="002060"/>
                        </a:solidFill>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Allows to trace</a:t>
                      </a:r>
                      <a:r>
                        <a:rPr lang="en-US" sz="1400" b="0" baseline="0" dirty="0" smtClean="0">
                          <a:latin typeface="Times New Roman" pitchFamily="18" charset="0"/>
                          <a:cs typeface="Times New Roman" pitchFamily="18" charset="0"/>
                        </a:rPr>
                        <a:t> the logic of the program and examines the contents of the registers and memory areas.</a:t>
                      </a:r>
                      <a:endParaRPr lang="en-US" sz="1400" b="0" dirty="0">
                        <a:latin typeface="Times New Roman" pitchFamily="18" charset="0"/>
                        <a:cs typeface="Times New Roman" pitchFamily="18" charset="0"/>
                      </a:endParaRPr>
                    </a:p>
                  </a:txBody>
                  <a:tcPr/>
                </a:tc>
              </a:tr>
              <a:tr h="973512">
                <a:tc>
                  <a:txBody>
                    <a:bodyPr/>
                    <a:lstStyle/>
                    <a:p>
                      <a:r>
                        <a:rPr lang="en-US" sz="2000" b="0" dirty="0" smtClean="0">
                          <a:solidFill>
                            <a:srgbClr val="002060"/>
                          </a:solidFill>
                          <a:latin typeface="Times New Roman" pitchFamily="18" charset="0"/>
                          <a:cs typeface="Times New Roman" pitchFamily="18" charset="0"/>
                        </a:rPr>
                        <a:t>Cross-reference generators</a:t>
                      </a:r>
                      <a:endParaRPr lang="en-US" sz="2000" b="0" dirty="0">
                        <a:solidFill>
                          <a:srgbClr val="002060"/>
                        </a:solidFill>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Assures</a:t>
                      </a:r>
                      <a:r>
                        <a:rPr lang="en-US" sz="1400" b="0" baseline="0" dirty="0" smtClean="0">
                          <a:latin typeface="Times New Roman" pitchFamily="18" charset="0"/>
                          <a:cs typeface="Times New Roman" pitchFamily="18" charset="0"/>
                        </a:rPr>
                        <a:t> that the changes in code are in compliance with the existing code. When a change to a requirement is requested, this tool enables one to know which other requirements, design, and code components will be affected.</a:t>
                      </a:r>
                      <a:endParaRPr lang="en-US" sz="1400" b="0" dirty="0">
                        <a:latin typeface="Times New Roman" pitchFamily="18" charset="0"/>
                        <a:cs typeface="Times New Roman" pitchFamily="18" charset="0"/>
                      </a:endParaRPr>
                    </a:p>
                  </a:txBody>
                  <a:tcPr/>
                </a:tc>
              </a:tr>
              <a:tr h="973512">
                <a:tc>
                  <a:txBody>
                    <a:bodyPr/>
                    <a:lstStyle/>
                    <a:p>
                      <a:r>
                        <a:rPr lang="en-US" sz="2000" b="0" dirty="0" smtClean="0">
                          <a:solidFill>
                            <a:srgbClr val="002060"/>
                          </a:solidFill>
                          <a:latin typeface="Times New Roman" pitchFamily="18" charset="0"/>
                          <a:cs typeface="Times New Roman" pitchFamily="18" charset="0"/>
                        </a:rPr>
                        <a:t>Static code analyzers</a:t>
                      </a:r>
                      <a:endParaRPr lang="en-US" sz="2000" b="0" dirty="0">
                        <a:solidFill>
                          <a:srgbClr val="002060"/>
                        </a:solidFill>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Measures information about the code attributes, such as number of lines of codes, number of spanning paths and so on. This can be calculated when the new versions of system are developed.</a:t>
                      </a:r>
                      <a:endParaRPr lang="en-US" sz="14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buNone/>
            </a:pPr>
            <a:r>
              <a:rPr lang="en-GB" sz="8000" b="1" dirty="0" smtClean="0">
                <a:solidFill>
                  <a:schemeClr val="tx1"/>
                </a:solidFill>
                <a:latin typeface="Times New Roman" pitchFamily="18" charset="0"/>
                <a:cs typeface="Times New Roman" pitchFamily="18" charset="0"/>
              </a:rPr>
              <a:t>IMPORTANCE OF SOFTWARE MAINTENANCE</a:t>
            </a:r>
            <a:endParaRPr lang="en-US" sz="8000" b="1" dirty="0">
              <a:solidFill>
                <a:schemeClr val="tx1"/>
              </a:solidFill>
              <a:latin typeface="Times New Roman" pitchFamily="18" charset="0"/>
              <a:cs typeface="Times New Roman" pitchFamily="18" charset="0"/>
            </a:endParaRPr>
          </a:p>
          <a:p>
            <a:endParaRPr lang="en-US" sz="8000" b="1" dirty="0" smtClean="0">
              <a:solidFill>
                <a:schemeClr val="tx1"/>
              </a:solidFill>
              <a:latin typeface="Times New Roman" pitchFamily="18" charset="0"/>
              <a:cs typeface="Times New Roman" pitchFamily="18" charset="0"/>
            </a:endParaRPr>
          </a:p>
          <a:p>
            <a:r>
              <a:rPr lang="en-US" sz="6400" b="1" dirty="0" smtClean="0">
                <a:solidFill>
                  <a:srgbClr val="002060"/>
                </a:solidFill>
                <a:latin typeface="Times New Roman" pitchFamily="18" charset="0"/>
                <a:cs typeface="Times New Roman" pitchFamily="18" charset="0"/>
              </a:rPr>
              <a:t>Providing Continuity of Service</a:t>
            </a:r>
          </a:p>
          <a:p>
            <a:pPr marL="284163" indent="0" algn="just">
              <a:buNone/>
            </a:pPr>
            <a:r>
              <a:rPr lang="en-US" sz="6400" dirty="0" smtClean="0">
                <a:solidFill>
                  <a:srgbClr val="0070C0"/>
                </a:solidFill>
                <a:latin typeface="Times New Roman" pitchFamily="18" charset="0"/>
                <a:cs typeface="Times New Roman" pitchFamily="18" charset="0"/>
              </a:rPr>
              <a:t>Fixing errors, recovering from failures, such as hardware failures or incompatibility of hardware with software, and accommodating changes in the operating system and the hardware. </a:t>
            </a:r>
          </a:p>
          <a:p>
            <a:endParaRPr lang="en-US" sz="6400" dirty="0" smtClean="0">
              <a:solidFill>
                <a:schemeClr val="tx1"/>
              </a:solidFill>
              <a:latin typeface="Times New Roman" pitchFamily="18" charset="0"/>
              <a:cs typeface="Times New Roman" pitchFamily="18" charset="0"/>
            </a:endParaRPr>
          </a:p>
          <a:p>
            <a:r>
              <a:rPr lang="en-US" sz="6400" b="1" dirty="0" smtClean="0">
                <a:solidFill>
                  <a:srgbClr val="002060"/>
                </a:solidFill>
                <a:latin typeface="Times New Roman" pitchFamily="18" charset="0"/>
                <a:cs typeface="Times New Roman" pitchFamily="18" charset="0"/>
              </a:rPr>
              <a:t>Supporting Mandatory Upgrades </a:t>
            </a:r>
          </a:p>
          <a:p>
            <a:pPr marL="284163" indent="0">
              <a:buNone/>
            </a:pPr>
            <a:r>
              <a:rPr lang="en-US" sz="6400" dirty="0" smtClean="0">
                <a:solidFill>
                  <a:srgbClr val="0070C0"/>
                </a:solidFill>
                <a:latin typeface="Times New Roman" pitchFamily="18" charset="0"/>
                <a:cs typeface="Times New Roman" pitchFamily="18" charset="0"/>
              </a:rPr>
              <a:t>Due to changes in government regulations or students to maintain   competition with other software that exist in the same category. </a:t>
            </a:r>
          </a:p>
          <a:p>
            <a:pPr marL="273050" indent="-273050" algn="ctr">
              <a:buNone/>
            </a:pPr>
            <a:endParaRPr lang="en-US" sz="6400" b="1" dirty="0" smtClean="0">
              <a:solidFill>
                <a:schemeClr val="tx1"/>
              </a:solidFill>
              <a:latin typeface="Times New Roman" pitchFamily="18" charset="0"/>
              <a:cs typeface="Times New Roman" pitchFamily="18" charset="0"/>
            </a:endParaRPr>
          </a:p>
          <a:p>
            <a:pPr>
              <a:buNone/>
            </a:pPr>
            <a:endParaRPr lang="en-US" sz="6400" dirty="0" smtClean="0">
              <a:solidFill>
                <a:schemeClr val="tx1"/>
              </a:solidFill>
              <a:latin typeface="Times New Roman" pitchFamily="18" charset="0"/>
              <a:cs typeface="Times New Roman" pitchFamily="18" charset="0"/>
            </a:endParaRPr>
          </a:p>
          <a:p>
            <a:r>
              <a:rPr lang="en-US" sz="6400" b="1" dirty="0" smtClean="0">
                <a:solidFill>
                  <a:srgbClr val="002060"/>
                </a:solidFill>
                <a:latin typeface="Times New Roman" pitchFamily="18" charset="0"/>
                <a:cs typeface="Times New Roman" pitchFamily="18" charset="0"/>
              </a:rPr>
              <a:t>Improving the Software to Support User Requirements</a:t>
            </a:r>
          </a:p>
          <a:p>
            <a:pPr>
              <a:buNone/>
            </a:pPr>
            <a:r>
              <a:rPr lang="en-US" sz="6400" dirty="0" smtClean="0">
                <a:solidFill>
                  <a:schemeClr val="tx1"/>
                </a:solidFill>
                <a:latin typeface="Times New Roman" pitchFamily="18" charset="0"/>
                <a:cs typeface="Times New Roman" pitchFamily="18" charset="0"/>
              </a:rPr>
              <a:t>  </a:t>
            </a:r>
            <a:r>
              <a:rPr lang="en-US" sz="6400" dirty="0" smtClean="0">
                <a:solidFill>
                  <a:srgbClr val="0070C0"/>
                </a:solidFill>
                <a:latin typeface="Times New Roman" pitchFamily="18" charset="0"/>
                <a:cs typeface="Times New Roman" pitchFamily="18" charset="0"/>
              </a:rPr>
              <a:t>  To enhance functionality in a software, to improve performance . </a:t>
            </a:r>
            <a:endParaRPr lang="en-US" sz="6400" dirty="0" smtClean="0">
              <a:solidFill>
                <a:srgbClr val="0070C0"/>
              </a:solidFill>
              <a:latin typeface="Times New Roman" pitchFamily="18" charset="0"/>
              <a:cs typeface="Times New Roman" pitchFamily="18" charset="0"/>
            </a:endParaRPr>
          </a:p>
          <a:p>
            <a:pPr>
              <a:buNone/>
            </a:pPr>
            <a:endParaRPr lang="en-GB" sz="6400" dirty="0">
              <a:solidFill>
                <a:srgbClr val="0070C0"/>
              </a:solidFill>
              <a:latin typeface="Times New Roman" pitchFamily="18" charset="0"/>
              <a:cs typeface="Times New Roman" pitchFamily="18" charset="0"/>
            </a:endParaRPr>
          </a:p>
          <a:p>
            <a:r>
              <a:rPr lang="en-US" sz="6600" b="1" dirty="0">
                <a:solidFill>
                  <a:srgbClr val="002060"/>
                </a:solidFill>
                <a:latin typeface="Times New Roman" pitchFamily="18" charset="0"/>
                <a:cs typeface="Times New Roman" pitchFamily="18" charset="0"/>
              </a:rPr>
              <a:t>Facilitating Future Maintenance Work</a:t>
            </a:r>
          </a:p>
          <a:p>
            <a:pPr marL="273050" indent="11113">
              <a:buNone/>
            </a:pPr>
            <a:r>
              <a:rPr lang="en-US" sz="6600" dirty="0">
                <a:solidFill>
                  <a:srgbClr val="0070C0"/>
                </a:solidFill>
                <a:latin typeface="Times New Roman" pitchFamily="18" charset="0"/>
                <a:cs typeface="Times New Roman" pitchFamily="18" charset="0"/>
              </a:rPr>
              <a:t>Include restructuring of the software code and database used in the software.</a:t>
            </a:r>
          </a:p>
          <a:p>
            <a:pPr>
              <a:buNone/>
            </a:pPr>
            <a:endParaRPr lang="en-US" sz="6400" dirty="0" smtClean="0">
              <a:solidFill>
                <a:srgbClr val="0070C0"/>
              </a:solidFill>
              <a:latin typeface="Times New Roman" pitchFamily="18" charset="0"/>
              <a:cs typeface="Times New Roman" pitchFamily="18" charset="0"/>
            </a:endParaRPr>
          </a:p>
          <a:p>
            <a:pPr>
              <a:buNone/>
            </a:pPr>
            <a:endParaRPr lang="en-US" sz="2000" b="1" dirty="0" smtClean="0">
              <a:solidFill>
                <a:schemeClr val="tx1"/>
              </a:solidFill>
              <a:latin typeface="Times New Roman" pitchFamily="18" charset="0"/>
              <a:cs typeface="Times New Roman" pitchFamily="18" charset="0"/>
            </a:endParaRPr>
          </a:p>
          <a:p>
            <a:pPr>
              <a:buNone/>
            </a:pPr>
            <a:endParaRPr lang="en-US" sz="4000"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762000" y="6858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 </a:t>
            </a: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Changing a Software System</a:t>
            </a:r>
            <a:endParaRPr lang="en-US" sz="2000" b="1" dirty="0" smtClean="0">
              <a:solidFill>
                <a:srgbClr val="002060"/>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Software maintenance  and evolution of  system was first introduced by </a:t>
            </a:r>
            <a:r>
              <a:rPr lang="en-US" sz="2400" dirty="0" smtClean="0">
                <a:solidFill>
                  <a:srgbClr val="002060"/>
                </a:solidFill>
                <a:latin typeface="Times New Roman" pitchFamily="18" charset="0"/>
                <a:cs typeface="Times New Roman" pitchFamily="18" charset="0"/>
              </a:rPr>
              <a:t>Lehman and </a:t>
            </a:r>
            <a:r>
              <a:rPr lang="en-US" sz="2400" dirty="0" err="1" smtClean="0">
                <a:solidFill>
                  <a:srgbClr val="002060"/>
                </a:solidFill>
                <a:latin typeface="Times New Roman" pitchFamily="18" charset="0"/>
                <a:cs typeface="Times New Roman" pitchFamily="18" charset="0"/>
              </a:rPr>
              <a:t>Belady</a:t>
            </a:r>
            <a:r>
              <a:rPr lang="en-US" sz="2400" dirty="0" smtClean="0">
                <a:solidFill>
                  <a:srgbClr val="002060"/>
                </a:solidFill>
                <a:latin typeface="Times New Roman" pitchFamily="18" charset="0"/>
                <a:cs typeface="Times New Roman" pitchFamily="18" charset="0"/>
              </a:rPr>
              <a:t> in 1974. </a:t>
            </a:r>
            <a:endParaRPr lang="en-US" sz="2400" dirty="0" smtClean="0">
              <a:solidFill>
                <a:srgbClr val="002060"/>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70C0"/>
                </a:solidFill>
                <a:latin typeface="Times New Roman" pitchFamily="18" charset="0"/>
                <a:cs typeface="Times New Roman" pitchFamily="18" charset="0"/>
              </a:rPr>
              <a:t>One of the key observations of the studies was that large system are never complete and continue to evolve and as these system evolve, they become more complex unless some actions are taken to reduce the complexity. </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Lehman stated eight laws for software maintenance and evolution of large systems.</a:t>
            </a:r>
            <a:endParaRPr lang="en-US" sz="1400" dirty="0" smtClean="0">
              <a:solidFill>
                <a:srgbClr val="002060"/>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graphicFrame>
        <p:nvGraphicFramePr>
          <p:cNvPr id="6" name="Table 5"/>
          <p:cNvGraphicFramePr>
            <a:graphicFrameLocks noGrp="1"/>
          </p:cNvGraphicFramePr>
          <p:nvPr/>
        </p:nvGraphicFramePr>
        <p:xfrm>
          <a:off x="762000" y="1143000"/>
          <a:ext cx="8001000" cy="5313102"/>
        </p:xfrm>
        <a:graphic>
          <a:graphicData uri="http://schemas.openxmlformats.org/drawingml/2006/table">
            <a:tbl>
              <a:tblPr firstRow="1" bandRow="1">
                <a:tableStyleId>{5C22544A-7EE6-4342-B048-85BDC9FD1C3A}</a:tableStyleId>
              </a:tblPr>
              <a:tblGrid>
                <a:gridCol w="2309568"/>
                <a:gridCol w="5691432"/>
              </a:tblGrid>
              <a:tr h="660995">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698462">
                <a:tc>
                  <a:txBody>
                    <a:bodyPr/>
                    <a:lstStyle/>
                    <a:p>
                      <a:r>
                        <a:rPr lang="en-US" sz="1800" dirty="0" smtClean="0">
                          <a:solidFill>
                            <a:srgbClr val="002060"/>
                          </a:solidFill>
                          <a:latin typeface="Times New Roman" pitchFamily="18" charset="0"/>
                          <a:cs typeface="Times New Roman" pitchFamily="18" charset="0"/>
                        </a:rPr>
                        <a:t>Law of continuing  change</a:t>
                      </a:r>
                      <a:r>
                        <a:rPr lang="en-US" sz="1800" baseline="0" dirty="0" smtClean="0">
                          <a:solidFill>
                            <a:srgbClr val="002060"/>
                          </a:solidFill>
                          <a:latin typeface="Times New Roman" pitchFamily="18" charset="0"/>
                          <a:cs typeface="Times New Roman" pitchFamily="18" charset="0"/>
                        </a:rPr>
                        <a:t> </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A program</a:t>
                      </a:r>
                      <a:r>
                        <a:rPr lang="en-US" sz="1800" baseline="0" dirty="0" smtClean="0">
                          <a:solidFill>
                            <a:srgbClr val="002060"/>
                          </a:solidFill>
                          <a:latin typeface="Times New Roman" pitchFamily="18" charset="0"/>
                          <a:cs typeface="Times New Roman" pitchFamily="18" charset="0"/>
                        </a:rPr>
                        <a:t> that is used in a real-world environment necessarily must change or become progressively less useful in that environment.</a:t>
                      </a:r>
                      <a:endParaRPr lang="en-US" sz="1800" dirty="0">
                        <a:solidFill>
                          <a:srgbClr val="002060"/>
                        </a:solidFill>
                        <a:latin typeface="Times New Roman" pitchFamily="18" charset="0"/>
                        <a:cs typeface="Times New Roman" pitchFamily="18" charset="0"/>
                      </a:endParaRPr>
                    </a:p>
                  </a:txBody>
                  <a:tcPr/>
                </a:tc>
              </a:tr>
              <a:tr h="1068146">
                <a:tc>
                  <a:txBody>
                    <a:bodyPr/>
                    <a:lstStyle/>
                    <a:p>
                      <a:r>
                        <a:rPr lang="en-US" sz="1800" dirty="0" smtClean="0">
                          <a:solidFill>
                            <a:srgbClr val="0070C0"/>
                          </a:solidFill>
                          <a:latin typeface="Times New Roman" pitchFamily="18" charset="0"/>
                          <a:cs typeface="Times New Roman" pitchFamily="18" charset="0"/>
                        </a:rPr>
                        <a:t>Law of increasing complexity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As an evolving program changes,</a:t>
                      </a:r>
                      <a:r>
                        <a:rPr lang="en-US" sz="1800" baseline="0" dirty="0" smtClean="0">
                          <a:solidFill>
                            <a:srgbClr val="0070C0"/>
                          </a:solidFill>
                          <a:latin typeface="Times New Roman" pitchFamily="18" charset="0"/>
                          <a:cs typeface="Times New Roman" pitchFamily="18" charset="0"/>
                        </a:rPr>
                        <a:t> its structure tends to become more complex. Extra resources must be devoted to preserving and simplifying the structure. </a:t>
                      </a:r>
                      <a:endParaRPr lang="en-US" sz="1800" dirty="0">
                        <a:solidFill>
                          <a:srgbClr val="0070C0"/>
                        </a:solidFill>
                        <a:latin typeface="Times New Roman" pitchFamily="18" charset="0"/>
                        <a:cs typeface="Times New Roman" pitchFamily="18" charset="0"/>
                      </a:endParaRPr>
                    </a:p>
                  </a:txBody>
                  <a:tcPr/>
                </a:tc>
              </a:tr>
              <a:tr h="932201">
                <a:tc>
                  <a:txBody>
                    <a:bodyPr/>
                    <a:lstStyle/>
                    <a:p>
                      <a:r>
                        <a:rPr lang="en-US" sz="1800" dirty="0" smtClean="0">
                          <a:solidFill>
                            <a:srgbClr val="002060"/>
                          </a:solidFill>
                          <a:latin typeface="Times New Roman" pitchFamily="18" charset="0"/>
                          <a:cs typeface="Times New Roman" pitchFamily="18" charset="0"/>
                        </a:rPr>
                        <a:t>Law of conservation of familiarity</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For E-Systems to efficiently continue to evolve a deep understanding</a:t>
                      </a:r>
                      <a:r>
                        <a:rPr lang="en-US" sz="1800" baseline="0" dirty="0" smtClean="0">
                          <a:solidFill>
                            <a:srgbClr val="002060"/>
                          </a:solidFill>
                          <a:latin typeface="Times New Roman" pitchFamily="18" charset="0"/>
                          <a:cs typeface="Times New Roman" pitchFamily="18" charset="0"/>
                        </a:rPr>
                        <a:t> of how the system functions, and why it has been developed to function in that manner, must be preserved at all costs. </a:t>
                      </a:r>
                    </a:p>
                    <a:p>
                      <a:r>
                        <a:rPr lang="en-US" sz="1800" baseline="0" dirty="0" smtClean="0">
                          <a:solidFill>
                            <a:srgbClr val="002060"/>
                          </a:solidFill>
                          <a:latin typeface="Times New Roman" pitchFamily="18" charset="0"/>
                          <a:cs typeface="Times New Roman" pitchFamily="18" charset="0"/>
                        </a:rPr>
                        <a:t>The incremental change in each release over the life time of the system is approximately constant. </a:t>
                      </a:r>
                      <a:endParaRPr lang="en-US" sz="1800" dirty="0">
                        <a:solidFill>
                          <a:srgbClr val="002060"/>
                        </a:solidFill>
                        <a:latin typeface="Times New Roman" pitchFamily="18" charset="0"/>
                        <a:cs typeface="Times New Roman" pitchFamily="18" charset="0"/>
                      </a:endParaRPr>
                    </a:p>
                  </a:txBody>
                  <a:tcPr/>
                </a:tc>
              </a:tr>
              <a:tr h="932201">
                <a:tc>
                  <a:txBody>
                    <a:bodyPr/>
                    <a:lstStyle/>
                    <a:p>
                      <a:r>
                        <a:rPr lang="en-US" sz="1800" dirty="0" smtClean="0">
                          <a:solidFill>
                            <a:srgbClr val="0070C0"/>
                          </a:solidFill>
                          <a:latin typeface="Times New Roman" pitchFamily="18" charset="0"/>
                          <a:cs typeface="Times New Roman" pitchFamily="18" charset="0"/>
                        </a:rPr>
                        <a:t>Law of conservation of  organizational</a:t>
                      </a:r>
                      <a:r>
                        <a:rPr lang="en-US" sz="1800" baseline="0" dirty="0" smtClean="0">
                          <a:solidFill>
                            <a:srgbClr val="0070C0"/>
                          </a:solidFill>
                          <a:latin typeface="Times New Roman" pitchFamily="18" charset="0"/>
                          <a:cs typeface="Times New Roman" pitchFamily="18" charset="0"/>
                        </a:rPr>
                        <a:t> stability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Over a program’s lifetime,</a:t>
                      </a:r>
                      <a:r>
                        <a:rPr lang="en-US" sz="1800" baseline="0" dirty="0" smtClean="0">
                          <a:solidFill>
                            <a:srgbClr val="0070C0"/>
                          </a:solidFill>
                          <a:latin typeface="Times New Roman" pitchFamily="18" charset="0"/>
                          <a:cs typeface="Times New Roman" pitchFamily="18" charset="0"/>
                        </a:rPr>
                        <a:t> its rate of development is approximately constant and independent of the resources devoted to system development.</a:t>
                      </a:r>
                      <a:endParaRPr lang="en-US" sz="1800" dirty="0">
                        <a:solidFill>
                          <a:srgbClr val="0070C0"/>
                        </a:solidFill>
                        <a:latin typeface="Times New Roman" pitchFamily="18" charset="0"/>
                        <a:cs typeface="Times New Roman" pitchFamily="18" charset="0"/>
                      </a:endParaRPr>
                    </a:p>
                  </a:txBody>
                  <a:tcPr/>
                </a:tc>
              </a:tr>
            </a:tbl>
          </a:graphicData>
        </a:graphic>
      </p:graphicFrame>
      <p:sp>
        <p:nvSpPr>
          <p:cNvPr id="5" name="TextBox 4"/>
          <p:cNvSpPr txBox="1"/>
          <p:nvPr/>
        </p:nvSpPr>
        <p:spPr>
          <a:xfrm>
            <a:off x="990600" y="381000"/>
            <a:ext cx="7620000" cy="1200329"/>
          </a:xfrm>
          <a:prstGeom prst="rect">
            <a:avLst/>
          </a:prstGeom>
          <a:noFill/>
        </p:spPr>
        <p:txBody>
          <a:bodyPr wrap="square" rtlCol="0">
            <a:spAutoFit/>
          </a:bodyPr>
          <a:lstStyle/>
          <a:p>
            <a:pPr algn="ctr"/>
            <a:r>
              <a:rPr lang="en-US" sz="24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sp>
        <p:nvSpPr>
          <p:cNvPr id="3" name="TextBox 2"/>
          <p:cNvSpPr txBox="1"/>
          <p:nvPr/>
        </p:nvSpPr>
        <p:spPr>
          <a:xfrm>
            <a:off x="762000" y="381001"/>
            <a:ext cx="8153400" cy="1200329"/>
          </a:xfrm>
          <a:prstGeom prst="rect">
            <a:avLst/>
          </a:prstGeom>
          <a:noFill/>
        </p:spPr>
        <p:txBody>
          <a:bodyPr wrap="square" rtlCol="0">
            <a:spAutoFit/>
          </a:bodyPr>
          <a:lstStyle/>
          <a:p>
            <a:pPr algn="ctr"/>
            <a:r>
              <a:rPr lang="en-US" sz="24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graphicFrame>
        <p:nvGraphicFramePr>
          <p:cNvPr id="4" name="Table 3"/>
          <p:cNvGraphicFramePr>
            <a:graphicFrameLocks noGrp="1"/>
          </p:cNvGraphicFramePr>
          <p:nvPr/>
        </p:nvGraphicFramePr>
        <p:xfrm>
          <a:off x="685800" y="1371599"/>
          <a:ext cx="8001000" cy="5354738"/>
        </p:xfrm>
        <a:graphic>
          <a:graphicData uri="http://schemas.openxmlformats.org/drawingml/2006/table">
            <a:tbl>
              <a:tblPr firstRow="1" bandRow="1">
                <a:tableStyleId>{5C22544A-7EE6-4342-B048-85BDC9FD1C3A}</a:tableStyleId>
              </a:tblPr>
              <a:tblGrid>
                <a:gridCol w="2309568"/>
                <a:gridCol w="5691432"/>
              </a:tblGrid>
              <a:tr h="457201">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976226">
                <a:tc>
                  <a:txBody>
                    <a:bodyPr/>
                    <a:lstStyle/>
                    <a:p>
                      <a:r>
                        <a:rPr lang="en-US" sz="1800" dirty="0" smtClean="0">
                          <a:solidFill>
                            <a:srgbClr val="002060"/>
                          </a:solidFill>
                          <a:latin typeface="Times New Roman" pitchFamily="18" charset="0"/>
                          <a:cs typeface="Times New Roman" pitchFamily="18" charset="0"/>
                        </a:rPr>
                        <a:t>Law of self regulation</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Global E-type system</a:t>
                      </a:r>
                      <a:r>
                        <a:rPr lang="en-US" sz="1800" baseline="0" dirty="0" smtClean="0">
                          <a:solidFill>
                            <a:srgbClr val="002060"/>
                          </a:solidFill>
                          <a:latin typeface="Times New Roman" pitchFamily="18" charset="0"/>
                          <a:cs typeface="Times New Roman" pitchFamily="18" charset="0"/>
                        </a:rPr>
                        <a:t> evolution processes are self-regulating, and distribution of product and process measures close to normal.</a:t>
                      </a:r>
                      <a:endParaRPr lang="en-US" sz="1800" dirty="0">
                        <a:solidFill>
                          <a:srgbClr val="002060"/>
                        </a:solidFill>
                        <a:latin typeface="Times New Roman" pitchFamily="18" charset="0"/>
                        <a:cs typeface="Times New Roman" pitchFamily="18" charset="0"/>
                      </a:endParaRPr>
                    </a:p>
                  </a:txBody>
                  <a:tcPr/>
                </a:tc>
              </a:tr>
              <a:tr h="1140368">
                <a:tc>
                  <a:txBody>
                    <a:bodyPr/>
                    <a:lstStyle/>
                    <a:p>
                      <a:r>
                        <a:rPr lang="en-US" sz="1800" dirty="0" smtClean="0">
                          <a:solidFill>
                            <a:srgbClr val="0070C0"/>
                          </a:solidFill>
                          <a:latin typeface="Times New Roman" pitchFamily="18" charset="0"/>
                          <a:cs typeface="Times New Roman" pitchFamily="18" charset="0"/>
                        </a:rPr>
                        <a:t>Law of continuing growth</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E-type system’s functional capability must be continually enhanced to maintain user satisfaction over system lifetime, </a:t>
                      </a:r>
                      <a:r>
                        <a:rPr lang="en-US" sz="1800" dirty="0" smtClean="0">
                          <a:solidFill>
                            <a:schemeClr val="tx1"/>
                          </a:solidFill>
                          <a:latin typeface="Times New Roman" pitchFamily="18" charset="0"/>
                          <a:cs typeface="Times New Roman" pitchFamily="18" charset="0"/>
                        </a:rPr>
                        <a:t>BUT</a:t>
                      </a:r>
                      <a:r>
                        <a:rPr lang="en-US" sz="1800" dirty="0" smtClean="0">
                          <a:solidFill>
                            <a:srgbClr val="0070C0"/>
                          </a:solidFill>
                          <a:latin typeface="Times New Roman" pitchFamily="18" charset="0"/>
                          <a:cs typeface="Times New Roman" pitchFamily="18" charset="0"/>
                        </a:rPr>
                        <a:t> expansion</a:t>
                      </a:r>
                      <a:r>
                        <a:rPr lang="en-US" sz="1800" baseline="0" dirty="0" smtClean="0">
                          <a:solidFill>
                            <a:srgbClr val="0070C0"/>
                          </a:solidFill>
                          <a:latin typeface="Times New Roman" pitchFamily="18" charset="0"/>
                          <a:cs typeface="Times New Roman" pitchFamily="18" charset="0"/>
                        </a:rPr>
                        <a:t> of the system size can have negative affects to the ability to be comprehended along with its ability to evolve.</a:t>
                      </a:r>
                      <a:endParaRPr lang="en-US" sz="1800" dirty="0">
                        <a:solidFill>
                          <a:srgbClr val="0070C0"/>
                        </a:solidFill>
                        <a:latin typeface="Times New Roman" pitchFamily="18" charset="0"/>
                        <a:cs typeface="Times New Roman" pitchFamily="18" charset="0"/>
                      </a:endParaRPr>
                    </a:p>
                  </a:txBody>
                  <a:tcPr/>
                </a:tc>
              </a:tr>
              <a:tr h="995231">
                <a:tc>
                  <a:txBody>
                    <a:bodyPr/>
                    <a:lstStyle/>
                    <a:p>
                      <a:r>
                        <a:rPr lang="en-US" sz="1800" dirty="0" smtClean="0">
                          <a:solidFill>
                            <a:srgbClr val="002060"/>
                          </a:solidFill>
                          <a:latin typeface="Times New Roman" pitchFamily="18" charset="0"/>
                          <a:cs typeface="Times New Roman" pitchFamily="18" charset="0"/>
                        </a:rPr>
                        <a:t>Law of declining quality</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Poorly modified systems lead to introduction of defects;</a:t>
                      </a:r>
                      <a:r>
                        <a:rPr lang="en-US" sz="1800" baseline="0" dirty="0" smtClean="0">
                          <a:solidFill>
                            <a:srgbClr val="002060"/>
                          </a:solidFill>
                          <a:latin typeface="Times New Roman" pitchFamily="18" charset="0"/>
                          <a:cs typeface="Times New Roman" pitchFamily="18" charset="0"/>
                        </a:rPr>
                        <a:t> &amp;</a:t>
                      </a:r>
                    </a:p>
                    <a:p>
                      <a:r>
                        <a:rPr lang="en-US" sz="1800" baseline="0" dirty="0" smtClean="0">
                          <a:solidFill>
                            <a:srgbClr val="002060"/>
                          </a:solidFill>
                          <a:latin typeface="Times New Roman" pitchFamily="18" charset="0"/>
                          <a:cs typeface="Times New Roman" pitchFamily="18" charset="0"/>
                        </a:rPr>
                        <a:t>The quality of E-type systems will appear to be declining as newer products emerge.</a:t>
                      </a:r>
                      <a:endParaRPr lang="en-US" sz="1800" dirty="0">
                        <a:solidFill>
                          <a:srgbClr val="002060"/>
                        </a:solidFill>
                        <a:latin typeface="Times New Roman" pitchFamily="18" charset="0"/>
                        <a:cs typeface="Times New Roman" pitchFamily="18" charset="0"/>
                      </a:endParaRPr>
                    </a:p>
                  </a:txBody>
                  <a:tcPr/>
                </a:tc>
              </a:tr>
              <a:tr h="995231">
                <a:tc>
                  <a:txBody>
                    <a:bodyPr/>
                    <a:lstStyle/>
                    <a:p>
                      <a:r>
                        <a:rPr lang="en-US" sz="1800" dirty="0" smtClean="0">
                          <a:solidFill>
                            <a:srgbClr val="0070C0"/>
                          </a:solidFill>
                          <a:latin typeface="Times New Roman" pitchFamily="18" charset="0"/>
                          <a:cs typeface="Times New Roman" pitchFamily="18" charset="0"/>
                        </a:rPr>
                        <a:t>Law of feedback system</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To sustain continuous change or evolution,</a:t>
                      </a:r>
                      <a:r>
                        <a:rPr lang="en-US" sz="1800" baseline="0" dirty="0" smtClean="0">
                          <a:solidFill>
                            <a:srgbClr val="0070C0"/>
                          </a:solidFill>
                          <a:latin typeface="Times New Roman" pitchFamily="18" charset="0"/>
                          <a:cs typeface="Times New Roman" pitchFamily="18" charset="0"/>
                        </a:rPr>
                        <a:t> &amp; to minimize threats of software decay &amp; loss of familiarity, feedback to monitor the performance is must.</a:t>
                      </a:r>
                    </a:p>
                    <a:p>
                      <a:r>
                        <a:rPr lang="en-US" sz="1800" baseline="0" dirty="0" smtClean="0">
                          <a:solidFill>
                            <a:schemeClr val="tx1"/>
                          </a:solidFill>
                          <a:latin typeface="Times New Roman" pitchFamily="18" charset="0"/>
                          <a:cs typeface="Times New Roman" pitchFamily="18" charset="0"/>
                        </a:rPr>
                        <a:t>Feedback helps to collect metrics on the systems and maintenance efforts performance.</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6" name="Table 5"/>
          <p:cNvGraphicFramePr>
            <a:graphicFrameLocks noGrp="1"/>
          </p:cNvGraphicFramePr>
          <p:nvPr/>
        </p:nvGraphicFramePr>
        <p:xfrm>
          <a:off x="914400" y="1066800"/>
          <a:ext cx="7467600" cy="4571999"/>
        </p:xfrm>
        <a:graphic>
          <a:graphicData uri="http://schemas.openxmlformats.org/drawingml/2006/table">
            <a:tbl>
              <a:tblPr firstRow="1" bandRow="1">
                <a:tableStyleId>{5C22544A-7EE6-4342-B048-85BDC9FD1C3A}</a:tableStyleId>
              </a:tblPr>
              <a:tblGrid>
                <a:gridCol w="2635624"/>
                <a:gridCol w="4831976"/>
              </a:tblGrid>
              <a:tr h="673095">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859478">
                <a:tc>
                  <a:txBody>
                    <a:bodyPr/>
                    <a:lstStyle/>
                    <a:p>
                      <a:r>
                        <a:rPr lang="en-US" sz="2000" dirty="0" smtClean="0">
                          <a:solidFill>
                            <a:srgbClr val="002060"/>
                          </a:solidFill>
                          <a:latin typeface="Times New Roman" pitchFamily="18" charset="0"/>
                          <a:cs typeface="Times New Roman" pitchFamily="18" charset="0"/>
                        </a:rPr>
                        <a:t>User requirements </a:t>
                      </a:r>
                      <a:endParaRPr lang="en-US" sz="2000" dirty="0">
                        <a:solidFill>
                          <a:srgbClr val="002060"/>
                        </a:solidFill>
                        <a:latin typeface="Times New Roman" pitchFamily="18" charset="0"/>
                        <a:cs typeface="Times New Roman" pitchFamily="18" charset="0"/>
                      </a:endParaRPr>
                    </a:p>
                  </a:txBody>
                  <a:tcPr/>
                </a:tc>
                <a:tc>
                  <a:txBody>
                    <a:bodyPr/>
                    <a:lstStyle/>
                    <a:p>
                      <a:pPr marL="120650" indent="-120650">
                        <a:buFont typeface="Arial" pitchFamily="34" charset="0"/>
                        <a:buChar char="•"/>
                      </a:pPr>
                      <a:r>
                        <a:rPr lang="en-US" sz="2000" dirty="0" smtClean="0">
                          <a:latin typeface="Times New Roman" pitchFamily="18" charset="0"/>
                          <a:cs typeface="Times New Roman" pitchFamily="18" charset="0"/>
                        </a:rPr>
                        <a:t>Request for additional functionality, error</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correction, </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capability and</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improvement in maintainability.</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Request for non-programming</a:t>
                      </a:r>
                      <a:r>
                        <a:rPr lang="en-US" sz="2000" baseline="0" dirty="0" smtClean="0">
                          <a:solidFill>
                            <a:srgbClr val="0070C0"/>
                          </a:solidFill>
                          <a:latin typeface="Times New Roman" pitchFamily="18" charset="0"/>
                          <a:cs typeface="Times New Roman" pitchFamily="18" charset="0"/>
                        </a:rPr>
                        <a:t> </a:t>
                      </a:r>
                    </a:p>
                    <a:p>
                      <a:pPr>
                        <a:buFont typeface="Arial" pitchFamily="34" charset="0"/>
                        <a:buNone/>
                      </a:pPr>
                      <a:r>
                        <a:rPr lang="en-US" sz="2000" baseline="0" dirty="0" smtClean="0">
                          <a:solidFill>
                            <a:srgbClr val="0070C0"/>
                          </a:solidFill>
                          <a:latin typeface="Times New Roman" pitchFamily="18" charset="0"/>
                          <a:cs typeface="Times New Roman" pitchFamily="18" charset="0"/>
                        </a:rPr>
                        <a:t>   related support.</a:t>
                      </a:r>
                    </a:p>
                  </a:txBody>
                  <a:tcPr/>
                </a:tc>
              </a:tr>
              <a:tr h="1019713">
                <a:tc>
                  <a:txBody>
                    <a:bodyPr/>
                    <a:lstStyle/>
                    <a:p>
                      <a:r>
                        <a:rPr lang="en-US" sz="2000" dirty="0" smtClean="0">
                          <a:solidFill>
                            <a:srgbClr val="002060"/>
                          </a:solidFill>
                          <a:latin typeface="Times New Roman" pitchFamily="18" charset="0"/>
                          <a:cs typeface="Times New Roman" pitchFamily="18" charset="0"/>
                        </a:rPr>
                        <a:t>Organizational Environment </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Change in business</a:t>
                      </a:r>
                      <a:r>
                        <a:rPr lang="en-US" sz="2000" baseline="0" dirty="0" smtClean="0">
                          <a:latin typeface="Times New Roman" pitchFamily="18" charset="0"/>
                          <a:cs typeface="Times New Roman" pitchFamily="18" charset="0"/>
                        </a:rPr>
                        <a:t> policies.</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Competition in market.</a:t>
                      </a:r>
                      <a:endParaRPr lang="en-US" sz="2000" dirty="0">
                        <a:solidFill>
                          <a:srgbClr val="0070C0"/>
                        </a:solidFill>
                        <a:latin typeface="Times New Roman" pitchFamily="18" charset="0"/>
                        <a:cs typeface="Times New Roman" pitchFamily="18" charset="0"/>
                      </a:endParaRPr>
                    </a:p>
                  </a:txBody>
                  <a:tcPr/>
                </a:tc>
              </a:tr>
              <a:tr h="101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2060"/>
                          </a:solidFill>
                          <a:latin typeface="Times New Roman" pitchFamily="18" charset="0"/>
                          <a:cs typeface="Times New Roman" pitchFamily="18" charset="0"/>
                        </a:rPr>
                        <a:t>Operational Environment </a:t>
                      </a:r>
                    </a:p>
                    <a:p>
                      <a:endParaRPr lang="en-US" sz="2000" dirty="0">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Hardware platform.</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Software specifications.</a:t>
                      </a:r>
                    </a:p>
                  </a:txBody>
                  <a:tcPr/>
                </a:tc>
              </a:tr>
            </a:tbl>
          </a:graphicData>
        </a:graphic>
      </p:graphicFrame>
      <p:sp>
        <p:nvSpPr>
          <p:cNvPr id="5" name="TextBox 4"/>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TextBox 2"/>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graphicFrame>
        <p:nvGraphicFramePr>
          <p:cNvPr id="4" name="Table 3"/>
          <p:cNvGraphicFramePr>
            <a:graphicFrameLocks noGrp="1"/>
          </p:cNvGraphicFramePr>
          <p:nvPr/>
        </p:nvGraphicFramePr>
        <p:xfrm>
          <a:off x="914400" y="1066800"/>
          <a:ext cx="7467600" cy="4724399"/>
        </p:xfrm>
        <a:graphic>
          <a:graphicData uri="http://schemas.openxmlformats.org/drawingml/2006/table">
            <a:tbl>
              <a:tblPr firstRow="1" bandRow="1">
                <a:tableStyleId>{5C22544A-7EE6-4342-B048-85BDC9FD1C3A}</a:tableStyleId>
              </a:tblPr>
              <a:tblGrid>
                <a:gridCol w="2635624"/>
                <a:gridCol w="4831976"/>
              </a:tblGrid>
              <a:tr h="637029">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759841">
                <a:tc>
                  <a:txBody>
                    <a:bodyPr/>
                    <a:lstStyle/>
                    <a:p>
                      <a:r>
                        <a:rPr lang="en-US" sz="2000" dirty="0" smtClean="0">
                          <a:solidFill>
                            <a:srgbClr val="002060"/>
                          </a:solidFill>
                          <a:latin typeface="Times New Roman" pitchFamily="18" charset="0"/>
                          <a:cs typeface="Times New Roman" pitchFamily="18" charset="0"/>
                        </a:rPr>
                        <a:t>Maintenance Process</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Capturing </a:t>
                      </a:r>
                      <a:r>
                        <a:rPr lang="en-US" sz="2000" dirty="0" smtClean="0">
                          <a:solidFill>
                            <a:schemeClr val="tx1"/>
                          </a:solidFill>
                          <a:latin typeface="Times New Roman" pitchFamily="18" charset="0"/>
                          <a:cs typeface="Times New Roman" pitchFamily="18" charset="0"/>
                        </a:rPr>
                        <a:t>requirements</a:t>
                      </a:r>
                    </a:p>
                    <a:p>
                      <a:pPr marL="165100" indent="-165100">
                        <a:buFont typeface="Arial" pitchFamily="34" charset="0"/>
                        <a:buChar char="•"/>
                      </a:pPr>
                      <a:r>
                        <a:rPr lang="en-US" sz="2000" dirty="0" smtClean="0">
                          <a:solidFill>
                            <a:srgbClr val="0070C0"/>
                          </a:solidFill>
                          <a:latin typeface="Times New Roman" pitchFamily="18" charset="0"/>
                          <a:cs typeface="Times New Roman" pitchFamily="18" charset="0"/>
                        </a:rPr>
                        <a:t>Variation in programming</a:t>
                      </a:r>
                      <a:r>
                        <a:rPr lang="en-US" sz="2000" baseline="0" dirty="0" smtClean="0">
                          <a:solidFill>
                            <a:srgbClr val="0070C0"/>
                          </a:solidFill>
                          <a:latin typeface="Times New Roman" pitchFamily="18" charset="0"/>
                          <a:cs typeface="Times New Roman" pitchFamily="18" charset="0"/>
                        </a:rPr>
                        <a:t> and working practices.</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Paradigm shift.</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Error detection and correction.</a:t>
                      </a:r>
                      <a:endParaRPr lang="en-US" sz="2000" dirty="0">
                        <a:solidFill>
                          <a:srgbClr val="0070C0"/>
                        </a:solidFill>
                        <a:latin typeface="Times New Roman" pitchFamily="18" charset="0"/>
                        <a:cs typeface="Times New Roman" pitchFamily="18" charset="0"/>
                      </a:endParaRPr>
                    </a:p>
                  </a:txBody>
                  <a:tcPr/>
                </a:tc>
              </a:tr>
              <a:tr h="1362456">
                <a:tc>
                  <a:txBody>
                    <a:bodyPr/>
                    <a:lstStyle/>
                    <a:p>
                      <a:r>
                        <a:rPr lang="en-US" sz="2000" dirty="0" smtClean="0">
                          <a:solidFill>
                            <a:srgbClr val="002060"/>
                          </a:solidFill>
                          <a:latin typeface="Times New Roman" pitchFamily="18" charset="0"/>
                          <a:cs typeface="Times New Roman" pitchFamily="18" charset="0"/>
                        </a:rPr>
                        <a:t>Software Product</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Quality of documentation.</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Complexity of programs.</a:t>
                      </a:r>
                    </a:p>
                    <a:p>
                      <a:pPr>
                        <a:buFont typeface="Arial" pitchFamily="34" charset="0"/>
                        <a:buChar char="•"/>
                      </a:pPr>
                      <a:r>
                        <a:rPr lang="en-US" sz="2000" baseline="0" dirty="0" smtClean="0">
                          <a:latin typeface="Times New Roman" pitchFamily="18" charset="0"/>
                          <a:cs typeface="Times New Roman" pitchFamily="18" charset="0"/>
                        </a:rPr>
                        <a:t> Program Structure.</a:t>
                      </a:r>
                      <a:endParaRPr lang="en-US" sz="2000" dirty="0">
                        <a:latin typeface="Times New Roman" pitchFamily="18" charset="0"/>
                        <a:cs typeface="Times New Roman" pitchFamily="18" charset="0"/>
                      </a:endParaRPr>
                    </a:p>
                  </a:txBody>
                  <a:tcPr/>
                </a:tc>
              </a:tr>
              <a:tr h="965073">
                <a:tc>
                  <a:txBody>
                    <a:bodyPr/>
                    <a:lstStyle/>
                    <a:p>
                      <a:r>
                        <a:rPr lang="en-US" sz="2000" dirty="0" smtClean="0">
                          <a:solidFill>
                            <a:srgbClr val="002060"/>
                          </a:solidFill>
                          <a:latin typeface="Times New Roman" pitchFamily="18" charset="0"/>
                          <a:cs typeface="Times New Roman" pitchFamily="18" charset="0"/>
                        </a:rPr>
                        <a:t>Software Maintenance team</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Staff turnover.</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Domain expertise. </a:t>
                      </a:r>
                      <a:endParaRPr lang="en-US" sz="2000" dirty="0">
                        <a:solidFill>
                          <a:srgbClr val="0070C0"/>
                        </a:solidFill>
                        <a:latin typeface="Times New Roman" pitchFamily="18" charset="0"/>
                        <a:cs typeface="Times New Roman"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a:xfrm>
            <a:off x="685800" y="457200"/>
            <a:ext cx="78486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r>
              <a:rPr lang="en-US" sz="3200" b="1" dirty="0" smtClean="0">
                <a:solidFill>
                  <a:srgbClr val="0070C0"/>
                </a:solidFill>
                <a:latin typeface="Times New Roman" pitchFamily="18" charset="0"/>
                <a:cs typeface="Times New Roman" pitchFamily="18" charset="0"/>
              </a:rPr>
              <a:t>Factors Affecting Software Maintenance</a:t>
            </a:r>
          </a:p>
          <a:p>
            <a:endParaRPr lang="en-US" sz="2000" b="1" dirty="0" smtClean="0">
              <a:solidFill>
                <a:schemeClr val="tx1"/>
              </a:solidFill>
              <a:latin typeface="Times New Roman" pitchFamily="18" charset="0"/>
              <a:cs typeface="Times New Roman" pitchFamily="18" charset="0"/>
            </a:endParaRP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of Software product and Environment </a:t>
            </a:r>
          </a:p>
          <a:p>
            <a:pPr>
              <a:buFont typeface="Arial" pitchFamily="34" charset="0"/>
              <a:buChar char="•"/>
            </a:pPr>
            <a:r>
              <a:rPr lang="en-US" sz="2800" b="1"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Relationship of Software product and User</a:t>
            </a: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of Software product and Software Maintenance team</a:t>
            </a: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b="1"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1703</TotalTime>
  <Words>2114</Words>
  <Application>Microsoft Office PowerPoint</Application>
  <PresentationFormat>On-screen Show (4:3)</PresentationFormat>
  <Paragraphs>770</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in Software Maintenance: </vt:lpstr>
      <vt:lpstr>PowerPoint Presentation</vt:lpstr>
      <vt:lpstr>    Process of Software Maintenance</vt:lpstr>
      <vt:lpstr>    Process of Software Maintenance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nitttr</dc:creator>
  <cp:lastModifiedBy>HP</cp:lastModifiedBy>
  <cp:revision>236</cp:revision>
  <dcterms:created xsi:type="dcterms:W3CDTF">2013-04-29T18:23:19Z</dcterms:created>
  <dcterms:modified xsi:type="dcterms:W3CDTF">2025-04-02T09:41:27Z</dcterms:modified>
</cp:coreProperties>
</file>