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425" r:id="rId93"/>
    <p:sldId id="426" r:id="rId94"/>
    <p:sldId id="427" r:id="rId95"/>
    <p:sldId id="428"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29" r:id="rId157"/>
    <p:sldId id="430" r:id="rId158"/>
    <p:sldId id="431" r:id="rId159"/>
    <p:sldId id="407" r:id="rId160"/>
    <p:sldId id="432" r:id="rId161"/>
    <p:sldId id="433" r:id="rId162"/>
    <p:sldId id="434" r:id="rId163"/>
    <p:sldId id="435" r:id="rId164"/>
    <p:sldId id="436" r:id="rId165"/>
    <p:sldId id="437" r:id="rId166"/>
    <p:sldId id="438" r:id="rId167"/>
    <p:sldId id="408" r:id="rId168"/>
    <p:sldId id="409" r:id="rId169"/>
    <p:sldId id="410" r:id="rId170"/>
    <p:sldId id="411" r:id="rId171"/>
    <p:sldId id="412" r:id="rId172"/>
    <p:sldId id="413" r:id="rId173"/>
    <p:sldId id="414" r:id="rId174"/>
    <p:sldId id="439" r:id="rId175"/>
    <p:sldId id="415" r:id="rId176"/>
    <p:sldId id="416" r:id="rId177"/>
    <p:sldId id="417" r:id="rId178"/>
    <p:sldId id="418" r:id="rId179"/>
    <p:sldId id="440" r:id="rId180"/>
    <p:sldId id="419" r:id="rId181"/>
    <p:sldId id="420" r:id="rId182"/>
    <p:sldId id="421" r:id="rId183"/>
    <p:sldId id="422" r:id="rId184"/>
    <p:sldId id="441" r:id="rId185"/>
    <p:sldId id="442" r:id="rId186"/>
    <p:sldId id="443" r:id="rId187"/>
    <p:sldId id="444" r:id="rId188"/>
    <p:sldId id="445" r:id="rId189"/>
    <p:sldId id="446" r:id="rId190"/>
    <p:sldId id="447" r:id="rId191"/>
    <p:sldId id="448" r:id="rId192"/>
    <p:sldId id="423" r:id="rId193"/>
    <p:sldId id="449" r:id="rId194"/>
    <p:sldId id="450" r:id="rId195"/>
    <p:sldId id="451" r:id="rId196"/>
    <p:sldId id="452" r:id="rId197"/>
    <p:sldId id="453" r:id="rId198"/>
    <p:sldId id="424" r:id="rId1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144" y="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C6FFA3AE-A031-4AEC-9062-A6A61FD05181}" type="datetimeFigureOut">
              <a:rPr lang="en-US" smtClean="0"/>
              <a:pPr/>
              <a:t>1/26/2024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2F9AAF-8AAC-444D-9691-9390A8F4BD19}"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6FFA3AE-A031-4AEC-9062-A6A61FD05181}" type="datetimeFigureOut">
              <a:rPr lang="en-US" smtClean="0"/>
              <a:pPr/>
              <a:t>1/26/2024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2F9AAF-8AAC-444D-9691-9390A8F4BD19}"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6FFA3AE-A031-4AEC-9062-A6A61FD05181}" type="datetimeFigureOut">
              <a:rPr lang="en-US" smtClean="0"/>
              <a:pPr/>
              <a:t>1/26/2024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2F9AAF-8AAC-444D-9691-9390A8F4BD19}"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6FFA3AE-A031-4AEC-9062-A6A61FD05181}" type="datetimeFigureOut">
              <a:rPr lang="en-US" smtClean="0"/>
              <a:pPr/>
              <a:t>1/26/2024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2F9AAF-8AAC-444D-9691-9390A8F4BD19}"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FA3AE-A031-4AEC-9062-A6A61FD05181}" type="datetimeFigureOut">
              <a:rPr lang="en-US" smtClean="0"/>
              <a:pPr/>
              <a:t>1/26/2024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2F9AAF-8AAC-444D-9691-9390A8F4BD19}"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6FFA3AE-A031-4AEC-9062-A6A61FD05181}" type="datetimeFigureOut">
              <a:rPr lang="en-US" smtClean="0"/>
              <a:pPr/>
              <a:t>1/26/2024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2F9AAF-8AAC-444D-9691-9390A8F4BD19}"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C6FFA3AE-A031-4AEC-9062-A6A61FD05181}" type="datetimeFigureOut">
              <a:rPr lang="en-US" smtClean="0"/>
              <a:pPr/>
              <a:t>1/26/2024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22F9AAF-8AAC-444D-9691-9390A8F4BD19}"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6FFA3AE-A031-4AEC-9062-A6A61FD05181}" type="datetimeFigureOut">
              <a:rPr lang="en-US" smtClean="0"/>
              <a:pPr/>
              <a:t>1/26/2024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22F9AAF-8AAC-444D-9691-9390A8F4BD19}"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FA3AE-A031-4AEC-9062-A6A61FD05181}" type="datetimeFigureOut">
              <a:rPr lang="en-US" smtClean="0"/>
              <a:pPr/>
              <a:t>1/26/2024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22F9AAF-8AAC-444D-9691-9390A8F4BD19}"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FFA3AE-A031-4AEC-9062-A6A61FD05181}" type="datetimeFigureOut">
              <a:rPr lang="en-US" smtClean="0"/>
              <a:pPr/>
              <a:t>1/26/2024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2F9AAF-8AAC-444D-9691-9390A8F4BD19}"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FFA3AE-A031-4AEC-9062-A6A61FD05181}" type="datetimeFigureOut">
              <a:rPr lang="en-US" smtClean="0"/>
              <a:pPr/>
              <a:t>1/26/2024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2F9AAF-8AAC-444D-9691-9390A8F4BD19}"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FFA3AE-A031-4AEC-9062-A6A61FD05181}" type="datetimeFigureOut">
              <a:rPr lang="en-US" smtClean="0"/>
              <a:pPr/>
              <a:t>1/26/2024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2F9AAF-8AAC-444D-9691-9390A8F4BD19}"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GB" b="1" dirty="0"/>
            </a:br>
            <a:r>
              <a:rPr lang="en-GB" b="1" dirty="0"/>
              <a:t>ICS 2306 Computer Networks Course Syllabus</a:t>
            </a:r>
            <a:br>
              <a:rPr lang="en-GB" b="1" dirty="0"/>
            </a:br>
            <a:endParaRPr lang="en-GB" b="1" dirty="0"/>
          </a:p>
        </p:txBody>
      </p:sp>
      <p:sp>
        <p:nvSpPr>
          <p:cNvPr id="5" name="Content Placeholder 4"/>
          <p:cNvSpPr>
            <a:spLocks noGrp="1"/>
          </p:cNvSpPr>
          <p:nvPr>
            <p:ph idx="1"/>
          </p:nvPr>
        </p:nvSpPr>
        <p:spPr/>
        <p:txBody>
          <a:bodyPr>
            <a:normAutofit lnSpcReduction="10000"/>
          </a:bodyPr>
          <a:lstStyle/>
          <a:p>
            <a:pPr lvl="0"/>
            <a:r>
              <a:rPr lang="en-GB" b="1" dirty="0"/>
              <a:t>Topology and architecture of Computer Networks</a:t>
            </a:r>
          </a:p>
          <a:p>
            <a:pPr lvl="0"/>
            <a:r>
              <a:rPr lang="en-GB" b="1" dirty="0"/>
              <a:t>Layered Protocols: OSI and TCP/IP</a:t>
            </a:r>
          </a:p>
          <a:p>
            <a:pPr lvl="0"/>
            <a:r>
              <a:rPr lang="en-GB" b="1" dirty="0"/>
              <a:t>Local area networks</a:t>
            </a:r>
          </a:p>
          <a:p>
            <a:pPr lvl="0"/>
            <a:r>
              <a:rPr lang="en-GB" b="1" dirty="0"/>
              <a:t>Wide  area networks</a:t>
            </a:r>
          </a:p>
          <a:p>
            <a:pPr lvl="0"/>
            <a:r>
              <a:rPr lang="en-GB" b="1" dirty="0"/>
              <a:t>Routing protocols</a:t>
            </a:r>
          </a:p>
          <a:p>
            <a:pPr lvl="0"/>
            <a:r>
              <a:rPr lang="en-GB" b="1" dirty="0" err="1"/>
              <a:t>Gatewaying</a:t>
            </a:r>
            <a:endParaRPr lang="en-GB" b="1" dirty="0"/>
          </a:p>
          <a:p>
            <a:pPr>
              <a:buNone/>
            </a:pPr>
            <a:r>
              <a:rPr lang="en-GB" b="1" dirty="0"/>
              <a:t> </a:t>
            </a:r>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u="sng" dirty="0"/>
            </a:br>
            <a:r>
              <a:rPr lang="en-GB" b="1" dirty="0"/>
              <a:t>Types of Co-axial cable.</a:t>
            </a:r>
            <a:br>
              <a:rPr lang="en-GB" dirty="0"/>
            </a:br>
            <a:endParaRPr lang="en-GB" dirty="0"/>
          </a:p>
        </p:txBody>
      </p:sp>
      <p:sp>
        <p:nvSpPr>
          <p:cNvPr id="3" name="Content Placeholder 2"/>
          <p:cNvSpPr>
            <a:spLocks noGrp="1"/>
          </p:cNvSpPr>
          <p:nvPr>
            <p:ph idx="1"/>
          </p:nvPr>
        </p:nvSpPr>
        <p:spPr/>
        <p:txBody>
          <a:bodyPr>
            <a:normAutofit fontScale="92500" lnSpcReduction="20000"/>
          </a:bodyPr>
          <a:lstStyle/>
          <a:p>
            <a:pPr lvl="0" algn="just"/>
            <a:r>
              <a:rPr lang="en-GB" b="1" dirty="0">
                <a:latin typeface="Times New Roman" pitchFamily="18" charset="0"/>
                <a:cs typeface="Times New Roman" pitchFamily="18" charset="0"/>
              </a:rPr>
              <a:t>Thinnet</a:t>
            </a:r>
            <a:r>
              <a:rPr lang="en-GB" dirty="0">
                <a:latin typeface="Times New Roman" pitchFamily="18" charset="0"/>
                <a:cs typeface="Times New Roman" pitchFamily="18" charset="0"/>
              </a:rPr>
              <a:t>: this is a flexible coaxial cable about 0.25 inches thick and easy to work with. Networks that use thinnet have the cable connected directly to a computer network adapter card. It can carry a signal </a:t>
            </a:r>
            <a:r>
              <a:rPr lang="en-GB" dirty="0" err="1">
                <a:latin typeface="Times New Roman" pitchFamily="18" charset="0"/>
                <a:cs typeface="Times New Roman" pitchFamily="18" charset="0"/>
              </a:rPr>
              <a:t>upto</a:t>
            </a:r>
            <a:r>
              <a:rPr lang="en-GB" dirty="0">
                <a:latin typeface="Times New Roman" pitchFamily="18" charset="0"/>
                <a:cs typeface="Times New Roman" pitchFamily="18" charset="0"/>
              </a:rPr>
              <a:t> 185 metres before the signal starts to suffer from attenuation. It is in a group called the RG-58 family and has a 50-ohms impedance. The difference in the RG-58 is the centre core of copper, it can either be a stranded wire or a solid copper core. RG-58/U is solid copper core, RG-58 A/U is a stranded wire core.</a:t>
            </a:r>
          </a:p>
          <a:p>
            <a:endParaRPr lang="en-GB" dirty="0"/>
          </a:p>
          <a:p>
            <a:endParaRPr lang="en-GB"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Multiplexers</a:t>
            </a:r>
            <a:endParaRPr lang="en-GB" dirty="0"/>
          </a:p>
        </p:txBody>
      </p:sp>
      <p:sp>
        <p:nvSpPr>
          <p:cNvPr id="3" name="Content Placeholder 2"/>
          <p:cNvSpPr>
            <a:spLocks noGrp="1"/>
          </p:cNvSpPr>
          <p:nvPr>
            <p:ph idx="1"/>
          </p:nvPr>
        </p:nvSpPr>
        <p:spPr/>
        <p:txBody>
          <a:bodyPr>
            <a:normAutofit fontScale="92500" lnSpcReduction="20000"/>
          </a:bodyPr>
          <a:lstStyle/>
          <a:p>
            <a:pPr algn="just"/>
            <a:r>
              <a:rPr lang="en-GB" dirty="0"/>
              <a:t>Asynchronous Time Division multiplexing (ATDM): Information from data channels is allocated bandwidth as needed by using dynamically assigned time slots</a:t>
            </a:r>
          </a:p>
          <a:p>
            <a:pPr lvl="0" algn="just"/>
            <a:r>
              <a:rPr lang="en-GB" dirty="0"/>
              <a:t>Frequency Division Multiplexing (FDM) or Frequency Division Multiple Access (FDMA): Information from each data channel is allocated bandwidth based on the signal frequency of the traffic, each channel has its own broadcast frequency. The multiplexer switches from frequency to frequency as it sends data.</a:t>
            </a:r>
          </a:p>
          <a:p>
            <a:pPr algn="just"/>
            <a:endParaRPr lang="en-GB" dirty="0"/>
          </a:p>
          <a:p>
            <a:pPr lvl="0" algn="just">
              <a:buNone/>
            </a:pPr>
            <a:endParaRPr lang="en-GB" dirty="0"/>
          </a:p>
          <a:p>
            <a:pPr>
              <a:buNone/>
            </a:pPr>
            <a:endParaRPr lang="en-GB"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Multiplexers</a:t>
            </a:r>
            <a:endParaRPr lang="en-GB" dirty="0"/>
          </a:p>
        </p:txBody>
      </p:sp>
      <p:sp>
        <p:nvSpPr>
          <p:cNvPr id="3" name="Content Placeholder 2"/>
          <p:cNvSpPr>
            <a:spLocks noGrp="1"/>
          </p:cNvSpPr>
          <p:nvPr>
            <p:ph idx="1"/>
          </p:nvPr>
        </p:nvSpPr>
        <p:spPr/>
        <p:txBody>
          <a:bodyPr/>
          <a:lstStyle/>
          <a:p>
            <a:pPr lvl="0" algn="just">
              <a:buNone/>
            </a:pPr>
            <a:r>
              <a:rPr lang="en-GB" dirty="0"/>
              <a:t>Statistical Multiplexing: The physical medium bandwidth is dynamically allocated based on the application need. The multiplexer continually monitors each channel to determine the communication requirements.</a:t>
            </a:r>
          </a:p>
          <a:p>
            <a:pPr>
              <a:buNone/>
            </a:pPr>
            <a:endParaRPr lang="en-GB"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Repeaters</a:t>
            </a:r>
            <a:endParaRPr lang="en-GB" dirty="0"/>
          </a:p>
        </p:txBody>
      </p:sp>
      <p:sp>
        <p:nvSpPr>
          <p:cNvPr id="3" name="Content Placeholder 2"/>
          <p:cNvSpPr>
            <a:spLocks noGrp="1"/>
          </p:cNvSpPr>
          <p:nvPr>
            <p:ph idx="1"/>
          </p:nvPr>
        </p:nvSpPr>
        <p:spPr/>
        <p:txBody>
          <a:bodyPr>
            <a:normAutofit lnSpcReduction="10000"/>
          </a:bodyPr>
          <a:lstStyle/>
          <a:p>
            <a:pPr algn="just">
              <a:buNone/>
            </a:pPr>
            <a:r>
              <a:rPr lang="en-GB" dirty="0"/>
              <a:t>Once a network is installed, more and more departments are likely to request connectivity to the network. Network growth can be significant in terms of new users and the distances between the users. Extending cable plant runs throughout a floor or building presents a challenge. Several users may be spread over distances that require cabling to extend beyond the IEEE distance specifications.</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Repeaters</a:t>
            </a:r>
            <a:endParaRPr lang="en-GB" dirty="0"/>
          </a:p>
        </p:txBody>
      </p:sp>
      <p:sp>
        <p:nvSpPr>
          <p:cNvPr id="3" name="Content Placeholder 2"/>
          <p:cNvSpPr>
            <a:spLocks noGrp="1"/>
          </p:cNvSpPr>
          <p:nvPr>
            <p:ph idx="1"/>
          </p:nvPr>
        </p:nvSpPr>
        <p:spPr/>
        <p:txBody>
          <a:bodyPr>
            <a:normAutofit fontScale="85000" lnSpcReduction="20000"/>
          </a:bodyPr>
          <a:lstStyle/>
          <a:p>
            <a:pPr algn="just">
              <a:buNone/>
            </a:pPr>
            <a:r>
              <a:rPr lang="en-GB" dirty="0"/>
              <a:t>A repeater is a solution that enables a network to reach users in distant portions of a building. It amplifies an incoming signal, retimes it and reproduces it along multiple cable runs. Retiming helps to avoid packet collision once the signal is placed on the cable. According to IEEE specifications and depending on the topology and media a single packet can travel through up to four repeaters. If the repeater detects a problem on an individual segment, such as excessive collisions it halts transmission of data to that segment. This method of closing down a segment is called partitioning.</a:t>
            </a:r>
          </a:p>
          <a:p>
            <a:pPr>
              <a:buNone/>
            </a:pPr>
            <a:endParaRPr lang="en-GB"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u="sng" dirty="0"/>
            </a:br>
            <a:r>
              <a:rPr lang="en-GB" sz="4000" b="1" dirty="0"/>
              <a:t>OPEN SYSTEMS INTERCONNECTION(OSI) REFERENCE MODEL</a:t>
            </a:r>
            <a:br>
              <a:rPr lang="en-GB" dirty="0"/>
            </a:br>
            <a:endParaRPr lang="en-GB" dirty="0"/>
          </a:p>
        </p:txBody>
      </p:sp>
      <p:sp>
        <p:nvSpPr>
          <p:cNvPr id="3" name="Content Placeholder 2"/>
          <p:cNvSpPr>
            <a:spLocks noGrp="1"/>
          </p:cNvSpPr>
          <p:nvPr>
            <p:ph idx="1"/>
          </p:nvPr>
        </p:nvSpPr>
        <p:spPr/>
        <p:txBody>
          <a:bodyPr>
            <a:normAutofit fontScale="92500" lnSpcReduction="20000"/>
          </a:bodyPr>
          <a:lstStyle/>
          <a:p>
            <a:pPr algn="just">
              <a:buNone/>
            </a:pPr>
            <a:r>
              <a:rPr lang="en-GB" dirty="0"/>
              <a:t>OSI reference model describes how information from a software application in one computer moves through a network medium to a software application in another computer. It is composed of seven layers, each specifying particular network functions. It was developed by the International Organisation for Standards (ISO) in 1984. The OSI model divides the tasks involved with moving information between networked computers into seven smaller more manageable task groups.</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b="1" dirty="0"/>
              <a:t>OPEN SYSTEMS INTERCONNECTION(OSI) REFERENCE MODEL</a:t>
            </a:r>
            <a:endParaRPr lang="en-GB" sz="3600" dirty="0"/>
          </a:p>
        </p:txBody>
      </p:sp>
      <p:sp>
        <p:nvSpPr>
          <p:cNvPr id="3" name="Content Placeholder 2"/>
          <p:cNvSpPr>
            <a:spLocks noGrp="1"/>
          </p:cNvSpPr>
          <p:nvPr>
            <p:ph idx="1"/>
          </p:nvPr>
        </p:nvSpPr>
        <p:spPr/>
        <p:txBody>
          <a:bodyPr/>
          <a:lstStyle/>
          <a:p>
            <a:pPr algn="just">
              <a:buNone/>
            </a:pPr>
            <a:r>
              <a:rPr lang="en-GB" dirty="0"/>
              <a:t>A task or group of tasks is then assigned to each of the seven OSI layers. Each layer is independent so that the tasks assigned to each layer can be implemented independently. This enables the solutions offered by one layer to be updated without adversely affecting the other layers.</a:t>
            </a:r>
          </a:p>
          <a:p>
            <a:pPr>
              <a:buNone/>
            </a:pPr>
            <a:endParaRPr lang="en-GB"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b="1" dirty="0"/>
              <a:t>OPEN SYSTEMS INTERCONNECTION(OSI) REFERENCE MODEL</a:t>
            </a:r>
            <a:endParaRPr lang="en-GB" sz="3600" dirty="0"/>
          </a:p>
        </p:txBody>
      </p:sp>
      <p:pic>
        <p:nvPicPr>
          <p:cNvPr id="4" name="Content Placeholder 3"/>
          <p:cNvPicPr>
            <a:picLocks noGrp="1"/>
          </p:cNvPicPr>
          <p:nvPr>
            <p:ph idx="1"/>
          </p:nvPr>
        </p:nvPicPr>
        <p:blipFill>
          <a:blip r:embed="rId2"/>
          <a:srcRect/>
          <a:stretch>
            <a:fillRect/>
          </a:stretch>
        </p:blipFill>
        <p:spPr bwMode="auto">
          <a:xfrm>
            <a:off x="1071538" y="1500174"/>
            <a:ext cx="5405224" cy="3363007"/>
          </a:xfrm>
          <a:prstGeom prst="rect">
            <a:avLst/>
          </a:prstGeom>
          <a:noFill/>
          <a:ln w="9525">
            <a:noFill/>
            <a:miter lim="800000"/>
            <a:headEnd/>
            <a:tailEnd/>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b="1" dirty="0"/>
              <a:t>OPEN SYSTEMS INTERCONNECTION(OSI) REFERENCE MODEL</a:t>
            </a:r>
            <a:endParaRPr lang="en-GB" sz="3600" dirty="0"/>
          </a:p>
        </p:txBody>
      </p:sp>
      <p:sp>
        <p:nvSpPr>
          <p:cNvPr id="3" name="Content Placeholder 2"/>
          <p:cNvSpPr>
            <a:spLocks noGrp="1"/>
          </p:cNvSpPr>
          <p:nvPr>
            <p:ph idx="1"/>
          </p:nvPr>
        </p:nvSpPr>
        <p:spPr/>
        <p:txBody>
          <a:bodyPr/>
          <a:lstStyle/>
          <a:p>
            <a:pPr algn="just">
              <a:buNone/>
            </a:pPr>
            <a:r>
              <a:rPr lang="en-GB" dirty="0"/>
              <a:t>The seven layers of the OSI reference model can be divided into two categories, upper layers and lower layers. The upper layers of the OSI model deal with application issues and generally are implemented only in software. The lower layers of the OSI model handle data transport issues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b="1" dirty="0"/>
              <a:t>OPEN SYSTEMS INTERCONNECTION(OSI) REFERENCE MODEL</a:t>
            </a:r>
            <a:endParaRPr lang="en-GB" sz="3600" dirty="0"/>
          </a:p>
        </p:txBody>
      </p:sp>
      <p:sp>
        <p:nvSpPr>
          <p:cNvPr id="3" name="Content Placeholder 2"/>
          <p:cNvSpPr>
            <a:spLocks noGrp="1"/>
          </p:cNvSpPr>
          <p:nvPr>
            <p:ph idx="1"/>
          </p:nvPr>
        </p:nvSpPr>
        <p:spPr/>
        <p:txBody>
          <a:bodyPr>
            <a:normAutofit fontScale="92500" lnSpcReduction="20000"/>
          </a:bodyPr>
          <a:lstStyle/>
          <a:p>
            <a:pPr algn="just">
              <a:buNone/>
            </a:pPr>
            <a:r>
              <a:rPr lang="en-GB" dirty="0"/>
              <a:t>The OSI model provides a conceptual framework for communication between computers but the model itself is not a method of communication. Actual transmission is made possible by using communication protocols. A protocol is a formal set of rules and conventions that governs how computers exchange information over a network medium. A protocol implements the functions of one or more of the OSI layers. Some of the protocols include LAN protocols, WAN protocols, Network protocols and Routing protocols.</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b="1" dirty="0"/>
              <a:t>OPEN SYSTEMS INTERCONNECTION(OSI) REFERENCE MODEL</a:t>
            </a:r>
            <a:endParaRPr lang="en-GB" sz="3600" dirty="0"/>
          </a:p>
        </p:txBody>
      </p:sp>
      <p:sp>
        <p:nvSpPr>
          <p:cNvPr id="3" name="Content Placeholder 2"/>
          <p:cNvSpPr>
            <a:spLocks noGrp="1"/>
          </p:cNvSpPr>
          <p:nvPr>
            <p:ph idx="1"/>
          </p:nvPr>
        </p:nvSpPr>
        <p:spPr/>
        <p:txBody>
          <a:bodyPr>
            <a:normAutofit lnSpcReduction="10000"/>
          </a:bodyPr>
          <a:lstStyle/>
          <a:p>
            <a:pPr algn="just">
              <a:buNone/>
            </a:pPr>
            <a:r>
              <a:rPr lang="en-GB" dirty="0"/>
              <a:t>LAN protocols operate at the physical and data link layers of the OSI model and define communication over the various LAN media. WAN protocols operate at the lowest three layers and define communication over WAN media. Routing protocols are network layer protocols that are responsible for exchanging information between routers so that the routers can select the proper path for network traffic. </a:t>
            </a:r>
          </a:p>
          <a:p>
            <a:pPr>
              <a:buNone/>
            </a:pP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Types of Co-axial cable.</a:t>
            </a:r>
            <a:br>
              <a:rPr lang="en-GB" dirty="0"/>
            </a:br>
            <a:endParaRPr lang="en-GB" dirty="0"/>
          </a:p>
        </p:txBody>
      </p:sp>
      <p:sp>
        <p:nvSpPr>
          <p:cNvPr id="3" name="Content Placeholder 2"/>
          <p:cNvSpPr>
            <a:spLocks noGrp="1"/>
          </p:cNvSpPr>
          <p:nvPr>
            <p:ph idx="1"/>
          </p:nvPr>
        </p:nvSpPr>
        <p:spPr/>
        <p:txBody>
          <a:bodyPr/>
          <a:lstStyle/>
          <a:p>
            <a:pPr lvl="0" algn="just"/>
            <a:r>
              <a:rPr lang="en-GB" b="1" dirty="0">
                <a:latin typeface="Times New Roman" pitchFamily="18" charset="0"/>
                <a:cs typeface="Times New Roman" pitchFamily="18" charset="0"/>
              </a:rPr>
              <a:t>Thicknet:</a:t>
            </a:r>
            <a:r>
              <a:rPr lang="en-GB" dirty="0">
                <a:latin typeface="Times New Roman" pitchFamily="18" charset="0"/>
                <a:cs typeface="Times New Roman" pitchFamily="18" charset="0"/>
              </a:rPr>
              <a:t> it’s a relatively rigid coaxial cable about 0.5 inch in diameter. Sometimes referred to as standard Ethernet. The copper core is thicker than a thinnet core. The thicker the copper core the further the cable can carry signals. Thicknet can carry signals up to 500 metres. It is sometimes used as a backbone to connect several smaller thinnet based networks. </a:t>
            </a:r>
          </a:p>
          <a:p>
            <a:endParaRPr lang="en-GB"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b="1" dirty="0"/>
              <a:t>OPEN SYSTEMS INTERCONNECTION(OSI) REFERENCE MODEL</a:t>
            </a:r>
            <a:endParaRPr lang="en-GB" sz="3600" dirty="0"/>
          </a:p>
        </p:txBody>
      </p:sp>
      <p:sp>
        <p:nvSpPr>
          <p:cNvPr id="3" name="Content Placeholder 2"/>
          <p:cNvSpPr>
            <a:spLocks noGrp="1"/>
          </p:cNvSpPr>
          <p:nvPr>
            <p:ph idx="1"/>
          </p:nvPr>
        </p:nvSpPr>
        <p:spPr/>
        <p:txBody>
          <a:bodyPr>
            <a:normAutofit fontScale="92500"/>
          </a:bodyPr>
          <a:lstStyle/>
          <a:p>
            <a:pPr>
              <a:buNone/>
            </a:pPr>
            <a:r>
              <a:rPr lang="en-GB" dirty="0"/>
              <a:t>OSI Model and Communication Between Systems:</a:t>
            </a:r>
          </a:p>
          <a:p>
            <a:pPr algn="just">
              <a:buNone/>
            </a:pPr>
            <a:r>
              <a:rPr lang="en-GB" dirty="0"/>
              <a:t>Information being transferred from a software application in one computer system to a software application in another must pass through the OSI layers. For example if a software application in system A has information to transmit to a software application in system B, the application program in system A will pass its information to the application layer of system A.</a:t>
            </a:r>
          </a:p>
          <a:p>
            <a:pPr>
              <a:buNone/>
            </a:pPr>
            <a:endParaRPr lang="en-GB"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b="1" dirty="0"/>
              <a:t>OPEN SYSTEMS INTERCONNECTION(OSI) REFERENCE MODEL</a:t>
            </a:r>
            <a:endParaRPr lang="en-GB" sz="3600" dirty="0"/>
          </a:p>
        </p:txBody>
      </p:sp>
      <p:sp>
        <p:nvSpPr>
          <p:cNvPr id="3" name="Content Placeholder 2"/>
          <p:cNvSpPr>
            <a:spLocks noGrp="1"/>
          </p:cNvSpPr>
          <p:nvPr>
            <p:ph idx="1"/>
          </p:nvPr>
        </p:nvSpPr>
        <p:spPr/>
        <p:txBody>
          <a:bodyPr/>
          <a:lstStyle/>
          <a:p>
            <a:pPr algn="just">
              <a:buNone/>
            </a:pPr>
            <a:r>
              <a:rPr lang="en-GB" dirty="0"/>
              <a:t>The application layer passes information to the presentation layer, which relays the data to session layer and so on down to the physical layer. At the physical layer the information is placed on the physical network medium and is sent across the medium to system B. </a:t>
            </a:r>
          </a:p>
          <a:p>
            <a:pPr algn="just">
              <a:buNone/>
            </a:pPr>
            <a:endParaRPr lang="en-GB"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b="1" dirty="0"/>
              <a:t>OPEN SYSTEMS INTERCONNECTION(OSI) REFERENCE MODEL</a:t>
            </a:r>
            <a:endParaRPr lang="en-GB" sz="3600" dirty="0"/>
          </a:p>
        </p:txBody>
      </p:sp>
      <p:sp>
        <p:nvSpPr>
          <p:cNvPr id="3" name="Content Placeholder 2"/>
          <p:cNvSpPr>
            <a:spLocks noGrp="1"/>
          </p:cNvSpPr>
          <p:nvPr>
            <p:ph idx="1"/>
          </p:nvPr>
        </p:nvSpPr>
        <p:spPr/>
        <p:txBody>
          <a:bodyPr>
            <a:normAutofit lnSpcReduction="10000"/>
          </a:bodyPr>
          <a:lstStyle/>
          <a:p>
            <a:pPr algn="just">
              <a:buNone/>
            </a:pPr>
            <a:r>
              <a:rPr lang="en-GB" dirty="0"/>
              <a:t>The physical layer of system B removes the information from the physical medium and then its physical layer passes the information up to the data link layer which passes it to the network layer and so on until it reaches the application layer of system B. finally the application layer of system B passes the information to the recipient application software to complete the communication process.</a:t>
            </a:r>
          </a:p>
          <a:p>
            <a:pPr>
              <a:buNone/>
            </a:pPr>
            <a:endParaRPr lang="en-GB"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b="1" dirty="0"/>
              <a:t>OPEN SYSTEMS INTERCONNECTION(OSI) REFERENCE MODEL</a:t>
            </a:r>
            <a:endParaRPr lang="en-GB" sz="3600" dirty="0"/>
          </a:p>
        </p:txBody>
      </p:sp>
      <p:sp>
        <p:nvSpPr>
          <p:cNvPr id="3" name="Content Placeholder 2"/>
          <p:cNvSpPr>
            <a:spLocks noGrp="1"/>
          </p:cNvSpPr>
          <p:nvPr>
            <p:ph idx="1"/>
          </p:nvPr>
        </p:nvSpPr>
        <p:spPr/>
        <p:txBody>
          <a:bodyPr>
            <a:normAutofit fontScale="92500" lnSpcReduction="10000"/>
          </a:bodyPr>
          <a:lstStyle/>
          <a:p>
            <a:pPr>
              <a:buNone/>
            </a:pPr>
            <a:r>
              <a:rPr lang="en-GB" dirty="0"/>
              <a:t>Interaction between OSI Model Layers:</a:t>
            </a:r>
          </a:p>
          <a:p>
            <a:pPr algn="just">
              <a:buNone/>
            </a:pPr>
            <a:r>
              <a:rPr lang="en-GB" dirty="0"/>
              <a:t> A given layer in the OSI model generally communicates with three other OSI layers. The layer directly above it, the layer directly below it and its peer layer in other networked computer system. The </a:t>
            </a:r>
            <a:r>
              <a:rPr lang="en-GB" dirty="0" err="1"/>
              <a:t>datalink</a:t>
            </a:r>
            <a:r>
              <a:rPr lang="en-GB" dirty="0"/>
              <a:t> in system A for example communicates with the network layer of system A, the physical layer of system A, and the data link layer in system B.</a:t>
            </a:r>
          </a:p>
          <a:p>
            <a:pPr>
              <a:buNone/>
            </a:pPr>
            <a:r>
              <a:rPr lang="en-GB" dirty="0"/>
              <a:t> </a:t>
            </a:r>
          </a:p>
          <a:p>
            <a:pPr>
              <a:buNone/>
            </a:pPr>
            <a:endParaRPr lang="en-GB"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b="1" dirty="0"/>
              <a:t>OPEN SYSTEMS INTERCONNECTION(OSI) REFERENCE MODEL</a:t>
            </a:r>
            <a:endParaRPr lang="en-GB" sz="3600" dirty="0"/>
          </a:p>
        </p:txBody>
      </p:sp>
      <p:sp>
        <p:nvSpPr>
          <p:cNvPr id="3" name="Content Placeholder 2"/>
          <p:cNvSpPr>
            <a:spLocks noGrp="1"/>
          </p:cNvSpPr>
          <p:nvPr>
            <p:ph idx="1"/>
          </p:nvPr>
        </p:nvSpPr>
        <p:spPr/>
        <p:txBody>
          <a:bodyPr>
            <a:normAutofit fontScale="92500" lnSpcReduction="20000"/>
          </a:bodyPr>
          <a:lstStyle/>
          <a:p>
            <a:pPr>
              <a:buNone/>
            </a:pPr>
            <a:r>
              <a:rPr lang="en-GB" dirty="0"/>
              <a:t>OSI Layer Services:</a:t>
            </a:r>
          </a:p>
          <a:p>
            <a:pPr algn="just">
              <a:buNone/>
            </a:pPr>
            <a:r>
              <a:rPr lang="en-GB" dirty="0"/>
              <a:t>Three basic elements are involved in layer services;</a:t>
            </a:r>
          </a:p>
          <a:p>
            <a:pPr lvl="0" algn="just">
              <a:buNone/>
            </a:pPr>
            <a:r>
              <a:rPr lang="en-GB" dirty="0"/>
              <a:t>(1) The service user: this is the OSI layer that request services from an adjacent OSI layer.</a:t>
            </a:r>
          </a:p>
          <a:p>
            <a:pPr lvl="0" algn="just">
              <a:buNone/>
            </a:pPr>
            <a:r>
              <a:rPr lang="en-GB" dirty="0"/>
              <a:t>(2) The service access point: this is a conceptual location at which one OSI layer can request the services of another OSI layer.</a:t>
            </a:r>
          </a:p>
          <a:p>
            <a:pPr lvl="0" algn="just">
              <a:buNone/>
            </a:pPr>
            <a:r>
              <a:rPr lang="en-GB" dirty="0"/>
              <a:t>(3) The service provider: this is the OSI layer that provides services to service users OSI layers can provide services to multiple service users.</a:t>
            </a:r>
          </a:p>
          <a:p>
            <a:pPr>
              <a:buNone/>
            </a:pPr>
            <a:endParaRPr lang="en-GB"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b="1" dirty="0"/>
              <a:t>OPEN SYSTEMS INTERCONNECTION(OSI) REFERENCE MODEL</a:t>
            </a:r>
            <a:endParaRPr lang="en-GB" sz="3600" dirty="0"/>
          </a:p>
        </p:txBody>
      </p:sp>
      <p:sp>
        <p:nvSpPr>
          <p:cNvPr id="3" name="Content Placeholder 2"/>
          <p:cNvSpPr>
            <a:spLocks noGrp="1"/>
          </p:cNvSpPr>
          <p:nvPr>
            <p:ph idx="1"/>
          </p:nvPr>
        </p:nvSpPr>
        <p:spPr/>
        <p:txBody>
          <a:bodyPr/>
          <a:lstStyle/>
          <a:p>
            <a:pPr>
              <a:buNone/>
            </a:pPr>
            <a:r>
              <a:rPr lang="en-GB" dirty="0"/>
              <a:t>OSI model and Information Exchange:</a:t>
            </a:r>
          </a:p>
          <a:p>
            <a:pPr algn="just">
              <a:buNone/>
            </a:pPr>
            <a:r>
              <a:rPr lang="en-GB" dirty="0"/>
              <a:t>The seven layers use various forms of control information to communicate with their peer layers in other computer systems. This control information consists of specific requests and instructions that are exchanged between peer OSI layers. Control information takes two forms i.e. headers and trailers. </a:t>
            </a:r>
          </a:p>
          <a:p>
            <a:pPr>
              <a:buNone/>
            </a:pPr>
            <a:endParaRPr lang="en-GB"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b="1" dirty="0"/>
              <a:t>OPEN SYSTEMS INTERCONNECTION(OSI) REFERENCE MODEL</a:t>
            </a:r>
            <a:endParaRPr lang="en-GB" sz="3600" dirty="0"/>
          </a:p>
        </p:txBody>
      </p:sp>
      <p:sp>
        <p:nvSpPr>
          <p:cNvPr id="3" name="Content Placeholder 2"/>
          <p:cNvSpPr>
            <a:spLocks noGrp="1"/>
          </p:cNvSpPr>
          <p:nvPr>
            <p:ph idx="1"/>
          </p:nvPr>
        </p:nvSpPr>
        <p:spPr/>
        <p:txBody>
          <a:bodyPr>
            <a:normAutofit fontScale="92500" lnSpcReduction="10000"/>
          </a:bodyPr>
          <a:lstStyle/>
          <a:p>
            <a:pPr algn="just">
              <a:buNone/>
            </a:pPr>
            <a:r>
              <a:rPr lang="en-GB" dirty="0"/>
              <a:t>Information exchange process occurs between peer OSI layers. Each layer in the source system adds control information to data and each layer in the destination system analyses and removes the control information from that data. If system A has data to send to system B, the data is passed to the application layer in A. the application layer in A, communicates any control information required by the application layer in B by pre-appending a header to the data.</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b="1" dirty="0"/>
              <a:t>OPEN SYSTEMS INTERCONNECTION(OSI) REFERENCE MODEL</a:t>
            </a:r>
            <a:endParaRPr lang="en-GB" sz="3600" dirty="0"/>
          </a:p>
        </p:txBody>
      </p:sp>
      <p:sp>
        <p:nvSpPr>
          <p:cNvPr id="3" name="Content Placeholder 2"/>
          <p:cNvSpPr>
            <a:spLocks noGrp="1"/>
          </p:cNvSpPr>
          <p:nvPr>
            <p:ph idx="1"/>
          </p:nvPr>
        </p:nvSpPr>
        <p:spPr/>
        <p:txBody>
          <a:bodyPr>
            <a:normAutofit fontScale="77500" lnSpcReduction="20000"/>
          </a:bodyPr>
          <a:lstStyle/>
          <a:p>
            <a:pPr algn="just">
              <a:buNone/>
            </a:pPr>
            <a:r>
              <a:rPr lang="en-GB" dirty="0"/>
              <a:t>The resulting information unit ( a header and data) is passed to the presentation layer, which pre-appends its own header containing control information intended for the presentation layer in B. the information unit grows in size as each layer pre-appends its own header ( in some cases a trailer) that contains control information to be used by its peer.</a:t>
            </a:r>
          </a:p>
          <a:p>
            <a:pPr algn="just">
              <a:buNone/>
            </a:pPr>
            <a:r>
              <a:rPr lang="en-GB" dirty="0"/>
              <a:t>The physical layer in system B receives the information unit and passes it to the data link layer. The data link layer in B then reads the control information contained in the header pre-appended by the </a:t>
            </a:r>
            <a:r>
              <a:rPr lang="en-GB" dirty="0" err="1"/>
              <a:t>datalink</a:t>
            </a:r>
            <a:r>
              <a:rPr lang="en-GB" dirty="0"/>
              <a:t> in A. the header is then removed and the information unit is allowed to proceed to the network layer. Each layer performs the same action.</a:t>
            </a:r>
          </a:p>
          <a:p>
            <a:pPr>
              <a:buNone/>
            </a:pPr>
            <a:endParaRPr lang="en-GB"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u="sng" dirty="0"/>
            </a:br>
            <a:r>
              <a:rPr lang="en-GB" b="1" dirty="0"/>
              <a:t>The Physical Layer  </a:t>
            </a:r>
            <a:br>
              <a:rPr lang="en-GB" dirty="0"/>
            </a:br>
            <a:endParaRPr lang="en-GB" dirty="0"/>
          </a:p>
        </p:txBody>
      </p:sp>
      <p:sp>
        <p:nvSpPr>
          <p:cNvPr id="3" name="Content Placeholder 2"/>
          <p:cNvSpPr>
            <a:spLocks noGrp="1"/>
          </p:cNvSpPr>
          <p:nvPr>
            <p:ph idx="1"/>
          </p:nvPr>
        </p:nvSpPr>
        <p:spPr/>
        <p:txBody>
          <a:bodyPr>
            <a:normAutofit fontScale="92500" lnSpcReduction="10000"/>
          </a:bodyPr>
          <a:lstStyle/>
          <a:p>
            <a:pPr algn="just">
              <a:buNone/>
            </a:pPr>
            <a:r>
              <a:rPr lang="en-GB" dirty="0"/>
              <a:t>The physical layer defines the electrical, procedural and functional specifications for activating, maintaining and deactivating the physical link between communicating network systems. Physical layer specifications define characteristics such as voltage levels, timing of voltage changes, physical data rates, maximum transmission distances and physical connectors. Physical layer implementation can be categorised as either LAN or WAN specifications.</a:t>
            </a:r>
          </a:p>
          <a:p>
            <a:pPr>
              <a:buNone/>
            </a:pPr>
            <a:endParaRPr lang="en-GB"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The Physical Layer</a:t>
            </a:r>
            <a:endParaRPr lang="en-GB" dirty="0"/>
          </a:p>
        </p:txBody>
      </p:sp>
      <p:pic>
        <p:nvPicPr>
          <p:cNvPr id="1026" name="Picture 2"/>
          <p:cNvPicPr>
            <a:picLocks noGrp="1" noChangeAspect="1" noChangeArrowheads="1"/>
          </p:cNvPicPr>
          <p:nvPr>
            <p:ph idx="1"/>
          </p:nvPr>
        </p:nvPicPr>
        <p:blipFill>
          <a:blip r:embed="rId2"/>
          <a:srcRect/>
          <a:stretch>
            <a:fillRect/>
          </a:stretch>
        </p:blipFill>
        <p:spPr bwMode="auto">
          <a:xfrm>
            <a:off x="1380826" y="2143116"/>
            <a:ext cx="5548627" cy="299074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Types of Co-axial cable.</a:t>
            </a:r>
            <a:br>
              <a:rPr lang="en-GB" dirty="0"/>
            </a:br>
            <a:endParaRPr lang="en-GB" dirty="0"/>
          </a:p>
        </p:txBody>
      </p:sp>
      <p:sp>
        <p:nvSpPr>
          <p:cNvPr id="3" name="Content Placeholder 2"/>
          <p:cNvSpPr>
            <a:spLocks noGrp="1"/>
          </p:cNvSpPr>
          <p:nvPr>
            <p:ph idx="1"/>
          </p:nvPr>
        </p:nvSpPr>
        <p:spPr/>
        <p:txBody>
          <a:bodyPr>
            <a:normAutofit fontScale="92500" lnSpcReduction="20000"/>
          </a:bodyPr>
          <a:lstStyle/>
          <a:p>
            <a:pPr algn="just"/>
            <a:r>
              <a:rPr lang="en-GB" dirty="0">
                <a:latin typeface="Times New Roman" pitchFamily="18" charset="0"/>
                <a:cs typeface="Times New Roman" pitchFamily="18" charset="0"/>
              </a:rPr>
              <a:t>A device called a transceiver connects the thinnet coaxial to the larger thicknet coaxial cable. A transceiver includes a connector called a vampire tap to make the actual physical connection to a thicknet core. Connection from the transceiver to the network adapter card is made using a transceiver cable (drop cable) to connect to the Attachment Unit Interface (AUI) port connector on the card. An AUI port is also known as DB-15 connector or Digital Intel Xerox (DIX). Thicknet is more expensive and difficult to work with since cant bend easily but will carry a signal farther.</a:t>
            </a:r>
          </a:p>
          <a:p>
            <a:endParaRPr lang="en-GB"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u="sng" dirty="0"/>
            </a:br>
            <a:r>
              <a:rPr lang="en-GB" b="1" dirty="0"/>
              <a:t>DATA LINK LAYER</a:t>
            </a:r>
            <a:br>
              <a:rPr lang="en-GB" dirty="0"/>
            </a:br>
            <a:endParaRPr lang="en-GB" dirty="0"/>
          </a:p>
        </p:txBody>
      </p:sp>
      <p:sp>
        <p:nvSpPr>
          <p:cNvPr id="3" name="Content Placeholder 2"/>
          <p:cNvSpPr>
            <a:spLocks noGrp="1"/>
          </p:cNvSpPr>
          <p:nvPr>
            <p:ph idx="1"/>
          </p:nvPr>
        </p:nvSpPr>
        <p:spPr/>
        <p:txBody>
          <a:bodyPr>
            <a:normAutofit fontScale="92500" lnSpcReduction="20000"/>
          </a:bodyPr>
          <a:lstStyle/>
          <a:p>
            <a:pPr algn="just">
              <a:buNone/>
            </a:pPr>
            <a:r>
              <a:rPr lang="en-GB" dirty="0"/>
              <a:t>The data link layer provides reliable transit of data across a physical network link. Different data link layer specifications define different network and protocol characteristics including physical addressing, network topology, error notification, sequencing of frames and flow control. Physical addressing defines how devices are addressed at the data link layer. Network topology consists of data link layer specifications that often define how devices are to be physically connected such as in a bus or ring topology.</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DATA LINK LAYER</a:t>
            </a:r>
            <a:endParaRPr lang="en-GB" dirty="0"/>
          </a:p>
        </p:txBody>
      </p:sp>
      <p:sp>
        <p:nvSpPr>
          <p:cNvPr id="3" name="Content Placeholder 2"/>
          <p:cNvSpPr>
            <a:spLocks noGrp="1"/>
          </p:cNvSpPr>
          <p:nvPr>
            <p:ph idx="1"/>
          </p:nvPr>
        </p:nvSpPr>
        <p:spPr/>
        <p:txBody>
          <a:bodyPr/>
          <a:lstStyle/>
          <a:p>
            <a:pPr algn="just">
              <a:buNone/>
            </a:pPr>
            <a:r>
              <a:rPr lang="en-GB" dirty="0"/>
              <a:t>Error notification alerts upper layer protocols that a transmission error has occurred and the sequencing of data frames re-orders frames that are transmitted out of sequence. Flow control moderates the transmission of data so that the receiving device is not overwhelmed with more traffic than it can handle at any one time.</a:t>
            </a:r>
          </a:p>
          <a:p>
            <a:pPr>
              <a:buNone/>
            </a:pPr>
            <a:endParaRPr lang="en-GB"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DATA LINK LAYER</a:t>
            </a:r>
            <a:endParaRPr lang="en-GB" dirty="0"/>
          </a:p>
        </p:txBody>
      </p:sp>
      <p:sp>
        <p:nvSpPr>
          <p:cNvPr id="3" name="Content Placeholder 2"/>
          <p:cNvSpPr>
            <a:spLocks noGrp="1"/>
          </p:cNvSpPr>
          <p:nvPr>
            <p:ph idx="1"/>
          </p:nvPr>
        </p:nvSpPr>
        <p:spPr/>
        <p:txBody>
          <a:bodyPr/>
          <a:lstStyle/>
          <a:p>
            <a:pPr algn="just">
              <a:buNone/>
            </a:pPr>
            <a:r>
              <a:rPr lang="en-GB" dirty="0"/>
              <a:t>The </a:t>
            </a:r>
            <a:r>
              <a:rPr lang="en-GB" dirty="0" err="1"/>
              <a:t>Instititute</a:t>
            </a:r>
            <a:r>
              <a:rPr lang="en-GB" dirty="0"/>
              <a:t> of Electrical and Electronics engineers (IEEE) subdivides the data link layer into two sub layers; Logical Link Control (LLC) and Media Access Control (MAC).</a:t>
            </a:r>
          </a:p>
          <a:p>
            <a:pPr algn="just">
              <a:buNone/>
            </a:pPr>
            <a:endParaRPr lang="en-GB"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DATA LINK LAYER</a:t>
            </a:r>
            <a:endParaRPr lang="en-GB" dirty="0"/>
          </a:p>
        </p:txBody>
      </p:sp>
      <p:sp>
        <p:nvSpPr>
          <p:cNvPr id="3" name="Content Placeholder 2"/>
          <p:cNvSpPr>
            <a:spLocks noGrp="1"/>
          </p:cNvSpPr>
          <p:nvPr>
            <p:ph idx="1"/>
          </p:nvPr>
        </p:nvSpPr>
        <p:spPr/>
        <p:txBody>
          <a:bodyPr>
            <a:normAutofit fontScale="92500" lnSpcReduction="20000"/>
          </a:bodyPr>
          <a:lstStyle/>
          <a:p>
            <a:pPr algn="just">
              <a:buNone/>
            </a:pPr>
            <a:r>
              <a:rPr lang="en-GB" dirty="0"/>
              <a:t>The LLC </a:t>
            </a:r>
            <a:r>
              <a:rPr lang="en-GB" dirty="0" err="1"/>
              <a:t>sublayer</a:t>
            </a:r>
            <a:r>
              <a:rPr lang="en-GB" dirty="0"/>
              <a:t> of the data link layer manages communication between devices over a single link of a network. It is defined in IEEE 802.2 specifications and supports both connectionless and connection oriented services used by higher level protocols. Its responsible for any flow control and error connection. LLC handles both connectionless and connection oriented services. In connection-oriented service not all network devices run at the same speed. The LLC supports flow control in the following ways:</a:t>
            </a:r>
          </a:p>
          <a:p>
            <a:pPr>
              <a:buNone/>
            </a:pPr>
            <a:endParaRPr lang="en-GB"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DATA LINK LAYER</a:t>
            </a:r>
            <a:endParaRPr lang="en-GB" dirty="0"/>
          </a:p>
        </p:txBody>
      </p:sp>
      <p:sp>
        <p:nvSpPr>
          <p:cNvPr id="3" name="Content Placeholder 2"/>
          <p:cNvSpPr>
            <a:spLocks noGrp="1"/>
          </p:cNvSpPr>
          <p:nvPr>
            <p:ph idx="1"/>
          </p:nvPr>
        </p:nvSpPr>
        <p:spPr/>
        <p:txBody>
          <a:bodyPr>
            <a:normAutofit fontScale="85000" lnSpcReduction="10000"/>
          </a:bodyPr>
          <a:lstStyle/>
          <a:p>
            <a:pPr lvl="0" algn="just">
              <a:buNone/>
            </a:pPr>
            <a:r>
              <a:rPr lang="en-GB" dirty="0"/>
              <a:t>(a) Sliding window: allows the two communicating devices to negotiate the number of allowable outstanding frames. The receiving device does not need to acknowledge each frame it receives, it can send one acknowledgement for a group of frames</a:t>
            </a:r>
          </a:p>
          <a:p>
            <a:pPr lvl="0" algn="just">
              <a:buNone/>
            </a:pPr>
            <a:r>
              <a:rPr lang="en-GB" dirty="0"/>
              <a:t>(b) Stop and wait: a green light way of handling flow control. When the receiving device has no memory left to store incoming data, it suspends transmission. When memory is free again, it sends a signal to the transmitting device to resume.</a:t>
            </a:r>
          </a:p>
          <a:p>
            <a:pPr>
              <a:buNone/>
            </a:pPr>
            <a:endParaRPr lang="en-GB"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DATA LINK LAYER</a:t>
            </a:r>
            <a:endParaRPr lang="en-GB" dirty="0"/>
          </a:p>
        </p:txBody>
      </p:sp>
      <p:sp>
        <p:nvSpPr>
          <p:cNvPr id="3" name="Content Placeholder 2"/>
          <p:cNvSpPr>
            <a:spLocks noGrp="1"/>
          </p:cNvSpPr>
          <p:nvPr>
            <p:ph idx="1"/>
          </p:nvPr>
        </p:nvSpPr>
        <p:spPr/>
        <p:txBody>
          <a:bodyPr>
            <a:normAutofit fontScale="92500" lnSpcReduction="20000"/>
          </a:bodyPr>
          <a:lstStyle/>
          <a:p>
            <a:pPr algn="just">
              <a:buNone/>
            </a:pPr>
            <a:r>
              <a:rPr lang="en-GB" dirty="0"/>
              <a:t>Error control is implemented using Cyclic Redundancy Checks (CRCs) and check sums. A CRC is a method of detecting errors in the transmission of data. Before data is send a CRC number is calculated by running the data through an algorithm and producing a unique number. At the receiving end of transmission, the data is run through the same algorithm again to produce the number. If the numbers match the data is error free. The unique value generated from the algorithm is called a checksum.</a:t>
            </a:r>
          </a:p>
          <a:p>
            <a:pPr>
              <a:buNone/>
            </a:pPr>
            <a:endParaRPr lang="en-GB"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DATA LINK LAYER</a:t>
            </a:r>
            <a:endParaRPr lang="en-GB" dirty="0"/>
          </a:p>
        </p:txBody>
      </p:sp>
      <p:sp>
        <p:nvSpPr>
          <p:cNvPr id="3" name="Content Placeholder 2"/>
          <p:cNvSpPr>
            <a:spLocks noGrp="1"/>
          </p:cNvSpPr>
          <p:nvPr>
            <p:ph idx="1"/>
          </p:nvPr>
        </p:nvSpPr>
        <p:spPr/>
        <p:txBody>
          <a:bodyPr>
            <a:normAutofit fontScale="85000" lnSpcReduction="20000"/>
          </a:bodyPr>
          <a:lstStyle/>
          <a:p>
            <a:pPr algn="just">
              <a:buNone/>
            </a:pPr>
            <a:r>
              <a:rPr lang="en-GB" dirty="0"/>
              <a:t>The MAC sub-layer of the data link layer manages protocol access to the physical network medium. The IEEE MAC specification defines MAC addresses, which enable multiple devices to uniquely identify one another at the data link layer. </a:t>
            </a:r>
          </a:p>
          <a:p>
            <a:pPr algn="just">
              <a:buNone/>
            </a:pPr>
            <a:r>
              <a:rPr lang="en-GB" dirty="0"/>
              <a:t>Data link addresses usually exist within a flat address space and have a pre-established and typically fixed relationship to a specific device. End systems generally have only one physical network connection and thus have only one data link address. Routers and other inter-networking devices have multiple physical network connections and therefore have multiple data-link addresses.</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DATA LINK LAYER</a:t>
            </a:r>
            <a:endParaRPr lang="en-GB" dirty="0"/>
          </a:p>
        </p:txBody>
      </p:sp>
      <p:sp>
        <p:nvSpPr>
          <p:cNvPr id="3" name="Content Placeholder 2"/>
          <p:cNvSpPr>
            <a:spLocks noGrp="1"/>
          </p:cNvSpPr>
          <p:nvPr>
            <p:ph idx="1"/>
          </p:nvPr>
        </p:nvSpPr>
        <p:spPr/>
        <p:txBody>
          <a:bodyPr>
            <a:normAutofit fontScale="92500" lnSpcReduction="20000"/>
          </a:bodyPr>
          <a:lstStyle/>
          <a:p>
            <a:pPr algn="just">
              <a:buNone/>
            </a:pPr>
            <a:r>
              <a:rPr lang="en-GB" dirty="0"/>
              <a:t>MAC addresses are 48 bit in length and are expressed as 12 hexadecimal digits. The first 6 digits which are administered by IEEE, identify the manufacturer or vendor and therefore comprises the Organisationally Unique Identifier (OUI). The last 6 digits comprise the interface serial number, or another value administered by the specific vendor. MAC addresses are sometimes called the Burned-in-Addresses (BIAS) because they are burned into ROM and are copied in the RAM when the interface card initializes.</a:t>
            </a:r>
          </a:p>
          <a:p>
            <a:pPr>
              <a:buNone/>
            </a:pPr>
            <a:endParaRPr lang="en-GB"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DATA LINK LAYER</a:t>
            </a:r>
            <a:endParaRPr lang="en-GB" dirty="0"/>
          </a:p>
        </p:txBody>
      </p:sp>
      <p:sp>
        <p:nvSpPr>
          <p:cNvPr id="3" name="Content Placeholder 2"/>
          <p:cNvSpPr>
            <a:spLocks noGrp="1"/>
          </p:cNvSpPr>
          <p:nvPr>
            <p:ph idx="1"/>
          </p:nvPr>
        </p:nvSpPr>
        <p:spPr/>
        <p:txBody>
          <a:bodyPr/>
          <a:lstStyle/>
          <a:p>
            <a:pPr algn="just">
              <a:buNone/>
            </a:pPr>
            <a:r>
              <a:rPr lang="en-GB" dirty="0"/>
              <a:t>Three ways used to control access to media are:</a:t>
            </a:r>
          </a:p>
          <a:p>
            <a:pPr lvl="0" algn="just">
              <a:buNone/>
            </a:pPr>
            <a:r>
              <a:rPr lang="en-GB" dirty="0"/>
              <a:t>(a) Addressing : the data link layer is responsible for the physical addresses of devices on the network. Every device on the network has a hard coded address attached to it, MAC address.</a:t>
            </a:r>
          </a:p>
          <a:p>
            <a:pPr>
              <a:buNone/>
            </a:pPr>
            <a:endParaRPr lang="en-GB"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DATA LINK LAYER</a:t>
            </a:r>
            <a:endParaRPr lang="en-GB" dirty="0"/>
          </a:p>
        </p:txBody>
      </p:sp>
      <p:sp>
        <p:nvSpPr>
          <p:cNvPr id="3" name="Content Placeholder 2"/>
          <p:cNvSpPr>
            <a:spLocks noGrp="1"/>
          </p:cNvSpPr>
          <p:nvPr>
            <p:ph idx="1"/>
          </p:nvPr>
        </p:nvSpPr>
        <p:spPr/>
        <p:txBody>
          <a:bodyPr>
            <a:normAutofit lnSpcReduction="10000"/>
          </a:bodyPr>
          <a:lstStyle/>
          <a:p>
            <a:pPr algn="just">
              <a:buNone/>
            </a:pPr>
            <a:r>
              <a:rPr lang="en-GB" dirty="0"/>
              <a:t>(b) Contention: in a contention based network any device can transmit whenever it needs to. This allows equal access to the network media but so may collisions. On contention based networks devices listen for other signals on the media before transmitting. This is known as Carrier Sense Multiple Access (CSMA). The two types under this are CSMA/CD and CSMA/CA. CSMA/CD stands for CSMA/Collision Detection.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Coaxial Connection Hardware</a:t>
            </a:r>
            <a:br>
              <a:rPr lang="en-GB" dirty="0"/>
            </a:br>
            <a:endParaRPr lang="en-GB" dirty="0"/>
          </a:p>
        </p:txBody>
      </p:sp>
      <p:sp>
        <p:nvSpPr>
          <p:cNvPr id="3" name="Content Placeholder 2"/>
          <p:cNvSpPr>
            <a:spLocks noGrp="1"/>
          </p:cNvSpPr>
          <p:nvPr>
            <p:ph idx="1"/>
          </p:nvPr>
        </p:nvSpPr>
        <p:spPr/>
        <p:txBody>
          <a:bodyPr>
            <a:normAutofit fontScale="85000" lnSpcReduction="10000"/>
          </a:bodyPr>
          <a:lstStyle/>
          <a:p>
            <a:pPr algn="just">
              <a:buNone/>
            </a:pPr>
            <a:r>
              <a:rPr lang="en-GB" dirty="0">
                <a:latin typeface="Times New Roman" pitchFamily="18" charset="0"/>
                <a:cs typeface="Times New Roman" pitchFamily="18" charset="0"/>
              </a:rPr>
              <a:t>Both thinnet and thicknet use connection components known as BNC (British Naval Connector) to make connections between the cable and the computers.</a:t>
            </a:r>
          </a:p>
          <a:p>
            <a:pPr lvl="0" algn="just"/>
            <a:r>
              <a:rPr lang="en-GB" dirty="0">
                <a:latin typeface="Times New Roman" pitchFamily="18" charset="0"/>
                <a:cs typeface="Times New Roman" pitchFamily="18" charset="0"/>
              </a:rPr>
              <a:t>The BNC cable connector : the BNC cable connector is crimped to the end of the cable</a:t>
            </a:r>
          </a:p>
          <a:p>
            <a:pPr lvl="0" algn="just"/>
            <a:r>
              <a:rPr lang="en-GB" dirty="0">
                <a:latin typeface="Times New Roman" pitchFamily="18" charset="0"/>
                <a:cs typeface="Times New Roman" pitchFamily="18" charset="0"/>
              </a:rPr>
              <a:t>The BNC T connector: this connector joins the network interface card in the computer to the network cable.</a:t>
            </a:r>
          </a:p>
          <a:p>
            <a:pPr lvl="0" algn="just"/>
            <a:r>
              <a:rPr lang="en-GB" dirty="0">
                <a:latin typeface="Times New Roman" pitchFamily="18" charset="0"/>
                <a:cs typeface="Times New Roman" pitchFamily="18" charset="0"/>
              </a:rPr>
              <a:t>BNC barrel connector: this connector is used to join two lengths of thinnet cable to make one longer one.</a:t>
            </a:r>
          </a:p>
          <a:p>
            <a:pPr lvl="0" algn="just"/>
            <a:r>
              <a:rPr lang="en-GB" dirty="0">
                <a:latin typeface="Times New Roman" pitchFamily="18" charset="0"/>
                <a:cs typeface="Times New Roman" pitchFamily="18" charset="0"/>
              </a:rPr>
              <a:t>BNC Terminator: It closes each end of the bus cable to absorb stray signals.</a:t>
            </a:r>
          </a:p>
          <a:p>
            <a:endParaRPr lang="en-GB"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DATA LINK LAYER</a:t>
            </a:r>
            <a:endParaRPr lang="en-GB" dirty="0"/>
          </a:p>
        </p:txBody>
      </p:sp>
      <p:sp>
        <p:nvSpPr>
          <p:cNvPr id="3" name="Content Placeholder 2"/>
          <p:cNvSpPr>
            <a:spLocks noGrp="1"/>
          </p:cNvSpPr>
          <p:nvPr>
            <p:ph idx="1"/>
          </p:nvPr>
        </p:nvSpPr>
        <p:spPr/>
        <p:txBody>
          <a:bodyPr>
            <a:normAutofit fontScale="77500" lnSpcReduction="20000"/>
          </a:bodyPr>
          <a:lstStyle/>
          <a:p>
            <a:pPr algn="just">
              <a:buNone/>
            </a:pPr>
            <a:r>
              <a:rPr lang="en-GB" dirty="0"/>
              <a:t>The transmission sequence for CSMA/CD is as follows: the device listens to the media for any transmission, if the network media is quiet then the device proceeds to start transmitting its data. </a:t>
            </a:r>
          </a:p>
          <a:p>
            <a:pPr algn="just">
              <a:buNone/>
            </a:pPr>
            <a:r>
              <a:rPr lang="en-GB" dirty="0"/>
              <a:t>After the device transmits its data it listens to the network media to detect any collisions. If the device detects a collision ,it sends out a signal to all devices. This signal tells the other devices to keep from sending data for a small period to clear all signals from the media. </a:t>
            </a:r>
          </a:p>
          <a:p>
            <a:pPr algn="just">
              <a:buNone/>
            </a:pPr>
            <a:r>
              <a:rPr lang="en-GB" dirty="0"/>
              <a:t>The transmitting stations will then wait a random amount of time before sending their data. If a second collision occurs the above steps are repeated, but they double the random time-out before they transmit again. Ethernet uses the CSMA/CD</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DATA LINK LAYER</a:t>
            </a:r>
            <a:endParaRPr lang="en-GB" dirty="0"/>
          </a:p>
        </p:txBody>
      </p:sp>
      <p:sp>
        <p:nvSpPr>
          <p:cNvPr id="3" name="Content Placeholder 2"/>
          <p:cNvSpPr>
            <a:spLocks noGrp="1"/>
          </p:cNvSpPr>
          <p:nvPr>
            <p:ph idx="1"/>
          </p:nvPr>
        </p:nvSpPr>
        <p:spPr/>
        <p:txBody>
          <a:bodyPr>
            <a:normAutofit lnSpcReduction="10000"/>
          </a:bodyPr>
          <a:lstStyle/>
          <a:p>
            <a:pPr algn="just">
              <a:buNone/>
            </a:pPr>
            <a:r>
              <a:rPr lang="en-GB" dirty="0"/>
              <a:t>CSMA/Collision Avoidance on the other hand works differently. The device wanting to send checks the media for any active transmissions. If the media is clear the device sends a request to send a message. If its okay to transmit the networker server responds with a clear to send signal. When the device receives the clear to send signal it transmits its data. After the transmission is completed the device sends out an abort signal that it has finished. </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DATA LINK LAYER</a:t>
            </a:r>
            <a:endParaRPr lang="en-GB" dirty="0"/>
          </a:p>
        </p:txBody>
      </p:sp>
      <p:sp>
        <p:nvSpPr>
          <p:cNvPr id="3" name="Content Placeholder 2"/>
          <p:cNvSpPr>
            <a:spLocks noGrp="1"/>
          </p:cNvSpPr>
          <p:nvPr>
            <p:ph idx="1"/>
          </p:nvPr>
        </p:nvSpPr>
        <p:spPr/>
        <p:txBody>
          <a:bodyPr/>
          <a:lstStyle/>
          <a:p>
            <a:pPr lvl="0" algn="just">
              <a:buNone/>
            </a:pPr>
            <a:r>
              <a:rPr lang="en-GB" dirty="0"/>
              <a:t>(3).Deterministic: unlike a contention-based network a deterministic network has a system that determines transmitting order. The two types of deterministic networks are token passing and polling.</a:t>
            </a:r>
          </a:p>
          <a:p>
            <a:pPr>
              <a:buNone/>
            </a:pPr>
            <a:endParaRPr lang="en-GB"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u="sng" dirty="0"/>
            </a:br>
            <a:r>
              <a:rPr lang="en-GB" b="1" dirty="0"/>
              <a:t>NETWORK LAYER</a:t>
            </a:r>
            <a:br>
              <a:rPr lang="en-GB" dirty="0"/>
            </a:br>
            <a:endParaRPr lang="en-GB" dirty="0"/>
          </a:p>
        </p:txBody>
      </p:sp>
      <p:sp>
        <p:nvSpPr>
          <p:cNvPr id="3" name="Content Placeholder 2"/>
          <p:cNvSpPr>
            <a:spLocks noGrp="1"/>
          </p:cNvSpPr>
          <p:nvPr>
            <p:ph idx="1"/>
          </p:nvPr>
        </p:nvSpPr>
        <p:spPr/>
        <p:txBody>
          <a:bodyPr>
            <a:normAutofit fontScale="85000" lnSpcReduction="20000"/>
          </a:bodyPr>
          <a:lstStyle/>
          <a:p>
            <a:pPr algn="just">
              <a:buNone/>
            </a:pPr>
            <a:r>
              <a:rPr lang="en-GB" dirty="0"/>
              <a:t>The network layer defines the network address, which differs from the MAC address. Some network layer implementations, such as the Internet Protocol (IP) define network addresses in a way that route selection can be determined systematically by comparing the source network address with the destination network address and applying the sub net mask. </a:t>
            </a:r>
          </a:p>
          <a:p>
            <a:pPr algn="just">
              <a:buNone/>
            </a:pPr>
            <a:r>
              <a:rPr lang="en-GB" dirty="0"/>
              <a:t>Because this layer defines the logical network layout, routers use this layer to determine how to forward packets. Because of this, much of the design and configuration work for networks happens at layer 3, the network layer.</a:t>
            </a:r>
          </a:p>
          <a:p>
            <a:pPr>
              <a:buNone/>
            </a:pPr>
            <a:endParaRPr lang="en-GB"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u="sng" dirty="0"/>
            </a:br>
            <a:r>
              <a:rPr lang="en-GB" b="1" dirty="0"/>
              <a:t>TRANSPORT LAYER</a:t>
            </a:r>
            <a:br>
              <a:rPr lang="en-GB" dirty="0"/>
            </a:br>
            <a:endParaRPr lang="en-GB" dirty="0"/>
          </a:p>
        </p:txBody>
      </p:sp>
      <p:sp>
        <p:nvSpPr>
          <p:cNvPr id="3" name="Content Placeholder 2"/>
          <p:cNvSpPr>
            <a:spLocks noGrp="1"/>
          </p:cNvSpPr>
          <p:nvPr>
            <p:ph idx="1"/>
          </p:nvPr>
        </p:nvSpPr>
        <p:spPr/>
        <p:txBody>
          <a:bodyPr>
            <a:normAutofit lnSpcReduction="10000"/>
          </a:bodyPr>
          <a:lstStyle/>
          <a:p>
            <a:pPr algn="just">
              <a:buNone/>
            </a:pPr>
            <a:r>
              <a:rPr lang="en-GB" dirty="0"/>
              <a:t>The transport layer accepts data from the session layer and segments the data for transport across the network. The layer is responsible for making sure that the data is delivered error-free and in the proper sequence. Flow control generally occurs at the transport layer.  Flow control manages data transmission between devices so that the transmitting device does not send more data than the receiving device can process. </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TRANSPORT LAYER</a:t>
            </a:r>
            <a:endParaRPr lang="en-GB" dirty="0"/>
          </a:p>
        </p:txBody>
      </p:sp>
      <p:sp>
        <p:nvSpPr>
          <p:cNvPr id="3" name="Content Placeholder 2"/>
          <p:cNvSpPr>
            <a:spLocks noGrp="1"/>
          </p:cNvSpPr>
          <p:nvPr>
            <p:ph idx="1"/>
          </p:nvPr>
        </p:nvSpPr>
        <p:spPr/>
        <p:txBody>
          <a:bodyPr/>
          <a:lstStyle/>
          <a:p>
            <a:pPr algn="just">
              <a:buNone/>
            </a:pPr>
            <a:r>
              <a:rPr lang="en-GB" dirty="0"/>
              <a:t>Multiplexing enables data from several applications to be transmitted into a single physical link. Virtual circuits are established, maintained and terminated by the transport layer. Error checking involves creating various mechanisms for detecting transmission errors, while error recovery involves acting such as requesting that data be retransmitted to resolve any errors that occur.</a:t>
            </a:r>
          </a:p>
          <a:p>
            <a:pPr>
              <a:buNone/>
            </a:pPr>
            <a:endParaRPr lang="en-GB"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u="sng" dirty="0"/>
            </a:br>
            <a:r>
              <a:rPr lang="en-GB" b="1" dirty="0"/>
              <a:t>SESSION LAYER</a:t>
            </a:r>
            <a:br>
              <a:rPr lang="en-GB" dirty="0"/>
            </a:br>
            <a:endParaRPr lang="en-GB" dirty="0"/>
          </a:p>
        </p:txBody>
      </p:sp>
      <p:sp>
        <p:nvSpPr>
          <p:cNvPr id="3" name="Content Placeholder 2"/>
          <p:cNvSpPr>
            <a:spLocks noGrp="1"/>
          </p:cNvSpPr>
          <p:nvPr>
            <p:ph idx="1"/>
          </p:nvPr>
        </p:nvSpPr>
        <p:spPr/>
        <p:txBody>
          <a:bodyPr>
            <a:normAutofit fontScale="92500" lnSpcReduction="20000"/>
          </a:bodyPr>
          <a:lstStyle/>
          <a:p>
            <a:pPr algn="just">
              <a:buNone/>
            </a:pPr>
            <a:r>
              <a:rPr lang="en-GB" dirty="0"/>
              <a:t>The session layer establishes, manages and terminates communication sessions. Communication sessions consist of service requests and service responses that occur between applications located in different network devices. </a:t>
            </a:r>
          </a:p>
          <a:p>
            <a:pPr algn="just">
              <a:buNone/>
            </a:pPr>
            <a:r>
              <a:rPr lang="en-GB" dirty="0"/>
              <a:t>These requests and responses are co-ordinated by protocols implemented at the session layer. Some examples of session layer implementation include Zone Information Protocol (ZIP), </a:t>
            </a:r>
            <a:r>
              <a:rPr lang="en-GB" dirty="0" err="1"/>
              <a:t>Appletalk</a:t>
            </a:r>
            <a:r>
              <a:rPr lang="en-GB" dirty="0"/>
              <a:t> protocol, Session Control Protocol (SCP).</a:t>
            </a:r>
          </a:p>
          <a:p>
            <a:pPr>
              <a:buNone/>
            </a:pPr>
            <a:endParaRPr lang="en-GB"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u="sng" dirty="0"/>
            </a:br>
            <a:r>
              <a:rPr lang="en-GB" b="1" dirty="0"/>
              <a:t>PRESENTATION LAYER</a:t>
            </a:r>
            <a:br>
              <a:rPr lang="en-GB" dirty="0"/>
            </a:br>
            <a:endParaRPr lang="en-GB" dirty="0"/>
          </a:p>
        </p:txBody>
      </p:sp>
      <p:sp>
        <p:nvSpPr>
          <p:cNvPr id="3" name="Content Placeholder 2"/>
          <p:cNvSpPr>
            <a:spLocks noGrp="1"/>
          </p:cNvSpPr>
          <p:nvPr>
            <p:ph idx="1"/>
          </p:nvPr>
        </p:nvSpPr>
        <p:spPr/>
        <p:txBody>
          <a:bodyPr>
            <a:normAutofit fontScale="92500" lnSpcReduction="20000"/>
          </a:bodyPr>
          <a:lstStyle/>
          <a:p>
            <a:pPr algn="just">
              <a:buNone/>
            </a:pPr>
            <a:r>
              <a:rPr lang="en-GB" dirty="0"/>
              <a:t>The presentation layer provides a variety of coding and conversion functions that are applied to application layer data. These functions ensure that information sent from the application layer of one system would be readable by the application layer of another system. Some examples of presentation layer coding and conversion schemes include common data representation formats, conversion of character representation formats, common data compression schemes, and common data encryption schemes.</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PRESENTATION LAYER</a:t>
            </a:r>
            <a:br>
              <a:rPr lang="en-GB" dirty="0"/>
            </a:br>
            <a:endParaRPr lang="en-GB" dirty="0"/>
          </a:p>
        </p:txBody>
      </p:sp>
      <p:sp>
        <p:nvSpPr>
          <p:cNvPr id="3" name="Content Placeholder 2"/>
          <p:cNvSpPr>
            <a:spLocks noGrp="1"/>
          </p:cNvSpPr>
          <p:nvPr>
            <p:ph idx="1"/>
          </p:nvPr>
        </p:nvSpPr>
        <p:spPr/>
        <p:txBody>
          <a:bodyPr>
            <a:normAutofit fontScale="85000" lnSpcReduction="10000"/>
          </a:bodyPr>
          <a:lstStyle/>
          <a:p>
            <a:pPr algn="just">
              <a:buNone/>
            </a:pPr>
            <a:r>
              <a:rPr lang="en-GB" dirty="0"/>
              <a:t>Common data representation formats, or the use of standard image, sound and video formats enable the interchange of application data between different types of computer systems. </a:t>
            </a:r>
          </a:p>
          <a:p>
            <a:pPr algn="just">
              <a:buNone/>
            </a:pPr>
            <a:r>
              <a:rPr lang="en-GB" dirty="0"/>
              <a:t>Conversion schemes are used to exchange information with systems by using different text and data representations e.g. American Standard Code for Information Interchange (ASCII), which uses 8 bits to represent up to 256 different characters and Extended Binary Coded Decimal Interchange Code (EBCDIC)  which uses 7 bits to allow up to 128 characters. </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PRESENTATION LAYER</a:t>
            </a:r>
            <a:br>
              <a:rPr lang="en-GB" dirty="0"/>
            </a:br>
            <a:endParaRPr lang="en-GB" dirty="0"/>
          </a:p>
        </p:txBody>
      </p:sp>
      <p:sp>
        <p:nvSpPr>
          <p:cNvPr id="3" name="Content Placeholder 2"/>
          <p:cNvSpPr>
            <a:spLocks noGrp="1"/>
          </p:cNvSpPr>
          <p:nvPr>
            <p:ph idx="1"/>
          </p:nvPr>
        </p:nvSpPr>
        <p:spPr/>
        <p:txBody>
          <a:bodyPr/>
          <a:lstStyle/>
          <a:p>
            <a:pPr algn="just">
              <a:buNone/>
            </a:pPr>
            <a:r>
              <a:rPr lang="en-GB" dirty="0"/>
              <a:t>Standard data compression schemes enable data that is compresses at the source device to be properly decompressed at the destination. </a:t>
            </a:r>
          </a:p>
          <a:p>
            <a:pPr algn="just">
              <a:buNone/>
            </a:pPr>
            <a:r>
              <a:rPr lang="en-GB" dirty="0"/>
              <a:t>Standard data encryption enables data encrypted at the source to be properly deciphered at the destination.</a:t>
            </a:r>
          </a:p>
          <a:p>
            <a:pPr algn="just">
              <a:buNone/>
            </a:pP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u="sng" dirty="0"/>
            </a:br>
            <a:r>
              <a:rPr lang="en-GB" b="1" dirty="0"/>
              <a:t>TWISTED PAIR CABLE</a:t>
            </a:r>
            <a:br>
              <a:rPr lang="en-GB" dirty="0"/>
            </a:br>
            <a:endParaRPr lang="en-GB" dirty="0"/>
          </a:p>
        </p:txBody>
      </p:sp>
      <p:sp>
        <p:nvSpPr>
          <p:cNvPr id="3" name="Content Placeholder 2"/>
          <p:cNvSpPr>
            <a:spLocks noGrp="1"/>
          </p:cNvSpPr>
          <p:nvPr>
            <p:ph idx="1"/>
          </p:nvPr>
        </p:nvSpPr>
        <p:spPr/>
        <p:txBody>
          <a:bodyPr/>
          <a:lstStyle/>
          <a:p>
            <a:pPr>
              <a:buNone/>
            </a:pPr>
            <a:r>
              <a:rPr lang="en-GB" dirty="0">
                <a:latin typeface="Times New Roman" pitchFamily="18" charset="0"/>
                <a:cs typeface="Times New Roman" pitchFamily="18" charset="0"/>
              </a:rPr>
              <a:t>It consists of two insulated strands of copper wire twisted around each other. There are two types:</a:t>
            </a:r>
          </a:p>
          <a:p>
            <a:pPr lvl="0"/>
            <a:r>
              <a:rPr lang="en-GB" dirty="0">
                <a:latin typeface="Times New Roman" pitchFamily="18" charset="0"/>
                <a:cs typeface="Times New Roman" pitchFamily="18" charset="0"/>
              </a:rPr>
              <a:t>Unshielded twisted pair</a:t>
            </a:r>
          </a:p>
          <a:p>
            <a:pPr lvl="0"/>
            <a:r>
              <a:rPr lang="en-GB" dirty="0">
                <a:latin typeface="Times New Roman" pitchFamily="18" charset="0"/>
                <a:cs typeface="Times New Roman" pitchFamily="18" charset="0"/>
              </a:rPr>
              <a:t>Shielded twisted pair</a:t>
            </a:r>
          </a:p>
          <a:p>
            <a:endParaRPr lang="en-GB"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PRESENTATION LAYER</a:t>
            </a:r>
            <a:br>
              <a:rPr lang="en-GB" dirty="0"/>
            </a:br>
            <a:endParaRPr lang="en-GB" dirty="0"/>
          </a:p>
        </p:txBody>
      </p:sp>
      <p:sp>
        <p:nvSpPr>
          <p:cNvPr id="3" name="Content Placeholder 2"/>
          <p:cNvSpPr>
            <a:spLocks noGrp="1"/>
          </p:cNvSpPr>
          <p:nvPr>
            <p:ph idx="1"/>
          </p:nvPr>
        </p:nvSpPr>
        <p:spPr/>
        <p:txBody>
          <a:bodyPr/>
          <a:lstStyle/>
          <a:p>
            <a:pPr algn="just">
              <a:buNone/>
            </a:pPr>
            <a:r>
              <a:rPr lang="en-GB" dirty="0"/>
              <a:t>Presentation layer implementations are not typically associated with a particular protocol stack. Some well known standards for video include Quick Time and Motion Picture Experts Group (MPEG). Quick Time is an Apple computer specification for video and audio and MPEG is a standard for video compression and coding.</a:t>
            </a:r>
          </a:p>
          <a:p>
            <a:pPr>
              <a:buNone/>
            </a:pPr>
            <a:endParaRPr lang="en-GB"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PRESENTATION LAYER</a:t>
            </a:r>
            <a:endParaRPr lang="en-GB" dirty="0"/>
          </a:p>
        </p:txBody>
      </p:sp>
      <p:sp>
        <p:nvSpPr>
          <p:cNvPr id="3" name="Content Placeholder 2"/>
          <p:cNvSpPr>
            <a:spLocks noGrp="1"/>
          </p:cNvSpPr>
          <p:nvPr>
            <p:ph idx="1"/>
          </p:nvPr>
        </p:nvSpPr>
        <p:spPr/>
        <p:txBody>
          <a:bodyPr/>
          <a:lstStyle/>
          <a:p>
            <a:pPr algn="just">
              <a:buNone/>
            </a:pPr>
            <a:r>
              <a:rPr lang="en-GB" dirty="0"/>
              <a:t>Among the well known graphic image formats are Graphics Interchange Formats (GIF), Joint Photographic Experts Group (JPEG) and Tagged Image File Format ( TIFF). GIF is a standard for compressing and coding graphic images. JPEG is another compression and coding standard for graphic images and TIFF is a standard coding format for graphic images.</a:t>
            </a:r>
          </a:p>
          <a:p>
            <a:pPr>
              <a:buNone/>
            </a:pPr>
            <a:endParaRPr lang="en-GB"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APPLICATION LAYER</a:t>
            </a:r>
            <a:br>
              <a:rPr lang="en-GB" dirty="0"/>
            </a:br>
            <a:endParaRPr lang="en-GB" dirty="0"/>
          </a:p>
        </p:txBody>
      </p:sp>
      <p:sp>
        <p:nvSpPr>
          <p:cNvPr id="3" name="Content Placeholder 2"/>
          <p:cNvSpPr>
            <a:spLocks noGrp="1"/>
          </p:cNvSpPr>
          <p:nvPr>
            <p:ph idx="1"/>
          </p:nvPr>
        </p:nvSpPr>
        <p:spPr/>
        <p:txBody>
          <a:bodyPr>
            <a:normAutofit fontScale="85000" lnSpcReduction="20000"/>
          </a:bodyPr>
          <a:lstStyle/>
          <a:p>
            <a:pPr algn="just">
              <a:buNone/>
            </a:pPr>
            <a:r>
              <a:rPr lang="en-GB" dirty="0"/>
              <a:t>The application layer is the closest to the end user, which means that both the application layer and the user interact directly with the software application. This layer interacts with the software applications that implement a communicating component. </a:t>
            </a:r>
          </a:p>
          <a:p>
            <a:pPr algn="just">
              <a:buNone/>
            </a:pPr>
            <a:r>
              <a:rPr lang="en-GB" dirty="0"/>
              <a:t>Such applications fall outside the scope of the OSI model. Application layer functions typically include identifying communication partners, determining resource availability and synchronizing communication. Some examples of application layer implementations include Telnet, File Transfer Protocol (FTP) and Simple Mail Transfer Protocol ( SMTP).</a:t>
            </a:r>
          </a:p>
          <a:p>
            <a:pPr>
              <a:buNone/>
            </a:pPr>
            <a:endParaRPr lang="en-GB"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INFORMATION FORMATS</a:t>
            </a:r>
            <a:br>
              <a:rPr lang="en-GB" dirty="0"/>
            </a:br>
            <a:endParaRPr lang="en-GB" dirty="0"/>
          </a:p>
        </p:txBody>
      </p:sp>
      <p:sp>
        <p:nvSpPr>
          <p:cNvPr id="3" name="Content Placeholder 2"/>
          <p:cNvSpPr>
            <a:spLocks noGrp="1"/>
          </p:cNvSpPr>
          <p:nvPr>
            <p:ph idx="1"/>
          </p:nvPr>
        </p:nvSpPr>
        <p:spPr/>
        <p:txBody>
          <a:bodyPr/>
          <a:lstStyle/>
          <a:p>
            <a:pPr algn="just">
              <a:buNone/>
            </a:pPr>
            <a:r>
              <a:rPr lang="en-GB" dirty="0"/>
              <a:t>The data and control information that is transmitted through networks takes a variety of forms. The terms used for these formats are not used consistently but sometimes interchangeably. Common information formats include; frames, packets, </a:t>
            </a:r>
            <a:r>
              <a:rPr lang="en-GB" dirty="0" err="1"/>
              <a:t>datagrams</a:t>
            </a:r>
            <a:r>
              <a:rPr lang="en-GB" dirty="0"/>
              <a:t>, segments, messages, cells and data units.</a:t>
            </a:r>
          </a:p>
          <a:p>
            <a:pPr>
              <a:buNone/>
            </a:pPr>
            <a:endParaRPr lang="en-GB"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INFORMATION FORMATS</a:t>
            </a:r>
            <a:endParaRPr lang="en-GB" dirty="0"/>
          </a:p>
        </p:txBody>
      </p:sp>
      <p:sp>
        <p:nvSpPr>
          <p:cNvPr id="3" name="Content Placeholder 2"/>
          <p:cNvSpPr>
            <a:spLocks noGrp="1"/>
          </p:cNvSpPr>
          <p:nvPr>
            <p:ph idx="1"/>
          </p:nvPr>
        </p:nvSpPr>
        <p:spPr/>
        <p:txBody>
          <a:bodyPr/>
          <a:lstStyle/>
          <a:p>
            <a:pPr algn="just">
              <a:buNone/>
            </a:pPr>
            <a:r>
              <a:rPr lang="en-GB" dirty="0"/>
              <a:t>A frame is an information unit whose source and destination are data link layer entities. A frame is composed of the data link layer header and trailer and upper layer data. The header and trailer contain control information intended for the data link layer entity in the destination system.</a:t>
            </a:r>
          </a:p>
          <a:p>
            <a:pPr>
              <a:buNone/>
            </a:pPr>
            <a:endParaRPr lang="en-GB"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INFORMATION FORMATS</a:t>
            </a:r>
            <a:endParaRPr lang="en-GB" dirty="0"/>
          </a:p>
        </p:txBody>
      </p:sp>
      <p:pic>
        <p:nvPicPr>
          <p:cNvPr id="1026" name="Picture 2"/>
          <p:cNvPicPr>
            <a:picLocks noGrp="1" noChangeAspect="1" noChangeArrowheads="1"/>
          </p:cNvPicPr>
          <p:nvPr>
            <p:ph idx="1"/>
          </p:nvPr>
        </p:nvPicPr>
        <p:blipFill>
          <a:blip r:embed="rId2"/>
          <a:srcRect/>
          <a:stretch>
            <a:fillRect/>
          </a:stretch>
        </p:blipFill>
        <p:spPr bwMode="auto">
          <a:xfrm>
            <a:off x="1500166" y="3357562"/>
            <a:ext cx="7010624" cy="1071570"/>
          </a:xfrm>
          <a:prstGeom prst="rect">
            <a:avLst/>
          </a:prstGeom>
          <a:noFill/>
          <a:ln w="9525">
            <a:noFill/>
            <a:miter lim="800000"/>
            <a:headEnd/>
            <a:tailEnd/>
          </a:ln>
          <a:effectLst/>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INFORMATION FORMATS</a:t>
            </a:r>
            <a:endParaRPr lang="en-GB" dirty="0"/>
          </a:p>
        </p:txBody>
      </p:sp>
      <p:sp>
        <p:nvSpPr>
          <p:cNvPr id="3" name="Content Placeholder 2"/>
          <p:cNvSpPr>
            <a:spLocks noGrp="1"/>
          </p:cNvSpPr>
          <p:nvPr>
            <p:ph idx="1"/>
          </p:nvPr>
        </p:nvSpPr>
        <p:spPr/>
        <p:txBody>
          <a:bodyPr/>
          <a:lstStyle/>
          <a:p>
            <a:pPr algn="just">
              <a:buNone/>
            </a:pPr>
            <a:r>
              <a:rPr lang="en-GB" dirty="0"/>
              <a:t>A packet is an information unit whose source and destination are network layer entities. A packet is composed of the network layer header and possibly a trailer and upper layer data. The header and the trailer contain control information intended for the network layer entity in the destination system.</a:t>
            </a:r>
          </a:p>
          <a:p>
            <a:pPr>
              <a:buNone/>
            </a:pPr>
            <a:endParaRPr lang="en-GB"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INFORMATION FORMATS</a:t>
            </a:r>
            <a:endParaRPr lang="en-GB" dirty="0"/>
          </a:p>
        </p:txBody>
      </p:sp>
      <p:pic>
        <p:nvPicPr>
          <p:cNvPr id="2050" name="Picture 2"/>
          <p:cNvPicPr>
            <a:picLocks noGrp="1" noChangeAspect="1" noChangeArrowheads="1"/>
          </p:cNvPicPr>
          <p:nvPr>
            <p:ph idx="1"/>
          </p:nvPr>
        </p:nvPicPr>
        <p:blipFill>
          <a:blip r:embed="rId2"/>
          <a:srcRect/>
          <a:stretch>
            <a:fillRect/>
          </a:stretch>
        </p:blipFill>
        <p:spPr bwMode="auto">
          <a:xfrm>
            <a:off x="1571604" y="3000373"/>
            <a:ext cx="7447379" cy="1285884"/>
          </a:xfrm>
          <a:prstGeom prst="rect">
            <a:avLst/>
          </a:prstGeom>
          <a:noFill/>
          <a:ln w="9525">
            <a:noFill/>
            <a:miter lim="800000"/>
            <a:headEnd/>
            <a:tailEnd/>
          </a:ln>
          <a:effectLst/>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INFORMATION FORMATS</a:t>
            </a:r>
            <a:endParaRPr lang="en-GB" dirty="0"/>
          </a:p>
        </p:txBody>
      </p:sp>
      <p:sp>
        <p:nvSpPr>
          <p:cNvPr id="3" name="Content Placeholder 2"/>
          <p:cNvSpPr>
            <a:spLocks noGrp="1"/>
          </p:cNvSpPr>
          <p:nvPr>
            <p:ph idx="1"/>
          </p:nvPr>
        </p:nvSpPr>
        <p:spPr/>
        <p:txBody>
          <a:bodyPr>
            <a:normAutofit fontScale="92500" lnSpcReduction="10000"/>
          </a:bodyPr>
          <a:lstStyle/>
          <a:p>
            <a:pPr algn="just">
              <a:buNone/>
            </a:pPr>
            <a:r>
              <a:rPr lang="en-GB" dirty="0"/>
              <a:t>The term data gram usually refers to an information unit whose source and destination are network layer entities that use connectionless network service. </a:t>
            </a:r>
          </a:p>
          <a:p>
            <a:pPr algn="just">
              <a:buNone/>
            </a:pPr>
            <a:r>
              <a:rPr lang="en-GB" dirty="0"/>
              <a:t>The term segment refers to an information unit whose source and destination are transport layer entities. </a:t>
            </a:r>
          </a:p>
          <a:p>
            <a:pPr algn="just">
              <a:buNone/>
            </a:pPr>
            <a:r>
              <a:rPr lang="en-GB" dirty="0"/>
              <a:t>A message is an information unit whose source and destination entities exist above the network layer often at the application layer. </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INFORMATION FORMATS</a:t>
            </a:r>
            <a:endParaRPr lang="en-GB" dirty="0"/>
          </a:p>
        </p:txBody>
      </p:sp>
      <p:sp>
        <p:nvSpPr>
          <p:cNvPr id="3" name="Content Placeholder 2"/>
          <p:cNvSpPr>
            <a:spLocks noGrp="1"/>
          </p:cNvSpPr>
          <p:nvPr>
            <p:ph idx="1"/>
          </p:nvPr>
        </p:nvSpPr>
        <p:spPr/>
        <p:txBody>
          <a:bodyPr>
            <a:normAutofit fontScale="92500" lnSpcReduction="20000"/>
          </a:bodyPr>
          <a:lstStyle/>
          <a:p>
            <a:pPr algn="just">
              <a:buNone/>
            </a:pPr>
            <a:r>
              <a:rPr lang="en-GB" dirty="0"/>
              <a:t>A cell is an information unit of a fixed size whose source and destination are data link layer entities. Cells are used in switched environments such as Asynchronous Transfer Mode (ATM) and Switched Multimegabit Data Scheme (SMDS) networks. </a:t>
            </a:r>
          </a:p>
          <a:p>
            <a:pPr algn="just">
              <a:buNone/>
            </a:pPr>
            <a:r>
              <a:rPr lang="en-GB" dirty="0"/>
              <a:t>A cell is composed of a header and a payload. The header contains control information intended for the destination data link layer and it is 5 bytes long. The payload contains upper layer data that is encapsulated in the cell header and is typically 48 bytes long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TWISTED PAIR CABLE</a:t>
            </a:r>
            <a:br>
              <a:rPr lang="en-GB" dirty="0"/>
            </a:br>
            <a:endParaRPr lang="en-GB" dirty="0"/>
          </a:p>
        </p:txBody>
      </p:sp>
      <p:sp>
        <p:nvSpPr>
          <p:cNvPr id="3" name="Content Placeholder 2"/>
          <p:cNvSpPr>
            <a:spLocks noGrp="1"/>
          </p:cNvSpPr>
          <p:nvPr>
            <p:ph idx="1"/>
          </p:nvPr>
        </p:nvSpPr>
        <p:spPr/>
        <p:txBody>
          <a:bodyPr/>
          <a:lstStyle/>
          <a:p>
            <a:pPr algn="just"/>
            <a:r>
              <a:rPr lang="en-GB" dirty="0">
                <a:latin typeface="Times New Roman" pitchFamily="18" charset="0"/>
                <a:cs typeface="Times New Roman" pitchFamily="18" charset="0"/>
              </a:rPr>
              <a:t>It is light weight, easy to install, inexpensive and supports many different types of networks. supports speeds of up to 100mbps. The copper core of the cable is usually 22 AWG or 24 AWG ( American wire Gauge). A number of twisted pair wires are grouped together and enclosed in a protective sheath to form a cable. The twist is to cancel out electrical noise from adjacent pairs.</a:t>
            </a:r>
          </a:p>
          <a:p>
            <a:endParaRPr lang="en-GB"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INFORMATION FORMATS</a:t>
            </a:r>
            <a:endParaRPr lang="en-GB" dirty="0"/>
          </a:p>
        </p:txBody>
      </p:sp>
      <p:pic>
        <p:nvPicPr>
          <p:cNvPr id="3074" name="Picture 2"/>
          <p:cNvPicPr>
            <a:picLocks noGrp="1" noChangeAspect="1" noChangeArrowheads="1"/>
          </p:cNvPicPr>
          <p:nvPr>
            <p:ph idx="1"/>
          </p:nvPr>
        </p:nvPicPr>
        <p:blipFill>
          <a:blip r:embed="rId2"/>
          <a:srcRect/>
          <a:stretch>
            <a:fillRect/>
          </a:stretch>
        </p:blipFill>
        <p:spPr bwMode="auto">
          <a:xfrm>
            <a:off x="1927345" y="3143249"/>
            <a:ext cx="4986081" cy="1357322"/>
          </a:xfrm>
          <a:prstGeom prst="rect">
            <a:avLst/>
          </a:prstGeom>
          <a:noFill/>
          <a:ln w="9525">
            <a:noFill/>
            <a:miter lim="800000"/>
            <a:headEnd/>
            <a:tailEnd/>
          </a:ln>
          <a:effectLst/>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INFORMATION FORMATS</a:t>
            </a:r>
            <a:endParaRPr lang="en-GB" dirty="0"/>
          </a:p>
        </p:txBody>
      </p:sp>
      <p:sp>
        <p:nvSpPr>
          <p:cNvPr id="3" name="Content Placeholder 2"/>
          <p:cNvSpPr>
            <a:spLocks noGrp="1"/>
          </p:cNvSpPr>
          <p:nvPr>
            <p:ph idx="1"/>
          </p:nvPr>
        </p:nvSpPr>
        <p:spPr/>
        <p:txBody>
          <a:bodyPr/>
          <a:lstStyle/>
          <a:p>
            <a:pPr algn="just">
              <a:buNone/>
            </a:pPr>
            <a:r>
              <a:rPr lang="en-GB" dirty="0"/>
              <a:t>Data unit is a generic term that refers to a variety of information units e.g. Service Data Units (SDUs) , protocol data units, Bridge Protocol Data Units (BPDUs).</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ISO HIERARCHY OF NETWORKS</a:t>
            </a:r>
            <a:br>
              <a:rPr lang="en-GB" dirty="0"/>
            </a:br>
            <a:endParaRPr lang="en-GB" dirty="0"/>
          </a:p>
        </p:txBody>
      </p:sp>
      <p:sp>
        <p:nvSpPr>
          <p:cNvPr id="3" name="Content Placeholder 2"/>
          <p:cNvSpPr>
            <a:spLocks noGrp="1"/>
          </p:cNvSpPr>
          <p:nvPr>
            <p:ph idx="1"/>
          </p:nvPr>
        </p:nvSpPr>
        <p:spPr/>
        <p:txBody>
          <a:bodyPr/>
          <a:lstStyle/>
          <a:p>
            <a:pPr algn="just">
              <a:buNone/>
            </a:pPr>
            <a:r>
              <a:rPr lang="en-GB" dirty="0"/>
              <a:t>Large networks are organised as hierarchies by the International Organisation for Standardisation (ISO). The key one are:</a:t>
            </a:r>
          </a:p>
          <a:p>
            <a:pPr lvl="0" algn="just">
              <a:buNone/>
            </a:pPr>
            <a:r>
              <a:rPr lang="en-GB" dirty="0"/>
              <a:t>(a) End System (ES): this is a network device that does not perform routing or other traffic forwarding functions e.g. terminals, PCs and printers</a:t>
            </a:r>
          </a:p>
          <a:p>
            <a:pPr algn="just">
              <a:buNone/>
            </a:pPr>
            <a:endParaRPr lang="en-GB" dirty="0"/>
          </a:p>
          <a:p>
            <a:pPr>
              <a:buNone/>
            </a:pPr>
            <a:endParaRPr lang="en-GB"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ISO HIERARCHY OF NETWORKS</a:t>
            </a:r>
            <a:endParaRPr lang="en-GB" dirty="0"/>
          </a:p>
        </p:txBody>
      </p:sp>
      <p:sp>
        <p:nvSpPr>
          <p:cNvPr id="3" name="Content Placeholder 2"/>
          <p:cNvSpPr>
            <a:spLocks noGrp="1"/>
          </p:cNvSpPr>
          <p:nvPr>
            <p:ph idx="1"/>
          </p:nvPr>
        </p:nvSpPr>
        <p:spPr/>
        <p:txBody>
          <a:bodyPr/>
          <a:lstStyle/>
          <a:p>
            <a:pPr lvl="0" algn="just">
              <a:buNone/>
            </a:pPr>
            <a:r>
              <a:rPr lang="en-GB" dirty="0"/>
              <a:t>(b) Intermediate System (IS): device that performs routing or other traffic forwarding functions e.g. routers, switches and bridges. Two types of IS exist namely intra domain and inter domain. Intra domain communicates within a single autonomous system whereas an inter domain IS communicates within and between autonomous systems.</a:t>
            </a:r>
          </a:p>
          <a:p>
            <a:pPr>
              <a:buNone/>
            </a:pPr>
            <a:endParaRPr lang="en-GB"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ISO HIERARCHY OF NETWORKS</a:t>
            </a:r>
            <a:endParaRPr lang="en-GB" dirty="0"/>
          </a:p>
        </p:txBody>
      </p:sp>
      <p:sp>
        <p:nvSpPr>
          <p:cNvPr id="3" name="Content Placeholder 2"/>
          <p:cNvSpPr>
            <a:spLocks noGrp="1"/>
          </p:cNvSpPr>
          <p:nvPr>
            <p:ph idx="1"/>
          </p:nvPr>
        </p:nvSpPr>
        <p:spPr/>
        <p:txBody>
          <a:bodyPr/>
          <a:lstStyle/>
          <a:p>
            <a:pPr lvl="0" algn="just">
              <a:buNone/>
            </a:pPr>
            <a:r>
              <a:rPr lang="en-GB" dirty="0"/>
              <a:t>(c) Autonomous System (AS): a collection of networks under a common administration that share a common routing strategy. Autonomous systems are subdivided into areas and an AS is sometimes called a domain.</a:t>
            </a:r>
          </a:p>
          <a:p>
            <a:pPr>
              <a:buNone/>
            </a:pPr>
            <a:endParaRPr lang="en-GB"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229600" cy="1143000"/>
          </a:xfrm>
        </p:spPr>
        <p:txBody>
          <a:bodyPr>
            <a:normAutofit fontScale="90000"/>
          </a:bodyPr>
          <a:lstStyle/>
          <a:p>
            <a:br>
              <a:rPr lang="en-GB" sz="4000" b="1" u="sng" dirty="0"/>
            </a:br>
            <a:r>
              <a:rPr lang="en-GB" sz="4000" b="1" dirty="0"/>
              <a:t>Connection-Oriented and Connectionless</a:t>
            </a:r>
            <a:br>
              <a:rPr lang="en-GB" dirty="0"/>
            </a:br>
            <a:endParaRPr lang="en-GB" dirty="0"/>
          </a:p>
        </p:txBody>
      </p:sp>
      <p:sp>
        <p:nvSpPr>
          <p:cNvPr id="3" name="Content Placeholder 2"/>
          <p:cNvSpPr>
            <a:spLocks noGrp="1"/>
          </p:cNvSpPr>
          <p:nvPr>
            <p:ph idx="1"/>
          </p:nvPr>
        </p:nvSpPr>
        <p:spPr/>
        <p:txBody>
          <a:bodyPr>
            <a:normAutofit fontScale="85000" lnSpcReduction="20000"/>
          </a:bodyPr>
          <a:lstStyle/>
          <a:p>
            <a:pPr algn="just">
              <a:buNone/>
            </a:pPr>
            <a:r>
              <a:rPr lang="en-GB" dirty="0"/>
              <a:t>Transport protocols can be characterised as being either connection oriented or connectionless. Connection oriented services must establish a connection with the desired service before passing any data. The services involves connection establishment, data transfer and connection termination. The communicating services may negotiate and establish certain criteria for the transfer. When data is being transferred most connection oriented services will monitor for lost packets and handle resending. </a:t>
            </a:r>
          </a:p>
          <a:p>
            <a:pPr algn="just">
              <a:buNone/>
            </a:pPr>
            <a:r>
              <a:rPr lang="en-GB" dirty="0"/>
              <a:t>Connectionless transfer send the data without the added overhead of creating and terminating a connection. Both have their place in networks.</a:t>
            </a:r>
          </a:p>
          <a:p>
            <a:pPr>
              <a:buNone/>
            </a:pPr>
            <a:endParaRPr lang="en-GB"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sz="3600" b="1" dirty="0"/>
            </a:br>
            <a:r>
              <a:rPr lang="en-GB" sz="3600" b="1" dirty="0"/>
              <a:t>TRANSMISSION CONTROL PROTOCOL/INTERNET PROTOCOL (TCP/IP)</a:t>
            </a:r>
            <a:br>
              <a:rPr lang="en-GB" dirty="0"/>
            </a:br>
            <a:endParaRPr lang="en-GB" dirty="0"/>
          </a:p>
        </p:txBody>
      </p:sp>
      <p:sp>
        <p:nvSpPr>
          <p:cNvPr id="3" name="Content Placeholder 2"/>
          <p:cNvSpPr>
            <a:spLocks noGrp="1"/>
          </p:cNvSpPr>
          <p:nvPr>
            <p:ph idx="1"/>
          </p:nvPr>
        </p:nvSpPr>
        <p:spPr/>
        <p:txBody>
          <a:bodyPr/>
          <a:lstStyle/>
          <a:p>
            <a:pPr algn="just">
              <a:buNone/>
            </a:pPr>
            <a:r>
              <a:rPr lang="en-GB" dirty="0"/>
              <a:t>The TCP/IP suite was created by the Department of Defence to ensure and preserve data integrity as well as maintain communication in the event of catastrophic war.</a:t>
            </a:r>
          </a:p>
          <a:p>
            <a:pPr algn="just">
              <a:buNone/>
            </a:pPr>
            <a:r>
              <a:rPr lang="en-GB" dirty="0"/>
              <a:t>The diagram below shows a the TCP/IP protocol suite.</a:t>
            </a:r>
          </a:p>
          <a:p>
            <a:pPr>
              <a:buNone/>
            </a:pPr>
            <a:endParaRPr lang="en-GB"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t>TRANSMISSION CONTROL PROTOCOL/INTERNET PROTOCOL (TCP/IP)</a:t>
            </a:r>
            <a:endParaRPr lang="en-GB" sz="3200" dirty="0"/>
          </a:p>
        </p:txBody>
      </p:sp>
      <p:pic>
        <p:nvPicPr>
          <p:cNvPr id="1027" name="Picture 3"/>
          <p:cNvPicPr>
            <a:picLocks noGrp="1" noChangeAspect="1" noChangeArrowheads="1"/>
          </p:cNvPicPr>
          <p:nvPr>
            <p:ph idx="1"/>
          </p:nvPr>
        </p:nvPicPr>
        <p:blipFill>
          <a:blip r:embed="rId2"/>
          <a:srcRect/>
          <a:stretch>
            <a:fillRect/>
          </a:stretch>
        </p:blipFill>
        <p:spPr bwMode="auto">
          <a:xfrm>
            <a:off x="1322033" y="2285992"/>
            <a:ext cx="7065867" cy="3429024"/>
          </a:xfrm>
          <a:prstGeom prst="rect">
            <a:avLst/>
          </a:prstGeom>
          <a:noFill/>
          <a:ln w="9525">
            <a:noFill/>
            <a:miter lim="800000"/>
            <a:headEnd/>
            <a:tailEnd/>
          </a:ln>
          <a:effectLst/>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t>TRANSMISSION CONTROL PROTOCOL/INTERNET PROTOCOL (TCP/IP)</a:t>
            </a:r>
            <a:endParaRPr lang="en-GB" sz="3200" dirty="0"/>
          </a:p>
        </p:txBody>
      </p:sp>
      <p:sp>
        <p:nvSpPr>
          <p:cNvPr id="3" name="Content Placeholder 2"/>
          <p:cNvSpPr>
            <a:spLocks noGrp="1"/>
          </p:cNvSpPr>
          <p:nvPr>
            <p:ph idx="1"/>
          </p:nvPr>
        </p:nvSpPr>
        <p:spPr/>
        <p:txBody>
          <a:bodyPr>
            <a:normAutofit lnSpcReduction="10000"/>
          </a:bodyPr>
          <a:lstStyle/>
          <a:p>
            <a:pPr algn="just">
              <a:buNone/>
            </a:pPr>
            <a:r>
              <a:rPr lang="en-GB" dirty="0"/>
              <a:t>Note that the DOD model is similar in concept with the OSI reference model. Where the process/application correspond to the Application, Presentation and session layers of the OSI</a:t>
            </a:r>
          </a:p>
          <a:p>
            <a:pPr algn="just">
              <a:buNone/>
            </a:pPr>
            <a:r>
              <a:rPr lang="en-GB" dirty="0"/>
              <a:t>Host-to-Host corresponds to the Transport layer. The Internet layer corresponds to the Network layer and the Network access corresponds to the Data link and physical Layer</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sz="3600" b="1" u="sng" dirty="0"/>
            </a:br>
            <a:r>
              <a:rPr lang="en-GB" sz="3600" b="1" dirty="0"/>
              <a:t>TRANSMISSION CONTROL PROTOCOL/INTERNET PROTOCOL (TCP/IP)</a:t>
            </a:r>
            <a:br>
              <a:rPr lang="en-GB" dirty="0"/>
            </a:br>
            <a:endParaRPr lang="en-GB" dirty="0"/>
          </a:p>
        </p:txBody>
      </p:sp>
      <p:sp>
        <p:nvSpPr>
          <p:cNvPr id="3" name="Content Placeholder 2"/>
          <p:cNvSpPr>
            <a:spLocks noGrp="1"/>
          </p:cNvSpPr>
          <p:nvPr>
            <p:ph idx="1"/>
          </p:nvPr>
        </p:nvSpPr>
        <p:spPr/>
        <p:txBody>
          <a:bodyPr>
            <a:normAutofit fontScale="92500"/>
          </a:bodyPr>
          <a:lstStyle/>
          <a:p>
            <a:pPr algn="just">
              <a:buNone/>
            </a:pPr>
            <a:r>
              <a:rPr lang="en-GB" dirty="0"/>
              <a:t>The internet protocols are the world’s most popular open systems protocol suite because they can be used to communicate across any set of interconnected networks and are equally suited for LAN and WAN communications. </a:t>
            </a:r>
          </a:p>
          <a:p>
            <a:pPr algn="just">
              <a:buNone/>
            </a:pPr>
            <a:r>
              <a:rPr lang="en-GB" dirty="0"/>
              <a:t>The internet protocols consist of a suite of communication protocols of which the two best known are the Transmission control Protocol (TCP) and the Internet Protocol (IP).</a:t>
            </a:r>
          </a:p>
          <a:p>
            <a:pPr>
              <a:buNone/>
            </a:pP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Unshielded Twisted Pair</a:t>
            </a:r>
          </a:p>
        </p:txBody>
      </p:sp>
      <p:sp>
        <p:nvSpPr>
          <p:cNvPr id="3" name="Content Placeholder 2"/>
          <p:cNvSpPr>
            <a:spLocks noGrp="1"/>
          </p:cNvSpPr>
          <p:nvPr>
            <p:ph idx="1"/>
          </p:nvPr>
        </p:nvSpPr>
        <p:spPr/>
        <p:txBody>
          <a:bodyPr>
            <a:normAutofit fontScale="92500"/>
          </a:bodyPr>
          <a:lstStyle/>
          <a:p>
            <a:pPr algn="just">
              <a:buNone/>
            </a:pPr>
            <a:r>
              <a:rPr lang="en-GB" dirty="0">
                <a:latin typeface="Times New Roman" pitchFamily="18" charset="0"/>
                <a:cs typeface="Times New Roman" pitchFamily="18" charset="0"/>
              </a:rPr>
              <a:t>Unshielded twisted pair is the most common. It can either be of voice grade or data grade depending on its application. It has an impedance of 100 ohms. There are five levels of data grade cabling : </a:t>
            </a:r>
          </a:p>
          <a:p>
            <a:pPr lvl="0" algn="just"/>
            <a:r>
              <a:rPr lang="en-GB" dirty="0">
                <a:latin typeface="Times New Roman" pitchFamily="18" charset="0"/>
                <a:cs typeface="Times New Roman" pitchFamily="18" charset="0"/>
              </a:rPr>
              <a:t>Category 1: this category is intended for use in telephone lines and low speed data cable</a:t>
            </a:r>
          </a:p>
          <a:p>
            <a:pPr lvl="0" algn="just"/>
            <a:r>
              <a:rPr lang="en-GB" dirty="0">
                <a:latin typeface="Times New Roman" pitchFamily="18" charset="0"/>
                <a:cs typeface="Times New Roman" pitchFamily="18" charset="0"/>
              </a:rPr>
              <a:t>Category 2: includes cabling for lower speed networks. this can support up to 4Mbps. Consists of four twisted pairs.</a:t>
            </a:r>
          </a:p>
          <a:p>
            <a:pPr>
              <a:buNone/>
            </a:pPr>
            <a:endParaRPr lang="en-GB" dirty="0"/>
          </a:p>
          <a:p>
            <a:endParaRPr lang="en-GB"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TRANSMISSION CONTROL PROTOCOL</a:t>
            </a:r>
            <a:endParaRPr lang="en-GB" dirty="0"/>
          </a:p>
        </p:txBody>
      </p:sp>
      <p:sp>
        <p:nvSpPr>
          <p:cNvPr id="3" name="Content Placeholder 2"/>
          <p:cNvSpPr>
            <a:spLocks noGrp="1"/>
          </p:cNvSpPr>
          <p:nvPr>
            <p:ph idx="1"/>
          </p:nvPr>
        </p:nvSpPr>
        <p:spPr/>
        <p:txBody>
          <a:bodyPr/>
          <a:lstStyle/>
          <a:p>
            <a:pPr algn="just">
              <a:buNone/>
            </a:pPr>
            <a:r>
              <a:rPr lang="en-GB" dirty="0"/>
              <a:t>The TCP protocol works at the host-to-host layer protocols. The TCP takes large blocks of information from an application and breaks them into segments. It numbers and sequences each segment so that the destinations’ TCP stack can put the segments back into the order the application intended.</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TRANSMISSION CONTROL PROTOCOL</a:t>
            </a:r>
            <a:endParaRPr lang="en-GB" dirty="0"/>
          </a:p>
        </p:txBody>
      </p:sp>
      <p:sp>
        <p:nvSpPr>
          <p:cNvPr id="3" name="Content Placeholder 2"/>
          <p:cNvSpPr>
            <a:spLocks noGrp="1"/>
          </p:cNvSpPr>
          <p:nvPr>
            <p:ph idx="1"/>
          </p:nvPr>
        </p:nvSpPr>
        <p:spPr/>
        <p:txBody>
          <a:bodyPr/>
          <a:lstStyle/>
          <a:p>
            <a:pPr algn="just">
              <a:buNone/>
            </a:pPr>
            <a:r>
              <a:rPr lang="en-GB" dirty="0"/>
              <a:t>Before a transmitting host starts to send segments down the model, the senders TCP stack contacts the destination’s TCP stack to establish a connection. What is created is known as a virtual circuit. During this initial handshake the two TCP layers also agree on the amount of information that is going to be sent before the recipient’s TCP sends back an acknowledgement.</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TCP SEGMENT FORMAT</a:t>
            </a:r>
            <a:endParaRPr lang="en-GB" dirty="0"/>
          </a:p>
        </p:txBody>
      </p:sp>
      <p:pic>
        <p:nvPicPr>
          <p:cNvPr id="2050" name="Picture 2"/>
          <p:cNvPicPr>
            <a:picLocks noGrp="1" noChangeAspect="1" noChangeArrowheads="1"/>
          </p:cNvPicPr>
          <p:nvPr>
            <p:ph idx="1"/>
          </p:nvPr>
        </p:nvPicPr>
        <p:blipFill>
          <a:blip r:embed="rId2"/>
          <a:srcRect/>
          <a:stretch>
            <a:fillRect/>
          </a:stretch>
        </p:blipFill>
        <p:spPr bwMode="auto">
          <a:xfrm>
            <a:off x="425735" y="1928802"/>
            <a:ext cx="8421845" cy="3929089"/>
          </a:xfrm>
          <a:prstGeom prst="rect">
            <a:avLst/>
          </a:prstGeom>
          <a:noFill/>
          <a:ln w="9525">
            <a:noFill/>
            <a:miter lim="800000"/>
            <a:headEnd/>
            <a:tailEnd/>
          </a:ln>
          <a:effectLst/>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TCP SEGMENT FORMAT</a:t>
            </a:r>
            <a:endParaRPr lang="en-GB" dirty="0"/>
          </a:p>
        </p:txBody>
      </p:sp>
      <p:sp>
        <p:nvSpPr>
          <p:cNvPr id="3" name="Content Placeholder 2"/>
          <p:cNvSpPr>
            <a:spLocks noGrp="1"/>
          </p:cNvSpPr>
          <p:nvPr>
            <p:ph idx="1"/>
          </p:nvPr>
        </p:nvSpPr>
        <p:spPr/>
        <p:txBody>
          <a:bodyPr>
            <a:normAutofit fontScale="92500" lnSpcReduction="10000"/>
          </a:bodyPr>
          <a:lstStyle/>
          <a:p>
            <a:pPr algn="just">
              <a:buNone/>
            </a:pPr>
            <a:r>
              <a:rPr lang="en-GB" dirty="0"/>
              <a:t>The TCP header is 20 bytes long or up to 24 bytes with options.</a:t>
            </a:r>
          </a:p>
          <a:p>
            <a:pPr algn="just">
              <a:buNone/>
            </a:pPr>
            <a:r>
              <a:rPr lang="en-GB" b="1" dirty="0"/>
              <a:t>Source Port: </a:t>
            </a:r>
            <a:r>
              <a:rPr lang="en-GB" dirty="0"/>
              <a:t>The port number of the application on the host sending the data.</a:t>
            </a:r>
          </a:p>
          <a:p>
            <a:pPr algn="just">
              <a:buNone/>
            </a:pPr>
            <a:r>
              <a:rPr lang="en-GB" b="1" dirty="0"/>
              <a:t>Destination Port: </a:t>
            </a:r>
            <a:r>
              <a:rPr lang="en-GB" dirty="0"/>
              <a:t>The port number of the application requested on the destination host.</a:t>
            </a:r>
          </a:p>
          <a:p>
            <a:pPr algn="just">
              <a:buNone/>
            </a:pPr>
            <a:r>
              <a:rPr lang="en-GB" b="1" dirty="0"/>
              <a:t>Sequence Number: </a:t>
            </a:r>
            <a:r>
              <a:rPr lang="en-GB" dirty="0"/>
              <a:t>A number used by TCP that puts the data back in the correct order or retransmits missing or damaged data, a process called sequencing.</a:t>
            </a:r>
            <a:endParaRPr lang="en-GB" b="1"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TCP SEGMENT FORMAT</a:t>
            </a:r>
            <a:endParaRPr lang="en-GB" dirty="0"/>
          </a:p>
        </p:txBody>
      </p:sp>
      <p:sp>
        <p:nvSpPr>
          <p:cNvPr id="3" name="Content Placeholder 2"/>
          <p:cNvSpPr>
            <a:spLocks noGrp="1"/>
          </p:cNvSpPr>
          <p:nvPr>
            <p:ph idx="1"/>
          </p:nvPr>
        </p:nvSpPr>
        <p:spPr/>
        <p:txBody>
          <a:bodyPr>
            <a:normAutofit lnSpcReduction="10000"/>
          </a:bodyPr>
          <a:lstStyle/>
          <a:p>
            <a:pPr>
              <a:buNone/>
            </a:pPr>
            <a:r>
              <a:rPr lang="en-GB" b="1" dirty="0"/>
              <a:t>Acknowledgement Number: </a:t>
            </a:r>
            <a:r>
              <a:rPr lang="en-GB" dirty="0"/>
              <a:t>The TCP octet that is expected next.</a:t>
            </a:r>
          </a:p>
          <a:p>
            <a:pPr>
              <a:buNone/>
            </a:pPr>
            <a:r>
              <a:rPr lang="en-GB" b="1" dirty="0"/>
              <a:t>Header Length:  </a:t>
            </a:r>
            <a:r>
              <a:rPr lang="en-GB" dirty="0"/>
              <a:t>The number of 32-bit words in the TCP header. This indicates where the data begins. The TCP header is an integral number of 32 bits in length.</a:t>
            </a:r>
          </a:p>
          <a:p>
            <a:pPr>
              <a:buNone/>
            </a:pPr>
            <a:r>
              <a:rPr lang="en-GB" b="1" dirty="0"/>
              <a:t>Reserved: </a:t>
            </a:r>
            <a:r>
              <a:rPr lang="en-GB" dirty="0"/>
              <a:t>Always set to zero</a:t>
            </a:r>
          </a:p>
          <a:p>
            <a:pPr>
              <a:buNone/>
            </a:pPr>
            <a:r>
              <a:rPr lang="en-GB" b="1" dirty="0"/>
              <a:t>Code Bits: </a:t>
            </a:r>
            <a:r>
              <a:rPr lang="en-GB" dirty="0"/>
              <a:t>Control functions used to set up and terminate a session.</a:t>
            </a:r>
            <a:endParaRPr lang="en-GB" b="1"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TCP SEGMENT FORMAT</a:t>
            </a:r>
            <a:endParaRPr lang="en-GB" dirty="0"/>
          </a:p>
        </p:txBody>
      </p:sp>
      <p:sp>
        <p:nvSpPr>
          <p:cNvPr id="3" name="Content Placeholder 2"/>
          <p:cNvSpPr>
            <a:spLocks noGrp="1"/>
          </p:cNvSpPr>
          <p:nvPr>
            <p:ph idx="1"/>
          </p:nvPr>
        </p:nvSpPr>
        <p:spPr/>
        <p:txBody>
          <a:bodyPr>
            <a:normAutofit lnSpcReduction="10000"/>
          </a:bodyPr>
          <a:lstStyle/>
          <a:p>
            <a:pPr algn="just">
              <a:buNone/>
            </a:pPr>
            <a:r>
              <a:rPr lang="en-GB" b="1" dirty="0"/>
              <a:t>Window:</a:t>
            </a:r>
            <a:r>
              <a:rPr lang="en-GB" dirty="0"/>
              <a:t> The window size the sender is willing to accept in octets.</a:t>
            </a:r>
          </a:p>
          <a:p>
            <a:pPr algn="just">
              <a:buNone/>
            </a:pPr>
            <a:r>
              <a:rPr lang="en-GB" b="1" dirty="0"/>
              <a:t>Checksum:</a:t>
            </a:r>
            <a:r>
              <a:rPr lang="en-GB" dirty="0"/>
              <a:t>  The cyclic redundancy check checks the header and the data fields.</a:t>
            </a:r>
          </a:p>
          <a:p>
            <a:pPr algn="just">
              <a:buNone/>
            </a:pPr>
            <a:r>
              <a:rPr lang="en-GB" b="1" dirty="0"/>
              <a:t>Urgent: </a:t>
            </a:r>
            <a:r>
              <a:rPr lang="en-GB" dirty="0"/>
              <a:t>A valid field only if the Urgent pointer in the code bits is set. If so, this value indicates the offset from the current sequence number, in octets, where the first segment of non-urgent data begins.</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TCP SEGMENT FORMAT</a:t>
            </a:r>
            <a:endParaRPr lang="en-GB" dirty="0"/>
          </a:p>
        </p:txBody>
      </p:sp>
      <p:sp>
        <p:nvSpPr>
          <p:cNvPr id="3" name="Content Placeholder 2"/>
          <p:cNvSpPr>
            <a:spLocks noGrp="1"/>
          </p:cNvSpPr>
          <p:nvPr>
            <p:ph idx="1"/>
          </p:nvPr>
        </p:nvSpPr>
        <p:spPr/>
        <p:txBody>
          <a:bodyPr>
            <a:normAutofit fontScale="92500" lnSpcReduction="10000"/>
          </a:bodyPr>
          <a:lstStyle/>
          <a:p>
            <a:pPr algn="just">
              <a:buNone/>
            </a:pPr>
            <a:r>
              <a:rPr lang="en-GB" b="1" dirty="0"/>
              <a:t>Options: </a:t>
            </a:r>
            <a:r>
              <a:rPr lang="en-GB" dirty="0"/>
              <a:t>May be 0 or a multiple of 32 bits if any. What this means is that no options have to be present (option size of 0). However if any options are used that do not cause the option field to total a multiple of 32 bits, padding of 0s must be used to make sure the data begins on a 32-bit boundary.</a:t>
            </a:r>
          </a:p>
          <a:p>
            <a:pPr algn="just">
              <a:buNone/>
            </a:pPr>
            <a:r>
              <a:rPr lang="en-GB" b="1" dirty="0"/>
              <a:t>Data:  </a:t>
            </a:r>
            <a:r>
              <a:rPr lang="en-GB" dirty="0"/>
              <a:t>Handed down to the TCP protocol at the transport layer, which includes the upper layer headers.</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sz="3600" b="1" dirty="0"/>
            </a:br>
            <a:r>
              <a:rPr lang="en-GB" sz="3600" b="1" dirty="0"/>
              <a:t>INTERNET PROTOCOL (/IP</a:t>
            </a:r>
            <a:r>
              <a:rPr lang="en-GB" b="1" dirty="0"/>
              <a:t>)</a:t>
            </a:r>
            <a:br>
              <a:rPr lang="en-GB" dirty="0"/>
            </a:br>
            <a:endParaRPr lang="en-GB" dirty="0"/>
          </a:p>
        </p:txBody>
      </p:sp>
      <p:sp>
        <p:nvSpPr>
          <p:cNvPr id="3" name="Content Placeholder 2"/>
          <p:cNvSpPr>
            <a:spLocks noGrp="1"/>
          </p:cNvSpPr>
          <p:nvPr>
            <p:ph idx="1"/>
          </p:nvPr>
        </p:nvSpPr>
        <p:spPr/>
        <p:txBody>
          <a:bodyPr/>
          <a:lstStyle/>
          <a:p>
            <a:pPr algn="just">
              <a:buNone/>
            </a:pPr>
            <a:r>
              <a:rPr lang="en-GB" dirty="0"/>
              <a:t>The IP is a network layer protocol that contains addressing information and some control information that enables packets to be routed. Along with TCP, IP represents the heart of the internet protocols. IP has two primary responsibilities</a:t>
            </a:r>
          </a:p>
          <a:p>
            <a:pPr>
              <a:buNone/>
            </a:pPr>
            <a:endParaRPr lang="en-GB"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sz="3600" b="1" dirty="0"/>
            </a:br>
            <a:r>
              <a:rPr lang="en-GB" sz="3600" b="1" dirty="0"/>
              <a:t>INTERNET PROTOCOL (IP)</a:t>
            </a:r>
            <a:br>
              <a:rPr lang="en-GB" dirty="0"/>
            </a:br>
            <a:endParaRPr lang="en-GB" dirty="0"/>
          </a:p>
        </p:txBody>
      </p:sp>
      <p:sp>
        <p:nvSpPr>
          <p:cNvPr id="3" name="Content Placeholder 2"/>
          <p:cNvSpPr>
            <a:spLocks noGrp="1"/>
          </p:cNvSpPr>
          <p:nvPr>
            <p:ph idx="1"/>
          </p:nvPr>
        </p:nvSpPr>
        <p:spPr/>
        <p:txBody>
          <a:bodyPr/>
          <a:lstStyle/>
          <a:p>
            <a:pPr lvl="0" algn="just">
              <a:buNone/>
            </a:pPr>
            <a:r>
              <a:rPr lang="en-GB" dirty="0"/>
              <a:t>(1) Providing connectionless best effort delivery of </a:t>
            </a:r>
            <a:r>
              <a:rPr lang="en-GB" dirty="0" err="1"/>
              <a:t>datagrams</a:t>
            </a:r>
            <a:r>
              <a:rPr lang="en-GB" dirty="0"/>
              <a:t> through an internetwork.</a:t>
            </a:r>
          </a:p>
          <a:p>
            <a:pPr lvl="0" algn="just">
              <a:buNone/>
            </a:pPr>
            <a:r>
              <a:rPr lang="en-GB" dirty="0"/>
              <a:t>(2) Providing fragmentation and reassembly of </a:t>
            </a:r>
            <a:r>
              <a:rPr lang="en-GB" dirty="0" err="1"/>
              <a:t>datagrams</a:t>
            </a:r>
            <a:r>
              <a:rPr lang="en-GB" dirty="0"/>
              <a:t> to support data links with different maximum transmission unit (MTU) sizes.</a:t>
            </a:r>
          </a:p>
          <a:p>
            <a:pPr algn="just">
              <a:buNone/>
            </a:pPr>
            <a:endParaRPr lang="en-GB"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sz="3600" b="1" dirty="0"/>
            </a:br>
            <a:r>
              <a:rPr lang="en-GB" sz="3600" b="1" dirty="0"/>
              <a:t>INTERNET PROTOCOL (IP)</a:t>
            </a:r>
            <a:br>
              <a:rPr lang="en-GB" dirty="0"/>
            </a:br>
            <a:endParaRPr lang="en-GB" dirty="0"/>
          </a:p>
        </p:txBody>
      </p:sp>
      <p:pic>
        <p:nvPicPr>
          <p:cNvPr id="4098" name="Picture 2"/>
          <p:cNvPicPr>
            <a:picLocks noGrp="1" noChangeAspect="1" noChangeArrowheads="1"/>
          </p:cNvPicPr>
          <p:nvPr>
            <p:ph idx="1"/>
          </p:nvPr>
        </p:nvPicPr>
        <p:blipFill>
          <a:blip r:embed="rId2"/>
          <a:srcRect/>
          <a:stretch>
            <a:fillRect/>
          </a:stretch>
        </p:blipFill>
        <p:spPr bwMode="auto">
          <a:xfrm>
            <a:off x="697327" y="2143116"/>
            <a:ext cx="7080634" cy="3143272"/>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Unshielded Twisted Pair</a:t>
            </a:r>
            <a:endParaRPr lang="en-GB" dirty="0"/>
          </a:p>
        </p:txBody>
      </p:sp>
      <p:sp>
        <p:nvSpPr>
          <p:cNvPr id="3" name="Content Placeholder 2"/>
          <p:cNvSpPr>
            <a:spLocks noGrp="1"/>
          </p:cNvSpPr>
          <p:nvPr>
            <p:ph idx="1"/>
          </p:nvPr>
        </p:nvSpPr>
        <p:spPr/>
        <p:txBody>
          <a:bodyPr/>
          <a:lstStyle/>
          <a:p>
            <a:pPr lvl="0" algn="just"/>
            <a:r>
              <a:rPr lang="en-GB" dirty="0">
                <a:latin typeface="Times New Roman" pitchFamily="18" charset="0"/>
                <a:cs typeface="Times New Roman" pitchFamily="18" charset="0"/>
              </a:rPr>
              <a:t>Category 3: This is a popular category for standard Ethernet networks. Supports up to 16Mbps but most often used in 10 Mbps. Consist of four twisted pairs.</a:t>
            </a:r>
          </a:p>
          <a:p>
            <a:pPr lvl="0" algn="just"/>
            <a:r>
              <a:rPr lang="en-GB" dirty="0">
                <a:latin typeface="Times New Roman" pitchFamily="18" charset="0"/>
                <a:cs typeface="Times New Roman" pitchFamily="18" charset="0"/>
              </a:rPr>
              <a:t>Category 4: used for longer distances and higher speeds than category 3.</a:t>
            </a:r>
          </a:p>
          <a:p>
            <a:pPr lvl="0" algn="just"/>
            <a:r>
              <a:rPr lang="en-GB" dirty="0">
                <a:latin typeface="Times New Roman" pitchFamily="18" charset="0"/>
                <a:cs typeface="Times New Roman" pitchFamily="18" charset="0"/>
              </a:rPr>
              <a:t>Category 5: Can support up to 1000Mbps. Has four twisted pair of copper wire.</a:t>
            </a:r>
          </a:p>
          <a:p>
            <a:endParaRPr lang="en-GB"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sz="3600" b="1" dirty="0"/>
            </a:br>
            <a:r>
              <a:rPr lang="en-GB" sz="3600" b="1" dirty="0"/>
              <a:t>INTERNET PROTOCOL (IP)</a:t>
            </a:r>
            <a:br>
              <a:rPr lang="en-GB" dirty="0"/>
            </a:br>
            <a:endParaRPr lang="en-GB" dirty="0"/>
          </a:p>
        </p:txBody>
      </p:sp>
      <p:sp>
        <p:nvSpPr>
          <p:cNvPr id="3" name="Content Placeholder 2"/>
          <p:cNvSpPr>
            <a:spLocks noGrp="1"/>
          </p:cNvSpPr>
          <p:nvPr>
            <p:ph idx="1"/>
          </p:nvPr>
        </p:nvSpPr>
        <p:spPr/>
        <p:txBody>
          <a:bodyPr>
            <a:normAutofit fontScale="92500" lnSpcReduction="10000"/>
          </a:bodyPr>
          <a:lstStyle/>
          <a:p>
            <a:pPr algn="just"/>
            <a:r>
              <a:rPr lang="en-GB" b="1" u="sng" dirty="0"/>
              <a:t>Version:</a:t>
            </a:r>
            <a:r>
              <a:rPr lang="en-GB" dirty="0"/>
              <a:t> Indicates the version of IP currently used</a:t>
            </a:r>
          </a:p>
          <a:p>
            <a:pPr algn="just"/>
            <a:r>
              <a:rPr lang="en-GB" b="1" u="sng" dirty="0"/>
              <a:t>IP Header Length (IHL): </a:t>
            </a:r>
            <a:r>
              <a:rPr lang="en-GB" dirty="0"/>
              <a:t>Indicates the datagram header length in 32 bit word</a:t>
            </a:r>
          </a:p>
          <a:p>
            <a:pPr algn="just"/>
            <a:r>
              <a:rPr lang="en-GB" b="1" u="sng" dirty="0"/>
              <a:t>Type of Service:</a:t>
            </a:r>
            <a:r>
              <a:rPr lang="en-GB" dirty="0"/>
              <a:t> Specifies how an upper layer protocol would like a current datagram to be handled and assigns </a:t>
            </a:r>
            <a:r>
              <a:rPr lang="en-GB" dirty="0" err="1"/>
              <a:t>datagrams</a:t>
            </a:r>
            <a:r>
              <a:rPr lang="en-GB" dirty="0"/>
              <a:t> various levels of importance</a:t>
            </a:r>
          </a:p>
          <a:p>
            <a:pPr algn="just"/>
            <a:r>
              <a:rPr lang="en-GB" b="1" u="sng" dirty="0"/>
              <a:t>Total Length:</a:t>
            </a:r>
            <a:r>
              <a:rPr lang="en-GB" dirty="0"/>
              <a:t> Specifies the length, in bytes, of the entire IP packet including the data and the header</a:t>
            </a:r>
          </a:p>
          <a:p>
            <a:pPr>
              <a:buNone/>
            </a:pPr>
            <a:endParaRPr lang="en-GB"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sz="3600" b="1" dirty="0"/>
            </a:br>
            <a:r>
              <a:rPr lang="en-GB" sz="3600" b="1" dirty="0"/>
              <a:t>INTERNET PROTOCOL (IP)</a:t>
            </a:r>
            <a:br>
              <a:rPr lang="en-GB" dirty="0"/>
            </a:br>
            <a:endParaRPr lang="en-GB" dirty="0"/>
          </a:p>
        </p:txBody>
      </p:sp>
      <p:sp>
        <p:nvSpPr>
          <p:cNvPr id="3" name="Content Placeholder 2"/>
          <p:cNvSpPr>
            <a:spLocks noGrp="1"/>
          </p:cNvSpPr>
          <p:nvPr>
            <p:ph idx="1"/>
          </p:nvPr>
        </p:nvSpPr>
        <p:spPr/>
        <p:txBody>
          <a:bodyPr>
            <a:normAutofit fontScale="92500"/>
          </a:bodyPr>
          <a:lstStyle/>
          <a:p>
            <a:pPr algn="just"/>
            <a:r>
              <a:rPr lang="en-GB" b="1" u="sng" dirty="0"/>
              <a:t>Identification:</a:t>
            </a:r>
            <a:r>
              <a:rPr lang="en-GB" dirty="0"/>
              <a:t> contains an integer that identifies the current datagram. This field is used to help put together datagram fragments.</a:t>
            </a:r>
          </a:p>
          <a:p>
            <a:pPr algn="just"/>
            <a:r>
              <a:rPr lang="en-GB" b="1" u="sng" dirty="0"/>
              <a:t>Flags:</a:t>
            </a:r>
            <a:r>
              <a:rPr lang="en-GB" dirty="0"/>
              <a:t> consist of 3-bit field of which the two low order bits control fragmentation. The low order bit specifies whether the packet can be fragmented. The middle bit specifies whether the packet is the last fragment in a series of fragmented packets.</a:t>
            </a:r>
          </a:p>
          <a:p>
            <a:pPr>
              <a:buNone/>
            </a:pPr>
            <a:endParaRPr lang="en-GB"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sz="3600" b="1" dirty="0"/>
            </a:br>
            <a:r>
              <a:rPr lang="en-GB" sz="3600" b="1" dirty="0"/>
              <a:t>INTERNET PROTOCOL (IP)</a:t>
            </a:r>
            <a:br>
              <a:rPr lang="en-GB" dirty="0"/>
            </a:br>
            <a:endParaRPr lang="en-GB" dirty="0"/>
          </a:p>
        </p:txBody>
      </p:sp>
      <p:sp>
        <p:nvSpPr>
          <p:cNvPr id="3" name="Content Placeholder 2"/>
          <p:cNvSpPr>
            <a:spLocks noGrp="1"/>
          </p:cNvSpPr>
          <p:nvPr>
            <p:ph idx="1"/>
          </p:nvPr>
        </p:nvSpPr>
        <p:spPr/>
        <p:txBody>
          <a:bodyPr>
            <a:normAutofit lnSpcReduction="10000"/>
          </a:bodyPr>
          <a:lstStyle/>
          <a:p>
            <a:pPr algn="just"/>
            <a:r>
              <a:rPr lang="en-GB" b="1" u="sng" dirty="0"/>
              <a:t>Fragment Offset:</a:t>
            </a:r>
            <a:r>
              <a:rPr lang="en-GB" dirty="0"/>
              <a:t> indicates the position of the fragments data relative to the beginning of the data in the original datagram, which allows the destination IP process to properly reconstruct the original datagram</a:t>
            </a:r>
          </a:p>
          <a:p>
            <a:pPr algn="just"/>
            <a:r>
              <a:rPr lang="en-GB" b="1" u="sng" dirty="0"/>
              <a:t>Time-to-Live: </a:t>
            </a:r>
            <a:r>
              <a:rPr lang="en-GB" dirty="0"/>
              <a:t>maintains a counter that gradually decrements down to zero, at which point the datagram is discarded. This keeps packets from looping endlessly</a:t>
            </a:r>
          </a:p>
          <a:p>
            <a:pPr>
              <a:buNone/>
            </a:pPr>
            <a:endParaRPr lang="en-GB"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t>INTERNET PROTOCOL (IP)</a:t>
            </a:r>
            <a:endParaRPr lang="en-GB" sz="3200" dirty="0"/>
          </a:p>
        </p:txBody>
      </p:sp>
      <p:sp>
        <p:nvSpPr>
          <p:cNvPr id="3" name="Content Placeholder 2"/>
          <p:cNvSpPr>
            <a:spLocks noGrp="1"/>
          </p:cNvSpPr>
          <p:nvPr>
            <p:ph idx="1"/>
          </p:nvPr>
        </p:nvSpPr>
        <p:spPr/>
        <p:txBody>
          <a:bodyPr>
            <a:normAutofit fontScale="92500" lnSpcReduction="20000"/>
          </a:bodyPr>
          <a:lstStyle/>
          <a:p>
            <a:pPr algn="just"/>
            <a:r>
              <a:rPr lang="en-GB" b="1" u="sng" dirty="0"/>
              <a:t>Protocol: </a:t>
            </a:r>
            <a:r>
              <a:rPr lang="en-GB" dirty="0"/>
              <a:t>indicates which upper layer protocol receives incoming packets after IP processing is completed.</a:t>
            </a:r>
          </a:p>
          <a:p>
            <a:pPr algn="just"/>
            <a:r>
              <a:rPr lang="en-GB" b="1" u="sng" dirty="0"/>
              <a:t>Header Checksum:</a:t>
            </a:r>
            <a:r>
              <a:rPr lang="en-GB" dirty="0"/>
              <a:t> helps ensure IP header integrity </a:t>
            </a:r>
          </a:p>
          <a:p>
            <a:pPr algn="just"/>
            <a:r>
              <a:rPr lang="en-GB" b="1" u="sng" dirty="0"/>
              <a:t>Source Address:</a:t>
            </a:r>
            <a:r>
              <a:rPr lang="en-GB" dirty="0"/>
              <a:t> specifies the sending node</a:t>
            </a:r>
          </a:p>
          <a:p>
            <a:pPr algn="just"/>
            <a:r>
              <a:rPr lang="en-GB" b="1" u="sng" dirty="0"/>
              <a:t>Destination Address:</a:t>
            </a:r>
            <a:r>
              <a:rPr lang="en-GB" dirty="0"/>
              <a:t> specifies the receiving node</a:t>
            </a:r>
          </a:p>
          <a:p>
            <a:pPr algn="just"/>
            <a:r>
              <a:rPr lang="en-GB" b="1" u="sng" dirty="0"/>
              <a:t>Options:</a:t>
            </a:r>
            <a:r>
              <a:rPr lang="en-GB" dirty="0"/>
              <a:t> Allows IP to support various options such as security</a:t>
            </a:r>
          </a:p>
          <a:p>
            <a:pPr algn="just"/>
            <a:r>
              <a:rPr lang="en-GB" b="1" u="sng" dirty="0"/>
              <a:t>Data:</a:t>
            </a:r>
            <a:r>
              <a:rPr lang="en-GB" dirty="0"/>
              <a:t> contains upper-layer information.</a:t>
            </a:r>
          </a:p>
          <a:p>
            <a:pPr>
              <a:buNone/>
            </a:pPr>
            <a:endParaRPr lang="en-GB"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IP ADDRESSING</a:t>
            </a:r>
            <a:endParaRPr lang="en-GB" dirty="0"/>
          </a:p>
        </p:txBody>
      </p:sp>
      <p:sp>
        <p:nvSpPr>
          <p:cNvPr id="3" name="Content Placeholder 2"/>
          <p:cNvSpPr>
            <a:spLocks noGrp="1"/>
          </p:cNvSpPr>
          <p:nvPr>
            <p:ph idx="1"/>
          </p:nvPr>
        </p:nvSpPr>
        <p:spPr/>
        <p:txBody>
          <a:bodyPr>
            <a:normAutofit lnSpcReduction="10000"/>
          </a:bodyPr>
          <a:lstStyle/>
          <a:p>
            <a:pPr algn="just">
              <a:buNone/>
            </a:pPr>
            <a:r>
              <a:rPr lang="en-GB" dirty="0"/>
              <a:t>An IP address is a numeric identifier assigned to each machine on an IP network. It designates the specific location of a device on the network. IP address is a software address not a hardware address.</a:t>
            </a:r>
          </a:p>
          <a:p>
            <a:pPr algn="just">
              <a:buNone/>
            </a:pPr>
            <a:r>
              <a:rPr lang="en-GB" dirty="0"/>
              <a:t>IP addressing was designed to allow hosts on one network to communicate with a host on a different network regardless of the type of LANs the hosts are participating in.</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IP ADDRESSING</a:t>
            </a:r>
            <a:br>
              <a:rPr lang="en-GB" dirty="0"/>
            </a:br>
            <a:endParaRPr lang="en-GB" dirty="0"/>
          </a:p>
        </p:txBody>
      </p:sp>
      <p:sp>
        <p:nvSpPr>
          <p:cNvPr id="3" name="Content Placeholder 2"/>
          <p:cNvSpPr>
            <a:spLocks noGrp="1"/>
          </p:cNvSpPr>
          <p:nvPr>
            <p:ph idx="1"/>
          </p:nvPr>
        </p:nvSpPr>
        <p:spPr/>
        <p:txBody>
          <a:bodyPr/>
          <a:lstStyle/>
          <a:p>
            <a:pPr algn="just">
              <a:buNone/>
            </a:pPr>
            <a:r>
              <a:rPr lang="en-GB" dirty="0"/>
              <a:t>IP addressing scheme is integral to the process of routing IP </a:t>
            </a:r>
            <a:r>
              <a:rPr lang="en-GB" dirty="0" err="1"/>
              <a:t>datagrams</a:t>
            </a:r>
            <a:r>
              <a:rPr lang="en-GB" dirty="0"/>
              <a:t> through a network. IP addresses can be sub-divided and used to create addresses for </a:t>
            </a:r>
            <a:r>
              <a:rPr lang="en-GB" dirty="0" err="1"/>
              <a:t>subnetworks</a:t>
            </a:r>
            <a:r>
              <a:rPr lang="en-GB" dirty="0"/>
              <a:t>.</a:t>
            </a:r>
          </a:p>
          <a:p>
            <a:pPr algn="just">
              <a:buNone/>
            </a:pPr>
            <a:r>
              <a:rPr lang="en-GB" dirty="0"/>
              <a:t>Each host on a TCP/IP network is assigned a unique 32-bit logical address that is divided into two main parts, the network number and the host number.</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IP ADDRESSING</a:t>
            </a:r>
            <a:br>
              <a:rPr lang="en-GB" dirty="0"/>
            </a:br>
            <a:endParaRPr lang="en-GB" dirty="0"/>
          </a:p>
        </p:txBody>
      </p:sp>
      <p:sp>
        <p:nvSpPr>
          <p:cNvPr id="3" name="Content Placeholder 2"/>
          <p:cNvSpPr>
            <a:spLocks noGrp="1"/>
          </p:cNvSpPr>
          <p:nvPr>
            <p:ph idx="1"/>
          </p:nvPr>
        </p:nvSpPr>
        <p:spPr/>
        <p:txBody>
          <a:bodyPr>
            <a:normAutofit fontScale="92500"/>
          </a:bodyPr>
          <a:lstStyle/>
          <a:p>
            <a:pPr algn="just">
              <a:buNone/>
            </a:pPr>
            <a:r>
              <a:rPr lang="en-GB" dirty="0"/>
              <a:t>The network number identifies a network and must be assigned by the internet network information </a:t>
            </a:r>
            <a:r>
              <a:rPr lang="en-GB" dirty="0" err="1"/>
              <a:t>center</a:t>
            </a:r>
            <a:r>
              <a:rPr lang="en-GB" dirty="0"/>
              <a:t> (</a:t>
            </a:r>
            <a:r>
              <a:rPr lang="en-GB" dirty="0" err="1"/>
              <a:t>InterNic</a:t>
            </a:r>
            <a:r>
              <a:rPr lang="en-GB" dirty="0"/>
              <a:t>) if the network is part of the internet. An Internet Service Provider ( ISP) can obtain  blocks of network addresses from the </a:t>
            </a:r>
            <a:r>
              <a:rPr lang="en-GB" dirty="0" err="1"/>
              <a:t>InterNic</a:t>
            </a:r>
            <a:r>
              <a:rPr lang="en-GB" dirty="0"/>
              <a:t> and can itself assign address space as necessary. </a:t>
            </a:r>
          </a:p>
          <a:p>
            <a:pPr algn="just">
              <a:buNone/>
            </a:pPr>
            <a:r>
              <a:rPr lang="en-GB" dirty="0"/>
              <a:t>The host number identifies a host on a network and is assigned by the local network administrator</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IP ADDRESS FORMAT</a:t>
            </a:r>
            <a:br>
              <a:rPr lang="en-GB" dirty="0"/>
            </a:br>
            <a:endParaRPr lang="en-GB" dirty="0"/>
          </a:p>
        </p:txBody>
      </p:sp>
      <p:sp>
        <p:nvSpPr>
          <p:cNvPr id="3" name="Content Placeholder 2"/>
          <p:cNvSpPr>
            <a:spLocks noGrp="1"/>
          </p:cNvSpPr>
          <p:nvPr>
            <p:ph idx="1"/>
          </p:nvPr>
        </p:nvSpPr>
        <p:spPr/>
        <p:txBody>
          <a:bodyPr/>
          <a:lstStyle/>
          <a:p>
            <a:pPr algn="just">
              <a:buNone/>
            </a:pPr>
            <a:r>
              <a:rPr lang="en-GB" dirty="0"/>
              <a:t>The 32-bit IP address is grouped 8 bits at a time, separated by dots and represented in decimal format (known as dotted decimal notation). Each bit in the octet has a binary weight (128, 64, 32, 16, 8,4,2,1).</a:t>
            </a:r>
          </a:p>
          <a:p>
            <a:pPr algn="just">
              <a:buNone/>
            </a:pPr>
            <a:r>
              <a:rPr lang="en-GB" dirty="0"/>
              <a:t>The maximum value for an octet is 255 and the minimum is 0.</a:t>
            </a:r>
          </a:p>
          <a:p>
            <a:pPr>
              <a:buNone/>
            </a:pPr>
            <a:endParaRPr lang="en-GB"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IP ADDRESS FORMAT</a:t>
            </a:r>
            <a:br>
              <a:rPr lang="en-GB" dirty="0"/>
            </a:br>
            <a:endParaRPr lang="en-GB" dirty="0"/>
          </a:p>
        </p:txBody>
      </p:sp>
      <p:pic>
        <p:nvPicPr>
          <p:cNvPr id="5122" name="Picture 2"/>
          <p:cNvPicPr>
            <a:picLocks noGrp="1" noChangeAspect="1" noChangeArrowheads="1"/>
          </p:cNvPicPr>
          <p:nvPr>
            <p:ph idx="1"/>
          </p:nvPr>
        </p:nvPicPr>
        <p:blipFill>
          <a:blip r:embed="rId2"/>
          <a:srcRect/>
          <a:stretch>
            <a:fillRect/>
          </a:stretch>
        </p:blipFill>
        <p:spPr bwMode="auto">
          <a:xfrm>
            <a:off x="294106" y="2071678"/>
            <a:ext cx="7278289" cy="3048015"/>
          </a:xfrm>
          <a:prstGeom prst="rect">
            <a:avLst/>
          </a:prstGeom>
          <a:noFill/>
          <a:ln w="9525">
            <a:noFill/>
            <a:miter lim="800000"/>
            <a:headEnd/>
            <a:tailEnd/>
          </a:ln>
          <a:effectLst/>
        </p:spPr>
      </p:pic>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IP ADDRESS FORMAT</a:t>
            </a:r>
            <a:br>
              <a:rPr lang="en-GB" dirty="0"/>
            </a:br>
            <a:endParaRPr lang="en-GB" dirty="0"/>
          </a:p>
        </p:txBody>
      </p:sp>
      <p:sp>
        <p:nvSpPr>
          <p:cNvPr id="3" name="Content Placeholder 2"/>
          <p:cNvSpPr>
            <a:spLocks noGrp="1"/>
          </p:cNvSpPr>
          <p:nvPr>
            <p:ph idx="1"/>
          </p:nvPr>
        </p:nvSpPr>
        <p:spPr/>
        <p:txBody>
          <a:bodyPr/>
          <a:lstStyle/>
          <a:p>
            <a:pPr>
              <a:buNone/>
            </a:pPr>
            <a:r>
              <a:rPr lang="en-GB" dirty="0"/>
              <a:t>Example:</a:t>
            </a:r>
          </a:p>
          <a:p>
            <a:pPr>
              <a:buNone/>
            </a:pPr>
            <a:r>
              <a:rPr lang="en-GB" dirty="0"/>
              <a:t>Dotted-decimal; 172.16.30.56</a:t>
            </a:r>
          </a:p>
          <a:p>
            <a:pPr>
              <a:buNone/>
            </a:pPr>
            <a:r>
              <a:rPr lang="en-GB" dirty="0"/>
              <a:t>Binary; 10101100.00010000.00011110.00111000</a:t>
            </a:r>
          </a:p>
          <a:p>
            <a:pPr>
              <a:buNone/>
            </a:pPr>
            <a:r>
              <a:rPr lang="en-GB" dirty="0"/>
              <a:t>Hexadecimal; AC.10.1E.38</a:t>
            </a:r>
          </a:p>
          <a:p>
            <a:pPr>
              <a:buNone/>
            </a:pPr>
            <a:r>
              <a:rPr lang="en-GB" dirty="0"/>
              <a:t>All the three above represent the same IP address.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u="sng" dirty="0"/>
            </a:br>
            <a:r>
              <a:rPr lang="en-GB" b="1" dirty="0"/>
              <a:t>Shielded Twisted Pair</a:t>
            </a:r>
            <a:br>
              <a:rPr lang="en-GB" dirty="0"/>
            </a:br>
            <a:endParaRPr lang="en-GB" dirty="0"/>
          </a:p>
        </p:txBody>
      </p:sp>
      <p:sp>
        <p:nvSpPr>
          <p:cNvPr id="3" name="Content Placeholder 2"/>
          <p:cNvSpPr>
            <a:spLocks noGrp="1"/>
          </p:cNvSpPr>
          <p:nvPr>
            <p:ph idx="1"/>
          </p:nvPr>
        </p:nvSpPr>
        <p:spPr/>
        <p:txBody>
          <a:bodyPr/>
          <a:lstStyle/>
          <a:p>
            <a:pPr algn="just"/>
            <a:r>
              <a:rPr lang="en-GB" dirty="0">
                <a:latin typeface="Times New Roman" pitchFamily="18" charset="0"/>
                <a:cs typeface="Times New Roman" pitchFamily="18" charset="0"/>
              </a:rPr>
              <a:t>STP uses a woven braid jacket which is of higher quality more protected than UTP. It also uses a foil wrap between and around the wire pairs. This gives STP an excellent shielding to protect the transmitted data from outside interference. This then allows for higher transmission rates and longer distance without error.</a:t>
            </a:r>
          </a:p>
          <a:p>
            <a:endParaRPr lang="en-GB"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br>
              <a:rPr lang="en-GB" b="1" dirty="0"/>
            </a:br>
            <a:r>
              <a:rPr lang="en-GB" b="1" dirty="0"/>
              <a:t>IP ADDRESS CLASSES</a:t>
            </a:r>
            <a:br>
              <a:rPr lang="en-GB" dirty="0"/>
            </a:br>
            <a:br>
              <a:rPr lang="en-GB" dirty="0"/>
            </a:br>
            <a:endParaRPr lang="en-GB" dirty="0"/>
          </a:p>
        </p:txBody>
      </p:sp>
      <p:sp>
        <p:nvSpPr>
          <p:cNvPr id="3" name="Content Placeholder 2"/>
          <p:cNvSpPr>
            <a:spLocks noGrp="1"/>
          </p:cNvSpPr>
          <p:nvPr>
            <p:ph idx="1"/>
          </p:nvPr>
        </p:nvSpPr>
        <p:spPr/>
        <p:txBody>
          <a:bodyPr/>
          <a:lstStyle/>
          <a:p>
            <a:pPr algn="just">
              <a:buNone/>
            </a:pPr>
            <a:r>
              <a:rPr lang="en-GB" dirty="0"/>
              <a:t>IP addressing supports five different address classes A,B,C,D and E. Only classes A, B and C are available for commercial use. The left most (high order ) bits indicate the network class.</a:t>
            </a:r>
          </a:p>
          <a:p>
            <a:pPr algn="just">
              <a:buNone/>
            </a:pPr>
            <a:endParaRPr lang="en-GB"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IP ADDRESS CLASSES</a:t>
            </a:r>
            <a:endParaRPr lang="en-GB" dirty="0"/>
          </a:p>
        </p:txBody>
      </p:sp>
      <p:pic>
        <p:nvPicPr>
          <p:cNvPr id="6146" name="Picture 2"/>
          <p:cNvPicPr>
            <a:picLocks noGrp="1" noChangeAspect="1" noChangeArrowheads="1"/>
          </p:cNvPicPr>
          <p:nvPr>
            <p:ph idx="1"/>
          </p:nvPr>
        </p:nvPicPr>
        <p:blipFill>
          <a:blip r:embed="rId2"/>
          <a:srcRect/>
          <a:stretch>
            <a:fillRect/>
          </a:stretch>
        </p:blipFill>
        <p:spPr bwMode="auto">
          <a:xfrm>
            <a:off x="584977" y="1857364"/>
            <a:ext cx="8093970" cy="4071966"/>
          </a:xfrm>
          <a:prstGeom prst="rect">
            <a:avLst/>
          </a:prstGeom>
          <a:noFill/>
          <a:ln w="9525">
            <a:noFill/>
            <a:miter lim="800000"/>
            <a:headEnd/>
            <a:tailEnd/>
          </a:ln>
          <a:effectLst/>
        </p:spPr>
      </p:pic>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IP ADDRESS CLASSES</a:t>
            </a:r>
            <a:endParaRPr lang="en-GB" dirty="0"/>
          </a:p>
        </p:txBody>
      </p:sp>
      <p:sp>
        <p:nvSpPr>
          <p:cNvPr id="3" name="Content Placeholder 2"/>
          <p:cNvSpPr>
            <a:spLocks noGrp="1"/>
          </p:cNvSpPr>
          <p:nvPr>
            <p:ph idx="1"/>
          </p:nvPr>
        </p:nvSpPr>
        <p:spPr/>
        <p:txBody>
          <a:bodyPr/>
          <a:lstStyle/>
          <a:p>
            <a:pPr algn="just">
              <a:buNone/>
            </a:pPr>
            <a:r>
              <a:rPr lang="en-GB" dirty="0"/>
              <a:t>The class of address can be determined easily by examining the first octet of the address and mapping that value to a class range in the table below:</a:t>
            </a:r>
          </a:p>
          <a:p>
            <a:pPr algn="just">
              <a:buNone/>
            </a:pPr>
            <a:endParaRPr lang="en-GB"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IP ADDRESS CLASSES</a:t>
            </a:r>
            <a:endParaRPr lang="en-GB" dirty="0"/>
          </a:p>
        </p:txBody>
      </p:sp>
      <p:pic>
        <p:nvPicPr>
          <p:cNvPr id="7170" name="Picture 2"/>
          <p:cNvPicPr>
            <a:picLocks noGrp="1" noChangeAspect="1" noChangeArrowheads="1"/>
          </p:cNvPicPr>
          <p:nvPr>
            <p:ph idx="1"/>
          </p:nvPr>
        </p:nvPicPr>
        <p:blipFill>
          <a:blip r:embed="rId2"/>
          <a:srcRect/>
          <a:stretch>
            <a:fillRect/>
          </a:stretch>
        </p:blipFill>
        <p:spPr bwMode="auto">
          <a:xfrm>
            <a:off x="64064" y="2285992"/>
            <a:ext cx="8779943" cy="3071834"/>
          </a:xfrm>
          <a:prstGeom prst="rect">
            <a:avLst/>
          </a:prstGeom>
          <a:noFill/>
          <a:ln w="9525">
            <a:noFill/>
            <a:miter lim="800000"/>
            <a:headEnd/>
            <a:tailEnd/>
          </a:ln>
          <a:effectLst/>
        </p:spPr>
      </p:pic>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IP ADDRESS CLASSES</a:t>
            </a:r>
            <a:endParaRPr lang="en-GB" dirty="0"/>
          </a:p>
        </p:txBody>
      </p:sp>
      <p:sp>
        <p:nvSpPr>
          <p:cNvPr id="3" name="Content Placeholder 2"/>
          <p:cNvSpPr>
            <a:spLocks noGrp="1"/>
          </p:cNvSpPr>
          <p:nvPr>
            <p:ph idx="1"/>
          </p:nvPr>
        </p:nvSpPr>
        <p:spPr/>
        <p:txBody>
          <a:bodyPr/>
          <a:lstStyle/>
          <a:p>
            <a:pPr>
              <a:buNone/>
            </a:pPr>
            <a:r>
              <a:rPr lang="en-GB" b="1" dirty="0"/>
              <a:t>The High-order bits: </a:t>
            </a:r>
            <a:r>
              <a:rPr lang="en-GB" dirty="0"/>
              <a:t>The designers of the IP scheme said that the first bit of the first byte in a class A network must always be off, 0. This means that a class A address must be between 0 and 127 in the first byte. </a:t>
            </a:r>
          </a:p>
          <a:p>
            <a:pPr>
              <a:buNone/>
            </a:pPr>
            <a:r>
              <a:rPr lang="en-GB" dirty="0"/>
              <a:t>Consider the following network address:</a:t>
            </a:r>
          </a:p>
          <a:p>
            <a:pPr>
              <a:buNone/>
            </a:pPr>
            <a:r>
              <a:rPr lang="en-GB" dirty="0"/>
              <a:t>0xxxxxxx</a:t>
            </a:r>
          </a:p>
          <a:p>
            <a:pPr>
              <a:buNone/>
            </a:pPr>
            <a:endParaRPr lang="en-GB"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IP ADDRESS CLASSES</a:t>
            </a:r>
            <a:endParaRPr lang="en-GB" dirty="0"/>
          </a:p>
        </p:txBody>
      </p:sp>
      <p:sp>
        <p:nvSpPr>
          <p:cNvPr id="3" name="Content Placeholder 2"/>
          <p:cNvSpPr>
            <a:spLocks noGrp="1"/>
          </p:cNvSpPr>
          <p:nvPr>
            <p:ph idx="1"/>
          </p:nvPr>
        </p:nvSpPr>
        <p:spPr/>
        <p:txBody>
          <a:bodyPr>
            <a:normAutofit lnSpcReduction="10000"/>
          </a:bodyPr>
          <a:lstStyle/>
          <a:p>
            <a:pPr algn="just">
              <a:buNone/>
            </a:pPr>
            <a:r>
              <a:rPr lang="en-GB" dirty="0"/>
              <a:t>If we turn the other 7 bits all off and then turn them all on we will find the class A range of network addresses to be:</a:t>
            </a:r>
          </a:p>
          <a:p>
            <a:pPr algn="just">
              <a:buNone/>
            </a:pPr>
            <a:r>
              <a:rPr lang="en-GB" b="1" dirty="0"/>
              <a:t>0</a:t>
            </a:r>
            <a:r>
              <a:rPr lang="en-GB" dirty="0"/>
              <a:t>0000000 = 0</a:t>
            </a:r>
          </a:p>
          <a:p>
            <a:pPr algn="just">
              <a:buNone/>
            </a:pPr>
            <a:r>
              <a:rPr lang="en-GB" b="1" dirty="0"/>
              <a:t>0</a:t>
            </a:r>
            <a:r>
              <a:rPr lang="en-GB" dirty="0"/>
              <a:t>1111111 = 127</a:t>
            </a:r>
          </a:p>
          <a:p>
            <a:pPr algn="just">
              <a:buNone/>
            </a:pPr>
            <a:r>
              <a:rPr lang="en-GB" dirty="0"/>
              <a:t>Though 0 and 127 are not valid in a class A network. They are reserved. 0 reserved for default route and 127 reserved for diagnostics.</a:t>
            </a:r>
          </a:p>
          <a:p>
            <a:pPr>
              <a:buNone/>
            </a:pPr>
            <a:endParaRPr lang="en-GB" dirty="0"/>
          </a:p>
          <a:p>
            <a:pPr>
              <a:buNone/>
            </a:pPr>
            <a:endParaRPr lang="en-GB"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IP ADDRESS CLASSES</a:t>
            </a:r>
            <a:endParaRPr lang="en-GB" dirty="0"/>
          </a:p>
        </p:txBody>
      </p:sp>
      <p:sp>
        <p:nvSpPr>
          <p:cNvPr id="3" name="Content Placeholder 2"/>
          <p:cNvSpPr>
            <a:spLocks noGrp="1"/>
          </p:cNvSpPr>
          <p:nvPr>
            <p:ph idx="1"/>
          </p:nvPr>
        </p:nvSpPr>
        <p:spPr/>
        <p:txBody>
          <a:bodyPr/>
          <a:lstStyle/>
          <a:p>
            <a:pPr>
              <a:buNone/>
            </a:pPr>
            <a:r>
              <a:rPr lang="en-GB" dirty="0"/>
              <a:t>In a class B network the first bit of the first byte must always be turned on but the second bit must always be turned off. If you turn the other 6 bits all off and then all on, you will find the range for class B network:</a:t>
            </a:r>
          </a:p>
          <a:p>
            <a:pPr>
              <a:buNone/>
            </a:pPr>
            <a:r>
              <a:rPr lang="en-GB" b="1" dirty="0"/>
              <a:t>10</a:t>
            </a:r>
            <a:r>
              <a:rPr lang="en-GB" dirty="0"/>
              <a:t>000000 = 128</a:t>
            </a:r>
          </a:p>
          <a:p>
            <a:pPr>
              <a:buNone/>
            </a:pPr>
            <a:r>
              <a:rPr lang="en-GB" b="1" dirty="0"/>
              <a:t>10</a:t>
            </a:r>
            <a:r>
              <a:rPr lang="en-GB" dirty="0"/>
              <a:t>000000 = 191</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IP ADDRESS CLASSES</a:t>
            </a:r>
            <a:endParaRPr lang="en-GB" dirty="0"/>
          </a:p>
        </p:txBody>
      </p:sp>
      <p:sp>
        <p:nvSpPr>
          <p:cNvPr id="3" name="Content Placeholder 2"/>
          <p:cNvSpPr>
            <a:spLocks noGrp="1"/>
          </p:cNvSpPr>
          <p:nvPr>
            <p:ph idx="1"/>
          </p:nvPr>
        </p:nvSpPr>
        <p:spPr/>
        <p:txBody>
          <a:bodyPr/>
          <a:lstStyle/>
          <a:p>
            <a:pPr algn="just">
              <a:buNone/>
            </a:pPr>
            <a:r>
              <a:rPr lang="en-GB" dirty="0"/>
              <a:t>For class C networks, the first 2 bits of the first octet as always turned on, but the third bit is always off. The range for class C then is:</a:t>
            </a:r>
          </a:p>
          <a:p>
            <a:pPr algn="just">
              <a:buNone/>
            </a:pPr>
            <a:r>
              <a:rPr lang="en-GB" b="1" dirty="0"/>
              <a:t>110</a:t>
            </a:r>
            <a:r>
              <a:rPr lang="en-GB" dirty="0"/>
              <a:t>00000 = 192</a:t>
            </a:r>
          </a:p>
          <a:p>
            <a:pPr algn="just">
              <a:buNone/>
            </a:pPr>
            <a:r>
              <a:rPr lang="en-GB" b="1" dirty="0"/>
              <a:t>110</a:t>
            </a:r>
            <a:r>
              <a:rPr lang="en-GB" dirty="0"/>
              <a:t>11111 =  223</a:t>
            </a:r>
          </a:p>
          <a:p>
            <a:pPr>
              <a:buNone/>
            </a:pPr>
            <a:endParaRPr lang="en-GB"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Reserved IP Addresses</a:t>
            </a:r>
          </a:p>
        </p:txBody>
      </p:sp>
      <p:sp>
        <p:nvSpPr>
          <p:cNvPr id="3" name="Content Placeholder 2"/>
          <p:cNvSpPr>
            <a:spLocks noGrp="1"/>
          </p:cNvSpPr>
          <p:nvPr>
            <p:ph idx="1"/>
          </p:nvPr>
        </p:nvSpPr>
        <p:spPr/>
        <p:txBody>
          <a:bodyPr/>
          <a:lstStyle/>
          <a:p>
            <a:pPr algn="just"/>
            <a:r>
              <a:rPr lang="en-GB" dirty="0"/>
              <a:t>Network address of all 0s interpreted to mean “this network or segment”</a:t>
            </a:r>
          </a:p>
          <a:p>
            <a:pPr algn="just"/>
            <a:r>
              <a:rPr lang="en-GB" dirty="0"/>
              <a:t>Network address of all 1s interpreted  to mean “all networks”</a:t>
            </a:r>
          </a:p>
          <a:p>
            <a:pPr algn="just"/>
            <a:r>
              <a:rPr lang="en-GB" dirty="0"/>
              <a:t>Network 127.0.0.1  is reserved for loopback tests</a:t>
            </a:r>
          </a:p>
          <a:p>
            <a:pPr algn="just"/>
            <a:r>
              <a:rPr lang="en-GB" dirty="0"/>
              <a:t>Node address of all 0s  interpreted to mean “all nodes” on a specified network</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Reserved IP Addresses</a:t>
            </a:r>
          </a:p>
        </p:txBody>
      </p:sp>
      <p:sp>
        <p:nvSpPr>
          <p:cNvPr id="3" name="Content Placeholder 2"/>
          <p:cNvSpPr>
            <a:spLocks noGrp="1"/>
          </p:cNvSpPr>
          <p:nvPr>
            <p:ph idx="1"/>
          </p:nvPr>
        </p:nvSpPr>
        <p:spPr/>
        <p:txBody>
          <a:bodyPr>
            <a:normAutofit lnSpcReduction="10000"/>
          </a:bodyPr>
          <a:lstStyle/>
          <a:p>
            <a:pPr algn="just"/>
            <a:r>
              <a:rPr lang="en-GB" dirty="0"/>
              <a:t>Node address of all 1s  interpreted to mean “all nodes” on the specified network, for example 128.2.255.255  means all nodes on the network 128.2 (class B)</a:t>
            </a:r>
          </a:p>
          <a:p>
            <a:pPr algn="just"/>
            <a:r>
              <a:rPr lang="en-GB" dirty="0"/>
              <a:t>Entire IP address set to all 0s, used by routers to designate the default route.</a:t>
            </a:r>
          </a:p>
          <a:p>
            <a:pPr algn="just"/>
            <a:r>
              <a:rPr lang="en-GB" dirty="0"/>
              <a:t>Entire IP address set to all 1s ( 255.255.255.255), broadcast to all nodes on the current network.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Shielded Twisted Pair</a:t>
            </a:r>
            <a:br>
              <a:rPr lang="en-GB" dirty="0"/>
            </a:br>
            <a:endParaRPr lang="en-GB" dirty="0"/>
          </a:p>
        </p:txBody>
      </p:sp>
      <p:sp>
        <p:nvSpPr>
          <p:cNvPr id="3" name="Content Placeholder 2"/>
          <p:cNvSpPr>
            <a:spLocks noGrp="1"/>
          </p:cNvSpPr>
          <p:nvPr>
            <p:ph idx="1"/>
          </p:nvPr>
        </p:nvSpPr>
        <p:spPr/>
        <p:txBody>
          <a:bodyPr>
            <a:normAutofit fontScale="85000" lnSpcReduction="20000"/>
          </a:bodyPr>
          <a:lstStyle/>
          <a:p>
            <a:pPr>
              <a:buNone/>
            </a:pPr>
            <a:r>
              <a:rPr lang="en-GB" dirty="0">
                <a:latin typeface="Times New Roman" pitchFamily="18" charset="0"/>
                <a:cs typeface="Times New Roman" pitchFamily="18" charset="0"/>
              </a:rPr>
              <a:t>There are five levels of data grade cabling : </a:t>
            </a:r>
          </a:p>
          <a:p>
            <a:pPr lvl="0" algn="just"/>
            <a:r>
              <a:rPr lang="en-GB" dirty="0">
                <a:latin typeface="Times New Roman" pitchFamily="18" charset="0"/>
                <a:cs typeface="Times New Roman" pitchFamily="18" charset="0"/>
              </a:rPr>
              <a:t>Type 1: Features two pairs of 22 AWG with each pair foil wrapped inside another sheath that has a wire braid ground.</a:t>
            </a:r>
          </a:p>
          <a:p>
            <a:pPr lvl="0" algn="just"/>
            <a:r>
              <a:rPr lang="en-GB" dirty="0">
                <a:latin typeface="Times New Roman" pitchFamily="18" charset="0"/>
                <a:cs typeface="Times New Roman" pitchFamily="18" charset="0"/>
              </a:rPr>
              <a:t>Type 2 : This includes type 1 with four telephone pairs. Sheathed to the outside to allow one cable to an office for both voice and data.</a:t>
            </a:r>
          </a:p>
          <a:p>
            <a:pPr lvl="0" algn="just"/>
            <a:r>
              <a:rPr lang="en-GB" dirty="0">
                <a:latin typeface="Times New Roman" pitchFamily="18" charset="0"/>
                <a:cs typeface="Times New Roman" pitchFamily="18" charset="0"/>
              </a:rPr>
              <a:t>Type 6: this features two pairs of stranded shielded 26 AWG to be used for patch cables.</a:t>
            </a:r>
          </a:p>
          <a:p>
            <a:pPr lvl="0" algn="just"/>
            <a:r>
              <a:rPr lang="en-GB" dirty="0">
                <a:latin typeface="Times New Roman" pitchFamily="18" charset="0"/>
                <a:cs typeface="Times New Roman" pitchFamily="18" charset="0"/>
              </a:rPr>
              <a:t>Type 7: consists of one pair of stranded 26 AWG</a:t>
            </a:r>
          </a:p>
          <a:p>
            <a:pPr lvl="0" algn="just"/>
            <a:r>
              <a:rPr lang="en-GB" dirty="0">
                <a:latin typeface="Times New Roman" pitchFamily="18" charset="0"/>
                <a:cs typeface="Times New Roman" pitchFamily="18" charset="0"/>
              </a:rPr>
              <a:t>Type 9: Two pairs of shielded 26 AWG</a:t>
            </a:r>
          </a:p>
          <a:p>
            <a:pPr>
              <a:buNone/>
            </a:pPr>
            <a:endParaRPr lang="en-GB" dirty="0"/>
          </a:p>
          <a:p>
            <a:endParaRPr lang="en-GB"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Maximum Hosts</a:t>
            </a:r>
          </a:p>
        </p:txBody>
      </p:sp>
      <p:sp>
        <p:nvSpPr>
          <p:cNvPr id="3" name="Content Placeholder 2"/>
          <p:cNvSpPr>
            <a:spLocks noGrp="1"/>
          </p:cNvSpPr>
          <p:nvPr>
            <p:ph idx="1"/>
          </p:nvPr>
        </p:nvSpPr>
        <p:spPr/>
        <p:txBody>
          <a:bodyPr>
            <a:normAutofit fontScale="92500" lnSpcReduction="10000"/>
          </a:bodyPr>
          <a:lstStyle/>
          <a:p>
            <a:pPr algn="just">
              <a:buNone/>
            </a:pPr>
            <a:r>
              <a:rPr lang="en-GB" dirty="0"/>
              <a:t>Each class A address has 3 bytes (24-bit positions) for the node address. This means there are 2 to power 24 or 16,777,216  unique combinations and therefore precisely that many possible unique node addresses for each class A network.</a:t>
            </a:r>
          </a:p>
          <a:p>
            <a:pPr algn="just">
              <a:buNone/>
            </a:pPr>
            <a:r>
              <a:rPr lang="en-GB" dirty="0"/>
              <a:t>However because node addresses with the two patterns of all 0s and all 1s are reserved the actual maximum usable number of nodes for class A network is 2 to power 24 minus 2, which gives 16,777, 214.</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Maximum Hosts</a:t>
            </a:r>
            <a:endParaRPr lang="en-GB" dirty="0"/>
          </a:p>
        </p:txBody>
      </p:sp>
      <p:sp>
        <p:nvSpPr>
          <p:cNvPr id="3" name="Content Placeholder 2"/>
          <p:cNvSpPr>
            <a:spLocks noGrp="1"/>
          </p:cNvSpPr>
          <p:nvPr>
            <p:ph idx="1"/>
          </p:nvPr>
        </p:nvSpPr>
        <p:spPr/>
        <p:txBody>
          <a:bodyPr>
            <a:normAutofit lnSpcReduction="10000"/>
          </a:bodyPr>
          <a:lstStyle/>
          <a:p>
            <a:pPr algn="just">
              <a:buNone/>
            </a:pPr>
            <a:r>
              <a:rPr lang="en-GB" dirty="0"/>
              <a:t>Example</a:t>
            </a:r>
          </a:p>
          <a:p>
            <a:pPr algn="just"/>
            <a:r>
              <a:rPr lang="en-GB" dirty="0"/>
              <a:t>All host bits off is the network address: 10.0.0.0</a:t>
            </a:r>
          </a:p>
          <a:p>
            <a:pPr algn="just"/>
            <a:r>
              <a:rPr lang="en-GB" dirty="0"/>
              <a:t>All hosts on is the broadcast address: 10.255.255.255</a:t>
            </a:r>
          </a:p>
          <a:p>
            <a:pPr algn="just">
              <a:buNone/>
            </a:pPr>
            <a:r>
              <a:rPr lang="en-GB" dirty="0"/>
              <a:t>The valid hosts are the numbers in between the network address and the broadcast address i.e. 10.0.0.1 through 10.255.255.254 (</a:t>
            </a:r>
            <a:r>
              <a:rPr lang="en-GB" b="1" i="1" dirty="0"/>
              <a:t>repeat the same for class B and C</a:t>
            </a:r>
            <a:r>
              <a:rPr lang="en-GB" dirty="0"/>
              <a:t>)</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u="sng" dirty="0"/>
            </a:br>
            <a:r>
              <a:rPr lang="en-GB" b="1" dirty="0"/>
              <a:t>IP Subnet Addressing</a:t>
            </a:r>
            <a:br>
              <a:rPr lang="en-GB" dirty="0"/>
            </a:br>
            <a:endParaRPr lang="en-GB" dirty="0"/>
          </a:p>
        </p:txBody>
      </p:sp>
      <p:sp>
        <p:nvSpPr>
          <p:cNvPr id="3" name="Content Placeholder 2"/>
          <p:cNvSpPr>
            <a:spLocks noGrp="1"/>
          </p:cNvSpPr>
          <p:nvPr>
            <p:ph idx="1"/>
          </p:nvPr>
        </p:nvSpPr>
        <p:spPr/>
        <p:txBody>
          <a:bodyPr/>
          <a:lstStyle/>
          <a:p>
            <a:pPr algn="just">
              <a:buNone/>
            </a:pPr>
            <a:r>
              <a:rPr lang="en-GB" dirty="0"/>
              <a:t>IP Networks can be subdivided into smaller networks called sub networks (subnets). </a:t>
            </a:r>
            <a:r>
              <a:rPr lang="en-GB" dirty="0" err="1"/>
              <a:t>Subnetting</a:t>
            </a:r>
            <a:r>
              <a:rPr lang="en-GB" dirty="0"/>
              <a:t> provides the network administrator with several benefits including extra flexibility, more efficient use of network addresses and the capability to contain broadcast traffic.</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IP Subnet Addressing</a:t>
            </a:r>
            <a:br>
              <a:rPr lang="en-GB" dirty="0"/>
            </a:br>
            <a:endParaRPr lang="en-GB" dirty="0"/>
          </a:p>
        </p:txBody>
      </p:sp>
      <p:sp>
        <p:nvSpPr>
          <p:cNvPr id="3" name="Content Placeholder 2"/>
          <p:cNvSpPr>
            <a:spLocks noGrp="1"/>
          </p:cNvSpPr>
          <p:nvPr>
            <p:ph idx="1"/>
          </p:nvPr>
        </p:nvSpPr>
        <p:spPr/>
        <p:txBody>
          <a:bodyPr/>
          <a:lstStyle/>
          <a:p>
            <a:pPr algn="just">
              <a:buNone/>
            </a:pPr>
            <a:r>
              <a:rPr lang="en-GB" dirty="0"/>
              <a:t>The question you need to ask as a network administrator is what happens if you want to take one network address and create six networks from it.</a:t>
            </a:r>
          </a:p>
          <a:p>
            <a:pPr algn="just">
              <a:buNone/>
            </a:pPr>
            <a:r>
              <a:rPr lang="en-GB" dirty="0"/>
              <a:t>You would have to do something called sub-netting because that is what allows you to take one larger network and break it into a bunch of smaller networks.</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IP Subnet Addressing</a:t>
            </a:r>
            <a:br>
              <a:rPr lang="en-GB" dirty="0"/>
            </a:br>
            <a:endParaRPr lang="en-GB" dirty="0"/>
          </a:p>
        </p:txBody>
      </p:sp>
      <p:sp>
        <p:nvSpPr>
          <p:cNvPr id="3" name="Content Placeholder 2"/>
          <p:cNvSpPr>
            <a:spLocks noGrp="1"/>
          </p:cNvSpPr>
          <p:nvPr>
            <p:ph idx="1"/>
          </p:nvPr>
        </p:nvSpPr>
        <p:spPr/>
        <p:txBody>
          <a:bodyPr>
            <a:normAutofit fontScale="92500" lnSpcReduction="10000"/>
          </a:bodyPr>
          <a:lstStyle/>
          <a:p>
            <a:pPr>
              <a:buNone/>
            </a:pPr>
            <a:r>
              <a:rPr lang="en-GB" dirty="0"/>
              <a:t>There are various benefits of </a:t>
            </a:r>
            <a:r>
              <a:rPr lang="en-GB" dirty="0" err="1"/>
              <a:t>subnetting</a:t>
            </a:r>
            <a:r>
              <a:rPr lang="en-GB" dirty="0"/>
              <a:t> which include:</a:t>
            </a:r>
          </a:p>
          <a:p>
            <a:r>
              <a:rPr lang="en-GB" dirty="0"/>
              <a:t>Reduced network traffic</a:t>
            </a:r>
          </a:p>
          <a:p>
            <a:r>
              <a:rPr lang="en-GB" dirty="0"/>
              <a:t>Optimized network performance</a:t>
            </a:r>
          </a:p>
          <a:p>
            <a:r>
              <a:rPr lang="en-GB" dirty="0"/>
              <a:t>Simplified management</a:t>
            </a:r>
          </a:p>
          <a:p>
            <a:r>
              <a:rPr lang="en-GB" dirty="0"/>
              <a:t>Facilitated spanning of large geographical distances, WAN links are considerably slower and more expensive than LAN links, so </a:t>
            </a:r>
            <a:r>
              <a:rPr lang="en-GB" dirty="0" err="1"/>
              <a:t>subnetting</a:t>
            </a:r>
            <a:r>
              <a:rPr lang="en-GB" dirty="0"/>
              <a:t> will enable connecting multiple smaller networks.</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IP Subnet Addressing</a:t>
            </a:r>
            <a:br>
              <a:rPr lang="en-GB" dirty="0"/>
            </a:br>
            <a:endParaRPr lang="en-GB" dirty="0"/>
          </a:p>
        </p:txBody>
      </p:sp>
      <p:sp>
        <p:nvSpPr>
          <p:cNvPr id="3" name="Content Placeholder 2"/>
          <p:cNvSpPr>
            <a:spLocks noGrp="1"/>
          </p:cNvSpPr>
          <p:nvPr>
            <p:ph idx="1"/>
          </p:nvPr>
        </p:nvSpPr>
        <p:spPr/>
        <p:txBody>
          <a:bodyPr>
            <a:normAutofit fontScale="92500"/>
          </a:bodyPr>
          <a:lstStyle/>
          <a:p>
            <a:pPr algn="just">
              <a:buNone/>
            </a:pPr>
            <a:r>
              <a:rPr lang="en-GB" dirty="0"/>
              <a:t>To create </a:t>
            </a:r>
            <a:r>
              <a:rPr lang="en-GB" dirty="0" err="1"/>
              <a:t>subnetworks</a:t>
            </a:r>
            <a:r>
              <a:rPr lang="en-GB" dirty="0"/>
              <a:t> you take bits from the host portion of the IP address and reserve them to define the subnet address. This means fewer bits for hosts, so the more subnets, the fewer bits available for defining hosts.</a:t>
            </a:r>
          </a:p>
          <a:p>
            <a:pPr algn="just">
              <a:buNone/>
            </a:pPr>
            <a:r>
              <a:rPr lang="en-GB" dirty="0"/>
              <a:t>For the subnet address scheme to work every machine on the network must know which part of the host address will be used as the subnet address.</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IP Subnet Addressing</a:t>
            </a:r>
            <a:br>
              <a:rPr lang="en-GB" dirty="0"/>
            </a:br>
            <a:endParaRPr lang="en-GB" dirty="0"/>
          </a:p>
        </p:txBody>
      </p:sp>
      <p:sp>
        <p:nvSpPr>
          <p:cNvPr id="3" name="Content Placeholder 2"/>
          <p:cNvSpPr>
            <a:spLocks noGrp="1"/>
          </p:cNvSpPr>
          <p:nvPr>
            <p:ph idx="1"/>
          </p:nvPr>
        </p:nvSpPr>
        <p:spPr/>
        <p:txBody>
          <a:bodyPr>
            <a:normAutofit fontScale="92500"/>
          </a:bodyPr>
          <a:lstStyle/>
          <a:p>
            <a:pPr algn="just">
              <a:buNone/>
            </a:pPr>
            <a:r>
              <a:rPr lang="en-GB" dirty="0"/>
              <a:t>This is accomplished by assigning a subnet mask to each machine. A subnet mask is a 32-bit value that allows the recipient of IP packet to distinguish the network portion of the IP address from the host ID portion of the IP address.</a:t>
            </a:r>
          </a:p>
          <a:p>
            <a:pPr algn="just">
              <a:buNone/>
            </a:pPr>
            <a:r>
              <a:rPr lang="en-GB" dirty="0"/>
              <a:t>The network administrator creates a 32-bit subnet mask composed of 1s and 0s. The 1s in the subnet mask represent the positions that refer to the network or subnet addresses.</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IP Subnet Addressing</a:t>
            </a:r>
            <a:br>
              <a:rPr lang="en-GB" dirty="0"/>
            </a:br>
            <a:endParaRPr lang="en-GB" dirty="0"/>
          </a:p>
        </p:txBody>
      </p:sp>
      <p:sp>
        <p:nvSpPr>
          <p:cNvPr id="3" name="Content Placeholder 2"/>
          <p:cNvSpPr>
            <a:spLocks noGrp="1"/>
          </p:cNvSpPr>
          <p:nvPr>
            <p:ph idx="1"/>
          </p:nvPr>
        </p:nvSpPr>
        <p:spPr/>
        <p:txBody>
          <a:bodyPr>
            <a:normAutofit lnSpcReduction="10000"/>
          </a:bodyPr>
          <a:lstStyle/>
          <a:p>
            <a:pPr>
              <a:buNone/>
            </a:pPr>
            <a:r>
              <a:rPr lang="en-GB" dirty="0"/>
              <a:t>Not all networks need subnets, meaning they use the default subnet mask. This is basically the same as saying that a network doesn't have a subnet address.</a:t>
            </a:r>
          </a:p>
          <a:p>
            <a:pPr>
              <a:buNone/>
            </a:pPr>
            <a:r>
              <a:rPr lang="en-GB" dirty="0"/>
              <a:t>There are default subnet masks for classes A,B and C. </a:t>
            </a:r>
          </a:p>
          <a:p>
            <a:pPr>
              <a:buNone/>
            </a:pPr>
            <a:r>
              <a:rPr lang="en-GB" dirty="0"/>
              <a:t>Class A: 255.0.0.0</a:t>
            </a:r>
          </a:p>
          <a:p>
            <a:pPr>
              <a:buNone/>
            </a:pPr>
            <a:r>
              <a:rPr lang="en-GB" dirty="0"/>
              <a:t>Class B: 255.255.0.0</a:t>
            </a:r>
          </a:p>
          <a:p>
            <a:pPr>
              <a:buNone/>
            </a:pPr>
            <a:r>
              <a:rPr lang="en-GB"/>
              <a:t>Class C: 255.255.255.0</a:t>
            </a:r>
            <a:endParaRPr lang="en-GB"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IP Subnet Addressing</a:t>
            </a:r>
            <a:endParaRPr lang="en-GB" dirty="0"/>
          </a:p>
        </p:txBody>
      </p:sp>
      <p:sp>
        <p:nvSpPr>
          <p:cNvPr id="3" name="Content Placeholder 2"/>
          <p:cNvSpPr>
            <a:spLocks noGrp="1"/>
          </p:cNvSpPr>
          <p:nvPr>
            <p:ph idx="1"/>
          </p:nvPr>
        </p:nvSpPr>
        <p:spPr/>
        <p:txBody>
          <a:bodyPr>
            <a:normAutofit fontScale="92500"/>
          </a:bodyPr>
          <a:lstStyle/>
          <a:p>
            <a:pPr algn="just">
              <a:buNone/>
            </a:pPr>
            <a:r>
              <a:rPr lang="en-GB" dirty="0"/>
              <a:t>Subnets are under local administration, as such the outside world sees an organization as a single network and has no detailed knowledge of the organization internal structure. A given network address can be subdivided into many subnets.</a:t>
            </a:r>
          </a:p>
          <a:p>
            <a:pPr algn="just">
              <a:buNone/>
            </a:pPr>
            <a:r>
              <a:rPr lang="en-GB" dirty="0"/>
              <a:t>For example 172.16.1.0, 172.16.2.0, 172.16.3.0 and 172.16.4.0 are all subnets within network 172.16.0.0 ( all the 0’s in the  host portion of an address specifies the entire network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Architecture of Computer Networks</a:t>
            </a:r>
          </a:p>
        </p:txBody>
      </p:sp>
      <p:sp>
        <p:nvSpPr>
          <p:cNvPr id="3" name="Content Placeholder 2"/>
          <p:cNvSpPr>
            <a:spLocks noGrp="1"/>
          </p:cNvSpPr>
          <p:nvPr>
            <p:ph idx="1"/>
          </p:nvPr>
        </p:nvSpPr>
        <p:spPr>
          <a:xfrm>
            <a:off x="428596" y="1500174"/>
            <a:ext cx="8229600" cy="4525963"/>
          </a:xfrm>
        </p:spPr>
        <p:txBody>
          <a:bodyPr/>
          <a:lstStyle/>
          <a:p>
            <a:pPr>
              <a:buNone/>
            </a:pPr>
            <a:r>
              <a:rPr lang="en-GB" b="1" dirty="0"/>
              <a:t>Networking Cabling- the physical media</a:t>
            </a:r>
          </a:p>
          <a:p>
            <a:r>
              <a:rPr lang="en-GB" dirty="0">
                <a:latin typeface="Times New Roman" pitchFamily="18" charset="0"/>
                <a:cs typeface="Times New Roman" pitchFamily="18" charset="0"/>
              </a:rPr>
              <a:t>There are three major groups of cabling that exist for networks. These are:</a:t>
            </a:r>
          </a:p>
          <a:p>
            <a:r>
              <a:rPr lang="en-GB" dirty="0">
                <a:latin typeface="Times New Roman" pitchFamily="18" charset="0"/>
                <a:cs typeface="Times New Roman" pitchFamily="18" charset="0"/>
              </a:rPr>
              <a:t>Coaxial</a:t>
            </a:r>
          </a:p>
          <a:p>
            <a:r>
              <a:rPr lang="en-GB" dirty="0">
                <a:latin typeface="Times New Roman" pitchFamily="18" charset="0"/>
                <a:cs typeface="Times New Roman" pitchFamily="18" charset="0"/>
              </a:rPr>
              <a:t>Twisted pair: Unshielded Twisted pair, Shielded Twisted Pair</a:t>
            </a:r>
          </a:p>
          <a:p>
            <a:r>
              <a:rPr lang="en-GB" dirty="0">
                <a:latin typeface="Times New Roman" pitchFamily="18" charset="0"/>
                <a:cs typeface="Times New Roman" pitchFamily="18" charset="0"/>
              </a:rPr>
              <a:t>Fiber- optic.</a:t>
            </a:r>
          </a:p>
          <a:p>
            <a:pPr>
              <a:buNone/>
            </a:pPr>
            <a:endParaRPr lang="en-GB" dirty="0"/>
          </a:p>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Twisted Pair Cabling Components</a:t>
            </a:r>
            <a:br>
              <a:rPr lang="en-GB" dirty="0"/>
            </a:br>
            <a:endParaRPr lang="en-GB" dirty="0"/>
          </a:p>
        </p:txBody>
      </p:sp>
      <p:sp>
        <p:nvSpPr>
          <p:cNvPr id="3" name="Content Placeholder 2"/>
          <p:cNvSpPr>
            <a:spLocks noGrp="1"/>
          </p:cNvSpPr>
          <p:nvPr>
            <p:ph idx="1"/>
          </p:nvPr>
        </p:nvSpPr>
        <p:spPr/>
        <p:txBody>
          <a:bodyPr>
            <a:normAutofit fontScale="85000" lnSpcReduction="10000"/>
          </a:bodyPr>
          <a:lstStyle/>
          <a:p>
            <a:pPr algn="just"/>
            <a:r>
              <a:rPr lang="en-GB" b="1" dirty="0">
                <a:latin typeface="Times New Roman" pitchFamily="18" charset="0"/>
                <a:cs typeface="Times New Roman" pitchFamily="18" charset="0"/>
              </a:rPr>
              <a:t>Connection Hardware</a:t>
            </a:r>
            <a:r>
              <a:rPr lang="en-GB" dirty="0">
                <a:latin typeface="Times New Roman" pitchFamily="18" charset="0"/>
                <a:cs typeface="Times New Roman" pitchFamily="18" charset="0"/>
              </a:rPr>
              <a:t>: twisted pair uses RJ45 connector to connect to a computer. The telephone connection uses RJ 11. RJ45 houses eight cable connections and RJ 11 houses four.</a:t>
            </a:r>
          </a:p>
          <a:p>
            <a:pPr algn="just"/>
            <a:r>
              <a:rPr lang="en-GB" b="1" dirty="0">
                <a:latin typeface="Times New Roman" pitchFamily="18" charset="0"/>
                <a:cs typeface="Times New Roman" pitchFamily="18" charset="0"/>
              </a:rPr>
              <a:t>Distribution racks and rack shelves</a:t>
            </a:r>
            <a:r>
              <a:rPr lang="en-GB" dirty="0">
                <a:latin typeface="Times New Roman" pitchFamily="18" charset="0"/>
                <a:cs typeface="Times New Roman" pitchFamily="18" charset="0"/>
              </a:rPr>
              <a:t>: Distribution racks and rack shelves can create room for more cables. It provides a good way to centralize and organize a network with many connections.</a:t>
            </a:r>
          </a:p>
          <a:p>
            <a:pPr algn="just"/>
            <a:r>
              <a:rPr lang="en-GB" b="1" dirty="0">
                <a:latin typeface="Times New Roman" pitchFamily="18" charset="0"/>
                <a:cs typeface="Times New Roman" pitchFamily="18" charset="0"/>
              </a:rPr>
              <a:t>Expandable Patch panel </a:t>
            </a:r>
            <a:r>
              <a:rPr lang="en-GB" dirty="0">
                <a:latin typeface="Times New Roman" pitchFamily="18" charset="0"/>
                <a:cs typeface="Times New Roman" pitchFamily="18" charset="0"/>
              </a:rPr>
              <a:t>: Supports up to 96 ports </a:t>
            </a:r>
          </a:p>
          <a:p>
            <a:pPr algn="just"/>
            <a:r>
              <a:rPr lang="en-GB" b="1" dirty="0">
                <a:latin typeface="Times New Roman" pitchFamily="18" charset="0"/>
                <a:cs typeface="Times New Roman" pitchFamily="18" charset="0"/>
              </a:rPr>
              <a:t>Jack Couplers</a:t>
            </a:r>
            <a:r>
              <a:rPr lang="en-GB" dirty="0">
                <a:latin typeface="Times New Roman" pitchFamily="18" charset="0"/>
                <a:cs typeface="Times New Roman" pitchFamily="18" charset="0"/>
              </a:rPr>
              <a:t>: These single or double RJ-45 jacks snap into patch panels and wall plates.</a:t>
            </a:r>
          </a:p>
          <a:p>
            <a:pPr algn="just"/>
            <a:endParaRPr lang="en-GB"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FIBRE OPTIC</a:t>
            </a:r>
            <a:br>
              <a:rPr lang="en-GB" dirty="0"/>
            </a:br>
            <a:endParaRPr lang="en-GB" dirty="0"/>
          </a:p>
        </p:txBody>
      </p:sp>
      <p:sp>
        <p:nvSpPr>
          <p:cNvPr id="3" name="Content Placeholder 2"/>
          <p:cNvSpPr>
            <a:spLocks noGrp="1"/>
          </p:cNvSpPr>
          <p:nvPr>
            <p:ph idx="1"/>
          </p:nvPr>
        </p:nvSpPr>
        <p:spPr/>
        <p:txBody>
          <a:bodyPr/>
          <a:lstStyle/>
          <a:p>
            <a:pPr algn="just">
              <a:defRPr/>
            </a:pPr>
            <a:r>
              <a:rPr lang="en-US" dirty="0">
                <a:latin typeface="Times New Roman" pitchFamily="18" charset="0"/>
                <a:cs typeface="Times New Roman" pitchFamily="18" charset="0"/>
              </a:rPr>
              <a:t>Use light instead of electricity to send data</a:t>
            </a:r>
          </a:p>
          <a:p>
            <a:pPr algn="just">
              <a:defRPr/>
            </a:pPr>
            <a:r>
              <a:rPr lang="en-US" dirty="0">
                <a:latin typeface="Times New Roman" pitchFamily="18" charset="0"/>
                <a:cs typeface="Times New Roman" pitchFamily="18" charset="0"/>
              </a:rPr>
              <a:t>Much higher bandwidth than coaxial cable</a:t>
            </a:r>
          </a:p>
          <a:p>
            <a:pPr algn="just">
              <a:defRPr/>
            </a:pPr>
            <a:r>
              <a:rPr lang="en-US" dirty="0">
                <a:latin typeface="Times New Roman" pitchFamily="18" charset="0"/>
                <a:cs typeface="Times New Roman" pitchFamily="18" charset="0"/>
              </a:rPr>
              <a:t>Immune to electrical interference</a:t>
            </a:r>
          </a:p>
          <a:p>
            <a:pPr algn="just">
              <a:defRPr/>
            </a:pPr>
            <a:r>
              <a:rPr lang="en-US" dirty="0">
                <a:latin typeface="Times New Roman" pitchFamily="18" charset="0"/>
                <a:cs typeface="Times New Roman" pitchFamily="18" charset="0"/>
              </a:rPr>
              <a:t>Materials cheaper than coaxial, but installation costs high</a:t>
            </a:r>
          </a:p>
          <a:p>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FIBRE OPTIC</a:t>
            </a:r>
            <a:br>
              <a:rPr lang="en-GB" dirty="0"/>
            </a:br>
            <a:endParaRPr lang="en-GB" dirty="0"/>
          </a:p>
        </p:txBody>
      </p:sp>
      <p:sp>
        <p:nvSpPr>
          <p:cNvPr id="3" name="Content Placeholder 2"/>
          <p:cNvSpPr>
            <a:spLocks noGrp="1"/>
          </p:cNvSpPr>
          <p:nvPr>
            <p:ph idx="1"/>
          </p:nvPr>
        </p:nvSpPr>
        <p:spPr/>
        <p:txBody>
          <a:bodyPr/>
          <a:lstStyle/>
          <a:p>
            <a:pPr algn="just"/>
            <a:r>
              <a:rPr lang="en-GB" dirty="0">
                <a:latin typeface="Times New Roman" pitchFamily="18" charset="0"/>
                <a:cs typeface="Times New Roman" pitchFamily="18" charset="0"/>
              </a:rPr>
              <a:t>Optical fibre consists of thin cylinder of glass called the core, surrounded by a concentric layer of glass known as cladding. Sometimes plastic is used but cannot carry light pulses as far as glass. Each glass strand passes signals in only one direction so a cable consists of two strands in separate jackets. One strand transmits and the other receives.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FIBRE OPTIC</a:t>
            </a:r>
            <a:endParaRPr lang="en-GB" dirty="0"/>
          </a:p>
        </p:txBody>
      </p:sp>
      <p:sp>
        <p:nvSpPr>
          <p:cNvPr id="3" name="Content Placeholder 2"/>
          <p:cNvSpPr>
            <a:spLocks noGrp="1"/>
          </p:cNvSpPr>
          <p:nvPr>
            <p:ph idx="1"/>
          </p:nvPr>
        </p:nvSpPr>
        <p:spPr/>
        <p:txBody>
          <a:bodyPr/>
          <a:lstStyle/>
          <a:p>
            <a:pPr algn="just"/>
            <a:r>
              <a:rPr lang="en-GB" dirty="0">
                <a:latin typeface="Times New Roman" pitchFamily="18" charset="0"/>
                <a:cs typeface="Times New Roman" pitchFamily="18" charset="0"/>
              </a:rPr>
              <a:t>Fiber optic cable transmissions are not subject to electrical interference and are extremely fast. Can transmit up to 1Gbps and over long distances. Optical fibre carry digital data signals in the form of modulated pulses of light.</a:t>
            </a:r>
          </a:p>
          <a:p>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u="sng" dirty="0"/>
            </a:br>
            <a:r>
              <a:rPr lang="en-GB" b="1" dirty="0"/>
              <a:t>WIRELESS MEDIA</a:t>
            </a:r>
            <a:br>
              <a:rPr lang="en-GB" dirty="0"/>
            </a:br>
            <a:endParaRPr lang="en-GB" dirty="0"/>
          </a:p>
        </p:txBody>
      </p:sp>
      <p:sp>
        <p:nvSpPr>
          <p:cNvPr id="3" name="Content Placeholder 2"/>
          <p:cNvSpPr>
            <a:spLocks noGrp="1"/>
          </p:cNvSpPr>
          <p:nvPr>
            <p:ph idx="1"/>
          </p:nvPr>
        </p:nvSpPr>
        <p:spPr/>
        <p:txBody>
          <a:bodyPr/>
          <a:lstStyle/>
          <a:p>
            <a:pPr algn="just">
              <a:buNone/>
            </a:pPr>
            <a:r>
              <a:rPr lang="en-GB" dirty="0">
                <a:latin typeface="Times New Roman" pitchFamily="18" charset="0"/>
                <a:cs typeface="Times New Roman" pitchFamily="18" charset="0"/>
              </a:rPr>
              <a:t>These do not use any physical connections between the two devices communicating. The three main types of wireless media are:</a:t>
            </a:r>
          </a:p>
          <a:p>
            <a:pPr lvl="0" algn="just"/>
            <a:r>
              <a:rPr lang="en-GB" dirty="0">
                <a:latin typeface="Times New Roman" pitchFamily="18" charset="0"/>
                <a:cs typeface="Times New Roman" pitchFamily="18" charset="0"/>
              </a:rPr>
              <a:t>Radio wave</a:t>
            </a:r>
          </a:p>
          <a:p>
            <a:pPr lvl="0" algn="just"/>
            <a:r>
              <a:rPr lang="en-GB" dirty="0">
                <a:latin typeface="Times New Roman" pitchFamily="18" charset="0"/>
                <a:cs typeface="Times New Roman" pitchFamily="18" charset="0"/>
              </a:rPr>
              <a:t>Micro Wave</a:t>
            </a:r>
          </a:p>
          <a:p>
            <a:pPr lvl="0" algn="just"/>
            <a:r>
              <a:rPr lang="en-GB" dirty="0">
                <a:latin typeface="Times New Roman" pitchFamily="18" charset="0"/>
                <a:cs typeface="Times New Roman" pitchFamily="18" charset="0"/>
              </a:rPr>
              <a:t>Infrared</a:t>
            </a:r>
          </a:p>
          <a:p>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Radio Waves</a:t>
            </a:r>
            <a:br>
              <a:rPr lang="en-GB" dirty="0"/>
            </a:br>
            <a:endParaRPr lang="en-GB" dirty="0"/>
          </a:p>
        </p:txBody>
      </p:sp>
      <p:sp>
        <p:nvSpPr>
          <p:cNvPr id="3" name="Content Placeholder 2"/>
          <p:cNvSpPr>
            <a:spLocks noGrp="1"/>
          </p:cNvSpPr>
          <p:nvPr>
            <p:ph idx="1"/>
          </p:nvPr>
        </p:nvSpPr>
        <p:spPr/>
        <p:txBody>
          <a:bodyPr/>
          <a:lstStyle/>
          <a:p>
            <a:pPr algn="just">
              <a:buNone/>
            </a:pPr>
            <a:r>
              <a:rPr lang="en-GB" dirty="0">
                <a:latin typeface="Times New Roman" pitchFamily="18" charset="0"/>
                <a:cs typeface="Times New Roman" pitchFamily="18" charset="0"/>
              </a:rPr>
              <a:t>Radio waves frequencies  between 10GHZ and 1GHZ. They include the following types</a:t>
            </a:r>
          </a:p>
          <a:p>
            <a:pPr lvl="0" algn="just"/>
            <a:r>
              <a:rPr lang="en-GB" dirty="0">
                <a:latin typeface="Times New Roman" pitchFamily="18" charset="0"/>
                <a:cs typeface="Times New Roman" pitchFamily="18" charset="0"/>
              </a:rPr>
              <a:t>Short wave</a:t>
            </a:r>
          </a:p>
          <a:p>
            <a:pPr lvl="0" algn="just"/>
            <a:r>
              <a:rPr lang="en-GB" dirty="0">
                <a:latin typeface="Times New Roman" pitchFamily="18" charset="0"/>
                <a:cs typeface="Times New Roman" pitchFamily="18" charset="0"/>
              </a:rPr>
              <a:t>Very high frequency (VHF) television and radio</a:t>
            </a:r>
          </a:p>
          <a:p>
            <a:pPr lvl="0" algn="just"/>
            <a:r>
              <a:rPr lang="en-GB" dirty="0">
                <a:latin typeface="Times New Roman" pitchFamily="18" charset="0"/>
                <a:cs typeface="Times New Roman" pitchFamily="18" charset="0"/>
              </a:rPr>
              <a:t>Ultra High Frequency (UHF) TV and radio.</a:t>
            </a:r>
          </a:p>
          <a:p>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Radio Waves</a:t>
            </a:r>
            <a:endParaRPr lang="en-GB" dirty="0"/>
          </a:p>
        </p:txBody>
      </p:sp>
      <p:sp>
        <p:nvSpPr>
          <p:cNvPr id="3" name="Content Placeholder 2"/>
          <p:cNvSpPr>
            <a:spLocks noGrp="1"/>
          </p:cNvSpPr>
          <p:nvPr>
            <p:ph idx="1"/>
          </p:nvPr>
        </p:nvSpPr>
        <p:spPr/>
        <p:txBody>
          <a:bodyPr/>
          <a:lstStyle/>
          <a:p>
            <a:pPr algn="just">
              <a:buNone/>
            </a:pPr>
            <a:r>
              <a:rPr lang="en-GB" dirty="0">
                <a:latin typeface="Times New Roman" pitchFamily="18" charset="0"/>
                <a:cs typeface="Times New Roman" pitchFamily="18" charset="0"/>
              </a:rPr>
              <a:t>Most radio frequencies are regulated. However there are some frequencies that are not regulated they include:</a:t>
            </a:r>
          </a:p>
          <a:p>
            <a:pPr lvl="0" algn="just"/>
            <a:r>
              <a:rPr lang="en-GB" dirty="0">
                <a:latin typeface="Times New Roman" pitchFamily="18" charset="0"/>
                <a:cs typeface="Times New Roman" pitchFamily="18" charset="0"/>
              </a:rPr>
              <a:t>902-928</a:t>
            </a:r>
          </a:p>
          <a:p>
            <a:pPr lvl="0" algn="just"/>
            <a:r>
              <a:rPr lang="en-GB" dirty="0">
                <a:latin typeface="Times New Roman" pitchFamily="18" charset="0"/>
                <a:cs typeface="Times New Roman" pitchFamily="18" charset="0"/>
              </a:rPr>
              <a:t>2.4 GHZ internationally unregulated</a:t>
            </a:r>
          </a:p>
          <a:p>
            <a:pPr lvl="0" algn="just"/>
            <a:r>
              <a:rPr lang="en-GB" dirty="0">
                <a:latin typeface="Times New Roman" pitchFamily="18" charset="0"/>
                <a:cs typeface="Times New Roman" pitchFamily="18" charset="0"/>
              </a:rPr>
              <a:t>5.72-5.85 GHZ</a:t>
            </a:r>
          </a:p>
          <a:p>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Radio Waves</a:t>
            </a:r>
            <a:endParaRPr lang="en-GB" dirty="0"/>
          </a:p>
        </p:txBody>
      </p:sp>
      <p:sp>
        <p:nvSpPr>
          <p:cNvPr id="3" name="Content Placeholder 2"/>
          <p:cNvSpPr>
            <a:spLocks noGrp="1"/>
          </p:cNvSpPr>
          <p:nvPr>
            <p:ph idx="1"/>
          </p:nvPr>
        </p:nvSpPr>
        <p:spPr/>
        <p:txBody>
          <a:bodyPr/>
          <a:lstStyle/>
          <a:p>
            <a:pPr algn="just">
              <a:buNone/>
            </a:pPr>
            <a:r>
              <a:rPr lang="en-GB" dirty="0">
                <a:latin typeface="Times New Roman" pitchFamily="18" charset="0"/>
                <a:cs typeface="Times New Roman" pitchFamily="18" charset="0"/>
              </a:rPr>
              <a:t>There are limits set on the amount of power that devices can broadcast in these frequencies. Radio waves can be broadcast in one direction. There are several antennas to choose from e.g. radio tower, half wave dipole, random length wire and </a:t>
            </a:r>
            <a:r>
              <a:rPr lang="en-GB" dirty="0" err="1">
                <a:latin typeface="Times New Roman" pitchFamily="18" charset="0"/>
                <a:cs typeface="Times New Roman" pitchFamily="18" charset="0"/>
              </a:rPr>
              <a:t>yagi</a:t>
            </a:r>
            <a:r>
              <a:rPr lang="en-GB" dirty="0">
                <a:latin typeface="Times New Roman" pitchFamily="18" charset="0"/>
                <a:cs typeface="Times New Roman" pitchFamily="18" charset="0"/>
              </a:rPr>
              <a:t>.</a:t>
            </a:r>
          </a:p>
          <a:p>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Radio Waves</a:t>
            </a:r>
            <a:endParaRPr lang="en-GB" dirty="0"/>
          </a:p>
        </p:txBody>
      </p:sp>
      <p:sp>
        <p:nvSpPr>
          <p:cNvPr id="3" name="Content Placeholder 2"/>
          <p:cNvSpPr>
            <a:spLocks noGrp="1"/>
          </p:cNvSpPr>
          <p:nvPr>
            <p:ph idx="1"/>
          </p:nvPr>
        </p:nvSpPr>
        <p:spPr/>
        <p:txBody>
          <a:bodyPr>
            <a:normAutofit fontScale="92500" lnSpcReduction="20000"/>
          </a:bodyPr>
          <a:lstStyle/>
          <a:p>
            <a:pPr algn="just">
              <a:buNone/>
            </a:pPr>
            <a:r>
              <a:rPr lang="en-GB" dirty="0">
                <a:latin typeface="Times New Roman" pitchFamily="18" charset="0"/>
                <a:cs typeface="Times New Roman" pitchFamily="18" charset="0"/>
              </a:rPr>
              <a:t>Radio wave transmission can be divided into three categories which are:</a:t>
            </a:r>
          </a:p>
          <a:p>
            <a:pPr algn="just"/>
            <a:r>
              <a:rPr lang="en-GB" dirty="0">
                <a:latin typeface="Times New Roman" pitchFamily="18" charset="0"/>
                <a:cs typeface="Times New Roman" pitchFamily="18" charset="0"/>
              </a:rPr>
              <a:t>Low-power single frequency: the normal operating range in this type is 20-25 metres. It is the cheapest wireless media type. The speed vary from 1Mbps to 10 Mbps which is perfect for a small LAN. Attenuation is a problem due to the low power output allowed. EMI could be a problem because other devices could operate on the same frequency. Perfect for an office where everyone has a portable computer.</a:t>
            </a:r>
          </a:p>
          <a:p>
            <a:pPr>
              <a:buNone/>
            </a:pPr>
            <a:endParaRPr lang="en-GB" dirty="0"/>
          </a:p>
          <a:p>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Radio Waves</a:t>
            </a:r>
            <a:endParaRPr lang="en-GB" dirty="0"/>
          </a:p>
        </p:txBody>
      </p:sp>
      <p:sp>
        <p:nvSpPr>
          <p:cNvPr id="3" name="Content Placeholder 2"/>
          <p:cNvSpPr>
            <a:spLocks noGrp="1"/>
          </p:cNvSpPr>
          <p:nvPr>
            <p:ph idx="1"/>
          </p:nvPr>
        </p:nvSpPr>
        <p:spPr/>
        <p:txBody>
          <a:bodyPr/>
          <a:lstStyle/>
          <a:p>
            <a:pPr lvl="0" algn="just"/>
            <a:r>
              <a:rPr lang="en-GB" dirty="0">
                <a:latin typeface="Times New Roman" pitchFamily="18" charset="0"/>
                <a:cs typeface="Times New Roman" pitchFamily="18" charset="0"/>
              </a:rPr>
              <a:t>High power single frequency: can communicate over longer distances. It is more costly. Supports 1Mbps to 10 Mbps</a:t>
            </a:r>
          </a:p>
          <a:p>
            <a:pPr algn="just"/>
            <a:endParaRPr lang="en-GB"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sz="3600" b="1" dirty="0">
                <a:latin typeface="Times New Roman" pitchFamily="18" charset="0"/>
                <a:ea typeface="+mn-ea"/>
                <a:cs typeface="Times New Roman" pitchFamily="18" charset="0"/>
              </a:rPr>
              <a:t>Networking Cabling- the physical media</a:t>
            </a:r>
            <a:br>
              <a:rPr lang="en-GB" b="1" dirty="0"/>
            </a:br>
            <a:endParaRPr lang="en-GB" dirty="0"/>
          </a:p>
        </p:txBody>
      </p:sp>
      <p:sp>
        <p:nvSpPr>
          <p:cNvPr id="3" name="Content Placeholder 2"/>
          <p:cNvSpPr>
            <a:spLocks noGrp="1"/>
          </p:cNvSpPr>
          <p:nvPr>
            <p:ph idx="1"/>
          </p:nvPr>
        </p:nvSpPr>
        <p:spPr/>
        <p:txBody>
          <a:bodyPr>
            <a:normAutofit/>
          </a:bodyPr>
          <a:lstStyle/>
          <a:p>
            <a:pPr>
              <a:buNone/>
            </a:pPr>
            <a:r>
              <a:rPr lang="en-GB" dirty="0">
                <a:latin typeface="Times New Roman" pitchFamily="18" charset="0"/>
                <a:cs typeface="Times New Roman" pitchFamily="18" charset="0"/>
              </a:rPr>
              <a:t>Cables differ by their properties. Some of the characteristics you will consider may include:</a:t>
            </a:r>
          </a:p>
          <a:p>
            <a:pPr lvl="0"/>
            <a:r>
              <a:rPr lang="en-GB" dirty="0">
                <a:latin typeface="Times New Roman" pitchFamily="18" charset="0"/>
                <a:cs typeface="Times New Roman" pitchFamily="18" charset="0"/>
              </a:rPr>
              <a:t>Cost</a:t>
            </a:r>
          </a:p>
          <a:p>
            <a:pPr lvl="0"/>
            <a:r>
              <a:rPr lang="en-GB" dirty="0">
                <a:latin typeface="Times New Roman" pitchFamily="18" charset="0"/>
                <a:cs typeface="Times New Roman" pitchFamily="18" charset="0"/>
              </a:rPr>
              <a:t>Installation and skills required</a:t>
            </a:r>
          </a:p>
          <a:p>
            <a:pPr lvl="0"/>
            <a:r>
              <a:rPr lang="en-GB" dirty="0">
                <a:latin typeface="Times New Roman" pitchFamily="18" charset="0"/>
                <a:cs typeface="Times New Roman" pitchFamily="18" charset="0"/>
              </a:rPr>
              <a:t>Capacity of the cables chosen (cable speed/bandwidth) in bits per second.</a:t>
            </a:r>
          </a:p>
          <a:p>
            <a:pPr lvl="0"/>
            <a:r>
              <a:rPr lang="en-GB" dirty="0">
                <a:latin typeface="Times New Roman" pitchFamily="18" charset="0"/>
                <a:cs typeface="Times New Roman" pitchFamily="18" charset="0"/>
              </a:rPr>
              <a:t>Attenuation (maximum distance). The fading of the electrical signal over a distance. </a:t>
            </a:r>
          </a:p>
          <a:p>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Radio Waves</a:t>
            </a:r>
            <a:endParaRPr lang="en-GB" dirty="0"/>
          </a:p>
        </p:txBody>
      </p:sp>
      <p:sp>
        <p:nvSpPr>
          <p:cNvPr id="3" name="Content Placeholder 2"/>
          <p:cNvSpPr>
            <a:spLocks noGrp="1"/>
          </p:cNvSpPr>
          <p:nvPr>
            <p:ph idx="1"/>
          </p:nvPr>
        </p:nvSpPr>
        <p:spPr/>
        <p:txBody>
          <a:bodyPr>
            <a:normAutofit fontScale="85000" lnSpcReduction="20000"/>
          </a:bodyPr>
          <a:lstStyle/>
          <a:p>
            <a:pPr lvl="0" algn="just"/>
            <a:r>
              <a:rPr lang="en-GB" dirty="0">
                <a:latin typeface="Times New Roman" pitchFamily="18" charset="0"/>
                <a:cs typeface="Times New Roman" pitchFamily="18" charset="0"/>
              </a:rPr>
              <a:t>Spread Spectrum: Uses several frequencies at once to provide reliable data transmissions that are resistant to interference. Direct sequence modulation and frequency hopping are two methods used in spread spectrum. Direct sequence  breaks data into chips and transmits the chips across several frequencies. The receiver knows which data to collect on the different frequencies and assembles the data accordingly. It provides 2-6 Mbps transmission rates. Frequency hopping uses strict timing to switch frequencies at a specific time. Bursts of data are sent on one frequency and then the machines switch to another frequency for the next data burst. It has a transmission rate of 2Mbps.</a:t>
            </a:r>
          </a:p>
          <a:p>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 </a:t>
            </a:r>
            <a:br>
              <a:rPr lang="en-GB" dirty="0"/>
            </a:br>
            <a:r>
              <a:rPr lang="en-GB" b="1" dirty="0"/>
              <a:t>MICROWAVES</a:t>
            </a:r>
            <a:br>
              <a:rPr lang="en-GB" dirty="0"/>
            </a:br>
            <a:endParaRPr lang="en-GB" dirty="0"/>
          </a:p>
        </p:txBody>
      </p:sp>
      <p:sp>
        <p:nvSpPr>
          <p:cNvPr id="3" name="Content Placeholder 2"/>
          <p:cNvSpPr>
            <a:spLocks noGrp="1"/>
          </p:cNvSpPr>
          <p:nvPr>
            <p:ph idx="1"/>
          </p:nvPr>
        </p:nvSpPr>
        <p:spPr/>
        <p:txBody>
          <a:bodyPr/>
          <a:lstStyle/>
          <a:p>
            <a:pPr algn="just"/>
            <a:r>
              <a:rPr lang="en-GB" dirty="0">
                <a:latin typeface="Times New Roman" pitchFamily="18" charset="0"/>
                <a:cs typeface="Times New Roman" pitchFamily="18" charset="0"/>
              </a:rPr>
              <a:t>They travel at higher frequencies than radio waves and provide better throughput as a wireless network media. Microwave transmissions require the sender to be within sight of the receiver. They use </a:t>
            </a:r>
            <a:r>
              <a:rPr lang="en-GB" dirty="0" err="1">
                <a:latin typeface="Times New Roman" pitchFamily="18" charset="0"/>
                <a:cs typeface="Times New Roman" pitchFamily="18" charset="0"/>
              </a:rPr>
              <a:t>licenced</a:t>
            </a:r>
            <a:r>
              <a:rPr lang="en-GB" dirty="0">
                <a:latin typeface="Times New Roman" pitchFamily="18" charset="0"/>
                <a:cs typeface="Times New Roman" pitchFamily="18" charset="0"/>
              </a:rPr>
              <a:t> frequencies. They can be utilised on the following two types of communication system.</a:t>
            </a:r>
          </a:p>
          <a:p>
            <a:pPr algn="just"/>
            <a:endParaRPr lang="en-GB"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MICROWAVES</a:t>
            </a:r>
            <a:br>
              <a:rPr lang="en-GB" dirty="0"/>
            </a:br>
            <a:endParaRPr lang="en-GB" dirty="0"/>
          </a:p>
        </p:txBody>
      </p:sp>
      <p:sp>
        <p:nvSpPr>
          <p:cNvPr id="3" name="Content Placeholder 2"/>
          <p:cNvSpPr>
            <a:spLocks noGrp="1"/>
          </p:cNvSpPr>
          <p:nvPr>
            <p:ph idx="1"/>
          </p:nvPr>
        </p:nvSpPr>
        <p:spPr/>
        <p:txBody>
          <a:bodyPr/>
          <a:lstStyle/>
          <a:p>
            <a:pPr lvl="0" algn="just"/>
            <a:r>
              <a:rPr lang="en-GB" b="1" dirty="0" err="1">
                <a:latin typeface="Times New Roman" pitchFamily="18" charset="0"/>
                <a:cs typeface="Times New Roman" pitchFamily="18" charset="0"/>
              </a:rPr>
              <a:t>Terrestial</a:t>
            </a:r>
            <a:r>
              <a:rPr lang="en-GB" dirty="0">
                <a:latin typeface="Times New Roman" pitchFamily="18" charset="0"/>
                <a:cs typeface="Times New Roman" pitchFamily="18" charset="0"/>
              </a:rPr>
              <a:t>: They are used to transmit wireless signals across a few miles. These are used to cross roads or other barriers that make cable connection difficult. It requires that antennas be pointed at each other . Relay towers can be used as repeaters to extend the distance of the transmission.</a:t>
            </a:r>
          </a:p>
          <a:p>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MICROWAVES</a:t>
            </a:r>
            <a:br>
              <a:rPr lang="en-GB" dirty="0"/>
            </a:br>
            <a:endParaRPr lang="en-GB" dirty="0"/>
          </a:p>
        </p:txBody>
      </p:sp>
      <p:sp>
        <p:nvSpPr>
          <p:cNvPr id="3" name="Content Placeholder 2"/>
          <p:cNvSpPr>
            <a:spLocks noGrp="1"/>
          </p:cNvSpPr>
          <p:nvPr>
            <p:ph idx="1"/>
          </p:nvPr>
        </p:nvSpPr>
        <p:spPr/>
        <p:txBody>
          <a:bodyPr>
            <a:normAutofit/>
          </a:bodyPr>
          <a:lstStyle/>
          <a:p>
            <a:pPr lvl="0" algn="just"/>
            <a:r>
              <a:rPr lang="en-GB" b="1" dirty="0">
                <a:latin typeface="Times New Roman" pitchFamily="18" charset="0"/>
                <a:cs typeface="Times New Roman" pitchFamily="18" charset="0"/>
              </a:rPr>
              <a:t>Satellite</a:t>
            </a:r>
            <a:r>
              <a:rPr lang="en-GB" dirty="0">
                <a:latin typeface="Times New Roman" pitchFamily="18" charset="0"/>
                <a:cs typeface="Times New Roman" pitchFamily="18" charset="0"/>
              </a:rPr>
              <a:t>: Satellite microwave transmission are used to transmit signals throughout the world. These systems use satellites in orbit about 50,000 km above the earth. Satellite dishes are used to send the signal to the satellite where it is sent back down to the receivers satellite. They use directional antennas within the line of site. It is expensive and complicated, it involves launching a satellite into orbit. </a:t>
            </a:r>
          </a:p>
          <a:p>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Satellite Transmission</a:t>
            </a:r>
            <a:endParaRPr lang="en-GB" dirty="0"/>
          </a:p>
        </p:txBody>
      </p:sp>
      <p:sp>
        <p:nvSpPr>
          <p:cNvPr id="5" name="Text Placeholder 4"/>
          <p:cNvSpPr>
            <a:spLocks noGrp="1"/>
          </p:cNvSpPr>
          <p:nvPr>
            <p:ph type="body" idx="1"/>
          </p:nvPr>
        </p:nvSpPr>
        <p:spPr/>
        <p:txBody>
          <a:bodyPr/>
          <a:lstStyle/>
          <a:p>
            <a:r>
              <a:rPr lang="en-GB" dirty="0"/>
              <a:t>Description</a:t>
            </a:r>
          </a:p>
        </p:txBody>
      </p:sp>
      <p:sp>
        <p:nvSpPr>
          <p:cNvPr id="6" name="Content Placeholder 5"/>
          <p:cNvSpPr>
            <a:spLocks noGrp="1"/>
          </p:cNvSpPr>
          <p:nvPr>
            <p:ph sz="half" idx="2"/>
          </p:nvPr>
        </p:nvSpPr>
        <p:spPr/>
        <p:txBody>
          <a:bodyPr>
            <a:normAutofit fontScale="92500" lnSpcReduction="10000"/>
          </a:bodyPr>
          <a:lstStyle/>
          <a:p>
            <a:pPr>
              <a:defRPr/>
            </a:pPr>
            <a:r>
              <a:rPr lang="en-US" dirty="0"/>
              <a:t>A form of microwave transmission</a:t>
            </a:r>
          </a:p>
          <a:p>
            <a:pPr lvl="1">
              <a:defRPr/>
            </a:pPr>
            <a:r>
              <a:rPr lang="en-US" dirty="0"/>
              <a:t>Satellite acts as relay station</a:t>
            </a:r>
          </a:p>
          <a:p>
            <a:pPr>
              <a:defRPr/>
            </a:pPr>
            <a:r>
              <a:rPr lang="en-US" dirty="0"/>
              <a:t>Components</a:t>
            </a:r>
          </a:p>
          <a:p>
            <a:pPr lvl="1">
              <a:defRPr/>
            </a:pPr>
            <a:r>
              <a:rPr lang="en-US" dirty="0"/>
              <a:t>Earth station sends and receives signal to satellite</a:t>
            </a:r>
          </a:p>
          <a:p>
            <a:pPr lvl="1">
              <a:defRPr/>
            </a:pPr>
            <a:r>
              <a:rPr lang="en-US" dirty="0"/>
              <a:t>Transponder receives and amplifies signal, changes frequency, and retransmits data</a:t>
            </a:r>
          </a:p>
          <a:p>
            <a:pPr>
              <a:defRPr/>
            </a:pPr>
            <a:r>
              <a:rPr lang="en-US" dirty="0"/>
              <a:t>Useful when signal must travel thousands of miles</a:t>
            </a:r>
          </a:p>
          <a:p>
            <a:endParaRPr lang="en-GB" dirty="0"/>
          </a:p>
        </p:txBody>
      </p:sp>
      <p:sp>
        <p:nvSpPr>
          <p:cNvPr id="7" name="Text Placeholder 6"/>
          <p:cNvSpPr>
            <a:spLocks noGrp="1"/>
          </p:cNvSpPr>
          <p:nvPr>
            <p:ph type="body" sz="quarter" idx="3"/>
          </p:nvPr>
        </p:nvSpPr>
        <p:spPr/>
        <p:txBody>
          <a:bodyPr/>
          <a:lstStyle/>
          <a:p>
            <a:r>
              <a:rPr lang="en-GB" dirty="0"/>
              <a:t>Diagrammatic representation</a:t>
            </a:r>
          </a:p>
        </p:txBody>
      </p:sp>
      <p:pic>
        <p:nvPicPr>
          <p:cNvPr id="9" name="Picture 5" descr="satellite"/>
          <p:cNvPicPr>
            <a:picLocks noGrp="1" noChangeAspect="1" noChangeArrowheads="1"/>
          </p:cNvPicPr>
          <p:nvPr>
            <p:ph sz="quarter" idx="4"/>
          </p:nvPr>
        </p:nvPicPr>
        <p:blipFill>
          <a:blip r:embed="rId2"/>
          <a:srcRect/>
          <a:stretch>
            <a:fillRect/>
          </a:stretch>
        </p:blipFill>
        <p:spPr>
          <a:xfrm>
            <a:off x="5053012" y="2499519"/>
            <a:ext cx="3225800" cy="3302000"/>
          </a:xfr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br>
              <a:rPr lang="en-GB" b="1" dirty="0"/>
            </a:br>
            <a:r>
              <a:rPr lang="en-GB" b="1" dirty="0"/>
              <a:t>INFRARED</a:t>
            </a:r>
            <a:br>
              <a:rPr lang="en-GB" dirty="0"/>
            </a:br>
            <a:endParaRPr lang="en-GB" dirty="0"/>
          </a:p>
        </p:txBody>
      </p:sp>
      <p:sp>
        <p:nvSpPr>
          <p:cNvPr id="8" name="Content Placeholder 7"/>
          <p:cNvSpPr>
            <a:spLocks noGrp="1"/>
          </p:cNvSpPr>
          <p:nvPr>
            <p:ph idx="1"/>
          </p:nvPr>
        </p:nvSpPr>
        <p:spPr/>
        <p:txBody>
          <a:bodyPr/>
          <a:lstStyle/>
          <a:p>
            <a:pPr algn="just"/>
            <a:r>
              <a:rPr lang="en-GB" dirty="0">
                <a:latin typeface="Times New Roman" pitchFamily="18" charset="0"/>
                <a:cs typeface="Times New Roman" pitchFamily="18" charset="0"/>
              </a:rPr>
              <a:t>Infrared frequencies are high and allow high speed data transmission. This technology is similar to the use of a remote control for TV. This transmission can be affected by objects obstructing the sender or receiver and by light sources. These are immune to EMI. There are two categories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INFRARED</a:t>
            </a:r>
            <a:br>
              <a:rPr lang="en-GB" dirty="0"/>
            </a:br>
            <a:endParaRPr lang="en-GB" dirty="0"/>
          </a:p>
        </p:txBody>
      </p:sp>
      <p:sp>
        <p:nvSpPr>
          <p:cNvPr id="3" name="Content Placeholder 2"/>
          <p:cNvSpPr>
            <a:spLocks noGrp="1"/>
          </p:cNvSpPr>
          <p:nvPr>
            <p:ph idx="1"/>
          </p:nvPr>
        </p:nvSpPr>
        <p:spPr/>
        <p:txBody>
          <a:bodyPr/>
          <a:lstStyle/>
          <a:p>
            <a:pPr lvl="0" algn="just"/>
            <a:r>
              <a:rPr lang="en-GB" dirty="0">
                <a:latin typeface="Times New Roman" pitchFamily="18" charset="0"/>
                <a:cs typeface="Times New Roman" pitchFamily="18" charset="0"/>
              </a:rPr>
              <a:t>Point-Point: These type utilizes focused beams to transfer signals directly between two systems. It requires direct alignment between devices. It does not require license and it is immune to EMI. Anything that blocks the path of the beam is easily noticeable</a:t>
            </a:r>
            <a:r>
              <a:rPr lang="en-GB" dirty="0"/>
              <a:t>.</a:t>
            </a:r>
          </a:p>
          <a:p>
            <a:endParaRPr lang="en-GB"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INFRARED</a:t>
            </a:r>
            <a:br>
              <a:rPr lang="en-GB" dirty="0"/>
            </a:br>
            <a:endParaRPr lang="en-GB" dirty="0"/>
          </a:p>
        </p:txBody>
      </p:sp>
      <p:sp>
        <p:nvSpPr>
          <p:cNvPr id="3" name="Content Placeholder 2"/>
          <p:cNvSpPr>
            <a:spLocks noGrp="1"/>
          </p:cNvSpPr>
          <p:nvPr>
            <p:ph idx="1"/>
          </p:nvPr>
        </p:nvSpPr>
        <p:spPr/>
        <p:txBody>
          <a:bodyPr/>
          <a:lstStyle/>
          <a:p>
            <a:pPr lvl="0" algn="just"/>
            <a:r>
              <a:rPr lang="en-GB" dirty="0">
                <a:latin typeface="Times New Roman" pitchFamily="18" charset="0"/>
                <a:cs typeface="Times New Roman" pitchFamily="18" charset="0"/>
              </a:rPr>
              <a:t>Broadcast: They use a spread signal, broadcast in all directions instead of a direct beam. This helps to reduce the problems of proper alignment and obstruction. The disadvantage is reduced transmission rate.</a:t>
            </a:r>
          </a:p>
          <a:p>
            <a:pPr algn="just">
              <a:buNone/>
            </a:pPr>
            <a:r>
              <a:rPr lang="en-GB" dirty="0">
                <a:latin typeface="Times New Roman" pitchFamily="18" charset="0"/>
                <a:cs typeface="Times New Roman" pitchFamily="18" charset="0"/>
              </a:rPr>
              <a:t> </a:t>
            </a:r>
          </a:p>
          <a:p>
            <a:pPr>
              <a:buNone/>
            </a:pPr>
            <a:r>
              <a:rPr lang="en-GB" dirty="0"/>
              <a:t> </a:t>
            </a:r>
          </a:p>
          <a:p>
            <a:endParaRPr lang="en-GB"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Networking Devices</a:t>
            </a:r>
            <a:br>
              <a:rPr lang="en-GB" b="1" dirty="0"/>
            </a:br>
            <a:endParaRPr lang="en-GB" b="1" dirty="0"/>
          </a:p>
        </p:txBody>
      </p:sp>
      <p:sp>
        <p:nvSpPr>
          <p:cNvPr id="3" name="Content Placeholder 2"/>
          <p:cNvSpPr>
            <a:spLocks noGrp="1"/>
          </p:cNvSpPr>
          <p:nvPr>
            <p:ph idx="1"/>
          </p:nvPr>
        </p:nvSpPr>
        <p:spPr/>
        <p:txBody>
          <a:bodyPr/>
          <a:lstStyle/>
          <a:p>
            <a:pPr algn="just">
              <a:buNone/>
            </a:pPr>
            <a:r>
              <a:rPr lang="en-GB" dirty="0"/>
              <a:t>Some network devices play a small role such as amplifying data to lengthen transmission distances, others have a larger role such as intelligently directing data traffic to avoid congestion. These devices include communication servers, multiplexers, repeaters, bridges, routers and hubs.</a:t>
            </a:r>
          </a:p>
          <a:p>
            <a:pPr algn="just"/>
            <a:endParaRPr lang="en-GB"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Routers</a:t>
            </a:r>
            <a:endParaRPr lang="en-GB" dirty="0"/>
          </a:p>
        </p:txBody>
      </p:sp>
      <p:sp>
        <p:nvSpPr>
          <p:cNvPr id="3" name="Content Placeholder 2"/>
          <p:cNvSpPr>
            <a:spLocks noGrp="1"/>
          </p:cNvSpPr>
          <p:nvPr>
            <p:ph idx="1"/>
          </p:nvPr>
        </p:nvSpPr>
        <p:spPr/>
        <p:txBody>
          <a:bodyPr/>
          <a:lstStyle/>
          <a:p>
            <a:pPr algn="just">
              <a:buNone/>
            </a:pPr>
            <a:r>
              <a:rPr lang="en-GB" dirty="0"/>
              <a:t>Routing is the act of moving information across a network from a source to a destination. It occurs at the </a:t>
            </a:r>
            <a:r>
              <a:rPr lang="en-GB" b="1" i="1" dirty="0"/>
              <a:t>network layer </a:t>
            </a:r>
            <a:r>
              <a:rPr lang="en-GB" dirty="0"/>
              <a:t>and involves two basic activities. </a:t>
            </a:r>
          </a:p>
          <a:p>
            <a:pPr lvl="0" algn="just"/>
            <a:r>
              <a:rPr lang="en-GB" dirty="0"/>
              <a:t>Determining optimal routing path</a:t>
            </a:r>
          </a:p>
          <a:p>
            <a:pPr lvl="0" algn="just"/>
            <a:r>
              <a:rPr lang="en-GB" dirty="0"/>
              <a:t>Transporting packets through a network ( packet switching)</a:t>
            </a:r>
          </a:p>
          <a:p>
            <a:pPr>
              <a:buNone/>
            </a:pP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Networking Cabling- the physical media</a:t>
            </a:r>
            <a:endParaRPr lang="en-GB" dirty="0"/>
          </a:p>
        </p:txBody>
      </p:sp>
      <p:sp>
        <p:nvSpPr>
          <p:cNvPr id="3" name="Content Placeholder 2"/>
          <p:cNvSpPr>
            <a:spLocks noGrp="1"/>
          </p:cNvSpPr>
          <p:nvPr>
            <p:ph idx="1"/>
          </p:nvPr>
        </p:nvSpPr>
        <p:spPr/>
        <p:txBody>
          <a:bodyPr/>
          <a:lstStyle/>
          <a:p>
            <a:pPr lvl="0" algn="just"/>
            <a:r>
              <a:rPr lang="en-GB" dirty="0">
                <a:latin typeface="Times New Roman" pitchFamily="18" charset="0"/>
                <a:cs typeface="Times New Roman" pitchFamily="18" charset="0"/>
              </a:rPr>
              <a:t>Immunity to interference: This concerns how well the cable holds up against interference e.g. electromagnetic interference (EMI). Supposing you needed to run a network into a manufacturing facility with a lot of heavy machinery that use electrical motors, an unshielded type of cable may not be the best choice in that situation.</a:t>
            </a:r>
          </a:p>
          <a:p>
            <a:endParaRPr lang="en-GB"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Routers</a:t>
            </a:r>
            <a:endParaRPr lang="en-GB" dirty="0"/>
          </a:p>
        </p:txBody>
      </p:sp>
      <p:pic>
        <p:nvPicPr>
          <p:cNvPr id="4" name="Content Placeholder 3"/>
          <p:cNvPicPr>
            <a:picLocks noGrp="1"/>
          </p:cNvPicPr>
          <p:nvPr>
            <p:ph idx="1"/>
          </p:nvPr>
        </p:nvPicPr>
        <p:blipFill>
          <a:blip r:embed="rId2"/>
          <a:srcRect/>
          <a:stretch>
            <a:fillRect/>
          </a:stretch>
        </p:blipFill>
        <p:spPr bwMode="auto">
          <a:xfrm>
            <a:off x="1071538" y="2214554"/>
            <a:ext cx="6215106" cy="3143272"/>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Routers</a:t>
            </a:r>
            <a:endParaRPr lang="en-GB" dirty="0"/>
          </a:p>
        </p:txBody>
      </p:sp>
      <p:sp>
        <p:nvSpPr>
          <p:cNvPr id="3" name="Content Placeholder 2"/>
          <p:cNvSpPr>
            <a:spLocks noGrp="1"/>
          </p:cNvSpPr>
          <p:nvPr>
            <p:ph idx="1"/>
          </p:nvPr>
        </p:nvSpPr>
        <p:spPr/>
        <p:txBody>
          <a:bodyPr>
            <a:normAutofit fontScale="92500" lnSpcReduction="10000"/>
          </a:bodyPr>
          <a:lstStyle/>
          <a:p>
            <a:pPr algn="just"/>
            <a:r>
              <a:rPr lang="en-GB" b="1" dirty="0"/>
              <a:t>Path Determination: </a:t>
            </a:r>
            <a:r>
              <a:rPr lang="en-GB" dirty="0"/>
              <a:t>Routing protocols use metrics to evaluate what path will be the best for a packet to travel. A metric is a standard of measurement </a:t>
            </a:r>
            <a:r>
              <a:rPr lang="en-GB" dirty="0" err="1"/>
              <a:t>e.g</a:t>
            </a:r>
            <a:r>
              <a:rPr lang="en-GB" dirty="0"/>
              <a:t> path bandwidth, which is used by routing algorithms to determine the optimal path to a destination. To aid the process of path determination, routing algorithms initialize and maintain routing tables which contain route information. Route information varies depending on the routing algorithm used.</a:t>
            </a:r>
          </a:p>
          <a:p>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Routers</a:t>
            </a:r>
            <a:endParaRPr lang="en-GB" dirty="0"/>
          </a:p>
        </p:txBody>
      </p:sp>
      <p:sp>
        <p:nvSpPr>
          <p:cNvPr id="3" name="Content Placeholder 2"/>
          <p:cNvSpPr>
            <a:spLocks noGrp="1"/>
          </p:cNvSpPr>
          <p:nvPr>
            <p:ph idx="1"/>
          </p:nvPr>
        </p:nvSpPr>
        <p:spPr/>
        <p:txBody>
          <a:bodyPr/>
          <a:lstStyle/>
          <a:p>
            <a:pPr algn="just">
              <a:buNone/>
            </a:pPr>
            <a:r>
              <a:rPr lang="en-GB" dirty="0"/>
              <a:t>Routing tables can also contain other information e.g. data about the desirability of a path. Routers compare metrics to determine optimal routes and these metrics differ depending on the design of the routing algorithm used. Routers communicate with one another and maintain the routing tables through the transmission of a variety of messages.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Routers</a:t>
            </a:r>
            <a:endParaRPr lang="en-GB" dirty="0"/>
          </a:p>
        </p:txBody>
      </p:sp>
      <p:sp>
        <p:nvSpPr>
          <p:cNvPr id="3" name="Content Placeholder 2"/>
          <p:cNvSpPr>
            <a:spLocks noGrp="1"/>
          </p:cNvSpPr>
          <p:nvPr>
            <p:ph idx="1"/>
          </p:nvPr>
        </p:nvSpPr>
        <p:spPr/>
        <p:txBody>
          <a:bodyPr>
            <a:normAutofit fontScale="92500" lnSpcReduction="20000"/>
          </a:bodyPr>
          <a:lstStyle/>
          <a:p>
            <a:pPr algn="just">
              <a:buNone/>
            </a:pPr>
            <a:r>
              <a:rPr lang="en-GB" dirty="0"/>
              <a:t>The routing update message is one such message that consists of all or part of a routing table. By analysing routing updates from all other routers, a router can build a detailed picture of a network topology.</a:t>
            </a:r>
          </a:p>
          <a:p>
            <a:pPr algn="just">
              <a:buNone/>
            </a:pPr>
            <a:r>
              <a:rPr lang="en-GB" dirty="0"/>
              <a:t>A link-state advertisement-message sent between routers informs other routers of the state of the senders link. Link information can be used to build a complete picture of network topology to enable routers to determine optimal routes to network destinations.</a:t>
            </a:r>
          </a:p>
          <a:p>
            <a:endParaRPr lang="en-GB"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Routers</a:t>
            </a:r>
            <a:endParaRPr lang="en-GB" dirty="0"/>
          </a:p>
        </p:txBody>
      </p:sp>
      <p:sp>
        <p:nvSpPr>
          <p:cNvPr id="3" name="Content Placeholder 2"/>
          <p:cNvSpPr>
            <a:spLocks noGrp="1"/>
          </p:cNvSpPr>
          <p:nvPr>
            <p:ph idx="1"/>
          </p:nvPr>
        </p:nvSpPr>
        <p:spPr/>
        <p:txBody>
          <a:bodyPr>
            <a:normAutofit fontScale="92500" lnSpcReduction="20000"/>
          </a:bodyPr>
          <a:lstStyle/>
          <a:p>
            <a:pPr algn="just"/>
            <a:r>
              <a:rPr lang="en-GB" b="1" dirty="0"/>
              <a:t>Packet Switching: </a:t>
            </a:r>
            <a:r>
              <a:rPr lang="en-GB" dirty="0"/>
              <a:t>Switching algorithms are same for most routing algorithms. A host determines that it must send a packet to another host. Having acquired a routers address, the source host sends a packet addressed specifically to a routers physical (MAC) address, this time with the protocol (network layer) address of the destination host. As it examines the packets destination protocol address, the router determines that it either knows or does not know how to forward the packet to the next hop. </a:t>
            </a:r>
          </a:p>
          <a:p>
            <a:endParaRPr lang="en-GB"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Routers</a:t>
            </a:r>
            <a:endParaRPr lang="en-GB" dirty="0"/>
          </a:p>
        </p:txBody>
      </p:sp>
      <p:sp>
        <p:nvSpPr>
          <p:cNvPr id="3" name="Content Placeholder 2"/>
          <p:cNvSpPr>
            <a:spLocks noGrp="1"/>
          </p:cNvSpPr>
          <p:nvPr>
            <p:ph idx="1"/>
          </p:nvPr>
        </p:nvSpPr>
        <p:spPr/>
        <p:txBody>
          <a:bodyPr>
            <a:normAutofit lnSpcReduction="10000"/>
          </a:bodyPr>
          <a:lstStyle/>
          <a:p>
            <a:pPr algn="just">
              <a:buNone/>
            </a:pPr>
            <a:r>
              <a:rPr lang="en-GB" dirty="0"/>
              <a:t>If the router does not know how to forward the packet, it drops the packet. If it knows, it changes the destination physical address to that of the next hop and transmits the packet. If the next hop is not the ultimate destination host, the hop is usually another router which executes the same switching decision process. As the packet moves through the network, its physical address changes but the protocol address remains constant.</a:t>
            </a:r>
          </a:p>
          <a:p>
            <a:endParaRPr lang="en-GB"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Routing Algorithms</a:t>
            </a:r>
            <a:br>
              <a:rPr lang="en-GB" dirty="0"/>
            </a:br>
            <a:endParaRPr lang="en-GB" dirty="0"/>
          </a:p>
        </p:txBody>
      </p:sp>
      <p:sp>
        <p:nvSpPr>
          <p:cNvPr id="3" name="Content Placeholder 2"/>
          <p:cNvSpPr>
            <a:spLocks noGrp="1"/>
          </p:cNvSpPr>
          <p:nvPr>
            <p:ph idx="1"/>
          </p:nvPr>
        </p:nvSpPr>
        <p:spPr/>
        <p:txBody>
          <a:bodyPr>
            <a:normAutofit fontScale="92500" lnSpcReduction="10000"/>
          </a:bodyPr>
          <a:lstStyle/>
          <a:p>
            <a:pPr algn="just">
              <a:buNone/>
            </a:pPr>
            <a:r>
              <a:rPr lang="en-GB" b="1" dirty="0"/>
              <a:t>Routing algorithms can be differentiated based on several key characteristics namely:</a:t>
            </a:r>
          </a:p>
          <a:p>
            <a:pPr lvl="0" algn="just"/>
            <a:r>
              <a:rPr lang="en-GB" dirty="0"/>
              <a:t>The particular goals of the algorithm designer affect the operation of the resulting routing protocol</a:t>
            </a:r>
          </a:p>
          <a:p>
            <a:pPr lvl="0" algn="just"/>
            <a:r>
              <a:rPr lang="en-GB" dirty="0"/>
              <a:t>Various types of routing algorithms exist and  each algorithm has a different impact on the network and router resources.</a:t>
            </a:r>
          </a:p>
          <a:p>
            <a:pPr algn="just"/>
            <a:r>
              <a:rPr lang="en-GB" dirty="0"/>
              <a:t>Routing algorithms use a variety of metrics that affect calculation of optimal routes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Routing Algorithms</a:t>
            </a:r>
            <a:endParaRPr lang="en-GB" dirty="0"/>
          </a:p>
        </p:txBody>
      </p:sp>
      <p:sp>
        <p:nvSpPr>
          <p:cNvPr id="3" name="Content Placeholder 2"/>
          <p:cNvSpPr>
            <a:spLocks noGrp="1"/>
          </p:cNvSpPr>
          <p:nvPr>
            <p:ph idx="1"/>
          </p:nvPr>
        </p:nvSpPr>
        <p:spPr/>
        <p:txBody>
          <a:bodyPr/>
          <a:lstStyle/>
          <a:p>
            <a:pPr>
              <a:buNone/>
            </a:pPr>
            <a:r>
              <a:rPr lang="en-GB" b="1" dirty="0"/>
              <a:t>Routing algorithms often have the following design goals:</a:t>
            </a:r>
          </a:p>
          <a:p>
            <a:pPr lvl="0"/>
            <a:r>
              <a:rPr lang="en-GB" dirty="0"/>
              <a:t>Optimality</a:t>
            </a:r>
          </a:p>
          <a:p>
            <a:pPr lvl="0"/>
            <a:r>
              <a:rPr lang="en-GB" dirty="0"/>
              <a:t>Simplicity and low overhead</a:t>
            </a:r>
          </a:p>
          <a:p>
            <a:pPr lvl="0"/>
            <a:r>
              <a:rPr lang="en-GB" dirty="0"/>
              <a:t>Robustness and stability</a:t>
            </a:r>
          </a:p>
          <a:p>
            <a:pPr lvl="0"/>
            <a:r>
              <a:rPr lang="en-GB" dirty="0"/>
              <a:t>Rapid convergence</a:t>
            </a:r>
          </a:p>
          <a:p>
            <a:pPr lvl="0"/>
            <a:r>
              <a:rPr lang="en-GB" dirty="0"/>
              <a:t>Flexibility</a:t>
            </a:r>
          </a:p>
          <a:p>
            <a:endParaRPr lang="en-GB"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Routing Algorithms</a:t>
            </a:r>
            <a:endParaRPr lang="en-GB" dirty="0"/>
          </a:p>
        </p:txBody>
      </p:sp>
      <p:sp>
        <p:nvSpPr>
          <p:cNvPr id="3" name="Content Placeholder 2"/>
          <p:cNvSpPr>
            <a:spLocks noGrp="1"/>
          </p:cNvSpPr>
          <p:nvPr>
            <p:ph idx="1"/>
          </p:nvPr>
        </p:nvSpPr>
        <p:spPr/>
        <p:txBody>
          <a:bodyPr>
            <a:normAutofit fontScale="92500" lnSpcReduction="20000"/>
          </a:bodyPr>
          <a:lstStyle/>
          <a:p>
            <a:pPr algn="just">
              <a:buNone/>
            </a:pPr>
            <a:r>
              <a:rPr lang="en-GB" dirty="0"/>
              <a:t>Optimality refers to the capability of the routing algorithm to select the best route which depends on the metrics and metric weighting used to make the calculation. Simplicity is where the routing algorithm must offer its functionality within a minimum of software and utilization overhead. Robustness is when the algorithm must perform correctly in the face of unusual or unforeseen circumstances e.g. hardware failures, high load conditions and incorrect implementation.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Routing Algorithms</a:t>
            </a:r>
            <a:endParaRPr lang="en-GB" dirty="0"/>
          </a:p>
        </p:txBody>
      </p:sp>
      <p:sp>
        <p:nvSpPr>
          <p:cNvPr id="3" name="Content Placeholder 2"/>
          <p:cNvSpPr>
            <a:spLocks noGrp="1"/>
          </p:cNvSpPr>
          <p:nvPr>
            <p:ph idx="1"/>
          </p:nvPr>
        </p:nvSpPr>
        <p:spPr/>
        <p:txBody>
          <a:bodyPr/>
          <a:lstStyle/>
          <a:p>
            <a:pPr algn="just">
              <a:buNone/>
            </a:pPr>
            <a:r>
              <a:rPr lang="en-GB" dirty="0"/>
              <a:t>Rapid convergence refers to the process of agreement by all routers on optimal routes. Those that converge slowly can cause routing loops. Flexibility refers to algorithms that can quickly and accurately adapt to a variety of network circumstances. The algorithm can be programmed to adapt to changes in network bandwidth and network delays among other variables.</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Co-Axial Cable.</a:t>
            </a:r>
            <a:br>
              <a:rPr lang="en-GB" dirty="0"/>
            </a:br>
            <a:endParaRPr lang="en-GB" dirty="0"/>
          </a:p>
        </p:txBody>
      </p:sp>
      <p:sp>
        <p:nvSpPr>
          <p:cNvPr id="3" name="Content Placeholder 2"/>
          <p:cNvSpPr>
            <a:spLocks noGrp="1"/>
          </p:cNvSpPr>
          <p:nvPr>
            <p:ph idx="1"/>
          </p:nvPr>
        </p:nvSpPr>
        <p:spPr/>
        <p:txBody>
          <a:bodyPr/>
          <a:lstStyle/>
          <a:p>
            <a:pPr algn="just">
              <a:defRPr/>
            </a:pPr>
            <a:r>
              <a:rPr lang="en-US" dirty="0">
                <a:latin typeface="Times New Roman" pitchFamily="18" charset="0"/>
                <a:cs typeface="Times New Roman" pitchFamily="18" charset="0"/>
              </a:rPr>
              <a:t>A center conductor wire surrounded by layer of insulation and metallic sheath</a:t>
            </a:r>
          </a:p>
          <a:p>
            <a:pPr algn="just">
              <a:defRPr/>
            </a:pPr>
            <a:r>
              <a:rPr lang="en-US" dirty="0">
                <a:latin typeface="Times New Roman" pitchFamily="18" charset="0"/>
                <a:cs typeface="Times New Roman" pitchFamily="18" charset="0"/>
              </a:rPr>
              <a:t>Commonly used to connect to cable TV</a:t>
            </a:r>
          </a:p>
          <a:p>
            <a:pPr algn="just">
              <a:defRPr/>
            </a:pPr>
            <a:r>
              <a:rPr lang="en-US" dirty="0">
                <a:latin typeface="Times New Roman" pitchFamily="18" charset="0"/>
                <a:cs typeface="Times New Roman" pitchFamily="18" charset="0"/>
              </a:rPr>
              <a:t>Higher bandwidth and less susceptibility to noise than twisted pair</a:t>
            </a:r>
          </a:p>
          <a:p>
            <a:endParaRPr lang="en-GB"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Routing Algorithms</a:t>
            </a:r>
            <a:endParaRPr lang="en-GB" dirty="0"/>
          </a:p>
        </p:txBody>
      </p:sp>
      <p:sp>
        <p:nvSpPr>
          <p:cNvPr id="3" name="Content Placeholder 2"/>
          <p:cNvSpPr>
            <a:spLocks noGrp="1"/>
          </p:cNvSpPr>
          <p:nvPr>
            <p:ph idx="1"/>
          </p:nvPr>
        </p:nvSpPr>
        <p:spPr/>
        <p:txBody>
          <a:bodyPr>
            <a:normAutofit fontScale="85000" lnSpcReduction="10000"/>
          </a:bodyPr>
          <a:lstStyle/>
          <a:p>
            <a:pPr algn="just">
              <a:buNone/>
            </a:pPr>
            <a:r>
              <a:rPr lang="en-GB" b="1" dirty="0"/>
              <a:t>Algorithm Types</a:t>
            </a:r>
          </a:p>
          <a:p>
            <a:pPr algn="just"/>
            <a:r>
              <a:rPr lang="en-GB" b="1" dirty="0"/>
              <a:t>Static versus dynamic</a:t>
            </a:r>
            <a:r>
              <a:rPr lang="en-GB" dirty="0"/>
              <a:t>: static routing algorithms are hardly algorithms, but are table mappings established by the network administrator before the beginning of the routing. These mappings do not change unless the network administrator changes them. Algorithms that use static routes are simple to design and work well in environments where traffic is relatively predictable and where network design is relatively simple. They don’t react to network changes</a:t>
            </a:r>
          </a:p>
          <a:p>
            <a:pPr>
              <a:buNone/>
            </a:pPr>
            <a:endParaRPr lang="en-GB"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Routing Algorithms</a:t>
            </a:r>
            <a:endParaRPr lang="en-GB" dirty="0"/>
          </a:p>
        </p:txBody>
      </p:sp>
      <p:sp>
        <p:nvSpPr>
          <p:cNvPr id="3" name="Content Placeholder 2"/>
          <p:cNvSpPr>
            <a:spLocks noGrp="1"/>
          </p:cNvSpPr>
          <p:nvPr>
            <p:ph idx="1"/>
          </p:nvPr>
        </p:nvSpPr>
        <p:spPr/>
        <p:txBody>
          <a:bodyPr/>
          <a:lstStyle/>
          <a:p>
            <a:pPr lvl="0" algn="just">
              <a:buNone/>
            </a:pPr>
            <a:r>
              <a:rPr lang="en-GB" dirty="0"/>
              <a:t>Dynamic routing algorithms adjust to changing network circumstances by analysing incoming routing update messages. If the message indicates that a network change has occurred, the routing software recalculates routes and sends out new routing update messages. These messages permeate the network, stimulating routers to rerun their algorithms and change their routing tables accordingly.</a:t>
            </a:r>
          </a:p>
          <a:p>
            <a:pPr>
              <a:buNone/>
            </a:pPr>
            <a:endParaRPr lang="en-GB"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Routing Algorithms</a:t>
            </a:r>
            <a:endParaRPr lang="en-GB" dirty="0"/>
          </a:p>
        </p:txBody>
      </p:sp>
      <p:sp>
        <p:nvSpPr>
          <p:cNvPr id="3" name="Content Placeholder 2"/>
          <p:cNvSpPr>
            <a:spLocks noGrp="1"/>
          </p:cNvSpPr>
          <p:nvPr>
            <p:ph idx="1"/>
          </p:nvPr>
        </p:nvSpPr>
        <p:spPr/>
        <p:txBody>
          <a:bodyPr/>
          <a:lstStyle/>
          <a:p>
            <a:pPr lvl="0" algn="just"/>
            <a:r>
              <a:rPr lang="en-GB" b="1" dirty="0"/>
              <a:t>Single-Path versus multipath</a:t>
            </a:r>
            <a:r>
              <a:rPr lang="en-GB" dirty="0"/>
              <a:t>: some sophisticated routing protocols support multiple paths to the same destination. Unlike single path algorithms, these multipath algorithms permit traffic multiplexing over multiple lines. They provide better throughput and reliability.</a:t>
            </a:r>
          </a:p>
          <a:p>
            <a:endParaRPr lang="en-GB"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Routing Algorithms</a:t>
            </a:r>
            <a:endParaRPr lang="en-GB" dirty="0"/>
          </a:p>
        </p:txBody>
      </p:sp>
      <p:sp>
        <p:nvSpPr>
          <p:cNvPr id="3" name="Content Placeholder 2"/>
          <p:cNvSpPr>
            <a:spLocks noGrp="1"/>
          </p:cNvSpPr>
          <p:nvPr>
            <p:ph idx="1"/>
          </p:nvPr>
        </p:nvSpPr>
        <p:spPr/>
        <p:txBody>
          <a:bodyPr>
            <a:normAutofit lnSpcReduction="10000"/>
          </a:bodyPr>
          <a:lstStyle/>
          <a:p>
            <a:pPr algn="just"/>
            <a:r>
              <a:rPr lang="en-GB" b="1" dirty="0"/>
              <a:t>Flat versus hierarchical</a:t>
            </a:r>
            <a:r>
              <a:rPr lang="en-GB" dirty="0"/>
              <a:t>: some routing algorithms operate in a flat space, while others use routing hierarchies. In a flat routing system, routers are peers of all others. In a hierarchical routing system, some routers form a routing backbone. Packets from non-backbone routers travel to the backbone routers where they are sent through the backbone until they reach the general area of the destination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Routing Algorithms</a:t>
            </a:r>
            <a:endParaRPr lang="en-GB" dirty="0"/>
          </a:p>
        </p:txBody>
      </p:sp>
      <p:sp>
        <p:nvSpPr>
          <p:cNvPr id="3" name="Content Placeholder 2"/>
          <p:cNvSpPr>
            <a:spLocks noGrp="1"/>
          </p:cNvSpPr>
          <p:nvPr>
            <p:ph idx="1"/>
          </p:nvPr>
        </p:nvSpPr>
        <p:spPr/>
        <p:txBody>
          <a:bodyPr>
            <a:normAutofit lnSpcReduction="10000"/>
          </a:bodyPr>
          <a:lstStyle/>
          <a:p>
            <a:pPr lvl="0" algn="just">
              <a:buNone/>
            </a:pPr>
            <a:r>
              <a:rPr lang="en-GB" dirty="0"/>
              <a:t>At this point they travel from the last backbone router through one or more non-backbone routers to the final destination. In hierarchical systems some routers in a domain can communicate with routers in other domains while others can communicate only with routers within their domain. The primary advantage of hierarchical routing mimics the organization of most companies and therefore supports their traffic patterns as well.</a:t>
            </a:r>
          </a:p>
          <a:p>
            <a:pPr>
              <a:buNone/>
            </a:pPr>
            <a:endParaRPr lang="en-GB"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Routing Algorithms</a:t>
            </a:r>
            <a:endParaRPr lang="en-GB" dirty="0"/>
          </a:p>
        </p:txBody>
      </p:sp>
      <p:sp>
        <p:nvSpPr>
          <p:cNvPr id="3" name="Content Placeholder 2"/>
          <p:cNvSpPr>
            <a:spLocks noGrp="1"/>
          </p:cNvSpPr>
          <p:nvPr>
            <p:ph idx="1"/>
          </p:nvPr>
        </p:nvSpPr>
        <p:spPr/>
        <p:txBody>
          <a:bodyPr>
            <a:normAutofit fontScale="92500" lnSpcReduction="20000"/>
          </a:bodyPr>
          <a:lstStyle/>
          <a:p>
            <a:pPr lvl="0" algn="just"/>
            <a:r>
              <a:rPr lang="en-GB" b="1" dirty="0"/>
              <a:t>Host intelligent versus Router intelligent</a:t>
            </a:r>
            <a:r>
              <a:rPr lang="en-GB" dirty="0"/>
              <a:t>: some routing algorithms assume that the source end node will determine the entire route. This is usually referred to as source routing. In source routing algorithms routers merely act as store-and-forward devices. Other algorithms assume that hosts know nothing about routes. Routers determine the path through the network based on their own calculations. In the first system the hosts have the routing intelligence while in the latter system routers have the routing intelligence.</a:t>
            </a:r>
          </a:p>
          <a:p>
            <a:endParaRPr lang="en-GB"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Routing Algorithms</a:t>
            </a:r>
            <a:endParaRPr lang="en-GB" dirty="0"/>
          </a:p>
        </p:txBody>
      </p:sp>
      <p:sp>
        <p:nvSpPr>
          <p:cNvPr id="3" name="Content Placeholder 2"/>
          <p:cNvSpPr>
            <a:spLocks noGrp="1"/>
          </p:cNvSpPr>
          <p:nvPr>
            <p:ph idx="1"/>
          </p:nvPr>
        </p:nvSpPr>
        <p:spPr/>
        <p:txBody>
          <a:bodyPr/>
          <a:lstStyle/>
          <a:p>
            <a:pPr lvl="0" algn="just"/>
            <a:r>
              <a:rPr lang="en-GB" b="1" dirty="0"/>
              <a:t>Intra-domain versus inter-Domain</a:t>
            </a:r>
            <a:r>
              <a:rPr lang="en-GB" dirty="0"/>
              <a:t>: some routing algorithms work only within domains others work within and between domains. The nature of these two algorithm types is different. An optimal intra-domain routing algorithm would not necessarily be an optimal inter-domain routing algorithm.</a:t>
            </a:r>
          </a:p>
          <a:p>
            <a:endParaRPr lang="en-GB"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Routing Algorithms</a:t>
            </a:r>
            <a:endParaRPr lang="en-GB" dirty="0"/>
          </a:p>
        </p:txBody>
      </p:sp>
      <p:sp>
        <p:nvSpPr>
          <p:cNvPr id="3" name="Content Placeholder 2"/>
          <p:cNvSpPr>
            <a:spLocks noGrp="1"/>
          </p:cNvSpPr>
          <p:nvPr>
            <p:ph idx="1"/>
          </p:nvPr>
        </p:nvSpPr>
        <p:spPr/>
        <p:txBody>
          <a:bodyPr>
            <a:normAutofit fontScale="85000" lnSpcReduction="20000"/>
          </a:bodyPr>
          <a:lstStyle/>
          <a:p>
            <a:pPr lvl="0" algn="just"/>
            <a:r>
              <a:rPr lang="en-GB" b="1" dirty="0"/>
              <a:t>Link-state versus Distance Vector</a:t>
            </a:r>
            <a:r>
              <a:rPr lang="en-GB" dirty="0"/>
              <a:t>: link-state algorithms (shortest path first algorithms) flood routing information to all nodes in the network. Each router however sends only the portion of the routing table that describes the state of its own links. In link-state algorithms each router builds a picture of the entire network in its routing table. Distance vector algorithms call for each router to send all or some portion of its routing table but only to its neighbours. Link-state algorithms are less prone to routing loops than distance vector algorithms because they converge more quickly. Link-state requires more CPU power and memory.</a:t>
            </a:r>
          </a:p>
          <a:p>
            <a:endParaRPr lang="en-GB"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Routing Metrics</a:t>
            </a:r>
            <a:br>
              <a:rPr lang="en-GB" dirty="0"/>
            </a:br>
            <a:endParaRPr lang="en-GB" dirty="0"/>
          </a:p>
        </p:txBody>
      </p:sp>
      <p:sp>
        <p:nvSpPr>
          <p:cNvPr id="3" name="Content Placeholder 2"/>
          <p:cNvSpPr>
            <a:spLocks noGrp="1"/>
          </p:cNvSpPr>
          <p:nvPr>
            <p:ph idx="1"/>
          </p:nvPr>
        </p:nvSpPr>
        <p:spPr/>
        <p:txBody>
          <a:bodyPr/>
          <a:lstStyle/>
          <a:p>
            <a:pPr algn="just">
              <a:buNone/>
            </a:pPr>
            <a:r>
              <a:rPr lang="en-GB" dirty="0"/>
              <a:t>Routing tables contain information used by switching software to select the best route. Routing algorithms use different metrics to determine the best route. Sophisticated routing algorithms can base route selection on multiple metrics, combining them in a single (hybrid) metric. The following metrics are used:</a:t>
            </a:r>
          </a:p>
          <a:p>
            <a:pPr>
              <a:buNone/>
            </a:pPr>
            <a:endParaRPr lang="en-GB"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Routing Metrics</a:t>
            </a:r>
            <a:endParaRPr lang="en-GB" dirty="0"/>
          </a:p>
        </p:txBody>
      </p:sp>
      <p:sp>
        <p:nvSpPr>
          <p:cNvPr id="3" name="Content Placeholder 2"/>
          <p:cNvSpPr>
            <a:spLocks noGrp="1"/>
          </p:cNvSpPr>
          <p:nvPr>
            <p:ph idx="1"/>
          </p:nvPr>
        </p:nvSpPr>
        <p:spPr/>
        <p:txBody>
          <a:bodyPr>
            <a:normAutofit lnSpcReduction="10000"/>
          </a:bodyPr>
          <a:lstStyle/>
          <a:p>
            <a:pPr algn="just"/>
            <a:r>
              <a:rPr lang="en-GB" b="1" dirty="0"/>
              <a:t>Path length</a:t>
            </a:r>
            <a:r>
              <a:rPr lang="en-GB" dirty="0"/>
              <a:t>: this is the most common routing metric. Some routing protocols allow network administrators to assign arbitrary costs to each network link. Path length is the sum of the costs associated with each link traversed.</a:t>
            </a:r>
          </a:p>
          <a:p>
            <a:pPr lvl="0" algn="just"/>
            <a:r>
              <a:rPr lang="en-GB" b="1" dirty="0"/>
              <a:t>Reliability</a:t>
            </a:r>
            <a:r>
              <a:rPr lang="en-GB" dirty="0"/>
              <a:t>: refers to the dependability (usually described in terms of the bit-error rate) of each network link. The network administrator can assign reliability ratings to network links.</a:t>
            </a:r>
          </a:p>
          <a:p>
            <a:pPr algn="just"/>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Co-Axial Cable.</a:t>
            </a:r>
            <a:endParaRPr lang="en-GB" dirty="0"/>
          </a:p>
        </p:txBody>
      </p:sp>
      <p:sp>
        <p:nvSpPr>
          <p:cNvPr id="3" name="Content Placeholder 2"/>
          <p:cNvSpPr>
            <a:spLocks noGrp="1"/>
          </p:cNvSpPr>
          <p:nvPr>
            <p:ph idx="1"/>
          </p:nvPr>
        </p:nvSpPr>
        <p:spPr/>
        <p:txBody>
          <a:bodyPr/>
          <a:lstStyle/>
          <a:p>
            <a:pPr algn="just"/>
            <a:r>
              <a:rPr lang="en-GB" dirty="0">
                <a:latin typeface="Times New Roman" pitchFamily="18" charset="0"/>
                <a:cs typeface="Times New Roman" pitchFamily="18" charset="0"/>
              </a:rPr>
              <a:t>The co-axial cable has two conductors parallel to each other or on the same axis. The centre conductor is copper, outside the copper is a non-conductive material used separate the inner conductor from the outer. The outer conductor is a fine mesh made from copper. It is used to help shield the cable from EMI. Outside the copper mesh is the final protective cover. </a:t>
            </a:r>
          </a:p>
          <a:p>
            <a:endParaRPr lang="en-GB"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Routing Metrics</a:t>
            </a:r>
            <a:endParaRPr lang="en-GB" dirty="0"/>
          </a:p>
        </p:txBody>
      </p:sp>
      <p:sp>
        <p:nvSpPr>
          <p:cNvPr id="3" name="Content Placeholder 2"/>
          <p:cNvSpPr>
            <a:spLocks noGrp="1"/>
          </p:cNvSpPr>
          <p:nvPr>
            <p:ph idx="1"/>
          </p:nvPr>
        </p:nvSpPr>
        <p:spPr/>
        <p:txBody>
          <a:bodyPr/>
          <a:lstStyle/>
          <a:p>
            <a:pPr lvl="0" algn="just"/>
            <a:r>
              <a:rPr lang="en-GB" b="1" dirty="0"/>
              <a:t>Routing delay</a:t>
            </a:r>
            <a:r>
              <a:rPr lang="en-GB" dirty="0"/>
              <a:t>: refers to the length of time required to move a packet from source to destination through the network. It is a common and useful metric. It depends on various factors i.e. bandwidth, port queues at each route along the way, network congestion, physical distance.</a:t>
            </a:r>
          </a:p>
          <a:p>
            <a:endParaRPr lang="en-GB"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Routing Metrics</a:t>
            </a:r>
            <a:endParaRPr lang="en-GB" dirty="0"/>
          </a:p>
        </p:txBody>
      </p:sp>
      <p:sp>
        <p:nvSpPr>
          <p:cNvPr id="3" name="Content Placeholder 2"/>
          <p:cNvSpPr>
            <a:spLocks noGrp="1"/>
          </p:cNvSpPr>
          <p:nvPr>
            <p:ph idx="1"/>
          </p:nvPr>
        </p:nvSpPr>
        <p:spPr/>
        <p:txBody>
          <a:bodyPr/>
          <a:lstStyle/>
          <a:p>
            <a:pPr lvl="0" algn="just"/>
            <a:r>
              <a:rPr lang="en-GB" b="1" dirty="0"/>
              <a:t>Bandwidth</a:t>
            </a:r>
            <a:r>
              <a:rPr lang="en-GB" dirty="0"/>
              <a:t>: this refers to the available traffic capacity of a link. A 10Mbps Ethernet link would be preferable to a 64Kbps all things being equal. Greater bandwidth does not necessarily provide better routes than routes through slower links. If a faster link is busier, the actual time required to send a packet to the destination could be greater.  </a:t>
            </a:r>
          </a:p>
          <a:p>
            <a:endParaRPr lang="en-GB"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Routing Metrics</a:t>
            </a:r>
            <a:endParaRPr lang="en-GB" dirty="0"/>
          </a:p>
        </p:txBody>
      </p:sp>
      <p:sp>
        <p:nvSpPr>
          <p:cNvPr id="3" name="Content Placeholder 2"/>
          <p:cNvSpPr>
            <a:spLocks noGrp="1"/>
          </p:cNvSpPr>
          <p:nvPr>
            <p:ph idx="1"/>
          </p:nvPr>
        </p:nvSpPr>
        <p:spPr/>
        <p:txBody>
          <a:bodyPr/>
          <a:lstStyle/>
          <a:p>
            <a:pPr lvl="0" algn="just"/>
            <a:r>
              <a:rPr lang="en-GB" b="1" dirty="0"/>
              <a:t>Load</a:t>
            </a:r>
            <a:r>
              <a:rPr lang="en-GB" dirty="0"/>
              <a:t>: the degree to which a network resource such as a router is busy e.g. packets processed per second</a:t>
            </a:r>
          </a:p>
          <a:p>
            <a:pPr lvl="0" algn="just"/>
            <a:r>
              <a:rPr lang="en-GB" b="1" dirty="0"/>
              <a:t>Communication cost</a:t>
            </a:r>
            <a:r>
              <a:rPr lang="en-GB" dirty="0"/>
              <a:t>: some companies may not care about performance as much as they care about operating expenditures.</a:t>
            </a:r>
          </a:p>
          <a:p>
            <a:pPr algn="just"/>
            <a:endParaRPr lang="en-GB"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Local and Remote Routers</a:t>
            </a:r>
            <a:br>
              <a:rPr lang="en-GB" dirty="0"/>
            </a:br>
            <a:endParaRPr lang="en-GB" dirty="0"/>
          </a:p>
        </p:txBody>
      </p:sp>
      <p:sp>
        <p:nvSpPr>
          <p:cNvPr id="3" name="Content Placeholder 2"/>
          <p:cNvSpPr>
            <a:spLocks noGrp="1"/>
          </p:cNvSpPr>
          <p:nvPr>
            <p:ph idx="1"/>
          </p:nvPr>
        </p:nvSpPr>
        <p:spPr/>
        <p:txBody>
          <a:bodyPr/>
          <a:lstStyle/>
          <a:p>
            <a:pPr algn="just"/>
            <a:r>
              <a:rPr lang="en-GB" dirty="0"/>
              <a:t>Local routers join network within the same building. Local routers continuously monitor their constituent networks so that routing tables can be updated to reflect network changes. They monitor changes in line speeds, network load, network addressing and network topologies.</a:t>
            </a:r>
          </a:p>
          <a:p>
            <a:endParaRPr lang="en-GB"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dirty="0"/>
            </a:br>
            <a:r>
              <a:rPr lang="en-GB" b="1" dirty="0"/>
              <a:t>Local and Remote Routers</a:t>
            </a:r>
            <a:br>
              <a:rPr lang="en-GB" dirty="0"/>
            </a:br>
            <a:endParaRPr lang="en-GB" dirty="0"/>
          </a:p>
        </p:txBody>
      </p:sp>
      <p:sp>
        <p:nvSpPr>
          <p:cNvPr id="3" name="Content Placeholder 2"/>
          <p:cNvSpPr>
            <a:spLocks noGrp="1"/>
          </p:cNvSpPr>
          <p:nvPr>
            <p:ph idx="1"/>
          </p:nvPr>
        </p:nvSpPr>
        <p:spPr/>
        <p:txBody>
          <a:bodyPr>
            <a:normAutofit fontScale="92500" lnSpcReduction="20000"/>
          </a:bodyPr>
          <a:lstStyle/>
          <a:p>
            <a:pPr algn="just">
              <a:buNone/>
            </a:pPr>
            <a:r>
              <a:rPr lang="en-GB" dirty="0"/>
              <a:t>In the process of joining networks, local routers are used to segment network traffic and to enforce security. </a:t>
            </a:r>
          </a:p>
          <a:p>
            <a:pPr algn="just">
              <a:buNone/>
            </a:pPr>
            <a:r>
              <a:rPr lang="en-GB" dirty="0"/>
              <a:t>A local router can be used to limit certain type of packets from leaving a specific network segment. It can be used to control which network nodes are able to reach a segment containing sensitive business information. </a:t>
            </a:r>
          </a:p>
          <a:p>
            <a:pPr algn="just">
              <a:buNone/>
            </a:pPr>
            <a:r>
              <a:rPr lang="en-GB" dirty="0"/>
              <a:t>When a router is employed for security it becomes a firewall on the network, protecting the network from hackers and unwanted traffic.</a:t>
            </a:r>
          </a:p>
          <a:p>
            <a:pPr>
              <a:buNone/>
            </a:pPr>
            <a:endParaRPr lang="en-GB"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Local and Remote Routers</a:t>
            </a:r>
            <a:endParaRPr lang="en-GB" dirty="0"/>
          </a:p>
        </p:txBody>
      </p:sp>
      <p:sp>
        <p:nvSpPr>
          <p:cNvPr id="3" name="Content Placeholder 2"/>
          <p:cNvSpPr>
            <a:spLocks noGrp="1"/>
          </p:cNvSpPr>
          <p:nvPr>
            <p:ph idx="1"/>
          </p:nvPr>
        </p:nvSpPr>
        <p:spPr/>
        <p:txBody>
          <a:bodyPr/>
          <a:lstStyle/>
          <a:p>
            <a:pPr algn="just"/>
            <a:r>
              <a:rPr lang="en-GB" b="1" dirty="0"/>
              <a:t>A remote router </a:t>
            </a:r>
            <a:r>
              <a:rPr lang="en-GB" dirty="0"/>
              <a:t>enables networks to be connected over long distances. For example they connect ATMs, frame relay, high speed serial x.25 networks. They support multiple protocols hence allowing communication with many kinds of distant networks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Bridges</a:t>
            </a:r>
            <a:endParaRPr lang="en-GB" dirty="0"/>
          </a:p>
        </p:txBody>
      </p:sp>
      <p:sp>
        <p:nvSpPr>
          <p:cNvPr id="3" name="Content Placeholder 2"/>
          <p:cNvSpPr>
            <a:spLocks noGrp="1"/>
          </p:cNvSpPr>
          <p:nvPr>
            <p:ph idx="1"/>
          </p:nvPr>
        </p:nvSpPr>
        <p:spPr/>
        <p:txBody>
          <a:bodyPr>
            <a:normAutofit fontScale="85000" lnSpcReduction="10000"/>
          </a:bodyPr>
          <a:lstStyle/>
          <a:p>
            <a:pPr algn="just">
              <a:buNone/>
            </a:pPr>
            <a:r>
              <a:rPr lang="en-GB" dirty="0"/>
              <a:t>A bridge is a network device that connects one LAN segment to another. They are used in the following circumstances:</a:t>
            </a:r>
          </a:p>
          <a:p>
            <a:pPr lvl="0" algn="just"/>
            <a:r>
              <a:rPr lang="en-GB" dirty="0"/>
              <a:t>They are used to extend a LAN when the maximum connection limit has been reached such as 30-node limit for an Ethernet segment</a:t>
            </a:r>
          </a:p>
          <a:p>
            <a:pPr lvl="0" algn="just"/>
            <a:r>
              <a:rPr lang="en-GB" dirty="0"/>
              <a:t>They are used to extend a LAN beyond the length limit  e.g. 500m for Ethernet</a:t>
            </a:r>
          </a:p>
          <a:p>
            <a:pPr lvl="0" algn="just"/>
            <a:r>
              <a:rPr lang="en-GB" dirty="0"/>
              <a:t>Used to segment LAN to reduce traffic bottlenecks</a:t>
            </a:r>
          </a:p>
          <a:p>
            <a:pPr lvl="0" algn="just"/>
            <a:r>
              <a:rPr lang="en-GB" dirty="0"/>
              <a:t>They are used for security purposes to prevent unauthorised access.</a:t>
            </a:r>
          </a:p>
          <a:p>
            <a:pPr algn="just"/>
            <a:endParaRPr lang="en-GB"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Bridges</a:t>
            </a:r>
            <a:endParaRPr lang="en-GB" dirty="0"/>
          </a:p>
        </p:txBody>
      </p:sp>
      <p:sp>
        <p:nvSpPr>
          <p:cNvPr id="3" name="Content Placeholder 2"/>
          <p:cNvSpPr>
            <a:spLocks noGrp="1"/>
          </p:cNvSpPr>
          <p:nvPr>
            <p:ph idx="1"/>
          </p:nvPr>
        </p:nvSpPr>
        <p:spPr/>
        <p:txBody>
          <a:bodyPr/>
          <a:lstStyle/>
          <a:p>
            <a:pPr algn="just">
              <a:buNone/>
            </a:pPr>
            <a:r>
              <a:rPr lang="en-GB" dirty="0"/>
              <a:t>A bridge intercepts all traffic network and examines each packet as it’s received. </a:t>
            </a:r>
          </a:p>
          <a:p>
            <a:pPr algn="just">
              <a:buNone/>
            </a:pPr>
            <a:r>
              <a:rPr lang="en-GB" dirty="0"/>
              <a:t>It reads the destination address on each packet and determines if the packet should be forwarded to the next network. </a:t>
            </a:r>
          </a:p>
          <a:p>
            <a:pPr algn="just">
              <a:buNone/>
            </a:pPr>
            <a:r>
              <a:rPr lang="en-GB" dirty="0"/>
              <a:t>If the packet is intended for a local node, the bridge will filter the packet to that node on the originating LAN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Bridges</a:t>
            </a:r>
            <a:endParaRPr lang="en-GB" dirty="0"/>
          </a:p>
        </p:txBody>
      </p:sp>
      <p:sp>
        <p:nvSpPr>
          <p:cNvPr id="3" name="Content Placeholder 2"/>
          <p:cNvSpPr>
            <a:spLocks noGrp="1"/>
          </p:cNvSpPr>
          <p:nvPr>
            <p:ph idx="1"/>
          </p:nvPr>
        </p:nvSpPr>
        <p:spPr/>
        <p:txBody>
          <a:bodyPr/>
          <a:lstStyle/>
          <a:p>
            <a:pPr algn="just">
              <a:buNone/>
            </a:pPr>
            <a:r>
              <a:rPr lang="en-GB" dirty="0"/>
              <a:t>A standard Ethernet bridge can filter about 30,000 packets per second and forward about 15,000 packets per second. </a:t>
            </a:r>
          </a:p>
          <a:p>
            <a:pPr algn="just">
              <a:buNone/>
            </a:pPr>
            <a:r>
              <a:rPr lang="en-GB" dirty="0"/>
              <a:t>Bridges can be programmed to reject all frames sourced from a particular network. </a:t>
            </a:r>
          </a:p>
          <a:p>
            <a:pPr algn="just">
              <a:buNone/>
            </a:pPr>
            <a:r>
              <a:rPr lang="en-GB" dirty="0"/>
              <a:t>The bridge will act as a firewall for some potentially damaging network packets. They operate at the data link layer on the OSI layer.</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Bridges</a:t>
            </a:r>
            <a:endParaRPr lang="en-GB" dirty="0"/>
          </a:p>
        </p:txBody>
      </p:sp>
      <p:sp>
        <p:nvSpPr>
          <p:cNvPr id="3" name="Content Placeholder 2"/>
          <p:cNvSpPr>
            <a:spLocks noGrp="1"/>
          </p:cNvSpPr>
          <p:nvPr>
            <p:ph idx="1"/>
          </p:nvPr>
        </p:nvSpPr>
        <p:spPr/>
        <p:txBody>
          <a:bodyPr>
            <a:normAutofit fontScale="85000" lnSpcReduction="10000"/>
          </a:bodyPr>
          <a:lstStyle/>
          <a:p>
            <a:pPr algn="just">
              <a:buNone/>
            </a:pPr>
            <a:r>
              <a:rPr lang="en-GB" dirty="0"/>
              <a:t>Bridges can be grouped in different characteristics based on various product characteristics. </a:t>
            </a:r>
          </a:p>
          <a:p>
            <a:pPr algn="just">
              <a:buNone/>
            </a:pPr>
            <a:r>
              <a:rPr lang="en-GB" dirty="0"/>
              <a:t>One of these categories classifies bridges as either local or remote. </a:t>
            </a:r>
          </a:p>
          <a:p>
            <a:pPr algn="just">
              <a:buNone/>
            </a:pPr>
            <a:r>
              <a:rPr lang="en-GB" dirty="0"/>
              <a:t>Local bridges provide a direct connection between multiple LAN segments in the same area. </a:t>
            </a:r>
          </a:p>
          <a:p>
            <a:pPr algn="just">
              <a:buNone/>
            </a:pPr>
            <a:r>
              <a:rPr lang="en-GB" dirty="0"/>
              <a:t>It is also used to segment network traffic for the purpose of reducing bottlenecks. E.g. a network may have a file server that creates high volume network traffic , a bridge can be installed so packets from that file server only reach workstations in a designated area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Co-Axial Cable.</a:t>
            </a:r>
            <a:endParaRPr lang="en-GB" dirty="0"/>
          </a:p>
        </p:txBody>
      </p:sp>
      <p:sp>
        <p:nvSpPr>
          <p:cNvPr id="3" name="Content Placeholder 2"/>
          <p:cNvSpPr>
            <a:spLocks noGrp="1"/>
          </p:cNvSpPr>
          <p:nvPr>
            <p:ph idx="1"/>
          </p:nvPr>
        </p:nvSpPr>
        <p:spPr/>
        <p:txBody>
          <a:bodyPr/>
          <a:lstStyle/>
          <a:p>
            <a:pPr algn="just"/>
            <a:r>
              <a:rPr lang="en-GB" dirty="0">
                <a:latin typeface="Times New Roman" pitchFamily="18" charset="0"/>
                <a:cs typeface="Times New Roman" pitchFamily="18" charset="0"/>
              </a:rPr>
              <a:t>The actual network data travels through the centre conductor in the cable. EMI is caught by the outer copper mesh. It should be grounded to dissipate the electrical interference. The importance of stranded wire is the ability to bend the cable. There are many types of co-axial cables, it all depends on the type of network you plan to use.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Bridges</a:t>
            </a:r>
            <a:endParaRPr lang="en-GB" dirty="0"/>
          </a:p>
        </p:txBody>
      </p:sp>
      <p:sp>
        <p:nvSpPr>
          <p:cNvPr id="3" name="Content Placeholder 2"/>
          <p:cNvSpPr>
            <a:spLocks noGrp="1"/>
          </p:cNvSpPr>
          <p:nvPr>
            <p:ph idx="1"/>
          </p:nvPr>
        </p:nvSpPr>
        <p:spPr/>
        <p:txBody>
          <a:bodyPr>
            <a:normAutofit fontScale="85000" lnSpcReduction="10000"/>
          </a:bodyPr>
          <a:lstStyle/>
          <a:p>
            <a:pPr algn="just">
              <a:buNone/>
            </a:pPr>
            <a:r>
              <a:rPr lang="en-GB" dirty="0"/>
              <a:t>Remote bridges on the other hand connect multiple LAN segments in different areas usually over telecommunication lines and combine them into a single large network. </a:t>
            </a:r>
          </a:p>
          <a:p>
            <a:pPr algn="just">
              <a:buNone/>
            </a:pPr>
            <a:r>
              <a:rPr lang="en-GB" dirty="0"/>
              <a:t>Remote bridges cannot replace WANs in terms of speed, but they can compensate for speed discrepancies through sufficient buffering capabilities. </a:t>
            </a:r>
          </a:p>
          <a:p>
            <a:pPr algn="just">
              <a:buNone/>
            </a:pPr>
            <a:r>
              <a:rPr lang="en-GB" dirty="0"/>
              <a:t>If a LAN device capable of 3Mbps transmission rate wants to communicate with a device on a remote LAN, the local bridge must regulate the 3 Mbps data stream so that it does not overwhelm the 64Kbps serial link.</a:t>
            </a:r>
          </a:p>
          <a:p>
            <a:pPr algn="just">
              <a:buNone/>
            </a:pPr>
            <a:endParaRPr lang="en-GB"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Bridges</a:t>
            </a:r>
            <a:endParaRPr lang="en-GB" dirty="0"/>
          </a:p>
        </p:txBody>
      </p:sp>
      <p:sp>
        <p:nvSpPr>
          <p:cNvPr id="3" name="Content Placeholder 2"/>
          <p:cNvSpPr>
            <a:spLocks noGrp="1"/>
          </p:cNvSpPr>
          <p:nvPr>
            <p:ph idx="1"/>
          </p:nvPr>
        </p:nvSpPr>
        <p:spPr/>
        <p:txBody>
          <a:bodyPr>
            <a:normAutofit fontScale="92500" lnSpcReduction="10000"/>
          </a:bodyPr>
          <a:lstStyle/>
          <a:p>
            <a:pPr algn="just">
              <a:buNone/>
            </a:pPr>
            <a:r>
              <a:rPr lang="en-GB" dirty="0"/>
              <a:t>This is done by storing the incoming data in onboard buffers and sending it over the serial link at a rate that the serial link can accommodate. </a:t>
            </a:r>
          </a:p>
          <a:p>
            <a:pPr algn="just">
              <a:buNone/>
            </a:pPr>
            <a:r>
              <a:rPr lang="en-GB" dirty="0"/>
              <a:t>A bridge performs three important functions: </a:t>
            </a:r>
            <a:r>
              <a:rPr lang="en-GB" b="1" dirty="0"/>
              <a:t>learning</a:t>
            </a:r>
            <a:r>
              <a:rPr lang="en-GB" dirty="0"/>
              <a:t>, </a:t>
            </a:r>
            <a:r>
              <a:rPr lang="en-GB" b="1" dirty="0"/>
              <a:t>filtering</a:t>
            </a:r>
            <a:r>
              <a:rPr lang="en-GB" dirty="0"/>
              <a:t> and </a:t>
            </a:r>
            <a:r>
              <a:rPr lang="en-GB" b="1" dirty="0"/>
              <a:t>forwarding</a:t>
            </a:r>
            <a:r>
              <a:rPr lang="en-GB" dirty="0"/>
              <a:t>. </a:t>
            </a:r>
          </a:p>
          <a:p>
            <a:pPr algn="just">
              <a:buNone/>
            </a:pPr>
            <a:r>
              <a:rPr lang="en-GB" dirty="0"/>
              <a:t>When it powers on a bridge learns the network topology and addresses on all attached networks. The bridge learns what is on the network by examining the source and destination addresses in the packets it receives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Bridges</a:t>
            </a:r>
            <a:endParaRPr lang="en-GB" dirty="0"/>
          </a:p>
        </p:txBody>
      </p:sp>
      <p:sp>
        <p:nvSpPr>
          <p:cNvPr id="3" name="Content Placeholder 2"/>
          <p:cNvSpPr>
            <a:spLocks noGrp="1"/>
          </p:cNvSpPr>
          <p:nvPr>
            <p:ph idx="1"/>
          </p:nvPr>
        </p:nvSpPr>
        <p:spPr/>
        <p:txBody>
          <a:bodyPr/>
          <a:lstStyle/>
          <a:p>
            <a:pPr algn="just">
              <a:buNone/>
            </a:pPr>
            <a:r>
              <a:rPr lang="en-GB" dirty="0"/>
              <a:t>By this means each bridge builds a bridging table so it knows the address of every network node. An Ethernet bridge can store up to 8,192 entries in its table. The bridge then uses its table as the basis for forwarding traffic.</a:t>
            </a:r>
          </a:p>
          <a:p>
            <a:pPr>
              <a:buNone/>
            </a:pPr>
            <a:endParaRPr lang="en-GB"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Bridges</a:t>
            </a:r>
            <a:endParaRPr lang="en-GB" dirty="0"/>
          </a:p>
        </p:txBody>
      </p:sp>
      <p:sp>
        <p:nvSpPr>
          <p:cNvPr id="3" name="Content Placeholder 2"/>
          <p:cNvSpPr>
            <a:spLocks noGrp="1"/>
          </p:cNvSpPr>
          <p:nvPr>
            <p:ph idx="1"/>
          </p:nvPr>
        </p:nvSpPr>
        <p:spPr/>
        <p:txBody>
          <a:bodyPr>
            <a:normAutofit fontScale="85000" lnSpcReduction="10000"/>
          </a:bodyPr>
          <a:lstStyle/>
          <a:p>
            <a:pPr algn="just">
              <a:buNone/>
            </a:pPr>
            <a:r>
              <a:rPr lang="en-GB" dirty="0"/>
              <a:t>When a packet is received the bridge reads the destination address and looks up the address in the bridging table. </a:t>
            </a:r>
          </a:p>
          <a:p>
            <a:pPr algn="just">
              <a:buNone/>
            </a:pPr>
            <a:r>
              <a:rPr lang="en-GB" dirty="0"/>
              <a:t>If an association is found, the bridge forwards the packet to a known destination. If no association exist, the frame can be flooded to all ports on the bridge except the port from which the frame was sent. </a:t>
            </a:r>
          </a:p>
          <a:p>
            <a:pPr algn="just">
              <a:buNone/>
            </a:pPr>
            <a:r>
              <a:rPr lang="en-GB" dirty="0"/>
              <a:t>A bridge may also contain instructions entered by the network administrator not to flood packets from specified sources or to discard certain packets instead of forwarding them.</a:t>
            </a:r>
          </a:p>
          <a:p>
            <a:pPr>
              <a:buNone/>
            </a:pPr>
            <a:endParaRPr lang="en-GB"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Bridges</a:t>
            </a:r>
            <a:endParaRPr lang="en-GB" dirty="0"/>
          </a:p>
        </p:txBody>
      </p:sp>
      <p:sp>
        <p:nvSpPr>
          <p:cNvPr id="3" name="Content Placeholder 2"/>
          <p:cNvSpPr>
            <a:spLocks noGrp="1"/>
          </p:cNvSpPr>
          <p:nvPr>
            <p:ph idx="1"/>
          </p:nvPr>
        </p:nvSpPr>
        <p:spPr/>
        <p:txBody>
          <a:bodyPr>
            <a:normAutofit lnSpcReduction="10000"/>
          </a:bodyPr>
          <a:lstStyle/>
          <a:p>
            <a:pPr>
              <a:buNone/>
            </a:pPr>
            <a:r>
              <a:rPr lang="en-GB" dirty="0"/>
              <a:t>Some bridges can only link 2 network segments. </a:t>
            </a:r>
            <a:r>
              <a:rPr lang="en-GB" dirty="0" err="1"/>
              <a:t>E.g</a:t>
            </a:r>
            <a:r>
              <a:rPr lang="en-GB" dirty="0"/>
              <a:t> bridge A connects LAN 1 and LAN 2, bridge B connect LAN2 and LAN 3. A packet from LAN1 will have to go through both bridge A and B to reach LAN 3. </a:t>
            </a:r>
          </a:p>
          <a:p>
            <a:pPr>
              <a:buNone/>
            </a:pPr>
            <a:r>
              <a:rPr lang="en-GB" dirty="0"/>
              <a:t>Multiport bridges tie several segments into one. There are up to 52 port bridges. A packet from any one of the LANs would travel through only one bridge to reach its destination.</a:t>
            </a:r>
          </a:p>
          <a:p>
            <a:pPr>
              <a:buNone/>
            </a:pPr>
            <a:endParaRPr lang="en-GB"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Bridges</a:t>
            </a:r>
            <a:endParaRPr lang="en-GB" dirty="0"/>
          </a:p>
        </p:txBody>
      </p:sp>
      <p:sp>
        <p:nvSpPr>
          <p:cNvPr id="3" name="Content Placeholder 2"/>
          <p:cNvSpPr>
            <a:spLocks noGrp="1"/>
          </p:cNvSpPr>
          <p:nvPr>
            <p:ph idx="1"/>
          </p:nvPr>
        </p:nvSpPr>
        <p:spPr/>
        <p:txBody>
          <a:bodyPr>
            <a:normAutofit lnSpcReduction="10000"/>
          </a:bodyPr>
          <a:lstStyle/>
          <a:p>
            <a:pPr algn="just">
              <a:buNone/>
            </a:pPr>
            <a:r>
              <a:rPr lang="en-GB" dirty="0"/>
              <a:t>Bridges are installed in parallel on many networks so that if one fails the other will continue. </a:t>
            </a:r>
          </a:p>
          <a:p>
            <a:pPr algn="just">
              <a:buNone/>
            </a:pPr>
            <a:r>
              <a:rPr lang="en-GB" dirty="0"/>
              <a:t>However sometimes they can create a situation where packets are duplicated by each bridge creating a looping condition where the receiving LAN forwards the packets back. </a:t>
            </a:r>
          </a:p>
          <a:p>
            <a:pPr algn="just">
              <a:buNone/>
            </a:pPr>
            <a:r>
              <a:rPr lang="en-GB" dirty="0"/>
              <a:t>The loop will continue until one of the bridges stops forwarding.</a:t>
            </a:r>
          </a:p>
          <a:p>
            <a:pPr>
              <a:buNone/>
            </a:pPr>
            <a:endParaRPr lang="en-GB"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Bridges</a:t>
            </a:r>
            <a:endParaRPr lang="en-GB" dirty="0"/>
          </a:p>
        </p:txBody>
      </p:sp>
      <p:sp>
        <p:nvSpPr>
          <p:cNvPr id="3" name="Content Placeholder 2"/>
          <p:cNvSpPr>
            <a:spLocks noGrp="1"/>
          </p:cNvSpPr>
          <p:nvPr>
            <p:ph idx="1"/>
          </p:nvPr>
        </p:nvSpPr>
        <p:spPr/>
        <p:txBody>
          <a:bodyPr>
            <a:normAutofit lnSpcReduction="10000"/>
          </a:bodyPr>
          <a:lstStyle/>
          <a:p>
            <a:r>
              <a:rPr lang="en-GB" b="1" dirty="0"/>
              <a:t>Spanning Tree Algorithm:</a:t>
            </a:r>
          </a:p>
          <a:p>
            <a:pPr algn="just">
              <a:buNone/>
            </a:pPr>
            <a:r>
              <a:rPr lang="en-GB" dirty="0"/>
              <a:t>Networks that employ more than one bridge use the spanning tree algorithm. It’s designed to accomplish two goals:</a:t>
            </a:r>
          </a:p>
          <a:p>
            <a:pPr lvl="0" algn="just"/>
            <a:r>
              <a:rPr lang="en-GB" dirty="0"/>
              <a:t>Ensure that a packet cannot be caught in an endless loop on the network</a:t>
            </a:r>
          </a:p>
          <a:p>
            <a:pPr lvl="0" algn="just"/>
            <a:r>
              <a:rPr lang="en-GB" dirty="0"/>
              <a:t>Forward packets along the most efficient route in terms of distance and utilization of cable resources.</a:t>
            </a:r>
          </a:p>
          <a:p>
            <a:pPr>
              <a:buNone/>
            </a:pPr>
            <a:endParaRPr lang="en-GB" dirty="0"/>
          </a:p>
          <a:p>
            <a:pPr>
              <a:buNone/>
            </a:pPr>
            <a:endParaRPr lang="en-GB"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Bridges</a:t>
            </a:r>
            <a:endParaRPr lang="en-GB" dirty="0"/>
          </a:p>
        </p:txBody>
      </p:sp>
      <p:sp>
        <p:nvSpPr>
          <p:cNvPr id="3" name="Content Placeholder 2"/>
          <p:cNvSpPr>
            <a:spLocks noGrp="1"/>
          </p:cNvSpPr>
          <p:nvPr>
            <p:ph idx="1"/>
          </p:nvPr>
        </p:nvSpPr>
        <p:spPr/>
        <p:txBody>
          <a:bodyPr/>
          <a:lstStyle/>
          <a:p>
            <a:pPr algn="just">
              <a:buNone/>
            </a:pPr>
            <a:r>
              <a:rPr lang="en-GB" dirty="0"/>
              <a:t>Each bridge is given an ID and priority. A root bridge is selected and given high priority. </a:t>
            </a:r>
          </a:p>
          <a:p>
            <a:pPr algn="just">
              <a:buNone/>
            </a:pPr>
            <a:r>
              <a:rPr lang="en-GB" dirty="0"/>
              <a:t>The spanning tree algorithm protocol enables bridges to “talk” to one another using reserved multicast packets called Bridge Protocol Data Units (BPDUs) which allows bridges to learn about each other.</a:t>
            </a:r>
          </a:p>
          <a:p>
            <a:pPr>
              <a:buNone/>
            </a:pPr>
            <a:endParaRPr lang="en-GB"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Bridges</a:t>
            </a:r>
            <a:endParaRPr lang="en-GB" dirty="0"/>
          </a:p>
        </p:txBody>
      </p:sp>
      <p:sp>
        <p:nvSpPr>
          <p:cNvPr id="3" name="Content Placeholder 2"/>
          <p:cNvSpPr>
            <a:spLocks noGrp="1"/>
          </p:cNvSpPr>
          <p:nvPr>
            <p:ph idx="1"/>
          </p:nvPr>
        </p:nvSpPr>
        <p:spPr/>
        <p:txBody>
          <a:bodyPr>
            <a:normAutofit lnSpcReduction="10000"/>
          </a:bodyPr>
          <a:lstStyle/>
          <a:p>
            <a:pPr algn="just">
              <a:buNone/>
            </a:pPr>
            <a:r>
              <a:rPr lang="en-GB" dirty="0"/>
              <a:t>The first stage in the creation of a bridged network is to determine which bridge has the highest priority. The bridge with the lowest MAC address is assigned the highest priority and becomes the root bridge. The other bridges are given a priority number based on their MAC address. Bridges with lower MAC addresses have higher priority assignments. Once a root bridge is designated, it sends out root BPDUs to find loops.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Bridges</a:t>
            </a:r>
            <a:endParaRPr lang="en-GB" dirty="0"/>
          </a:p>
        </p:txBody>
      </p:sp>
      <p:sp>
        <p:nvSpPr>
          <p:cNvPr id="3" name="Content Placeholder 2"/>
          <p:cNvSpPr>
            <a:spLocks noGrp="1"/>
          </p:cNvSpPr>
          <p:nvPr>
            <p:ph idx="1"/>
          </p:nvPr>
        </p:nvSpPr>
        <p:spPr/>
        <p:txBody>
          <a:bodyPr>
            <a:normAutofit fontScale="92500" lnSpcReduction="20000"/>
          </a:bodyPr>
          <a:lstStyle/>
          <a:p>
            <a:pPr algn="just">
              <a:buNone/>
            </a:pPr>
            <a:r>
              <a:rPr lang="en-GB" dirty="0"/>
              <a:t>The other bridges place selected ports in a blocked state to prevent looping. Ports are blocked based on a determination of cost. Each port is assigned a cost value. The cost of a path to the root bridge is based on line speed and distance. Once the spanning tree network is established, the root bridge transmits hello BPDUs once every few seconds. If the other network bridges do not receive hello BPDU within a given time it is assumed that the root bridge is off-line or malfunctioning.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Co-Axial Cable.</a:t>
            </a:r>
            <a:endParaRPr lang="en-GB" dirty="0"/>
          </a:p>
        </p:txBody>
      </p:sp>
      <p:sp>
        <p:nvSpPr>
          <p:cNvPr id="3" name="Content Placeholder 2"/>
          <p:cNvSpPr>
            <a:spLocks noGrp="1"/>
          </p:cNvSpPr>
          <p:nvPr>
            <p:ph idx="1"/>
          </p:nvPr>
        </p:nvSpPr>
        <p:spPr/>
        <p:txBody>
          <a:bodyPr>
            <a:normAutofit lnSpcReduction="10000"/>
          </a:bodyPr>
          <a:lstStyle/>
          <a:p>
            <a:pPr algn="just"/>
            <a:r>
              <a:rPr lang="en-GB" dirty="0">
                <a:latin typeface="Times New Roman" pitchFamily="18" charset="0"/>
                <a:cs typeface="Times New Roman" pitchFamily="18" charset="0"/>
              </a:rPr>
              <a:t>The cables vary by gauge and impedance. W. The higher the RG number the thinner the central conductor core -here gauge is the measure of the cables thickness measured in Radio Grades(RG) number, 18 gauge wire is thicker than 24 gauge wire. Usually the gauge number is printed on the side of the cable. The measure of resistance in the cable is called impedance. Each different type of network uses a different resistance.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Bridges</a:t>
            </a:r>
            <a:endParaRPr lang="en-GB" dirty="0"/>
          </a:p>
        </p:txBody>
      </p:sp>
      <p:sp>
        <p:nvSpPr>
          <p:cNvPr id="3" name="Content Placeholder 2"/>
          <p:cNvSpPr>
            <a:spLocks noGrp="1"/>
          </p:cNvSpPr>
          <p:nvPr>
            <p:ph idx="1"/>
          </p:nvPr>
        </p:nvSpPr>
        <p:spPr/>
        <p:txBody>
          <a:bodyPr/>
          <a:lstStyle/>
          <a:p>
            <a:pPr algn="just">
              <a:buNone/>
            </a:pPr>
            <a:r>
              <a:rPr lang="en-GB" dirty="0"/>
              <a:t>The bridge that detects this first issues a topology change configuration BPDU to establish another root bridge. The spanning tree algorithm allows only one path to any network in a bridged network. By coupling this with cost determination, network congestion is minimized and network efficiency is maximised.</a:t>
            </a:r>
          </a:p>
          <a:p>
            <a:pPr>
              <a:buNone/>
            </a:pPr>
            <a:endParaRPr lang="en-GB"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b="1" u="sng" dirty="0"/>
            </a:br>
            <a:r>
              <a:rPr lang="en-GB" b="1" dirty="0"/>
              <a:t>SWITCHES</a:t>
            </a:r>
            <a:br>
              <a:rPr lang="en-GB" dirty="0"/>
            </a:br>
            <a:endParaRPr lang="en-GB" dirty="0"/>
          </a:p>
        </p:txBody>
      </p:sp>
      <p:sp>
        <p:nvSpPr>
          <p:cNvPr id="3" name="Content Placeholder 2"/>
          <p:cNvSpPr>
            <a:spLocks noGrp="1"/>
          </p:cNvSpPr>
          <p:nvPr>
            <p:ph idx="1"/>
          </p:nvPr>
        </p:nvSpPr>
        <p:spPr/>
        <p:txBody>
          <a:bodyPr/>
          <a:lstStyle/>
          <a:p>
            <a:pPr algn="just">
              <a:buNone/>
            </a:pPr>
            <a:r>
              <a:rPr lang="en-GB" dirty="0"/>
              <a:t>Switches are similar to bridges but usually have more ports and unlike bridges which use software to create and manage filter tables, switches use application-specific integrated circuits (ASICs) to build and maintain their filter tables. Switches enable multiple physical LAN segments to be interconnected into a single larger network. Switches forward and flood traffic based on MAC addresses.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SWITCHES</a:t>
            </a:r>
            <a:endParaRPr lang="en-GB" dirty="0"/>
          </a:p>
        </p:txBody>
      </p:sp>
      <p:sp>
        <p:nvSpPr>
          <p:cNvPr id="3" name="Content Placeholder 2"/>
          <p:cNvSpPr>
            <a:spLocks noGrp="1"/>
          </p:cNvSpPr>
          <p:nvPr>
            <p:ph idx="1"/>
          </p:nvPr>
        </p:nvSpPr>
        <p:spPr/>
        <p:txBody>
          <a:bodyPr>
            <a:normAutofit fontScale="85000" lnSpcReduction="10000"/>
          </a:bodyPr>
          <a:lstStyle/>
          <a:p>
            <a:pPr algn="just">
              <a:buNone/>
            </a:pPr>
            <a:r>
              <a:rPr lang="en-GB" dirty="0"/>
              <a:t>It can use different forwarding techniques including:</a:t>
            </a:r>
          </a:p>
          <a:p>
            <a:pPr lvl="0" algn="just"/>
            <a:r>
              <a:rPr lang="en-GB" dirty="0"/>
              <a:t>Store-and-Forward switching: an entire frame must be received before its forwarded. The larger the frame sizes the longer the delay through the switch.</a:t>
            </a:r>
          </a:p>
          <a:p>
            <a:pPr lvl="0" algn="just"/>
            <a:r>
              <a:rPr lang="en-GB" dirty="0"/>
              <a:t>Cut-through switching: allows the switch to begin forwarding the frame when enough of the frame is received to make a forwarding decision. </a:t>
            </a:r>
          </a:p>
          <a:p>
            <a:pPr lvl="0" algn="just">
              <a:buNone/>
            </a:pPr>
            <a:r>
              <a:rPr lang="en-GB" dirty="0"/>
              <a:t>Store-and-forward switching gives the switch the opportunity to evaluate the frame for errors before forwarding it. This capacity to not forward frames containing errors is one of the advantages of switches.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SWITCHES</a:t>
            </a:r>
            <a:endParaRPr lang="en-GB" dirty="0"/>
          </a:p>
        </p:txBody>
      </p:sp>
      <p:sp>
        <p:nvSpPr>
          <p:cNvPr id="3" name="Content Placeholder 2"/>
          <p:cNvSpPr>
            <a:spLocks noGrp="1"/>
          </p:cNvSpPr>
          <p:nvPr>
            <p:ph idx="1"/>
          </p:nvPr>
        </p:nvSpPr>
        <p:spPr/>
        <p:txBody>
          <a:bodyPr>
            <a:normAutofit lnSpcReduction="10000"/>
          </a:bodyPr>
          <a:lstStyle/>
          <a:p>
            <a:pPr algn="just">
              <a:buNone/>
            </a:pPr>
            <a:r>
              <a:rPr lang="en-GB" dirty="0"/>
              <a:t>If the switch does not know where to send the frame, it broadcasts the frame out to all its ports to the network to learn the correct destination. When the frames reply is returned, the switch learns the location of the new address and adds the information to the switching table. Since the switch now has both of the relevant MAC addresses in its filtering table the two devices can now make a point-to-point connection.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SWITCHES</a:t>
            </a:r>
            <a:endParaRPr lang="en-GB" dirty="0"/>
          </a:p>
        </p:txBody>
      </p:sp>
      <p:pic>
        <p:nvPicPr>
          <p:cNvPr id="4" name="Content Placeholder 3"/>
          <p:cNvPicPr>
            <a:picLocks noGrp="1"/>
          </p:cNvPicPr>
          <p:nvPr>
            <p:ph idx="1"/>
          </p:nvPr>
        </p:nvPicPr>
        <p:blipFill>
          <a:blip r:embed="rId2"/>
          <a:srcRect/>
          <a:stretch>
            <a:fillRect/>
          </a:stretch>
        </p:blipFill>
        <p:spPr bwMode="auto">
          <a:xfrm>
            <a:off x="1214414" y="1928802"/>
            <a:ext cx="6234537" cy="3210907"/>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SWITCHES</a:t>
            </a:r>
            <a:endParaRPr lang="en-GB" dirty="0"/>
          </a:p>
        </p:txBody>
      </p:sp>
      <p:sp>
        <p:nvSpPr>
          <p:cNvPr id="3" name="Content Placeholder 2"/>
          <p:cNvSpPr>
            <a:spLocks noGrp="1"/>
          </p:cNvSpPr>
          <p:nvPr>
            <p:ph idx="1"/>
          </p:nvPr>
        </p:nvSpPr>
        <p:spPr/>
        <p:txBody>
          <a:bodyPr>
            <a:normAutofit fontScale="92500" lnSpcReduction="20000"/>
          </a:bodyPr>
          <a:lstStyle/>
          <a:p>
            <a:pPr algn="just">
              <a:buNone/>
            </a:pPr>
            <a:r>
              <a:rPr lang="en-GB" dirty="0"/>
              <a:t>When the switch is powered on it has nothing in its MAC address forward/filter table. But when the hosts start communicating, the switch places the source hardware address of each frame in the table along with the port that the frame’s address corresponds to. For example in figure 1 above, host A sends a frame to host B. Host A’s MAC address is 0000.8c01.000A; Host B’s MAC address is 0000.8c01.000B. The switch receives the frame from host A on the E0/0 interface and places the source address in the MAC address table</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SWITCHES</a:t>
            </a:r>
            <a:endParaRPr lang="en-GB" dirty="0"/>
          </a:p>
        </p:txBody>
      </p:sp>
      <p:sp>
        <p:nvSpPr>
          <p:cNvPr id="3" name="Content Placeholder 2"/>
          <p:cNvSpPr>
            <a:spLocks noGrp="1"/>
          </p:cNvSpPr>
          <p:nvPr>
            <p:ph idx="1"/>
          </p:nvPr>
        </p:nvSpPr>
        <p:spPr/>
        <p:txBody>
          <a:bodyPr>
            <a:normAutofit fontScale="92500" lnSpcReduction="20000"/>
          </a:bodyPr>
          <a:lstStyle/>
          <a:p>
            <a:pPr algn="just">
              <a:buNone/>
            </a:pPr>
            <a:r>
              <a:rPr lang="en-GB" dirty="0"/>
              <a:t>Since the destination address is not in the MAC database, the frame is forwarded out to all interfaces except the source port. Host B receives the frame and responds to host A. the switch receives this frame on interface E0/1 and places the source hardware address in the MAC database. Host A and B can now make a point-to-point connection and only the two devices will receive the frames. Hosts C and D will not see the frames nor are their MAC addresses found in the database because they have not yet sent a frame to the switch</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SWITCHES</a:t>
            </a:r>
            <a:endParaRPr lang="en-GB" dirty="0"/>
          </a:p>
        </p:txBody>
      </p:sp>
      <p:sp>
        <p:nvSpPr>
          <p:cNvPr id="3" name="Content Placeholder 2"/>
          <p:cNvSpPr>
            <a:spLocks noGrp="1"/>
          </p:cNvSpPr>
          <p:nvPr>
            <p:ph idx="1"/>
          </p:nvPr>
        </p:nvSpPr>
        <p:spPr/>
        <p:txBody>
          <a:bodyPr>
            <a:normAutofit lnSpcReduction="10000"/>
          </a:bodyPr>
          <a:lstStyle/>
          <a:p>
            <a:pPr algn="just">
              <a:buNone/>
            </a:pPr>
            <a:r>
              <a:rPr lang="en-GB" dirty="0"/>
              <a:t>If Host A and Host B do not communicate to the switch again within a certain amount of time, the switch will flush their entries from the database to keep it as current as possible. MAC Forward/Filter Table:</a:t>
            </a:r>
          </a:p>
          <a:p>
            <a:pPr algn="just"/>
            <a:r>
              <a:rPr lang="en-GB" dirty="0"/>
              <a:t>E0/0: 0000.8c01.000A  Step2</a:t>
            </a:r>
          </a:p>
          <a:p>
            <a:pPr algn="just"/>
            <a:r>
              <a:rPr lang="en-GB" dirty="0"/>
              <a:t>E0/0: 0000.8c01.000B  Step 4</a:t>
            </a:r>
          </a:p>
          <a:p>
            <a:pPr algn="just"/>
            <a:r>
              <a:rPr lang="en-GB" dirty="0"/>
              <a:t>E0/2: </a:t>
            </a:r>
          </a:p>
          <a:p>
            <a:pPr algn="just"/>
            <a:r>
              <a:rPr lang="en-GB" dirty="0"/>
              <a:t>E0/3:</a:t>
            </a:r>
          </a:p>
          <a:p>
            <a:pPr>
              <a:buNone/>
            </a:pPr>
            <a:endParaRPr lang="en-GB"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SWITCHES</a:t>
            </a:r>
            <a:endParaRPr lang="en-GB" dirty="0"/>
          </a:p>
        </p:txBody>
      </p:sp>
      <p:sp>
        <p:nvSpPr>
          <p:cNvPr id="3" name="Content Placeholder 2"/>
          <p:cNvSpPr>
            <a:spLocks noGrp="1"/>
          </p:cNvSpPr>
          <p:nvPr>
            <p:ph idx="1"/>
          </p:nvPr>
        </p:nvSpPr>
        <p:spPr/>
        <p:txBody>
          <a:bodyPr>
            <a:normAutofit fontScale="77500" lnSpcReduction="20000"/>
          </a:bodyPr>
          <a:lstStyle/>
          <a:p>
            <a:pPr algn="just">
              <a:buNone/>
            </a:pPr>
            <a:r>
              <a:rPr lang="en-GB" dirty="0"/>
              <a:t>Forward/Filter Decisions:</a:t>
            </a:r>
          </a:p>
          <a:p>
            <a:pPr algn="just">
              <a:buNone/>
            </a:pPr>
            <a:r>
              <a:rPr lang="en-GB" dirty="0"/>
              <a:t>When a frame arrives at a switch interface, the destination hardware address is compared to the forward/filter MAC database. If the destination hardware address is known and listed in the database, the frame is only sent out to the correct exit interface. The switch does not transmit the frame out any interface except for the destination interface. This preserves bandwidth on the other network segments and is called frame filtering.</a:t>
            </a:r>
          </a:p>
          <a:p>
            <a:pPr algn="just">
              <a:buNone/>
            </a:pPr>
            <a:r>
              <a:rPr lang="en-GB" dirty="0"/>
              <a:t>If a host or server sends a broadcast on the LAN, the switch will flood the frame out all active ports except the source port by default.</a:t>
            </a:r>
          </a:p>
          <a:p>
            <a:pPr>
              <a:buNone/>
            </a:pPr>
            <a:endParaRPr lang="en-GB"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SWITCHES</a:t>
            </a:r>
            <a:endParaRPr lang="en-GB" dirty="0"/>
          </a:p>
        </p:txBody>
      </p:sp>
      <p:sp>
        <p:nvSpPr>
          <p:cNvPr id="3" name="Content Placeholder 2"/>
          <p:cNvSpPr>
            <a:spLocks noGrp="1"/>
          </p:cNvSpPr>
          <p:nvPr>
            <p:ph idx="1"/>
          </p:nvPr>
        </p:nvSpPr>
        <p:spPr/>
        <p:txBody>
          <a:bodyPr>
            <a:normAutofit/>
          </a:bodyPr>
          <a:lstStyle/>
          <a:p>
            <a:pPr algn="just">
              <a:buNone/>
            </a:pPr>
            <a:r>
              <a:rPr lang="en-GB" dirty="0"/>
              <a:t>Port Security:</a:t>
            </a:r>
          </a:p>
          <a:p>
            <a:pPr algn="just">
              <a:buNone/>
            </a:pPr>
            <a:r>
              <a:rPr lang="en-GB" dirty="0"/>
              <a:t>It is important to stop just anyone from plugging a host into one of your switch ports or adding a hub, switch or access point into the Ethernet jack. Remember by default MAC addresses will just dynamically appear in your MAC forward/filter database. You can stop this by using port security as in the example below:</a:t>
            </a:r>
          </a:p>
          <a:p>
            <a:pPr>
              <a:buNone/>
            </a:pP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Co-Axial Cable.</a:t>
            </a:r>
            <a:endParaRPr lang="en-GB" dirty="0"/>
          </a:p>
        </p:txBody>
      </p:sp>
      <p:sp>
        <p:nvSpPr>
          <p:cNvPr id="3" name="Content Placeholder 2"/>
          <p:cNvSpPr>
            <a:spLocks noGrp="1"/>
          </p:cNvSpPr>
          <p:nvPr>
            <p:ph idx="1"/>
          </p:nvPr>
        </p:nvSpPr>
        <p:spPr/>
        <p:txBody>
          <a:bodyPr/>
          <a:lstStyle/>
          <a:p>
            <a:pPr algn="just"/>
            <a:r>
              <a:rPr lang="en-GB" dirty="0">
                <a:latin typeface="Times New Roman" pitchFamily="18" charset="0"/>
                <a:cs typeface="Times New Roman" pitchFamily="18" charset="0"/>
              </a:rPr>
              <a:t>Each piece of equipment attaching to the cable must use same impedance. This means all Network Interface Cards (NICs), terminators and cable segments must be the same. The conducting core and the wire mesh must always be separated, if they touch the cable will experience a short and noise or stray signals on the mesh will flow onto the copper wire. This will destroy the data signal.</a:t>
            </a:r>
          </a:p>
          <a:p>
            <a:endParaRPr lang="en-GB"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SWITCHES</a:t>
            </a:r>
            <a:endParaRPr lang="en-GB" dirty="0"/>
          </a:p>
        </p:txBody>
      </p:sp>
      <p:sp>
        <p:nvSpPr>
          <p:cNvPr id="3" name="Content Placeholder 2"/>
          <p:cNvSpPr>
            <a:spLocks noGrp="1"/>
          </p:cNvSpPr>
          <p:nvPr>
            <p:ph idx="1"/>
          </p:nvPr>
        </p:nvSpPr>
        <p:spPr/>
        <p:txBody>
          <a:bodyPr>
            <a:normAutofit lnSpcReduction="10000"/>
          </a:bodyPr>
          <a:lstStyle/>
          <a:p>
            <a:pPr>
              <a:buNone/>
            </a:pPr>
            <a:r>
              <a:rPr lang="en-GB" dirty="0" err="1"/>
              <a:t>Switch#Config</a:t>
            </a:r>
            <a:r>
              <a:rPr lang="en-GB" dirty="0"/>
              <a:t> t</a:t>
            </a:r>
          </a:p>
          <a:p>
            <a:pPr>
              <a:buNone/>
            </a:pPr>
            <a:r>
              <a:rPr lang="en-GB" dirty="0"/>
              <a:t>Switch(</a:t>
            </a:r>
            <a:r>
              <a:rPr lang="en-GB" dirty="0" err="1"/>
              <a:t>Config</a:t>
            </a:r>
            <a:r>
              <a:rPr lang="en-GB" dirty="0"/>
              <a:t>)#</a:t>
            </a:r>
            <a:r>
              <a:rPr lang="en-GB" dirty="0" err="1"/>
              <a:t>int</a:t>
            </a:r>
            <a:r>
              <a:rPr lang="en-GB" dirty="0"/>
              <a:t> f0/1</a:t>
            </a:r>
          </a:p>
          <a:p>
            <a:pPr>
              <a:buNone/>
            </a:pPr>
            <a:r>
              <a:rPr lang="en-GB" dirty="0"/>
              <a:t>Switch(</a:t>
            </a:r>
            <a:r>
              <a:rPr lang="en-GB" dirty="0" err="1"/>
              <a:t>Config</a:t>
            </a:r>
            <a:r>
              <a:rPr lang="en-GB" dirty="0"/>
              <a:t>-if)#switch port-security?</a:t>
            </a:r>
          </a:p>
          <a:p>
            <a:pPr>
              <a:buNone/>
            </a:pPr>
            <a:r>
              <a:rPr lang="en-GB" dirty="0"/>
              <a:t>         Aging   Port-Security aging commands</a:t>
            </a:r>
          </a:p>
          <a:p>
            <a:pPr>
              <a:buNone/>
            </a:pPr>
            <a:r>
              <a:rPr lang="en-GB" dirty="0"/>
              <a:t>         Mac-address    secure MAC address</a:t>
            </a:r>
          </a:p>
          <a:p>
            <a:pPr>
              <a:buNone/>
            </a:pPr>
            <a:r>
              <a:rPr lang="en-GB" dirty="0"/>
              <a:t>         Maximum       max secure addresses</a:t>
            </a:r>
          </a:p>
          <a:p>
            <a:pPr>
              <a:buNone/>
            </a:pPr>
            <a:r>
              <a:rPr lang="en-GB" dirty="0"/>
              <a:t>          Violation        security violation mode</a:t>
            </a:r>
          </a:p>
          <a:p>
            <a:pPr>
              <a:buNone/>
            </a:pPr>
            <a:r>
              <a:rPr lang="en-GB" dirty="0"/>
              <a:t>          &lt;</a:t>
            </a:r>
            <a:r>
              <a:rPr lang="en-GB" dirty="0" err="1"/>
              <a:t>cr</a:t>
            </a:r>
            <a:r>
              <a:rPr lang="en-GB" dirty="0"/>
              <a:t>&gt;</a:t>
            </a:r>
          </a:p>
          <a:p>
            <a:pPr>
              <a:buNone/>
            </a:pPr>
            <a:endParaRPr lang="en-GB"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SWITCHES</a:t>
            </a:r>
            <a:endParaRPr lang="en-GB" dirty="0"/>
          </a:p>
        </p:txBody>
      </p:sp>
      <p:sp>
        <p:nvSpPr>
          <p:cNvPr id="3" name="Content Placeholder 2"/>
          <p:cNvSpPr>
            <a:spLocks noGrp="1"/>
          </p:cNvSpPr>
          <p:nvPr>
            <p:ph idx="1"/>
          </p:nvPr>
        </p:nvSpPr>
        <p:spPr/>
        <p:txBody>
          <a:bodyPr>
            <a:normAutofit fontScale="85000" lnSpcReduction="10000"/>
          </a:bodyPr>
          <a:lstStyle/>
          <a:p>
            <a:pPr algn="just">
              <a:buNone/>
            </a:pPr>
            <a:r>
              <a:rPr lang="en-GB" dirty="0"/>
              <a:t>You can assign individual MAC addresses to each switch port, you can set up a switch port to allow only one host per port and to shut down the port if the rule is violated.</a:t>
            </a:r>
          </a:p>
          <a:p>
            <a:pPr algn="just">
              <a:buNone/>
            </a:pPr>
            <a:r>
              <a:rPr lang="en-GB" dirty="0"/>
              <a:t>Switches are layer 2 devices. Layer 2 addresses are determined by the manufacturer of the data communication equipment used. It assumes a flat address space with universally unique address.</a:t>
            </a:r>
          </a:p>
          <a:p>
            <a:pPr algn="just">
              <a:buNone/>
            </a:pPr>
            <a:r>
              <a:rPr lang="en-GB" dirty="0"/>
              <a:t>Switches also use the Spanning Tree Protocol (STP) to stop network loops. When a switch is first powered on the MAC forward/filter table is empty.</a:t>
            </a:r>
          </a:p>
          <a:p>
            <a:pPr>
              <a:buNone/>
            </a:pPr>
            <a:endParaRPr lang="en-GB"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SWITCHES</a:t>
            </a:r>
            <a:endParaRPr lang="en-GB" dirty="0"/>
          </a:p>
        </p:txBody>
      </p:sp>
      <p:sp>
        <p:nvSpPr>
          <p:cNvPr id="3" name="Content Placeholder 2"/>
          <p:cNvSpPr>
            <a:spLocks noGrp="1"/>
          </p:cNvSpPr>
          <p:nvPr>
            <p:ph idx="1"/>
          </p:nvPr>
        </p:nvSpPr>
        <p:spPr/>
        <p:txBody>
          <a:bodyPr>
            <a:normAutofit fontScale="92500" lnSpcReduction="10000"/>
          </a:bodyPr>
          <a:lstStyle/>
          <a:p>
            <a:pPr algn="just">
              <a:buNone/>
            </a:pPr>
            <a:r>
              <a:rPr lang="en-GB" dirty="0"/>
              <a:t>The frames in a switched network do not have time to live (TTL) like IP packets traversing routers. As a result if they are not terminated they continue to bounce from switch to switch. Therefore the STP is employed.</a:t>
            </a:r>
          </a:p>
          <a:p>
            <a:pPr algn="just">
              <a:buNone/>
            </a:pPr>
            <a:r>
              <a:rPr lang="en-GB" dirty="0"/>
              <a:t>Loops result in high CPU load on all switches caught in the loop, because the same frames are constantly being forwarded back and forth. This slows down performance on the switch when legitimate traffic arrives.</a:t>
            </a:r>
          </a:p>
          <a:p>
            <a:pPr algn="just">
              <a:buNone/>
            </a:pPr>
            <a:endParaRPr lang="en-GB"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SWITCHES</a:t>
            </a:r>
            <a:endParaRPr lang="en-GB" dirty="0"/>
          </a:p>
        </p:txBody>
      </p:sp>
      <p:sp>
        <p:nvSpPr>
          <p:cNvPr id="3" name="Content Placeholder 2"/>
          <p:cNvSpPr>
            <a:spLocks noGrp="1"/>
          </p:cNvSpPr>
          <p:nvPr>
            <p:ph idx="1"/>
          </p:nvPr>
        </p:nvSpPr>
        <p:spPr/>
        <p:txBody>
          <a:bodyPr/>
          <a:lstStyle/>
          <a:p>
            <a:pPr algn="just">
              <a:buNone/>
            </a:pPr>
            <a:r>
              <a:rPr lang="en-GB" dirty="0"/>
              <a:t> A host caught in a network loop is not accessible to other hosts on the network because the MAC address table is constantly changing with the updates from the broadcast frames, the switch does not know which port to forward the </a:t>
            </a:r>
            <a:r>
              <a:rPr lang="en-GB" dirty="0" err="1"/>
              <a:t>unicast</a:t>
            </a:r>
            <a:r>
              <a:rPr lang="en-GB" dirty="0"/>
              <a:t> frames out to reach the final destination.</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SWITCHES</a:t>
            </a:r>
            <a:endParaRPr lang="en-GB" dirty="0"/>
          </a:p>
        </p:txBody>
      </p:sp>
      <p:sp>
        <p:nvSpPr>
          <p:cNvPr id="3" name="Content Placeholder 2"/>
          <p:cNvSpPr>
            <a:spLocks noGrp="1"/>
          </p:cNvSpPr>
          <p:nvPr>
            <p:ph idx="1"/>
          </p:nvPr>
        </p:nvSpPr>
        <p:spPr/>
        <p:txBody>
          <a:bodyPr/>
          <a:lstStyle/>
          <a:p>
            <a:pPr algn="just">
              <a:buNone/>
            </a:pPr>
            <a:r>
              <a:rPr lang="en-GB" dirty="0"/>
              <a:t>A broadcast storm occurs when there are so many frames caught in a layer 2 loop that all available bandwidth is consumed. The storm can also cause the end device to malfunction because of high processing requirements for sustaining such a high traffic load on the network interface card.</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SWITCHES</a:t>
            </a:r>
            <a:endParaRPr lang="en-GB" dirty="0"/>
          </a:p>
        </p:txBody>
      </p:sp>
      <p:sp>
        <p:nvSpPr>
          <p:cNvPr id="3" name="Content Placeholder 2"/>
          <p:cNvSpPr>
            <a:spLocks noGrp="1"/>
          </p:cNvSpPr>
          <p:nvPr>
            <p:ph idx="1"/>
          </p:nvPr>
        </p:nvSpPr>
        <p:spPr/>
        <p:txBody>
          <a:bodyPr/>
          <a:lstStyle/>
          <a:p>
            <a:pPr>
              <a:buNone/>
            </a:pPr>
            <a:r>
              <a:rPr lang="en-GB" dirty="0"/>
              <a:t>STP ensures that there is only one logical path between all destinations on the network by intentionally blocking redundant paths that could cause a loop.</a:t>
            </a:r>
          </a:p>
          <a:p>
            <a:pPr>
              <a:buNone/>
            </a:pPr>
            <a:r>
              <a:rPr lang="en-GB" dirty="0"/>
              <a:t>A port is considered blocked when network traffic is prevented from entering or leaving that port. This does not include the bridge protocol data unit (BPDU).</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Communication servers</a:t>
            </a:r>
            <a:endParaRPr lang="en-GB" dirty="0"/>
          </a:p>
        </p:txBody>
      </p:sp>
      <p:sp>
        <p:nvSpPr>
          <p:cNvPr id="3" name="Content Placeholder 2"/>
          <p:cNvSpPr>
            <a:spLocks noGrp="1"/>
          </p:cNvSpPr>
          <p:nvPr>
            <p:ph idx="1"/>
          </p:nvPr>
        </p:nvSpPr>
        <p:spPr/>
        <p:txBody>
          <a:bodyPr>
            <a:normAutofit lnSpcReduction="10000"/>
          </a:bodyPr>
          <a:lstStyle/>
          <a:p>
            <a:pPr algn="just">
              <a:buNone/>
            </a:pPr>
            <a:r>
              <a:rPr lang="en-GB" dirty="0"/>
              <a:t>Communication servers provide a way to connect terminals, PCs, modems and printers into a network. A single communication server has multiple serial ports available for use and a port that is connected to the network. A typical use for a communication server is to connect terminals to a network so they can reach a host system.</a:t>
            </a:r>
          </a:p>
          <a:p>
            <a:pPr>
              <a:buNone/>
            </a:pPr>
            <a:r>
              <a:rPr lang="en-GB" dirty="0"/>
              <a:t> </a:t>
            </a:r>
          </a:p>
          <a:p>
            <a:pPr>
              <a:buNone/>
            </a:pPr>
            <a:endParaRPr lang="en-GB"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Multiplexers</a:t>
            </a:r>
            <a:endParaRPr lang="en-GB" dirty="0"/>
          </a:p>
        </p:txBody>
      </p:sp>
      <p:sp>
        <p:nvSpPr>
          <p:cNvPr id="3" name="Content Placeholder 2"/>
          <p:cNvSpPr>
            <a:spLocks noGrp="1"/>
          </p:cNvSpPr>
          <p:nvPr>
            <p:ph idx="1"/>
          </p:nvPr>
        </p:nvSpPr>
        <p:spPr/>
        <p:txBody>
          <a:bodyPr>
            <a:normAutofit fontScale="92500" lnSpcReduction="10000"/>
          </a:bodyPr>
          <a:lstStyle/>
          <a:p>
            <a:pPr algn="just">
              <a:buNone/>
            </a:pPr>
            <a:r>
              <a:rPr lang="en-GB" dirty="0"/>
              <a:t>Multiplexing is a process in which multiple data channels are combined into a single data or physical channel at the source. Multiplexing can be implemented at any OSI layer. </a:t>
            </a:r>
            <a:r>
              <a:rPr lang="en-GB" dirty="0" err="1"/>
              <a:t>Demultiplexing</a:t>
            </a:r>
            <a:r>
              <a:rPr lang="en-GB" dirty="0"/>
              <a:t> is the process of separating multiplexed data channels at the destination e.g. when data from multiple devices is combined into a single physical channel using a multiplexer, or when data from multiple applications is multiplexed into a single lower layer data packet. </a:t>
            </a:r>
          </a:p>
          <a:p>
            <a:pPr>
              <a:buNone/>
            </a:pPr>
            <a:endParaRPr lang="en-GB"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Multiplexers</a:t>
            </a:r>
            <a:endParaRPr lang="en-GB" dirty="0"/>
          </a:p>
        </p:txBody>
      </p:sp>
      <p:sp>
        <p:nvSpPr>
          <p:cNvPr id="3" name="Content Placeholder 2"/>
          <p:cNvSpPr>
            <a:spLocks noGrp="1"/>
          </p:cNvSpPr>
          <p:nvPr>
            <p:ph idx="1"/>
          </p:nvPr>
        </p:nvSpPr>
        <p:spPr/>
        <p:txBody>
          <a:bodyPr/>
          <a:lstStyle/>
          <a:p>
            <a:pPr algn="just">
              <a:buNone/>
            </a:pPr>
            <a:r>
              <a:rPr lang="en-GB" dirty="0"/>
              <a:t>A multiplexer is a physical layer device that combines multiple data streams into one or more output channels at the source. Multiplexers </a:t>
            </a:r>
            <a:r>
              <a:rPr lang="en-GB" dirty="0" err="1"/>
              <a:t>demultiplex</a:t>
            </a:r>
            <a:r>
              <a:rPr lang="en-GB" dirty="0"/>
              <a:t> the channels into multiple data streams at the remote end and this maximizes the use of the bandwidth of the physical medium by enabling it to be shared by multiple traffic source.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Multiplexers</a:t>
            </a:r>
            <a:endParaRPr lang="en-GB" dirty="0"/>
          </a:p>
        </p:txBody>
      </p:sp>
      <p:sp>
        <p:nvSpPr>
          <p:cNvPr id="3" name="Content Placeholder 2"/>
          <p:cNvSpPr>
            <a:spLocks noGrp="1"/>
          </p:cNvSpPr>
          <p:nvPr>
            <p:ph idx="1"/>
          </p:nvPr>
        </p:nvSpPr>
        <p:spPr/>
        <p:txBody>
          <a:bodyPr>
            <a:normAutofit fontScale="85000" lnSpcReduction="10000"/>
          </a:bodyPr>
          <a:lstStyle/>
          <a:p>
            <a:pPr algn="just">
              <a:buNone/>
            </a:pPr>
            <a:r>
              <a:rPr lang="en-GB" dirty="0"/>
              <a:t>Multiplexing is accomplished by one of any of the three methods below:</a:t>
            </a:r>
          </a:p>
          <a:p>
            <a:pPr algn="just"/>
            <a:r>
              <a:rPr lang="en-GB" dirty="0"/>
              <a:t>Time Division Multiple Access (TDMA) or TDM: this divides the channels into distinct time slots. Each time slot is designated for a particular network node as if it were a dedicated line. The multiplexer rotates from time slot to time slot for each channel. It does not guarantee the most efficient use of the network medium since transmission occurs on only one channel at a time. A node may transmit at an interval that is out of </a:t>
            </a:r>
            <a:r>
              <a:rPr lang="en-GB" dirty="0" err="1"/>
              <a:t>synchronoization</a:t>
            </a:r>
            <a:r>
              <a:rPr lang="en-GB" dirty="0"/>
              <a:t> with its time slot.</a:t>
            </a:r>
          </a:p>
          <a:p>
            <a:pPr>
              <a:buNone/>
            </a:pP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1521</TotalTime>
  <Words>12781</Words>
  <Application>Microsoft Office PowerPoint</Application>
  <PresentationFormat>On-screen Show (4:3)</PresentationFormat>
  <Paragraphs>589</Paragraphs>
  <Slides>198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198</vt:i4>
      </vt:variant>
    </vt:vector>
  </HeadingPairs>
  <TitlesOfParts>
    <vt:vector size="202" baseType="lpstr">
      <vt:lpstr>Arial</vt:lpstr>
      <vt:lpstr>Calibri</vt:lpstr>
      <vt:lpstr>Times New Roman</vt:lpstr>
      <vt:lpstr>Office Theme</vt:lpstr>
      <vt:lpstr> ICS 2306 Computer Networks Course Syllabus </vt:lpstr>
      <vt:lpstr>Architecture of Computer Networks</vt:lpstr>
      <vt:lpstr> Networking Cabling- the physical media </vt:lpstr>
      <vt:lpstr>Networking Cabling- the physical media</vt:lpstr>
      <vt:lpstr> Co-Axial Cable. </vt:lpstr>
      <vt:lpstr>Co-Axial Cable.</vt:lpstr>
      <vt:lpstr>Co-Axial Cable.</vt:lpstr>
      <vt:lpstr>Co-Axial Cable.</vt:lpstr>
      <vt:lpstr>Co-Axial Cable.</vt:lpstr>
      <vt:lpstr> Types of Co-axial cable. </vt:lpstr>
      <vt:lpstr> Types of Co-axial cable. </vt:lpstr>
      <vt:lpstr> Types of Co-axial cable. </vt:lpstr>
      <vt:lpstr> Coaxial Connection Hardware </vt:lpstr>
      <vt:lpstr> TWISTED PAIR CABLE </vt:lpstr>
      <vt:lpstr> TWISTED PAIR CABLE </vt:lpstr>
      <vt:lpstr>Unshielded Twisted Pair</vt:lpstr>
      <vt:lpstr>Unshielded Twisted Pair</vt:lpstr>
      <vt:lpstr> Shielded Twisted Pair </vt:lpstr>
      <vt:lpstr> Shielded Twisted Pair </vt:lpstr>
      <vt:lpstr> Twisted Pair Cabling Components </vt:lpstr>
      <vt:lpstr> FIBRE OPTIC </vt:lpstr>
      <vt:lpstr> FIBRE OPTIC </vt:lpstr>
      <vt:lpstr>FIBRE OPTIC</vt:lpstr>
      <vt:lpstr> WIRELESS MEDIA </vt:lpstr>
      <vt:lpstr> Radio Waves </vt:lpstr>
      <vt:lpstr>Radio Waves</vt:lpstr>
      <vt:lpstr>Radio Waves</vt:lpstr>
      <vt:lpstr>Radio Waves</vt:lpstr>
      <vt:lpstr>Radio Waves</vt:lpstr>
      <vt:lpstr>Radio Waves</vt:lpstr>
      <vt:lpstr>  MICROWAVES </vt:lpstr>
      <vt:lpstr> MICROWAVES </vt:lpstr>
      <vt:lpstr> MICROWAVES </vt:lpstr>
      <vt:lpstr>Satellite Transmission</vt:lpstr>
      <vt:lpstr> INFRARED </vt:lpstr>
      <vt:lpstr> INFRARED </vt:lpstr>
      <vt:lpstr> INFRARED </vt:lpstr>
      <vt:lpstr> Networking Devices </vt:lpstr>
      <vt:lpstr>Routers</vt:lpstr>
      <vt:lpstr>Routers</vt:lpstr>
      <vt:lpstr>Routers</vt:lpstr>
      <vt:lpstr>Routers</vt:lpstr>
      <vt:lpstr>Routers</vt:lpstr>
      <vt:lpstr>Routers</vt:lpstr>
      <vt:lpstr>Routers</vt:lpstr>
      <vt:lpstr> Routing Algorithms </vt:lpstr>
      <vt:lpstr>Routing Algorithms</vt:lpstr>
      <vt:lpstr>Routing Algorithms</vt:lpstr>
      <vt:lpstr>Routing Algorithms</vt:lpstr>
      <vt:lpstr>Routing Algorithms</vt:lpstr>
      <vt:lpstr>Routing Algorithms</vt:lpstr>
      <vt:lpstr>Routing Algorithms</vt:lpstr>
      <vt:lpstr>Routing Algorithms</vt:lpstr>
      <vt:lpstr>Routing Algorithms</vt:lpstr>
      <vt:lpstr>Routing Algorithms</vt:lpstr>
      <vt:lpstr>Routing Algorithms</vt:lpstr>
      <vt:lpstr>Routing Algorithms</vt:lpstr>
      <vt:lpstr> Routing Metrics </vt:lpstr>
      <vt:lpstr>Routing Metrics</vt:lpstr>
      <vt:lpstr>Routing Metrics</vt:lpstr>
      <vt:lpstr>Routing Metrics</vt:lpstr>
      <vt:lpstr>Routing Metrics</vt:lpstr>
      <vt:lpstr> Local and Remote Routers </vt:lpstr>
      <vt:lpstr> Local and Remote Routers </vt:lpstr>
      <vt:lpstr>Local and Remote Routers</vt:lpstr>
      <vt:lpstr>Bridges</vt:lpstr>
      <vt:lpstr>Bridges</vt:lpstr>
      <vt:lpstr>Bridges</vt:lpstr>
      <vt:lpstr>Bridges</vt:lpstr>
      <vt:lpstr>Bridges</vt:lpstr>
      <vt:lpstr>Bridges</vt:lpstr>
      <vt:lpstr>Bridges</vt:lpstr>
      <vt:lpstr>Bridges</vt:lpstr>
      <vt:lpstr>Bridges</vt:lpstr>
      <vt:lpstr>Bridges</vt:lpstr>
      <vt:lpstr>Bridges</vt:lpstr>
      <vt:lpstr>Bridges</vt:lpstr>
      <vt:lpstr>Bridges</vt:lpstr>
      <vt:lpstr>Bridges</vt:lpstr>
      <vt:lpstr>Bridges</vt:lpstr>
      <vt:lpstr> SWITCHES </vt:lpstr>
      <vt:lpstr>SWITCHES</vt:lpstr>
      <vt:lpstr>SWITCHES</vt:lpstr>
      <vt:lpstr>SWITCHES</vt:lpstr>
      <vt:lpstr>SWITCHES</vt:lpstr>
      <vt:lpstr>SWITCHES</vt:lpstr>
      <vt:lpstr>SWITCHES</vt:lpstr>
      <vt:lpstr>SWITCHES</vt:lpstr>
      <vt:lpstr>SWITCHES</vt:lpstr>
      <vt:lpstr>SWITCHES</vt:lpstr>
      <vt:lpstr>SWITCHES</vt:lpstr>
      <vt:lpstr>SWITCHES</vt:lpstr>
      <vt:lpstr>SWITCHES</vt:lpstr>
      <vt:lpstr>SWITCHES</vt:lpstr>
      <vt:lpstr>SWITCHES</vt:lpstr>
      <vt:lpstr>Communication servers</vt:lpstr>
      <vt:lpstr>Multiplexers</vt:lpstr>
      <vt:lpstr>Multiplexers</vt:lpstr>
      <vt:lpstr>Multiplexers</vt:lpstr>
      <vt:lpstr>Multiplexers</vt:lpstr>
      <vt:lpstr>Multiplexers</vt:lpstr>
      <vt:lpstr>Repeaters</vt:lpstr>
      <vt:lpstr>Repeaters</vt:lpstr>
      <vt:lpstr> OPEN SYSTEMS INTERCONNECTION(OSI) REFERENCE MODEL </vt:lpstr>
      <vt:lpstr>OPEN SYSTEMS INTERCONNECTION(OSI) REFERENCE MODEL</vt:lpstr>
      <vt:lpstr>OPEN SYSTEMS INTERCONNECTION(OSI) REFERENCE MODEL</vt:lpstr>
      <vt:lpstr>OPEN SYSTEMS INTERCONNECTION(OSI) REFERENCE MODEL</vt:lpstr>
      <vt:lpstr>OPEN SYSTEMS INTERCONNECTION(OSI) REFERENCE MODEL</vt:lpstr>
      <vt:lpstr>OPEN SYSTEMS INTERCONNECTION(OSI) REFERENCE MODEL</vt:lpstr>
      <vt:lpstr>OPEN SYSTEMS INTERCONNECTION(OSI) REFERENCE MODEL</vt:lpstr>
      <vt:lpstr>OPEN SYSTEMS INTERCONNECTION(OSI) REFERENCE MODEL</vt:lpstr>
      <vt:lpstr>OPEN SYSTEMS INTERCONNECTION(OSI) REFERENCE MODEL</vt:lpstr>
      <vt:lpstr>OPEN SYSTEMS INTERCONNECTION(OSI) REFERENCE MODEL</vt:lpstr>
      <vt:lpstr>OPEN SYSTEMS INTERCONNECTION(OSI) REFERENCE MODEL</vt:lpstr>
      <vt:lpstr>OPEN SYSTEMS INTERCONNECTION(OSI) REFERENCE MODEL</vt:lpstr>
      <vt:lpstr>OPEN SYSTEMS INTERCONNECTION(OSI) REFERENCE MODEL</vt:lpstr>
      <vt:lpstr>OPEN SYSTEMS INTERCONNECTION(OSI) REFERENCE MODEL</vt:lpstr>
      <vt:lpstr> The Physical Layer   </vt:lpstr>
      <vt:lpstr>The Physical Layer</vt:lpstr>
      <vt:lpstr> DATA LINK LAYER </vt:lpstr>
      <vt:lpstr>DATA LINK LAYER</vt:lpstr>
      <vt:lpstr>DATA LINK LAYER</vt:lpstr>
      <vt:lpstr>DATA LINK LAYER</vt:lpstr>
      <vt:lpstr>DATA LINK LAYER</vt:lpstr>
      <vt:lpstr>DATA LINK LAYER</vt:lpstr>
      <vt:lpstr>DATA LINK LAYER</vt:lpstr>
      <vt:lpstr>DATA LINK LAYER</vt:lpstr>
      <vt:lpstr>DATA LINK LAYER</vt:lpstr>
      <vt:lpstr>DATA LINK LAYER</vt:lpstr>
      <vt:lpstr>DATA LINK LAYER</vt:lpstr>
      <vt:lpstr>DATA LINK LAYER</vt:lpstr>
      <vt:lpstr>DATA LINK LAYER</vt:lpstr>
      <vt:lpstr> NETWORK LAYER </vt:lpstr>
      <vt:lpstr> TRANSPORT LAYER </vt:lpstr>
      <vt:lpstr>TRANSPORT LAYER</vt:lpstr>
      <vt:lpstr> SESSION LAYER </vt:lpstr>
      <vt:lpstr> PRESENTATION LAYER </vt:lpstr>
      <vt:lpstr> PRESENTATION LAYER </vt:lpstr>
      <vt:lpstr> PRESENTATION LAYER </vt:lpstr>
      <vt:lpstr> PRESENTATION LAYER </vt:lpstr>
      <vt:lpstr>PRESENTATION LAYER</vt:lpstr>
      <vt:lpstr> APPLICATION LAYER </vt:lpstr>
      <vt:lpstr> INFORMATION FORMATS </vt:lpstr>
      <vt:lpstr>INFORMATION FORMATS</vt:lpstr>
      <vt:lpstr>INFORMATION FORMATS</vt:lpstr>
      <vt:lpstr>INFORMATION FORMATS</vt:lpstr>
      <vt:lpstr>INFORMATION FORMATS</vt:lpstr>
      <vt:lpstr>INFORMATION FORMATS</vt:lpstr>
      <vt:lpstr>INFORMATION FORMATS</vt:lpstr>
      <vt:lpstr>INFORMATION FORMATS</vt:lpstr>
      <vt:lpstr>INFORMATION FORMATS</vt:lpstr>
      <vt:lpstr> ISO HIERARCHY OF NETWORKS </vt:lpstr>
      <vt:lpstr>ISO HIERARCHY OF NETWORKS</vt:lpstr>
      <vt:lpstr>ISO HIERARCHY OF NETWORKS</vt:lpstr>
      <vt:lpstr> Connection-Oriented and Connectionless </vt:lpstr>
      <vt:lpstr> TRANSMISSION CONTROL PROTOCOL/INTERNET PROTOCOL (TCP/IP) </vt:lpstr>
      <vt:lpstr>TRANSMISSION CONTROL PROTOCOL/INTERNET PROTOCOL (TCP/IP)</vt:lpstr>
      <vt:lpstr>TRANSMISSION CONTROL PROTOCOL/INTERNET PROTOCOL (TCP/IP)</vt:lpstr>
      <vt:lpstr> TRANSMISSION CONTROL PROTOCOL/INTERNET PROTOCOL (TCP/IP) </vt:lpstr>
      <vt:lpstr>TRANSMISSION CONTROL PROTOCOL</vt:lpstr>
      <vt:lpstr>TRANSMISSION CONTROL PROTOCOL</vt:lpstr>
      <vt:lpstr>TCP SEGMENT FORMAT</vt:lpstr>
      <vt:lpstr>TCP SEGMENT FORMAT</vt:lpstr>
      <vt:lpstr>TCP SEGMENT FORMAT</vt:lpstr>
      <vt:lpstr>TCP SEGMENT FORMAT</vt:lpstr>
      <vt:lpstr>TCP SEGMENT FORMAT</vt:lpstr>
      <vt:lpstr> INTERNET PROTOCOL (/IP) </vt:lpstr>
      <vt:lpstr> INTERNET PROTOCOL (IP) </vt:lpstr>
      <vt:lpstr> INTERNET PROTOCOL (IP) </vt:lpstr>
      <vt:lpstr> INTERNET PROTOCOL (IP) </vt:lpstr>
      <vt:lpstr> INTERNET PROTOCOL (IP) </vt:lpstr>
      <vt:lpstr> INTERNET PROTOCOL (IP) </vt:lpstr>
      <vt:lpstr>INTERNET PROTOCOL (IP)</vt:lpstr>
      <vt:lpstr>IP ADDRESSING</vt:lpstr>
      <vt:lpstr> IP ADDRESSING </vt:lpstr>
      <vt:lpstr> IP ADDRESSING </vt:lpstr>
      <vt:lpstr> IP ADDRESS FORMAT </vt:lpstr>
      <vt:lpstr> IP ADDRESS FORMAT </vt:lpstr>
      <vt:lpstr> IP ADDRESS FORMAT </vt:lpstr>
      <vt:lpstr>  IP ADDRESS CLASSES  </vt:lpstr>
      <vt:lpstr>IP ADDRESS CLASSES</vt:lpstr>
      <vt:lpstr>IP ADDRESS CLASSES</vt:lpstr>
      <vt:lpstr>IP ADDRESS CLASSES</vt:lpstr>
      <vt:lpstr>IP ADDRESS CLASSES</vt:lpstr>
      <vt:lpstr>IP ADDRESS CLASSES</vt:lpstr>
      <vt:lpstr>IP ADDRESS CLASSES</vt:lpstr>
      <vt:lpstr>IP ADDRESS CLASSES</vt:lpstr>
      <vt:lpstr>Reserved IP Addresses</vt:lpstr>
      <vt:lpstr>Reserved IP Addresses</vt:lpstr>
      <vt:lpstr>Maximum Hosts</vt:lpstr>
      <vt:lpstr>Maximum Hosts</vt:lpstr>
      <vt:lpstr> IP Subnet Addressing </vt:lpstr>
      <vt:lpstr> IP Subnet Addressing </vt:lpstr>
      <vt:lpstr> IP Subnet Addressing </vt:lpstr>
      <vt:lpstr> IP Subnet Addressing </vt:lpstr>
      <vt:lpstr> IP Subnet Addressing </vt:lpstr>
      <vt:lpstr> IP Subnet Addressing </vt:lpstr>
      <vt:lpstr>IP Subnet Addressing</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ICS 2306 Computer Networks Course Syllabus </dc:title>
  <dc:creator>amindila</dc:creator>
  <cp:lastModifiedBy>Agnes Mindila</cp:lastModifiedBy>
  <cp:revision>194</cp:revision>
  <dcterms:created xsi:type="dcterms:W3CDTF">2014-05-23T06:14:27Z</dcterms:created>
  <dcterms:modified xsi:type="dcterms:W3CDTF">2024-01-26T13:45:41Z</dcterms:modified>
</cp:coreProperties>
</file>