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5" d="100"/>
          <a:sy n="75" d="100"/>
        </p:scale>
        <p:origin x="328"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E614E-6148-3517-BBF0-5BF842DB5B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3FE731-D2A9-0D2E-33A8-DD5D710639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8D80F7-BEC1-3156-0862-6DCC6D93EB3B}"/>
              </a:ext>
            </a:extLst>
          </p:cNvPr>
          <p:cNvSpPr>
            <a:spLocks noGrp="1"/>
          </p:cNvSpPr>
          <p:nvPr>
            <p:ph type="dt" sz="half" idx="10"/>
          </p:nvPr>
        </p:nvSpPr>
        <p:spPr/>
        <p:txBody>
          <a:bodyPr/>
          <a:lstStyle/>
          <a:p>
            <a:fld id="{95722B18-EF0F-4A1D-947C-D9C331B23F1C}" type="datetimeFigureOut">
              <a:rPr lang="en-US" smtClean="0"/>
              <a:t>3/1/2024</a:t>
            </a:fld>
            <a:endParaRPr lang="en-US"/>
          </a:p>
        </p:txBody>
      </p:sp>
      <p:sp>
        <p:nvSpPr>
          <p:cNvPr id="5" name="Footer Placeholder 4">
            <a:extLst>
              <a:ext uri="{FF2B5EF4-FFF2-40B4-BE49-F238E27FC236}">
                <a16:creationId xmlns:a16="http://schemas.microsoft.com/office/drawing/2014/main" id="{C6156713-D31E-80F4-F01F-4CB8D774D0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42C91F-A405-4EBC-974D-FD115CD95C2C}"/>
              </a:ext>
            </a:extLst>
          </p:cNvPr>
          <p:cNvSpPr>
            <a:spLocks noGrp="1"/>
          </p:cNvSpPr>
          <p:nvPr>
            <p:ph type="sldNum" sz="quarter" idx="12"/>
          </p:nvPr>
        </p:nvSpPr>
        <p:spPr/>
        <p:txBody>
          <a:bodyPr/>
          <a:lstStyle/>
          <a:p>
            <a:fld id="{89CE31A3-3379-4D52-BDA5-2C0DE7B3C98A}" type="slidenum">
              <a:rPr lang="en-US" smtClean="0"/>
              <a:t>‹#›</a:t>
            </a:fld>
            <a:endParaRPr lang="en-US"/>
          </a:p>
        </p:txBody>
      </p:sp>
    </p:spTree>
    <p:extLst>
      <p:ext uri="{BB962C8B-B14F-4D97-AF65-F5344CB8AC3E}">
        <p14:creationId xmlns:p14="http://schemas.microsoft.com/office/powerpoint/2010/main" val="485723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A1807-1993-BB54-659B-EEEB721A41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AED207-A051-BBB3-3D80-FD7F771328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932FBD-04E4-288D-F3B3-C0B1D3C914F4}"/>
              </a:ext>
            </a:extLst>
          </p:cNvPr>
          <p:cNvSpPr>
            <a:spLocks noGrp="1"/>
          </p:cNvSpPr>
          <p:nvPr>
            <p:ph type="dt" sz="half" idx="10"/>
          </p:nvPr>
        </p:nvSpPr>
        <p:spPr/>
        <p:txBody>
          <a:bodyPr/>
          <a:lstStyle/>
          <a:p>
            <a:fld id="{95722B18-EF0F-4A1D-947C-D9C331B23F1C}" type="datetimeFigureOut">
              <a:rPr lang="en-US" smtClean="0"/>
              <a:t>3/1/2024</a:t>
            </a:fld>
            <a:endParaRPr lang="en-US"/>
          </a:p>
        </p:txBody>
      </p:sp>
      <p:sp>
        <p:nvSpPr>
          <p:cNvPr id="5" name="Footer Placeholder 4">
            <a:extLst>
              <a:ext uri="{FF2B5EF4-FFF2-40B4-BE49-F238E27FC236}">
                <a16:creationId xmlns:a16="http://schemas.microsoft.com/office/drawing/2014/main" id="{1BBE9E1D-1380-855D-C6EB-EBC5C38F90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9AD36F-07AB-B19C-2DFE-27BFA766421E}"/>
              </a:ext>
            </a:extLst>
          </p:cNvPr>
          <p:cNvSpPr>
            <a:spLocks noGrp="1"/>
          </p:cNvSpPr>
          <p:nvPr>
            <p:ph type="sldNum" sz="quarter" idx="12"/>
          </p:nvPr>
        </p:nvSpPr>
        <p:spPr/>
        <p:txBody>
          <a:bodyPr/>
          <a:lstStyle/>
          <a:p>
            <a:fld id="{89CE31A3-3379-4D52-BDA5-2C0DE7B3C98A}" type="slidenum">
              <a:rPr lang="en-US" smtClean="0"/>
              <a:t>‹#›</a:t>
            </a:fld>
            <a:endParaRPr lang="en-US"/>
          </a:p>
        </p:txBody>
      </p:sp>
    </p:spTree>
    <p:extLst>
      <p:ext uri="{BB962C8B-B14F-4D97-AF65-F5344CB8AC3E}">
        <p14:creationId xmlns:p14="http://schemas.microsoft.com/office/powerpoint/2010/main" val="2028988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9F3EAB-6A81-CD61-CF82-621EDBEFBB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F50D00-F5A4-3462-B6AC-42A4AA7E3A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7AFA71-1CD9-FC8F-B4C7-BA1FBA8A3AF8}"/>
              </a:ext>
            </a:extLst>
          </p:cNvPr>
          <p:cNvSpPr>
            <a:spLocks noGrp="1"/>
          </p:cNvSpPr>
          <p:nvPr>
            <p:ph type="dt" sz="half" idx="10"/>
          </p:nvPr>
        </p:nvSpPr>
        <p:spPr/>
        <p:txBody>
          <a:bodyPr/>
          <a:lstStyle/>
          <a:p>
            <a:fld id="{95722B18-EF0F-4A1D-947C-D9C331B23F1C}" type="datetimeFigureOut">
              <a:rPr lang="en-US" smtClean="0"/>
              <a:t>3/1/2024</a:t>
            </a:fld>
            <a:endParaRPr lang="en-US"/>
          </a:p>
        </p:txBody>
      </p:sp>
      <p:sp>
        <p:nvSpPr>
          <p:cNvPr id="5" name="Footer Placeholder 4">
            <a:extLst>
              <a:ext uri="{FF2B5EF4-FFF2-40B4-BE49-F238E27FC236}">
                <a16:creationId xmlns:a16="http://schemas.microsoft.com/office/drawing/2014/main" id="{C12301A2-085B-C9A0-F621-638CC7EC74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35CB70-F17F-2BBD-DCC2-409D6FC5EA0B}"/>
              </a:ext>
            </a:extLst>
          </p:cNvPr>
          <p:cNvSpPr>
            <a:spLocks noGrp="1"/>
          </p:cNvSpPr>
          <p:nvPr>
            <p:ph type="sldNum" sz="quarter" idx="12"/>
          </p:nvPr>
        </p:nvSpPr>
        <p:spPr/>
        <p:txBody>
          <a:bodyPr/>
          <a:lstStyle/>
          <a:p>
            <a:fld id="{89CE31A3-3379-4D52-BDA5-2C0DE7B3C98A}" type="slidenum">
              <a:rPr lang="en-US" smtClean="0"/>
              <a:t>‹#›</a:t>
            </a:fld>
            <a:endParaRPr lang="en-US"/>
          </a:p>
        </p:txBody>
      </p:sp>
    </p:spTree>
    <p:extLst>
      <p:ext uri="{BB962C8B-B14F-4D97-AF65-F5344CB8AC3E}">
        <p14:creationId xmlns:p14="http://schemas.microsoft.com/office/powerpoint/2010/main" val="3141313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0C47-02E8-2677-3081-227AFD0B0E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184ED-C565-0ED6-283D-F47EF4DFF0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625C9D-BF6F-0B57-5053-0977E0973CF2}"/>
              </a:ext>
            </a:extLst>
          </p:cNvPr>
          <p:cNvSpPr>
            <a:spLocks noGrp="1"/>
          </p:cNvSpPr>
          <p:nvPr>
            <p:ph type="dt" sz="half" idx="10"/>
          </p:nvPr>
        </p:nvSpPr>
        <p:spPr/>
        <p:txBody>
          <a:bodyPr/>
          <a:lstStyle/>
          <a:p>
            <a:fld id="{95722B18-EF0F-4A1D-947C-D9C331B23F1C}" type="datetimeFigureOut">
              <a:rPr lang="en-US" smtClean="0"/>
              <a:t>3/1/2024</a:t>
            </a:fld>
            <a:endParaRPr lang="en-US"/>
          </a:p>
        </p:txBody>
      </p:sp>
      <p:sp>
        <p:nvSpPr>
          <p:cNvPr id="5" name="Footer Placeholder 4">
            <a:extLst>
              <a:ext uri="{FF2B5EF4-FFF2-40B4-BE49-F238E27FC236}">
                <a16:creationId xmlns:a16="http://schemas.microsoft.com/office/drawing/2014/main" id="{34F70416-B74A-8989-C0CF-CE99339DA1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FEA689-F427-4AF6-7519-8CE0A0CCA19A}"/>
              </a:ext>
            </a:extLst>
          </p:cNvPr>
          <p:cNvSpPr>
            <a:spLocks noGrp="1"/>
          </p:cNvSpPr>
          <p:nvPr>
            <p:ph type="sldNum" sz="quarter" idx="12"/>
          </p:nvPr>
        </p:nvSpPr>
        <p:spPr/>
        <p:txBody>
          <a:bodyPr/>
          <a:lstStyle/>
          <a:p>
            <a:fld id="{89CE31A3-3379-4D52-BDA5-2C0DE7B3C98A}" type="slidenum">
              <a:rPr lang="en-US" smtClean="0"/>
              <a:t>‹#›</a:t>
            </a:fld>
            <a:endParaRPr lang="en-US"/>
          </a:p>
        </p:txBody>
      </p:sp>
    </p:spTree>
    <p:extLst>
      <p:ext uri="{BB962C8B-B14F-4D97-AF65-F5344CB8AC3E}">
        <p14:creationId xmlns:p14="http://schemas.microsoft.com/office/powerpoint/2010/main" val="2055782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CAB2F-7004-69D4-78A5-3B0EF2CF04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681F8F-853B-7B79-4458-86B18365A4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665278-EFC8-EF79-3C62-725B0775DD72}"/>
              </a:ext>
            </a:extLst>
          </p:cNvPr>
          <p:cNvSpPr>
            <a:spLocks noGrp="1"/>
          </p:cNvSpPr>
          <p:nvPr>
            <p:ph type="dt" sz="half" idx="10"/>
          </p:nvPr>
        </p:nvSpPr>
        <p:spPr/>
        <p:txBody>
          <a:bodyPr/>
          <a:lstStyle/>
          <a:p>
            <a:fld id="{95722B18-EF0F-4A1D-947C-D9C331B23F1C}" type="datetimeFigureOut">
              <a:rPr lang="en-US" smtClean="0"/>
              <a:t>3/1/2024</a:t>
            </a:fld>
            <a:endParaRPr lang="en-US"/>
          </a:p>
        </p:txBody>
      </p:sp>
      <p:sp>
        <p:nvSpPr>
          <p:cNvPr id="5" name="Footer Placeholder 4">
            <a:extLst>
              <a:ext uri="{FF2B5EF4-FFF2-40B4-BE49-F238E27FC236}">
                <a16:creationId xmlns:a16="http://schemas.microsoft.com/office/drawing/2014/main" id="{3E059D22-F1A8-B5B6-F5AD-D7ED3F383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D64C75-AF3C-06AD-E748-D87E319769F2}"/>
              </a:ext>
            </a:extLst>
          </p:cNvPr>
          <p:cNvSpPr>
            <a:spLocks noGrp="1"/>
          </p:cNvSpPr>
          <p:nvPr>
            <p:ph type="sldNum" sz="quarter" idx="12"/>
          </p:nvPr>
        </p:nvSpPr>
        <p:spPr/>
        <p:txBody>
          <a:bodyPr/>
          <a:lstStyle/>
          <a:p>
            <a:fld id="{89CE31A3-3379-4D52-BDA5-2C0DE7B3C98A}" type="slidenum">
              <a:rPr lang="en-US" smtClean="0"/>
              <a:t>‹#›</a:t>
            </a:fld>
            <a:endParaRPr lang="en-US"/>
          </a:p>
        </p:txBody>
      </p:sp>
    </p:spTree>
    <p:extLst>
      <p:ext uri="{BB962C8B-B14F-4D97-AF65-F5344CB8AC3E}">
        <p14:creationId xmlns:p14="http://schemas.microsoft.com/office/powerpoint/2010/main" val="3920247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EBDEF-8ABD-4E27-55A2-5EAFE5DCF2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2E1EB9-64B6-9249-7B7D-D2BC412C98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AF0268-F742-7BCC-5F05-EB365E81EA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5E667F-9927-3382-B538-0E5B7C9E3C5A}"/>
              </a:ext>
            </a:extLst>
          </p:cNvPr>
          <p:cNvSpPr>
            <a:spLocks noGrp="1"/>
          </p:cNvSpPr>
          <p:nvPr>
            <p:ph type="dt" sz="half" idx="10"/>
          </p:nvPr>
        </p:nvSpPr>
        <p:spPr/>
        <p:txBody>
          <a:bodyPr/>
          <a:lstStyle/>
          <a:p>
            <a:fld id="{95722B18-EF0F-4A1D-947C-D9C331B23F1C}" type="datetimeFigureOut">
              <a:rPr lang="en-US" smtClean="0"/>
              <a:t>3/1/2024</a:t>
            </a:fld>
            <a:endParaRPr lang="en-US"/>
          </a:p>
        </p:txBody>
      </p:sp>
      <p:sp>
        <p:nvSpPr>
          <p:cNvPr id="6" name="Footer Placeholder 5">
            <a:extLst>
              <a:ext uri="{FF2B5EF4-FFF2-40B4-BE49-F238E27FC236}">
                <a16:creationId xmlns:a16="http://schemas.microsoft.com/office/drawing/2014/main" id="{514F157D-9323-BCBA-FAE7-3C6D64F4C3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02ADE8-C873-0778-F8CF-54AE86586650}"/>
              </a:ext>
            </a:extLst>
          </p:cNvPr>
          <p:cNvSpPr>
            <a:spLocks noGrp="1"/>
          </p:cNvSpPr>
          <p:nvPr>
            <p:ph type="sldNum" sz="quarter" idx="12"/>
          </p:nvPr>
        </p:nvSpPr>
        <p:spPr/>
        <p:txBody>
          <a:bodyPr/>
          <a:lstStyle/>
          <a:p>
            <a:fld id="{89CE31A3-3379-4D52-BDA5-2C0DE7B3C98A}" type="slidenum">
              <a:rPr lang="en-US" smtClean="0"/>
              <a:t>‹#›</a:t>
            </a:fld>
            <a:endParaRPr lang="en-US"/>
          </a:p>
        </p:txBody>
      </p:sp>
    </p:spTree>
    <p:extLst>
      <p:ext uri="{BB962C8B-B14F-4D97-AF65-F5344CB8AC3E}">
        <p14:creationId xmlns:p14="http://schemas.microsoft.com/office/powerpoint/2010/main" val="952146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7D49-F709-7EFB-1849-B601DC7F3F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D88877-6AE7-E810-D9F3-690A073F10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4733F8-C0DA-B176-959C-D74B63BBD2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953D06-6149-491F-CD97-FF5B131237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BD4CBB-4734-A111-2621-D14492C9A8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F0CDBD-7978-F005-0150-4AD9BF7078A9}"/>
              </a:ext>
            </a:extLst>
          </p:cNvPr>
          <p:cNvSpPr>
            <a:spLocks noGrp="1"/>
          </p:cNvSpPr>
          <p:nvPr>
            <p:ph type="dt" sz="half" idx="10"/>
          </p:nvPr>
        </p:nvSpPr>
        <p:spPr/>
        <p:txBody>
          <a:bodyPr/>
          <a:lstStyle/>
          <a:p>
            <a:fld id="{95722B18-EF0F-4A1D-947C-D9C331B23F1C}" type="datetimeFigureOut">
              <a:rPr lang="en-US" smtClean="0"/>
              <a:t>3/1/2024</a:t>
            </a:fld>
            <a:endParaRPr lang="en-US"/>
          </a:p>
        </p:txBody>
      </p:sp>
      <p:sp>
        <p:nvSpPr>
          <p:cNvPr id="8" name="Footer Placeholder 7">
            <a:extLst>
              <a:ext uri="{FF2B5EF4-FFF2-40B4-BE49-F238E27FC236}">
                <a16:creationId xmlns:a16="http://schemas.microsoft.com/office/drawing/2014/main" id="{01169E34-5104-ADE8-02F9-9416BF3A08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CC71ED-CEF1-FC1D-F26E-5D7DFF3352C5}"/>
              </a:ext>
            </a:extLst>
          </p:cNvPr>
          <p:cNvSpPr>
            <a:spLocks noGrp="1"/>
          </p:cNvSpPr>
          <p:nvPr>
            <p:ph type="sldNum" sz="quarter" idx="12"/>
          </p:nvPr>
        </p:nvSpPr>
        <p:spPr/>
        <p:txBody>
          <a:bodyPr/>
          <a:lstStyle/>
          <a:p>
            <a:fld id="{89CE31A3-3379-4D52-BDA5-2C0DE7B3C98A}" type="slidenum">
              <a:rPr lang="en-US" smtClean="0"/>
              <a:t>‹#›</a:t>
            </a:fld>
            <a:endParaRPr lang="en-US"/>
          </a:p>
        </p:txBody>
      </p:sp>
    </p:spTree>
    <p:extLst>
      <p:ext uri="{BB962C8B-B14F-4D97-AF65-F5344CB8AC3E}">
        <p14:creationId xmlns:p14="http://schemas.microsoft.com/office/powerpoint/2010/main" val="2838991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695D3-67C2-9311-47A3-0E73A51587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4F6173-B318-D28F-2DBF-A78A682B664B}"/>
              </a:ext>
            </a:extLst>
          </p:cNvPr>
          <p:cNvSpPr>
            <a:spLocks noGrp="1"/>
          </p:cNvSpPr>
          <p:nvPr>
            <p:ph type="dt" sz="half" idx="10"/>
          </p:nvPr>
        </p:nvSpPr>
        <p:spPr/>
        <p:txBody>
          <a:bodyPr/>
          <a:lstStyle/>
          <a:p>
            <a:fld id="{95722B18-EF0F-4A1D-947C-D9C331B23F1C}" type="datetimeFigureOut">
              <a:rPr lang="en-US" smtClean="0"/>
              <a:t>3/1/2024</a:t>
            </a:fld>
            <a:endParaRPr lang="en-US"/>
          </a:p>
        </p:txBody>
      </p:sp>
      <p:sp>
        <p:nvSpPr>
          <p:cNvPr id="4" name="Footer Placeholder 3">
            <a:extLst>
              <a:ext uri="{FF2B5EF4-FFF2-40B4-BE49-F238E27FC236}">
                <a16:creationId xmlns:a16="http://schemas.microsoft.com/office/drawing/2014/main" id="{1ED26710-9A04-1BBB-C92D-96BF20C4FD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94674E-3497-AA4E-8E86-C74715C4EE1B}"/>
              </a:ext>
            </a:extLst>
          </p:cNvPr>
          <p:cNvSpPr>
            <a:spLocks noGrp="1"/>
          </p:cNvSpPr>
          <p:nvPr>
            <p:ph type="sldNum" sz="quarter" idx="12"/>
          </p:nvPr>
        </p:nvSpPr>
        <p:spPr/>
        <p:txBody>
          <a:bodyPr/>
          <a:lstStyle/>
          <a:p>
            <a:fld id="{89CE31A3-3379-4D52-BDA5-2C0DE7B3C98A}" type="slidenum">
              <a:rPr lang="en-US" smtClean="0"/>
              <a:t>‹#›</a:t>
            </a:fld>
            <a:endParaRPr lang="en-US"/>
          </a:p>
        </p:txBody>
      </p:sp>
    </p:spTree>
    <p:extLst>
      <p:ext uri="{BB962C8B-B14F-4D97-AF65-F5344CB8AC3E}">
        <p14:creationId xmlns:p14="http://schemas.microsoft.com/office/powerpoint/2010/main" val="531976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4B66F2-05BD-C937-DAD6-4151D3AEA2CD}"/>
              </a:ext>
            </a:extLst>
          </p:cNvPr>
          <p:cNvSpPr>
            <a:spLocks noGrp="1"/>
          </p:cNvSpPr>
          <p:nvPr>
            <p:ph type="dt" sz="half" idx="10"/>
          </p:nvPr>
        </p:nvSpPr>
        <p:spPr/>
        <p:txBody>
          <a:bodyPr/>
          <a:lstStyle/>
          <a:p>
            <a:fld id="{95722B18-EF0F-4A1D-947C-D9C331B23F1C}" type="datetimeFigureOut">
              <a:rPr lang="en-US" smtClean="0"/>
              <a:t>3/1/2024</a:t>
            </a:fld>
            <a:endParaRPr lang="en-US"/>
          </a:p>
        </p:txBody>
      </p:sp>
      <p:sp>
        <p:nvSpPr>
          <p:cNvPr id="3" name="Footer Placeholder 2">
            <a:extLst>
              <a:ext uri="{FF2B5EF4-FFF2-40B4-BE49-F238E27FC236}">
                <a16:creationId xmlns:a16="http://schemas.microsoft.com/office/drawing/2014/main" id="{3F437F9E-2246-BB56-5725-28BA39D563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29BF30-927E-6D48-7B6F-8EBDF6EDA6FF}"/>
              </a:ext>
            </a:extLst>
          </p:cNvPr>
          <p:cNvSpPr>
            <a:spLocks noGrp="1"/>
          </p:cNvSpPr>
          <p:nvPr>
            <p:ph type="sldNum" sz="quarter" idx="12"/>
          </p:nvPr>
        </p:nvSpPr>
        <p:spPr/>
        <p:txBody>
          <a:bodyPr/>
          <a:lstStyle/>
          <a:p>
            <a:fld id="{89CE31A3-3379-4D52-BDA5-2C0DE7B3C98A}" type="slidenum">
              <a:rPr lang="en-US" smtClean="0"/>
              <a:t>‹#›</a:t>
            </a:fld>
            <a:endParaRPr lang="en-US"/>
          </a:p>
        </p:txBody>
      </p:sp>
    </p:spTree>
    <p:extLst>
      <p:ext uri="{BB962C8B-B14F-4D97-AF65-F5344CB8AC3E}">
        <p14:creationId xmlns:p14="http://schemas.microsoft.com/office/powerpoint/2010/main" val="3018354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7BA57-0F57-AD92-3D48-C0B092A540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CCF477-13D7-AB90-E045-904F11C0C2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8483A0-3F53-D197-2814-FCCD871412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1B5EB2-00D7-BBDC-69E2-7D645BA4A225}"/>
              </a:ext>
            </a:extLst>
          </p:cNvPr>
          <p:cNvSpPr>
            <a:spLocks noGrp="1"/>
          </p:cNvSpPr>
          <p:nvPr>
            <p:ph type="dt" sz="half" idx="10"/>
          </p:nvPr>
        </p:nvSpPr>
        <p:spPr/>
        <p:txBody>
          <a:bodyPr/>
          <a:lstStyle/>
          <a:p>
            <a:fld id="{95722B18-EF0F-4A1D-947C-D9C331B23F1C}" type="datetimeFigureOut">
              <a:rPr lang="en-US" smtClean="0"/>
              <a:t>3/1/2024</a:t>
            </a:fld>
            <a:endParaRPr lang="en-US"/>
          </a:p>
        </p:txBody>
      </p:sp>
      <p:sp>
        <p:nvSpPr>
          <p:cNvPr id="6" name="Footer Placeholder 5">
            <a:extLst>
              <a:ext uri="{FF2B5EF4-FFF2-40B4-BE49-F238E27FC236}">
                <a16:creationId xmlns:a16="http://schemas.microsoft.com/office/drawing/2014/main" id="{749013A0-8206-9A9E-B203-74B7163AB1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EEAF6D-1F9A-7359-7BA9-C7EA2199A418}"/>
              </a:ext>
            </a:extLst>
          </p:cNvPr>
          <p:cNvSpPr>
            <a:spLocks noGrp="1"/>
          </p:cNvSpPr>
          <p:nvPr>
            <p:ph type="sldNum" sz="quarter" idx="12"/>
          </p:nvPr>
        </p:nvSpPr>
        <p:spPr/>
        <p:txBody>
          <a:bodyPr/>
          <a:lstStyle/>
          <a:p>
            <a:fld id="{89CE31A3-3379-4D52-BDA5-2C0DE7B3C98A}" type="slidenum">
              <a:rPr lang="en-US" smtClean="0"/>
              <a:t>‹#›</a:t>
            </a:fld>
            <a:endParaRPr lang="en-US"/>
          </a:p>
        </p:txBody>
      </p:sp>
    </p:spTree>
    <p:extLst>
      <p:ext uri="{BB962C8B-B14F-4D97-AF65-F5344CB8AC3E}">
        <p14:creationId xmlns:p14="http://schemas.microsoft.com/office/powerpoint/2010/main" val="881062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56417-1B49-B600-82E6-AE205FC52B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DB2FAE-04B5-B3AB-75FF-161E9EF66E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A04483-0A03-793B-9056-3242E560EB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C7127E-CC5E-14FE-2130-23DC986D618D}"/>
              </a:ext>
            </a:extLst>
          </p:cNvPr>
          <p:cNvSpPr>
            <a:spLocks noGrp="1"/>
          </p:cNvSpPr>
          <p:nvPr>
            <p:ph type="dt" sz="half" idx="10"/>
          </p:nvPr>
        </p:nvSpPr>
        <p:spPr/>
        <p:txBody>
          <a:bodyPr/>
          <a:lstStyle/>
          <a:p>
            <a:fld id="{95722B18-EF0F-4A1D-947C-D9C331B23F1C}" type="datetimeFigureOut">
              <a:rPr lang="en-US" smtClean="0"/>
              <a:t>3/1/2024</a:t>
            </a:fld>
            <a:endParaRPr lang="en-US"/>
          </a:p>
        </p:txBody>
      </p:sp>
      <p:sp>
        <p:nvSpPr>
          <p:cNvPr id="6" name="Footer Placeholder 5">
            <a:extLst>
              <a:ext uri="{FF2B5EF4-FFF2-40B4-BE49-F238E27FC236}">
                <a16:creationId xmlns:a16="http://schemas.microsoft.com/office/drawing/2014/main" id="{71383DD4-8065-51E8-D638-E302CD38D4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A78B8F-AAAB-DC1E-C76C-5D01CB0811A4}"/>
              </a:ext>
            </a:extLst>
          </p:cNvPr>
          <p:cNvSpPr>
            <a:spLocks noGrp="1"/>
          </p:cNvSpPr>
          <p:nvPr>
            <p:ph type="sldNum" sz="quarter" idx="12"/>
          </p:nvPr>
        </p:nvSpPr>
        <p:spPr/>
        <p:txBody>
          <a:bodyPr/>
          <a:lstStyle/>
          <a:p>
            <a:fld id="{89CE31A3-3379-4D52-BDA5-2C0DE7B3C98A}" type="slidenum">
              <a:rPr lang="en-US" smtClean="0"/>
              <a:t>‹#›</a:t>
            </a:fld>
            <a:endParaRPr lang="en-US"/>
          </a:p>
        </p:txBody>
      </p:sp>
    </p:spTree>
    <p:extLst>
      <p:ext uri="{BB962C8B-B14F-4D97-AF65-F5344CB8AC3E}">
        <p14:creationId xmlns:p14="http://schemas.microsoft.com/office/powerpoint/2010/main" val="3230389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2A2796-EB2E-EF52-B216-31647B6ABD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04A3DA-9BD6-8363-58B1-AF2330AFF8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4B1491-D065-C1C8-9ABA-87BCA36F65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722B18-EF0F-4A1D-947C-D9C331B23F1C}" type="datetimeFigureOut">
              <a:rPr lang="en-US" smtClean="0"/>
              <a:t>3/1/2024</a:t>
            </a:fld>
            <a:endParaRPr lang="en-US"/>
          </a:p>
        </p:txBody>
      </p:sp>
      <p:sp>
        <p:nvSpPr>
          <p:cNvPr id="5" name="Footer Placeholder 4">
            <a:extLst>
              <a:ext uri="{FF2B5EF4-FFF2-40B4-BE49-F238E27FC236}">
                <a16:creationId xmlns:a16="http://schemas.microsoft.com/office/drawing/2014/main" id="{3E07EC39-FC32-1D58-B5DB-1B53A8FC5C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E2744CE-7212-68AE-008E-681530071F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CE31A3-3379-4D52-BDA5-2C0DE7B3C98A}" type="slidenum">
              <a:rPr lang="en-US" smtClean="0"/>
              <a:t>‹#›</a:t>
            </a:fld>
            <a:endParaRPr lang="en-US"/>
          </a:p>
        </p:txBody>
      </p:sp>
    </p:spTree>
    <p:extLst>
      <p:ext uri="{BB962C8B-B14F-4D97-AF65-F5344CB8AC3E}">
        <p14:creationId xmlns:p14="http://schemas.microsoft.com/office/powerpoint/2010/main" val="2466671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C1AB0-B21A-7133-ADA1-96CDD07E7679}"/>
              </a:ext>
            </a:extLst>
          </p:cNvPr>
          <p:cNvSpPr>
            <a:spLocks noGrp="1"/>
          </p:cNvSpPr>
          <p:nvPr>
            <p:ph type="ctrTitle" idx="4294967295"/>
          </p:nvPr>
        </p:nvSpPr>
        <p:spPr>
          <a:xfrm>
            <a:off x="568960" y="86043"/>
            <a:ext cx="4582160" cy="1346517"/>
          </a:xfrm>
        </p:spPr>
        <p:txBody>
          <a:bodyPr/>
          <a:lstStyle/>
          <a:p>
            <a:r>
              <a:rPr lang="en-US" b="1" dirty="0"/>
              <a:t>LAN Technologies</a:t>
            </a:r>
          </a:p>
        </p:txBody>
      </p:sp>
      <p:sp>
        <p:nvSpPr>
          <p:cNvPr id="5" name="TextBox 4">
            <a:extLst>
              <a:ext uri="{FF2B5EF4-FFF2-40B4-BE49-F238E27FC236}">
                <a16:creationId xmlns:a16="http://schemas.microsoft.com/office/drawing/2014/main" id="{F4306BFD-3879-6B0B-8193-A017E6AAB66E}"/>
              </a:ext>
            </a:extLst>
          </p:cNvPr>
          <p:cNvSpPr txBox="1"/>
          <p:nvPr/>
        </p:nvSpPr>
        <p:spPr>
          <a:xfrm>
            <a:off x="416560" y="1356142"/>
            <a:ext cx="10444480" cy="5539978"/>
          </a:xfrm>
          <a:prstGeom prst="rect">
            <a:avLst/>
          </a:prstGeom>
          <a:noFill/>
        </p:spPr>
        <p:txBody>
          <a:bodyPr wrap="square">
            <a:spAutoFit/>
          </a:bodyPr>
          <a:lstStyle/>
          <a:p>
            <a:pPr marL="0" marR="0" algn="just">
              <a:spcBef>
                <a:spcPts val="0"/>
              </a:spcBef>
              <a:spcAft>
                <a:spcPts val="0"/>
              </a:spcAft>
            </a:pPr>
            <a:r>
              <a:rPr lang="en-US" sz="1800" b="1" u="none" strike="noStrike"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342900" marR="0" indent="-342900" algn="just">
              <a:spcBef>
                <a:spcPts val="0"/>
              </a:spcBef>
              <a:spcAft>
                <a:spcPts val="0"/>
              </a:spcAft>
              <a:buFont typeface="Arial" panose="020B0604020202020204" pitchFamily="34" charset="0"/>
              <a:buChar char="•"/>
            </a:pPr>
            <a:r>
              <a:rPr lang="en-US" sz="2400" b="1" u="sng" dirty="0">
                <a:effectLst/>
                <a:latin typeface="Times New Roman" panose="02020603050405020304" pitchFamily="18" charset="0"/>
                <a:ea typeface="Times New Roman" panose="02020603050405020304" pitchFamily="18" charset="0"/>
              </a:rPr>
              <a:t>ETHERNET: </a:t>
            </a:r>
            <a:r>
              <a:rPr lang="en-US" sz="2400" dirty="0">
                <a:effectLst/>
                <a:latin typeface="Times New Roman" panose="02020603050405020304" pitchFamily="18" charset="0"/>
                <a:ea typeface="Times New Roman" panose="02020603050405020304" pitchFamily="18" charset="0"/>
              </a:rPr>
              <a:t>the term Ethernet refers to the family of LAN products covered by the IEEE 802.3 standard that defines what is commonly known as the CSMA/CD protocol (Carrier Sense Multiple Access Collision Detect). </a:t>
            </a:r>
          </a:p>
          <a:p>
            <a:pPr marR="0" algn="just">
              <a:spcBef>
                <a:spcPts val="0"/>
              </a:spcBef>
              <a:spcAft>
                <a:spcPts val="0"/>
              </a:spcAft>
            </a:pPr>
            <a:endParaRPr lang="en-US" sz="2400" dirty="0">
              <a:effectLst/>
              <a:latin typeface="Times New Roman" panose="02020603050405020304" pitchFamily="18" charset="0"/>
              <a:ea typeface="Times New Roman" panose="02020603050405020304" pitchFamily="18" charset="0"/>
            </a:endParaRPr>
          </a:p>
          <a:p>
            <a:pPr marL="342900" marR="0" indent="-342900" algn="just">
              <a:spcBef>
                <a:spcPts val="0"/>
              </a:spcBef>
              <a:spcAft>
                <a:spcPts val="0"/>
              </a:spcAf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When a host wants to transmit over the network, it first checks for the presence of a digital signal on the wire. If all is clear the host will proceed with its transmission. </a:t>
            </a:r>
          </a:p>
          <a:p>
            <a:pPr marL="342900" marR="0" indent="-342900" algn="just">
              <a:spcBef>
                <a:spcPts val="0"/>
              </a:spcBef>
              <a:spcAft>
                <a:spcPts val="0"/>
              </a:spcAft>
              <a:buFont typeface="Arial" panose="020B0604020202020204" pitchFamily="34" charset="0"/>
              <a:buChar char="•"/>
            </a:pPr>
            <a:endParaRPr lang="en-US" sz="2400" dirty="0">
              <a:effectLst/>
              <a:latin typeface="Times New Roman" panose="02020603050405020304" pitchFamily="18" charset="0"/>
              <a:ea typeface="Times New Roman" panose="02020603050405020304" pitchFamily="18" charset="0"/>
            </a:endParaRPr>
          </a:p>
          <a:p>
            <a:pPr marL="342900" marR="0" indent="-342900" algn="just">
              <a:spcBef>
                <a:spcPts val="0"/>
              </a:spcBef>
              <a:spcAft>
                <a:spcPts val="0"/>
              </a:spcAf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The host continuously monitors the wire to make sure no other hosts begin transmitting. If the host detects another signal on the wire, it sends out an extended jam signal by waiting a while before attempting to transmit again. Backoff algorithms determine when the colliding stations can transmit. If collisions keep occurring after 15 tries, the nodes attempting to transmit will then time out.</a:t>
            </a:r>
          </a:p>
        </p:txBody>
      </p:sp>
    </p:spTree>
    <p:extLst>
      <p:ext uri="{BB962C8B-B14F-4D97-AF65-F5344CB8AC3E}">
        <p14:creationId xmlns:p14="http://schemas.microsoft.com/office/powerpoint/2010/main" val="1093167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9246AA-5ACF-45FD-CD9A-EB0D2E4EDB4E}"/>
              </a:ext>
            </a:extLst>
          </p:cNvPr>
          <p:cNvSpPr txBox="1"/>
          <p:nvPr/>
        </p:nvSpPr>
        <p:spPr>
          <a:xfrm>
            <a:off x="101600" y="145534"/>
            <a:ext cx="6096000" cy="584775"/>
          </a:xfrm>
          <a:prstGeom prst="rect">
            <a:avLst/>
          </a:prstGeom>
          <a:noFill/>
        </p:spPr>
        <p:txBody>
          <a:bodyPr wrap="square">
            <a:spAutoFit/>
          </a:bodyPr>
          <a:lstStyle/>
          <a:p>
            <a:r>
              <a:rPr lang="en-US" sz="3200" b="1" dirty="0"/>
              <a:t>Ethernet Physical Layer</a:t>
            </a:r>
          </a:p>
        </p:txBody>
      </p:sp>
      <p:sp>
        <p:nvSpPr>
          <p:cNvPr id="5" name="TextBox 4">
            <a:extLst>
              <a:ext uri="{FF2B5EF4-FFF2-40B4-BE49-F238E27FC236}">
                <a16:creationId xmlns:a16="http://schemas.microsoft.com/office/drawing/2014/main" id="{45352FA1-0ACD-9AE0-5C54-08C0136EADF1}"/>
              </a:ext>
            </a:extLst>
          </p:cNvPr>
          <p:cNvSpPr txBox="1"/>
          <p:nvPr/>
        </p:nvSpPr>
        <p:spPr>
          <a:xfrm>
            <a:off x="320040" y="730309"/>
            <a:ext cx="11049000" cy="6214843"/>
          </a:xfrm>
          <a:prstGeom prst="rect">
            <a:avLst/>
          </a:prstGeom>
          <a:noFill/>
        </p:spPr>
        <p:txBody>
          <a:bodyPr wrap="square">
            <a:spAutoFit/>
          </a:bodyPr>
          <a:lstStyle/>
          <a:p>
            <a:pPr marL="342900" marR="0" lvl="0" indent="-342900" algn="just">
              <a:spcBef>
                <a:spcPts val="0"/>
              </a:spcBef>
              <a:spcAft>
                <a:spcPts val="0"/>
              </a:spcAft>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10BASE2- 10 Mbps, baseband, almost 200 meters, </a:t>
            </a:r>
            <a:r>
              <a:rPr lang="en-US" sz="2400" dirty="0" err="1">
                <a:effectLst/>
                <a:latin typeface="Times New Roman" panose="02020603050405020304" pitchFamily="18" charset="0"/>
                <a:ea typeface="Times New Roman" panose="02020603050405020304" pitchFamily="18" charset="0"/>
              </a:rPr>
              <a:t>thinnet</a:t>
            </a:r>
            <a:endParaRPr lang="en-US" sz="24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10BASE5- 10 Mbps, baseband, 500 meters, </a:t>
            </a:r>
            <a:r>
              <a:rPr lang="en-US" sz="2400" dirty="0" err="1">
                <a:effectLst/>
                <a:latin typeface="Times New Roman" panose="02020603050405020304" pitchFamily="18" charset="0"/>
                <a:ea typeface="Times New Roman" panose="02020603050405020304" pitchFamily="18" charset="0"/>
              </a:rPr>
              <a:t>thicknet</a:t>
            </a:r>
            <a:endParaRPr lang="en-US" sz="24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rPr>
              <a:t>10BASE-T-10Mbps, baseband, over two twisted pair cable, each device must connect into a hub or a switch.</a:t>
            </a:r>
          </a:p>
          <a:p>
            <a:pPr marL="342900" marR="0" lvl="0" indent="-342900" algn="just">
              <a:lnSpc>
                <a:spcPct val="115000"/>
              </a:lnSpc>
              <a:spcBef>
                <a:spcPts val="0"/>
              </a:spcBef>
              <a:spcAft>
                <a:spcPts val="0"/>
              </a:spcAft>
              <a:buFont typeface="Symbol" panose="05050102010706020507" pitchFamily="18" charset="2"/>
              <a:buChar char=""/>
            </a:pP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100BASE-F- 100Mbps, baseband,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100BASE-TX 100Mbps, use category 5, 6 or 7 UTP</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100BASE-FX-1000Mbps, use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fiber</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cabling multimode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fiber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1000BASET, category 5,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upto</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100 meters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1000BASELX-single mode </a:t>
            </a:r>
            <a:r>
              <a:rPr lang="en-GB" sz="2400" dirty="0" err="1">
                <a:effectLst/>
                <a:latin typeface="Times New Roman" panose="02020603050405020304" pitchFamily="18" charset="0"/>
                <a:ea typeface="Calibri" panose="020F0502020204030204" pitchFamily="34" charset="0"/>
                <a:cs typeface="Times New Roman" panose="02020603050405020304" pitchFamily="18" charset="0"/>
              </a:rPr>
              <a:t>fiber</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from 3km – 10 km</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0"/>
              </a:spcAft>
            </a:pP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The EIA/TIA ( Electronic Industries Association and the Telecommunications Industry Alliance) is the standards body that creates the physical layer specifications for Ethernet.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1000"/>
              </a:spcAft>
            </a:pP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Each Ethernet cable type that is specified by the EIA/TIA has inherent attenuation which is defined as the loss of strength as it travels the length of a cable and is measured in decibels(dB). The cabling used in corporate and home markets is measured in categories. A higher quality cable will have a higher rated category and lower attenuation.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85687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E2336A-2B90-9BB9-5E76-55B8DD20D8DE}"/>
              </a:ext>
            </a:extLst>
          </p:cNvPr>
          <p:cNvSpPr txBox="1"/>
          <p:nvPr/>
        </p:nvSpPr>
        <p:spPr>
          <a:xfrm>
            <a:off x="985520" y="1032054"/>
            <a:ext cx="10454640" cy="5693866"/>
          </a:xfrm>
          <a:prstGeom prst="rect">
            <a:avLst/>
          </a:prstGeom>
          <a:noFill/>
        </p:spPr>
        <p:txBody>
          <a:bodyPr wrap="square">
            <a:spAutoFit/>
          </a:bodyPr>
          <a:lstStyle/>
          <a:p>
            <a:pPr marL="457200" indent="-457200" algn="just">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rPr>
              <a:t>IBM originally developed the token ring network in the 1970’s. It is still IBM’s primary local area network technology. The IEEE 802.5 specification is almost identical to and completely compatible with IBM’s Token ring network. </a:t>
            </a:r>
          </a:p>
          <a:p>
            <a:pPr marL="457200" indent="-457200" algn="just">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rPr>
              <a:t>Token passing networks move a small frame called a token around a network. Possession of the token grants the right to transmit. If a node receiving the token has no information to send, it passes the token to the next end station. </a:t>
            </a:r>
          </a:p>
          <a:p>
            <a:pPr marL="457200" indent="-457200" algn="just">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rPr>
              <a:t>Each station can hold the token for a maximum period of time. If a station possessing the token has information to transmit, it seizes the token, alters 1 bit of the token (hence turning the token into a start of frame sequence). It then appends the information that it wants to transmit and sends the information to the next station on the ring. </a:t>
            </a:r>
            <a:r>
              <a:rPr lang="en-US" sz="1800" dirty="0">
                <a:effectLst/>
                <a:latin typeface="Times New Roman" panose="02020603050405020304" pitchFamily="18" charset="0"/>
                <a:ea typeface="Times New Roman" panose="02020603050405020304" pitchFamily="18" charset="0"/>
              </a:rPr>
              <a:t> </a:t>
            </a:r>
          </a:p>
        </p:txBody>
      </p:sp>
      <p:sp>
        <p:nvSpPr>
          <p:cNvPr id="4" name="TextBox 3">
            <a:extLst>
              <a:ext uri="{FF2B5EF4-FFF2-40B4-BE49-F238E27FC236}">
                <a16:creationId xmlns:a16="http://schemas.microsoft.com/office/drawing/2014/main" id="{FFBC999D-38B1-6430-0E18-0C85060967A6}"/>
              </a:ext>
            </a:extLst>
          </p:cNvPr>
          <p:cNvSpPr txBox="1"/>
          <p:nvPr/>
        </p:nvSpPr>
        <p:spPr>
          <a:xfrm>
            <a:off x="579120" y="132080"/>
            <a:ext cx="2346960" cy="584775"/>
          </a:xfrm>
          <a:prstGeom prst="rect">
            <a:avLst/>
          </a:prstGeom>
          <a:noFill/>
        </p:spPr>
        <p:txBody>
          <a:bodyPr wrap="square" rtlCol="0">
            <a:spAutoFit/>
          </a:bodyPr>
          <a:lstStyle/>
          <a:p>
            <a:r>
              <a:rPr lang="en-US" sz="3200" b="1" dirty="0"/>
              <a:t>Token Ring</a:t>
            </a:r>
          </a:p>
        </p:txBody>
      </p:sp>
    </p:spTree>
    <p:extLst>
      <p:ext uri="{BB962C8B-B14F-4D97-AF65-F5344CB8AC3E}">
        <p14:creationId xmlns:p14="http://schemas.microsoft.com/office/powerpoint/2010/main" val="551563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E1B89F-DDE8-D33C-F975-2BC44CAD1A88}"/>
              </a:ext>
            </a:extLst>
          </p:cNvPr>
          <p:cNvSpPr txBox="1"/>
          <p:nvPr/>
        </p:nvSpPr>
        <p:spPr>
          <a:xfrm>
            <a:off x="640080" y="1417102"/>
            <a:ext cx="10657840" cy="5262979"/>
          </a:xfrm>
          <a:prstGeom prst="rect">
            <a:avLst/>
          </a:prstGeom>
          <a:noFill/>
        </p:spPr>
        <p:txBody>
          <a:bodyPr wrap="square">
            <a:spAutoFit/>
          </a:bodyPr>
          <a:lstStyle/>
          <a:p>
            <a:pPr marL="342900" marR="0" indent="-342900" algn="just">
              <a:spcBef>
                <a:spcPts val="0"/>
              </a:spcBef>
              <a:spcAft>
                <a:spcPts val="0"/>
              </a:spcAft>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rPr>
              <a:t>While the information frame is circling the ring no token is on the network, which means that other stations wanting to transmit must wait. Therefore collisions cannot occur in token ring networks.</a:t>
            </a:r>
          </a:p>
          <a:p>
            <a:pPr marL="342900" marR="0" indent="-342900" algn="just">
              <a:spcBef>
                <a:spcPts val="0"/>
              </a:spcBef>
              <a:spcAft>
                <a:spcPts val="0"/>
              </a:spcAft>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rPr>
              <a:t>The information frame circulates the ring until it reaches the intended destination station, which copies the information for further processing. The information frame continues to circle the ring and is finally removed when it reaches the sending station. The sending station can check the returning frame to see whether the frame was seen and subsequently copied.</a:t>
            </a:r>
          </a:p>
          <a:p>
            <a:pPr marL="342900" marR="0" indent="-342900" algn="just">
              <a:spcBef>
                <a:spcPts val="0"/>
              </a:spcBef>
              <a:spcAft>
                <a:spcPts val="0"/>
              </a:spcAft>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rPr>
              <a:t>Token ring networks use sophisticated priority systems that permits certain user-designated high priority stations to use the network more frequently.</a:t>
            </a:r>
          </a:p>
        </p:txBody>
      </p:sp>
      <p:sp>
        <p:nvSpPr>
          <p:cNvPr id="4" name="TextBox 3">
            <a:extLst>
              <a:ext uri="{FF2B5EF4-FFF2-40B4-BE49-F238E27FC236}">
                <a16:creationId xmlns:a16="http://schemas.microsoft.com/office/drawing/2014/main" id="{82BDA6CA-B6FA-B91A-0A20-30FCD01DEAF0}"/>
              </a:ext>
            </a:extLst>
          </p:cNvPr>
          <p:cNvSpPr txBox="1"/>
          <p:nvPr/>
        </p:nvSpPr>
        <p:spPr>
          <a:xfrm>
            <a:off x="640080" y="406400"/>
            <a:ext cx="2024721" cy="584775"/>
          </a:xfrm>
          <a:prstGeom prst="rect">
            <a:avLst/>
          </a:prstGeom>
          <a:noFill/>
        </p:spPr>
        <p:txBody>
          <a:bodyPr wrap="none" rtlCol="0">
            <a:spAutoFit/>
          </a:bodyPr>
          <a:lstStyle/>
          <a:p>
            <a:r>
              <a:rPr lang="en-US" sz="3200" b="1" dirty="0"/>
              <a:t>Token Ring</a:t>
            </a:r>
          </a:p>
        </p:txBody>
      </p:sp>
    </p:spTree>
    <p:extLst>
      <p:ext uri="{BB962C8B-B14F-4D97-AF65-F5344CB8AC3E}">
        <p14:creationId xmlns:p14="http://schemas.microsoft.com/office/powerpoint/2010/main" val="2792042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A3F147-E774-3D1C-4B42-DCBF46EBECA7}"/>
              </a:ext>
            </a:extLst>
          </p:cNvPr>
          <p:cNvSpPr txBox="1"/>
          <p:nvPr/>
        </p:nvSpPr>
        <p:spPr>
          <a:xfrm>
            <a:off x="101600" y="325120"/>
            <a:ext cx="6649449" cy="523220"/>
          </a:xfrm>
          <a:prstGeom prst="rect">
            <a:avLst/>
          </a:prstGeom>
          <a:noFill/>
        </p:spPr>
        <p:txBody>
          <a:bodyPr wrap="none" rtlCol="0">
            <a:spAutoFit/>
          </a:bodyPr>
          <a:lstStyle/>
          <a:p>
            <a:r>
              <a:rPr lang="en-US" sz="2800" b="1" dirty="0"/>
              <a:t>Token Ring Fault Management Mechanisms</a:t>
            </a:r>
          </a:p>
        </p:txBody>
      </p:sp>
      <p:sp>
        <p:nvSpPr>
          <p:cNvPr id="4" name="TextBox 3">
            <a:extLst>
              <a:ext uri="{FF2B5EF4-FFF2-40B4-BE49-F238E27FC236}">
                <a16:creationId xmlns:a16="http://schemas.microsoft.com/office/drawing/2014/main" id="{96BB4B0C-1E01-1C67-6AC1-9D1F5A338316}"/>
              </a:ext>
            </a:extLst>
          </p:cNvPr>
          <p:cNvSpPr txBox="1"/>
          <p:nvPr/>
        </p:nvSpPr>
        <p:spPr>
          <a:xfrm>
            <a:off x="492760" y="1311761"/>
            <a:ext cx="10734040" cy="5539978"/>
          </a:xfrm>
          <a:prstGeom prst="rect">
            <a:avLst/>
          </a:prstGeom>
          <a:noFill/>
        </p:spPr>
        <p:txBody>
          <a:bodyPr wrap="square">
            <a:spAutoFit/>
          </a:bodyPr>
          <a:lstStyle/>
          <a:p>
            <a:pPr marL="457200" marR="0" indent="-457200" algn="just">
              <a:spcBef>
                <a:spcPts val="0"/>
              </a:spcBef>
              <a:spcAft>
                <a:spcPts val="0"/>
              </a:spcAft>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rPr>
              <a:t>Token ring networks employ several mechanisms for detecting and compensating for network faults. One station in the token ring is selected to be the active monitor. This station, which potentially can be any station on the network, acts as a centralized source of timing information for the other ring stations and performs a variety of ring-maintenance functions.</a:t>
            </a:r>
          </a:p>
          <a:p>
            <a:pPr marL="457200" marR="0" indent="-457200" algn="just">
              <a:spcBef>
                <a:spcPts val="0"/>
              </a:spcBef>
              <a:spcAft>
                <a:spcPts val="0"/>
              </a:spcAft>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rPr>
              <a:t>One of these functions is the removal of continuously circulating frames from the ring. When a sending device fails, its frame may continue to circle the ring. This can prevent other stations from transmitting their own frames and essentially can lock up the network. The active monitor can detect such frames, remove them from the ring and generate a new token.</a:t>
            </a: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2641430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BFEE53-7BE9-6EF7-FCE9-C029CBE3D2C9}"/>
              </a:ext>
            </a:extLst>
          </p:cNvPr>
          <p:cNvSpPr txBox="1"/>
          <p:nvPr/>
        </p:nvSpPr>
        <p:spPr>
          <a:xfrm>
            <a:off x="406400" y="440174"/>
            <a:ext cx="6786880" cy="523220"/>
          </a:xfrm>
          <a:prstGeom prst="rect">
            <a:avLst/>
          </a:prstGeom>
          <a:noFill/>
        </p:spPr>
        <p:txBody>
          <a:bodyPr wrap="square">
            <a:spAutoFit/>
          </a:bodyPr>
          <a:lstStyle/>
          <a:p>
            <a:r>
              <a:rPr lang="en-US" sz="2800" b="1" dirty="0"/>
              <a:t>Token Ring Fault Management Mechanisms</a:t>
            </a:r>
          </a:p>
        </p:txBody>
      </p:sp>
      <p:sp>
        <p:nvSpPr>
          <p:cNvPr id="5" name="TextBox 4">
            <a:extLst>
              <a:ext uri="{FF2B5EF4-FFF2-40B4-BE49-F238E27FC236}">
                <a16:creationId xmlns:a16="http://schemas.microsoft.com/office/drawing/2014/main" id="{970EE6A6-B37E-5B35-7063-0B7C848BA8C9}"/>
              </a:ext>
            </a:extLst>
          </p:cNvPr>
          <p:cNvSpPr txBox="1"/>
          <p:nvPr/>
        </p:nvSpPr>
        <p:spPr>
          <a:xfrm>
            <a:off x="497840" y="1463100"/>
            <a:ext cx="10891520" cy="5262979"/>
          </a:xfrm>
          <a:prstGeom prst="rect">
            <a:avLst/>
          </a:prstGeom>
          <a:noFill/>
        </p:spPr>
        <p:txBody>
          <a:bodyPr wrap="square">
            <a:spAutoFit/>
          </a:bodyPr>
          <a:lstStyle/>
          <a:p>
            <a:pPr marL="457200" marR="0" indent="-457200" algn="just">
              <a:spcBef>
                <a:spcPts val="0"/>
              </a:spcBef>
              <a:spcAft>
                <a:spcPts val="0"/>
              </a:spcAft>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rPr>
              <a:t>A token ring algorithm called beaconing detects and tries to repair certain network faults. Whenever a station detects a serious problem with the network (such as a cable break) it sends a beacon frame, which defines a failure domain. </a:t>
            </a:r>
          </a:p>
          <a:p>
            <a:pPr marL="457200" marR="0" indent="-457200" algn="just">
              <a:spcBef>
                <a:spcPts val="0"/>
              </a:spcBef>
              <a:spcAft>
                <a:spcPts val="0"/>
              </a:spcAft>
              <a:buFont typeface="Arial" panose="020B0604020202020204" pitchFamily="34" charset="0"/>
              <a:buChar char="•"/>
            </a:pPr>
            <a:endParaRPr lang="en-US" sz="2800" dirty="0">
              <a:effectLst/>
              <a:latin typeface="Times New Roman" panose="02020603050405020304" pitchFamily="18" charset="0"/>
              <a:ea typeface="Times New Roman" panose="02020603050405020304" pitchFamily="18" charset="0"/>
            </a:endParaRPr>
          </a:p>
          <a:p>
            <a:pPr marL="457200" marR="0" indent="-457200" algn="just">
              <a:spcBef>
                <a:spcPts val="0"/>
              </a:spcBef>
              <a:spcAft>
                <a:spcPts val="0"/>
              </a:spcAft>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rPr>
              <a:t>This domain includes the station reporting the failure; it’s nearest active upstream neighbor (NAUN) and everything in-between. Beaconing initiates a process called auto-reconfiguration, in which nodes within the failure domain automatically perform diagnostics in an attempt to reconfigure the network around the failed areas. Physically the </a:t>
            </a:r>
            <a:r>
              <a:rPr lang="en-US" sz="2800" dirty="0" err="1">
                <a:effectLst/>
                <a:latin typeface="Times New Roman" panose="02020603050405020304" pitchFamily="18" charset="0"/>
                <a:ea typeface="Times New Roman" panose="02020603050405020304" pitchFamily="18" charset="0"/>
              </a:rPr>
              <a:t>multistation</a:t>
            </a:r>
            <a:r>
              <a:rPr lang="en-US" sz="2800" dirty="0">
                <a:effectLst/>
                <a:latin typeface="Times New Roman" panose="02020603050405020304" pitchFamily="18" charset="0"/>
                <a:ea typeface="Times New Roman" panose="02020603050405020304" pitchFamily="18" charset="0"/>
              </a:rPr>
              <a:t> access unit (MSAU) can accomplish this through electrical reconfiguration.</a:t>
            </a:r>
          </a:p>
        </p:txBody>
      </p:sp>
    </p:spTree>
    <p:extLst>
      <p:ext uri="{BB962C8B-B14F-4D97-AF65-F5344CB8AC3E}">
        <p14:creationId xmlns:p14="http://schemas.microsoft.com/office/powerpoint/2010/main" val="3491455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ECFF45-2EC9-0E49-0D3B-CE792A729576}"/>
              </a:ext>
            </a:extLst>
          </p:cNvPr>
          <p:cNvSpPr txBox="1"/>
          <p:nvPr/>
        </p:nvSpPr>
        <p:spPr>
          <a:xfrm>
            <a:off x="568960" y="1021418"/>
            <a:ext cx="9997440" cy="5693866"/>
          </a:xfrm>
          <a:prstGeom prst="rect">
            <a:avLst/>
          </a:prstGeom>
          <a:noFill/>
        </p:spPr>
        <p:txBody>
          <a:bodyPr wrap="square">
            <a:spAutoFit/>
          </a:bodyPr>
          <a:lstStyle/>
          <a:p>
            <a:pPr marL="457200" marR="0" indent="-457200" algn="just">
              <a:spcBef>
                <a:spcPts val="0"/>
              </a:spcBef>
              <a:spcAft>
                <a:spcPts val="0"/>
              </a:spcAft>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rPr>
              <a:t>The FDDI offers higher speed data communications than Ethernet and token ring. It supports up to 500 nodes on a single fiber optic cable segment. The ultimate performance capability is transmission speed of 450,000 packets per second. Data traffic consisting of voice, video and real-time applications all are supported </a:t>
            </a:r>
            <a:r>
              <a:rPr lang="en-US" sz="2800" dirty="0">
                <a:latin typeface="Times New Roman" panose="02020603050405020304" pitchFamily="18" charset="0"/>
              </a:rPr>
              <a:t>by FDDI.</a:t>
            </a:r>
          </a:p>
          <a:p>
            <a:pPr marL="457200" marR="0" indent="-457200" algn="just">
              <a:spcBef>
                <a:spcPts val="0"/>
              </a:spcBef>
              <a:spcAft>
                <a:spcPts val="0"/>
              </a:spcAft>
              <a:buFont typeface="Arial" panose="020B0604020202020204" pitchFamily="34" charset="0"/>
              <a:buChar char="•"/>
            </a:pPr>
            <a:endParaRPr lang="en-US" sz="2800" dirty="0">
              <a:latin typeface="Times New Roman" panose="02020603050405020304" pitchFamily="18" charset="0"/>
            </a:endParaRPr>
          </a:p>
          <a:p>
            <a:pPr marL="457200" marR="0" indent="-457200" algn="just">
              <a:spcBef>
                <a:spcPts val="0"/>
              </a:spcBef>
              <a:spcAft>
                <a:spcPts val="0"/>
              </a:spcAft>
              <a:buFont typeface="Arial" panose="020B0604020202020204" pitchFamily="34" charset="0"/>
              <a:buChar char="•"/>
            </a:pPr>
            <a:r>
              <a:rPr lang="en-US" sz="2800" dirty="0">
                <a:latin typeface="Times New Roman" panose="02020603050405020304" pitchFamily="18" charset="0"/>
              </a:rPr>
              <a:t>FDDI is similar to the token ring access method in that it uses token passing for network communications. It differs from standard token ring in that a timed token access method is used.</a:t>
            </a:r>
          </a:p>
          <a:p>
            <a:pPr marL="0" marR="0" algn="just">
              <a:spcBef>
                <a:spcPts val="0"/>
              </a:spcBef>
              <a:spcAft>
                <a:spcPts val="0"/>
              </a:spcAft>
            </a:pPr>
            <a:r>
              <a:rPr lang="en-US" sz="2800" dirty="0">
                <a:latin typeface="Times New Roman" panose="02020603050405020304" pitchFamily="18" charset="0"/>
              </a:rPr>
              <a:t> </a:t>
            </a:r>
          </a:p>
          <a:p>
            <a:pPr marL="457200" marR="0" indent="-457200" algn="just">
              <a:spcBef>
                <a:spcPts val="0"/>
              </a:spcBef>
              <a:spcAft>
                <a:spcPts val="0"/>
              </a:spcAft>
              <a:buFont typeface="Arial" panose="020B0604020202020204" pitchFamily="34" charset="0"/>
              <a:buChar char="•"/>
            </a:pPr>
            <a:endParaRPr lang="en-US" sz="2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2800" dirty="0">
                <a:effectLst/>
                <a:latin typeface="Times New Roman" panose="02020603050405020304" pitchFamily="18" charset="0"/>
                <a:ea typeface="Times New Roman" panose="02020603050405020304" pitchFamily="18" charset="0"/>
              </a:rPr>
              <a:t> </a:t>
            </a:r>
          </a:p>
        </p:txBody>
      </p:sp>
      <p:sp>
        <p:nvSpPr>
          <p:cNvPr id="5" name="TextBox 4">
            <a:extLst>
              <a:ext uri="{FF2B5EF4-FFF2-40B4-BE49-F238E27FC236}">
                <a16:creationId xmlns:a16="http://schemas.microsoft.com/office/drawing/2014/main" id="{7032CEE9-1681-0DCE-2CB7-862E9B51EEE1}"/>
              </a:ext>
            </a:extLst>
          </p:cNvPr>
          <p:cNvSpPr txBox="1"/>
          <p:nvPr/>
        </p:nvSpPr>
        <p:spPr>
          <a:xfrm>
            <a:off x="345440" y="308094"/>
            <a:ext cx="8473440" cy="523220"/>
          </a:xfrm>
          <a:prstGeom prst="rect">
            <a:avLst/>
          </a:prstGeom>
          <a:noFill/>
        </p:spPr>
        <p:txBody>
          <a:bodyPr wrap="square">
            <a:spAutoFit/>
          </a:bodyPr>
          <a:lstStyle/>
          <a:p>
            <a:pPr marL="0" marR="0" algn="just">
              <a:spcBef>
                <a:spcPts val="0"/>
              </a:spcBef>
              <a:spcAft>
                <a:spcPts val="0"/>
              </a:spcAft>
            </a:pPr>
            <a:r>
              <a:rPr lang="en-US" sz="2800" b="1" dirty="0">
                <a:effectLst/>
                <a:latin typeface="Times New Roman" panose="02020603050405020304" pitchFamily="18" charset="0"/>
                <a:ea typeface="Times New Roman" panose="02020603050405020304" pitchFamily="18" charset="0"/>
              </a:rPr>
              <a:t>FIBER DISTRIBUTED DATA INTERFACE(FDDI)</a:t>
            </a:r>
            <a:endParaRPr lang="en-U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45774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29E0F7-8A1A-C4ED-87D7-3EA58B550FBE}"/>
              </a:ext>
            </a:extLst>
          </p:cNvPr>
          <p:cNvSpPr txBox="1"/>
          <p:nvPr/>
        </p:nvSpPr>
        <p:spPr>
          <a:xfrm>
            <a:off x="650240" y="1225124"/>
            <a:ext cx="10637520" cy="5632311"/>
          </a:xfrm>
          <a:prstGeom prst="rect">
            <a:avLst/>
          </a:prstGeom>
          <a:noFill/>
        </p:spPr>
        <p:txBody>
          <a:bodyPr wrap="square">
            <a:spAutoFit/>
          </a:bodyPr>
          <a:lstStyle/>
          <a:p>
            <a:pPr marL="342900" marR="0" indent="-342900" algn="just">
              <a:spcBef>
                <a:spcPts val="0"/>
              </a:spcBef>
              <a:spcAft>
                <a:spcPts val="0"/>
              </a:spcAf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An FDDI token travels along the network ring from node to node. If a node does not need to transmit data, it picks up the token and sends it to the next node. If the node possessing the token does need to transmit, its allowed to send as many frames as desired for a fixed amount of time called the Target Token Rotation Time (TTRT).</a:t>
            </a:r>
          </a:p>
          <a:p>
            <a:pPr marL="342900" marR="0" indent="-342900" algn="just">
              <a:spcBef>
                <a:spcPts val="0"/>
              </a:spcBef>
              <a:spcAft>
                <a:spcPts val="0"/>
              </a:spcAft>
              <a:buFont typeface="Arial" panose="020B0604020202020204" pitchFamily="34" charset="0"/>
              <a:buChar char="•"/>
            </a:pPr>
            <a:endParaRPr lang="en-US" sz="2400" dirty="0">
              <a:latin typeface="Times New Roman" panose="02020603050405020304" pitchFamily="18" charset="0"/>
              <a:ea typeface="Times New Roman" panose="02020603050405020304" pitchFamily="18" charset="0"/>
            </a:endParaRPr>
          </a:p>
          <a:p>
            <a:pPr marL="342900" marR="0" indent="-342900" algn="just">
              <a:spcBef>
                <a:spcPts val="0"/>
              </a:spcBef>
              <a:spcAft>
                <a:spcPts val="0"/>
              </a:spcAf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Once anode transmits a frame, the frame goes to the next node on the network ring. Each node determines whether the frame is intended for it, and each node checks the frame for errors. I f the node is the intended target; it marks the frame as having been read. Also if any node detects an error, it marks a status bit in the frame to indicate an error condition. When the frame arrives back at the originating node, it’s read to determine whether or not the target node received it. The frame is also checked for errors. If an error is detected, the frame is retransmitted. If no errors are found the frame is removed from the ring by the originating node.</a:t>
            </a:r>
          </a:p>
        </p:txBody>
      </p:sp>
      <p:sp>
        <p:nvSpPr>
          <p:cNvPr id="5" name="TextBox 4">
            <a:extLst>
              <a:ext uri="{FF2B5EF4-FFF2-40B4-BE49-F238E27FC236}">
                <a16:creationId xmlns:a16="http://schemas.microsoft.com/office/drawing/2014/main" id="{73A1946A-E04F-FCB3-0405-081B203E0754}"/>
              </a:ext>
            </a:extLst>
          </p:cNvPr>
          <p:cNvSpPr txBox="1"/>
          <p:nvPr/>
        </p:nvSpPr>
        <p:spPr>
          <a:xfrm>
            <a:off x="426720" y="186174"/>
            <a:ext cx="8260080" cy="523220"/>
          </a:xfrm>
          <a:prstGeom prst="rect">
            <a:avLst/>
          </a:prstGeom>
          <a:noFill/>
        </p:spPr>
        <p:txBody>
          <a:bodyPr wrap="square">
            <a:spAutoFit/>
          </a:bodyPr>
          <a:lstStyle/>
          <a:p>
            <a:pPr marL="0" marR="0" algn="just">
              <a:spcBef>
                <a:spcPts val="0"/>
              </a:spcBef>
              <a:spcAft>
                <a:spcPts val="0"/>
              </a:spcAft>
            </a:pPr>
            <a:r>
              <a:rPr lang="en-US" sz="2800" b="1" dirty="0">
                <a:effectLst/>
                <a:latin typeface="Times New Roman" panose="02020603050405020304" pitchFamily="18" charset="0"/>
                <a:ea typeface="Times New Roman" panose="02020603050405020304" pitchFamily="18" charset="0"/>
              </a:rPr>
              <a:t>FIBER DISTRIBUTED DATA INTERFACE(FDDI)</a:t>
            </a:r>
            <a:endParaRPr lang="en-U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36563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384525-8219-50BA-8CBD-B7031B433DDE}"/>
              </a:ext>
            </a:extLst>
          </p:cNvPr>
          <p:cNvSpPr txBox="1"/>
          <p:nvPr/>
        </p:nvSpPr>
        <p:spPr>
          <a:xfrm>
            <a:off x="81280" y="142240"/>
            <a:ext cx="4316823" cy="584775"/>
          </a:xfrm>
          <a:prstGeom prst="rect">
            <a:avLst/>
          </a:prstGeom>
          <a:noFill/>
        </p:spPr>
        <p:txBody>
          <a:bodyPr wrap="none" rtlCol="0">
            <a:spAutoFit/>
          </a:bodyPr>
          <a:lstStyle/>
          <a:p>
            <a:r>
              <a:rPr lang="en-US" sz="3200" b="1" dirty="0"/>
              <a:t>FDDI Error Management</a:t>
            </a:r>
          </a:p>
        </p:txBody>
      </p:sp>
      <p:sp>
        <p:nvSpPr>
          <p:cNvPr id="4" name="TextBox 3">
            <a:extLst>
              <a:ext uri="{FF2B5EF4-FFF2-40B4-BE49-F238E27FC236}">
                <a16:creationId xmlns:a16="http://schemas.microsoft.com/office/drawing/2014/main" id="{776D8BF7-5414-8430-81ED-8F7FC2A12C87}"/>
              </a:ext>
            </a:extLst>
          </p:cNvPr>
          <p:cNvSpPr txBox="1"/>
          <p:nvPr/>
        </p:nvSpPr>
        <p:spPr>
          <a:xfrm>
            <a:off x="81280" y="839014"/>
            <a:ext cx="10972800" cy="5693866"/>
          </a:xfrm>
          <a:prstGeom prst="rect">
            <a:avLst/>
          </a:prstGeom>
          <a:noFill/>
        </p:spPr>
        <p:txBody>
          <a:bodyPr wrap="square">
            <a:spAutoFit/>
          </a:bodyPr>
          <a:lstStyle/>
          <a:p>
            <a:pPr marL="457200" marR="0" indent="-457200" algn="just">
              <a:spcBef>
                <a:spcPts val="0"/>
              </a:spcBef>
              <a:spcAft>
                <a:spcPts val="0"/>
              </a:spcAft>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rPr>
              <a:t>FDDI nodes monitor for two types of network error situations. Long periods of no activity and long periods where the token is not present. In the first instance the token is presumed to be lost while in the second instance, a node is assumed to be transmitting continuously. </a:t>
            </a:r>
          </a:p>
          <a:p>
            <a:pPr marL="457200" marR="0" indent="-457200" algn="just">
              <a:spcBef>
                <a:spcPts val="0"/>
              </a:spcBef>
              <a:spcAft>
                <a:spcPts val="0"/>
              </a:spcAft>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rPr>
              <a:t>If either error condition is present, the node that detects the error sends a stream of specialized frames called claim frames. The claim frames contain a proposed TTRT value. The first node stops transmitting and the next node on the ring compares its proposed TTRT value with the value sent by the previous node. After the comparison, it sends the lower of the TTRT values in its claim frames to the next node. </a:t>
            </a:r>
          </a:p>
          <a:p>
            <a:pPr marL="457200" marR="0" indent="-457200" algn="just">
              <a:spcBef>
                <a:spcPts val="0"/>
              </a:spcBef>
              <a:spcAft>
                <a:spcPts val="0"/>
              </a:spcAft>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rPr>
              <a:t>By the time the last node is reached, the smallest TTRT value has been selected. At this point the ring is initialized by transmitting the token and the new TTRT value to each node, until the last node is reached</a:t>
            </a:r>
            <a:r>
              <a:rPr lang="en-US" sz="1800" dirty="0">
                <a:effectLst/>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2284718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013495-E49F-E90B-2CFE-81252914DD03}"/>
              </a:ext>
            </a:extLst>
          </p:cNvPr>
          <p:cNvSpPr txBox="1"/>
          <p:nvPr/>
        </p:nvSpPr>
        <p:spPr>
          <a:xfrm>
            <a:off x="193040" y="365760"/>
            <a:ext cx="4484241" cy="584775"/>
          </a:xfrm>
          <a:prstGeom prst="rect">
            <a:avLst/>
          </a:prstGeom>
          <a:noFill/>
        </p:spPr>
        <p:txBody>
          <a:bodyPr wrap="none" rtlCol="0">
            <a:spAutoFit/>
          </a:bodyPr>
          <a:lstStyle/>
          <a:p>
            <a:r>
              <a:rPr lang="en-US" sz="3200" b="1" dirty="0"/>
              <a:t>FDDI Physical Connection</a:t>
            </a:r>
          </a:p>
        </p:txBody>
      </p:sp>
      <p:sp>
        <p:nvSpPr>
          <p:cNvPr id="4" name="TextBox 3">
            <a:extLst>
              <a:ext uri="{FF2B5EF4-FFF2-40B4-BE49-F238E27FC236}">
                <a16:creationId xmlns:a16="http://schemas.microsoft.com/office/drawing/2014/main" id="{7B42AF78-ABF4-31B7-E88C-DFF1D5C50C3C}"/>
              </a:ext>
            </a:extLst>
          </p:cNvPr>
          <p:cNvSpPr txBox="1"/>
          <p:nvPr/>
        </p:nvSpPr>
        <p:spPr>
          <a:xfrm>
            <a:off x="365760" y="1150263"/>
            <a:ext cx="10068560" cy="5262979"/>
          </a:xfrm>
          <a:prstGeom prst="rect">
            <a:avLst/>
          </a:prstGeom>
          <a:noFill/>
        </p:spPr>
        <p:txBody>
          <a:bodyPr wrap="square">
            <a:spAutoFit/>
          </a:bodyPr>
          <a:lstStyle/>
          <a:p>
            <a:pPr marL="342900" marR="0" indent="-342900" algn="just">
              <a:spcBef>
                <a:spcPts val="0"/>
              </a:spcBef>
              <a:spcAft>
                <a:spcPts val="0"/>
              </a:spcAf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FDDI is used with single-mode or multi-mode fiber optic cable. Single-mode cable allows one bundle of light to enter the fiber whereas multi-mode cable allows many bundles of light to enter at a given time.</a:t>
            </a:r>
          </a:p>
          <a:p>
            <a:pPr marR="0" algn="just">
              <a:spcBef>
                <a:spcPts val="0"/>
              </a:spcBef>
              <a:spcAft>
                <a:spcPts val="0"/>
              </a:spcAft>
            </a:pPr>
            <a:endParaRPr lang="en-US" sz="2400" dirty="0">
              <a:effectLst/>
              <a:latin typeface="Times New Roman" panose="02020603050405020304" pitchFamily="18" charset="0"/>
              <a:ea typeface="Times New Roman" panose="02020603050405020304" pitchFamily="18" charset="0"/>
            </a:endParaRPr>
          </a:p>
          <a:p>
            <a:pPr marL="342900" marR="0" indent="-342900" algn="just">
              <a:spcBef>
                <a:spcPts val="0"/>
              </a:spcBef>
              <a:spcAft>
                <a:spcPts val="0"/>
              </a:spcAf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Single-mode fiber is used for network backbones where data must travel long distances. Multi-mode fiber is used for desktop workgroup applications that involve shorter transmission distances.</a:t>
            </a:r>
          </a:p>
          <a:p>
            <a:pPr marL="342900" marR="0" indent="-342900" algn="just">
              <a:spcBef>
                <a:spcPts val="0"/>
              </a:spcBef>
              <a:spcAft>
                <a:spcPts val="0"/>
              </a:spcAft>
              <a:buFont typeface="Arial" panose="020B0604020202020204" pitchFamily="34" charset="0"/>
              <a:buChar char="•"/>
            </a:pPr>
            <a:endParaRPr lang="en-US" sz="2400" dirty="0">
              <a:latin typeface="Times New Roman" panose="02020603050405020304" pitchFamily="18" charset="0"/>
              <a:ea typeface="Times New Roman" panose="02020603050405020304" pitchFamily="18" charset="0"/>
            </a:endParaRPr>
          </a:p>
          <a:p>
            <a:pPr marL="342900" marR="0" indent="-342900" algn="just">
              <a:spcBef>
                <a:spcPts val="0"/>
              </a:spcBef>
              <a:spcAft>
                <a:spcPts val="0"/>
              </a:spcAf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FDDI networks have data redundancies, which gives them high reliability. Redundancy is accomplished by using two network rings. One ring is defined as the primary cable run for information transmission. The secondary ring provides a backup route for transmitted information, should the primary ring be broken. Data on the secondary ring travel in the opposite direction as data on the primary ring.</a:t>
            </a:r>
          </a:p>
        </p:txBody>
      </p:sp>
    </p:spTree>
    <p:extLst>
      <p:ext uri="{BB962C8B-B14F-4D97-AF65-F5344CB8AC3E}">
        <p14:creationId xmlns:p14="http://schemas.microsoft.com/office/powerpoint/2010/main" val="4130615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E8FF0C-E28C-7213-2DC8-69BCCFBF0299}"/>
              </a:ext>
            </a:extLst>
          </p:cNvPr>
          <p:cNvSpPr txBox="1"/>
          <p:nvPr/>
        </p:nvSpPr>
        <p:spPr>
          <a:xfrm>
            <a:off x="172720" y="338574"/>
            <a:ext cx="6096000" cy="584775"/>
          </a:xfrm>
          <a:prstGeom prst="rect">
            <a:avLst/>
          </a:prstGeom>
          <a:noFill/>
        </p:spPr>
        <p:txBody>
          <a:bodyPr wrap="square">
            <a:spAutoFit/>
          </a:bodyPr>
          <a:lstStyle/>
          <a:p>
            <a:r>
              <a:rPr lang="en-US" sz="3200" b="1" dirty="0"/>
              <a:t>FDDI Physical Connection</a:t>
            </a:r>
          </a:p>
        </p:txBody>
      </p:sp>
      <p:sp>
        <p:nvSpPr>
          <p:cNvPr id="5" name="TextBox 4">
            <a:extLst>
              <a:ext uri="{FF2B5EF4-FFF2-40B4-BE49-F238E27FC236}">
                <a16:creationId xmlns:a16="http://schemas.microsoft.com/office/drawing/2014/main" id="{450E5BE4-E63E-0B1B-EAE1-42D3CC460322}"/>
              </a:ext>
            </a:extLst>
          </p:cNvPr>
          <p:cNvSpPr txBox="1"/>
          <p:nvPr/>
        </p:nvSpPr>
        <p:spPr>
          <a:xfrm>
            <a:off x="365760" y="1488778"/>
            <a:ext cx="10414000" cy="4524315"/>
          </a:xfrm>
          <a:prstGeom prst="rect">
            <a:avLst/>
          </a:prstGeom>
          <a:noFill/>
        </p:spPr>
        <p:txBody>
          <a:bodyPr wrap="square">
            <a:spAutoFit/>
          </a:bodyPr>
          <a:lstStyle/>
          <a:p>
            <a:pPr marL="457200" marR="0" indent="-457200" algn="just">
              <a:spcBef>
                <a:spcPts val="0"/>
              </a:spcBef>
              <a:spcAft>
                <a:spcPts val="0"/>
              </a:spcAft>
              <a:buFont typeface="Arial" panose="020B0604020202020204" pitchFamily="34" charset="0"/>
              <a:buChar char="•"/>
            </a:pPr>
            <a:r>
              <a:rPr lang="en-US" sz="3200" dirty="0">
                <a:effectLst/>
                <a:latin typeface="Times New Roman" panose="02020603050405020304" pitchFamily="18" charset="0"/>
                <a:ea typeface="Times New Roman" panose="02020603050405020304" pitchFamily="18" charset="0"/>
              </a:rPr>
              <a:t>Two classes of nodes connect to FDDI. Class A nodes are attached to both network rings. They consist of network equipment such as hubs and routers. </a:t>
            </a:r>
          </a:p>
          <a:p>
            <a:pPr marL="457200" marR="0" indent="-457200" algn="just">
              <a:spcBef>
                <a:spcPts val="0"/>
              </a:spcBef>
              <a:spcAft>
                <a:spcPts val="0"/>
              </a:spcAft>
              <a:buFont typeface="Arial" panose="020B0604020202020204" pitchFamily="34" charset="0"/>
              <a:buChar char="•"/>
            </a:pPr>
            <a:endParaRPr lang="en-US" sz="3200" dirty="0">
              <a:latin typeface="Times New Roman" panose="02020603050405020304" pitchFamily="18" charset="0"/>
              <a:ea typeface="Times New Roman" panose="02020603050405020304" pitchFamily="18" charset="0"/>
            </a:endParaRPr>
          </a:p>
          <a:p>
            <a:pPr marL="457200" marR="0" indent="-457200" algn="just">
              <a:spcBef>
                <a:spcPts val="0"/>
              </a:spcBef>
              <a:spcAft>
                <a:spcPts val="0"/>
              </a:spcAft>
              <a:buFont typeface="Arial" panose="020B0604020202020204" pitchFamily="34" charset="0"/>
              <a:buChar char="•"/>
            </a:pPr>
            <a:r>
              <a:rPr lang="en-US" sz="3200" dirty="0">
                <a:effectLst/>
                <a:latin typeface="Times New Roman" panose="02020603050405020304" pitchFamily="18" charset="0"/>
                <a:ea typeface="Times New Roman" panose="02020603050405020304" pitchFamily="18" charset="0"/>
              </a:rPr>
              <a:t>They have the ability to reconfigure the ring to enable fault correction in the event of network failure. Class B nodes connect to the FDDI network through Class A devices. They attach to the primary ring only. They include servers, workstations and pc’s.</a:t>
            </a:r>
          </a:p>
        </p:txBody>
      </p:sp>
    </p:spTree>
    <p:extLst>
      <p:ext uri="{BB962C8B-B14F-4D97-AF65-F5344CB8AC3E}">
        <p14:creationId xmlns:p14="http://schemas.microsoft.com/office/powerpoint/2010/main" val="2045310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76B3753-36C7-A60C-B354-F5CAFF1A9CDB}"/>
              </a:ext>
            </a:extLst>
          </p:cNvPr>
          <p:cNvSpPr txBox="1"/>
          <p:nvPr/>
        </p:nvSpPr>
        <p:spPr>
          <a:xfrm>
            <a:off x="609600" y="838815"/>
            <a:ext cx="9753600" cy="5000343"/>
          </a:xfrm>
          <a:prstGeom prst="rect">
            <a:avLst/>
          </a:prstGeom>
          <a:noFill/>
        </p:spPr>
        <p:txBody>
          <a:bodyPr wrap="square">
            <a:spAutoFit/>
          </a:bodyPr>
          <a:lstStyle/>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p>
          <a:p>
            <a:pPr marL="0" marR="0" algn="just">
              <a:spcBef>
                <a:spcPts val="0"/>
              </a:spcBef>
              <a:spcAft>
                <a:spcPts val="0"/>
              </a:spcAft>
            </a:pPr>
            <a:r>
              <a:rPr lang="en-US" sz="2800" dirty="0">
                <a:effectLst/>
                <a:latin typeface="Times New Roman" panose="02020603050405020304" pitchFamily="18" charset="0"/>
                <a:ea typeface="Times New Roman" panose="02020603050405020304" pitchFamily="18" charset="0"/>
              </a:rPr>
              <a:t>Three data rates are currently defined for operation over optical fiber and twisted pair cables.</a:t>
            </a:r>
          </a:p>
          <a:p>
            <a:pPr marL="342900" marR="0" lvl="0" indent="-342900" algn="just">
              <a:lnSpc>
                <a:spcPct val="115000"/>
              </a:lnSpc>
              <a:spcBef>
                <a:spcPts val="0"/>
              </a:spcBef>
              <a:spcAft>
                <a:spcPts val="0"/>
              </a:spcAft>
              <a:buFont typeface="Symbol" panose="05050102010706020507" pitchFamily="18" charset="2"/>
              <a:buChar char=""/>
            </a:pPr>
            <a:r>
              <a:rPr lang="en-GB" sz="2800" dirty="0">
                <a:effectLst/>
                <a:latin typeface="Times New Roman" panose="02020603050405020304" pitchFamily="18" charset="0"/>
                <a:ea typeface="Calibri" panose="020F0502020204030204" pitchFamily="34" charset="0"/>
                <a:cs typeface="Times New Roman" panose="02020603050405020304" pitchFamily="18" charset="0"/>
              </a:rPr>
              <a:t>10Mbps- 10BASE-T Ethernet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GB" sz="2800" dirty="0">
                <a:effectLst/>
                <a:latin typeface="Times New Roman" panose="02020603050405020304" pitchFamily="18" charset="0"/>
                <a:ea typeface="Calibri" panose="020F0502020204030204" pitchFamily="34" charset="0"/>
                <a:cs typeface="Times New Roman" panose="02020603050405020304" pitchFamily="18" charset="0"/>
              </a:rPr>
              <a:t>100Mbps-Fast Ethernet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1000"/>
              </a:spcAft>
              <a:buFont typeface="Symbol" panose="05050102010706020507" pitchFamily="18" charset="2"/>
              <a:buChar char=""/>
            </a:pPr>
            <a:r>
              <a:rPr lang="en-GB" sz="2800" dirty="0">
                <a:effectLst/>
                <a:latin typeface="Times New Roman" panose="02020603050405020304" pitchFamily="18" charset="0"/>
                <a:ea typeface="Calibri" panose="020F0502020204030204" pitchFamily="34" charset="0"/>
                <a:cs typeface="Times New Roman" panose="02020603050405020304" pitchFamily="18" charset="0"/>
              </a:rPr>
              <a:t>1000Mbps-Gigabit Ethernet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dirty="0">
                <a:effectLst/>
                <a:latin typeface="Times New Roman" panose="02020603050405020304" pitchFamily="18" charset="0"/>
                <a:ea typeface="Times New Roman" panose="02020603050405020304" pitchFamily="18" charset="0"/>
              </a:rPr>
              <a:t>Ethernet LAN consists of network nodes (Data terminal equipment) and interconnecting media (Data communication equipment). The current Ethernet media uses UTP, STP and fiber optic cable.</a:t>
            </a:r>
          </a:p>
          <a:p>
            <a:pPr marL="0" marR="0" algn="just">
              <a:spcBef>
                <a:spcPts val="0"/>
              </a:spcBef>
              <a:spcAft>
                <a:spcPts val="0"/>
              </a:spcAft>
            </a:pPr>
            <a:r>
              <a:rPr lang="en-US" sz="2800" dirty="0">
                <a:effectLst/>
                <a:latin typeface="Times New Roman" panose="02020603050405020304" pitchFamily="18" charset="0"/>
                <a:ea typeface="Times New Roman" panose="02020603050405020304" pitchFamily="18" charset="0"/>
              </a:rPr>
              <a:t> </a:t>
            </a:r>
          </a:p>
        </p:txBody>
      </p:sp>
      <p:sp>
        <p:nvSpPr>
          <p:cNvPr id="7" name="TextBox 6">
            <a:extLst>
              <a:ext uri="{FF2B5EF4-FFF2-40B4-BE49-F238E27FC236}">
                <a16:creationId xmlns:a16="http://schemas.microsoft.com/office/drawing/2014/main" id="{53E1B7CC-1945-CA40-3961-C6BEB6387A9A}"/>
              </a:ext>
            </a:extLst>
          </p:cNvPr>
          <p:cNvSpPr txBox="1"/>
          <p:nvPr/>
        </p:nvSpPr>
        <p:spPr>
          <a:xfrm>
            <a:off x="772160" y="186174"/>
            <a:ext cx="6096000" cy="523220"/>
          </a:xfrm>
          <a:prstGeom prst="rect">
            <a:avLst/>
          </a:prstGeom>
          <a:noFill/>
        </p:spPr>
        <p:txBody>
          <a:bodyPr wrap="square">
            <a:spAutoFit/>
          </a:bodyPr>
          <a:lstStyle/>
          <a:p>
            <a:r>
              <a:rPr lang="en-US" sz="2800" b="1" dirty="0"/>
              <a:t>LAN Technologies</a:t>
            </a:r>
            <a:endParaRPr lang="en-US" sz="2800" dirty="0"/>
          </a:p>
        </p:txBody>
      </p:sp>
    </p:spTree>
    <p:extLst>
      <p:ext uri="{BB962C8B-B14F-4D97-AF65-F5344CB8AC3E}">
        <p14:creationId xmlns:p14="http://schemas.microsoft.com/office/powerpoint/2010/main" val="3547343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EC0148-AE03-40F8-2079-7F2F3FF908B5}"/>
              </a:ext>
            </a:extLst>
          </p:cNvPr>
          <p:cNvSpPr txBox="1"/>
          <p:nvPr/>
        </p:nvSpPr>
        <p:spPr>
          <a:xfrm>
            <a:off x="172720" y="0"/>
            <a:ext cx="2290179" cy="523220"/>
          </a:xfrm>
          <a:prstGeom prst="rect">
            <a:avLst/>
          </a:prstGeom>
          <a:noFill/>
        </p:spPr>
        <p:txBody>
          <a:bodyPr wrap="none" rtlCol="0">
            <a:spAutoFit/>
          </a:bodyPr>
          <a:lstStyle/>
          <a:p>
            <a:r>
              <a:rPr lang="en-US" sz="2800" b="1" dirty="0"/>
              <a:t>Wireless LANs</a:t>
            </a:r>
          </a:p>
        </p:txBody>
      </p:sp>
      <p:sp>
        <p:nvSpPr>
          <p:cNvPr id="4" name="TextBox 3">
            <a:extLst>
              <a:ext uri="{FF2B5EF4-FFF2-40B4-BE49-F238E27FC236}">
                <a16:creationId xmlns:a16="http://schemas.microsoft.com/office/drawing/2014/main" id="{8AE688F5-A222-CA76-6896-162F9511E9E3}"/>
              </a:ext>
            </a:extLst>
          </p:cNvPr>
          <p:cNvSpPr txBox="1"/>
          <p:nvPr/>
        </p:nvSpPr>
        <p:spPr>
          <a:xfrm>
            <a:off x="172720" y="452100"/>
            <a:ext cx="11846560" cy="6555641"/>
          </a:xfrm>
          <a:prstGeom prst="rect">
            <a:avLst/>
          </a:prstGeom>
          <a:noFill/>
        </p:spPr>
        <p:txBody>
          <a:bodyPr wrap="square">
            <a:spAutoFit/>
          </a:bodyPr>
          <a:lstStyle/>
          <a:p>
            <a:pPr marL="457200" marR="0" indent="-457200" algn="just">
              <a:spcBef>
                <a:spcPts val="0"/>
              </a:spcBef>
              <a:spcAft>
                <a:spcPts val="0"/>
              </a:spcAft>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rPr>
              <a:t>WLANs typically run half-duplex (two-way communication using the same frequency to both transmit and receive) communication-everyone is sharing the same bandwidth and only one user is communicating at a time but there has been improvements with time. </a:t>
            </a:r>
          </a:p>
          <a:p>
            <a:pPr marL="457200" marR="0" indent="-457200" algn="just">
              <a:spcBef>
                <a:spcPts val="0"/>
              </a:spcBef>
              <a:spcAft>
                <a:spcPts val="0"/>
              </a:spcAft>
              <a:buFont typeface="Arial" panose="020B0604020202020204" pitchFamily="34" charset="0"/>
              <a:buChar char="•"/>
            </a:pPr>
            <a:endParaRPr lang="en-US" sz="2800" dirty="0">
              <a:effectLst/>
              <a:latin typeface="Times New Roman" panose="02020603050405020304" pitchFamily="18" charset="0"/>
              <a:ea typeface="Times New Roman" panose="02020603050405020304" pitchFamily="18" charset="0"/>
            </a:endParaRPr>
          </a:p>
          <a:p>
            <a:pPr marL="457200" marR="0" indent="-457200" algn="just">
              <a:spcBef>
                <a:spcPts val="0"/>
              </a:spcBef>
              <a:spcAft>
                <a:spcPts val="0"/>
              </a:spcAft>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rPr>
              <a:t>Wireless LANs use radio frequencies that are radiated into the air from an antenna that creates radio waves. These waves can be absorbed, refracted or reflected by walls, water and metal surfaces resulting in low signal strength. Because of this vulnerability to environmental factors, it’s apparent that wireless will never offer the same robustness as a wired network can.</a:t>
            </a:r>
          </a:p>
          <a:p>
            <a:pPr marR="0" algn="just">
              <a:spcBef>
                <a:spcPts val="0"/>
              </a:spcBef>
              <a:spcAft>
                <a:spcPts val="0"/>
              </a:spcAft>
            </a:pPr>
            <a:endParaRPr lang="en-US" sz="2800" dirty="0">
              <a:effectLst/>
              <a:latin typeface="Times New Roman" panose="02020603050405020304" pitchFamily="18" charset="0"/>
              <a:ea typeface="Times New Roman" panose="02020603050405020304" pitchFamily="18" charset="0"/>
            </a:endParaRPr>
          </a:p>
          <a:p>
            <a:pPr marL="457200" marR="0" indent="-457200" algn="just">
              <a:spcBef>
                <a:spcPts val="0"/>
              </a:spcBef>
              <a:spcAft>
                <a:spcPts val="0"/>
              </a:spcAft>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rPr>
              <a:t>802.11 specifications were developed so that there would be no licensing required in most countries to ensure the user the freedom to install and operate without any licensing or operating fee. Also that all computers should be able to communicate wirelessly without configuring much.</a:t>
            </a:r>
          </a:p>
        </p:txBody>
      </p:sp>
    </p:spTree>
    <p:extLst>
      <p:ext uri="{BB962C8B-B14F-4D97-AF65-F5344CB8AC3E}">
        <p14:creationId xmlns:p14="http://schemas.microsoft.com/office/powerpoint/2010/main" val="2271981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19F1EE-A10D-7E79-19EA-DB2EE0EF81CD}"/>
              </a:ext>
            </a:extLst>
          </p:cNvPr>
          <p:cNvSpPr txBox="1"/>
          <p:nvPr/>
        </p:nvSpPr>
        <p:spPr>
          <a:xfrm>
            <a:off x="812800" y="1471643"/>
            <a:ext cx="10810240" cy="4154984"/>
          </a:xfrm>
          <a:prstGeom prst="rect">
            <a:avLst/>
          </a:prstGeom>
          <a:noFill/>
        </p:spPr>
        <p:txBody>
          <a:bodyPr wrap="square">
            <a:spAutoFit/>
          </a:bodyPr>
          <a:lstStyle/>
          <a:p>
            <a:pPr marL="342900" marR="0" indent="-342900" algn="just">
              <a:spcBef>
                <a:spcPts val="0"/>
              </a:spcBef>
              <a:spcAft>
                <a:spcPts val="0"/>
              </a:spcAf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Wireless agencies and standards include IEEE that creates and maintains operational standards, Federal Communications Commission (FCC) regulates the use of wireless devices in the US, Wi-Fi alliance that promotes and tests for WLAN interoperability and WLAN Association that educates and raises consumer awareness regarding WLANS.</a:t>
            </a:r>
          </a:p>
          <a:p>
            <a:pPr marL="342900" marR="0" indent="-342900" algn="just">
              <a:spcBef>
                <a:spcPts val="0"/>
              </a:spcBef>
              <a:spcAft>
                <a:spcPts val="0"/>
              </a:spcAf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WLANs are governed by 802.11 standards, there are many others coming up. IEEE 802.11 was the first at 1 and 2Mbps. It runs in the 2.4GHz radio frequency 802.11b, operates in the 2.4 GHz unlicensed radio band that delivers a maximum data rate of 11Mbps. It uses CSMA/CA, which is also called Request to send, clear to send (RTS/CTS) because of the way that hosts must communicate to the access point (AP). For every packet sent,, an RTS/CTS and acknowledgement must be received</a:t>
            </a:r>
            <a:endParaRPr lang="en-US" sz="2400" dirty="0"/>
          </a:p>
        </p:txBody>
      </p:sp>
      <p:sp>
        <p:nvSpPr>
          <p:cNvPr id="4" name="TextBox 3">
            <a:extLst>
              <a:ext uri="{FF2B5EF4-FFF2-40B4-BE49-F238E27FC236}">
                <a16:creationId xmlns:a16="http://schemas.microsoft.com/office/drawing/2014/main" id="{302D66C7-1F8D-88A4-CB92-E15BF176D317}"/>
              </a:ext>
            </a:extLst>
          </p:cNvPr>
          <p:cNvSpPr txBox="1"/>
          <p:nvPr/>
        </p:nvSpPr>
        <p:spPr>
          <a:xfrm>
            <a:off x="335280" y="223520"/>
            <a:ext cx="3342640" cy="861774"/>
          </a:xfrm>
          <a:prstGeom prst="rect">
            <a:avLst/>
          </a:prstGeom>
          <a:noFill/>
        </p:spPr>
        <p:txBody>
          <a:bodyPr wrap="square" rtlCol="0">
            <a:spAutoFit/>
          </a:bodyPr>
          <a:lstStyle/>
          <a:p>
            <a:r>
              <a:rPr lang="en-US" sz="3200" b="1" dirty="0"/>
              <a:t>Wireless LANs</a:t>
            </a:r>
          </a:p>
          <a:p>
            <a:endParaRPr lang="en-US" dirty="0"/>
          </a:p>
        </p:txBody>
      </p:sp>
    </p:spTree>
    <p:extLst>
      <p:ext uri="{BB962C8B-B14F-4D97-AF65-F5344CB8AC3E}">
        <p14:creationId xmlns:p14="http://schemas.microsoft.com/office/powerpoint/2010/main" val="437617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71EFC4-9C57-B534-A67C-5C99EAB2E7E3}"/>
              </a:ext>
            </a:extLst>
          </p:cNvPr>
          <p:cNvSpPr txBox="1"/>
          <p:nvPr/>
        </p:nvSpPr>
        <p:spPr>
          <a:xfrm>
            <a:off x="71120" y="430014"/>
            <a:ext cx="6096000" cy="584775"/>
          </a:xfrm>
          <a:prstGeom prst="rect">
            <a:avLst/>
          </a:prstGeom>
          <a:noFill/>
        </p:spPr>
        <p:txBody>
          <a:bodyPr wrap="square">
            <a:spAutoFit/>
          </a:bodyPr>
          <a:lstStyle/>
          <a:p>
            <a:r>
              <a:rPr lang="en-US" sz="3200" b="1" dirty="0"/>
              <a:t>Wireless LANs</a:t>
            </a:r>
          </a:p>
        </p:txBody>
      </p:sp>
      <p:sp>
        <p:nvSpPr>
          <p:cNvPr id="5" name="TextBox 4">
            <a:extLst>
              <a:ext uri="{FF2B5EF4-FFF2-40B4-BE49-F238E27FC236}">
                <a16:creationId xmlns:a16="http://schemas.microsoft.com/office/drawing/2014/main" id="{B1E8FFFE-BFCC-BE89-0081-68D292D0D0B3}"/>
              </a:ext>
            </a:extLst>
          </p:cNvPr>
          <p:cNvSpPr txBox="1"/>
          <p:nvPr/>
        </p:nvSpPr>
        <p:spPr>
          <a:xfrm>
            <a:off x="721360" y="1752938"/>
            <a:ext cx="10332720" cy="4524315"/>
          </a:xfrm>
          <a:prstGeom prst="rect">
            <a:avLst/>
          </a:prstGeom>
          <a:noFill/>
        </p:spPr>
        <p:txBody>
          <a:bodyPr wrap="square">
            <a:spAutoFit/>
          </a:bodyPr>
          <a:lstStyle/>
          <a:p>
            <a:pPr marL="457200" marR="0" indent="-457200" algn="just">
              <a:spcBef>
                <a:spcPts val="0"/>
              </a:spcBef>
              <a:spcAft>
                <a:spcPts val="0"/>
              </a:spcAft>
              <a:buFont typeface="Arial" panose="020B0604020202020204" pitchFamily="34" charset="0"/>
              <a:buChar char="•"/>
            </a:pPr>
            <a:r>
              <a:rPr lang="en-US" sz="3200" dirty="0">
                <a:effectLst/>
                <a:latin typeface="Times New Roman" panose="02020603050405020304" pitchFamily="18" charset="0"/>
                <a:ea typeface="Times New Roman" panose="02020603050405020304" pitchFamily="18" charset="0"/>
              </a:rPr>
              <a:t>802.11g standard was ratified in 2003 and is compatible with 802.11b. runs in 2.4GHz range with a maximum data rate of 54Mbps. If you have four users running 802.11g cards and one user starts using an 802.11b card, everyone connected to the same access point is then forced to run the 802.11b (disadvantage). </a:t>
            </a:r>
          </a:p>
          <a:p>
            <a:pPr marR="0" algn="just">
              <a:spcBef>
                <a:spcPts val="0"/>
              </a:spcBef>
              <a:spcAft>
                <a:spcPts val="0"/>
              </a:spcAft>
            </a:pPr>
            <a:endParaRPr lang="en-US" sz="3200" dirty="0">
              <a:effectLst/>
              <a:latin typeface="Times New Roman" panose="02020603050405020304" pitchFamily="18" charset="0"/>
              <a:ea typeface="Times New Roman" panose="02020603050405020304" pitchFamily="18" charset="0"/>
            </a:endParaRPr>
          </a:p>
          <a:p>
            <a:pPr marL="457200" marR="0" indent="-457200" algn="just">
              <a:spcBef>
                <a:spcPts val="0"/>
              </a:spcBef>
              <a:spcAft>
                <a:spcPts val="0"/>
              </a:spcAft>
              <a:buFont typeface="Arial" panose="020B0604020202020204" pitchFamily="34" charset="0"/>
              <a:buChar char="•"/>
            </a:pPr>
            <a:r>
              <a:rPr lang="en-US" sz="3200" dirty="0">
                <a:effectLst/>
                <a:latin typeface="Times New Roman" panose="02020603050405020304" pitchFamily="18" charset="0"/>
                <a:ea typeface="Times New Roman" panose="02020603050405020304" pitchFamily="18" charset="0"/>
              </a:rPr>
              <a:t>To optimize performance it is recommended that you disable the 802.11b only modes on all your access points</a:t>
            </a:r>
            <a:r>
              <a:rPr lang="en-US" sz="1800" dirty="0">
                <a:effectLst/>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2991359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099B7E-9FDD-6C95-7457-256EDECAE01F}"/>
              </a:ext>
            </a:extLst>
          </p:cNvPr>
          <p:cNvSpPr txBox="1"/>
          <p:nvPr/>
        </p:nvSpPr>
        <p:spPr>
          <a:xfrm>
            <a:off x="355600" y="1012954"/>
            <a:ext cx="10657840" cy="5693866"/>
          </a:xfrm>
          <a:prstGeom prst="rect">
            <a:avLst/>
          </a:prstGeom>
          <a:noFill/>
        </p:spPr>
        <p:txBody>
          <a:bodyPr wrap="square">
            <a:spAutoFit/>
          </a:bodyPr>
          <a:lstStyle/>
          <a:p>
            <a:pPr marL="457200" indent="-457200" algn="just">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rPr>
              <a:t>802.11a standard operates at 5GHz range and delivers 54 Mbps maximum data rate. This standard is immune to interference from devices that operate in the 2.4GHz band, like microwave ovens, cordless phones and Bluetooth devices. 802.11a isn’t backward compatible with 802.11b because they are different frequencies.</a:t>
            </a:r>
          </a:p>
          <a:p>
            <a:pPr algn="just"/>
            <a:endParaRPr lang="en-US" sz="2800" dirty="0">
              <a:effectLst/>
              <a:latin typeface="Times New Roman" panose="02020603050405020304" pitchFamily="18" charset="0"/>
              <a:ea typeface="Times New Roman" panose="02020603050405020304" pitchFamily="18" charset="0"/>
            </a:endParaRPr>
          </a:p>
          <a:p>
            <a:pPr marL="457200" indent="-457200" algn="just">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rPr>
              <a:t>However 802.11a can work in the same physical environment without interference from 802.11b users. The 802.11a products allow the person operating at 54Mbps to shift to 48Mbps, 36Mbps, 24Mbps,18Mbps, 12Mbps, 9Mbps and finally still communicate farthest from the access point at 6Mbps. There is also an extension of the 802.11a specifications called 802.11h that contain other improvements</a:t>
            </a:r>
            <a:endParaRPr lang="en-US" sz="2800" dirty="0"/>
          </a:p>
        </p:txBody>
      </p:sp>
      <p:sp>
        <p:nvSpPr>
          <p:cNvPr id="5" name="TextBox 4">
            <a:extLst>
              <a:ext uri="{FF2B5EF4-FFF2-40B4-BE49-F238E27FC236}">
                <a16:creationId xmlns:a16="http://schemas.microsoft.com/office/drawing/2014/main" id="{23015E30-FEBF-9E43-F6C8-060E47EFACCA}"/>
              </a:ext>
            </a:extLst>
          </p:cNvPr>
          <p:cNvSpPr txBox="1"/>
          <p:nvPr/>
        </p:nvSpPr>
        <p:spPr>
          <a:xfrm>
            <a:off x="172720" y="135374"/>
            <a:ext cx="6096000" cy="584775"/>
          </a:xfrm>
          <a:prstGeom prst="rect">
            <a:avLst/>
          </a:prstGeom>
          <a:noFill/>
        </p:spPr>
        <p:txBody>
          <a:bodyPr wrap="square">
            <a:spAutoFit/>
          </a:bodyPr>
          <a:lstStyle/>
          <a:p>
            <a:r>
              <a:rPr lang="en-US" sz="3200" b="1" dirty="0"/>
              <a:t>Wireless LANs</a:t>
            </a:r>
          </a:p>
        </p:txBody>
      </p:sp>
    </p:spTree>
    <p:extLst>
      <p:ext uri="{BB962C8B-B14F-4D97-AF65-F5344CB8AC3E}">
        <p14:creationId xmlns:p14="http://schemas.microsoft.com/office/powerpoint/2010/main" val="405637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4F23D7-3BF5-16B1-263D-06E462462FEF}"/>
              </a:ext>
            </a:extLst>
          </p:cNvPr>
          <p:cNvSpPr txBox="1"/>
          <p:nvPr/>
        </p:nvSpPr>
        <p:spPr>
          <a:xfrm>
            <a:off x="365760" y="1378347"/>
            <a:ext cx="10525760" cy="6278642"/>
          </a:xfrm>
          <a:prstGeom prst="rect">
            <a:avLst/>
          </a:prstGeom>
          <a:noFill/>
        </p:spPr>
        <p:txBody>
          <a:bodyPr wrap="square">
            <a:spAutoFit/>
          </a:bodyPr>
          <a:lstStyle/>
          <a:p>
            <a:pPr marL="0" marR="0" algn="just">
              <a:spcBef>
                <a:spcPts val="0"/>
              </a:spcBef>
              <a:spcAft>
                <a:spcPts val="0"/>
              </a:spcAft>
            </a:pPr>
            <a:r>
              <a:rPr lang="en-US" sz="2800" b="1" dirty="0">
                <a:effectLst/>
                <a:latin typeface="Times New Roman" panose="02020603050405020304" pitchFamily="18" charset="0"/>
                <a:ea typeface="Times New Roman" panose="02020603050405020304" pitchFamily="18" charset="0"/>
              </a:rPr>
              <a:t>Wireless NICs: </a:t>
            </a:r>
            <a:r>
              <a:rPr lang="en-US" sz="2800" dirty="0">
                <a:effectLst/>
                <a:latin typeface="Times New Roman" panose="02020603050405020304" pitchFamily="18" charset="0"/>
                <a:ea typeface="Times New Roman" panose="02020603050405020304" pitchFamily="18" charset="0"/>
              </a:rPr>
              <a:t>Mostly built into the laptop, the wireless NIC is not visible because there is no requirement to connect a cable to it. There are also many USB options available.</a:t>
            </a:r>
          </a:p>
          <a:p>
            <a:pPr marL="0" marR="0" algn="just">
              <a:spcBef>
                <a:spcPts val="0"/>
              </a:spcBef>
              <a:spcAft>
                <a:spcPts val="0"/>
              </a:spcAft>
            </a:pPr>
            <a:r>
              <a:rPr lang="en-US" sz="2800" dirty="0">
                <a:effectLst/>
                <a:latin typeface="Times New Roman" panose="02020603050405020304" pitchFamily="18" charset="0"/>
                <a:ea typeface="Times New Roman" panose="02020603050405020304" pitchFamily="18" charset="0"/>
              </a:rPr>
              <a:t> </a:t>
            </a:r>
          </a:p>
          <a:p>
            <a:pPr marL="0" marR="0" algn="just">
              <a:spcBef>
                <a:spcPts val="0"/>
              </a:spcBef>
              <a:spcAft>
                <a:spcPts val="0"/>
              </a:spcAft>
            </a:pPr>
            <a:r>
              <a:rPr lang="en-US" sz="2800" b="1" dirty="0">
                <a:effectLst/>
                <a:latin typeface="Times New Roman" panose="02020603050405020304" pitchFamily="18" charset="0"/>
                <a:ea typeface="Times New Roman" panose="02020603050405020304" pitchFamily="18" charset="0"/>
              </a:rPr>
              <a:t>Wireless Access Points: </a:t>
            </a:r>
            <a:r>
              <a:rPr lang="en-US" sz="2800" dirty="0">
                <a:effectLst/>
                <a:latin typeface="Times New Roman" panose="02020603050405020304" pitchFamily="18" charset="0"/>
                <a:ea typeface="Times New Roman" panose="02020603050405020304" pitchFamily="18" charset="0"/>
              </a:rPr>
              <a:t>An access point connects wireless clients to the wired LAN. Client devices do not typically communicate directly with each other, they communicate with the AP. In essence an access point converts the TCP/IP data packets from their 802.11 frame encapsulation format in the air to the 802.3 Ethernet frame format on the wired Ethernet network. Wireless routers perform the role of access point, Ethernet switch, router and gateway all in one.</a:t>
            </a:r>
          </a:p>
          <a:p>
            <a:pPr marL="0" marR="0" algn="just">
              <a:spcBef>
                <a:spcPts val="0"/>
              </a:spcBef>
              <a:spcAft>
                <a:spcPts val="0"/>
              </a:spcAft>
            </a:pPr>
            <a:r>
              <a:rPr lang="en-US" sz="2800" dirty="0">
                <a:effectLst/>
                <a:latin typeface="Times New Roman" panose="02020603050405020304" pitchFamily="18" charset="0"/>
                <a:ea typeface="Times New Roman" panose="02020603050405020304" pitchFamily="18" charset="0"/>
              </a:rPr>
              <a:t> </a:t>
            </a:r>
          </a:p>
          <a:p>
            <a:pPr marL="0" marR="0" algn="just">
              <a:spcBef>
                <a:spcPts val="0"/>
              </a:spcBef>
              <a:spcAft>
                <a:spcPts val="0"/>
              </a:spcAft>
            </a:pPr>
            <a:r>
              <a:rPr lang="en-US" sz="2800" dirty="0">
                <a:effectLst/>
                <a:latin typeface="Times New Roman" panose="02020603050405020304" pitchFamily="18" charset="0"/>
                <a:ea typeface="Times New Roman" panose="02020603050405020304" pitchFamily="18" charset="0"/>
              </a:rPr>
              <a:t> </a:t>
            </a:r>
          </a:p>
          <a:p>
            <a:pPr marL="0" marR="0" algn="just">
              <a:spcBef>
                <a:spcPts val="0"/>
              </a:spcBef>
              <a:spcAft>
                <a:spcPts val="0"/>
              </a:spcAft>
            </a:pPr>
            <a:r>
              <a:rPr lang="en-US" sz="2000" b="1" u="none" strike="noStrike"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p>
        </p:txBody>
      </p:sp>
      <p:sp>
        <p:nvSpPr>
          <p:cNvPr id="5" name="TextBox 4">
            <a:extLst>
              <a:ext uri="{FF2B5EF4-FFF2-40B4-BE49-F238E27FC236}">
                <a16:creationId xmlns:a16="http://schemas.microsoft.com/office/drawing/2014/main" id="{4A6C7D64-9CCA-0C99-BC82-3E0A3D325989}"/>
              </a:ext>
            </a:extLst>
          </p:cNvPr>
          <p:cNvSpPr txBox="1"/>
          <p:nvPr/>
        </p:nvSpPr>
        <p:spPr>
          <a:xfrm>
            <a:off x="111760" y="562094"/>
            <a:ext cx="6096000" cy="584775"/>
          </a:xfrm>
          <a:prstGeom prst="rect">
            <a:avLst/>
          </a:prstGeom>
          <a:noFill/>
        </p:spPr>
        <p:txBody>
          <a:bodyPr wrap="square">
            <a:spAutoFit/>
          </a:bodyPr>
          <a:lstStyle/>
          <a:p>
            <a:r>
              <a:rPr lang="en-US" sz="3200" b="1" dirty="0"/>
              <a:t>Wireless LANs</a:t>
            </a:r>
          </a:p>
        </p:txBody>
      </p:sp>
    </p:spTree>
    <p:extLst>
      <p:ext uri="{BB962C8B-B14F-4D97-AF65-F5344CB8AC3E}">
        <p14:creationId xmlns:p14="http://schemas.microsoft.com/office/powerpoint/2010/main" val="3094176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B4C3E2-94F8-F43E-D96D-3CC8C54569EE}"/>
              </a:ext>
            </a:extLst>
          </p:cNvPr>
          <p:cNvSpPr txBox="1"/>
          <p:nvPr/>
        </p:nvSpPr>
        <p:spPr>
          <a:xfrm>
            <a:off x="447040" y="1221939"/>
            <a:ext cx="9855200" cy="5509200"/>
          </a:xfrm>
          <a:prstGeom prst="rect">
            <a:avLst/>
          </a:prstGeom>
          <a:noFill/>
        </p:spPr>
        <p:txBody>
          <a:bodyPr wrap="square">
            <a:spAutoFit/>
          </a:bodyPr>
          <a:lstStyle/>
          <a:p>
            <a:pPr marL="457200" marR="0" indent="-457200" algn="just">
              <a:spcBef>
                <a:spcPts val="0"/>
              </a:spcBef>
              <a:spcAft>
                <a:spcPts val="0"/>
              </a:spcAft>
              <a:buFont typeface="Arial" panose="020B0604020202020204" pitchFamily="34" charset="0"/>
              <a:buChar char="•"/>
            </a:pPr>
            <a:r>
              <a:rPr lang="en-US" sz="3200" b="1" dirty="0">
                <a:effectLst/>
                <a:latin typeface="Times New Roman" panose="02020603050405020304" pitchFamily="18" charset="0"/>
                <a:ea typeface="Times New Roman" panose="02020603050405020304" pitchFamily="18" charset="0"/>
              </a:rPr>
              <a:t>CSMA/CA: </a:t>
            </a:r>
            <a:r>
              <a:rPr lang="en-US" sz="3200" dirty="0">
                <a:effectLst/>
                <a:latin typeface="Times New Roman" panose="02020603050405020304" pitchFamily="18" charset="0"/>
                <a:ea typeface="Times New Roman" panose="02020603050405020304" pitchFamily="18" charset="0"/>
              </a:rPr>
              <a:t>Access points oversee a distributed coordination function (DCF) called Carrier Sense Multiple Access with Collision Avoidance (CSMA/CA). </a:t>
            </a:r>
          </a:p>
          <a:p>
            <a:pPr marL="457200" marR="0" indent="-457200" algn="just">
              <a:spcBef>
                <a:spcPts val="0"/>
              </a:spcBef>
              <a:spcAft>
                <a:spcPts val="0"/>
              </a:spcAft>
              <a:buFont typeface="Arial" panose="020B0604020202020204" pitchFamily="34" charset="0"/>
              <a:buChar char="•"/>
            </a:pPr>
            <a:r>
              <a:rPr lang="en-US" sz="3200" dirty="0">
                <a:effectLst/>
                <a:latin typeface="Times New Roman" panose="02020603050405020304" pitchFamily="18" charset="0"/>
                <a:ea typeface="Times New Roman" panose="02020603050405020304" pitchFamily="18" charset="0"/>
              </a:rPr>
              <a:t>Devices on a WLAN must sense the medium for signals and wait until the medium is free before sending. If an access point receives data from a client station it sends an acknowledgement to the client that the data has been received. </a:t>
            </a:r>
          </a:p>
          <a:p>
            <a:pPr marL="457200" marR="0" indent="-457200" algn="just">
              <a:spcBef>
                <a:spcPts val="0"/>
              </a:spcBef>
              <a:spcAft>
                <a:spcPts val="0"/>
              </a:spcAft>
              <a:buFont typeface="Arial" panose="020B0604020202020204" pitchFamily="34" charset="0"/>
              <a:buChar char="•"/>
            </a:pPr>
            <a:r>
              <a:rPr lang="en-US" sz="3200" dirty="0">
                <a:effectLst/>
                <a:latin typeface="Times New Roman" panose="02020603050405020304" pitchFamily="18" charset="0"/>
                <a:ea typeface="Times New Roman" panose="02020603050405020304" pitchFamily="18" charset="0"/>
              </a:rPr>
              <a:t>This acknowledgement keeps the client from assuming that a collision occurred and prevents a data retransmission by the client.</a:t>
            </a:r>
          </a:p>
        </p:txBody>
      </p:sp>
      <p:sp>
        <p:nvSpPr>
          <p:cNvPr id="5" name="TextBox 4">
            <a:extLst>
              <a:ext uri="{FF2B5EF4-FFF2-40B4-BE49-F238E27FC236}">
                <a16:creationId xmlns:a16="http://schemas.microsoft.com/office/drawing/2014/main" id="{41913601-FDC8-2761-6182-EFCD314F6387}"/>
              </a:ext>
            </a:extLst>
          </p:cNvPr>
          <p:cNvSpPr txBox="1"/>
          <p:nvPr/>
        </p:nvSpPr>
        <p:spPr>
          <a:xfrm>
            <a:off x="731520" y="308094"/>
            <a:ext cx="6096000" cy="584775"/>
          </a:xfrm>
          <a:prstGeom prst="rect">
            <a:avLst/>
          </a:prstGeom>
          <a:noFill/>
        </p:spPr>
        <p:txBody>
          <a:bodyPr wrap="square">
            <a:spAutoFit/>
          </a:bodyPr>
          <a:lstStyle/>
          <a:p>
            <a:r>
              <a:rPr lang="en-US" sz="3200" b="1" dirty="0"/>
              <a:t>Wireless LANs</a:t>
            </a:r>
          </a:p>
        </p:txBody>
      </p:sp>
    </p:spTree>
    <p:extLst>
      <p:ext uri="{BB962C8B-B14F-4D97-AF65-F5344CB8AC3E}">
        <p14:creationId xmlns:p14="http://schemas.microsoft.com/office/powerpoint/2010/main" val="244714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90DE3A-11E2-2BE2-721D-0D8D4D791C91}"/>
              </a:ext>
            </a:extLst>
          </p:cNvPr>
          <p:cNvSpPr txBox="1"/>
          <p:nvPr/>
        </p:nvSpPr>
        <p:spPr>
          <a:xfrm>
            <a:off x="264160" y="406400"/>
            <a:ext cx="2532873" cy="584775"/>
          </a:xfrm>
          <a:prstGeom prst="rect">
            <a:avLst/>
          </a:prstGeom>
          <a:noFill/>
        </p:spPr>
        <p:txBody>
          <a:bodyPr wrap="none" rtlCol="0">
            <a:spAutoFit/>
          </a:bodyPr>
          <a:lstStyle/>
          <a:p>
            <a:r>
              <a:rPr lang="en-US" sz="3200" b="1" dirty="0"/>
              <a:t>Token Passing</a:t>
            </a:r>
          </a:p>
        </p:txBody>
      </p:sp>
      <p:sp>
        <p:nvSpPr>
          <p:cNvPr id="4" name="TextBox 3">
            <a:extLst>
              <a:ext uri="{FF2B5EF4-FFF2-40B4-BE49-F238E27FC236}">
                <a16:creationId xmlns:a16="http://schemas.microsoft.com/office/drawing/2014/main" id="{A45611DA-2F12-DF45-C6C5-BEDDC6CAA208}"/>
              </a:ext>
            </a:extLst>
          </p:cNvPr>
          <p:cNvSpPr txBox="1"/>
          <p:nvPr/>
        </p:nvSpPr>
        <p:spPr>
          <a:xfrm>
            <a:off x="142240" y="991175"/>
            <a:ext cx="10617200" cy="5807039"/>
          </a:xfrm>
          <a:prstGeom prst="rect">
            <a:avLst/>
          </a:prstGeom>
          <a:noFill/>
        </p:spPr>
        <p:txBody>
          <a:bodyPr wrap="square">
            <a:spAutoFit/>
          </a:bodyPr>
          <a:lstStyle/>
          <a:p>
            <a:pPr marL="457200" marR="0" indent="-457200" algn="just">
              <a:lnSpc>
                <a:spcPct val="107000"/>
              </a:lnSpc>
              <a:spcBef>
                <a:spcPts val="0"/>
              </a:spcBef>
              <a:spcAft>
                <a:spcPts val="800"/>
              </a:spcAft>
              <a:buFont typeface="Arial" panose="020B0604020202020204" pitchFamily="34" charset="0"/>
              <a:buChar char="•"/>
              <a:tabLst>
                <a:tab pos="968375" algn="l"/>
              </a:tabLs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In its simplest form of operation each station on the ring receives each frame and then passes it on (retransmits) to its neighbor. If that station recognizes its address as the destination address, it copies the frame in addition to retransmitting it. The original sending station takes its own frame off the ring as it returns to that station after one cycle around the ring.</a:t>
            </a:r>
          </a:p>
          <a:p>
            <a:pPr marL="457200" marR="0" indent="-457200" algn="just">
              <a:lnSpc>
                <a:spcPct val="107000"/>
              </a:lnSpc>
              <a:spcBef>
                <a:spcPts val="0"/>
              </a:spcBef>
              <a:spcAft>
                <a:spcPts val="800"/>
              </a:spcAft>
              <a:buFont typeface="Arial" panose="020B0604020202020204" pitchFamily="34" charset="0"/>
              <a:buChar char="•"/>
              <a:tabLst>
                <a:tab pos="968375" algn="l"/>
              </a:tabLs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In a single token procedure the sending station then passes control to the next station by issuing a token after receipt of its own frame.</a:t>
            </a:r>
          </a:p>
          <a:p>
            <a:pPr marL="457200" marR="0" indent="-457200" algn="just">
              <a:lnSpc>
                <a:spcPct val="107000"/>
              </a:lnSpc>
              <a:spcBef>
                <a:spcPts val="0"/>
              </a:spcBef>
              <a:spcAft>
                <a:spcPts val="800"/>
              </a:spcAft>
              <a:buFont typeface="Arial" panose="020B0604020202020204" pitchFamily="34" charset="0"/>
              <a:buChar char="•"/>
              <a:tabLst>
                <a:tab pos="968375" algn="l"/>
              </a:tabLs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In the case of token passing a station must wait until it receives permission to do so. This access time takes, on the average one-half a cycle time from the time a station is ready to transmit ( why is this so?)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324585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16FA4E-E468-5D66-C43A-E4A7125BB281}"/>
              </a:ext>
            </a:extLst>
          </p:cNvPr>
          <p:cNvSpPr txBox="1"/>
          <p:nvPr/>
        </p:nvSpPr>
        <p:spPr>
          <a:xfrm>
            <a:off x="182880" y="338574"/>
            <a:ext cx="6096000" cy="584775"/>
          </a:xfrm>
          <a:prstGeom prst="rect">
            <a:avLst/>
          </a:prstGeom>
          <a:noFill/>
        </p:spPr>
        <p:txBody>
          <a:bodyPr wrap="square">
            <a:spAutoFit/>
          </a:bodyPr>
          <a:lstStyle/>
          <a:p>
            <a:r>
              <a:rPr lang="en-US" sz="3200" b="1" dirty="0"/>
              <a:t>Token Passing</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C08B1E5-343D-0A1C-0D72-C18F864BA83E}"/>
                  </a:ext>
                </a:extLst>
              </p:cNvPr>
              <p:cNvSpPr txBox="1"/>
              <p:nvPr/>
            </p:nvSpPr>
            <p:spPr>
              <a:xfrm>
                <a:off x="731520" y="1154403"/>
                <a:ext cx="9662160" cy="4747005"/>
              </a:xfrm>
              <a:prstGeom prst="rect">
                <a:avLst/>
              </a:prstGeom>
              <a:noFill/>
            </p:spPr>
            <p:txBody>
              <a:bodyPr wrap="square">
                <a:spAutoFit/>
              </a:bodyPr>
              <a:lstStyle/>
              <a:p>
                <a:pPr marL="342900" marR="0" indent="-342900" algn="just">
                  <a:lnSpc>
                    <a:spcPct val="107000"/>
                  </a:lnSpc>
                  <a:spcBef>
                    <a:spcPts val="0"/>
                  </a:spcBef>
                  <a:spcAft>
                    <a:spcPts val="800"/>
                  </a:spcAft>
                  <a:buFont typeface="Arial" panose="020B0604020202020204" pitchFamily="34" charset="0"/>
                  <a:buChar char="•"/>
                  <a:tabLst>
                    <a:tab pos="968375"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cycle time is a randomly varying quantity, since each station in the ring on gaining control will require a random length of time to transmit its waiting frames. The cycle time is made up of two components. One is the </a:t>
                </a:r>
                <a:r>
                  <a:rPr lang="en-US" sz="2400" b="1" i="1" dirty="0">
                    <a:effectLst/>
                    <a:latin typeface="Times New Roman" panose="02020603050405020304" pitchFamily="18" charset="0"/>
                    <a:ea typeface="Calibri" panose="020F0502020204030204" pitchFamily="34" charset="0"/>
                    <a:cs typeface="Times New Roman" panose="02020603050405020304" pitchFamily="18" charset="0"/>
                  </a:rPr>
                  <a:t>time required to physically pass the token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(permission to transmit) around the ring. This time is referred to us the </a:t>
                </a:r>
                <a:r>
                  <a:rPr lang="en-US" sz="2400" b="1" i="1" dirty="0">
                    <a:effectLst/>
                    <a:latin typeface="Times New Roman" panose="02020603050405020304" pitchFamily="18" charset="0"/>
                    <a:ea typeface="Calibri" panose="020F0502020204030204" pitchFamily="34" charset="0"/>
                    <a:cs typeface="Times New Roman" panose="02020603050405020304" pitchFamily="18" charset="0"/>
                  </a:rPr>
                  <a:t>ring latency L in units of time</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marR="0" indent="-342900" algn="just">
                  <a:lnSpc>
                    <a:spcPct val="107000"/>
                  </a:lnSpc>
                  <a:spcBef>
                    <a:spcPts val="0"/>
                  </a:spcBef>
                  <a:spcAft>
                    <a:spcPts val="800"/>
                  </a:spcAft>
                  <a:buFont typeface="Arial" panose="020B0604020202020204" pitchFamily="34" charset="0"/>
                  <a:buChar char="•"/>
                  <a:tabLst>
                    <a:tab pos="968375"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ring latency is itself the </a:t>
                </a:r>
                <a:r>
                  <a:rPr lang="en-US" sz="2400" b="1" i="1" dirty="0">
                    <a:effectLst/>
                    <a:latin typeface="Times New Roman" panose="02020603050405020304" pitchFamily="18" charset="0"/>
                    <a:ea typeface="Calibri" panose="020F0502020204030204" pitchFamily="34" charset="0"/>
                    <a:cs typeface="Times New Roman" panose="02020603050405020304" pitchFamily="18" charset="0"/>
                  </a:rPr>
                  <a:t>sum of the propagation delay </a:t>
                </a:r>
                <a14:m>
                  <m:oMath xmlns:m="http://schemas.openxmlformats.org/officeDocument/2006/math">
                    <m:r>
                      <a:rPr lang="en-US" sz="2400" b="1" i="1">
                        <a:effectLst/>
                        <a:latin typeface="Cambria Math" panose="02040503050406030204" pitchFamily="18" charset="0"/>
                        <a:ea typeface="Calibri" panose="020F0502020204030204" pitchFamily="34" charset="0"/>
                        <a:cs typeface="Times New Roman" panose="02020603050405020304" pitchFamily="18" charset="0"/>
                      </a:rPr>
                      <m:t>𝝉</m:t>
                    </m:r>
                  </m:oMath>
                </a14:m>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required to cycle once around the ring and the latency or delay required to retransmit a frame at each station on the ring. We use the symbol </a:t>
                </a:r>
                <a14:m>
                  <m:oMath xmlns:m="http://schemas.openxmlformats.org/officeDocument/2006/math">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𝜄</m:t>
                    </m:r>
                  </m:oMath>
                </a14:m>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to represent the delay through a station. This delay can range from one bit to many bits. For N stations on the ring latency L is then given by:</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tabLst>
                    <a:tab pos="968375" algn="l"/>
                  </a:tabLst>
                </a:pPr>
                <a14:m>
                  <m:oMathPara xmlns:m="http://schemas.openxmlformats.org/officeDocument/2006/math">
                    <m:oMathParaPr>
                      <m:jc m:val="centerGroup"/>
                    </m:oMathParaPr>
                    <m:oMath xmlns:m="http://schemas.openxmlformats.org/officeDocument/2006/math">
                      <m:r>
                        <a:rPr lang="en-US" sz="2400" i="1">
                          <a:effectLst/>
                          <a:latin typeface="Cambria Math" panose="02040503050406030204" pitchFamily="18" charset="0"/>
                          <a:ea typeface="Calibri" panose="020F0502020204030204" pitchFamily="34" charset="0"/>
                          <a:cs typeface="Times New Roman" panose="02020603050405020304" pitchFamily="18" charset="0"/>
                        </a:rPr>
                        <m:t>𝐿</m:t>
                      </m:r>
                      <m:r>
                        <a:rPr lang="en-US" sz="2400" i="1">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a:effectLst/>
                          <a:latin typeface="Cambria Math" panose="02040503050406030204" pitchFamily="18" charset="0"/>
                          <a:ea typeface="Calibri" panose="020F0502020204030204" pitchFamily="34" charset="0"/>
                          <a:cs typeface="Times New Roman" panose="02020603050405020304" pitchFamily="18" charset="0"/>
                        </a:rPr>
                        <m:t>𝛕</m:t>
                      </m:r>
                      <m:r>
                        <a:rPr lang="en-US" sz="2400" b="1">
                          <a:effectLst/>
                          <a:latin typeface="Cambria Math" panose="02040503050406030204" pitchFamily="18" charset="0"/>
                          <a:ea typeface="Calibri" panose="020F0502020204030204" pitchFamily="34" charset="0"/>
                          <a:cs typeface="Times New Roman" panose="02020603050405020304" pitchFamily="18" charset="0"/>
                        </a:rPr>
                        <m:t>+</m:t>
                      </m:r>
                      <m:r>
                        <a:rPr lang="en-US" sz="2400" b="1" i="1">
                          <a:effectLst/>
                          <a:latin typeface="Cambria Math" panose="02040503050406030204" pitchFamily="18" charset="0"/>
                          <a:ea typeface="Calibri" panose="020F0502020204030204" pitchFamily="34" charset="0"/>
                          <a:cs typeface="Times New Roman" panose="02020603050405020304" pitchFamily="18" charset="0"/>
                        </a:rPr>
                        <m:t>𝐍</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𝜄</m:t>
                      </m:r>
                    </m:oMath>
                  </m:oMathPara>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8C08B1E5-343D-0A1C-0D72-C18F864BA83E}"/>
                  </a:ext>
                </a:extLst>
              </p:cNvPr>
              <p:cNvSpPr txBox="1">
                <a:spLocks noRot="1" noChangeAspect="1" noMove="1" noResize="1" noEditPoints="1" noAdjustHandles="1" noChangeArrowheads="1" noChangeShapeType="1" noTextEdit="1"/>
              </p:cNvSpPr>
              <p:nvPr/>
            </p:nvSpPr>
            <p:spPr>
              <a:xfrm>
                <a:off x="731520" y="1154403"/>
                <a:ext cx="9662160" cy="4747005"/>
              </a:xfrm>
              <a:prstGeom prst="rect">
                <a:avLst/>
              </a:prstGeom>
              <a:blipFill>
                <a:blip r:embed="rId2"/>
                <a:stretch>
                  <a:fillRect l="-820" t="-1027" r="-946"/>
                </a:stretch>
              </a:blipFill>
            </p:spPr>
            <p:txBody>
              <a:bodyPr/>
              <a:lstStyle/>
              <a:p>
                <a:r>
                  <a:rPr lang="en-US">
                    <a:noFill/>
                  </a:rPr>
                  <a:t> </a:t>
                </a:r>
              </a:p>
            </p:txBody>
          </p:sp>
        </mc:Fallback>
      </mc:AlternateContent>
    </p:spTree>
    <p:extLst>
      <p:ext uri="{BB962C8B-B14F-4D97-AF65-F5344CB8AC3E}">
        <p14:creationId xmlns:p14="http://schemas.microsoft.com/office/powerpoint/2010/main" val="67631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1CD552-02A1-716E-54AD-DD267A55CF66}"/>
              </a:ext>
            </a:extLst>
          </p:cNvPr>
          <p:cNvSpPr txBox="1"/>
          <p:nvPr/>
        </p:nvSpPr>
        <p:spPr>
          <a:xfrm>
            <a:off x="589280" y="450334"/>
            <a:ext cx="6096000" cy="584775"/>
          </a:xfrm>
          <a:prstGeom prst="rect">
            <a:avLst/>
          </a:prstGeom>
          <a:noFill/>
        </p:spPr>
        <p:txBody>
          <a:bodyPr wrap="square">
            <a:spAutoFit/>
          </a:bodyPr>
          <a:lstStyle/>
          <a:p>
            <a:r>
              <a:rPr lang="en-US" sz="3200" b="1" dirty="0"/>
              <a:t>Token Passing</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F84F585-5DF6-7A0B-C8F6-25BD2AB302C2}"/>
                  </a:ext>
                </a:extLst>
              </p:cNvPr>
              <p:cNvSpPr txBox="1"/>
              <p:nvPr/>
            </p:nvSpPr>
            <p:spPr>
              <a:xfrm>
                <a:off x="782320" y="1606257"/>
                <a:ext cx="10708640" cy="4987584"/>
              </a:xfrm>
              <a:prstGeom prst="rect">
                <a:avLst/>
              </a:prstGeom>
              <a:noFill/>
            </p:spPr>
            <p:txBody>
              <a:bodyPr wrap="square">
                <a:spAutoFit/>
              </a:bodyPr>
              <a:lstStyle/>
              <a:p>
                <a:pPr marL="457200" marR="0" indent="-457200" algn="just">
                  <a:lnSpc>
                    <a:spcPct val="107000"/>
                  </a:lnSpc>
                  <a:spcBef>
                    <a:spcPts val="0"/>
                  </a:spcBef>
                  <a:spcAft>
                    <a:spcPts val="800"/>
                  </a:spcAft>
                  <a:buFont typeface="Arial" panose="020B0604020202020204" pitchFamily="34" charset="0"/>
                  <a:buChar char="•"/>
                  <a:tabLst>
                    <a:tab pos="968375" algn="l"/>
                  </a:tabLs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Note that we multiply the second portion by N because the token will go through the entire ring for the worst-case scenario.</a:t>
                </a:r>
              </a:p>
              <a:p>
                <a:pPr marL="457200" marR="0" indent="-457200" algn="just">
                  <a:lnSpc>
                    <a:spcPct val="107000"/>
                  </a:lnSpc>
                  <a:spcBef>
                    <a:spcPts val="0"/>
                  </a:spcBef>
                  <a:spcAft>
                    <a:spcPts val="800"/>
                  </a:spcAft>
                  <a:buFont typeface="Arial" panose="020B0604020202020204" pitchFamily="34" charset="0"/>
                  <a:buChar char="•"/>
                  <a:tabLst>
                    <a:tab pos="968375" algn="l"/>
                  </a:tabLs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The symbol </a:t>
                </a:r>
                <a14:m>
                  <m:oMath xmlns:m="http://schemas.openxmlformats.org/officeDocument/2006/math">
                    <m:r>
                      <a:rPr lang="en-US" sz="2800" b="1" i="1">
                        <a:effectLst/>
                        <a:latin typeface="Cambria Math" panose="02040503050406030204" pitchFamily="18" charset="0"/>
                        <a:ea typeface="Calibri" panose="020F0502020204030204" pitchFamily="34" charset="0"/>
                        <a:cs typeface="Times New Roman" panose="02020603050405020304" pitchFamily="18" charset="0"/>
                      </a:rPr>
                      <m:t>𝛕</m:t>
                    </m:r>
                    <m:r>
                      <a:rPr lang="en-US" sz="2800" b="1">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is used</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here because the propagation delay is the equivalent of the end-to-end delay </a:t>
                </a:r>
                <a14:m>
                  <m:oMath xmlns:m="http://schemas.openxmlformats.org/officeDocument/2006/math">
                    <m:r>
                      <a:rPr lang="en-US" sz="2800" b="1" i="1">
                        <a:effectLst/>
                        <a:latin typeface="Cambria Math" panose="02040503050406030204" pitchFamily="18" charset="0"/>
                        <a:ea typeface="Calibri" panose="020F0502020204030204" pitchFamily="34" charset="0"/>
                        <a:cs typeface="Times New Roman" panose="02020603050405020304" pitchFamily="18" charset="0"/>
                      </a:rPr>
                      <m:t>𝛕</m:t>
                    </m:r>
                    <m:r>
                      <a:rPr lang="en-US" sz="2800" b="1">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on the bus. Clearly the smaller the latency is, the smaller the cycle time, the faster the access time and the better the performance.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tabLst>
                    <a:tab pos="968375" algn="l"/>
                  </a:tabLs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As an example, say N=50 stations are deployed over a ring ( or a bus) 2km in length. Say the ring operates at a transmission rate of 1 </a:t>
                </a:r>
                <a:r>
                  <a:rPr lang="en-US" sz="2800" dirty="0" err="1">
                    <a:effectLst/>
                    <a:latin typeface="Times New Roman" panose="02020603050405020304" pitchFamily="18" charset="0"/>
                    <a:ea typeface="Times New Roman" panose="02020603050405020304" pitchFamily="18" charset="0"/>
                    <a:cs typeface="Times New Roman" panose="02020603050405020304" pitchFamily="18" charset="0"/>
                  </a:rPr>
                  <a:t>Mbits</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/s. First take the latency per station to be one bit. This translates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tabLst>
                    <a:tab pos="968375" algn="l"/>
                  </a:tabLs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to </a:t>
                </a:r>
                <a14:m>
                  <m:oMath xmlns:m="http://schemas.openxmlformats.org/officeDocument/2006/math">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𝜄</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1</a:t>
                </a:r>
                <a14:m>
                  <m:oMath xmlns:m="http://schemas.openxmlformats.org/officeDocument/2006/math">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𝑠</m:t>
                    </m:r>
                  </m:oMath>
                </a14:m>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/station.</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CF84F585-5DF6-7A0B-C8F6-25BD2AB302C2}"/>
                  </a:ext>
                </a:extLst>
              </p:cNvPr>
              <p:cNvSpPr txBox="1">
                <a:spLocks noRot="1" noChangeAspect="1" noMove="1" noResize="1" noEditPoints="1" noAdjustHandles="1" noChangeArrowheads="1" noChangeShapeType="1" noTextEdit="1"/>
              </p:cNvSpPr>
              <p:nvPr/>
            </p:nvSpPr>
            <p:spPr>
              <a:xfrm>
                <a:off x="782320" y="1606257"/>
                <a:ext cx="10708640" cy="4987584"/>
              </a:xfrm>
              <a:prstGeom prst="rect">
                <a:avLst/>
              </a:prstGeom>
              <a:blipFill>
                <a:blip r:embed="rId2"/>
                <a:stretch>
                  <a:fillRect l="-1138" t="-1221" r="-1195" b="-2198"/>
                </a:stretch>
              </a:blipFill>
            </p:spPr>
            <p:txBody>
              <a:bodyPr/>
              <a:lstStyle/>
              <a:p>
                <a:r>
                  <a:rPr lang="en-US">
                    <a:noFill/>
                  </a:rPr>
                  <a:t> </a:t>
                </a:r>
              </a:p>
            </p:txBody>
          </p:sp>
        </mc:Fallback>
      </mc:AlternateContent>
    </p:spTree>
    <p:extLst>
      <p:ext uri="{BB962C8B-B14F-4D97-AF65-F5344CB8AC3E}">
        <p14:creationId xmlns:p14="http://schemas.microsoft.com/office/powerpoint/2010/main" val="16638561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571D75-232B-5383-4C3B-E03511FE263E}"/>
              </a:ext>
            </a:extLst>
          </p:cNvPr>
          <p:cNvSpPr txBox="1"/>
          <p:nvPr/>
        </p:nvSpPr>
        <p:spPr>
          <a:xfrm>
            <a:off x="284480" y="430014"/>
            <a:ext cx="6096000" cy="523220"/>
          </a:xfrm>
          <a:prstGeom prst="rect">
            <a:avLst/>
          </a:prstGeom>
          <a:noFill/>
        </p:spPr>
        <p:txBody>
          <a:bodyPr wrap="square">
            <a:spAutoFit/>
          </a:bodyPr>
          <a:lstStyle/>
          <a:p>
            <a:r>
              <a:rPr lang="en-US" sz="2800" b="1" dirty="0"/>
              <a:t>Token Passing</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013E585-1B61-27E5-706D-B967D6B0A1F9}"/>
                  </a:ext>
                </a:extLst>
              </p:cNvPr>
              <p:cNvSpPr txBox="1"/>
              <p:nvPr/>
            </p:nvSpPr>
            <p:spPr>
              <a:xfrm>
                <a:off x="599440" y="1599048"/>
                <a:ext cx="10160000" cy="4622997"/>
              </a:xfrm>
              <a:prstGeom prst="rect">
                <a:avLst/>
              </a:prstGeom>
              <a:noFill/>
            </p:spPr>
            <p:txBody>
              <a:bodyPr wrap="square">
                <a:spAutoFit/>
              </a:bodyPr>
              <a:lstStyle/>
              <a:p>
                <a:pPr marL="0" marR="0" algn="just">
                  <a:lnSpc>
                    <a:spcPct val="107000"/>
                  </a:lnSpc>
                  <a:spcBef>
                    <a:spcPts val="0"/>
                  </a:spcBef>
                  <a:spcAft>
                    <a:spcPts val="800"/>
                  </a:spcAft>
                  <a:tabLst>
                    <a:tab pos="968375" algn="l"/>
                  </a:tabLst>
                </a:pP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Letting the propagation delay on the ring again be 5</a:t>
                </a:r>
                <a14:m>
                  <m:oMath xmlns:m="http://schemas.openxmlformats.org/officeDocument/2006/math">
                    <m:r>
                      <a:rPr lang="en-US" sz="3600" i="1">
                        <a:effectLst/>
                        <a:latin typeface="Cambria Math" panose="02040503050406030204" pitchFamily="18" charset="0"/>
                        <a:ea typeface="Times New Roman" panose="02020603050405020304" pitchFamily="18" charset="0"/>
                        <a:cs typeface="Times New Roman" panose="02020603050405020304" pitchFamily="18" charset="0"/>
                      </a:rPr>
                      <m:t>𝜇</m:t>
                    </m:r>
                    <m:r>
                      <a:rPr lang="en-US" sz="3600" i="1">
                        <a:effectLst/>
                        <a:latin typeface="Cambria Math" panose="02040503050406030204" pitchFamily="18" charset="0"/>
                        <a:ea typeface="Times New Roman" panose="02020603050405020304" pitchFamily="18" charset="0"/>
                        <a:cs typeface="Times New Roman" panose="02020603050405020304" pitchFamily="18" charset="0"/>
                      </a:rPr>
                      <m:t>𝑠</m:t>
                    </m:r>
                  </m:oMath>
                </a14:m>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/km, we have </a:t>
                </a:r>
                <a14:m>
                  <m:oMath xmlns:m="http://schemas.openxmlformats.org/officeDocument/2006/math">
                    <m:r>
                      <a:rPr lang="en-US" sz="3600" b="1" i="1">
                        <a:effectLst/>
                        <a:latin typeface="Cambria Math" panose="02040503050406030204" pitchFamily="18" charset="0"/>
                        <a:ea typeface="Calibri" panose="020F0502020204030204" pitchFamily="34" charset="0"/>
                        <a:cs typeface="Times New Roman" panose="02020603050405020304" pitchFamily="18" charset="0"/>
                      </a:rPr>
                      <m:t>𝛕</m:t>
                    </m:r>
                    <m:r>
                      <a:rPr lang="en-US" sz="36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3600" b="1" i="1">
                        <a:effectLst/>
                        <a:latin typeface="Cambria Math" panose="02040503050406030204" pitchFamily="18" charset="0"/>
                        <a:ea typeface="Times New Roman" panose="02020603050405020304" pitchFamily="18" charset="0"/>
                        <a:cs typeface="Times New Roman" panose="02020603050405020304" pitchFamily="18" charset="0"/>
                      </a:rPr>
                      <m:t>𝟏𝟎</m:t>
                    </m:r>
                    <m:r>
                      <a:rPr lang="en-US" sz="3600" b="1" i="1">
                        <a:effectLst/>
                        <a:latin typeface="Cambria Math" panose="02040503050406030204" pitchFamily="18" charset="0"/>
                        <a:ea typeface="Times New Roman" panose="02020603050405020304" pitchFamily="18" charset="0"/>
                        <a:cs typeface="Times New Roman" panose="02020603050405020304" pitchFamily="18" charset="0"/>
                      </a:rPr>
                      <m:t>𝝁</m:t>
                    </m:r>
                    <m:r>
                      <a:rPr lang="en-US" sz="3600" b="1" i="1">
                        <a:effectLst/>
                        <a:latin typeface="Cambria Math" panose="02040503050406030204" pitchFamily="18" charset="0"/>
                        <a:ea typeface="Times New Roman" panose="02020603050405020304" pitchFamily="18" charset="0"/>
                        <a:cs typeface="Times New Roman" panose="02020603050405020304" pitchFamily="18" charset="0"/>
                      </a:rPr>
                      <m:t>𝒔</m:t>
                    </m:r>
                  </m:oMath>
                </a14:m>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tabLst>
                    <a:tab pos="968375" algn="l"/>
                  </a:tabLst>
                </a:pP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The total latency L is then</a:t>
                </a:r>
                <a14:m>
                  <m:oMath xmlns:m="http://schemas.openxmlformats.org/officeDocument/2006/math">
                    <m:r>
                      <a:rPr lang="en-US" sz="36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3600" b="1" i="1">
                        <a:effectLst/>
                        <a:latin typeface="Cambria Math" panose="02040503050406030204" pitchFamily="18" charset="0"/>
                        <a:ea typeface="Times New Roman" panose="02020603050405020304" pitchFamily="18" charset="0"/>
                        <a:cs typeface="Times New Roman" panose="02020603050405020304" pitchFamily="18" charset="0"/>
                      </a:rPr>
                      <m:t>𝟔𝟎</m:t>
                    </m:r>
                    <m:r>
                      <a:rPr lang="en-US" sz="3600" b="1" i="1">
                        <a:effectLst/>
                        <a:latin typeface="Cambria Math" panose="02040503050406030204" pitchFamily="18" charset="0"/>
                        <a:ea typeface="Times New Roman" panose="02020603050405020304" pitchFamily="18" charset="0"/>
                        <a:cs typeface="Times New Roman" panose="02020603050405020304" pitchFamily="18" charset="0"/>
                      </a:rPr>
                      <m:t>𝝁</m:t>
                    </m:r>
                    <m:r>
                      <a:rPr lang="en-US" sz="3600" b="1" i="1">
                        <a:effectLst/>
                        <a:latin typeface="Cambria Math" panose="02040503050406030204" pitchFamily="18" charset="0"/>
                        <a:ea typeface="Times New Roman" panose="02020603050405020304" pitchFamily="18" charset="0"/>
                        <a:cs typeface="Times New Roman" panose="02020603050405020304" pitchFamily="18" charset="0"/>
                      </a:rPr>
                      <m:t>𝒔</m:t>
                    </m:r>
                  </m:oMath>
                </a14:m>
                <a:r>
                  <a:rPr lang="en-US" sz="36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tabLst>
                    <a:tab pos="968375" algn="l"/>
                  </a:tabLst>
                </a:pP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If 100 stations access the ring, L increases to  </a:t>
                </a:r>
                <a14:m>
                  <m:oMath xmlns:m="http://schemas.openxmlformats.org/officeDocument/2006/math">
                    <m:r>
                      <a:rPr lang="en-US" sz="3600" b="1" i="1">
                        <a:effectLst/>
                        <a:latin typeface="Cambria Math" panose="02040503050406030204" pitchFamily="18" charset="0"/>
                        <a:ea typeface="Times New Roman" panose="02020603050405020304" pitchFamily="18" charset="0"/>
                        <a:cs typeface="Times New Roman" panose="02020603050405020304" pitchFamily="18" charset="0"/>
                      </a:rPr>
                      <m:t>𝟏𝟏𝟎</m:t>
                    </m:r>
                    <m:r>
                      <a:rPr lang="en-US" sz="3600" b="1" i="1">
                        <a:effectLst/>
                        <a:latin typeface="Cambria Math" panose="02040503050406030204" pitchFamily="18" charset="0"/>
                        <a:ea typeface="Times New Roman" panose="02020603050405020304" pitchFamily="18" charset="0"/>
                        <a:cs typeface="Times New Roman" panose="02020603050405020304" pitchFamily="18" charset="0"/>
                      </a:rPr>
                      <m:t>𝝁</m:t>
                    </m:r>
                    <m:r>
                      <a:rPr lang="en-US" sz="3600" b="1" i="1">
                        <a:effectLst/>
                        <a:latin typeface="Cambria Math" panose="02040503050406030204" pitchFamily="18" charset="0"/>
                        <a:ea typeface="Times New Roman" panose="02020603050405020304" pitchFamily="18" charset="0"/>
                        <a:cs typeface="Times New Roman" panose="02020603050405020304" pitchFamily="18" charset="0"/>
                      </a:rPr>
                      <m:t>𝒔</m:t>
                    </m:r>
                  </m:oMath>
                </a14:m>
                <a:r>
                  <a:rPr lang="en-US" sz="36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tabLst>
                    <a:tab pos="968375" algn="l"/>
                  </a:tabLst>
                </a:pP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If it requires 8 bits/station to regenerate the incoming frame, </a:t>
                </a:r>
                <a14:m>
                  <m:oMath xmlns:m="http://schemas.openxmlformats.org/officeDocument/2006/math">
                    <m:r>
                      <a:rPr lang="en-US" sz="3600" i="1">
                        <a:effectLst/>
                        <a:latin typeface="Cambria Math" panose="02040503050406030204" pitchFamily="18" charset="0"/>
                        <a:ea typeface="Times New Roman" panose="02020603050405020304" pitchFamily="18" charset="0"/>
                        <a:cs typeface="Times New Roman" panose="02020603050405020304" pitchFamily="18" charset="0"/>
                      </a:rPr>
                      <m:t>𝜄</m:t>
                    </m:r>
                  </m:oMath>
                </a14:m>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 increases to </a:t>
                </a:r>
                <a14:m>
                  <m:oMath xmlns:m="http://schemas.openxmlformats.org/officeDocument/2006/math">
                    <m:r>
                      <a:rPr lang="en-US" sz="3600" b="1" i="1">
                        <a:effectLst/>
                        <a:latin typeface="Cambria Math" panose="02040503050406030204" pitchFamily="18" charset="0"/>
                        <a:ea typeface="Times New Roman" panose="02020603050405020304" pitchFamily="18" charset="0"/>
                        <a:cs typeface="Times New Roman" panose="02020603050405020304" pitchFamily="18" charset="0"/>
                      </a:rPr>
                      <m:t>𝟖</m:t>
                    </m:r>
                    <m:r>
                      <a:rPr lang="en-US" sz="3600" b="1" i="1">
                        <a:effectLst/>
                        <a:latin typeface="Cambria Math" panose="02040503050406030204" pitchFamily="18" charset="0"/>
                        <a:ea typeface="Times New Roman" panose="02020603050405020304" pitchFamily="18" charset="0"/>
                        <a:cs typeface="Times New Roman" panose="02020603050405020304" pitchFamily="18" charset="0"/>
                      </a:rPr>
                      <m:t>𝝁</m:t>
                    </m:r>
                    <m:r>
                      <a:rPr lang="en-US" sz="3600" b="1" i="1">
                        <a:effectLst/>
                        <a:latin typeface="Cambria Math" panose="02040503050406030204" pitchFamily="18" charset="0"/>
                        <a:ea typeface="Times New Roman" panose="02020603050405020304" pitchFamily="18" charset="0"/>
                        <a:cs typeface="Times New Roman" panose="02020603050405020304" pitchFamily="18" charset="0"/>
                      </a:rPr>
                      <m:t>𝒔</m:t>
                    </m:r>
                  </m:oMath>
                </a14:m>
                <a:r>
                  <a:rPr lang="en-US" sz="3600" b="1" dirty="0">
                    <a:effectLst/>
                    <a:latin typeface="Times New Roman" panose="02020603050405020304" pitchFamily="18" charset="0"/>
                    <a:ea typeface="Times New Roman" panose="02020603050405020304" pitchFamily="18" charset="0"/>
                    <a:cs typeface="Times New Roman" panose="02020603050405020304" pitchFamily="18" charset="0"/>
                  </a:rPr>
                  <a:t>/station</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tabLst>
                    <a:tab pos="968375" algn="l"/>
                  </a:tabLst>
                </a:pP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For50 stations on the ring we then have L=410</a:t>
                </a:r>
                <a14:m>
                  <m:oMath xmlns:m="http://schemas.openxmlformats.org/officeDocument/2006/math">
                    <m:r>
                      <a:rPr lang="en-US" sz="3600" b="1" i="1">
                        <a:effectLst/>
                        <a:latin typeface="Cambria Math" panose="02040503050406030204" pitchFamily="18" charset="0"/>
                        <a:ea typeface="Times New Roman" panose="02020603050405020304" pitchFamily="18" charset="0"/>
                        <a:cs typeface="Times New Roman" panose="02020603050405020304" pitchFamily="18" charset="0"/>
                      </a:rPr>
                      <m:t>𝝁</m:t>
                    </m:r>
                    <m:r>
                      <a:rPr lang="en-US" sz="3600" b="1" i="1">
                        <a:effectLst/>
                        <a:latin typeface="Cambria Math" panose="02040503050406030204" pitchFamily="18" charset="0"/>
                        <a:ea typeface="Times New Roman" panose="02020603050405020304" pitchFamily="18" charset="0"/>
                        <a:cs typeface="Times New Roman" panose="02020603050405020304" pitchFamily="18" charset="0"/>
                      </a:rPr>
                      <m:t>𝒔</m:t>
                    </m:r>
                  </m:oMath>
                </a14:m>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2013E585-1B61-27E5-706D-B967D6B0A1F9}"/>
                  </a:ext>
                </a:extLst>
              </p:cNvPr>
              <p:cNvSpPr txBox="1">
                <a:spLocks noRot="1" noChangeAspect="1" noMove="1" noResize="1" noEditPoints="1" noAdjustHandles="1" noChangeArrowheads="1" noChangeShapeType="1" noTextEdit="1"/>
              </p:cNvSpPr>
              <p:nvPr/>
            </p:nvSpPr>
            <p:spPr>
              <a:xfrm>
                <a:off x="599440" y="1599048"/>
                <a:ext cx="10160000" cy="4622997"/>
              </a:xfrm>
              <a:prstGeom prst="rect">
                <a:avLst/>
              </a:prstGeom>
              <a:blipFill>
                <a:blip r:embed="rId2"/>
                <a:stretch>
                  <a:fillRect l="-1800" t="-2108" r="-1800" b="-3689"/>
                </a:stretch>
              </a:blipFill>
            </p:spPr>
            <p:txBody>
              <a:bodyPr/>
              <a:lstStyle/>
              <a:p>
                <a:r>
                  <a:rPr lang="en-US">
                    <a:noFill/>
                  </a:rPr>
                  <a:t> </a:t>
                </a:r>
              </a:p>
            </p:txBody>
          </p:sp>
        </mc:Fallback>
      </mc:AlternateContent>
    </p:spTree>
    <p:extLst>
      <p:ext uri="{BB962C8B-B14F-4D97-AF65-F5344CB8AC3E}">
        <p14:creationId xmlns:p14="http://schemas.microsoft.com/office/powerpoint/2010/main" val="3355874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19F388-AFBD-F08D-7C67-0CB7F98C45B9}"/>
              </a:ext>
            </a:extLst>
          </p:cNvPr>
          <p:cNvSpPr txBox="1"/>
          <p:nvPr/>
        </p:nvSpPr>
        <p:spPr>
          <a:xfrm>
            <a:off x="792480" y="1196261"/>
            <a:ext cx="10241280" cy="5693866"/>
          </a:xfrm>
          <a:prstGeom prst="rect">
            <a:avLst/>
          </a:prstGeom>
          <a:noFill/>
        </p:spPr>
        <p:txBody>
          <a:bodyPr wrap="square">
            <a:spAutoFit/>
          </a:bodyPr>
          <a:lstStyle/>
          <a:p>
            <a:pPr marL="457200" marR="0" indent="-457200" algn="just">
              <a:spcBef>
                <a:spcPts val="0"/>
              </a:spcBef>
              <a:spcAft>
                <a:spcPts val="0"/>
              </a:spcAft>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rPr>
              <a:t>The MAC layer in Ethernet controls the nodes access to the network media and is specific to the individual protocol. All IEEE 802.3 MACs must meet the same basic set of logical requirements regardless of whether they include one or more of the defined optional protocol extensions. </a:t>
            </a:r>
          </a:p>
          <a:p>
            <a:pPr marL="457200" marR="0" indent="-457200" algn="just">
              <a:spcBef>
                <a:spcPts val="0"/>
              </a:spcBef>
              <a:spcAft>
                <a:spcPts val="0"/>
              </a:spcAft>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rPr>
              <a:t>Ethernet addressing uses the Media Access Control (MAC) address burned into each and every Ethernet Network Interface Card (NIC). The MAC or hardware address is a 48-bit address written in hexadecimal format. </a:t>
            </a:r>
          </a:p>
          <a:p>
            <a:pPr marL="457200" marR="0" indent="-457200" algn="just">
              <a:spcBef>
                <a:spcPts val="0"/>
              </a:spcBef>
              <a:spcAft>
                <a:spcPts val="0"/>
              </a:spcAft>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rPr>
              <a:t>The MAC address contains the Organizationally Unique Identifier (OUI) (24bits) which is assigned by the IEEE to an organization. The organization in turn assigns a globally administered address (24 bits) that is unique to each adapter it manufactures.</a:t>
            </a:r>
          </a:p>
        </p:txBody>
      </p:sp>
      <p:sp>
        <p:nvSpPr>
          <p:cNvPr id="5" name="TextBox 4">
            <a:extLst>
              <a:ext uri="{FF2B5EF4-FFF2-40B4-BE49-F238E27FC236}">
                <a16:creationId xmlns:a16="http://schemas.microsoft.com/office/drawing/2014/main" id="{4A629130-4ED5-5BE5-BED7-0F1DB8200192}"/>
              </a:ext>
            </a:extLst>
          </p:cNvPr>
          <p:cNvSpPr txBox="1"/>
          <p:nvPr/>
        </p:nvSpPr>
        <p:spPr>
          <a:xfrm>
            <a:off x="487680" y="211574"/>
            <a:ext cx="6096000" cy="523220"/>
          </a:xfrm>
          <a:prstGeom prst="rect">
            <a:avLst/>
          </a:prstGeom>
          <a:noFill/>
        </p:spPr>
        <p:txBody>
          <a:bodyPr wrap="square">
            <a:spAutoFit/>
          </a:bodyPr>
          <a:lstStyle/>
          <a:p>
            <a:r>
              <a:rPr lang="en-US" sz="2800" b="1" dirty="0"/>
              <a:t>LAN Technologies</a:t>
            </a:r>
            <a:endParaRPr lang="en-US" sz="2800" dirty="0"/>
          </a:p>
        </p:txBody>
      </p:sp>
    </p:spTree>
    <p:extLst>
      <p:ext uri="{BB962C8B-B14F-4D97-AF65-F5344CB8AC3E}">
        <p14:creationId xmlns:p14="http://schemas.microsoft.com/office/powerpoint/2010/main" val="42210559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ABEB881-9AC5-4123-A782-30E7214C95A8}"/>
              </a:ext>
            </a:extLst>
          </p:cNvPr>
          <p:cNvSpPr>
            <a:spLocks noChangeArrowheads="1"/>
          </p:cNvSpPr>
          <p:nvPr/>
        </p:nvSpPr>
        <p:spPr bwMode="auto">
          <a:xfrm>
            <a:off x="365761" y="261484"/>
            <a:ext cx="1064768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68375" algn="l"/>
              </a:tabLst>
              <a:defRPr>
                <a:solidFill>
                  <a:schemeClr val="tx1"/>
                </a:solidFill>
                <a:latin typeface="Arial" panose="020B0604020202020204" pitchFamily="34" charset="0"/>
              </a:defRPr>
            </a:lvl1pPr>
            <a:lvl2pPr eaLnBrk="0" fontAlgn="base" hangingPunct="0">
              <a:spcBef>
                <a:spcPct val="0"/>
              </a:spcBef>
              <a:spcAft>
                <a:spcPct val="0"/>
              </a:spcAft>
              <a:tabLst>
                <a:tab pos="968375" algn="l"/>
              </a:tabLst>
              <a:defRPr>
                <a:solidFill>
                  <a:schemeClr val="tx1"/>
                </a:solidFill>
                <a:latin typeface="Arial" panose="020B0604020202020204" pitchFamily="34" charset="0"/>
              </a:defRPr>
            </a:lvl2pPr>
            <a:lvl3pPr eaLnBrk="0" fontAlgn="base" hangingPunct="0">
              <a:spcBef>
                <a:spcPct val="0"/>
              </a:spcBef>
              <a:spcAft>
                <a:spcPct val="0"/>
              </a:spcAft>
              <a:tabLst>
                <a:tab pos="968375" algn="l"/>
              </a:tabLst>
              <a:defRPr>
                <a:solidFill>
                  <a:schemeClr val="tx1"/>
                </a:solidFill>
                <a:latin typeface="Arial" panose="020B0604020202020204" pitchFamily="34" charset="0"/>
              </a:defRPr>
            </a:lvl3pPr>
            <a:lvl4pPr eaLnBrk="0" fontAlgn="base" hangingPunct="0">
              <a:spcBef>
                <a:spcPct val="0"/>
              </a:spcBef>
              <a:spcAft>
                <a:spcPct val="0"/>
              </a:spcAft>
              <a:tabLst>
                <a:tab pos="968375" algn="l"/>
              </a:tabLst>
              <a:defRPr>
                <a:solidFill>
                  <a:schemeClr val="tx1"/>
                </a:solidFill>
                <a:latin typeface="Arial" panose="020B0604020202020204" pitchFamily="34" charset="0"/>
              </a:defRPr>
            </a:lvl4pPr>
            <a:lvl5pPr eaLnBrk="0" fontAlgn="base" hangingPunct="0">
              <a:spcBef>
                <a:spcPct val="0"/>
              </a:spcBef>
              <a:spcAft>
                <a:spcPct val="0"/>
              </a:spcAft>
              <a:tabLst>
                <a:tab pos="968375" algn="l"/>
              </a:tabLst>
              <a:defRPr>
                <a:solidFill>
                  <a:schemeClr val="tx1"/>
                </a:solidFill>
                <a:latin typeface="Arial" panose="020B0604020202020204" pitchFamily="34" charset="0"/>
              </a:defRPr>
            </a:lvl5pPr>
            <a:lvl6pPr eaLnBrk="0" fontAlgn="base" hangingPunct="0">
              <a:spcBef>
                <a:spcPct val="0"/>
              </a:spcBef>
              <a:spcAft>
                <a:spcPct val="0"/>
              </a:spcAft>
              <a:tabLst>
                <a:tab pos="968375" algn="l"/>
              </a:tabLst>
              <a:defRPr>
                <a:solidFill>
                  <a:schemeClr val="tx1"/>
                </a:solidFill>
                <a:latin typeface="Arial" panose="020B0604020202020204" pitchFamily="34" charset="0"/>
              </a:defRPr>
            </a:lvl6pPr>
            <a:lvl7pPr eaLnBrk="0" fontAlgn="base" hangingPunct="0">
              <a:spcBef>
                <a:spcPct val="0"/>
              </a:spcBef>
              <a:spcAft>
                <a:spcPct val="0"/>
              </a:spcAft>
              <a:tabLst>
                <a:tab pos="968375" algn="l"/>
              </a:tabLst>
              <a:defRPr>
                <a:solidFill>
                  <a:schemeClr val="tx1"/>
                </a:solidFill>
                <a:latin typeface="Arial" panose="020B0604020202020204" pitchFamily="34" charset="0"/>
              </a:defRPr>
            </a:lvl7pPr>
            <a:lvl8pPr eaLnBrk="0" fontAlgn="base" hangingPunct="0">
              <a:spcBef>
                <a:spcPct val="0"/>
              </a:spcBef>
              <a:spcAft>
                <a:spcPct val="0"/>
              </a:spcAft>
              <a:tabLst>
                <a:tab pos="968375" algn="l"/>
              </a:tabLst>
              <a:defRPr>
                <a:solidFill>
                  <a:schemeClr val="tx1"/>
                </a:solidFill>
                <a:latin typeface="Arial" panose="020B0604020202020204" pitchFamily="34" charset="0"/>
              </a:defRPr>
            </a:lvl8pPr>
            <a:lvl9pPr eaLnBrk="0" fontAlgn="base" hangingPunct="0">
              <a:spcBef>
                <a:spcPct val="0"/>
              </a:spcBef>
              <a:spcAft>
                <a:spcPct val="0"/>
              </a:spcAft>
              <a:tabLst>
                <a:tab pos="968375" algn="l"/>
              </a:tabLst>
              <a:defRPr>
                <a:solidFill>
                  <a:schemeClr val="tx1"/>
                </a:solidFill>
                <a:latin typeface="Arial" panose="020B0604020202020204" pitchFamily="34" charset="0"/>
              </a:defRPr>
            </a:lvl9pPr>
          </a:lstStyle>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tab pos="968375" algn="l"/>
              </a:tabLst>
            </a:pPr>
            <a:r>
              <a:rPr kumimoji="0" lang="en-US" altLang="en-US" sz="2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As the ring transmission rate or capacity </a:t>
            </a:r>
            <a:r>
              <a:rPr kumimoji="0" lang="en-US" altLang="en-US" sz="28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 </a:t>
            </a:r>
            <a:r>
              <a:rPr kumimoji="0" lang="en-US" altLang="en-US" sz="2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increases, the latency per station </a:t>
            </a:r>
            <a:r>
              <a:rPr kumimoji="0" lang="en-US" altLang="en-US" sz="2800" b="0" i="1" u="none" strike="noStrike" cap="none" normalizeH="0" baseline="0" dirty="0">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a:t>ι</a:t>
            </a:r>
            <a:r>
              <a:rPr kumimoji="0" lang="en-US" altLang="en-US" sz="2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decreases, as does the ring latency </a:t>
            </a:r>
            <a:r>
              <a:rPr kumimoji="0" lang="en-US" altLang="en-US" sz="28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L.</a:t>
            </a:r>
          </a:p>
          <a:p>
            <a:pPr marL="0" marR="0" lvl="0" indent="0" algn="just" defTabSz="914400" rtl="0" eaLnBrk="0" fontAlgn="base" latinLnBrk="0" hangingPunct="0">
              <a:lnSpc>
                <a:spcPct val="100000"/>
              </a:lnSpc>
              <a:spcBef>
                <a:spcPct val="0"/>
              </a:spcBef>
              <a:spcAft>
                <a:spcPct val="0"/>
              </a:spcAft>
              <a:buClrTx/>
              <a:buSzTx/>
              <a:buFontTx/>
              <a:buNone/>
              <a:tabLst>
                <a:tab pos="968375" algn="l"/>
              </a:tabLst>
            </a:pPr>
            <a:endParaRPr kumimoji="0" lang="en-US" altLang="en-US" sz="2800" b="0" i="0" u="none" strike="noStrike" cap="none" normalizeH="0" baseline="0" dirty="0">
              <a:ln>
                <a:noFill/>
              </a:ln>
              <a:solidFill>
                <a:schemeClr val="tx1"/>
              </a:solidFill>
              <a:effectLst/>
            </a:endParaRP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tab pos="968375" algn="l"/>
              </a:tabLst>
            </a:pPr>
            <a:r>
              <a:rPr kumimoji="0" lang="en-US" altLang="en-US" sz="2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We mentioned above that the average cycle time, or time required for each station to access the ring once is made up of two components. One is the latency L, discussed. The other is the average time required for each station to transmit its waiting frames once it receives permission to do so. Call this time   </a:t>
            </a:r>
            <a:r>
              <a:rPr kumimoji="0" lang="en-US" altLang="en-US" sz="2800" b="0" i="1" u="none" strike="noStrike" cap="none" normalizeH="0" baseline="0" dirty="0" err="1">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a:t>tj</a:t>
            </a:r>
            <a:r>
              <a:rPr kumimoji="0" lang="en-US" altLang="en-US" sz="2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for the </a:t>
            </a:r>
            <a:r>
              <a:rPr kumimoji="0" lang="en-US" altLang="en-US" sz="28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jth</a:t>
            </a:r>
            <a:r>
              <a:rPr kumimoji="0" lang="en-US" altLang="en-US" sz="2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station, j=1,2,3…..,N. </a:t>
            </a:r>
          </a:p>
          <a:p>
            <a:pPr marL="0" marR="0" lvl="0" indent="0" algn="just" defTabSz="914400" rtl="0" eaLnBrk="0" fontAlgn="base" latinLnBrk="0" hangingPunct="0">
              <a:lnSpc>
                <a:spcPct val="100000"/>
              </a:lnSpc>
              <a:spcBef>
                <a:spcPct val="0"/>
              </a:spcBef>
              <a:spcAft>
                <a:spcPct val="0"/>
              </a:spcAft>
              <a:buClrTx/>
              <a:buSzTx/>
              <a:buFontTx/>
              <a:buNone/>
              <a:tabLst>
                <a:tab pos="968375" algn="l"/>
              </a:tabLst>
            </a:pPr>
            <a:endParaRPr kumimoji="0" lang="en-US" altLang="en-US" sz="2800" b="0" i="0" u="none" strike="noStrike" cap="none" normalizeH="0" baseline="0" dirty="0">
              <a:ln>
                <a:noFill/>
              </a:ln>
              <a:solidFill>
                <a:schemeClr val="tx1"/>
              </a:solidFill>
              <a:effectLst/>
            </a:endParaRP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tab pos="968375" algn="l"/>
              </a:tabLst>
            </a:pPr>
            <a:r>
              <a:rPr kumimoji="0" lang="en-US" altLang="en-US" sz="2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The cycle time </a:t>
            </a:r>
            <a:r>
              <a:rPr kumimoji="0" lang="en-US" altLang="en-US" sz="2800" b="0" i="1" u="none" strike="noStrike" cap="none" normalizeH="0" baseline="0" dirty="0" err="1">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a:t>t</a:t>
            </a:r>
            <a:r>
              <a:rPr kumimoji="0" lang="en-US" altLang="en-US" sz="2400" b="0" i="1" u="none" cap="none" normalizeH="0" baseline="0" dirty="0" err="1">
                <a:ln>
                  <a:noFill/>
                </a:ln>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a:t>c</a:t>
            </a:r>
            <a:r>
              <a:rPr kumimoji="0" lang="en-US" altLang="en-US" sz="2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can then be represented as shown in the figure 1 below:</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3" name="Text Box 2">
            <a:extLst>
              <a:ext uri="{FF2B5EF4-FFF2-40B4-BE49-F238E27FC236}">
                <a16:creationId xmlns:a16="http://schemas.microsoft.com/office/drawing/2014/main" id="{BF81EE17-BB97-B43A-7210-0D9288F4A37E}"/>
              </a:ext>
            </a:extLst>
          </p:cNvPr>
          <p:cNvSpPr txBox="1">
            <a:spLocks noChangeArrowheads="1"/>
          </p:cNvSpPr>
          <p:nvPr/>
        </p:nvSpPr>
        <p:spPr bwMode="auto">
          <a:xfrm>
            <a:off x="6597431" y="4528097"/>
            <a:ext cx="374650" cy="26035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4" name="Rectangle 4">
            <a:extLst>
              <a:ext uri="{FF2B5EF4-FFF2-40B4-BE49-F238E27FC236}">
                <a16:creationId xmlns:a16="http://schemas.microsoft.com/office/drawing/2014/main" id="{E1F85377-1D0A-ED8F-ADCD-0D64A384B8B5}"/>
              </a:ext>
            </a:extLst>
          </p:cNvPr>
          <p:cNvSpPr>
            <a:spLocks noChangeArrowheads="1"/>
          </p:cNvSpPr>
          <p:nvPr/>
        </p:nvSpPr>
        <p:spPr bwMode="auto">
          <a:xfrm>
            <a:off x="641131" y="235957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8931081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5C2687-828A-2D9E-B132-DD4C71A5E94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4070" y="620395"/>
            <a:ext cx="11863859" cy="4195446"/>
          </a:xfrm>
          <a:prstGeom prst="rect">
            <a:avLst/>
          </a:prstGeom>
          <a:noFill/>
          <a:ln>
            <a:noFill/>
          </a:ln>
        </p:spPr>
      </p:pic>
    </p:spTree>
    <p:extLst>
      <p:ext uri="{BB962C8B-B14F-4D97-AF65-F5344CB8AC3E}">
        <p14:creationId xmlns:p14="http://schemas.microsoft.com/office/powerpoint/2010/main" val="41420754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D13EF36-B3DE-5A2D-F075-EA48333DB9E0}"/>
                  </a:ext>
                </a:extLst>
              </p:cNvPr>
              <p:cNvSpPr txBox="1"/>
              <p:nvPr/>
            </p:nvSpPr>
            <p:spPr>
              <a:xfrm>
                <a:off x="685800" y="1282550"/>
                <a:ext cx="10820400" cy="5024709"/>
              </a:xfrm>
              <a:prstGeom prst="rect">
                <a:avLst/>
              </a:prstGeom>
              <a:noFill/>
            </p:spPr>
            <p:txBody>
              <a:bodyPr wrap="square">
                <a:spAutoFit/>
              </a:bodyPr>
              <a:lstStyle/>
              <a:p>
                <a:pPr marL="457200" marR="0" indent="-457200" algn="just">
                  <a:lnSpc>
                    <a:spcPct val="107000"/>
                  </a:lnSpc>
                  <a:spcBef>
                    <a:spcPts val="0"/>
                  </a:spcBef>
                  <a:spcAft>
                    <a:spcPts val="800"/>
                  </a:spcAft>
                  <a:buFont typeface="Arial" panose="020B0604020202020204" pitchFamily="34" charset="0"/>
                  <a:buChar char="•"/>
                </a:pPr>
                <a:r>
                  <a:rPr lang="en-US" sz="2800" dirty="0">
                    <a:effectLst/>
                    <a:latin typeface="Calibri" panose="020F0502020204030204" pitchFamily="34" charset="0"/>
                    <a:ea typeface="Calibri" panose="020F0502020204030204" pitchFamily="34" charset="0"/>
                    <a:cs typeface="Times New Roman" panose="02020603050405020304" pitchFamily="18" charset="0"/>
                  </a:rPr>
                  <a:t>Note that the propagation delay </a:t>
                </a:r>
                <a14:m>
                  <m:oMath xmlns:m="http://schemas.openxmlformats.org/officeDocument/2006/math">
                    <m:r>
                      <a:rPr lang="en-US" sz="2800" i="1">
                        <a:effectLst/>
                        <a:latin typeface="Cambria Math" panose="02040503050406030204" pitchFamily="18" charset="0"/>
                        <a:ea typeface="Calibri" panose="020F0502020204030204" pitchFamily="34" charset="0"/>
                        <a:cs typeface="Times New Roman" panose="02020603050405020304" pitchFamily="18" charset="0"/>
                      </a:rPr>
                      <m:t> </m:t>
                    </m:r>
                    <m:r>
                      <a:rPr lang="en-US" sz="2800" b="1" i="1">
                        <a:effectLst/>
                        <a:latin typeface="Cambria Math" panose="02040503050406030204" pitchFamily="18" charset="0"/>
                        <a:ea typeface="Calibri" panose="020F0502020204030204" pitchFamily="34" charset="0"/>
                        <a:cs typeface="Times New Roman" panose="02020603050405020304" pitchFamily="18" charset="0"/>
                      </a:rPr>
                      <m:t>𝛕</m:t>
                    </m:r>
                    <m:r>
                      <a:rPr lang="en-US" sz="2800" b="1">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8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has been included in the latency for simplicity. The calculation of the </a:t>
                </a:r>
                <a14:m>
                  <m:oMath xmlns:m="http://schemas.openxmlformats.org/officeDocument/2006/math">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𝑗</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𝑠</m:t>
                        </m:r>
                      </m:sub>
                    </m:sSub>
                  </m:oMath>
                </a14:m>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depends on the access discipline adopted. </a:t>
                </a:r>
              </a:p>
              <a:p>
                <a:pPr marL="457200" marR="0" indent="-457200" algn="just">
                  <a:lnSpc>
                    <a:spcPct val="107000"/>
                  </a:lnSpc>
                  <a:spcBef>
                    <a:spcPts val="0"/>
                  </a:spcBef>
                  <a:spcAft>
                    <a:spcPts val="800"/>
                  </a:spcAft>
                  <a:buFont typeface="Arial" panose="020B0604020202020204" pitchFamily="34" charset="0"/>
                  <a:buChar char="•"/>
                </a:pP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just">
                  <a:lnSpc>
                    <a:spcPct val="107000"/>
                  </a:lnSpc>
                  <a:spcBef>
                    <a:spcPts val="0"/>
                  </a:spcBef>
                  <a:spcAft>
                    <a:spcPts val="800"/>
                  </a:spcAft>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One could for example allow each station to transmit only one frame per access.  As another procedure, one could transmit more frames, but limit access to those frames that were waiting for transmission before permission to do so was granted. </a:t>
                </a:r>
              </a:p>
              <a:p>
                <a:pPr marL="457200" marR="0" indent="-457200" algn="just">
                  <a:lnSpc>
                    <a:spcPct val="107000"/>
                  </a:lnSpc>
                  <a:spcBef>
                    <a:spcPts val="0"/>
                  </a:spcBef>
                  <a:spcAft>
                    <a:spcPts val="800"/>
                  </a:spcAft>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We choose the simplest: we allow each station to empty its buffer i.e. to transmit all waiting frames, when given permission to do so.</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AD13EF36-B3DE-5A2D-F075-EA48333DB9E0}"/>
                  </a:ext>
                </a:extLst>
              </p:cNvPr>
              <p:cNvSpPr txBox="1">
                <a:spLocks noRot="1" noChangeAspect="1" noMove="1" noResize="1" noEditPoints="1" noAdjustHandles="1" noChangeArrowheads="1" noChangeShapeType="1" noTextEdit="1"/>
              </p:cNvSpPr>
              <p:nvPr/>
            </p:nvSpPr>
            <p:spPr>
              <a:xfrm>
                <a:off x="685800" y="1282550"/>
                <a:ext cx="10820400" cy="5024709"/>
              </a:xfrm>
              <a:prstGeom prst="rect">
                <a:avLst/>
              </a:prstGeom>
              <a:blipFill>
                <a:blip r:embed="rId2"/>
                <a:stretch>
                  <a:fillRect l="-1014" t="-970" r="-1127" b="-2182"/>
                </a:stretch>
              </a:blipFill>
            </p:spPr>
            <p:txBody>
              <a:bodyPr/>
              <a:lstStyle/>
              <a:p>
                <a:r>
                  <a:rPr lang="en-US">
                    <a:noFill/>
                  </a:rPr>
                  <a:t> </a:t>
                </a:r>
              </a:p>
            </p:txBody>
          </p:sp>
        </mc:Fallback>
      </mc:AlternateContent>
    </p:spTree>
    <p:extLst>
      <p:ext uri="{BB962C8B-B14F-4D97-AF65-F5344CB8AC3E}">
        <p14:creationId xmlns:p14="http://schemas.microsoft.com/office/powerpoint/2010/main" val="20873046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FC55F89-1F81-1697-42BA-311855E4A84F}"/>
                  </a:ext>
                </a:extLst>
              </p:cNvPr>
              <p:cNvSpPr txBox="1"/>
              <p:nvPr/>
            </p:nvSpPr>
            <p:spPr>
              <a:xfrm>
                <a:off x="71120" y="1056737"/>
                <a:ext cx="11348720" cy="5091394"/>
              </a:xfrm>
              <a:prstGeom prst="rect">
                <a:avLst/>
              </a:prstGeom>
              <a:noFill/>
            </p:spPr>
            <p:txBody>
              <a:bodyPr wrap="square">
                <a:spAutoFit/>
              </a:bodyPr>
              <a:lstStyle/>
              <a:p>
                <a:pPr marL="457200" marR="0" indent="-457200">
                  <a:lnSpc>
                    <a:spcPct val="107000"/>
                  </a:lnSpc>
                  <a:spcBef>
                    <a:spcPts val="0"/>
                  </a:spcBef>
                  <a:spcAft>
                    <a:spcPts val="800"/>
                  </a:spcAft>
                  <a:buFont typeface="Arial" panose="020B0604020202020204" pitchFamily="34" charset="0"/>
                  <a:buChar char="•"/>
                </a:pP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Let the average traffic load at station  </a:t>
                </a:r>
                <a14:m>
                  <m:oMath xmlns:m="http://schemas.openxmlformats.org/officeDocument/2006/math">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𝑖</m:t>
                    </m:r>
                  </m:oMath>
                </a14:m>
                <a:r>
                  <a:rPr lang="en-US" sz="2800" dirty="0">
                    <a:effectLst/>
                    <a:latin typeface="Calibri" panose="020F0502020204030204" pitchFamily="34" charset="0"/>
                    <a:ea typeface="Times New Roman" panose="02020603050405020304" pitchFamily="18" charset="0"/>
                    <a:cs typeface="Times New Roman" panose="02020603050405020304" pitchFamily="18" charset="0"/>
                  </a:rPr>
                  <a:t> , generated by users connected to it for transmission over the ring be </a:t>
                </a:r>
                <a14:m>
                  <m:oMath xmlns:m="http://schemas.openxmlformats.org/officeDocument/2006/math">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𝜆</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en-US" sz="2800" dirty="0">
                    <a:effectLst/>
                    <a:latin typeface="Calibri" panose="020F0502020204030204" pitchFamily="34" charset="0"/>
                    <a:ea typeface="Times New Roman" panose="02020603050405020304" pitchFamily="18" charset="0"/>
                    <a:cs typeface="Times New Roman" panose="02020603050405020304" pitchFamily="18" charset="0"/>
                  </a:rPr>
                  <a:t> frames/s. This is also often called the frame (or packet) arrival rate.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buFont typeface="Arial" panose="020B0604020202020204" pitchFamily="34" charset="0"/>
                  <a:buChar char="•"/>
                </a:pP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From one access to the next, an interval of </a:t>
                </a:r>
                <a14:m>
                  <m:oMath xmlns:m="http://schemas.openxmlformats.org/officeDocument/2006/math">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US" sz="2800" dirty="0">
                    <a:effectLst/>
                    <a:latin typeface="Calibri" panose="020F0502020204030204" pitchFamily="34" charset="0"/>
                    <a:ea typeface="Times New Roman" panose="02020603050405020304" pitchFamily="18" charset="0"/>
                    <a:cs typeface="Times New Roman" panose="02020603050405020304" pitchFamily="18" charset="0"/>
                  </a:rPr>
                  <a:t> seconds, station </a:t>
                </a:r>
                <a14:m>
                  <m:oMath xmlns:m="http://schemas.openxmlformats.org/officeDocument/2006/math">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𝑖</m:t>
                    </m:r>
                  </m:oMath>
                </a14:m>
                <a:r>
                  <a:rPr lang="en-US" sz="2800" dirty="0">
                    <a:effectLst/>
                    <a:latin typeface="Calibri" panose="020F0502020204030204" pitchFamily="34" charset="0"/>
                    <a:ea typeface="Times New Roman" panose="02020603050405020304" pitchFamily="18" charset="0"/>
                    <a:cs typeface="Times New Roman" panose="02020603050405020304" pitchFamily="18" charset="0"/>
                  </a:rPr>
                  <a:t> generates </a:t>
                </a:r>
                <a14:m>
                  <m:oMath xmlns:m="http://schemas.openxmlformats.org/officeDocument/2006/math">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𝜆</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US" sz="2800" dirty="0">
                    <a:effectLst/>
                    <a:latin typeface="Calibri" panose="020F0502020204030204" pitchFamily="34" charset="0"/>
                    <a:ea typeface="Times New Roman" panose="02020603050405020304" pitchFamily="18" charset="0"/>
                    <a:cs typeface="Times New Roman" panose="02020603050405020304" pitchFamily="18" charset="0"/>
                  </a:rPr>
                  <a:t> frames on average.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buFont typeface="Arial" panose="020B0604020202020204" pitchFamily="34" charset="0"/>
                  <a:buChar char="•"/>
                </a:pP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These will be transmitted, once the token is received, under the rule we have adopted.</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buFont typeface="Arial" panose="020B0604020202020204" pitchFamily="34" charset="0"/>
                  <a:buChar char="•"/>
                </a:pP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Since each frame requires T seconds  for transmission, the length of time required to transmit these frames onto the medium is just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 xmlns:m="http://schemas.openxmlformats.org/officeDocument/2006/math">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𝜆</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US" sz="2800" dirty="0">
                    <a:effectLst/>
                    <a:latin typeface="Calibri" panose="020F0502020204030204" pitchFamily="34" charset="0"/>
                    <a:ea typeface="Times New Roman" panose="02020603050405020304" pitchFamily="18" charset="0"/>
                    <a:cs typeface="Times New Roman" panose="02020603050405020304" pitchFamily="18" charset="0"/>
                  </a:rPr>
                  <a:t> 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EFC55F89-1F81-1697-42BA-311855E4A84F}"/>
                  </a:ext>
                </a:extLst>
              </p:cNvPr>
              <p:cNvSpPr txBox="1">
                <a:spLocks noRot="1" noChangeAspect="1" noMove="1" noResize="1" noEditPoints="1" noAdjustHandles="1" noChangeArrowheads="1" noChangeShapeType="1" noTextEdit="1"/>
              </p:cNvSpPr>
              <p:nvPr/>
            </p:nvSpPr>
            <p:spPr>
              <a:xfrm>
                <a:off x="71120" y="1056737"/>
                <a:ext cx="11348720" cy="5091394"/>
              </a:xfrm>
              <a:prstGeom prst="rect">
                <a:avLst/>
              </a:prstGeom>
              <a:blipFill>
                <a:blip r:embed="rId2"/>
                <a:stretch>
                  <a:fillRect l="-967" t="-957" r="-913" b="-2392"/>
                </a:stretch>
              </a:blipFill>
            </p:spPr>
            <p:txBody>
              <a:bodyPr/>
              <a:lstStyle/>
              <a:p>
                <a:r>
                  <a:rPr lang="en-US">
                    <a:noFill/>
                  </a:rPr>
                  <a:t> </a:t>
                </a:r>
              </a:p>
            </p:txBody>
          </p:sp>
        </mc:Fallback>
      </mc:AlternateContent>
    </p:spTree>
    <p:extLst>
      <p:ext uri="{BB962C8B-B14F-4D97-AF65-F5344CB8AC3E}">
        <p14:creationId xmlns:p14="http://schemas.microsoft.com/office/powerpoint/2010/main" val="39859951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BC90588-F107-02EA-86AD-6064C27BDCAA}"/>
                  </a:ext>
                </a:extLst>
              </p:cNvPr>
              <p:cNvSpPr txBox="1"/>
              <p:nvPr/>
            </p:nvSpPr>
            <p:spPr>
              <a:xfrm>
                <a:off x="1584960" y="1512200"/>
                <a:ext cx="8737600" cy="3376181"/>
              </a:xfrm>
              <a:prstGeom prst="rect">
                <a:avLst/>
              </a:prstGeom>
              <a:noFill/>
            </p:spPr>
            <p:txBody>
              <a:bodyPr wrap="square">
                <a:spAutoFit/>
              </a:bodyPr>
              <a:lstStyle/>
              <a:p>
                <a:pPr marL="0" marR="0">
                  <a:lnSpc>
                    <a:spcPct val="107000"/>
                  </a:lnSpc>
                  <a:spcBef>
                    <a:spcPts val="0"/>
                  </a:spcBef>
                  <a:spcAft>
                    <a:spcPts val="800"/>
                  </a:spcAft>
                </a:pP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The average cycle time is then:</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 xmlns:m="http://schemas.openxmlformats.org/officeDocument/2006/math">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𝐿</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𝑁</m:t>
                        </m:r>
                      </m:sup>
                      <m:e>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e>
                    </m:nary>
                  </m:oMath>
                </a14:m>
                <a:r>
                  <a:rPr lang="en-US" sz="2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Which is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 xmlns:m="http://schemas.openxmlformats.org/officeDocument/2006/math">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𝐿</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𝜆</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𝑇</m:t>
                    </m:r>
                  </m:oMath>
                </a14:m>
                <a:r>
                  <a:rPr lang="en-US" sz="2800" dirty="0">
                    <a:effectLst/>
                    <a:latin typeface="Calibri" panose="020F0502020204030204" pitchFamily="34" charset="0"/>
                    <a:ea typeface="Times New Roman" panose="02020603050405020304" pitchFamily="18" charset="0"/>
                    <a:cs typeface="Times New Roman" panose="02020603050405020304" pitchFamily="18" charset="0"/>
                  </a:rPr>
                  <a:t>……………………………………equation 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5BC90588-F107-02EA-86AD-6064C27BDCAA}"/>
                  </a:ext>
                </a:extLst>
              </p:cNvPr>
              <p:cNvSpPr txBox="1">
                <a:spLocks noRot="1" noChangeAspect="1" noMove="1" noResize="1" noEditPoints="1" noAdjustHandles="1" noChangeArrowheads="1" noChangeShapeType="1" noTextEdit="1"/>
              </p:cNvSpPr>
              <p:nvPr/>
            </p:nvSpPr>
            <p:spPr>
              <a:xfrm>
                <a:off x="1584960" y="1512200"/>
                <a:ext cx="8737600" cy="3376181"/>
              </a:xfrm>
              <a:prstGeom prst="rect">
                <a:avLst/>
              </a:prstGeom>
              <a:blipFill>
                <a:blip r:embed="rId2"/>
                <a:stretch>
                  <a:fillRect l="-1396" t="-1444"/>
                </a:stretch>
              </a:blipFill>
            </p:spPr>
            <p:txBody>
              <a:bodyPr/>
              <a:lstStyle/>
              <a:p>
                <a:r>
                  <a:rPr lang="en-US">
                    <a:noFill/>
                  </a:rPr>
                  <a:t> </a:t>
                </a:r>
              </a:p>
            </p:txBody>
          </p:sp>
        </mc:Fallback>
      </mc:AlternateContent>
    </p:spTree>
    <p:extLst>
      <p:ext uri="{BB962C8B-B14F-4D97-AF65-F5344CB8AC3E}">
        <p14:creationId xmlns:p14="http://schemas.microsoft.com/office/powerpoint/2010/main" val="30892769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FFCEE5F-E67F-9E52-0CAD-D089AA3D3507}"/>
                  </a:ext>
                </a:extLst>
              </p:cNvPr>
              <p:cNvSpPr txBox="1"/>
              <p:nvPr/>
            </p:nvSpPr>
            <p:spPr>
              <a:xfrm>
                <a:off x="690880" y="107222"/>
                <a:ext cx="10505440" cy="6320641"/>
              </a:xfrm>
              <a:prstGeom prst="rect">
                <a:avLst/>
              </a:prstGeom>
              <a:noFill/>
            </p:spPr>
            <p:txBody>
              <a:bodyPr wrap="square">
                <a:spAutoFit/>
              </a:bodyPr>
              <a:lstStyle/>
              <a:p>
                <a:pPr marL="0" marR="0">
                  <a:lnSpc>
                    <a:spcPct val="107000"/>
                  </a:lnSpc>
                  <a:spcBef>
                    <a:spcPts val="0"/>
                  </a:spcBef>
                  <a:spcAft>
                    <a:spcPts val="800"/>
                  </a:spcAft>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Using the parameter </a:t>
                </a:r>
                <a14:m>
                  <m:oMath xmlns:m="http://schemas.openxmlformats.org/officeDocument/2006/math">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𝜆</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subSup"/>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𝑁</m:t>
                        </m:r>
                      </m:sup>
                      <m:e>
                        <m:sSub>
                          <m:sSub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𝜆</m:t>
                            </m:r>
                          </m:e>
                          <m: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e>
                    </m:nary>
                  </m:oMath>
                </a14:m>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to represent the total, in frames/s, requiring transmission over the ring. </a:t>
                </a:r>
                <a14:m>
                  <m:oMath xmlns:m="http://schemas.openxmlformats.org/officeDocument/2006/math">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𝜆</m:t>
                    </m:r>
                  </m:oMath>
                </a14:m>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is also often called the average system arrival rate, in frames (packets) per second.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Simplifying equation S we get, as the desired expression for the cycle time </a:t>
                </a:r>
                <a14:m>
                  <m:oMath xmlns:m="http://schemas.openxmlformats.org/officeDocument/2006/math">
                    <m:sSub>
                      <m:sSub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𝐿</m:t>
                          </m:r>
                        </m:num>
                        <m:den>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𝜆</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𝑇</m:t>
                          </m:r>
                        </m:den>
                      </m:f>
                    </m:oMath>
                  </m:oMathPara>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𝐿</m:t>
                        </m:r>
                      </m:num>
                      <m:den>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𝜌</m:t>
                        </m:r>
                      </m:den>
                    </m:f>
                  </m:oMath>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with                                            </a:t>
                </a:r>
                <a14:m>
                  <m:oMath xmlns:m="http://schemas.openxmlformats.org/officeDocument/2006/math">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𝜌</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𝜆</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𝑇</m:t>
                    </m:r>
                  </m:oMath>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representing the utilization of the ring.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0FFCEE5F-E67F-9E52-0CAD-D089AA3D3507}"/>
                  </a:ext>
                </a:extLst>
              </p:cNvPr>
              <p:cNvSpPr txBox="1">
                <a:spLocks noRot="1" noChangeAspect="1" noMove="1" noResize="1" noEditPoints="1" noAdjustHandles="1" noChangeArrowheads="1" noChangeShapeType="1" noTextEdit="1"/>
              </p:cNvSpPr>
              <p:nvPr/>
            </p:nvSpPr>
            <p:spPr>
              <a:xfrm>
                <a:off x="690880" y="107222"/>
                <a:ext cx="10505440" cy="6320641"/>
              </a:xfrm>
              <a:prstGeom prst="rect">
                <a:avLst/>
              </a:prstGeom>
              <a:blipFill>
                <a:blip r:embed="rId2"/>
                <a:stretch>
                  <a:fillRect l="-870" t="-386" b="-1351"/>
                </a:stretch>
              </a:blipFill>
            </p:spPr>
            <p:txBody>
              <a:bodyPr/>
              <a:lstStyle/>
              <a:p>
                <a:r>
                  <a:rPr lang="en-US">
                    <a:noFill/>
                  </a:rPr>
                  <a:t> </a:t>
                </a:r>
              </a:p>
            </p:txBody>
          </p:sp>
        </mc:Fallback>
      </mc:AlternateContent>
    </p:spTree>
    <p:extLst>
      <p:ext uri="{BB962C8B-B14F-4D97-AF65-F5344CB8AC3E}">
        <p14:creationId xmlns:p14="http://schemas.microsoft.com/office/powerpoint/2010/main" val="11116064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4F5BB9D-DB54-1169-1F03-80A29225F3A7}"/>
                  </a:ext>
                </a:extLst>
              </p:cNvPr>
              <p:cNvSpPr txBox="1"/>
              <p:nvPr/>
            </p:nvSpPr>
            <p:spPr>
              <a:xfrm>
                <a:off x="203200" y="440878"/>
                <a:ext cx="11186160" cy="6137706"/>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gn="just">
                  <a:lnSpc>
                    <a:spcPct val="107000"/>
                  </a:lnSpc>
                  <a:spcBef>
                    <a:spcPts val="0"/>
                  </a:spcBef>
                  <a:spcAft>
                    <a:spcPts val="800"/>
                  </a:spcAft>
                  <a:buFont typeface="Arial" panose="020B0604020202020204" pitchFamily="34" charset="0"/>
                  <a:buChar char="•"/>
                </a:pP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Note: Recall that the transmission capacity of the medium is 1/T frames/s.  </a:t>
                </a:r>
                <a14:m>
                  <m:oMath xmlns:m="http://schemas.openxmlformats.org/officeDocument/2006/math">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𝜆</m:t>
                    </m:r>
                  </m:oMath>
                </a14:m>
                <a:r>
                  <a:rPr lang="en-US" sz="2800" dirty="0">
                    <a:effectLst/>
                    <a:latin typeface="Calibri" panose="020F0502020204030204" pitchFamily="34" charset="0"/>
                    <a:ea typeface="Times New Roman" panose="02020603050405020304" pitchFamily="18" charset="0"/>
                    <a:cs typeface="Times New Roman" panose="02020603050405020304" pitchFamily="18" charset="0"/>
                  </a:rPr>
                  <a:t> represents the load on the system. </a:t>
                </a:r>
                <a14:m>
                  <m:oMath xmlns:m="http://schemas.openxmlformats.org/officeDocument/2006/math">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𝜆</m:t>
                        </m:r>
                      </m:num>
                      <m:den>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𝑇</m:t>
                            </m:r>
                          </m:den>
                        </m:f>
                      </m:den>
                    </m:f>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𝜆</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𝜌</m:t>
                    </m:r>
                  </m:oMath>
                </a14:m>
                <a:r>
                  <a:rPr lang="en-US" sz="2800" dirty="0">
                    <a:effectLst/>
                    <a:latin typeface="Calibri" panose="020F0502020204030204" pitchFamily="34" charset="0"/>
                    <a:ea typeface="Times New Roman" panose="02020603050405020304" pitchFamily="18" charset="0"/>
                    <a:cs typeface="Times New Roman" panose="02020603050405020304" pitchFamily="18" charset="0"/>
                  </a:rPr>
                  <a:t> is thus the fractional utilization of the ring capacity. </a:t>
                </a:r>
              </a:p>
              <a:p>
                <a:pPr marL="457200" marR="0" indent="-457200" algn="just">
                  <a:lnSpc>
                    <a:spcPct val="107000"/>
                  </a:lnSpc>
                  <a:spcBef>
                    <a:spcPts val="0"/>
                  </a:spcBef>
                  <a:spcAft>
                    <a:spcPts val="800"/>
                  </a:spcAft>
                  <a:buFont typeface="Arial" panose="020B0604020202020204" pitchFamily="34" charset="0"/>
                  <a:buChar char="•"/>
                </a:pP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Notice that this has a maximum value of 1 (100-percent utilization), unlike the CSMA/CD case in which the maximum utilization is always less than one and depends on the parameter </a:t>
                </a:r>
                <a:r>
                  <a:rPr lang="en-US" sz="2800" b="1" dirty="0">
                    <a:effectLst/>
                    <a:latin typeface="Calibri" panose="020F0502020204030204" pitchFamily="34" charset="0"/>
                    <a:ea typeface="Times New Roman" panose="02020603050405020304" pitchFamily="18" charset="0"/>
                    <a:cs typeface="Times New Roman" panose="02020603050405020304" pitchFamily="18" charset="0"/>
                  </a:rPr>
                  <a:t>a</a:t>
                </a: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 the ratio of the end-to-end propagation delay</a:t>
                </a:r>
                <a:r>
                  <a:rPr lang="en-US" sz="2800" b="1"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n-US" sz="2800" b="1" i="1">
                        <a:effectLst/>
                        <a:latin typeface="Cambria Math" panose="02040503050406030204" pitchFamily="18" charset="0"/>
                        <a:ea typeface="Calibri" panose="020F0502020204030204" pitchFamily="34" charset="0"/>
                        <a:cs typeface="Times New Roman" panose="02020603050405020304" pitchFamily="18" charset="0"/>
                      </a:rPr>
                      <m:t>𝛕</m:t>
                    </m:r>
                  </m:oMath>
                </a14:m>
                <a:r>
                  <a:rPr lang="en-US" sz="28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to the frame length</a:t>
                </a:r>
                <a:r>
                  <a:rPr lang="en-US" sz="2800" b="1" dirty="0">
                    <a:effectLst/>
                    <a:latin typeface="Calibri" panose="020F0502020204030204" pitchFamily="34" charset="0"/>
                    <a:ea typeface="Times New Roman" panose="02020603050405020304" pitchFamily="18" charset="0"/>
                    <a:cs typeface="Times New Roman" panose="02020603050405020304" pitchFamily="18" charset="0"/>
                  </a:rPr>
                  <a:t> 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gn="just">
                  <a:lnSpc>
                    <a:spcPct val="107000"/>
                  </a:lnSpc>
                  <a:spcBef>
                    <a:spcPts val="0"/>
                  </a:spcBef>
                  <a:spcAft>
                    <a:spcPts val="800"/>
                  </a:spcAft>
                  <a:buFont typeface="Arial" panose="020B0604020202020204" pitchFamily="34" charset="0"/>
                  <a:buChar char="•"/>
                </a:pP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The token passing strategy used here to control access to the medium eliminates the possibility of collisions, and hence allows the full capacity of the medium to be used for transmissions. The price paid however is an access delay given, on the average, by one-half the cycle time </a:t>
                </a:r>
                <a14:m>
                  <m:oMath xmlns:m="http://schemas.openxmlformats.org/officeDocument/2006/math">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US" sz="28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B4F5BB9D-DB54-1169-1F03-80A29225F3A7}"/>
                  </a:ext>
                </a:extLst>
              </p:cNvPr>
              <p:cNvSpPr txBox="1">
                <a:spLocks noRot="1" noChangeAspect="1" noMove="1" noResize="1" noEditPoints="1" noAdjustHandles="1" noChangeArrowheads="1" noChangeShapeType="1" noTextEdit="1"/>
              </p:cNvSpPr>
              <p:nvPr/>
            </p:nvSpPr>
            <p:spPr>
              <a:xfrm>
                <a:off x="203200" y="440878"/>
                <a:ext cx="11186160" cy="6137706"/>
              </a:xfrm>
              <a:prstGeom prst="rect">
                <a:avLst/>
              </a:prstGeom>
              <a:blipFill>
                <a:blip r:embed="rId2"/>
                <a:stretch>
                  <a:fillRect l="-981" r="-1144" b="-1887"/>
                </a:stretch>
              </a:blipFill>
            </p:spPr>
            <p:txBody>
              <a:bodyPr/>
              <a:lstStyle/>
              <a:p>
                <a:r>
                  <a:rPr lang="en-US">
                    <a:noFill/>
                  </a:rPr>
                  <a:t> </a:t>
                </a:r>
              </a:p>
            </p:txBody>
          </p:sp>
        </mc:Fallback>
      </mc:AlternateContent>
    </p:spTree>
    <p:extLst>
      <p:ext uri="{BB962C8B-B14F-4D97-AF65-F5344CB8AC3E}">
        <p14:creationId xmlns:p14="http://schemas.microsoft.com/office/powerpoint/2010/main" val="1845891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822D32A-8845-D458-AA9E-8D78DB061469}"/>
                  </a:ext>
                </a:extLst>
              </p:cNvPr>
              <p:cNvSpPr txBox="1"/>
              <p:nvPr/>
            </p:nvSpPr>
            <p:spPr>
              <a:xfrm>
                <a:off x="182880" y="520811"/>
                <a:ext cx="11165840" cy="5348324"/>
              </a:xfrm>
              <a:prstGeom prst="rect">
                <a:avLst/>
              </a:prstGeom>
              <a:noFill/>
            </p:spPr>
            <p:txBody>
              <a:bodyPr wrap="square">
                <a:spAutoFit/>
              </a:bodyPr>
              <a:lstStyle/>
              <a:p>
                <a:pPr marL="457200" marR="0" indent="-457200">
                  <a:lnSpc>
                    <a:spcPct val="107000"/>
                  </a:lnSpc>
                  <a:spcBef>
                    <a:spcPts val="0"/>
                  </a:spcBef>
                  <a:spcAft>
                    <a:spcPts val="800"/>
                  </a:spcAft>
                  <a:buFont typeface="Arial" panose="020B0604020202020204" pitchFamily="34" charset="0"/>
                  <a:buChar char="•"/>
                </a:pP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Although the system may be operated to full capacity , the average cycle time </a:t>
                </a:r>
                <a14:m>
                  <m:oMath xmlns:m="http://schemas.openxmlformats.org/officeDocument/2006/math">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US" sz="2800" dirty="0">
                    <a:effectLst/>
                    <a:latin typeface="Calibri" panose="020F0502020204030204" pitchFamily="34" charset="0"/>
                    <a:ea typeface="Times New Roman" panose="02020603050405020304" pitchFamily="18" charset="0"/>
                    <a:cs typeface="Times New Roman" panose="02020603050405020304" pitchFamily="18" charset="0"/>
                  </a:rPr>
                  <a:t> and hence the average access time </a:t>
                </a:r>
                <a14:m>
                  <m:oMath xmlns:m="http://schemas.openxmlformats.org/officeDocument/2006/math">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US" sz="2800" dirty="0">
                    <a:effectLst/>
                    <a:latin typeface="Calibri" panose="020F0502020204030204" pitchFamily="34" charset="0"/>
                    <a:ea typeface="Times New Roman" panose="02020603050405020304" pitchFamily="18" charset="0"/>
                    <a:cs typeface="Times New Roman" panose="02020603050405020304" pitchFamily="18" charset="0"/>
                  </a:rPr>
                  <a:t>/2 increases beyond bound as </a:t>
                </a:r>
                <a14:m>
                  <m:oMath xmlns:m="http://schemas.openxmlformats.org/officeDocument/2006/math">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𝜌</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US" sz="2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buFont typeface="Arial" panose="020B0604020202020204" pitchFamily="34" charset="0"/>
                  <a:buChar char="•"/>
                </a:pP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The reason is apparent as </a:t>
                </a:r>
                <a14:m>
                  <m:oMath xmlns:m="http://schemas.openxmlformats.org/officeDocument/2006/math">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𝜌</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𝜆</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𝑇</m:t>
                    </m:r>
                  </m:oMath>
                </a14:m>
                <a:r>
                  <a:rPr lang="en-US" sz="2800" dirty="0">
                    <a:effectLst/>
                    <a:latin typeface="Calibri" panose="020F0502020204030204" pitchFamily="34" charset="0"/>
                    <a:ea typeface="Times New Roman" panose="02020603050405020304" pitchFamily="18" charset="0"/>
                    <a:cs typeface="Times New Roman" panose="02020603050405020304" pitchFamily="18" charset="0"/>
                  </a:rPr>
                  <a:t> increases, the number of frames waiting to be transmitted increases as well. This in turn increases the cycle time. This positive feedback phenomenon results in the rapid increase in </a:t>
                </a:r>
                <a14:m>
                  <m:oMath xmlns:m="http://schemas.openxmlformats.org/officeDocument/2006/math">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𝑐</m:t>
                        </m:r>
                      </m:sub>
                    </m:sSub>
                  </m:oMath>
                </a14:m>
                <a:r>
                  <a:rPr lang="en-US" sz="2800" dirty="0">
                    <a:effectLst/>
                    <a:latin typeface="Calibri" panose="020F0502020204030204" pitchFamily="34" charset="0"/>
                    <a:ea typeface="Times New Roman" panose="02020603050405020304" pitchFamily="18" charset="0"/>
                    <a:cs typeface="Times New Roman" panose="02020603050405020304" pitchFamily="18" charset="0"/>
                  </a:rPr>
                  <a:t> as </a:t>
                </a:r>
                <a14:m>
                  <m:oMath xmlns:m="http://schemas.openxmlformats.org/officeDocument/2006/math">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𝜌</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US" sz="2800" dirty="0">
                    <a:effectLst/>
                    <a:latin typeface="Calibri" panose="020F0502020204030204" pitchFamily="34" charset="0"/>
                    <a:ea typeface="Times New Roman" panose="02020603050405020304" pitchFamily="18" charset="0"/>
                    <a:cs typeface="Times New Roman" panose="02020603050405020304" pitchFamily="18" charset="0"/>
                  </a:rPr>
                  <a:t>. </a:t>
                </a:r>
              </a:p>
              <a:p>
                <a:pPr marL="457200" marR="0" indent="-457200">
                  <a:lnSpc>
                    <a:spcPct val="107000"/>
                  </a:lnSpc>
                  <a:spcBef>
                    <a:spcPts val="0"/>
                  </a:spcBef>
                  <a:spcAft>
                    <a:spcPts val="800"/>
                  </a:spcAft>
                  <a:buFont typeface="Arial" panose="020B0604020202020204" pitchFamily="34" charset="0"/>
                  <a:buChar char="•"/>
                </a:pP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This effect can be reduced by limiting the number of frames transmitted per station access and/or reducing the buffer size (frame storage capacity) at each node. In this derivation we assumed no limit on the number of frames that may be queued or buffered.</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2822D32A-8845-D458-AA9E-8D78DB061469}"/>
                  </a:ext>
                </a:extLst>
              </p:cNvPr>
              <p:cNvSpPr txBox="1">
                <a:spLocks noRot="1" noChangeAspect="1" noMove="1" noResize="1" noEditPoints="1" noAdjustHandles="1" noChangeArrowheads="1" noChangeShapeType="1" noTextEdit="1"/>
              </p:cNvSpPr>
              <p:nvPr/>
            </p:nvSpPr>
            <p:spPr>
              <a:xfrm>
                <a:off x="182880" y="520811"/>
                <a:ext cx="11165840" cy="5348324"/>
              </a:xfrm>
              <a:prstGeom prst="rect">
                <a:avLst/>
              </a:prstGeom>
              <a:blipFill>
                <a:blip r:embed="rId2"/>
                <a:stretch>
                  <a:fillRect l="-983" t="-911" r="-819" b="-2164"/>
                </a:stretch>
              </a:blipFill>
            </p:spPr>
            <p:txBody>
              <a:bodyPr/>
              <a:lstStyle/>
              <a:p>
                <a:r>
                  <a:rPr lang="en-US">
                    <a:noFill/>
                  </a:rPr>
                  <a:t> </a:t>
                </a:r>
              </a:p>
            </p:txBody>
          </p:sp>
        </mc:Fallback>
      </mc:AlternateContent>
    </p:spTree>
    <p:extLst>
      <p:ext uri="{BB962C8B-B14F-4D97-AF65-F5344CB8AC3E}">
        <p14:creationId xmlns:p14="http://schemas.microsoft.com/office/powerpoint/2010/main" val="19382574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0F06506-6F93-CAB3-A8EC-1838B0F34B69}"/>
                  </a:ext>
                </a:extLst>
              </p:cNvPr>
              <p:cNvSpPr txBox="1"/>
              <p:nvPr/>
            </p:nvSpPr>
            <p:spPr>
              <a:xfrm>
                <a:off x="609600" y="738198"/>
                <a:ext cx="10810240" cy="5543569"/>
              </a:xfrm>
              <a:prstGeom prst="rect">
                <a:avLst/>
              </a:prstGeom>
              <a:noFill/>
            </p:spPr>
            <p:txBody>
              <a:bodyPr wrap="square">
                <a:spAutoFit/>
              </a:bodyPr>
              <a:lstStyle/>
              <a:p>
                <a:pPr marL="457200" marR="0" indent="-457200">
                  <a:lnSpc>
                    <a:spcPct val="107000"/>
                  </a:lnSpc>
                  <a:spcBef>
                    <a:spcPts val="0"/>
                  </a:spcBef>
                  <a:spcAft>
                    <a:spcPts val="800"/>
                  </a:spcAft>
                  <a:buFont typeface="Arial" panose="020B0604020202020204" pitchFamily="34" charset="0"/>
                  <a:buChar char="•"/>
                </a:pPr>
                <a:r>
                  <a:rPr lang="en-US" sz="3200" dirty="0">
                    <a:effectLst/>
                    <a:latin typeface="Calibri" panose="020F0502020204030204" pitchFamily="34" charset="0"/>
                    <a:ea typeface="Times New Roman" panose="02020603050405020304" pitchFamily="18" charset="0"/>
                    <a:cs typeface="Times New Roman" panose="02020603050405020304" pitchFamily="18" charset="0"/>
                  </a:rPr>
                  <a:t>For token passing even with very low load ( small </a:t>
                </a:r>
                <a14:m>
                  <m:oMath xmlns:m="http://schemas.openxmlformats.org/officeDocument/2006/math">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𝜆</m:t>
                    </m:r>
                  </m:oMath>
                </a14:m>
                <a:r>
                  <a:rPr lang="en-US" sz="3200" dirty="0">
                    <a:effectLst/>
                    <a:latin typeface="Calibri" panose="020F0502020204030204" pitchFamily="34" charset="0"/>
                    <a:ea typeface="Times New Roman" panose="02020603050405020304" pitchFamily="18" charset="0"/>
                    <a:cs typeface="Times New Roman" panose="02020603050405020304" pitchFamily="18" charset="0"/>
                  </a:rPr>
                  <a:t> or </a:t>
                </a:r>
                <a14:m>
                  <m:oMath xmlns:m="http://schemas.openxmlformats.org/officeDocument/2006/math">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𝜌</m:t>
                    </m:r>
                    <m:r>
                      <a:rPr lang="en-US" sz="3200" i="1">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US" sz="3200" dirty="0">
                    <a:effectLst/>
                    <a:latin typeface="Calibri" panose="020F0502020204030204" pitchFamily="34" charset="0"/>
                    <a:ea typeface="Times New Roman" panose="02020603050405020304" pitchFamily="18" charset="0"/>
                    <a:cs typeface="Times New Roman" panose="02020603050405020304" pitchFamily="18" charset="0"/>
                  </a:rPr>
                  <a:t>, there is a minimum cycle time given by the latency L and hence access delay. This does not occur with a random access scheme. There with very low traffic, the chance of a collision is small and access is immediate.</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buFont typeface="Arial" panose="020B0604020202020204" pitchFamily="34" charset="0"/>
                  <a:buChar char="•"/>
                </a:pPr>
                <a:r>
                  <a:rPr lang="en-US" sz="3200" dirty="0">
                    <a:effectLst/>
                    <a:latin typeface="Calibri" panose="020F0502020204030204" pitchFamily="34" charset="0"/>
                    <a:ea typeface="Times New Roman" panose="02020603050405020304" pitchFamily="18" charset="0"/>
                    <a:cs typeface="Times New Roman" panose="02020603050405020304" pitchFamily="18" charset="0"/>
                  </a:rPr>
                  <a:t>Therefore for low traffic random access schemes such as CSMA/CD provide somewhat better access performance than token-passing schemes.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buFont typeface="Arial" panose="020B0604020202020204" pitchFamily="34" charset="0"/>
                  <a:buChar char="•"/>
                </a:pPr>
                <a:r>
                  <a:rPr lang="en-US" sz="3200" dirty="0">
                    <a:effectLst/>
                    <a:latin typeface="Calibri" panose="020F0502020204030204" pitchFamily="34" charset="0"/>
                    <a:ea typeface="Times New Roman" panose="02020603050405020304" pitchFamily="18" charset="0"/>
                    <a:cs typeface="Times New Roman" panose="02020603050405020304" pitchFamily="18" charset="0"/>
                  </a:rPr>
                  <a:t>For higher traffic loads, however, the random access schemes saturate more quickly.</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E0F06506-6F93-CAB3-A8EC-1838B0F34B69}"/>
                  </a:ext>
                </a:extLst>
              </p:cNvPr>
              <p:cNvSpPr txBox="1">
                <a:spLocks noRot="1" noChangeAspect="1" noMove="1" noResize="1" noEditPoints="1" noAdjustHandles="1" noChangeArrowheads="1" noChangeShapeType="1" noTextEdit="1"/>
              </p:cNvSpPr>
              <p:nvPr/>
            </p:nvSpPr>
            <p:spPr>
              <a:xfrm>
                <a:off x="609600" y="738198"/>
                <a:ext cx="10810240" cy="5543569"/>
              </a:xfrm>
              <a:prstGeom prst="rect">
                <a:avLst/>
              </a:prstGeom>
              <a:blipFill>
                <a:blip r:embed="rId2"/>
                <a:stretch>
                  <a:fillRect l="-1297" t="-1210" r="-2143" b="-2750"/>
                </a:stretch>
              </a:blipFill>
            </p:spPr>
            <p:txBody>
              <a:bodyPr/>
              <a:lstStyle/>
              <a:p>
                <a:r>
                  <a:rPr lang="en-US">
                    <a:noFill/>
                  </a:rPr>
                  <a:t> </a:t>
                </a:r>
              </a:p>
            </p:txBody>
          </p:sp>
        </mc:Fallback>
      </mc:AlternateContent>
    </p:spTree>
    <p:extLst>
      <p:ext uri="{BB962C8B-B14F-4D97-AF65-F5344CB8AC3E}">
        <p14:creationId xmlns:p14="http://schemas.microsoft.com/office/powerpoint/2010/main" val="3725955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2A21C2-D196-9A22-6A2A-3B344BBB2B3B}"/>
              </a:ext>
            </a:extLst>
          </p:cNvPr>
          <p:cNvSpPr txBox="1"/>
          <p:nvPr/>
        </p:nvSpPr>
        <p:spPr>
          <a:xfrm>
            <a:off x="457200" y="1133356"/>
            <a:ext cx="10901680" cy="6463308"/>
          </a:xfrm>
          <a:prstGeom prst="rect">
            <a:avLst/>
          </a:prstGeom>
          <a:noFill/>
        </p:spPr>
        <p:txBody>
          <a:bodyPr wrap="square">
            <a:spAutoFit/>
          </a:bodyPr>
          <a:lstStyle/>
          <a:p>
            <a:pPr marL="342900" marR="0" indent="-342900" algn="just">
              <a:spcBef>
                <a:spcPts val="0"/>
              </a:spcBef>
              <a:spcAft>
                <a:spcPts val="0"/>
              </a:spcAf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The requirement for basic communication between two network nodes is that both MACs must support the </a:t>
            </a:r>
            <a:r>
              <a:rPr lang="en-US" sz="2400" b="1" i="1" dirty="0">
                <a:effectLst/>
                <a:latin typeface="Times New Roman" panose="02020603050405020304" pitchFamily="18" charset="0"/>
                <a:ea typeface="Times New Roman" panose="02020603050405020304" pitchFamily="18" charset="0"/>
              </a:rPr>
              <a:t>same transmission rate</a:t>
            </a:r>
            <a:r>
              <a:rPr lang="en-US" sz="2400" dirty="0">
                <a:effectLst/>
                <a:latin typeface="Times New Roman" panose="02020603050405020304" pitchFamily="18" charset="0"/>
                <a:ea typeface="Times New Roman" panose="02020603050405020304" pitchFamily="18" charset="0"/>
              </a:rPr>
              <a:t>. The Ethernet MAC sublayer performs functions such as data encapsulation, including frame assembly before transmission, frame parsing/error detection during and after reception, media access control, initiation of frame transmission and recovery from transmission failure.</a:t>
            </a:r>
          </a:p>
          <a:p>
            <a:pPr marR="0" algn="just">
              <a:spcBef>
                <a:spcPts val="0"/>
              </a:spcBef>
              <a:spcAft>
                <a:spcPts val="0"/>
              </a:spcAft>
            </a:pPr>
            <a:endParaRPr lang="en-US" sz="2400" dirty="0">
              <a:effectLst/>
              <a:latin typeface="Times New Roman" panose="02020603050405020304" pitchFamily="18" charset="0"/>
              <a:ea typeface="Times New Roman" panose="02020603050405020304" pitchFamily="18" charset="0"/>
            </a:endParaRPr>
          </a:p>
          <a:p>
            <a:pPr marL="342900" marR="0" indent="-342900" algn="just">
              <a:spcBef>
                <a:spcPts val="0"/>
              </a:spcBef>
              <a:spcAft>
                <a:spcPts val="0"/>
              </a:spcAf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The 802.3 physical layer is specific to the transmission data rate, the signal encoding and the type of media interconnecting the two nodes.</a:t>
            </a:r>
          </a:p>
          <a:p>
            <a:pPr marR="0" algn="just">
              <a:spcBef>
                <a:spcPts val="0"/>
              </a:spcBef>
              <a:spcAft>
                <a:spcPts val="0"/>
              </a:spcAft>
            </a:pPr>
            <a:endParaRPr lang="en-US" sz="2400" dirty="0">
              <a:effectLst/>
              <a:latin typeface="Times New Roman" panose="02020603050405020304" pitchFamily="18" charset="0"/>
              <a:ea typeface="Times New Roman" panose="02020603050405020304" pitchFamily="18" charset="0"/>
            </a:endParaRPr>
          </a:p>
          <a:p>
            <a:pPr marL="342900" marR="0" indent="-342900" algn="just">
              <a:spcBef>
                <a:spcPts val="0"/>
              </a:spcBef>
              <a:spcAft>
                <a:spcPts val="0"/>
              </a:spcAf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Frame transmission in Ethernet will depend on whether the MAC is operating in half-duplex or full duplex mode. The IEEE 802.3 standard currently requires that all Ethernet MAC support half-duplex operation in which the MAC can be either transmitting or receiving a frame, but it cannot be doing both simultaneously. Full duplex operation is an optional MAC capability that allows the MAC to transmit and receive frames simultaneously.</a:t>
            </a:r>
          </a:p>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p>
          <a:p>
            <a:pPr marL="0" marR="0" algn="just">
              <a:spcBef>
                <a:spcPts val="0"/>
              </a:spcBef>
              <a:spcAft>
                <a:spcPts val="0"/>
              </a:spcAft>
            </a:pPr>
            <a:r>
              <a:rPr lang="en-US" sz="1800" b="1" u="none" strike="noStrike"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1800" b="1" u="none" strike="noStrike"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9EF4357C-39AC-76D3-6CF0-64CB0D1DF67C}"/>
              </a:ext>
            </a:extLst>
          </p:cNvPr>
          <p:cNvSpPr txBox="1"/>
          <p:nvPr/>
        </p:nvSpPr>
        <p:spPr>
          <a:xfrm>
            <a:off x="365760" y="353814"/>
            <a:ext cx="6096000" cy="523220"/>
          </a:xfrm>
          <a:prstGeom prst="rect">
            <a:avLst/>
          </a:prstGeom>
          <a:noFill/>
        </p:spPr>
        <p:txBody>
          <a:bodyPr wrap="square">
            <a:spAutoFit/>
          </a:bodyPr>
          <a:lstStyle/>
          <a:p>
            <a:r>
              <a:rPr lang="en-US" sz="2800" b="1" dirty="0"/>
              <a:t>LAN Technologies</a:t>
            </a:r>
            <a:endParaRPr lang="en-US" sz="2800" dirty="0"/>
          </a:p>
        </p:txBody>
      </p:sp>
    </p:spTree>
    <p:extLst>
      <p:ext uri="{BB962C8B-B14F-4D97-AF65-F5344CB8AC3E}">
        <p14:creationId xmlns:p14="http://schemas.microsoft.com/office/powerpoint/2010/main" val="3378557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0CD0C8-5D23-FEFC-AC77-0914EA363749}"/>
              </a:ext>
            </a:extLst>
          </p:cNvPr>
          <p:cNvSpPr txBox="1"/>
          <p:nvPr/>
        </p:nvSpPr>
        <p:spPr>
          <a:xfrm>
            <a:off x="6004560" y="272365"/>
            <a:ext cx="6096000" cy="1477328"/>
          </a:xfrm>
          <a:prstGeom prst="rect">
            <a:avLst/>
          </a:prstGeom>
          <a:noFill/>
        </p:spPr>
        <p:txBody>
          <a:bodyPr wrap="square">
            <a:spAutoFit/>
          </a:bodyPr>
          <a:lstStyle/>
          <a:p>
            <a:pPr marL="0" marR="0" algn="just">
              <a:spcBef>
                <a:spcPts val="0"/>
              </a:spcBef>
              <a:spcAft>
                <a:spcPts val="0"/>
              </a:spcAft>
            </a:pPr>
            <a:r>
              <a:rPr lang="en-US" sz="1800" dirty="0">
                <a:effectLst/>
                <a:latin typeface="Times New Roman" panose="02020603050405020304" pitchFamily="18" charset="0"/>
                <a:ea typeface="Times New Roman" panose="02020603050405020304" pitchFamily="18" charset="0"/>
              </a:rPr>
              <a:t>The IEEE 802.3 standard defines a basic data frame format that is required for all MAC implementation, plus other several additional optional formats that are used to extend the protocol basic compatibility. The basic data frame format contains the seven fields shown in the figure below.</a:t>
            </a:r>
          </a:p>
        </p:txBody>
      </p:sp>
      <p:graphicFrame>
        <p:nvGraphicFramePr>
          <p:cNvPr id="5" name="Table 4">
            <a:extLst>
              <a:ext uri="{FF2B5EF4-FFF2-40B4-BE49-F238E27FC236}">
                <a16:creationId xmlns:a16="http://schemas.microsoft.com/office/drawing/2014/main" id="{32632DD9-CED1-7ECD-4427-01EE7321BA75}"/>
              </a:ext>
            </a:extLst>
          </p:cNvPr>
          <p:cNvGraphicFramePr>
            <a:graphicFrameLocks noGrp="1"/>
          </p:cNvGraphicFramePr>
          <p:nvPr>
            <p:extLst>
              <p:ext uri="{D42A27DB-BD31-4B8C-83A1-F6EECF244321}">
                <p14:modId xmlns:p14="http://schemas.microsoft.com/office/powerpoint/2010/main" val="3446898063"/>
              </p:ext>
            </p:extLst>
          </p:nvPr>
        </p:nvGraphicFramePr>
        <p:xfrm>
          <a:off x="336598" y="1749693"/>
          <a:ext cx="7985760" cy="496793"/>
        </p:xfrm>
        <a:graphic>
          <a:graphicData uri="http://schemas.openxmlformats.org/drawingml/2006/table">
            <a:tbl>
              <a:tblPr firstRow="1" firstCol="1" bandRow="1">
                <a:tableStyleId>{5C22544A-7EE6-4342-B048-85BDC9FD1C3A}</a:tableStyleId>
              </a:tblPr>
              <a:tblGrid>
                <a:gridCol w="897121">
                  <a:extLst>
                    <a:ext uri="{9D8B030D-6E8A-4147-A177-3AD203B41FA5}">
                      <a16:colId xmlns:a16="http://schemas.microsoft.com/office/drawing/2014/main" val="985566270"/>
                    </a:ext>
                  </a:extLst>
                </a:gridCol>
                <a:gridCol w="897121">
                  <a:extLst>
                    <a:ext uri="{9D8B030D-6E8A-4147-A177-3AD203B41FA5}">
                      <a16:colId xmlns:a16="http://schemas.microsoft.com/office/drawing/2014/main" val="4099231918"/>
                    </a:ext>
                  </a:extLst>
                </a:gridCol>
                <a:gridCol w="897121">
                  <a:extLst>
                    <a:ext uri="{9D8B030D-6E8A-4147-A177-3AD203B41FA5}">
                      <a16:colId xmlns:a16="http://schemas.microsoft.com/office/drawing/2014/main" val="2960292717"/>
                    </a:ext>
                  </a:extLst>
                </a:gridCol>
                <a:gridCol w="897121">
                  <a:extLst>
                    <a:ext uri="{9D8B030D-6E8A-4147-A177-3AD203B41FA5}">
                      <a16:colId xmlns:a16="http://schemas.microsoft.com/office/drawing/2014/main" val="1404052288"/>
                    </a:ext>
                  </a:extLst>
                </a:gridCol>
                <a:gridCol w="1518697">
                  <a:extLst>
                    <a:ext uri="{9D8B030D-6E8A-4147-A177-3AD203B41FA5}">
                      <a16:colId xmlns:a16="http://schemas.microsoft.com/office/drawing/2014/main" val="1678969716"/>
                    </a:ext>
                  </a:extLst>
                </a:gridCol>
                <a:gridCol w="1012803">
                  <a:extLst>
                    <a:ext uri="{9D8B030D-6E8A-4147-A177-3AD203B41FA5}">
                      <a16:colId xmlns:a16="http://schemas.microsoft.com/office/drawing/2014/main" val="2383701438"/>
                    </a:ext>
                  </a:extLst>
                </a:gridCol>
                <a:gridCol w="844040">
                  <a:extLst>
                    <a:ext uri="{9D8B030D-6E8A-4147-A177-3AD203B41FA5}">
                      <a16:colId xmlns:a16="http://schemas.microsoft.com/office/drawing/2014/main" val="3188662404"/>
                    </a:ext>
                  </a:extLst>
                </a:gridCol>
                <a:gridCol w="1021736">
                  <a:extLst>
                    <a:ext uri="{9D8B030D-6E8A-4147-A177-3AD203B41FA5}">
                      <a16:colId xmlns:a16="http://schemas.microsoft.com/office/drawing/2014/main" val="1953912894"/>
                    </a:ext>
                  </a:extLst>
                </a:gridCol>
              </a:tblGrid>
              <a:tr h="496793">
                <a:tc>
                  <a:txBody>
                    <a:bodyPr/>
                    <a:lstStyle/>
                    <a:p>
                      <a:pPr marL="457200" marR="0" algn="just">
                        <a:lnSpc>
                          <a:spcPct val="115000"/>
                        </a:lnSpc>
                        <a:spcBef>
                          <a:spcPts val="0"/>
                        </a:spcBef>
                        <a:spcAft>
                          <a:spcPts val="1000"/>
                        </a:spcAft>
                      </a:pPr>
                      <a:r>
                        <a:rPr lang="en-US" sz="1200">
                          <a:effectLst/>
                        </a:rPr>
                        <a:t>PRE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marR="0" algn="just">
                        <a:lnSpc>
                          <a:spcPct val="115000"/>
                        </a:lnSpc>
                        <a:spcBef>
                          <a:spcPts val="0"/>
                        </a:spcBef>
                        <a:spcAft>
                          <a:spcPts val="0"/>
                        </a:spcAft>
                      </a:pPr>
                      <a:r>
                        <a:rPr lang="en-US" sz="1200">
                          <a:effectLst/>
                        </a:rPr>
                        <a:t>SFD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marR="0" algn="just">
                        <a:lnSpc>
                          <a:spcPct val="115000"/>
                        </a:lnSpc>
                        <a:spcBef>
                          <a:spcPts val="0"/>
                        </a:spcBef>
                        <a:spcAft>
                          <a:spcPts val="0"/>
                        </a:spcAft>
                      </a:pPr>
                      <a:r>
                        <a:rPr lang="en-US" sz="1200" dirty="0">
                          <a:effectLst/>
                        </a:rPr>
                        <a:t>DA</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marR="0" algn="just">
                        <a:lnSpc>
                          <a:spcPct val="115000"/>
                        </a:lnSpc>
                        <a:spcBef>
                          <a:spcPts val="0"/>
                        </a:spcBef>
                        <a:spcAft>
                          <a:spcPts val="0"/>
                        </a:spcAft>
                      </a:pPr>
                      <a:r>
                        <a:rPr lang="en-US" sz="1200" dirty="0">
                          <a:effectLst/>
                        </a:rPr>
                        <a:t>SA</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marR="0" algn="just">
                        <a:lnSpc>
                          <a:spcPct val="115000"/>
                        </a:lnSpc>
                        <a:spcBef>
                          <a:spcPts val="0"/>
                        </a:spcBef>
                        <a:spcAft>
                          <a:spcPts val="0"/>
                        </a:spcAft>
                      </a:pPr>
                      <a:r>
                        <a:rPr lang="en-US" sz="1200">
                          <a:effectLst/>
                        </a:rPr>
                        <a:t>Length/Type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marR="0" algn="just">
                        <a:lnSpc>
                          <a:spcPct val="115000"/>
                        </a:lnSpc>
                        <a:spcBef>
                          <a:spcPts val="0"/>
                        </a:spcBef>
                        <a:spcAft>
                          <a:spcPts val="0"/>
                        </a:spcAft>
                      </a:pPr>
                      <a:r>
                        <a:rPr lang="en-US" sz="1200">
                          <a:effectLst/>
                        </a:rPr>
                        <a:t>Data </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marR="0" algn="just">
                        <a:lnSpc>
                          <a:spcPct val="115000"/>
                        </a:lnSpc>
                        <a:spcBef>
                          <a:spcPts val="0"/>
                        </a:spcBef>
                        <a:spcAft>
                          <a:spcPts val="0"/>
                        </a:spcAft>
                      </a:pPr>
                      <a:r>
                        <a:rPr lang="en-US" sz="1200">
                          <a:effectLst/>
                        </a:rPr>
                        <a:t>pad</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marR="0" algn="just">
                        <a:lnSpc>
                          <a:spcPct val="115000"/>
                        </a:lnSpc>
                        <a:spcBef>
                          <a:spcPts val="0"/>
                        </a:spcBef>
                        <a:spcAft>
                          <a:spcPts val="0"/>
                        </a:spcAft>
                      </a:pPr>
                      <a:r>
                        <a:rPr lang="en-US" sz="1200" dirty="0">
                          <a:effectLst/>
                        </a:rPr>
                        <a:t>FCS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70478539"/>
                  </a:ext>
                </a:extLst>
              </a:tr>
            </a:tbl>
          </a:graphicData>
        </a:graphic>
      </p:graphicFrame>
      <p:sp>
        <p:nvSpPr>
          <p:cNvPr id="7" name="TextBox 6">
            <a:extLst>
              <a:ext uri="{FF2B5EF4-FFF2-40B4-BE49-F238E27FC236}">
                <a16:creationId xmlns:a16="http://schemas.microsoft.com/office/drawing/2014/main" id="{2E45C41C-39FE-78EF-C180-3F05CA7D2CFD}"/>
              </a:ext>
            </a:extLst>
          </p:cNvPr>
          <p:cNvSpPr txBox="1"/>
          <p:nvPr/>
        </p:nvSpPr>
        <p:spPr>
          <a:xfrm>
            <a:off x="342337" y="2635176"/>
            <a:ext cx="11084560" cy="3477875"/>
          </a:xfrm>
          <a:prstGeom prst="rect">
            <a:avLst/>
          </a:prstGeom>
          <a:noFill/>
        </p:spPr>
        <p:txBody>
          <a:bodyPr wrap="square">
            <a:spAutoFit/>
          </a:bodyPr>
          <a:lstStyle/>
          <a:p>
            <a:pPr marL="342900" marR="0" indent="-342900" algn="just">
              <a:spcBef>
                <a:spcPts val="0"/>
              </a:spcBef>
              <a:spcAft>
                <a:spcPts val="0"/>
              </a:spcAft>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PREAMBLE: consists of 7 bytes. The PRE is an alternating pattern of ones and zeros that tells receiving stations that a frame is coming and that provides a means to synchronize the frame reception portions of receiving physical layers with the incoming bit stream</a:t>
            </a:r>
          </a:p>
          <a:p>
            <a:pPr marL="342900" marR="0" indent="-342900" algn="just">
              <a:spcBef>
                <a:spcPts val="0"/>
              </a:spcBef>
              <a:spcAft>
                <a:spcPts val="0"/>
              </a:spcAft>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Start of Frame Delimiter (SFD): consists of 1 byte. It is an alternating pattern of ones and zeros ending with two consecutive 1-bits indicating that the next bit is the left most bit in the left most byte of the destination address.</a:t>
            </a:r>
          </a:p>
          <a:p>
            <a:pPr marL="342900" marR="0" indent="-342900" algn="just">
              <a:spcBef>
                <a:spcPts val="0"/>
              </a:spcBef>
              <a:spcAft>
                <a:spcPts val="0"/>
              </a:spcAft>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Destination Address (DA):  consists of 6 bytes. It identifies which station should receive the frame Source address (SA): consists of 6 bytes. The SA field identifies the sending station. Length/ type: consists of 4 bytes. This field identifies the particular type of frame being sent. Data; </a:t>
            </a:r>
          </a:p>
          <a:p>
            <a:pPr marL="342900" marR="0" indent="-342900" algn="just">
              <a:spcBef>
                <a:spcPts val="0"/>
              </a:spcBef>
              <a:spcAft>
                <a:spcPts val="0"/>
              </a:spcAft>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Frame Check Sequence: contains cyclic redundancy check (CRC) value, which is created by the sending MAC and is recalculated by the receiving MAC to check for damaged frames.</a:t>
            </a:r>
          </a:p>
        </p:txBody>
      </p:sp>
      <p:sp>
        <p:nvSpPr>
          <p:cNvPr id="8" name="TextBox 7">
            <a:extLst>
              <a:ext uri="{FF2B5EF4-FFF2-40B4-BE49-F238E27FC236}">
                <a16:creationId xmlns:a16="http://schemas.microsoft.com/office/drawing/2014/main" id="{27BEC7CC-0ACB-27B6-0D25-9B1ABC444A8A}"/>
              </a:ext>
            </a:extLst>
          </p:cNvPr>
          <p:cNvSpPr txBox="1"/>
          <p:nvPr/>
        </p:nvSpPr>
        <p:spPr>
          <a:xfrm>
            <a:off x="336598" y="304800"/>
            <a:ext cx="4499562" cy="646331"/>
          </a:xfrm>
          <a:prstGeom prst="rect">
            <a:avLst/>
          </a:prstGeom>
          <a:noFill/>
        </p:spPr>
        <p:txBody>
          <a:bodyPr wrap="square" rtlCol="0">
            <a:spAutoFit/>
          </a:bodyPr>
          <a:lstStyle/>
          <a:p>
            <a:r>
              <a:rPr lang="en-US" sz="1800" b="1" u="sng" dirty="0">
                <a:effectLst/>
                <a:latin typeface="Times New Roman" panose="02020603050405020304" pitchFamily="18" charset="0"/>
                <a:ea typeface="Times New Roman" panose="02020603050405020304" pitchFamily="18" charset="0"/>
              </a:rPr>
              <a:t>The Basic Ethernet Frame Format</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305808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25B108-851F-F33B-C16C-7560CD2AB1C6}"/>
              </a:ext>
            </a:extLst>
          </p:cNvPr>
          <p:cNvSpPr txBox="1"/>
          <p:nvPr/>
        </p:nvSpPr>
        <p:spPr>
          <a:xfrm>
            <a:off x="182880" y="555675"/>
            <a:ext cx="6096000" cy="646331"/>
          </a:xfrm>
          <a:prstGeom prst="rect">
            <a:avLst/>
          </a:prstGeom>
          <a:noFill/>
        </p:spPr>
        <p:txBody>
          <a:bodyPr wrap="square">
            <a:spAutoFit/>
          </a:bodyPr>
          <a:lstStyle/>
          <a:p>
            <a:pPr marL="0" marR="0" algn="just">
              <a:spcBef>
                <a:spcPts val="0"/>
              </a:spcBef>
              <a:spcAft>
                <a:spcPts val="0"/>
              </a:spcAft>
            </a:pPr>
            <a:r>
              <a:rPr lang="en-US" sz="1800" b="1" dirty="0">
                <a:effectLst/>
                <a:latin typeface="Times New Roman" panose="02020603050405020304" pitchFamily="18" charset="0"/>
                <a:ea typeface="Times New Roman" panose="02020603050405020304" pitchFamily="18" charset="0"/>
              </a:rPr>
              <a:t>HALF DUPLEX TRANSMISSION (CSMACD)/FULL DUPLEX TRANSMISSION (optional)</a:t>
            </a:r>
            <a:endParaRPr lang="en-US" sz="18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D19169BF-83BC-C4DC-C8C4-962EB3D7890A}"/>
              </a:ext>
            </a:extLst>
          </p:cNvPr>
          <p:cNvSpPr txBox="1"/>
          <p:nvPr/>
        </p:nvSpPr>
        <p:spPr>
          <a:xfrm>
            <a:off x="650240" y="1690360"/>
            <a:ext cx="10982960" cy="4832092"/>
          </a:xfrm>
          <a:prstGeom prst="rect">
            <a:avLst/>
          </a:prstGeom>
          <a:noFill/>
        </p:spPr>
        <p:txBody>
          <a:bodyPr wrap="square">
            <a:spAutoFit/>
          </a:bodyPr>
          <a:lstStyle/>
          <a:p>
            <a:pPr marL="457200" indent="-457200" algn="just">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rPr>
              <a:t>Full duplex operation is an optional MAC capability that allows simultaneous 2-way transmission over point-to-point links. It uses two pairs of wires instead of one wire pair like half duplex. It is much simpler because it does not involve media contention, no collisions, no need to schedule retransmission.  The result is more time available for transmission, effective doubling of the link bandwidth because each link can support full rate simultaneous two way transmission. </a:t>
            </a:r>
          </a:p>
          <a:p>
            <a:pPr marL="457200" indent="-457200" algn="just">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rPr>
              <a:t>Transmission can begin as soon as frames are ready to send. The only restriction is that there must be a minimum length inter-frame gap between successive frames and each frame must conform to Ethernet frame format standard</a:t>
            </a:r>
            <a:endParaRPr lang="en-US" sz="2800" dirty="0"/>
          </a:p>
        </p:txBody>
      </p:sp>
    </p:spTree>
    <p:extLst>
      <p:ext uri="{BB962C8B-B14F-4D97-AF65-F5344CB8AC3E}">
        <p14:creationId xmlns:p14="http://schemas.microsoft.com/office/powerpoint/2010/main" val="3934212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745E770-BB7E-54EC-B401-D0F8AC6BD97D}"/>
              </a:ext>
            </a:extLst>
          </p:cNvPr>
          <p:cNvSpPr txBox="1"/>
          <p:nvPr/>
        </p:nvSpPr>
        <p:spPr>
          <a:xfrm>
            <a:off x="264160" y="433755"/>
            <a:ext cx="6096000" cy="646331"/>
          </a:xfrm>
          <a:prstGeom prst="rect">
            <a:avLst/>
          </a:prstGeom>
          <a:noFill/>
        </p:spPr>
        <p:txBody>
          <a:bodyPr wrap="square">
            <a:spAutoFit/>
          </a:bodyPr>
          <a:lstStyle/>
          <a:p>
            <a:pPr marL="0" marR="0" algn="just">
              <a:spcBef>
                <a:spcPts val="0"/>
              </a:spcBef>
              <a:spcAft>
                <a:spcPts val="0"/>
              </a:spcAft>
            </a:pPr>
            <a:r>
              <a:rPr lang="en-US" sz="1800" b="1" dirty="0">
                <a:effectLst/>
                <a:latin typeface="Times New Roman" panose="02020603050405020304" pitchFamily="18" charset="0"/>
                <a:ea typeface="Times New Roman" panose="02020603050405020304" pitchFamily="18" charset="0"/>
              </a:rPr>
              <a:t>HALF DUPLEX TRANSMISSION (CSMACD)/FULL DUPLEX TRANSMISSION (optional)</a:t>
            </a:r>
            <a:endParaRPr lang="en-US" sz="180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81BFAE44-1729-0DD3-00D5-68F98C304FD8}"/>
              </a:ext>
            </a:extLst>
          </p:cNvPr>
          <p:cNvSpPr txBox="1"/>
          <p:nvPr/>
        </p:nvSpPr>
        <p:spPr>
          <a:xfrm>
            <a:off x="264160" y="1628339"/>
            <a:ext cx="10850880" cy="5016758"/>
          </a:xfrm>
          <a:prstGeom prst="rect">
            <a:avLst/>
          </a:prstGeom>
          <a:noFill/>
        </p:spPr>
        <p:txBody>
          <a:bodyPr wrap="square">
            <a:spAutoFit/>
          </a:bodyPr>
          <a:lstStyle/>
          <a:p>
            <a:pPr marL="457200" marR="0" indent="-457200" algn="just">
              <a:spcBef>
                <a:spcPts val="0"/>
              </a:spcBef>
              <a:spcAft>
                <a:spcPts val="0"/>
              </a:spcAft>
              <a:buFont typeface="Arial" panose="020B0604020202020204" pitchFamily="34" charset="0"/>
              <a:buChar char="•"/>
            </a:pPr>
            <a:r>
              <a:rPr lang="en-US" sz="3200" dirty="0">
                <a:effectLst/>
                <a:latin typeface="Times New Roman" panose="02020603050405020304" pitchFamily="18" charset="0"/>
                <a:ea typeface="Times New Roman" panose="02020603050405020304" pitchFamily="18" charset="0"/>
              </a:rPr>
              <a:t>Full duplex operation requires concurrent implementation of the optional flow-control capability that allows a receiving node that is becoming congested to request the sending node to stop sending frames for a selected short period of time. </a:t>
            </a:r>
          </a:p>
          <a:p>
            <a:pPr marL="457200" marR="0" indent="-457200" algn="just">
              <a:spcBef>
                <a:spcPts val="0"/>
              </a:spcBef>
              <a:spcAft>
                <a:spcPts val="0"/>
              </a:spcAft>
              <a:buFont typeface="Arial" panose="020B0604020202020204" pitchFamily="34" charset="0"/>
              <a:buChar char="•"/>
            </a:pPr>
            <a:r>
              <a:rPr lang="en-US" sz="3200" dirty="0">
                <a:effectLst/>
                <a:latin typeface="Times New Roman" panose="02020603050405020304" pitchFamily="18" charset="0"/>
                <a:ea typeface="Times New Roman" panose="02020603050405020304" pitchFamily="18" charset="0"/>
              </a:rPr>
              <a:t>If the congestion is relieved before the request wait has expired, a second pause frame with a zero time to wait value can be sent to request resumption of transmission. The pause frames are assigned a reserved destination address to ensure that an incoming pause frame is never forwarded to upper layers.</a:t>
            </a:r>
          </a:p>
        </p:txBody>
      </p:sp>
    </p:spTree>
    <p:extLst>
      <p:ext uri="{BB962C8B-B14F-4D97-AF65-F5344CB8AC3E}">
        <p14:creationId xmlns:p14="http://schemas.microsoft.com/office/powerpoint/2010/main" val="338136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39A7F8-919B-84C3-6545-686990619C62}"/>
              </a:ext>
            </a:extLst>
          </p:cNvPr>
          <p:cNvSpPr txBox="1"/>
          <p:nvPr/>
        </p:nvSpPr>
        <p:spPr>
          <a:xfrm>
            <a:off x="0" y="0"/>
            <a:ext cx="7284720" cy="830997"/>
          </a:xfrm>
          <a:prstGeom prst="rect">
            <a:avLst/>
          </a:prstGeom>
          <a:noFill/>
        </p:spPr>
        <p:txBody>
          <a:bodyPr wrap="square">
            <a:spAutoFit/>
          </a:bodyPr>
          <a:lstStyle/>
          <a:p>
            <a:pPr marL="0" marR="0" algn="just">
              <a:spcBef>
                <a:spcPts val="0"/>
              </a:spcBef>
              <a:spcAft>
                <a:spcPts val="0"/>
              </a:spcAft>
            </a:pPr>
            <a:r>
              <a:rPr lang="en-US" sz="2400" b="1" dirty="0">
                <a:effectLst/>
                <a:latin typeface="Times New Roman" panose="02020603050405020304" pitchFamily="18" charset="0"/>
                <a:ea typeface="Times New Roman" panose="02020603050405020304" pitchFamily="18" charset="0"/>
              </a:rPr>
              <a:t>HALF DUPLEX TRANSMISSION (CSMACD)/FULL DUPLEX TRANSMISSION (optional)</a:t>
            </a:r>
            <a:endParaRPr lang="en-US" sz="24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20A2F0D4-28BF-052D-F1B6-BB5FCE8EE1FC}"/>
              </a:ext>
            </a:extLst>
          </p:cNvPr>
          <p:cNvSpPr txBox="1"/>
          <p:nvPr/>
        </p:nvSpPr>
        <p:spPr>
          <a:xfrm>
            <a:off x="182880" y="1097340"/>
            <a:ext cx="11907520" cy="6124754"/>
          </a:xfrm>
          <a:prstGeom prst="rect">
            <a:avLst/>
          </a:prstGeom>
          <a:noFill/>
        </p:spPr>
        <p:txBody>
          <a:bodyPr wrap="square">
            <a:spAutoFit/>
          </a:bodyPr>
          <a:lstStyle/>
          <a:p>
            <a:pPr marL="457200" indent="-457200" algn="just">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rPr>
              <a:t>Frame reception is essentially the same for both half duplex and full duplex operations except that full duplex MACs must have separate frame buffers and data paths to allow for simultaneous frame transmission and reception.</a:t>
            </a:r>
          </a:p>
          <a:p>
            <a:pPr algn="just"/>
            <a:r>
              <a:rPr lang="en-US" sz="2800" dirty="0">
                <a:effectLst/>
                <a:latin typeface="Times New Roman" panose="02020603050405020304" pitchFamily="18" charset="0"/>
                <a:ea typeface="Times New Roman" panose="02020603050405020304" pitchFamily="18" charset="0"/>
              </a:rPr>
              <a:t> </a:t>
            </a:r>
          </a:p>
          <a:p>
            <a:pPr marL="457200" indent="-457200" algn="just">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rPr>
              <a:t>The destination address of the received frame is checked and matched against the stations address list (MAC address, group address, broadcast address) to determine whether the frame is destined for that station. </a:t>
            </a:r>
          </a:p>
          <a:p>
            <a:pPr algn="just"/>
            <a:endParaRPr lang="en-US" sz="2800" dirty="0">
              <a:effectLst/>
              <a:latin typeface="Times New Roman" panose="02020603050405020304" pitchFamily="18" charset="0"/>
              <a:ea typeface="Times New Roman" panose="02020603050405020304" pitchFamily="18" charset="0"/>
            </a:endParaRPr>
          </a:p>
          <a:p>
            <a:pPr marL="457200" indent="-457200" algn="just">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rPr>
              <a:t>If an address match is found the frame length is checked and the received FCS is compared to the FCS that was generated during frame reception. If the frame length is okey and there is an FCS </a:t>
            </a:r>
            <a:r>
              <a:rPr lang="en-US" sz="2800" dirty="0">
                <a:latin typeface="Times New Roman" panose="02020603050405020304" pitchFamily="18" charset="0"/>
              </a:rPr>
              <a:t>match , the frame type is determined by the contents of the length/type field. The frame is then parsed and forwarded to the appropriate upper layer.</a:t>
            </a:r>
          </a:p>
          <a:p>
            <a:pPr marL="457200" indent="-457200" algn="just">
              <a:buFont typeface="Arial" panose="020B0604020202020204" pitchFamily="34" charset="0"/>
              <a:buChar char="•"/>
            </a:pPr>
            <a:endParaRPr lang="en-US" sz="2800" dirty="0"/>
          </a:p>
        </p:txBody>
      </p:sp>
    </p:spTree>
    <p:extLst>
      <p:ext uri="{BB962C8B-B14F-4D97-AF65-F5344CB8AC3E}">
        <p14:creationId xmlns:p14="http://schemas.microsoft.com/office/powerpoint/2010/main" val="2241355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855B3C-767B-11F8-4574-DF0CCDD0585B}"/>
              </a:ext>
            </a:extLst>
          </p:cNvPr>
          <p:cNvSpPr txBox="1"/>
          <p:nvPr/>
        </p:nvSpPr>
        <p:spPr>
          <a:xfrm>
            <a:off x="142240" y="355600"/>
            <a:ext cx="4113883" cy="584775"/>
          </a:xfrm>
          <a:prstGeom prst="rect">
            <a:avLst/>
          </a:prstGeom>
          <a:noFill/>
        </p:spPr>
        <p:txBody>
          <a:bodyPr wrap="none" rtlCol="0">
            <a:spAutoFit/>
          </a:bodyPr>
          <a:lstStyle/>
          <a:p>
            <a:r>
              <a:rPr lang="en-US" sz="3200" b="1" dirty="0"/>
              <a:t>Ethernet Physical Layer</a:t>
            </a:r>
          </a:p>
        </p:txBody>
      </p:sp>
      <p:sp>
        <p:nvSpPr>
          <p:cNvPr id="4" name="TextBox 3">
            <a:extLst>
              <a:ext uri="{FF2B5EF4-FFF2-40B4-BE49-F238E27FC236}">
                <a16:creationId xmlns:a16="http://schemas.microsoft.com/office/drawing/2014/main" id="{236DD8AC-2BA8-C53A-B01E-53BAA882B15B}"/>
              </a:ext>
            </a:extLst>
          </p:cNvPr>
          <p:cNvSpPr txBox="1"/>
          <p:nvPr/>
        </p:nvSpPr>
        <p:spPr>
          <a:xfrm>
            <a:off x="337820" y="940375"/>
            <a:ext cx="10391140" cy="5262979"/>
          </a:xfrm>
          <a:prstGeom prst="rect">
            <a:avLst/>
          </a:prstGeom>
          <a:noFill/>
        </p:spPr>
        <p:txBody>
          <a:bodyPr wrap="square">
            <a:spAutoFit/>
          </a:bodyPr>
          <a:lstStyle/>
          <a:p>
            <a:pPr marL="342900" marR="0" indent="-342900" algn="just">
              <a:spcBef>
                <a:spcPts val="0"/>
              </a:spcBef>
              <a:spcAft>
                <a:spcPts val="0"/>
              </a:spcAf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Ethernet was first implemented by a group called DIX ( Digital, Intel and Xerox). They created and implemented the first Ethernet LAN specification which the IEEE used to create the IEEE 802.3 Committee. This was a 10Mbps network that ran on coaxial and then eventually twisted pair and fiber physical media. The IEEE extended the 802.3 committee to two new committees known as 802.3u (Fast Ethernet) and 802.3ab ( Gigabit Ethernet on category 5) and then finally 802.3ae ( 10Gbps over fiber and coaxial).</a:t>
            </a:r>
          </a:p>
          <a:p>
            <a:pPr marL="0" marR="0" algn="just">
              <a:spcBef>
                <a:spcPts val="0"/>
              </a:spcBef>
              <a:spcAft>
                <a:spcPts val="0"/>
              </a:spcAft>
            </a:pPr>
            <a:r>
              <a:rPr lang="en-US" sz="2400" dirty="0">
                <a:effectLst/>
                <a:latin typeface="Times New Roman" panose="02020603050405020304" pitchFamily="18" charset="0"/>
                <a:ea typeface="Times New Roman" panose="02020603050405020304" pitchFamily="18" charset="0"/>
              </a:rPr>
              <a:t> </a:t>
            </a:r>
          </a:p>
          <a:p>
            <a:pPr marL="342900" marR="0" indent="-342900" algn="just">
              <a:spcBef>
                <a:spcPts val="0"/>
              </a:spcBef>
              <a:spcAft>
                <a:spcPts val="0"/>
              </a:spcAf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Because Ethernet devices implement only the bottom two layers of the OSI protocol stack, they are typically implemented as Network Interface Cards (NICs) that plug into the host devices motherboard. The different NICs are identified by a 3-part product name that is based on the physical layer attributes. The naming convention is a concatenation of three terms indicating the transmission rate, transmission method and the media type/signal encoding </a:t>
            </a:r>
            <a:r>
              <a:rPr lang="en-US" sz="2400" dirty="0" err="1">
                <a:effectLst/>
                <a:latin typeface="Times New Roman" panose="02020603050405020304" pitchFamily="18" charset="0"/>
                <a:ea typeface="Times New Roman" panose="02020603050405020304" pitchFamily="18" charset="0"/>
              </a:rPr>
              <a:t>e.g</a:t>
            </a:r>
            <a:endParaRPr lang="en-US"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464662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4744</Words>
  <Application>Microsoft Office PowerPoint</Application>
  <PresentationFormat>Widescreen</PresentationFormat>
  <Paragraphs>199</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Calibri Light</vt:lpstr>
      <vt:lpstr>Cambria Math</vt:lpstr>
      <vt:lpstr>Symbol</vt:lpstr>
      <vt:lpstr>Times New Roman</vt:lpstr>
      <vt:lpstr>Office Theme</vt:lpstr>
      <vt:lpstr>LAN Technologies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 Technologies</dc:title>
  <dc:creator>Agnes Mindila</dc:creator>
  <cp:lastModifiedBy>Agnes Mindila</cp:lastModifiedBy>
  <cp:revision>18</cp:revision>
  <dcterms:created xsi:type="dcterms:W3CDTF">2023-09-27T09:12:06Z</dcterms:created>
  <dcterms:modified xsi:type="dcterms:W3CDTF">2024-03-01T10:09:01Z</dcterms:modified>
</cp:coreProperties>
</file>