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9" r:id="rId2"/>
    <p:sldId id="260" r:id="rId3"/>
    <p:sldId id="280" r:id="rId4"/>
    <p:sldId id="266" r:id="rId5"/>
    <p:sldId id="262" r:id="rId6"/>
    <p:sldId id="256" r:id="rId7"/>
    <p:sldId id="274" r:id="rId8"/>
    <p:sldId id="268" r:id="rId9"/>
    <p:sldId id="270" r:id="rId10"/>
    <p:sldId id="272" r:id="rId11"/>
    <p:sldId id="273" r:id="rId12"/>
    <p:sldId id="264" r:id="rId13"/>
    <p:sldId id="265" r:id="rId14"/>
    <p:sldId id="257" r:id="rId15"/>
    <p:sldId id="263" r:id="rId16"/>
    <p:sldId id="275" r:id="rId17"/>
    <p:sldId id="278" r:id="rId18"/>
    <p:sldId id="277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E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301C6-E363-4B0B-9055-77D0331B3092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Presented by: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398F6-CA4C-4C92-948B-45B1AEA9F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08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B0BA5-3EFD-48F4-88CC-23E199FF30FB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Presented by: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A754D-523A-4332-81EF-83327025B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58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79CE-B39E-4C6D-BD6D-3DFE51D46511}" type="datetime1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8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5CDD-4134-43E6-9FFC-E4AA0B52CCF7}" type="datetime1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2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6ED6-EEB6-4FD5-B94B-CAAA072941BF}" type="datetime1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11AF-6D1A-496E-99D6-EC6838A882D7}" type="datetime1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F27D-028A-4985-9886-394BFF9C99CB}" type="datetime1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7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C1EB-1BF8-4E84-A4A7-5F1954F8F1E4}" type="datetime1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9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9BDF-147D-4E03-B437-16B14C5C1125}" type="datetime1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3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4C4E-D1DF-4B1C-A77E-0A6ED33C1888}" type="datetime1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9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129F-27DF-4ED0-928F-325F807027AF}" type="datetime1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D82B-090B-4A38-890D-F4184D50E223}" type="datetime1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8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797FC-2C80-4EF6-A457-7C3B714C7FA9}" type="datetime1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540F-6F6F-544F-A4AF-861EC275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4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55362-AFD1-4987-9522-31FEC8EF179C}" type="datetime1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6540F-6F6F-544F-A4AF-861EC275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git-scm.com/" TargetMode="External"/><Relationship Id="rId4" Type="http://schemas.openxmlformats.org/officeDocument/2006/relationships/hyperlink" Target="http://subversion.tigris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nt.apache.org/" TargetMode="External"/><Relationship Id="rId7" Type="http://schemas.openxmlformats.org/officeDocument/2006/relationships/hyperlink" Target="http://www.seleniumhq.org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unit.org/junit5/" TargetMode="External"/><Relationship Id="rId5" Type="http://schemas.openxmlformats.org/officeDocument/2006/relationships/hyperlink" Target="https://gradle.org/" TargetMode="External"/><Relationship Id="rId4" Type="http://schemas.openxmlformats.org/officeDocument/2006/relationships/hyperlink" Target="https://maven.apache.org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abs.sogeti.com/sometimes-its-ok-to-waterfall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55"/>
            <a:ext cx="9235440" cy="6926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008" y="1764317"/>
            <a:ext cx="6044883" cy="367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5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8"/>
            <a:ext cx="9235440" cy="69265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53278" y="6446231"/>
            <a:ext cx="3627305" cy="646331"/>
          </a:xfrm>
          <a:prstGeom prst="rect">
            <a:avLst/>
          </a:prstGeom>
          <a:noFill/>
        </p:spPr>
        <p:txBody>
          <a:bodyPr vert="horz" wrap="square" rtlCol="0" anchor="b" anchorCtr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024" y="64748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54305" y="193964"/>
            <a:ext cx="7812625" cy="1257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6E52"/>
                </a:solidFill>
              </a:rPr>
              <a:t>Devops </a:t>
            </a:r>
            <a:r>
              <a:rPr lang="en-US" b="1" dirty="0" smtClean="0">
                <a:solidFill>
                  <a:srgbClr val="006E52"/>
                </a:solidFill>
              </a:rPr>
              <a:t>M</a:t>
            </a:r>
            <a:r>
              <a:rPr lang="en-US" b="1" dirty="0" smtClean="0">
                <a:solidFill>
                  <a:srgbClr val="00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odel</a:t>
            </a:r>
            <a:endParaRPr lang="en-US" b="1" dirty="0">
              <a:solidFill>
                <a:srgbClr val="006E5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Placeholder 3"/>
          <p:cNvSpPr txBox="1">
            <a:spLocks/>
          </p:cNvSpPr>
          <p:nvPr/>
        </p:nvSpPr>
        <p:spPr>
          <a:xfrm>
            <a:off x="365024" y="1138019"/>
            <a:ext cx="7431376" cy="83608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 devops </a:t>
            </a:r>
            <a:r>
              <a:rPr lang="en-US" sz="2400" dirty="0" smtClean="0"/>
              <a:t>approach </a:t>
            </a:r>
            <a:r>
              <a:rPr lang="en-US" sz="2400" dirty="0"/>
              <a:t>the requirements change  frequently.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developments and operations need to agile.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25156" y="3476978"/>
            <a:ext cx="801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month</a:t>
            </a:r>
            <a:endParaRPr lang="en-US" sz="1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552074"/>
              </p:ext>
            </p:extLst>
          </p:nvPr>
        </p:nvGraphicFramePr>
        <p:xfrm>
          <a:off x="154305" y="2810197"/>
          <a:ext cx="8128000" cy="2415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436134711"/>
                    </a:ext>
                  </a:extLst>
                </a:gridCol>
                <a:gridCol w="4165600">
                  <a:extLst>
                    <a:ext uri="{9D8B030D-6E8A-4147-A177-3AD203B41FA5}">
                      <a16:colId xmlns:a16="http://schemas.microsoft.com/office/drawing/2014/main" val="2673329585"/>
                    </a:ext>
                  </a:extLst>
                </a:gridCol>
              </a:tblGrid>
              <a:tr h="58293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Advantages: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Disadvantages: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660112"/>
                  </a:ext>
                </a:extLst>
              </a:tr>
              <a:tr h="183209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1.Continuous software delivery.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2.Less complexity to manage.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3.Faster resolution of problems.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(technical,cultural,business)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1.Lack of domain knowledge.</a:t>
                      </a:r>
                    </a:p>
                    <a:p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2.Expensive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802447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154305" y="6306473"/>
            <a:ext cx="8560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www.quora.com/What-is-the-advantage-or-disadvantage-of-using-a-DevOp</a:t>
            </a:r>
            <a:endParaRPr lang="en-US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05746" y="5821136"/>
            <a:ext cx="3876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 Yeshwant Muppaneni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66930" y="6306473"/>
            <a:ext cx="31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7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35440" cy="69265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53278" y="6446231"/>
            <a:ext cx="3627305" cy="646331"/>
          </a:xfrm>
          <a:prstGeom prst="rect">
            <a:avLst/>
          </a:prstGeom>
          <a:noFill/>
        </p:spPr>
        <p:txBody>
          <a:bodyPr vert="horz" wrap="square" rtlCol="0" anchor="b" anchorCtr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024" y="64748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54305" y="193964"/>
            <a:ext cx="7812625" cy="1257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006E5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Placeholder 3"/>
          <p:cNvSpPr txBox="1">
            <a:spLocks/>
          </p:cNvSpPr>
          <p:nvPr/>
        </p:nvSpPr>
        <p:spPr>
          <a:xfrm>
            <a:off x="365024" y="1138019"/>
            <a:ext cx="7431376" cy="83608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05746" y="5723535"/>
            <a:ext cx="3876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 Yeshwant Muppaneni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" t="15631" r="689" b="883"/>
          <a:stretch/>
        </p:blipFill>
        <p:spPr>
          <a:xfrm>
            <a:off x="63690" y="1666228"/>
            <a:ext cx="8294723" cy="384257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2" y="5950251"/>
            <a:ext cx="84221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https://www.google.com/url?sa=i&amp;rct=j&amp;q=&amp;esrc=s&amp;source=images&amp;cd=&amp;cad=rja&amp;uact=8&amp;ved=0ahUKEwjwmeidvZ7XAhVr8IMKHZsnAs8QjhwIBQ&amp;url=https%3A%2F%2Fblog.spec-india.com%2Ffrom-waterfall-to-agile-to-devops-a-cultural-and-technological-shift%2F&amp;psig=AOvVaw1Q64ZNlzCA0htL-GPnXMIy&amp;ust=1509663580416141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4305" y="6476238"/>
            <a:ext cx="737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Fig no 1: The stages for creation of devops model. </a:t>
            </a:r>
            <a:endParaRPr lang="en-US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06705" y="346364"/>
            <a:ext cx="7812625" cy="1257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0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Stages of devops model</a:t>
            </a:r>
            <a:endParaRPr lang="en-US" b="1" dirty="0">
              <a:solidFill>
                <a:srgbClr val="006E5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96400" y="6369866"/>
            <a:ext cx="48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7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" y="0"/>
            <a:ext cx="9235440" cy="6926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4370" y="533220"/>
            <a:ext cx="7886700" cy="538843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00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 System (VCS)</a:t>
            </a:r>
          </a:p>
        </p:txBody>
      </p:sp>
      <p:pic>
        <p:nvPicPr>
          <p:cNvPr id="7" name="Picture Placehold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4" r="17544"/>
          <a:stretch>
            <a:fillRect/>
          </a:stretch>
        </p:blipFill>
        <p:spPr>
          <a:xfrm>
            <a:off x="6263196" y="3112480"/>
            <a:ext cx="2151613" cy="1027915"/>
          </a:xfrm>
          <a:prstGeom prst="rect">
            <a:avLst/>
          </a:prstGeom>
        </p:spPr>
      </p:pic>
      <p:sp>
        <p:nvSpPr>
          <p:cNvPr id="8" name="Text Placeholder 3"/>
          <p:cNvSpPr txBox="1">
            <a:spLocks/>
          </p:cNvSpPr>
          <p:nvPr/>
        </p:nvSpPr>
        <p:spPr>
          <a:xfrm>
            <a:off x="971107" y="1605283"/>
            <a:ext cx="5582093" cy="37841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 developers to work simultaneously.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not overwrite each other’s changes.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history of every version of everything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SVN 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Subversion  - </a:t>
            </a:r>
            <a:r>
              <a:rPr lang="en-US" sz="1900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http://subversion.tigris.org</a:t>
            </a:r>
            <a:r>
              <a:rPr lang="en-US" sz="1900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endParaRPr lang="en-US" sz="1900" u="sng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Repositories:</a:t>
            </a:r>
            <a:endParaRPr lang="en-US" sz="26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   -   </a:t>
            </a:r>
            <a:r>
              <a:rPr lang="en-US" sz="19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https://git-scm.com/</a:t>
            </a:r>
            <a:endParaRPr lang="en-US" sz="19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 Bucket - </a:t>
            </a:r>
            <a:r>
              <a:rPr lang="en-US" sz="1900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https://bitbucket.org</a:t>
            </a:r>
            <a:r>
              <a:rPr lang="en-US" sz="19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853" y="1771757"/>
            <a:ext cx="2274520" cy="7535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628" y="4727592"/>
            <a:ext cx="2952750" cy="112308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flipH="1">
            <a:off x="5606947" y="6191988"/>
            <a:ext cx="346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Naveen Kumar 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4370" y="6543902"/>
            <a:ext cx="67951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https://www.slideshare.net/phpcodemonkey/introduction-to-version-control-presentation</a:t>
            </a:r>
            <a:endParaRPr lang="en-US" sz="140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72945" y="6561320"/>
            <a:ext cx="39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0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079"/>
            <a:ext cx="9235440" cy="69265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19343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6E52"/>
                </a:solidFill>
                <a:latin typeface="Arial"/>
                <a:cs typeface="Arial"/>
              </a:rPr>
              <a:t>Build and Testing Tools</a:t>
            </a:r>
            <a:endParaRPr lang="en-US" b="1" dirty="0">
              <a:solidFill>
                <a:srgbClr val="006E52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890846" y="663632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75860" y="6519446"/>
            <a:ext cx="6539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https://www.mulesoft.com/resources/api/top-devops-tools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6565" y="21336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7113229" cy="3855308"/>
          </a:xfrm>
        </p:spPr>
        <p:txBody>
          <a:bodyPr>
            <a:normAutofit/>
          </a:bodyPr>
          <a:lstStyle/>
          <a:p>
            <a:pPr>
              <a:buClr>
                <a:srgbClr val="006E52"/>
              </a:buClr>
              <a:buFont typeface="Wingdings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Tools: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</a:p>
          <a:p>
            <a:pPr lvl="2">
              <a:buClr>
                <a:srgbClr val="006E52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http://ant.apache.org/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>
                <a:srgbClr val="006E52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https://maven.apache.org/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>
                <a:srgbClr val="006E52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https://gradle.org/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Clr>
                <a:srgbClr val="006E52"/>
              </a:buClr>
              <a:buFont typeface="Wingdings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DevOps Tools: Testing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>
                <a:srgbClr val="006E52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http://junit.org/junit5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>
              <a:buClr>
                <a:srgbClr val="006E52"/>
              </a:buClr>
              <a:buFont typeface="Wingdings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http://www.seleniumhq.org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/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>
                <a:srgbClr val="006E52"/>
              </a:buClr>
              <a:buFont typeface="Wingdings" charset="2"/>
              <a:buChar char="§"/>
            </a:pPr>
            <a:endParaRPr lang="en-US" dirty="0"/>
          </a:p>
          <a:p>
            <a:pPr lvl="2">
              <a:buClr>
                <a:srgbClr val="006E52"/>
              </a:buClr>
            </a:pPr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4836" y="6221621"/>
            <a:ext cx="316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Naveen Kumar 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7928" y="6519446"/>
            <a:ext cx="54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0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72280" y="274638"/>
            <a:ext cx="7714519" cy="5427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6E52"/>
                </a:solidFill>
                <a:latin typeface="Arial"/>
                <a:cs typeface="Arial"/>
              </a:rPr>
              <a:t>DevOps Life Cycle</a:t>
            </a:r>
            <a:endParaRPr lang="en-US" b="1" dirty="0">
              <a:solidFill>
                <a:srgbClr val="006E52"/>
              </a:solidFill>
              <a:latin typeface="Arial"/>
              <a:cs typeface="Arial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5556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7983" y="6470073"/>
            <a:ext cx="33950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https://www.edureka.co/blog/devops-tutorial</a:t>
            </a:r>
          </a:p>
        </p:txBody>
      </p:sp>
      <p:sp>
        <p:nvSpPr>
          <p:cNvPr id="7" name="Rectangle 6"/>
          <p:cNvSpPr/>
          <p:nvPr/>
        </p:nvSpPr>
        <p:spPr>
          <a:xfrm>
            <a:off x="5285021" y="6470073"/>
            <a:ext cx="316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Naveen Kumar 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69035" y="6483928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2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281131" cy="1470025"/>
          </a:xfrm>
        </p:spPr>
        <p:txBody>
          <a:bodyPr/>
          <a:lstStyle/>
          <a:p>
            <a:endParaRPr lang="en-US" b="1" dirty="0">
              <a:solidFill>
                <a:srgbClr val="006E52"/>
              </a:solidFill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128097" cy="1752600"/>
          </a:xfrm>
        </p:spPr>
        <p:txBody>
          <a:bodyPr/>
          <a:lstStyle/>
          <a:p>
            <a:endParaRPr lang="en-US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35440" cy="6926580"/>
          </a:xfrm>
          <a:prstGeom prst="rect">
            <a:avLst/>
          </a:prstGeom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457200" y="274638"/>
            <a:ext cx="7819343" cy="736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06E52"/>
                </a:solidFill>
                <a:latin typeface="Arial"/>
                <a:cs typeface="Arial"/>
              </a:rPr>
              <a:t>Deploying Tools</a:t>
            </a:r>
            <a:endParaRPr lang="en-US" b="1" dirty="0">
              <a:solidFill>
                <a:srgbClr val="006E52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011383"/>
            <a:ext cx="7924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Management Tools: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reduces redundant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effectively manages simultaneous updates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avoids configuration related problems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simplifies coordination between team members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helpful in tracking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defects</a:t>
            </a: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40325" y="6517356"/>
            <a:ext cx="68441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http://opensourceforu.com/2015/03/ten-tools-for-configuration-management/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6180891"/>
            <a:ext cx="316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Naveen Kumar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41673" y="6365557"/>
            <a:ext cx="63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1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079"/>
            <a:ext cx="9235440" cy="69265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19343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890846" y="663632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6565" y="21336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-166255" y="1600201"/>
            <a:ext cx="8257309" cy="3855308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buClr>
                <a:srgbClr val="006E52"/>
              </a:buClr>
            </a:pPr>
            <a:r>
              <a:rPr lang="en-US" dirty="0">
                <a:latin typeface="Arial"/>
                <a:cs typeface="Arial"/>
              </a:rPr>
              <a:t> DevOps </a:t>
            </a:r>
            <a:r>
              <a:rPr lang="en-US" dirty="0" smtClean="0">
                <a:latin typeface="Arial"/>
                <a:cs typeface="Arial"/>
              </a:rPr>
              <a:t>is the continuous </a:t>
            </a:r>
            <a:r>
              <a:rPr lang="en-US" dirty="0">
                <a:latin typeface="Arial"/>
                <a:cs typeface="Arial"/>
              </a:rPr>
              <a:t>integration and continuous delivery</a:t>
            </a:r>
            <a:r>
              <a:rPr lang="en-US" dirty="0" smtClean="0">
                <a:latin typeface="Arial"/>
                <a:cs typeface="Arial"/>
              </a:rPr>
              <a:t>.</a:t>
            </a:r>
          </a:p>
          <a:p>
            <a:pPr lvl="2">
              <a:lnSpc>
                <a:spcPct val="150000"/>
              </a:lnSpc>
              <a:buClr>
                <a:srgbClr val="006E52"/>
              </a:buClr>
            </a:pPr>
            <a:r>
              <a:rPr lang="en-US" dirty="0">
                <a:latin typeface="Arial"/>
                <a:cs typeface="Arial"/>
              </a:rPr>
              <a:t>DevOps is the model that is more efficient than the waterfall model and the Agile model</a:t>
            </a:r>
            <a:r>
              <a:rPr lang="en-US" dirty="0" smtClean="0">
                <a:latin typeface="Arial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  <a:p>
            <a:pPr lvl="2">
              <a:lnSpc>
                <a:spcPct val="150000"/>
              </a:lnSpc>
              <a:buClr>
                <a:srgbClr val="006E52"/>
              </a:buClr>
            </a:pPr>
            <a:r>
              <a:rPr lang="en-US" dirty="0">
                <a:latin typeface="Arial"/>
                <a:cs typeface="Arial"/>
              </a:rPr>
              <a:t> DevOps encourages automation of the change, configuration, and deploy processes</a:t>
            </a:r>
            <a:r>
              <a:rPr lang="en-US" dirty="0" smtClean="0">
                <a:latin typeface="Arial"/>
                <a:cs typeface="Arial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13964" y="6442364"/>
            <a:ext cx="59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3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079"/>
            <a:ext cx="9235440" cy="69265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19343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</a:t>
            </a:r>
            <a:endParaRPr lang="en-US" b="1" dirty="0">
              <a:solidFill>
                <a:srgbClr val="006E5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890846" y="663632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6565" y="21336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9" y="1685131"/>
            <a:ext cx="7639234" cy="3686175"/>
          </a:xfrm>
        </p:spPr>
      </p:pic>
      <p:sp>
        <p:nvSpPr>
          <p:cNvPr id="10" name="Rectangle 9"/>
          <p:cNvSpPr/>
          <p:nvPr/>
        </p:nvSpPr>
        <p:spPr>
          <a:xfrm>
            <a:off x="134836" y="640628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93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079"/>
            <a:ext cx="9235440" cy="69265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19343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6E5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b="1" dirty="0">
              <a:solidFill>
                <a:srgbClr val="006E5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890846" y="663632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6565" y="21336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849" y="1136074"/>
            <a:ext cx="4357260" cy="4184920"/>
          </a:xfrm>
        </p:spPr>
      </p:pic>
    </p:spTree>
    <p:extLst>
      <p:ext uri="{BB962C8B-B14F-4D97-AF65-F5344CB8AC3E}">
        <p14:creationId xmlns:p14="http://schemas.microsoft.com/office/powerpoint/2010/main" val="79453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079"/>
            <a:ext cx="9235440" cy="69265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19343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b="1" dirty="0">
              <a:solidFill>
                <a:srgbClr val="006E5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890846" y="663632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6565" y="21336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7819343" cy="3855308"/>
          </a:xfrm>
        </p:spPr>
        <p:txBody>
          <a:bodyPr>
            <a:normAutofit/>
          </a:bodyPr>
          <a:lstStyle/>
          <a:p>
            <a:pPr lvl="2">
              <a:buClr>
                <a:srgbClr val="006E5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/>
              <a:t>Jeffrey S. </a:t>
            </a:r>
            <a:r>
              <a:rPr lang="en-US" i="1" dirty="0" smtClean="0"/>
              <a:t>Hammond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 September 2011). "The Relationship between DevOps and Continuous Delivery". </a:t>
            </a:r>
          </a:p>
          <a:p>
            <a:pPr lvl="2">
              <a:buClr>
                <a:srgbClr val="006E52"/>
              </a:buClr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DevOps a Title? - DevOps.com". DevOps.com.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2014-03-20.Retrieved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2017-07-22.</a:t>
            </a:r>
          </a:p>
          <a:p>
            <a:pPr lvl="2">
              <a:buClr>
                <a:srgbClr val="006E52"/>
              </a:buClr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Lean Startup Ideas: Continuous Deployment at kaChing".</a:t>
            </a:r>
          </a:p>
          <a:p>
            <a:pPr marL="914400" lvl="2" indent="0">
              <a:buClr>
                <a:srgbClr val="006E52"/>
              </a:buClr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58545" y="6442364"/>
            <a:ext cx="65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0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35440" cy="6926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3183" y="333982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  <a:endParaRPr lang="en-US" b="1" dirty="0">
              <a:solidFill>
                <a:srgbClr val="006E5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10419" y="1165944"/>
            <a:ext cx="6577928" cy="70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7" t="2843" r="9024" b="2144"/>
          <a:stretch/>
        </p:blipFill>
        <p:spPr>
          <a:xfrm>
            <a:off x="4641872" y="1804007"/>
            <a:ext cx="1917536" cy="18957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66705" y="2584855"/>
            <a:ext cx="301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Naveen Kumar Chandaluri</a:t>
            </a:r>
          </a:p>
          <a:p>
            <a:r>
              <a:rPr lang="en-US" sz="20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S530742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528" y="1782282"/>
            <a:ext cx="1920437" cy="20246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15813" y="3525058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Yeshwant Muppaneni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S530478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5813" y="4697578"/>
            <a:ext cx="2682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Sree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Lakshmi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Onteddu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S530746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069" y="4062712"/>
            <a:ext cx="1796438" cy="16730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9261" y="1866356"/>
            <a:ext cx="238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9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097" y="-54725"/>
            <a:ext cx="9235440" cy="69265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1309" y="512618"/>
            <a:ext cx="6331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</a:t>
            </a:r>
            <a:r>
              <a:rPr lang="en-US" sz="4400" b="1" dirty="0">
                <a:solidFill>
                  <a:srgbClr val="00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4400" b="1" dirty="0" smtClean="0">
                <a:solidFill>
                  <a:srgbClr val="00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oing </a:t>
            </a:r>
            <a:r>
              <a:rPr lang="en-US" sz="4400" b="1" dirty="0">
                <a:solidFill>
                  <a:srgbClr val="00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400" b="1" dirty="0" smtClean="0">
                <a:solidFill>
                  <a:srgbClr val="00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Covered</a:t>
            </a:r>
            <a:endParaRPr lang="en-US" sz="4400" b="1" dirty="0">
              <a:solidFill>
                <a:srgbClr val="006E5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1091" y="2036618"/>
            <a:ext cx="6899564" cy="5831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Devops.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Life Cycle.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Software delivery.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Phases of Devops Model(waterfall model and agile model).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DevOps Life Cycle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77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097" y="-54725"/>
            <a:ext cx="9235440" cy="6926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3183" y="333982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solidFill>
                <a:srgbClr val="006E5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10419" y="1165944"/>
            <a:ext cx="6577928" cy="70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11075" y="1409156"/>
            <a:ext cx="7910945" cy="4539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is an approach the gap between software development and operations.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a software, it is a combination of tools.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reduce the time to develop a project.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failure rate of new releases.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increases the organizations ability to deliver applications.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99383" y="651163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88526" y="6267192"/>
            <a:ext cx="5472007" cy="369332"/>
          </a:xfrm>
          <a:prstGeom prst="rect">
            <a:avLst/>
          </a:prstGeom>
          <a:noFill/>
        </p:spPr>
        <p:txBody>
          <a:bodyPr vert="horz" wrap="square" rtlCol="0" anchor="b" anchorCtr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Sreelakshmi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Onteddu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541" y="6391729"/>
            <a:ext cx="8869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http://labs.sogeti.com/sometimes-its-ok-to-waterfall/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910" y="3415532"/>
            <a:ext cx="1364673" cy="13646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86800" y="62671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b="1" dirty="0">
              <a:solidFill>
                <a:srgbClr val="006E52"/>
              </a:solidFill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35440" cy="69265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8545" y="473313"/>
            <a:ext cx="85205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0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Software Development </a:t>
            </a:r>
            <a:r>
              <a:rPr lang="en-US" sz="4400" b="1" dirty="0" smtClean="0">
                <a:solidFill>
                  <a:srgbClr val="00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</a:t>
            </a:r>
            <a:r>
              <a:rPr lang="en-US" sz="4400" b="1" dirty="0">
                <a:solidFill>
                  <a:srgbClr val="00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400" b="1" dirty="0" smtClean="0">
                <a:solidFill>
                  <a:srgbClr val="00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ycle</a:t>
            </a:r>
            <a:endParaRPr lang="en-US" sz="4400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85" y="1287621"/>
            <a:ext cx="7729668" cy="43513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445393" y="5597168"/>
            <a:ext cx="516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1: Software Development Life Cycle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393" y="6099959"/>
            <a:ext cx="3627305" cy="646331"/>
          </a:xfrm>
          <a:prstGeom prst="rect">
            <a:avLst/>
          </a:prstGeom>
          <a:noFill/>
        </p:spPr>
        <p:txBody>
          <a:bodyPr vert="horz" wrap="square" rtlCol="0" anchor="b" anchorCtr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Sreelakshmi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Onteddu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6363" y="6481763"/>
            <a:ext cx="63730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https://www.invisionapp.com/blog/integrate-idays-into-sdlc/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38655" y="6373091"/>
            <a:ext cx="47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3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35440" cy="6926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566" y="606698"/>
            <a:ext cx="7281131" cy="9037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</a:t>
            </a:r>
            <a:r>
              <a:rPr lang="en-US" b="1" dirty="0" smtClean="0">
                <a:solidFill>
                  <a:srgbClr val="00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b="1" dirty="0">
                <a:solidFill>
                  <a:srgbClr val="00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dirty="0" smtClean="0">
                <a:solidFill>
                  <a:srgbClr val="00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elivery</a:t>
            </a:r>
            <a:endParaRPr lang="en-US" b="1" dirty="0">
              <a:solidFill>
                <a:srgbClr val="006E5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364" y="1676400"/>
            <a:ext cx="7910945" cy="396240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takes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to 6 months to deliver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takes longer time and errors may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of software take more time but limited success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47293" y="5638800"/>
            <a:ext cx="4986910" cy="646331"/>
          </a:xfrm>
          <a:prstGeom prst="rect">
            <a:avLst/>
          </a:prstGeom>
          <a:noFill/>
        </p:spPr>
        <p:txBody>
          <a:bodyPr vert="horz" wrap="square" rtlCol="0" anchor="b" anchorCtr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Sreelakshmi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Onteddu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8762" y="6337857"/>
            <a:ext cx="71766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https://www.slideshare.net/nishanthnow/introducing-devops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75417" y="6285131"/>
            <a:ext cx="58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3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35440" cy="6926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566" y="606698"/>
            <a:ext cx="7281131" cy="90372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US" b="1" dirty="0">
                <a:solidFill>
                  <a:srgbClr val="00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 smtClean="0">
                <a:solidFill>
                  <a:srgbClr val="00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oftware Delivery</a:t>
            </a:r>
            <a:endParaRPr lang="en-US" b="1" dirty="0">
              <a:solidFill>
                <a:srgbClr val="006E5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364" y="1676400"/>
            <a:ext cx="7910945" cy="396240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continuously like multiple times in a week.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automated infrastructure &amp; configuration takes less time.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launch more steps at a time.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47293" y="5638800"/>
            <a:ext cx="4986910" cy="646331"/>
          </a:xfrm>
          <a:prstGeom prst="rect">
            <a:avLst/>
          </a:prstGeom>
          <a:noFill/>
        </p:spPr>
        <p:txBody>
          <a:bodyPr vert="horz" wrap="square" rtlCol="0" anchor="b" anchorCtr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Sreelakshmi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Onteddu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8762" y="6337857"/>
            <a:ext cx="71766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https://www.slideshare.net/nishanthnow/introducing-devops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24800" y="6337857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781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8"/>
            <a:ext cx="9235440" cy="69265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53278" y="6446231"/>
            <a:ext cx="3627305" cy="646331"/>
          </a:xfrm>
          <a:prstGeom prst="rect">
            <a:avLst/>
          </a:prstGeom>
          <a:noFill/>
        </p:spPr>
        <p:txBody>
          <a:bodyPr vert="horz" wrap="square" rtlCol="0" anchor="b" anchorCtr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024" y="64748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54305" y="193964"/>
            <a:ext cx="7812625" cy="1257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0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  <a:endParaRPr lang="en-US" b="1" dirty="0">
              <a:solidFill>
                <a:srgbClr val="006E5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Placeholder 3"/>
          <p:cNvSpPr txBox="1">
            <a:spLocks/>
          </p:cNvSpPr>
          <p:nvPr/>
        </p:nvSpPr>
        <p:spPr>
          <a:xfrm>
            <a:off x="365024" y="1451499"/>
            <a:ext cx="7431376" cy="83608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waterfall development model was first discovered by Herbert 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25156" y="3476978"/>
            <a:ext cx="801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month</a:t>
            </a:r>
            <a:endParaRPr lang="en-US" sz="1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154305" y="2810197"/>
          <a:ext cx="8128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436134711"/>
                    </a:ext>
                  </a:extLst>
                </a:gridCol>
                <a:gridCol w="4165600">
                  <a:extLst>
                    <a:ext uri="{9D8B030D-6E8A-4147-A177-3AD203B41FA5}">
                      <a16:colId xmlns:a16="http://schemas.microsoft.com/office/drawing/2014/main" val="2673329585"/>
                    </a:ext>
                  </a:extLst>
                </a:gridCol>
              </a:tblGrid>
              <a:tr h="5829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Advantages: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Disadvantages: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660112"/>
                  </a:ext>
                </a:extLst>
              </a:tr>
              <a:tr h="183209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1.Model required fulfillment of one phase unless it will not allow to go to next phase.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2.All the testing and modification is done is the same phase, chances of defect multiplication reduced.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model doesn’t suitable for randomly changing requirement.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Takes lot of time to change and update the project documents.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80244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628861" y="5755099"/>
            <a:ext cx="424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by: Yeshwant </a:t>
            </a:r>
            <a:r>
              <a:rPr lang="en-US" dirty="0"/>
              <a:t>M</a:t>
            </a:r>
            <a:r>
              <a:rPr lang="en-US" dirty="0" smtClean="0"/>
              <a:t>uppaneni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6474889"/>
            <a:ext cx="8560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http://www.softwaretestingandistqb.com/waterfall-model-advantages-and-disadvantages/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66930" y="6446231"/>
            <a:ext cx="41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7957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8"/>
            <a:ext cx="9235440" cy="69265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53278" y="6446231"/>
            <a:ext cx="3627305" cy="646331"/>
          </a:xfrm>
          <a:prstGeom prst="rect">
            <a:avLst/>
          </a:prstGeom>
          <a:noFill/>
        </p:spPr>
        <p:txBody>
          <a:bodyPr vert="horz" wrap="square" rtlCol="0" anchor="b" anchorCtr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024" y="64748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54305" y="193964"/>
            <a:ext cx="7812625" cy="1257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en-US" b="1" dirty="0" smtClean="0">
                <a:solidFill>
                  <a:srgbClr val="00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US" b="1" dirty="0">
              <a:solidFill>
                <a:srgbClr val="006E5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Placeholder 3"/>
          <p:cNvSpPr txBox="1">
            <a:spLocks/>
          </p:cNvSpPr>
          <p:nvPr/>
        </p:nvSpPr>
        <p:spPr>
          <a:xfrm>
            <a:off x="365024" y="1138019"/>
            <a:ext cx="7431376" cy="83608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 the Agile development model the requirements change frequently.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development is to be fast compared to the waterfall model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25156" y="3476978"/>
            <a:ext cx="801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month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154305" y="6306473"/>
            <a:ext cx="85602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http://www.nearshoreamericas.com/agile-methodology-advantages-disadvantages/</a:t>
            </a:r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05746" y="5821136"/>
            <a:ext cx="3876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 Yeshwant Muppaneni</a:t>
            </a:r>
          </a:p>
          <a:p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192695"/>
              </p:ext>
            </p:extLst>
          </p:nvPr>
        </p:nvGraphicFramePr>
        <p:xfrm>
          <a:off x="365023" y="3290765"/>
          <a:ext cx="7917281" cy="199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674">
                  <a:extLst>
                    <a:ext uri="{9D8B030D-6E8A-4147-A177-3AD203B41FA5}">
                      <a16:colId xmlns:a16="http://schemas.microsoft.com/office/drawing/2014/main" val="2436134711"/>
                    </a:ext>
                  </a:extLst>
                </a:gridCol>
                <a:gridCol w="4057607">
                  <a:extLst>
                    <a:ext uri="{9D8B030D-6E8A-4147-A177-3AD203B41FA5}">
                      <a16:colId xmlns:a16="http://schemas.microsoft.com/office/drawing/2014/main" val="2673329585"/>
                    </a:ext>
                  </a:extLst>
                </a:gridCol>
              </a:tblGrid>
              <a:tr h="48119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Advantages: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Disadvantages: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660112"/>
                  </a:ext>
                </a:extLst>
              </a:tr>
              <a:tr h="1512319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Collaborative Effort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Transparency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Fixed Pricing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Poor client participation directly affects product quality.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80244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66930" y="6467467"/>
            <a:ext cx="31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3427</TotalTime>
  <Words>653</Words>
  <Application>Microsoft Office PowerPoint</Application>
  <PresentationFormat>On-screen Show (4:3)</PresentationFormat>
  <Paragraphs>143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Theme</vt:lpstr>
      <vt:lpstr>PowerPoint Presentation</vt:lpstr>
      <vt:lpstr>Group Members</vt:lpstr>
      <vt:lpstr>PowerPoint Presentation</vt:lpstr>
      <vt:lpstr>Introduction</vt:lpstr>
      <vt:lpstr>PowerPoint Presentation</vt:lpstr>
      <vt:lpstr>Traditional Software Delivery</vt:lpstr>
      <vt:lpstr>Continuous Software Delivery</vt:lpstr>
      <vt:lpstr>PowerPoint Presentation</vt:lpstr>
      <vt:lpstr>PowerPoint Presentation</vt:lpstr>
      <vt:lpstr>PowerPoint Presentation</vt:lpstr>
      <vt:lpstr>PowerPoint Presentation</vt:lpstr>
      <vt:lpstr>Version Control System (VCS)</vt:lpstr>
      <vt:lpstr>Build and Testing Tools</vt:lpstr>
      <vt:lpstr>DevOps Life Cycle</vt:lpstr>
      <vt:lpstr>PowerPoint Presentation</vt:lpstr>
      <vt:lpstr>Summary </vt:lpstr>
      <vt:lpstr>??</vt:lpstr>
      <vt:lpstr></vt:lpstr>
      <vt:lpstr>Reference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University Relations</dc:creator>
  <cp:lastModifiedBy>Chandaluri,Naveen Kumar</cp:lastModifiedBy>
  <cp:revision>107</cp:revision>
  <dcterms:created xsi:type="dcterms:W3CDTF">2013-09-09T20:42:32Z</dcterms:created>
  <dcterms:modified xsi:type="dcterms:W3CDTF">2017-11-03T17:01:03Z</dcterms:modified>
</cp:coreProperties>
</file>