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27.xml"/>
  <Override ContentType="application/vnd.openxmlformats-officedocument.presentationml.slide+xml" PartName="/ppt/slides/slide28.xml"/>
  <Override ContentType="application/vnd.openxmlformats-officedocument.presentationml.slide+xml" PartName="/ppt/slides/slide29.xml"/>
  <Override ContentType="application/vnd.openxmlformats-officedocument.presentationml.slide+xml" PartName="/ppt/slides/slide30.xml"/>
  <Override ContentType="application/vnd.openxmlformats-officedocument.presentationml.slide+xml" PartName="/ppt/slides/slide31.xml"/>
  <Override ContentType="application/vnd.openxmlformats-officedocument.presentationml.slide+xml" PartName="/ppt/slides/slide3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</p:sldIdLst>
  <p:sldSz cx="18288000" cy="10287000"/>
  <p:notesSz cx="6858000" cy="9144000"/>
  <p:embeddedFontLst>
    <p:embeddedFont>
      <p:font typeface="Glacial Indifference" charset="1" panose="00000000000000000000"/>
      <p:regular r:id="rId38"/>
    </p:embeddedFont>
    <p:embeddedFont>
      <p:font typeface="Anton" charset="1" panose="00000500000000000000"/>
      <p:regular r:id="rId39"/>
    </p:embeddedFont>
    <p:embeddedFont>
      <p:font typeface="Alice" charset="1" panose="00000500000000000000"/>
      <p:regular r:id="rId40"/>
    </p:embeddedFont>
    <p:embeddedFont>
      <p:font typeface="Calibri (MS)" charset="1" panose="020F0502020204030204"/>
      <p:regular r:id="rId41"/>
    </p:embeddedFont>
    <p:embeddedFont>
      <p:font typeface="Alice Bold" charset="1" panose="00000500000000000000"/>
      <p:regular r:id="rId42"/>
    </p:embeddedFont>
    <p:embeddedFont>
      <p:font typeface="Gagalin" charset="1" panose="00000500000000000000"/>
      <p:regular r:id="rId43"/>
    </p:embeddedFont>
    <p:embeddedFont>
      <p:font typeface="Glacial Indifference Bold" charset="1" panose="00000800000000000000"/>
      <p:regular r:id="rId4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slides/slide20.xml" Type="http://schemas.openxmlformats.org/officeDocument/2006/relationships/slide"/><Relationship Id="rId26" Target="slides/slide21.xml" Type="http://schemas.openxmlformats.org/officeDocument/2006/relationships/slide"/><Relationship Id="rId27" Target="slides/slide22.xml" Type="http://schemas.openxmlformats.org/officeDocument/2006/relationships/slide"/><Relationship Id="rId28" Target="slides/slide23.xml" Type="http://schemas.openxmlformats.org/officeDocument/2006/relationships/slide"/><Relationship Id="rId29" Target="slides/slide24.xml" Type="http://schemas.openxmlformats.org/officeDocument/2006/relationships/slide"/><Relationship Id="rId3" Target="viewProps.xml" Type="http://schemas.openxmlformats.org/officeDocument/2006/relationships/viewProps"/><Relationship Id="rId30" Target="slides/slide25.xml" Type="http://schemas.openxmlformats.org/officeDocument/2006/relationships/slide"/><Relationship Id="rId31" Target="slides/slide26.xml" Type="http://schemas.openxmlformats.org/officeDocument/2006/relationships/slide"/><Relationship Id="rId32" Target="slides/slide27.xml" Type="http://schemas.openxmlformats.org/officeDocument/2006/relationships/slide"/><Relationship Id="rId33" Target="slides/slide28.xml" Type="http://schemas.openxmlformats.org/officeDocument/2006/relationships/slide"/><Relationship Id="rId34" Target="slides/slide29.xml" Type="http://schemas.openxmlformats.org/officeDocument/2006/relationships/slide"/><Relationship Id="rId35" Target="slides/slide30.xml" Type="http://schemas.openxmlformats.org/officeDocument/2006/relationships/slide"/><Relationship Id="rId36" Target="slides/slide31.xml" Type="http://schemas.openxmlformats.org/officeDocument/2006/relationships/slide"/><Relationship Id="rId37" Target="slides/slide32.xml" Type="http://schemas.openxmlformats.org/officeDocument/2006/relationships/slide"/><Relationship Id="rId38" Target="fonts/font38.fntdata" Type="http://schemas.openxmlformats.org/officeDocument/2006/relationships/font"/><Relationship Id="rId39" Target="fonts/font39.fntdata" Type="http://schemas.openxmlformats.org/officeDocument/2006/relationships/font"/><Relationship Id="rId4" Target="theme/theme1.xml" Type="http://schemas.openxmlformats.org/officeDocument/2006/relationships/theme"/><Relationship Id="rId40" Target="fonts/font40.fntdata" Type="http://schemas.openxmlformats.org/officeDocument/2006/relationships/font"/><Relationship Id="rId41" Target="fonts/font41.fntdata" Type="http://schemas.openxmlformats.org/officeDocument/2006/relationships/font"/><Relationship Id="rId42" Target="fonts/font42.fntdata" Type="http://schemas.openxmlformats.org/officeDocument/2006/relationships/font"/><Relationship Id="rId43" Target="fonts/font43.fntdata" Type="http://schemas.openxmlformats.org/officeDocument/2006/relationships/font"/><Relationship Id="rId44" Target="fonts/font44.fntdata" Type="http://schemas.openxmlformats.org/officeDocument/2006/relationships/font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1.png" Type="http://schemas.openxmlformats.org/officeDocument/2006/relationships/image"/><Relationship Id="rId4" Target="../media/image2.sv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2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6.png" Type="http://schemas.openxmlformats.org/officeDocument/2006/relationships/image"/></Relationships>
</file>

<file path=ppt/slides/_rels/slide2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2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2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2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2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2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2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2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3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3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3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083785" y="616729"/>
            <a:ext cx="20576230" cy="9053541"/>
            <a:chOff x="0" y="0"/>
            <a:chExt cx="27434974" cy="12071388"/>
          </a:xfrm>
        </p:grpSpPr>
        <p:sp>
          <p:nvSpPr>
            <p:cNvPr name="Freeform 3" id="3"/>
            <p:cNvSpPr/>
            <p:nvPr/>
          </p:nvSpPr>
          <p:spPr>
            <a:xfrm flipH="false" flipV="false" rot="-10800000">
              <a:off x="0" y="0"/>
              <a:ext cx="13717487" cy="12071388"/>
            </a:xfrm>
            <a:custGeom>
              <a:avLst/>
              <a:gdLst/>
              <a:ahLst/>
              <a:cxnLst/>
              <a:rect r="r" b="b" t="t" l="l"/>
              <a:pathLst>
                <a:path h="12071388" w="13717487">
                  <a:moveTo>
                    <a:pt x="0" y="0"/>
                  </a:moveTo>
                  <a:lnTo>
                    <a:pt x="13717487" y="0"/>
                  </a:lnTo>
                  <a:lnTo>
                    <a:pt x="13717487" y="12071388"/>
                  </a:lnTo>
                  <a:lnTo>
                    <a:pt x="0" y="1207138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224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name="Freeform 4" id="4"/>
            <p:cNvSpPr/>
            <p:nvPr/>
          </p:nvSpPr>
          <p:spPr>
            <a:xfrm flipH="false" flipV="false" rot="-10800000">
              <a:off x="13717487" y="0"/>
              <a:ext cx="13717487" cy="12071388"/>
            </a:xfrm>
            <a:custGeom>
              <a:avLst/>
              <a:gdLst/>
              <a:ahLst/>
              <a:cxnLst/>
              <a:rect r="r" b="b" t="t" l="l"/>
              <a:pathLst>
                <a:path h="12071388" w="13717487">
                  <a:moveTo>
                    <a:pt x="0" y="0"/>
                  </a:moveTo>
                  <a:lnTo>
                    <a:pt x="13717487" y="0"/>
                  </a:lnTo>
                  <a:lnTo>
                    <a:pt x="13717487" y="12071388"/>
                  </a:lnTo>
                  <a:lnTo>
                    <a:pt x="0" y="1207138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224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</p:grpSp>
      <p:sp>
        <p:nvSpPr>
          <p:cNvPr name="Freeform 5" id="5"/>
          <p:cNvSpPr/>
          <p:nvPr/>
        </p:nvSpPr>
        <p:spPr>
          <a:xfrm flipH="false" flipV="false" rot="5400000">
            <a:off x="-1237159" y="617220"/>
            <a:ext cx="10287000" cy="9052560"/>
          </a:xfrm>
          <a:custGeom>
            <a:avLst/>
            <a:gdLst/>
            <a:ahLst/>
            <a:cxnLst/>
            <a:rect r="r" b="b" t="t" l="l"/>
            <a:pathLst>
              <a:path h="9052560" w="10287000">
                <a:moveTo>
                  <a:pt x="0" y="0"/>
                </a:moveTo>
                <a:lnTo>
                  <a:pt x="10287000" y="0"/>
                </a:lnTo>
                <a:lnTo>
                  <a:pt x="10287000" y="9052560"/>
                </a:lnTo>
                <a:lnTo>
                  <a:pt x="0" y="90525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24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5400000">
            <a:off x="8806396" y="617220"/>
            <a:ext cx="10287000" cy="9052560"/>
          </a:xfrm>
          <a:custGeom>
            <a:avLst/>
            <a:gdLst/>
            <a:ahLst/>
            <a:cxnLst/>
            <a:rect r="r" b="b" t="t" l="l"/>
            <a:pathLst>
              <a:path h="9052560" w="10287000">
                <a:moveTo>
                  <a:pt x="0" y="0"/>
                </a:moveTo>
                <a:lnTo>
                  <a:pt x="10287000" y="0"/>
                </a:lnTo>
                <a:lnTo>
                  <a:pt x="10287000" y="9052560"/>
                </a:lnTo>
                <a:lnTo>
                  <a:pt x="0" y="905256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22499"/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880111" y="9879821"/>
            <a:ext cx="16527779" cy="632460"/>
            <a:chOff x="0" y="0"/>
            <a:chExt cx="4352995" cy="166574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4352995" cy="166574"/>
            </a:xfrm>
            <a:custGeom>
              <a:avLst/>
              <a:gdLst/>
              <a:ahLst/>
              <a:cxnLst/>
              <a:rect r="r" b="b" t="t" l="l"/>
              <a:pathLst>
                <a:path h="166574" w="4352995">
                  <a:moveTo>
                    <a:pt x="0" y="0"/>
                  </a:moveTo>
                  <a:lnTo>
                    <a:pt x="4352995" y="0"/>
                  </a:lnTo>
                  <a:lnTo>
                    <a:pt x="4352995" y="166574"/>
                  </a:lnTo>
                  <a:lnTo>
                    <a:pt x="0" y="166574"/>
                  </a:lnTo>
                  <a:close/>
                </a:path>
              </a:pathLst>
            </a:custGeom>
            <a:solidFill>
              <a:srgbClr val="B10710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38100"/>
              <a:ext cx="4352995" cy="12847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482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880111" y="-224790"/>
            <a:ext cx="16527779" cy="632460"/>
            <a:chOff x="0" y="0"/>
            <a:chExt cx="4352995" cy="166574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4352995" cy="166574"/>
            </a:xfrm>
            <a:custGeom>
              <a:avLst/>
              <a:gdLst/>
              <a:ahLst/>
              <a:cxnLst/>
              <a:rect r="r" b="b" t="t" l="l"/>
              <a:pathLst>
                <a:path h="166574" w="4352995">
                  <a:moveTo>
                    <a:pt x="0" y="0"/>
                  </a:moveTo>
                  <a:lnTo>
                    <a:pt x="4352995" y="0"/>
                  </a:lnTo>
                  <a:lnTo>
                    <a:pt x="4352995" y="166574"/>
                  </a:lnTo>
                  <a:lnTo>
                    <a:pt x="0" y="166574"/>
                  </a:lnTo>
                  <a:close/>
                </a:path>
              </a:pathLst>
            </a:custGeom>
            <a:solidFill>
              <a:srgbClr val="B10710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38100"/>
              <a:ext cx="4352995" cy="12847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482"/>
                </a:lnSpc>
              </a:pPr>
            </a:p>
          </p:txBody>
        </p:sp>
      </p:grpSp>
      <p:sp>
        <p:nvSpPr>
          <p:cNvPr name="Freeform 13" id="13"/>
          <p:cNvSpPr/>
          <p:nvPr/>
        </p:nvSpPr>
        <p:spPr>
          <a:xfrm flipH="false" flipV="false" rot="0">
            <a:off x="5652209" y="6772271"/>
            <a:ext cx="638848" cy="752840"/>
          </a:xfrm>
          <a:custGeom>
            <a:avLst/>
            <a:gdLst/>
            <a:ahLst/>
            <a:cxnLst/>
            <a:rect r="r" b="b" t="t" l="l"/>
            <a:pathLst>
              <a:path h="752840" w="638848">
                <a:moveTo>
                  <a:pt x="0" y="0"/>
                </a:moveTo>
                <a:lnTo>
                  <a:pt x="638848" y="0"/>
                </a:lnTo>
                <a:lnTo>
                  <a:pt x="638848" y="752840"/>
                </a:lnTo>
                <a:lnTo>
                  <a:pt x="0" y="75284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21036" r="0" b="-21036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6532609" y="6908294"/>
            <a:ext cx="5343443" cy="5474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57"/>
              </a:lnSpc>
            </a:pPr>
            <a:r>
              <a:rPr lang="en-US" sz="3577" spc="715">
                <a:solidFill>
                  <a:srgbClr val="4A7B7B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SYSTEM ANALYSIS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3431887" y="4499093"/>
            <a:ext cx="11424225" cy="15083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1385"/>
              </a:lnSpc>
              <a:spcBef>
                <a:spcPct val="0"/>
              </a:spcBef>
            </a:pPr>
            <a:r>
              <a:rPr lang="en-US" sz="11385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NETFLIX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4202608" y="8823780"/>
            <a:ext cx="2977753" cy="4322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74"/>
              </a:lnSpc>
            </a:pPr>
            <a:r>
              <a:rPr lang="en-US" sz="2482" spc="193">
                <a:solidFill>
                  <a:srgbClr val="B10710"/>
                </a:solidFill>
                <a:latin typeface="Alice"/>
                <a:ea typeface="Alice"/>
                <a:cs typeface="Alice"/>
                <a:sym typeface="Alice"/>
              </a:rPr>
              <a:t>-Karuna Bhattarai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0800000">
            <a:off x="-1083785" y="616729"/>
            <a:ext cx="10288115" cy="9053541"/>
          </a:xfrm>
          <a:custGeom>
            <a:avLst/>
            <a:gdLst/>
            <a:ahLst/>
            <a:cxnLst/>
            <a:rect r="r" b="b" t="t" l="l"/>
            <a:pathLst>
              <a:path h="9053541" w="10288115">
                <a:moveTo>
                  <a:pt x="0" y="0"/>
                </a:moveTo>
                <a:lnTo>
                  <a:pt x="10288115" y="0"/>
                </a:lnTo>
                <a:lnTo>
                  <a:pt x="10288115" y="9053542"/>
                </a:lnTo>
                <a:lnTo>
                  <a:pt x="0" y="905354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24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" id="3"/>
          <p:cNvSpPr/>
          <p:nvPr/>
        </p:nvSpPr>
        <p:spPr>
          <a:xfrm flipH="false" flipV="false" rot="-10800000">
            <a:off x="9204330" y="616729"/>
            <a:ext cx="10288115" cy="9053541"/>
          </a:xfrm>
          <a:custGeom>
            <a:avLst/>
            <a:gdLst/>
            <a:ahLst/>
            <a:cxnLst/>
            <a:rect r="r" b="b" t="t" l="l"/>
            <a:pathLst>
              <a:path h="9053541" w="10288115">
                <a:moveTo>
                  <a:pt x="0" y="0"/>
                </a:moveTo>
                <a:lnTo>
                  <a:pt x="10288115" y="0"/>
                </a:lnTo>
                <a:lnTo>
                  <a:pt x="10288115" y="9053542"/>
                </a:lnTo>
                <a:lnTo>
                  <a:pt x="0" y="905354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24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5400000">
            <a:off x="-1237159" y="617220"/>
            <a:ext cx="10287000" cy="9052560"/>
          </a:xfrm>
          <a:custGeom>
            <a:avLst/>
            <a:gdLst/>
            <a:ahLst/>
            <a:cxnLst/>
            <a:rect r="r" b="b" t="t" l="l"/>
            <a:pathLst>
              <a:path h="9052560" w="10287000">
                <a:moveTo>
                  <a:pt x="0" y="0"/>
                </a:moveTo>
                <a:lnTo>
                  <a:pt x="10287000" y="0"/>
                </a:lnTo>
                <a:lnTo>
                  <a:pt x="10287000" y="9052560"/>
                </a:lnTo>
                <a:lnTo>
                  <a:pt x="0" y="90525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24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5400000">
            <a:off x="8806396" y="617220"/>
            <a:ext cx="10287000" cy="9052560"/>
          </a:xfrm>
          <a:custGeom>
            <a:avLst/>
            <a:gdLst/>
            <a:ahLst/>
            <a:cxnLst/>
            <a:rect r="r" b="b" t="t" l="l"/>
            <a:pathLst>
              <a:path h="9052560" w="10287000">
                <a:moveTo>
                  <a:pt x="0" y="0"/>
                </a:moveTo>
                <a:lnTo>
                  <a:pt x="10287000" y="0"/>
                </a:lnTo>
                <a:lnTo>
                  <a:pt x="10287000" y="9052560"/>
                </a:lnTo>
                <a:lnTo>
                  <a:pt x="0" y="90525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24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880111" y="10094764"/>
            <a:ext cx="16527779" cy="632460"/>
            <a:chOff x="0" y="0"/>
            <a:chExt cx="4352995" cy="166574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4352995" cy="166574"/>
            </a:xfrm>
            <a:custGeom>
              <a:avLst/>
              <a:gdLst/>
              <a:ahLst/>
              <a:cxnLst/>
              <a:rect r="r" b="b" t="t" l="l"/>
              <a:pathLst>
                <a:path h="166574" w="4352995">
                  <a:moveTo>
                    <a:pt x="0" y="0"/>
                  </a:moveTo>
                  <a:lnTo>
                    <a:pt x="4352995" y="0"/>
                  </a:lnTo>
                  <a:lnTo>
                    <a:pt x="4352995" y="166574"/>
                  </a:lnTo>
                  <a:lnTo>
                    <a:pt x="0" y="166574"/>
                  </a:lnTo>
                  <a:close/>
                </a:path>
              </a:pathLst>
            </a:custGeom>
            <a:solidFill>
              <a:srgbClr val="B10710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38100"/>
              <a:ext cx="4352995" cy="12847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482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880111" y="-425306"/>
            <a:ext cx="16527779" cy="613410"/>
            <a:chOff x="0" y="0"/>
            <a:chExt cx="4352995" cy="161557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4352995" cy="161557"/>
            </a:xfrm>
            <a:custGeom>
              <a:avLst/>
              <a:gdLst/>
              <a:ahLst/>
              <a:cxnLst/>
              <a:rect r="r" b="b" t="t" l="l"/>
              <a:pathLst>
                <a:path h="161557" w="4352995">
                  <a:moveTo>
                    <a:pt x="0" y="0"/>
                  </a:moveTo>
                  <a:lnTo>
                    <a:pt x="4352995" y="0"/>
                  </a:lnTo>
                  <a:lnTo>
                    <a:pt x="4352995" y="161557"/>
                  </a:lnTo>
                  <a:lnTo>
                    <a:pt x="0" y="161557"/>
                  </a:lnTo>
                  <a:close/>
                </a:path>
              </a:pathLst>
            </a:custGeom>
            <a:solidFill>
              <a:srgbClr val="B10710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38100"/>
              <a:ext cx="4352995" cy="12345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482"/>
                </a:lnSpc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4440023" y="676275"/>
            <a:ext cx="8801627" cy="695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500"/>
              </a:lnSpc>
              <a:spcBef>
                <a:spcPct val="0"/>
              </a:spcBef>
            </a:pPr>
            <a:r>
              <a:rPr lang="en-US" sz="4500">
                <a:solidFill>
                  <a:srgbClr val="FFFFFF"/>
                </a:solidFill>
                <a:latin typeface="Calibri (MS)"/>
                <a:ea typeface="Calibri (MS)"/>
                <a:cs typeface="Calibri (MS)"/>
                <a:sym typeface="Calibri (MS)"/>
              </a:rPr>
              <a:t>Functional Requirements</a:t>
            </a:r>
          </a:p>
        </p:txBody>
      </p:sp>
      <p:grpSp>
        <p:nvGrpSpPr>
          <p:cNvPr name="Group 13" id="13"/>
          <p:cNvGrpSpPr/>
          <p:nvPr/>
        </p:nvGrpSpPr>
        <p:grpSpPr>
          <a:xfrm rot="0">
            <a:off x="1578524" y="1637725"/>
            <a:ext cx="15072888" cy="7975396"/>
            <a:chOff x="0" y="0"/>
            <a:chExt cx="1934797" cy="1023744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934797" cy="1023744"/>
            </a:xfrm>
            <a:custGeom>
              <a:avLst/>
              <a:gdLst/>
              <a:ahLst/>
              <a:cxnLst/>
              <a:rect r="r" b="b" t="t" l="l"/>
              <a:pathLst>
                <a:path h="1023744" w="1934797">
                  <a:moveTo>
                    <a:pt x="0" y="0"/>
                  </a:moveTo>
                  <a:lnTo>
                    <a:pt x="1934797" y="0"/>
                  </a:lnTo>
                  <a:lnTo>
                    <a:pt x="1934797" y="1023744"/>
                  </a:lnTo>
                  <a:lnTo>
                    <a:pt x="0" y="1023744"/>
                  </a:lnTo>
                  <a:close/>
                </a:path>
              </a:pathLst>
            </a:custGeom>
            <a:solidFill>
              <a:srgbClr val="B10710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57150"/>
              <a:ext cx="1934797" cy="966594"/>
            </a:xfrm>
            <a:prstGeom prst="rect">
              <a:avLst/>
            </a:prstGeom>
          </p:spPr>
          <p:txBody>
            <a:bodyPr anchor="ctr" rtlCol="false" tIns="53213" lIns="53213" bIns="53213" rIns="53213"/>
            <a:lstStyle/>
            <a:p>
              <a:pPr algn="ctr">
                <a:lnSpc>
                  <a:spcPts val="2599"/>
                </a:lnSpc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1719148" y="1792602"/>
            <a:ext cx="15072888" cy="7902112"/>
            <a:chOff x="0" y="0"/>
            <a:chExt cx="1934797" cy="1014337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1934797" cy="1014337"/>
            </a:xfrm>
            <a:custGeom>
              <a:avLst/>
              <a:gdLst/>
              <a:ahLst/>
              <a:cxnLst/>
              <a:rect r="r" b="b" t="t" l="l"/>
              <a:pathLst>
                <a:path h="1014337" w="1934797">
                  <a:moveTo>
                    <a:pt x="0" y="0"/>
                  </a:moveTo>
                  <a:lnTo>
                    <a:pt x="1934797" y="0"/>
                  </a:lnTo>
                  <a:lnTo>
                    <a:pt x="1934797" y="1014337"/>
                  </a:lnTo>
                  <a:lnTo>
                    <a:pt x="0" y="1014337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E9ACAD"/>
              </a:solidFill>
              <a:prstDash val="solid"/>
              <a:miter/>
            </a:ln>
          </p:spPr>
        </p:sp>
        <p:sp>
          <p:nvSpPr>
            <p:cNvPr name="TextBox 18" id="18"/>
            <p:cNvSpPr txBox="true"/>
            <p:nvPr/>
          </p:nvSpPr>
          <p:spPr>
            <a:xfrm>
              <a:off x="0" y="57150"/>
              <a:ext cx="1934797" cy="957187"/>
            </a:xfrm>
            <a:prstGeom prst="rect">
              <a:avLst/>
            </a:prstGeom>
          </p:spPr>
          <p:txBody>
            <a:bodyPr anchor="ctr" rtlCol="false" tIns="53213" lIns="53213" bIns="53213" rIns="53213"/>
            <a:lstStyle/>
            <a:p>
              <a:pPr algn="ctr">
                <a:lnSpc>
                  <a:spcPts val="2599"/>
                </a:lnSpc>
              </a:pPr>
            </a:p>
          </p:txBody>
        </p:sp>
      </p:grpSp>
      <p:sp>
        <p:nvSpPr>
          <p:cNvPr name="TextBox 19" id="19"/>
          <p:cNvSpPr txBox="true"/>
          <p:nvPr/>
        </p:nvSpPr>
        <p:spPr>
          <a:xfrm rot="0">
            <a:off x="2876667" y="2034427"/>
            <a:ext cx="11928340" cy="21793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50"/>
              </a:lnSpc>
            </a:pPr>
            <a:r>
              <a:rPr lang="en-US" sz="2300" spc="115" u="sng">
                <a:solidFill>
                  <a:srgbClr val="E40913"/>
                </a:solidFill>
                <a:latin typeface="Alice Bold"/>
                <a:ea typeface="Alice Bold"/>
                <a:cs typeface="Alice Bold"/>
                <a:sym typeface="Alice Bold"/>
              </a:rPr>
              <a:t>User Management</a:t>
            </a:r>
          </a:p>
          <a:p>
            <a:pPr algn="l" marL="496571" indent="-248285" lvl="1">
              <a:lnSpc>
                <a:spcPts val="3450"/>
              </a:lnSpc>
              <a:buFont typeface="Arial"/>
              <a:buChar char="•"/>
            </a:pPr>
            <a:r>
              <a:rPr lang="en-US" sz="2300" spc="57">
                <a:solidFill>
                  <a:srgbClr val="E40913"/>
                </a:solidFill>
                <a:latin typeface="Alice"/>
                <a:ea typeface="Alice"/>
                <a:cs typeface="Alice"/>
                <a:sym typeface="Alice"/>
              </a:rPr>
              <a:t>Registration: to create accounts securely</a:t>
            </a:r>
          </a:p>
          <a:p>
            <a:pPr algn="l" marL="496571" indent="-248285" lvl="1">
              <a:lnSpc>
                <a:spcPts val="3450"/>
              </a:lnSpc>
              <a:buFont typeface="Arial"/>
              <a:buChar char="•"/>
            </a:pPr>
            <a:r>
              <a:rPr lang="en-US" sz="2300" spc="57">
                <a:solidFill>
                  <a:srgbClr val="E40913"/>
                </a:solidFill>
                <a:latin typeface="Alice"/>
                <a:ea typeface="Alice"/>
                <a:cs typeface="Alice"/>
                <a:sym typeface="Alice"/>
              </a:rPr>
              <a:t>L</a:t>
            </a:r>
            <a:r>
              <a:rPr lang="en-US" sz="2300" spc="57">
                <a:solidFill>
                  <a:srgbClr val="E40913"/>
                </a:solidFill>
                <a:latin typeface="Alice"/>
                <a:ea typeface="Alice"/>
                <a:cs typeface="Alice"/>
                <a:sym typeface="Alice"/>
              </a:rPr>
              <a:t>ogin: to authenticate and manage sessions for continuous access </a:t>
            </a:r>
          </a:p>
          <a:p>
            <a:pPr algn="l" marL="496571" indent="-248285" lvl="1">
              <a:lnSpc>
                <a:spcPts val="3450"/>
              </a:lnSpc>
              <a:buFont typeface="Arial"/>
              <a:buChar char="•"/>
            </a:pPr>
            <a:r>
              <a:rPr lang="en-US" sz="2300" spc="57">
                <a:solidFill>
                  <a:srgbClr val="E40913"/>
                </a:solidFill>
                <a:latin typeface="Alice"/>
                <a:ea typeface="Alice"/>
                <a:cs typeface="Alice"/>
                <a:sym typeface="Alice"/>
              </a:rPr>
              <a:t>Profile management: to update personal details, manage multiple profiles, and setting preferences.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2876667" y="6219685"/>
            <a:ext cx="11928340" cy="17411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50"/>
              </a:lnSpc>
            </a:pPr>
            <a:r>
              <a:rPr lang="en-US" sz="2300" spc="115" u="sng">
                <a:solidFill>
                  <a:srgbClr val="E40913"/>
                </a:solidFill>
                <a:latin typeface="Alice Bold"/>
                <a:ea typeface="Alice Bold"/>
                <a:cs typeface="Alice Bold"/>
                <a:sym typeface="Alice Bold"/>
              </a:rPr>
              <a:t>Streaming</a:t>
            </a:r>
          </a:p>
          <a:p>
            <a:pPr algn="l" marL="496571" indent="-248285" lvl="1">
              <a:lnSpc>
                <a:spcPts val="3450"/>
              </a:lnSpc>
              <a:buFont typeface="Arial"/>
              <a:buChar char="•"/>
            </a:pPr>
            <a:r>
              <a:rPr lang="en-US" sz="2300" spc="57">
                <a:solidFill>
                  <a:srgbClr val="E40913"/>
                </a:solidFill>
                <a:latin typeface="Alice"/>
                <a:ea typeface="Alice"/>
                <a:cs typeface="Alice"/>
                <a:sym typeface="Alice"/>
              </a:rPr>
              <a:t>Ensure smooth, uninterrupted video playback across devices</a:t>
            </a:r>
          </a:p>
          <a:p>
            <a:pPr algn="l" marL="496571" indent="-248285" lvl="1">
              <a:lnSpc>
                <a:spcPts val="3450"/>
              </a:lnSpc>
              <a:buFont typeface="Arial"/>
              <a:buChar char="•"/>
            </a:pPr>
            <a:r>
              <a:rPr lang="en-US" sz="2300" spc="57">
                <a:solidFill>
                  <a:srgbClr val="E40913"/>
                </a:solidFill>
                <a:latin typeface="Alice"/>
                <a:ea typeface="Alice"/>
                <a:cs typeface="Alice"/>
                <a:sym typeface="Alice"/>
              </a:rPr>
              <a:t>Playback controls to allow users to pause, rewind, and resume seamlessly in all resolutions and formats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2876667" y="8099767"/>
            <a:ext cx="11928340" cy="13030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50"/>
              </a:lnSpc>
            </a:pPr>
            <a:r>
              <a:rPr lang="en-US" sz="2300" spc="115" u="sng">
                <a:solidFill>
                  <a:srgbClr val="E40913"/>
                </a:solidFill>
                <a:latin typeface="Alice Bold"/>
                <a:ea typeface="Alice Bold"/>
                <a:cs typeface="Alice Bold"/>
                <a:sym typeface="Alice Bold"/>
              </a:rPr>
              <a:t>Recommendations</a:t>
            </a:r>
          </a:p>
          <a:p>
            <a:pPr algn="l" marL="496571" indent="-248285" lvl="1">
              <a:lnSpc>
                <a:spcPts val="3450"/>
              </a:lnSpc>
              <a:buFont typeface="Arial"/>
              <a:buChar char="•"/>
            </a:pPr>
            <a:r>
              <a:rPr lang="en-US" sz="2300" spc="57">
                <a:solidFill>
                  <a:srgbClr val="E40913"/>
                </a:solidFill>
                <a:latin typeface="Alice"/>
                <a:ea typeface="Alice"/>
                <a:cs typeface="Alice"/>
                <a:sym typeface="Alice"/>
              </a:rPr>
              <a:t> Implement machine learning to analyze user behavior and provide personalized content suggestions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2876667" y="4339603"/>
            <a:ext cx="11928340" cy="17411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50"/>
              </a:lnSpc>
            </a:pPr>
            <a:r>
              <a:rPr lang="en-US" sz="2300" spc="115" u="sng">
                <a:solidFill>
                  <a:srgbClr val="E40913"/>
                </a:solidFill>
                <a:latin typeface="Alice Bold"/>
                <a:ea typeface="Alice Bold"/>
                <a:cs typeface="Alice Bold"/>
                <a:sym typeface="Alice Bold"/>
              </a:rPr>
              <a:t>Content Management</a:t>
            </a:r>
          </a:p>
          <a:p>
            <a:pPr algn="l" marL="496571" indent="-248285" lvl="1">
              <a:lnSpc>
                <a:spcPts val="3450"/>
              </a:lnSpc>
              <a:buFont typeface="Arial"/>
              <a:buChar char="•"/>
            </a:pPr>
            <a:r>
              <a:rPr lang="en-US" sz="2300" spc="57">
                <a:solidFill>
                  <a:srgbClr val="E40913"/>
                </a:solidFill>
                <a:latin typeface="Alice"/>
                <a:ea typeface="Alice"/>
                <a:cs typeface="Alice"/>
                <a:sym typeface="Alice"/>
              </a:rPr>
              <a:t>Upload, process, and organize new content into genres and categories</a:t>
            </a:r>
          </a:p>
          <a:p>
            <a:pPr algn="l" marL="496571" indent="-248285" lvl="1">
              <a:lnSpc>
                <a:spcPts val="3450"/>
              </a:lnSpc>
              <a:buFont typeface="Arial"/>
              <a:buChar char="•"/>
            </a:pPr>
            <a:r>
              <a:rPr lang="en-US" sz="2300" spc="57">
                <a:solidFill>
                  <a:srgbClr val="E40913"/>
                </a:solidFill>
                <a:latin typeface="Alice"/>
                <a:ea typeface="Alice"/>
                <a:cs typeface="Alice"/>
                <a:sym typeface="Alice"/>
              </a:rPr>
              <a:t>R</a:t>
            </a:r>
            <a:r>
              <a:rPr lang="en-US" sz="2300" spc="57">
                <a:solidFill>
                  <a:srgbClr val="E40913"/>
                </a:solidFill>
                <a:latin typeface="Alice"/>
                <a:ea typeface="Alice"/>
                <a:cs typeface="Alice"/>
                <a:sym typeface="Alice"/>
              </a:rPr>
              <a:t>egularly update the content library by adding new episodes, refreshing metadata, and removing expired content.</a:t>
            </a:r>
          </a:p>
        </p:txBody>
      </p:sp>
    </p:spTree>
  </p:cSld>
  <p:clrMapOvr>
    <a:masterClrMapping/>
  </p:clrMapOvr>
  <p:transition spd="fast">
    <p:fade/>
  </p:transition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0800000">
            <a:off x="-1083785" y="616729"/>
            <a:ext cx="10288115" cy="9053541"/>
          </a:xfrm>
          <a:custGeom>
            <a:avLst/>
            <a:gdLst/>
            <a:ahLst/>
            <a:cxnLst/>
            <a:rect r="r" b="b" t="t" l="l"/>
            <a:pathLst>
              <a:path h="9053541" w="10288115">
                <a:moveTo>
                  <a:pt x="0" y="0"/>
                </a:moveTo>
                <a:lnTo>
                  <a:pt x="10288115" y="0"/>
                </a:lnTo>
                <a:lnTo>
                  <a:pt x="10288115" y="9053542"/>
                </a:lnTo>
                <a:lnTo>
                  <a:pt x="0" y="905354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24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" id="3"/>
          <p:cNvSpPr/>
          <p:nvPr/>
        </p:nvSpPr>
        <p:spPr>
          <a:xfrm flipH="false" flipV="false" rot="-10800000">
            <a:off x="9204330" y="616729"/>
            <a:ext cx="10288115" cy="9053541"/>
          </a:xfrm>
          <a:custGeom>
            <a:avLst/>
            <a:gdLst/>
            <a:ahLst/>
            <a:cxnLst/>
            <a:rect r="r" b="b" t="t" l="l"/>
            <a:pathLst>
              <a:path h="9053541" w="10288115">
                <a:moveTo>
                  <a:pt x="0" y="0"/>
                </a:moveTo>
                <a:lnTo>
                  <a:pt x="10288115" y="0"/>
                </a:lnTo>
                <a:lnTo>
                  <a:pt x="10288115" y="9053542"/>
                </a:lnTo>
                <a:lnTo>
                  <a:pt x="0" y="905354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24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5400000">
            <a:off x="-1237159" y="617220"/>
            <a:ext cx="10287000" cy="9052560"/>
          </a:xfrm>
          <a:custGeom>
            <a:avLst/>
            <a:gdLst/>
            <a:ahLst/>
            <a:cxnLst/>
            <a:rect r="r" b="b" t="t" l="l"/>
            <a:pathLst>
              <a:path h="9052560" w="10287000">
                <a:moveTo>
                  <a:pt x="0" y="0"/>
                </a:moveTo>
                <a:lnTo>
                  <a:pt x="10287000" y="0"/>
                </a:lnTo>
                <a:lnTo>
                  <a:pt x="10287000" y="9052560"/>
                </a:lnTo>
                <a:lnTo>
                  <a:pt x="0" y="90525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24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5400000">
            <a:off x="8806396" y="617220"/>
            <a:ext cx="10287000" cy="9052560"/>
          </a:xfrm>
          <a:custGeom>
            <a:avLst/>
            <a:gdLst/>
            <a:ahLst/>
            <a:cxnLst/>
            <a:rect r="r" b="b" t="t" l="l"/>
            <a:pathLst>
              <a:path h="9052560" w="10287000">
                <a:moveTo>
                  <a:pt x="0" y="0"/>
                </a:moveTo>
                <a:lnTo>
                  <a:pt x="10287000" y="0"/>
                </a:lnTo>
                <a:lnTo>
                  <a:pt x="10287000" y="9052560"/>
                </a:lnTo>
                <a:lnTo>
                  <a:pt x="0" y="90525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24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880111" y="10094764"/>
            <a:ext cx="16527779" cy="632460"/>
            <a:chOff x="0" y="0"/>
            <a:chExt cx="4352995" cy="166574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4352995" cy="166574"/>
            </a:xfrm>
            <a:custGeom>
              <a:avLst/>
              <a:gdLst/>
              <a:ahLst/>
              <a:cxnLst/>
              <a:rect r="r" b="b" t="t" l="l"/>
              <a:pathLst>
                <a:path h="166574" w="4352995">
                  <a:moveTo>
                    <a:pt x="0" y="0"/>
                  </a:moveTo>
                  <a:lnTo>
                    <a:pt x="4352995" y="0"/>
                  </a:lnTo>
                  <a:lnTo>
                    <a:pt x="4352995" y="166574"/>
                  </a:lnTo>
                  <a:lnTo>
                    <a:pt x="0" y="166574"/>
                  </a:lnTo>
                  <a:close/>
                </a:path>
              </a:pathLst>
            </a:custGeom>
            <a:solidFill>
              <a:srgbClr val="B10710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38100"/>
              <a:ext cx="4352995" cy="12847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482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880111" y="-425306"/>
            <a:ext cx="16527779" cy="613410"/>
            <a:chOff x="0" y="0"/>
            <a:chExt cx="4352995" cy="161557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4352995" cy="161557"/>
            </a:xfrm>
            <a:custGeom>
              <a:avLst/>
              <a:gdLst/>
              <a:ahLst/>
              <a:cxnLst/>
              <a:rect r="r" b="b" t="t" l="l"/>
              <a:pathLst>
                <a:path h="161557" w="4352995">
                  <a:moveTo>
                    <a:pt x="0" y="0"/>
                  </a:moveTo>
                  <a:lnTo>
                    <a:pt x="4352995" y="0"/>
                  </a:lnTo>
                  <a:lnTo>
                    <a:pt x="4352995" y="161557"/>
                  </a:lnTo>
                  <a:lnTo>
                    <a:pt x="0" y="161557"/>
                  </a:lnTo>
                  <a:close/>
                </a:path>
              </a:pathLst>
            </a:custGeom>
            <a:solidFill>
              <a:srgbClr val="B10710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38100"/>
              <a:ext cx="4352995" cy="12345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482"/>
                </a:lnSpc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4440023" y="676275"/>
            <a:ext cx="8801627" cy="695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500"/>
              </a:lnSpc>
              <a:spcBef>
                <a:spcPct val="0"/>
              </a:spcBef>
            </a:pPr>
            <a:r>
              <a:rPr lang="en-US" sz="4500">
                <a:solidFill>
                  <a:srgbClr val="FFFFFF"/>
                </a:solidFill>
                <a:latin typeface="Calibri (MS)"/>
                <a:ea typeface="Calibri (MS)"/>
                <a:cs typeface="Calibri (MS)"/>
                <a:sym typeface="Calibri (MS)"/>
              </a:rPr>
              <a:t>Non-Functional Requirements</a:t>
            </a:r>
          </a:p>
        </p:txBody>
      </p:sp>
      <p:grpSp>
        <p:nvGrpSpPr>
          <p:cNvPr name="Group 13" id="13"/>
          <p:cNvGrpSpPr/>
          <p:nvPr/>
        </p:nvGrpSpPr>
        <p:grpSpPr>
          <a:xfrm rot="0">
            <a:off x="1578524" y="1637725"/>
            <a:ext cx="15072888" cy="7975396"/>
            <a:chOff x="0" y="0"/>
            <a:chExt cx="1934797" cy="1023744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934797" cy="1023744"/>
            </a:xfrm>
            <a:custGeom>
              <a:avLst/>
              <a:gdLst/>
              <a:ahLst/>
              <a:cxnLst/>
              <a:rect r="r" b="b" t="t" l="l"/>
              <a:pathLst>
                <a:path h="1023744" w="1934797">
                  <a:moveTo>
                    <a:pt x="0" y="0"/>
                  </a:moveTo>
                  <a:lnTo>
                    <a:pt x="1934797" y="0"/>
                  </a:lnTo>
                  <a:lnTo>
                    <a:pt x="1934797" y="1023744"/>
                  </a:lnTo>
                  <a:lnTo>
                    <a:pt x="0" y="1023744"/>
                  </a:lnTo>
                  <a:close/>
                </a:path>
              </a:pathLst>
            </a:custGeom>
            <a:solidFill>
              <a:srgbClr val="B10710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57150"/>
              <a:ext cx="1934797" cy="966594"/>
            </a:xfrm>
            <a:prstGeom prst="rect">
              <a:avLst/>
            </a:prstGeom>
          </p:spPr>
          <p:txBody>
            <a:bodyPr anchor="ctr" rtlCol="false" tIns="53213" lIns="53213" bIns="53213" rIns="53213"/>
            <a:lstStyle/>
            <a:p>
              <a:pPr algn="ctr">
                <a:lnSpc>
                  <a:spcPts val="2599"/>
                </a:lnSpc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1719148" y="1792602"/>
            <a:ext cx="15072888" cy="7902112"/>
            <a:chOff x="0" y="0"/>
            <a:chExt cx="1934797" cy="1014337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1934797" cy="1014337"/>
            </a:xfrm>
            <a:custGeom>
              <a:avLst/>
              <a:gdLst/>
              <a:ahLst/>
              <a:cxnLst/>
              <a:rect r="r" b="b" t="t" l="l"/>
              <a:pathLst>
                <a:path h="1014337" w="1934797">
                  <a:moveTo>
                    <a:pt x="0" y="0"/>
                  </a:moveTo>
                  <a:lnTo>
                    <a:pt x="1934797" y="0"/>
                  </a:lnTo>
                  <a:lnTo>
                    <a:pt x="1934797" y="1014337"/>
                  </a:lnTo>
                  <a:lnTo>
                    <a:pt x="0" y="1014337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E9ACAD"/>
              </a:solidFill>
              <a:prstDash val="solid"/>
              <a:miter/>
            </a:ln>
          </p:spPr>
        </p:sp>
        <p:sp>
          <p:nvSpPr>
            <p:cNvPr name="TextBox 18" id="18"/>
            <p:cNvSpPr txBox="true"/>
            <p:nvPr/>
          </p:nvSpPr>
          <p:spPr>
            <a:xfrm>
              <a:off x="0" y="57150"/>
              <a:ext cx="1934797" cy="957187"/>
            </a:xfrm>
            <a:prstGeom prst="rect">
              <a:avLst/>
            </a:prstGeom>
          </p:spPr>
          <p:txBody>
            <a:bodyPr anchor="ctr" rtlCol="false" tIns="53213" lIns="53213" bIns="53213" rIns="53213"/>
            <a:lstStyle/>
            <a:p>
              <a:pPr algn="ctr">
                <a:lnSpc>
                  <a:spcPts val="2599"/>
                </a:lnSpc>
              </a:pPr>
            </a:p>
          </p:txBody>
        </p:sp>
      </p:grpSp>
    </p:spTree>
  </p:cSld>
  <p:clrMapOvr>
    <a:masterClrMapping/>
  </p:clrMapOvr>
  <p:transition spd="fast">
    <p:fade/>
  </p:transition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0800000">
            <a:off x="-1083785" y="616729"/>
            <a:ext cx="10288115" cy="9053541"/>
          </a:xfrm>
          <a:custGeom>
            <a:avLst/>
            <a:gdLst/>
            <a:ahLst/>
            <a:cxnLst/>
            <a:rect r="r" b="b" t="t" l="l"/>
            <a:pathLst>
              <a:path h="9053541" w="10288115">
                <a:moveTo>
                  <a:pt x="0" y="0"/>
                </a:moveTo>
                <a:lnTo>
                  <a:pt x="10288115" y="0"/>
                </a:lnTo>
                <a:lnTo>
                  <a:pt x="10288115" y="9053542"/>
                </a:lnTo>
                <a:lnTo>
                  <a:pt x="0" y="905354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24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" id="3"/>
          <p:cNvSpPr/>
          <p:nvPr/>
        </p:nvSpPr>
        <p:spPr>
          <a:xfrm flipH="false" flipV="false" rot="-10800000">
            <a:off x="9204330" y="616729"/>
            <a:ext cx="10288115" cy="9053541"/>
          </a:xfrm>
          <a:custGeom>
            <a:avLst/>
            <a:gdLst/>
            <a:ahLst/>
            <a:cxnLst/>
            <a:rect r="r" b="b" t="t" l="l"/>
            <a:pathLst>
              <a:path h="9053541" w="10288115">
                <a:moveTo>
                  <a:pt x="0" y="0"/>
                </a:moveTo>
                <a:lnTo>
                  <a:pt x="10288115" y="0"/>
                </a:lnTo>
                <a:lnTo>
                  <a:pt x="10288115" y="9053542"/>
                </a:lnTo>
                <a:lnTo>
                  <a:pt x="0" y="905354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24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5400000">
            <a:off x="-1237159" y="617220"/>
            <a:ext cx="10287000" cy="9052560"/>
          </a:xfrm>
          <a:custGeom>
            <a:avLst/>
            <a:gdLst/>
            <a:ahLst/>
            <a:cxnLst/>
            <a:rect r="r" b="b" t="t" l="l"/>
            <a:pathLst>
              <a:path h="9052560" w="10287000">
                <a:moveTo>
                  <a:pt x="0" y="0"/>
                </a:moveTo>
                <a:lnTo>
                  <a:pt x="10287000" y="0"/>
                </a:lnTo>
                <a:lnTo>
                  <a:pt x="10287000" y="9052560"/>
                </a:lnTo>
                <a:lnTo>
                  <a:pt x="0" y="90525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24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5400000">
            <a:off x="8806396" y="617220"/>
            <a:ext cx="10287000" cy="9052560"/>
          </a:xfrm>
          <a:custGeom>
            <a:avLst/>
            <a:gdLst/>
            <a:ahLst/>
            <a:cxnLst/>
            <a:rect r="r" b="b" t="t" l="l"/>
            <a:pathLst>
              <a:path h="9052560" w="10287000">
                <a:moveTo>
                  <a:pt x="0" y="0"/>
                </a:moveTo>
                <a:lnTo>
                  <a:pt x="10287000" y="0"/>
                </a:lnTo>
                <a:lnTo>
                  <a:pt x="10287000" y="9052560"/>
                </a:lnTo>
                <a:lnTo>
                  <a:pt x="0" y="90525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24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880111" y="10094764"/>
            <a:ext cx="16527779" cy="632460"/>
            <a:chOff x="0" y="0"/>
            <a:chExt cx="4352995" cy="166574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4352995" cy="166574"/>
            </a:xfrm>
            <a:custGeom>
              <a:avLst/>
              <a:gdLst/>
              <a:ahLst/>
              <a:cxnLst/>
              <a:rect r="r" b="b" t="t" l="l"/>
              <a:pathLst>
                <a:path h="166574" w="4352995">
                  <a:moveTo>
                    <a:pt x="0" y="0"/>
                  </a:moveTo>
                  <a:lnTo>
                    <a:pt x="4352995" y="0"/>
                  </a:lnTo>
                  <a:lnTo>
                    <a:pt x="4352995" y="166574"/>
                  </a:lnTo>
                  <a:lnTo>
                    <a:pt x="0" y="166574"/>
                  </a:lnTo>
                  <a:close/>
                </a:path>
              </a:pathLst>
            </a:custGeom>
            <a:solidFill>
              <a:srgbClr val="B10710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38100"/>
              <a:ext cx="4352995" cy="12847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482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880111" y="-425306"/>
            <a:ext cx="16527779" cy="613410"/>
            <a:chOff x="0" y="0"/>
            <a:chExt cx="4352995" cy="161557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4352995" cy="161557"/>
            </a:xfrm>
            <a:custGeom>
              <a:avLst/>
              <a:gdLst/>
              <a:ahLst/>
              <a:cxnLst/>
              <a:rect r="r" b="b" t="t" l="l"/>
              <a:pathLst>
                <a:path h="161557" w="4352995">
                  <a:moveTo>
                    <a:pt x="0" y="0"/>
                  </a:moveTo>
                  <a:lnTo>
                    <a:pt x="4352995" y="0"/>
                  </a:lnTo>
                  <a:lnTo>
                    <a:pt x="4352995" y="161557"/>
                  </a:lnTo>
                  <a:lnTo>
                    <a:pt x="0" y="161557"/>
                  </a:lnTo>
                  <a:close/>
                </a:path>
              </a:pathLst>
            </a:custGeom>
            <a:solidFill>
              <a:srgbClr val="B10710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38100"/>
              <a:ext cx="4352995" cy="12345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482"/>
                </a:lnSpc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4440023" y="676275"/>
            <a:ext cx="8801627" cy="695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500"/>
              </a:lnSpc>
              <a:spcBef>
                <a:spcPct val="0"/>
              </a:spcBef>
            </a:pPr>
            <a:r>
              <a:rPr lang="en-US" sz="4500">
                <a:solidFill>
                  <a:srgbClr val="FFFFFF"/>
                </a:solidFill>
                <a:latin typeface="Calibri (MS)"/>
                <a:ea typeface="Calibri (MS)"/>
                <a:cs typeface="Calibri (MS)"/>
                <a:sym typeface="Calibri (MS)"/>
              </a:rPr>
              <a:t>Non-Functional Requirements</a:t>
            </a:r>
          </a:p>
        </p:txBody>
      </p:sp>
      <p:grpSp>
        <p:nvGrpSpPr>
          <p:cNvPr name="Group 13" id="13"/>
          <p:cNvGrpSpPr/>
          <p:nvPr/>
        </p:nvGrpSpPr>
        <p:grpSpPr>
          <a:xfrm rot="0">
            <a:off x="1578524" y="1637725"/>
            <a:ext cx="15072888" cy="7975396"/>
            <a:chOff x="0" y="0"/>
            <a:chExt cx="1934797" cy="1023744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934797" cy="1023744"/>
            </a:xfrm>
            <a:custGeom>
              <a:avLst/>
              <a:gdLst/>
              <a:ahLst/>
              <a:cxnLst/>
              <a:rect r="r" b="b" t="t" l="l"/>
              <a:pathLst>
                <a:path h="1023744" w="1934797">
                  <a:moveTo>
                    <a:pt x="0" y="0"/>
                  </a:moveTo>
                  <a:lnTo>
                    <a:pt x="1934797" y="0"/>
                  </a:lnTo>
                  <a:lnTo>
                    <a:pt x="1934797" y="1023744"/>
                  </a:lnTo>
                  <a:lnTo>
                    <a:pt x="0" y="1023744"/>
                  </a:lnTo>
                  <a:close/>
                </a:path>
              </a:pathLst>
            </a:custGeom>
            <a:solidFill>
              <a:srgbClr val="B10710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57150"/>
              <a:ext cx="1934797" cy="966594"/>
            </a:xfrm>
            <a:prstGeom prst="rect">
              <a:avLst/>
            </a:prstGeom>
          </p:spPr>
          <p:txBody>
            <a:bodyPr anchor="ctr" rtlCol="false" tIns="53213" lIns="53213" bIns="53213" rIns="53213"/>
            <a:lstStyle/>
            <a:p>
              <a:pPr algn="ctr">
                <a:lnSpc>
                  <a:spcPts val="2599"/>
                </a:lnSpc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1719148" y="1792602"/>
            <a:ext cx="15072888" cy="7902112"/>
            <a:chOff x="0" y="0"/>
            <a:chExt cx="1934797" cy="1014337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1934797" cy="1014337"/>
            </a:xfrm>
            <a:custGeom>
              <a:avLst/>
              <a:gdLst/>
              <a:ahLst/>
              <a:cxnLst/>
              <a:rect r="r" b="b" t="t" l="l"/>
              <a:pathLst>
                <a:path h="1014337" w="1934797">
                  <a:moveTo>
                    <a:pt x="0" y="0"/>
                  </a:moveTo>
                  <a:lnTo>
                    <a:pt x="1934797" y="0"/>
                  </a:lnTo>
                  <a:lnTo>
                    <a:pt x="1934797" y="1014337"/>
                  </a:lnTo>
                  <a:lnTo>
                    <a:pt x="0" y="1014337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E9ACAD"/>
              </a:solidFill>
              <a:prstDash val="solid"/>
              <a:miter/>
            </a:ln>
          </p:spPr>
        </p:sp>
        <p:sp>
          <p:nvSpPr>
            <p:cNvPr name="TextBox 18" id="18"/>
            <p:cNvSpPr txBox="true"/>
            <p:nvPr/>
          </p:nvSpPr>
          <p:spPr>
            <a:xfrm>
              <a:off x="0" y="57150"/>
              <a:ext cx="1934797" cy="957187"/>
            </a:xfrm>
            <a:prstGeom prst="rect">
              <a:avLst/>
            </a:prstGeom>
          </p:spPr>
          <p:txBody>
            <a:bodyPr anchor="ctr" rtlCol="false" tIns="53213" lIns="53213" bIns="53213" rIns="53213"/>
            <a:lstStyle/>
            <a:p>
              <a:pPr algn="ctr">
                <a:lnSpc>
                  <a:spcPts val="2599"/>
                </a:lnSpc>
              </a:pPr>
            </a:p>
          </p:txBody>
        </p:sp>
      </p:grpSp>
      <p:sp>
        <p:nvSpPr>
          <p:cNvPr name="TextBox 19" id="19"/>
          <p:cNvSpPr txBox="true"/>
          <p:nvPr/>
        </p:nvSpPr>
        <p:spPr>
          <a:xfrm rot="0">
            <a:off x="2876667" y="2397463"/>
            <a:ext cx="11928340" cy="17411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50"/>
              </a:lnSpc>
            </a:pPr>
            <a:r>
              <a:rPr lang="en-US" sz="2300" spc="115" u="sng">
                <a:solidFill>
                  <a:srgbClr val="E40913"/>
                </a:solidFill>
                <a:latin typeface="Alice Bold"/>
                <a:ea typeface="Alice Bold"/>
                <a:cs typeface="Alice Bold"/>
                <a:sym typeface="Alice Bold"/>
              </a:rPr>
              <a:t>Scalability</a:t>
            </a:r>
          </a:p>
          <a:p>
            <a:pPr algn="l" marL="496571" indent="-248285" lvl="1">
              <a:lnSpc>
                <a:spcPts val="3450"/>
              </a:lnSpc>
              <a:buFont typeface="Arial"/>
              <a:buChar char="•"/>
            </a:pPr>
            <a:r>
              <a:rPr lang="en-US" sz="2300" spc="57">
                <a:solidFill>
                  <a:srgbClr val="E40913"/>
                </a:solidFill>
                <a:latin typeface="Alice"/>
                <a:ea typeface="Alice"/>
                <a:cs typeface="Alice"/>
                <a:sym typeface="Alice"/>
              </a:rPr>
              <a:t>Handle millions of concurrent users </a:t>
            </a:r>
          </a:p>
          <a:p>
            <a:pPr algn="l" marL="496571" indent="-248285" lvl="1">
              <a:lnSpc>
                <a:spcPts val="3450"/>
              </a:lnSpc>
              <a:buFont typeface="Arial"/>
              <a:buChar char="•"/>
            </a:pPr>
            <a:r>
              <a:rPr lang="en-US" sz="2300" spc="57">
                <a:solidFill>
                  <a:srgbClr val="E40913"/>
                </a:solidFill>
                <a:latin typeface="Alice"/>
                <a:ea typeface="Alice"/>
                <a:cs typeface="Alice"/>
                <a:sym typeface="Alice"/>
              </a:rPr>
              <a:t>Utilize </a:t>
            </a:r>
            <a:r>
              <a:rPr lang="en-US" sz="2300" spc="57">
                <a:solidFill>
                  <a:srgbClr val="E40913"/>
                </a:solidFill>
                <a:latin typeface="Alice"/>
                <a:ea typeface="Alice"/>
                <a:cs typeface="Alice"/>
                <a:sym typeface="Alice"/>
              </a:rPr>
              <a:t>cloud infrastructure, horizontal scaling, and load balancing to distribute traffic efficiently across servers.</a:t>
            </a:r>
          </a:p>
        </p:txBody>
      </p:sp>
    </p:spTree>
  </p:cSld>
  <p:clrMapOvr>
    <a:masterClrMapping/>
  </p:clrMapOvr>
  <p:transition spd="fast">
    <p:fade/>
  </p:transition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0800000">
            <a:off x="-1083785" y="616729"/>
            <a:ext cx="10288115" cy="9053541"/>
          </a:xfrm>
          <a:custGeom>
            <a:avLst/>
            <a:gdLst/>
            <a:ahLst/>
            <a:cxnLst/>
            <a:rect r="r" b="b" t="t" l="l"/>
            <a:pathLst>
              <a:path h="9053541" w="10288115">
                <a:moveTo>
                  <a:pt x="0" y="0"/>
                </a:moveTo>
                <a:lnTo>
                  <a:pt x="10288115" y="0"/>
                </a:lnTo>
                <a:lnTo>
                  <a:pt x="10288115" y="9053542"/>
                </a:lnTo>
                <a:lnTo>
                  <a:pt x="0" y="905354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24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" id="3"/>
          <p:cNvSpPr/>
          <p:nvPr/>
        </p:nvSpPr>
        <p:spPr>
          <a:xfrm flipH="false" flipV="false" rot="-10800000">
            <a:off x="9204330" y="616729"/>
            <a:ext cx="10288115" cy="9053541"/>
          </a:xfrm>
          <a:custGeom>
            <a:avLst/>
            <a:gdLst/>
            <a:ahLst/>
            <a:cxnLst/>
            <a:rect r="r" b="b" t="t" l="l"/>
            <a:pathLst>
              <a:path h="9053541" w="10288115">
                <a:moveTo>
                  <a:pt x="0" y="0"/>
                </a:moveTo>
                <a:lnTo>
                  <a:pt x="10288115" y="0"/>
                </a:lnTo>
                <a:lnTo>
                  <a:pt x="10288115" y="9053542"/>
                </a:lnTo>
                <a:lnTo>
                  <a:pt x="0" y="905354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24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5400000">
            <a:off x="-1237159" y="617220"/>
            <a:ext cx="10287000" cy="9052560"/>
          </a:xfrm>
          <a:custGeom>
            <a:avLst/>
            <a:gdLst/>
            <a:ahLst/>
            <a:cxnLst/>
            <a:rect r="r" b="b" t="t" l="l"/>
            <a:pathLst>
              <a:path h="9052560" w="10287000">
                <a:moveTo>
                  <a:pt x="0" y="0"/>
                </a:moveTo>
                <a:lnTo>
                  <a:pt x="10287000" y="0"/>
                </a:lnTo>
                <a:lnTo>
                  <a:pt x="10287000" y="9052560"/>
                </a:lnTo>
                <a:lnTo>
                  <a:pt x="0" y="90525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24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5400000">
            <a:off x="8806396" y="617220"/>
            <a:ext cx="10287000" cy="9052560"/>
          </a:xfrm>
          <a:custGeom>
            <a:avLst/>
            <a:gdLst/>
            <a:ahLst/>
            <a:cxnLst/>
            <a:rect r="r" b="b" t="t" l="l"/>
            <a:pathLst>
              <a:path h="9052560" w="10287000">
                <a:moveTo>
                  <a:pt x="0" y="0"/>
                </a:moveTo>
                <a:lnTo>
                  <a:pt x="10287000" y="0"/>
                </a:lnTo>
                <a:lnTo>
                  <a:pt x="10287000" y="9052560"/>
                </a:lnTo>
                <a:lnTo>
                  <a:pt x="0" y="90525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24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880111" y="10094764"/>
            <a:ext cx="16527779" cy="632460"/>
            <a:chOff x="0" y="0"/>
            <a:chExt cx="4352995" cy="166574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4352995" cy="166574"/>
            </a:xfrm>
            <a:custGeom>
              <a:avLst/>
              <a:gdLst/>
              <a:ahLst/>
              <a:cxnLst/>
              <a:rect r="r" b="b" t="t" l="l"/>
              <a:pathLst>
                <a:path h="166574" w="4352995">
                  <a:moveTo>
                    <a:pt x="0" y="0"/>
                  </a:moveTo>
                  <a:lnTo>
                    <a:pt x="4352995" y="0"/>
                  </a:lnTo>
                  <a:lnTo>
                    <a:pt x="4352995" y="166574"/>
                  </a:lnTo>
                  <a:lnTo>
                    <a:pt x="0" y="166574"/>
                  </a:lnTo>
                  <a:close/>
                </a:path>
              </a:pathLst>
            </a:custGeom>
            <a:solidFill>
              <a:srgbClr val="B10710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38100"/>
              <a:ext cx="4352995" cy="12847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482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880111" y="-425306"/>
            <a:ext cx="16527779" cy="613410"/>
            <a:chOff x="0" y="0"/>
            <a:chExt cx="4352995" cy="161557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4352995" cy="161557"/>
            </a:xfrm>
            <a:custGeom>
              <a:avLst/>
              <a:gdLst/>
              <a:ahLst/>
              <a:cxnLst/>
              <a:rect r="r" b="b" t="t" l="l"/>
              <a:pathLst>
                <a:path h="161557" w="4352995">
                  <a:moveTo>
                    <a:pt x="0" y="0"/>
                  </a:moveTo>
                  <a:lnTo>
                    <a:pt x="4352995" y="0"/>
                  </a:lnTo>
                  <a:lnTo>
                    <a:pt x="4352995" y="161557"/>
                  </a:lnTo>
                  <a:lnTo>
                    <a:pt x="0" y="161557"/>
                  </a:lnTo>
                  <a:close/>
                </a:path>
              </a:pathLst>
            </a:custGeom>
            <a:solidFill>
              <a:srgbClr val="B10710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38100"/>
              <a:ext cx="4352995" cy="12345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482"/>
                </a:lnSpc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4440023" y="676275"/>
            <a:ext cx="8801627" cy="695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500"/>
              </a:lnSpc>
              <a:spcBef>
                <a:spcPct val="0"/>
              </a:spcBef>
            </a:pPr>
            <a:r>
              <a:rPr lang="en-US" sz="4500">
                <a:solidFill>
                  <a:srgbClr val="FFFFFF"/>
                </a:solidFill>
                <a:latin typeface="Calibri (MS)"/>
                <a:ea typeface="Calibri (MS)"/>
                <a:cs typeface="Calibri (MS)"/>
                <a:sym typeface="Calibri (MS)"/>
              </a:rPr>
              <a:t>Non-Functional Requirements</a:t>
            </a:r>
          </a:p>
        </p:txBody>
      </p:sp>
      <p:grpSp>
        <p:nvGrpSpPr>
          <p:cNvPr name="Group 13" id="13"/>
          <p:cNvGrpSpPr/>
          <p:nvPr/>
        </p:nvGrpSpPr>
        <p:grpSpPr>
          <a:xfrm rot="0">
            <a:off x="1578524" y="1637725"/>
            <a:ext cx="15072888" cy="7975396"/>
            <a:chOff x="0" y="0"/>
            <a:chExt cx="1934797" cy="1023744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934797" cy="1023744"/>
            </a:xfrm>
            <a:custGeom>
              <a:avLst/>
              <a:gdLst/>
              <a:ahLst/>
              <a:cxnLst/>
              <a:rect r="r" b="b" t="t" l="l"/>
              <a:pathLst>
                <a:path h="1023744" w="1934797">
                  <a:moveTo>
                    <a:pt x="0" y="0"/>
                  </a:moveTo>
                  <a:lnTo>
                    <a:pt x="1934797" y="0"/>
                  </a:lnTo>
                  <a:lnTo>
                    <a:pt x="1934797" y="1023744"/>
                  </a:lnTo>
                  <a:lnTo>
                    <a:pt x="0" y="1023744"/>
                  </a:lnTo>
                  <a:close/>
                </a:path>
              </a:pathLst>
            </a:custGeom>
            <a:solidFill>
              <a:srgbClr val="B10710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57150"/>
              <a:ext cx="1934797" cy="966594"/>
            </a:xfrm>
            <a:prstGeom prst="rect">
              <a:avLst/>
            </a:prstGeom>
          </p:spPr>
          <p:txBody>
            <a:bodyPr anchor="ctr" rtlCol="false" tIns="53213" lIns="53213" bIns="53213" rIns="53213"/>
            <a:lstStyle/>
            <a:p>
              <a:pPr algn="ctr">
                <a:lnSpc>
                  <a:spcPts val="2599"/>
                </a:lnSpc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1719148" y="1792602"/>
            <a:ext cx="15072888" cy="7902112"/>
            <a:chOff x="0" y="0"/>
            <a:chExt cx="1934797" cy="1014337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1934797" cy="1014337"/>
            </a:xfrm>
            <a:custGeom>
              <a:avLst/>
              <a:gdLst/>
              <a:ahLst/>
              <a:cxnLst/>
              <a:rect r="r" b="b" t="t" l="l"/>
              <a:pathLst>
                <a:path h="1014337" w="1934797">
                  <a:moveTo>
                    <a:pt x="0" y="0"/>
                  </a:moveTo>
                  <a:lnTo>
                    <a:pt x="1934797" y="0"/>
                  </a:lnTo>
                  <a:lnTo>
                    <a:pt x="1934797" y="1014337"/>
                  </a:lnTo>
                  <a:lnTo>
                    <a:pt x="0" y="1014337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E9ACAD"/>
              </a:solidFill>
              <a:prstDash val="solid"/>
              <a:miter/>
            </a:ln>
          </p:spPr>
        </p:sp>
        <p:sp>
          <p:nvSpPr>
            <p:cNvPr name="TextBox 18" id="18"/>
            <p:cNvSpPr txBox="true"/>
            <p:nvPr/>
          </p:nvSpPr>
          <p:spPr>
            <a:xfrm>
              <a:off x="0" y="57150"/>
              <a:ext cx="1934797" cy="957187"/>
            </a:xfrm>
            <a:prstGeom prst="rect">
              <a:avLst/>
            </a:prstGeom>
          </p:spPr>
          <p:txBody>
            <a:bodyPr anchor="ctr" rtlCol="false" tIns="53213" lIns="53213" bIns="53213" rIns="53213"/>
            <a:lstStyle/>
            <a:p>
              <a:pPr algn="ctr">
                <a:lnSpc>
                  <a:spcPts val="2599"/>
                </a:lnSpc>
              </a:pPr>
            </a:p>
          </p:txBody>
        </p:sp>
      </p:grpSp>
      <p:sp>
        <p:nvSpPr>
          <p:cNvPr name="TextBox 19" id="19"/>
          <p:cNvSpPr txBox="true"/>
          <p:nvPr/>
        </p:nvSpPr>
        <p:spPr>
          <a:xfrm rot="0">
            <a:off x="2876667" y="2397463"/>
            <a:ext cx="11928340" cy="17411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50"/>
              </a:lnSpc>
            </a:pPr>
            <a:r>
              <a:rPr lang="en-US" sz="2300" spc="115" u="sng">
                <a:solidFill>
                  <a:srgbClr val="E40913"/>
                </a:solidFill>
                <a:latin typeface="Alice Bold"/>
                <a:ea typeface="Alice Bold"/>
                <a:cs typeface="Alice Bold"/>
                <a:sym typeface="Alice Bold"/>
              </a:rPr>
              <a:t>Scalability</a:t>
            </a:r>
          </a:p>
          <a:p>
            <a:pPr algn="l" marL="496571" indent="-248285" lvl="1">
              <a:lnSpc>
                <a:spcPts val="3450"/>
              </a:lnSpc>
              <a:buFont typeface="Arial"/>
              <a:buChar char="•"/>
            </a:pPr>
            <a:r>
              <a:rPr lang="en-US" sz="2300" spc="57">
                <a:solidFill>
                  <a:srgbClr val="E40913"/>
                </a:solidFill>
                <a:latin typeface="Alice"/>
                <a:ea typeface="Alice"/>
                <a:cs typeface="Alice"/>
                <a:sym typeface="Alice"/>
              </a:rPr>
              <a:t>Handle millions of concurrent users </a:t>
            </a:r>
          </a:p>
          <a:p>
            <a:pPr algn="l" marL="496571" indent="-248285" lvl="1">
              <a:lnSpc>
                <a:spcPts val="3450"/>
              </a:lnSpc>
              <a:buFont typeface="Arial"/>
              <a:buChar char="•"/>
            </a:pPr>
            <a:r>
              <a:rPr lang="en-US" sz="2300" spc="57">
                <a:solidFill>
                  <a:srgbClr val="E40913"/>
                </a:solidFill>
                <a:latin typeface="Alice"/>
                <a:ea typeface="Alice"/>
                <a:cs typeface="Alice"/>
                <a:sym typeface="Alice"/>
              </a:rPr>
              <a:t>Utilize </a:t>
            </a:r>
            <a:r>
              <a:rPr lang="en-US" sz="2300" spc="57">
                <a:solidFill>
                  <a:srgbClr val="E40913"/>
                </a:solidFill>
                <a:latin typeface="Alice"/>
                <a:ea typeface="Alice"/>
                <a:cs typeface="Alice"/>
                <a:sym typeface="Alice"/>
              </a:rPr>
              <a:t>cloud infrastructure, horizontal scaling, and load balancing to distribute traffic efficiently across servers.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2876667" y="4462483"/>
            <a:ext cx="11928340" cy="13030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50"/>
              </a:lnSpc>
            </a:pPr>
            <a:r>
              <a:rPr lang="en-US" sz="2300" spc="115" u="sng">
                <a:solidFill>
                  <a:srgbClr val="E40913"/>
                </a:solidFill>
                <a:latin typeface="Alice Bold"/>
                <a:ea typeface="Alice Bold"/>
                <a:cs typeface="Alice Bold"/>
                <a:sym typeface="Alice Bold"/>
              </a:rPr>
              <a:t>Performance</a:t>
            </a:r>
          </a:p>
          <a:p>
            <a:pPr algn="l" marL="496571" indent="-248285" lvl="1">
              <a:lnSpc>
                <a:spcPts val="3450"/>
              </a:lnSpc>
              <a:buFont typeface="Arial"/>
              <a:buChar char="•"/>
            </a:pPr>
            <a:r>
              <a:rPr lang="en-US" sz="2300" spc="57">
                <a:solidFill>
                  <a:srgbClr val="E40913"/>
                </a:solidFill>
                <a:latin typeface="Alice"/>
                <a:ea typeface="Alice"/>
                <a:cs typeface="Alice"/>
                <a:sym typeface="Alice"/>
              </a:rPr>
              <a:t>Ensure fast loading and minimal latency through the use of Content Delivery Networks (CDNs), optimized data retrieval, and adaptive streaming technologies.</a:t>
            </a:r>
          </a:p>
        </p:txBody>
      </p:sp>
    </p:spTree>
  </p:cSld>
  <p:clrMapOvr>
    <a:masterClrMapping/>
  </p:clrMapOvr>
  <p:transition spd="fast">
    <p:fade/>
  </p:transition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0800000">
            <a:off x="-1083785" y="616729"/>
            <a:ext cx="10288115" cy="9053541"/>
          </a:xfrm>
          <a:custGeom>
            <a:avLst/>
            <a:gdLst/>
            <a:ahLst/>
            <a:cxnLst/>
            <a:rect r="r" b="b" t="t" l="l"/>
            <a:pathLst>
              <a:path h="9053541" w="10288115">
                <a:moveTo>
                  <a:pt x="0" y="0"/>
                </a:moveTo>
                <a:lnTo>
                  <a:pt x="10288115" y="0"/>
                </a:lnTo>
                <a:lnTo>
                  <a:pt x="10288115" y="9053542"/>
                </a:lnTo>
                <a:lnTo>
                  <a:pt x="0" y="905354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24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" id="3"/>
          <p:cNvSpPr/>
          <p:nvPr/>
        </p:nvSpPr>
        <p:spPr>
          <a:xfrm flipH="false" flipV="false" rot="-10800000">
            <a:off x="9204330" y="616729"/>
            <a:ext cx="10288115" cy="9053541"/>
          </a:xfrm>
          <a:custGeom>
            <a:avLst/>
            <a:gdLst/>
            <a:ahLst/>
            <a:cxnLst/>
            <a:rect r="r" b="b" t="t" l="l"/>
            <a:pathLst>
              <a:path h="9053541" w="10288115">
                <a:moveTo>
                  <a:pt x="0" y="0"/>
                </a:moveTo>
                <a:lnTo>
                  <a:pt x="10288115" y="0"/>
                </a:lnTo>
                <a:lnTo>
                  <a:pt x="10288115" y="9053542"/>
                </a:lnTo>
                <a:lnTo>
                  <a:pt x="0" y="905354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24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5400000">
            <a:off x="-1237159" y="617220"/>
            <a:ext cx="10287000" cy="9052560"/>
          </a:xfrm>
          <a:custGeom>
            <a:avLst/>
            <a:gdLst/>
            <a:ahLst/>
            <a:cxnLst/>
            <a:rect r="r" b="b" t="t" l="l"/>
            <a:pathLst>
              <a:path h="9052560" w="10287000">
                <a:moveTo>
                  <a:pt x="0" y="0"/>
                </a:moveTo>
                <a:lnTo>
                  <a:pt x="10287000" y="0"/>
                </a:lnTo>
                <a:lnTo>
                  <a:pt x="10287000" y="9052560"/>
                </a:lnTo>
                <a:lnTo>
                  <a:pt x="0" y="90525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24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5400000">
            <a:off x="8806396" y="617220"/>
            <a:ext cx="10287000" cy="9052560"/>
          </a:xfrm>
          <a:custGeom>
            <a:avLst/>
            <a:gdLst/>
            <a:ahLst/>
            <a:cxnLst/>
            <a:rect r="r" b="b" t="t" l="l"/>
            <a:pathLst>
              <a:path h="9052560" w="10287000">
                <a:moveTo>
                  <a:pt x="0" y="0"/>
                </a:moveTo>
                <a:lnTo>
                  <a:pt x="10287000" y="0"/>
                </a:lnTo>
                <a:lnTo>
                  <a:pt x="10287000" y="9052560"/>
                </a:lnTo>
                <a:lnTo>
                  <a:pt x="0" y="90525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24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880111" y="10094764"/>
            <a:ext cx="16527779" cy="632460"/>
            <a:chOff x="0" y="0"/>
            <a:chExt cx="4352995" cy="166574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4352995" cy="166574"/>
            </a:xfrm>
            <a:custGeom>
              <a:avLst/>
              <a:gdLst/>
              <a:ahLst/>
              <a:cxnLst/>
              <a:rect r="r" b="b" t="t" l="l"/>
              <a:pathLst>
                <a:path h="166574" w="4352995">
                  <a:moveTo>
                    <a:pt x="0" y="0"/>
                  </a:moveTo>
                  <a:lnTo>
                    <a:pt x="4352995" y="0"/>
                  </a:lnTo>
                  <a:lnTo>
                    <a:pt x="4352995" y="166574"/>
                  </a:lnTo>
                  <a:lnTo>
                    <a:pt x="0" y="166574"/>
                  </a:lnTo>
                  <a:close/>
                </a:path>
              </a:pathLst>
            </a:custGeom>
            <a:solidFill>
              <a:srgbClr val="B10710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38100"/>
              <a:ext cx="4352995" cy="12847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482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880111" y="-425306"/>
            <a:ext cx="16527779" cy="613410"/>
            <a:chOff x="0" y="0"/>
            <a:chExt cx="4352995" cy="161557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4352995" cy="161557"/>
            </a:xfrm>
            <a:custGeom>
              <a:avLst/>
              <a:gdLst/>
              <a:ahLst/>
              <a:cxnLst/>
              <a:rect r="r" b="b" t="t" l="l"/>
              <a:pathLst>
                <a:path h="161557" w="4352995">
                  <a:moveTo>
                    <a:pt x="0" y="0"/>
                  </a:moveTo>
                  <a:lnTo>
                    <a:pt x="4352995" y="0"/>
                  </a:lnTo>
                  <a:lnTo>
                    <a:pt x="4352995" y="161557"/>
                  </a:lnTo>
                  <a:lnTo>
                    <a:pt x="0" y="161557"/>
                  </a:lnTo>
                  <a:close/>
                </a:path>
              </a:pathLst>
            </a:custGeom>
            <a:solidFill>
              <a:srgbClr val="B10710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38100"/>
              <a:ext cx="4352995" cy="12345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482"/>
                </a:lnSpc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4440023" y="676275"/>
            <a:ext cx="8801627" cy="695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500"/>
              </a:lnSpc>
              <a:spcBef>
                <a:spcPct val="0"/>
              </a:spcBef>
            </a:pPr>
            <a:r>
              <a:rPr lang="en-US" sz="4500">
                <a:solidFill>
                  <a:srgbClr val="FFFFFF"/>
                </a:solidFill>
                <a:latin typeface="Calibri (MS)"/>
                <a:ea typeface="Calibri (MS)"/>
                <a:cs typeface="Calibri (MS)"/>
                <a:sym typeface="Calibri (MS)"/>
              </a:rPr>
              <a:t>Non-Functional Requirements</a:t>
            </a:r>
          </a:p>
        </p:txBody>
      </p:sp>
      <p:grpSp>
        <p:nvGrpSpPr>
          <p:cNvPr name="Group 13" id="13"/>
          <p:cNvGrpSpPr/>
          <p:nvPr/>
        </p:nvGrpSpPr>
        <p:grpSpPr>
          <a:xfrm rot="0">
            <a:off x="1578524" y="1637725"/>
            <a:ext cx="15072888" cy="7975396"/>
            <a:chOff x="0" y="0"/>
            <a:chExt cx="1934797" cy="1023744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934797" cy="1023744"/>
            </a:xfrm>
            <a:custGeom>
              <a:avLst/>
              <a:gdLst/>
              <a:ahLst/>
              <a:cxnLst/>
              <a:rect r="r" b="b" t="t" l="l"/>
              <a:pathLst>
                <a:path h="1023744" w="1934797">
                  <a:moveTo>
                    <a:pt x="0" y="0"/>
                  </a:moveTo>
                  <a:lnTo>
                    <a:pt x="1934797" y="0"/>
                  </a:lnTo>
                  <a:lnTo>
                    <a:pt x="1934797" y="1023744"/>
                  </a:lnTo>
                  <a:lnTo>
                    <a:pt x="0" y="1023744"/>
                  </a:lnTo>
                  <a:close/>
                </a:path>
              </a:pathLst>
            </a:custGeom>
            <a:solidFill>
              <a:srgbClr val="B10710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57150"/>
              <a:ext cx="1934797" cy="966594"/>
            </a:xfrm>
            <a:prstGeom prst="rect">
              <a:avLst/>
            </a:prstGeom>
          </p:spPr>
          <p:txBody>
            <a:bodyPr anchor="ctr" rtlCol="false" tIns="53213" lIns="53213" bIns="53213" rIns="53213"/>
            <a:lstStyle/>
            <a:p>
              <a:pPr algn="ctr">
                <a:lnSpc>
                  <a:spcPts val="2599"/>
                </a:lnSpc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1719148" y="1792602"/>
            <a:ext cx="15072888" cy="7902112"/>
            <a:chOff x="0" y="0"/>
            <a:chExt cx="1934797" cy="1014337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1934797" cy="1014337"/>
            </a:xfrm>
            <a:custGeom>
              <a:avLst/>
              <a:gdLst/>
              <a:ahLst/>
              <a:cxnLst/>
              <a:rect r="r" b="b" t="t" l="l"/>
              <a:pathLst>
                <a:path h="1014337" w="1934797">
                  <a:moveTo>
                    <a:pt x="0" y="0"/>
                  </a:moveTo>
                  <a:lnTo>
                    <a:pt x="1934797" y="0"/>
                  </a:lnTo>
                  <a:lnTo>
                    <a:pt x="1934797" y="1014337"/>
                  </a:lnTo>
                  <a:lnTo>
                    <a:pt x="0" y="1014337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E9ACAD"/>
              </a:solidFill>
              <a:prstDash val="solid"/>
              <a:miter/>
            </a:ln>
          </p:spPr>
        </p:sp>
        <p:sp>
          <p:nvSpPr>
            <p:cNvPr name="TextBox 18" id="18"/>
            <p:cNvSpPr txBox="true"/>
            <p:nvPr/>
          </p:nvSpPr>
          <p:spPr>
            <a:xfrm>
              <a:off x="0" y="57150"/>
              <a:ext cx="1934797" cy="957187"/>
            </a:xfrm>
            <a:prstGeom prst="rect">
              <a:avLst/>
            </a:prstGeom>
          </p:spPr>
          <p:txBody>
            <a:bodyPr anchor="ctr" rtlCol="false" tIns="53213" lIns="53213" bIns="53213" rIns="53213"/>
            <a:lstStyle/>
            <a:p>
              <a:pPr algn="ctr">
                <a:lnSpc>
                  <a:spcPts val="2599"/>
                </a:lnSpc>
              </a:pPr>
            </a:p>
          </p:txBody>
        </p:sp>
      </p:grpSp>
      <p:sp>
        <p:nvSpPr>
          <p:cNvPr name="TextBox 19" id="19"/>
          <p:cNvSpPr txBox="true"/>
          <p:nvPr/>
        </p:nvSpPr>
        <p:spPr>
          <a:xfrm rot="0">
            <a:off x="2876667" y="2397463"/>
            <a:ext cx="11928340" cy="17411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50"/>
              </a:lnSpc>
            </a:pPr>
            <a:r>
              <a:rPr lang="en-US" sz="2300" spc="115" u="sng">
                <a:solidFill>
                  <a:srgbClr val="E40913"/>
                </a:solidFill>
                <a:latin typeface="Alice Bold"/>
                <a:ea typeface="Alice Bold"/>
                <a:cs typeface="Alice Bold"/>
                <a:sym typeface="Alice Bold"/>
              </a:rPr>
              <a:t>Scalability</a:t>
            </a:r>
          </a:p>
          <a:p>
            <a:pPr algn="l" marL="496571" indent="-248285" lvl="1">
              <a:lnSpc>
                <a:spcPts val="3450"/>
              </a:lnSpc>
              <a:buFont typeface="Arial"/>
              <a:buChar char="•"/>
            </a:pPr>
            <a:r>
              <a:rPr lang="en-US" sz="2300" spc="57">
                <a:solidFill>
                  <a:srgbClr val="E40913"/>
                </a:solidFill>
                <a:latin typeface="Alice"/>
                <a:ea typeface="Alice"/>
                <a:cs typeface="Alice"/>
                <a:sym typeface="Alice"/>
              </a:rPr>
              <a:t>Handle millions of concurrent users </a:t>
            </a:r>
          </a:p>
          <a:p>
            <a:pPr algn="l" marL="496571" indent="-248285" lvl="1">
              <a:lnSpc>
                <a:spcPts val="3450"/>
              </a:lnSpc>
              <a:buFont typeface="Arial"/>
              <a:buChar char="•"/>
            </a:pPr>
            <a:r>
              <a:rPr lang="en-US" sz="2300" spc="57">
                <a:solidFill>
                  <a:srgbClr val="E40913"/>
                </a:solidFill>
                <a:latin typeface="Alice"/>
                <a:ea typeface="Alice"/>
                <a:cs typeface="Alice"/>
                <a:sym typeface="Alice"/>
              </a:rPr>
              <a:t>Utilize </a:t>
            </a:r>
            <a:r>
              <a:rPr lang="en-US" sz="2300" spc="57">
                <a:solidFill>
                  <a:srgbClr val="E40913"/>
                </a:solidFill>
                <a:latin typeface="Alice"/>
                <a:ea typeface="Alice"/>
                <a:cs typeface="Alice"/>
                <a:sym typeface="Alice"/>
              </a:rPr>
              <a:t>cloud infrastructure, horizontal scaling, and load balancing to distribute traffic efficiently across servers.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2876667" y="6086558"/>
            <a:ext cx="11928340" cy="13030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50"/>
              </a:lnSpc>
            </a:pPr>
            <a:r>
              <a:rPr lang="en-US" sz="2300" spc="115" u="sng">
                <a:solidFill>
                  <a:srgbClr val="E40913"/>
                </a:solidFill>
                <a:latin typeface="Alice Bold"/>
                <a:ea typeface="Alice Bold"/>
                <a:cs typeface="Alice Bold"/>
                <a:sym typeface="Alice Bold"/>
              </a:rPr>
              <a:t>Security</a:t>
            </a:r>
          </a:p>
          <a:p>
            <a:pPr algn="l" marL="496571" indent="-248285" lvl="1">
              <a:lnSpc>
                <a:spcPts val="3450"/>
              </a:lnSpc>
              <a:buFont typeface="Arial"/>
              <a:buChar char="•"/>
            </a:pPr>
            <a:r>
              <a:rPr lang="en-US" sz="2300" spc="57">
                <a:solidFill>
                  <a:srgbClr val="E40913"/>
                </a:solidFill>
                <a:latin typeface="Alice"/>
                <a:ea typeface="Alice"/>
                <a:cs typeface="Alice"/>
                <a:sym typeface="Alice"/>
              </a:rPr>
              <a:t>Adapt security measures, including encryption, multi-factor authentication, and access controls, to protect user data and content from unauthorized access.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2876667" y="4462483"/>
            <a:ext cx="11928340" cy="13030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50"/>
              </a:lnSpc>
            </a:pPr>
            <a:r>
              <a:rPr lang="en-US" sz="2300" spc="115" u="sng">
                <a:solidFill>
                  <a:srgbClr val="E40913"/>
                </a:solidFill>
                <a:latin typeface="Alice Bold"/>
                <a:ea typeface="Alice Bold"/>
                <a:cs typeface="Alice Bold"/>
                <a:sym typeface="Alice Bold"/>
              </a:rPr>
              <a:t>Performance</a:t>
            </a:r>
          </a:p>
          <a:p>
            <a:pPr algn="l" marL="496571" indent="-248285" lvl="1">
              <a:lnSpc>
                <a:spcPts val="3450"/>
              </a:lnSpc>
              <a:buFont typeface="Arial"/>
              <a:buChar char="•"/>
            </a:pPr>
            <a:r>
              <a:rPr lang="en-US" sz="2300" spc="57">
                <a:solidFill>
                  <a:srgbClr val="E40913"/>
                </a:solidFill>
                <a:latin typeface="Alice"/>
                <a:ea typeface="Alice"/>
                <a:cs typeface="Alice"/>
                <a:sym typeface="Alice"/>
              </a:rPr>
              <a:t>Ensure fast loading and minimal latency through the use of Content Delivery Networks (CDNs), optimized data retrieval, and adaptive streaming technologies.</a:t>
            </a:r>
          </a:p>
        </p:txBody>
      </p:sp>
    </p:spTree>
  </p:cSld>
  <p:clrMapOvr>
    <a:masterClrMapping/>
  </p:clrMapOvr>
  <p:transition spd="fast">
    <p:fade/>
  </p:transition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0800000">
            <a:off x="-1083785" y="616729"/>
            <a:ext cx="10288115" cy="9053541"/>
          </a:xfrm>
          <a:custGeom>
            <a:avLst/>
            <a:gdLst/>
            <a:ahLst/>
            <a:cxnLst/>
            <a:rect r="r" b="b" t="t" l="l"/>
            <a:pathLst>
              <a:path h="9053541" w="10288115">
                <a:moveTo>
                  <a:pt x="0" y="0"/>
                </a:moveTo>
                <a:lnTo>
                  <a:pt x="10288115" y="0"/>
                </a:lnTo>
                <a:lnTo>
                  <a:pt x="10288115" y="9053542"/>
                </a:lnTo>
                <a:lnTo>
                  <a:pt x="0" y="905354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24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" id="3"/>
          <p:cNvSpPr/>
          <p:nvPr/>
        </p:nvSpPr>
        <p:spPr>
          <a:xfrm flipH="false" flipV="false" rot="-10800000">
            <a:off x="9204330" y="616729"/>
            <a:ext cx="10288115" cy="9053541"/>
          </a:xfrm>
          <a:custGeom>
            <a:avLst/>
            <a:gdLst/>
            <a:ahLst/>
            <a:cxnLst/>
            <a:rect r="r" b="b" t="t" l="l"/>
            <a:pathLst>
              <a:path h="9053541" w="10288115">
                <a:moveTo>
                  <a:pt x="0" y="0"/>
                </a:moveTo>
                <a:lnTo>
                  <a:pt x="10288115" y="0"/>
                </a:lnTo>
                <a:lnTo>
                  <a:pt x="10288115" y="9053542"/>
                </a:lnTo>
                <a:lnTo>
                  <a:pt x="0" y="905354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24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5400000">
            <a:off x="-1237159" y="617220"/>
            <a:ext cx="10287000" cy="9052560"/>
          </a:xfrm>
          <a:custGeom>
            <a:avLst/>
            <a:gdLst/>
            <a:ahLst/>
            <a:cxnLst/>
            <a:rect r="r" b="b" t="t" l="l"/>
            <a:pathLst>
              <a:path h="9052560" w="10287000">
                <a:moveTo>
                  <a:pt x="0" y="0"/>
                </a:moveTo>
                <a:lnTo>
                  <a:pt x="10287000" y="0"/>
                </a:lnTo>
                <a:lnTo>
                  <a:pt x="10287000" y="9052560"/>
                </a:lnTo>
                <a:lnTo>
                  <a:pt x="0" y="90525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24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5400000">
            <a:off x="8806396" y="617220"/>
            <a:ext cx="10287000" cy="9052560"/>
          </a:xfrm>
          <a:custGeom>
            <a:avLst/>
            <a:gdLst/>
            <a:ahLst/>
            <a:cxnLst/>
            <a:rect r="r" b="b" t="t" l="l"/>
            <a:pathLst>
              <a:path h="9052560" w="10287000">
                <a:moveTo>
                  <a:pt x="0" y="0"/>
                </a:moveTo>
                <a:lnTo>
                  <a:pt x="10287000" y="0"/>
                </a:lnTo>
                <a:lnTo>
                  <a:pt x="10287000" y="9052560"/>
                </a:lnTo>
                <a:lnTo>
                  <a:pt x="0" y="90525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24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880111" y="10094764"/>
            <a:ext cx="16527779" cy="632460"/>
            <a:chOff x="0" y="0"/>
            <a:chExt cx="4352995" cy="166574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4352995" cy="166574"/>
            </a:xfrm>
            <a:custGeom>
              <a:avLst/>
              <a:gdLst/>
              <a:ahLst/>
              <a:cxnLst/>
              <a:rect r="r" b="b" t="t" l="l"/>
              <a:pathLst>
                <a:path h="166574" w="4352995">
                  <a:moveTo>
                    <a:pt x="0" y="0"/>
                  </a:moveTo>
                  <a:lnTo>
                    <a:pt x="4352995" y="0"/>
                  </a:lnTo>
                  <a:lnTo>
                    <a:pt x="4352995" y="166574"/>
                  </a:lnTo>
                  <a:lnTo>
                    <a:pt x="0" y="166574"/>
                  </a:lnTo>
                  <a:close/>
                </a:path>
              </a:pathLst>
            </a:custGeom>
            <a:solidFill>
              <a:srgbClr val="B10710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38100"/>
              <a:ext cx="4352995" cy="12847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482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880111" y="-425306"/>
            <a:ext cx="16527779" cy="613410"/>
            <a:chOff x="0" y="0"/>
            <a:chExt cx="4352995" cy="161557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4352995" cy="161557"/>
            </a:xfrm>
            <a:custGeom>
              <a:avLst/>
              <a:gdLst/>
              <a:ahLst/>
              <a:cxnLst/>
              <a:rect r="r" b="b" t="t" l="l"/>
              <a:pathLst>
                <a:path h="161557" w="4352995">
                  <a:moveTo>
                    <a:pt x="0" y="0"/>
                  </a:moveTo>
                  <a:lnTo>
                    <a:pt x="4352995" y="0"/>
                  </a:lnTo>
                  <a:lnTo>
                    <a:pt x="4352995" y="161557"/>
                  </a:lnTo>
                  <a:lnTo>
                    <a:pt x="0" y="161557"/>
                  </a:lnTo>
                  <a:close/>
                </a:path>
              </a:pathLst>
            </a:custGeom>
            <a:solidFill>
              <a:srgbClr val="B10710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38100"/>
              <a:ext cx="4352995" cy="12345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482"/>
                </a:lnSpc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4440023" y="676275"/>
            <a:ext cx="8801627" cy="695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500"/>
              </a:lnSpc>
              <a:spcBef>
                <a:spcPct val="0"/>
              </a:spcBef>
            </a:pPr>
            <a:r>
              <a:rPr lang="en-US" sz="4500">
                <a:solidFill>
                  <a:srgbClr val="FFFFFF"/>
                </a:solidFill>
                <a:latin typeface="Calibri (MS)"/>
                <a:ea typeface="Calibri (MS)"/>
                <a:cs typeface="Calibri (MS)"/>
                <a:sym typeface="Calibri (MS)"/>
              </a:rPr>
              <a:t>Non-Functional Requirements</a:t>
            </a:r>
          </a:p>
        </p:txBody>
      </p:sp>
      <p:grpSp>
        <p:nvGrpSpPr>
          <p:cNvPr name="Group 13" id="13"/>
          <p:cNvGrpSpPr/>
          <p:nvPr/>
        </p:nvGrpSpPr>
        <p:grpSpPr>
          <a:xfrm rot="0">
            <a:off x="1578524" y="1637725"/>
            <a:ext cx="15072888" cy="7975396"/>
            <a:chOff x="0" y="0"/>
            <a:chExt cx="1934797" cy="1023744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934797" cy="1023744"/>
            </a:xfrm>
            <a:custGeom>
              <a:avLst/>
              <a:gdLst/>
              <a:ahLst/>
              <a:cxnLst/>
              <a:rect r="r" b="b" t="t" l="l"/>
              <a:pathLst>
                <a:path h="1023744" w="1934797">
                  <a:moveTo>
                    <a:pt x="0" y="0"/>
                  </a:moveTo>
                  <a:lnTo>
                    <a:pt x="1934797" y="0"/>
                  </a:lnTo>
                  <a:lnTo>
                    <a:pt x="1934797" y="1023744"/>
                  </a:lnTo>
                  <a:lnTo>
                    <a:pt x="0" y="1023744"/>
                  </a:lnTo>
                  <a:close/>
                </a:path>
              </a:pathLst>
            </a:custGeom>
            <a:solidFill>
              <a:srgbClr val="B10710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57150"/>
              <a:ext cx="1934797" cy="966594"/>
            </a:xfrm>
            <a:prstGeom prst="rect">
              <a:avLst/>
            </a:prstGeom>
          </p:spPr>
          <p:txBody>
            <a:bodyPr anchor="ctr" rtlCol="false" tIns="53213" lIns="53213" bIns="53213" rIns="53213"/>
            <a:lstStyle/>
            <a:p>
              <a:pPr algn="ctr">
                <a:lnSpc>
                  <a:spcPts val="2599"/>
                </a:lnSpc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1719148" y="1792602"/>
            <a:ext cx="15072888" cy="7902112"/>
            <a:chOff x="0" y="0"/>
            <a:chExt cx="1934797" cy="1014337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1934797" cy="1014337"/>
            </a:xfrm>
            <a:custGeom>
              <a:avLst/>
              <a:gdLst/>
              <a:ahLst/>
              <a:cxnLst/>
              <a:rect r="r" b="b" t="t" l="l"/>
              <a:pathLst>
                <a:path h="1014337" w="1934797">
                  <a:moveTo>
                    <a:pt x="0" y="0"/>
                  </a:moveTo>
                  <a:lnTo>
                    <a:pt x="1934797" y="0"/>
                  </a:lnTo>
                  <a:lnTo>
                    <a:pt x="1934797" y="1014337"/>
                  </a:lnTo>
                  <a:lnTo>
                    <a:pt x="0" y="1014337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E9ACAD"/>
              </a:solidFill>
              <a:prstDash val="solid"/>
              <a:miter/>
            </a:ln>
          </p:spPr>
        </p:sp>
        <p:sp>
          <p:nvSpPr>
            <p:cNvPr name="TextBox 18" id="18"/>
            <p:cNvSpPr txBox="true"/>
            <p:nvPr/>
          </p:nvSpPr>
          <p:spPr>
            <a:xfrm>
              <a:off x="0" y="57150"/>
              <a:ext cx="1934797" cy="957187"/>
            </a:xfrm>
            <a:prstGeom prst="rect">
              <a:avLst/>
            </a:prstGeom>
          </p:spPr>
          <p:txBody>
            <a:bodyPr anchor="ctr" rtlCol="false" tIns="53213" lIns="53213" bIns="53213" rIns="53213"/>
            <a:lstStyle/>
            <a:p>
              <a:pPr algn="ctr">
                <a:lnSpc>
                  <a:spcPts val="2599"/>
                </a:lnSpc>
              </a:pPr>
            </a:p>
          </p:txBody>
        </p:sp>
      </p:grpSp>
      <p:sp>
        <p:nvSpPr>
          <p:cNvPr name="TextBox 19" id="19"/>
          <p:cNvSpPr txBox="true"/>
          <p:nvPr/>
        </p:nvSpPr>
        <p:spPr>
          <a:xfrm rot="0">
            <a:off x="2876667" y="2397463"/>
            <a:ext cx="11928340" cy="17411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50"/>
              </a:lnSpc>
            </a:pPr>
            <a:r>
              <a:rPr lang="en-US" sz="2300" spc="115" u="sng">
                <a:solidFill>
                  <a:srgbClr val="E40913"/>
                </a:solidFill>
                <a:latin typeface="Alice Bold"/>
                <a:ea typeface="Alice Bold"/>
                <a:cs typeface="Alice Bold"/>
                <a:sym typeface="Alice Bold"/>
              </a:rPr>
              <a:t>Scalability</a:t>
            </a:r>
          </a:p>
          <a:p>
            <a:pPr algn="l" marL="496571" indent="-248285" lvl="1">
              <a:lnSpc>
                <a:spcPts val="3450"/>
              </a:lnSpc>
              <a:buFont typeface="Arial"/>
              <a:buChar char="•"/>
            </a:pPr>
            <a:r>
              <a:rPr lang="en-US" sz="2300" spc="57">
                <a:solidFill>
                  <a:srgbClr val="E40913"/>
                </a:solidFill>
                <a:latin typeface="Alice"/>
                <a:ea typeface="Alice"/>
                <a:cs typeface="Alice"/>
                <a:sym typeface="Alice"/>
              </a:rPr>
              <a:t>Handle millions of concurrent users </a:t>
            </a:r>
          </a:p>
          <a:p>
            <a:pPr algn="l" marL="496571" indent="-248285" lvl="1">
              <a:lnSpc>
                <a:spcPts val="3450"/>
              </a:lnSpc>
              <a:buFont typeface="Arial"/>
              <a:buChar char="•"/>
            </a:pPr>
            <a:r>
              <a:rPr lang="en-US" sz="2300" spc="57">
                <a:solidFill>
                  <a:srgbClr val="E40913"/>
                </a:solidFill>
                <a:latin typeface="Alice"/>
                <a:ea typeface="Alice"/>
                <a:cs typeface="Alice"/>
                <a:sym typeface="Alice"/>
              </a:rPr>
              <a:t>Utilize </a:t>
            </a:r>
            <a:r>
              <a:rPr lang="en-US" sz="2300" spc="57">
                <a:solidFill>
                  <a:srgbClr val="E40913"/>
                </a:solidFill>
                <a:latin typeface="Alice"/>
                <a:ea typeface="Alice"/>
                <a:cs typeface="Alice"/>
                <a:sym typeface="Alice"/>
              </a:rPr>
              <a:t>cloud infrastructure, horizontal scaling, and load balancing to distribute traffic efficiently across servers.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2876667" y="6086558"/>
            <a:ext cx="11928340" cy="13030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50"/>
              </a:lnSpc>
            </a:pPr>
            <a:r>
              <a:rPr lang="en-US" sz="2300" spc="115" u="sng">
                <a:solidFill>
                  <a:srgbClr val="E40913"/>
                </a:solidFill>
                <a:latin typeface="Alice Bold"/>
                <a:ea typeface="Alice Bold"/>
                <a:cs typeface="Alice Bold"/>
                <a:sym typeface="Alice Bold"/>
              </a:rPr>
              <a:t>Security</a:t>
            </a:r>
          </a:p>
          <a:p>
            <a:pPr algn="l" marL="496571" indent="-248285" lvl="1">
              <a:lnSpc>
                <a:spcPts val="3450"/>
              </a:lnSpc>
              <a:buFont typeface="Arial"/>
              <a:buChar char="•"/>
            </a:pPr>
            <a:r>
              <a:rPr lang="en-US" sz="2300" spc="57">
                <a:solidFill>
                  <a:srgbClr val="E40913"/>
                </a:solidFill>
                <a:latin typeface="Alice"/>
                <a:ea typeface="Alice"/>
                <a:cs typeface="Alice"/>
                <a:sym typeface="Alice"/>
              </a:rPr>
              <a:t>Adapt security measures, including encryption, multi-factor authentication, and access controls, to protect user data and content from unauthorized access.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2876667" y="7710634"/>
            <a:ext cx="11928340" cy="13030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50"/>
              </a:lnSpc>
            </a:pPr>
            <a:r>
              <a:rPr lang="en-US" sz="2300" spc="115" u="sng">
                <a:solidFill>
                  <a:srgbClr val="E40913"/>
                </a:solidFill>
                <a:latin typeface="Alice Bold"/>
                <a:ea typeface="Alice Bold"/>
                <a:cs typeface="Alice Bold"/>
                <a:sym typeface="Alice Bold"/>
              </a:rPr>
              <a:t>Availability</a:t>
            </a:r>
          </a:p>
          <a:p>
            <a:pPr algn="l" marL="496571" indent="-248285" lvl="1">
              <a:lnSpc>
                <a:spcPts val="3450"/>
              </a:lnSpc>
              <a:buFont typeface="Arial"/>
              <a:buChar char="•"/>
            </a:pPr>
            <a:r>
              <a:rPr lang="en-US" sz="2300" spc="57">
                <a:solidFill>
                  <a:srgbClr val="E40913"/>
                </a:solidFill>
                <a:latin typeface="Alice"/>
                <a:ea typeface="Alice"/>
                <a:cs typeface="Alice"/>
                <a:sym typeface="Alice"/>
              </a:rPr>
              <a:t> Maintain uninterrupted service across the globe using globally distributed servers and automated failover mechanisms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2876667" y="4462483"/>
            <a:ext cx="11928340" cy="13030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50"/>
              </a:lnSpc>
            </a:pPr>
            <a:r>
              <a:rPr lang="en-US" sz="2300" spc="115" u="sng">
                <a:solidFill>
                  <a:srgbClr val="E40913"/>
                </a:solidFill>
                <a:latin typeface="Alice Bold"/>
                <a:ea typeface="Alice Bold"/>
                <a:cs typeface="Alice Bold"/>
                <a:sym typeface="Alice Bold"/>
              </a:rPr>
              <a:t>Performance</a:t>
            </a:r>
          </a:p>
          <a:p>
            <a:pPr algn="l" marL="496571" indent="-248285" lvl="1">
              <a:lnSpc>
                <a:spcPts val="3450"/>
              </a:lnSpc>
              <a:buFont typeface="Arial"/>
              <a:buChar char="•"/>
            </a:pPr>
            <a:r>
              <a:rPr lang="en-US" sz="2300" spc="57">
                <a:solidFill>
                  <a:srgbClr val="E40913"/>
                </a:solidFill>
                <a:latin typeface="Alice"/>
                <a:ea typeface="Alice"/>
                <a:cs typeface="Alice"/>
                <a:sym typeface="Alice"/>
              </a:rPr>
              <a:t>Ensure fast loading and minimal latency through the use of Content Delivery Networks (CDNs), optimized data retrieval, and adaptive streaming technologies.</a:t>
            </a:r>
          </a:p>
        </p:txBody>
      </p:sp>
    </p:spTree>
  </p:cSld>
  <p:clrMapOvr>
    <a:masterClrMapping/>
  </p:clrMapOvr>
  <p:transition spd="fast">
    <p:fade/>
  </p:transition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083785" y="-224790"/>
            <a:ext cx="20576230" cy="10737070"/>
            <a:chOff x="0" y="0"/>
            <a:chExt cx="27434974" cy="14316094"/>
          </a:xfrm>
        </p:grpSpPr>
        <p:sp>
          <p:nvSpPr>
            <p:cNvPr name="Freeform 3" id="3"/>
            <p:cNvSpPr/>
            <p:nvPr/>
          </p:nvSpPr>
          <p:spPr>
            <a:xfrm flipH="false" flipV="false" rot="-10800000">
              <a:off x="0" y="1122025"/>
              <a:ext cx="13717487" cy="12071388"/>
            </a:xfrm>
            <a:custGeom>
              <a:avLst/>
              <a:gdLst/>
              <a:ahLst/>
              <a:cxnLst/>
              <a:rect r="r" b="b" t="t" l="l"/>
              <a:pathLst>
                <a:path h="12071388" w="13717487">
                  <a:moveTo>
                    <a:pt x="0" y="0"/>
                  </a:moveTo>
                  <a:lnTo>
                    <a:pt x="13717487" y="0"/>
                  </a:lnTo>
                  <a:lnTo>
                    <a:pt x="13717487" y="12071389"/>
                  </a:lnTo>
                  <a:lnTo>
                    <a:pt x="0" y="1207138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224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name="Freeform 4" id="4"/>
            <p:cNvSpPr/>
            <p:nvPr/>
          </p:nvSpPr>
          <p:spPr>
            <a:xfrm flipH="false" flipV="false" rot="-10800000">
              <a:off x="13717487" y="1122025"/>
              <a:ext cx="13717487" cy="12071388"/>
            </a:xfrm>
            <a:custGeom>
              <a:avLst/>
              <a:gdLst/>
              <a:ahLst/>
              <a:cxnLst/>
              <a:rect r="r" b="b" t="t" l="l"/>
              <a:pathLst>
                <a:path h="12071388" w="13717487">
                  <a:moveTo>
                    <a:pt x="0" y="0"/>
                  </a:moveTo>
                  <a:lnTo>
                    <a:pt x="13717487" y="0"/>
                  </a:lnTo>
                  <a:lnTo>
                    <a:pt x="13717487" y="12071389"/>
                  </a:lnTo>
                  <a:lnTo>
                    <a:pt x="0" y="1207138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224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name="Freeform 5" id="5"/>
            <p:cNvSpPr/>
            <p:nvPr/>
          </p:nvSpPr>
          <p:spPr>
            <a:xfrm flipH="false" flipV="false" rot="5400000">
              <a:off x="-204498" y="1122679"/>
              <a:ext cx="13716000" cy="12070080"/>
            </a:xfrm>
            <a:custGeom>
              <a:avLst/>
              <a:gdLst/>
              <a:ahLst/>
              <a:cxnLst/>
              <a:rect r="r" b="b" t="t" l="l"/>
              <a:pathLst>
                <a:path h="1207008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2070080"/>
                  </a:lnTo>
                  <a:lnTo>
                    <a:pt x="0" y="1207008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224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name="Freeform 6" id="6"/>
            <p:cNvSpPr/>
            <p:nvPr/>
          </p:nvSpPr>
          <p:spPr>
            <a:xfrm flipH="false" flipV="false" rot="5400000">
              <a:off x="13186907" y="1122679"/>
              <a:ext cx="13716000" cy="12070080"/>
            </a:xfrm>
            <a:custGeom>
              <a:avLst/>
              <a:gdLst/>
              <a:ahLst/>
              <a:cxnLst/>
              <a:rect r="r" b="b" t="t" l="l"/>
              <a:pathLst>
                <a:path h="1207008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2070080"/>
                  </a:lnTo>
                  <a:lnTo>
                    <a:pt x="0" y="1207008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224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grpSp>
          <p:nvGrpSpPr>
            <p:cNvPr name="Group 7" id="7"/>
            <p:cNvGrpSpPr/>
            <p:nvPr/>
          </p:nvGrpSpPr>
          <p:grpSpPr>
            <a:xfrm rot="0">
              <a:off x="2618527" y="13472814"/>
              <a:ext cx="22037038" cy="843280"/>
              <a:chOff x="0" y="0"/>
              <a:chExt cx="4352995" cy="166574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 rot="0">
                <a:off x="0" y="0"/>
                <a:ext cx="4352995" cy="166574"/>
              </a:xfrm>
              <a:custGeom>
                <a:avLst/>
                <a:gdLst/>
                <a:ahLst/>
                <a:cxnLst/>
                <a:rect r="r" b="b" t="t" l="l"/>
                <a:pathLst>
                  <a:path h="166574" w="4352995">
                    <a:moveTo>
                      <a:pt x="0" y="0"/>
                    </a:moveTo>
                    <a:lnTo>
                      <a:pt x="4352995" y="0"/>
                    </a:lnTo>
                    <a:lnTo>
                      <a:pt x="4352995" y="166574"/>
                    </a:lnTo>
                    <a:lnTo>
                      <a:pt x="0" y="166574"/>
                    </a:lnTo>
                    <a:close/>
                  </a:path>
                </a:pathLst>
              </a:custGeom>
              <a:solidFill>
                <a:srgbClr val="B10710"/>
              </a:solidFill>
            </p:spPr>
          </p:sp>
          <p:sp>
            <p:nvSpPr>
              <p:cNvPr name="TextBox 9" id="9"/>
              <p:cNvSpPr txBox="true"/>
              <p:nvPr/>
            </p:nvSpPr>
            <p:spPr>
              <a:xfrm>
                <a:off x="0" y="38100"/>
                <a:ext cx="4352995" cy="128474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482"/>
                  </a:lnSpc>
                </a:pPr>
              </a:p>
            </p:txBody>
          </p:sp>
        </p:grpSp>
        <p:grpSp>
          <p:nvGrpSpPr>
            <p:cNvPr name="Group 10" id="10"/>
            <p:cNvGrpSpPr/>
            <p:nvPr/>
          </p:nvGrpSpPr>
          <p:grpSpPr>
            <a:xfrm rot="0">
              <a:off x="2618527" y="0"/>
              <a:ext cx="22037038" cy="843280"/>
              <a:chOff x="0" y="0"/>
              <a:chExt cx="4352995" cy="166574"/>
            </a:xfrm>
          </p:grpSpPr>
          <p:sp>
            <p:nvSpPr>
              <p:cNvPr name="Freeform 11" id="11"/>
              <p:cNvSpPr/>
              <p:nvPr/>
            </p:nvSpPr>
            <p:spPr>
              <a:xfrm flipH="false" flipV="false" rot="0">
                <a:off x="0" y="0"/>
                <a:ext cx="4352995" cy="166574"/>
              </a:xfrm>
              <a:custGeom>
                <a:avLst/>
                <a:gdLst/>
                <a:ahLst/>
                <a:cxnLst/>
                <a:rect r="r" b="b" t="t" l="l"/>
                <a:pathLst>
                  <a:path h="166574" w="4352995">
                    <a:moveTo>
                      <a:pt x="0" y="0"/>
                    </a:moveTo>
                    <a:lnTo>
                      <a:pt x="4352995" y="0"/>
                    </a:lnTo>
                    <a:lnTo>
                      <a:pt x="4352995" y="166574"/>
                    </a:lnTo>
                    <a:lnTo>
                      <a:pt x="0" y="166574"/>
                    </a:lnTo>
                    <a:close/>
                  </a:path>
                </a:pathLst>
              </a:custGeom>
              <a:solidFill>
                <a:srgbClr val="B10710"/>
              </a:solidFill>
            </p:spPr>
          </p:sp>
          <p:sp>
            <p:nvSpPr>
              <p:cNvPr name="TextBox 12" id="12"/>
              <p:cNvSpPr txBox="true"/>
              <p:nvPr/>
            </p:nvSpPr>
            <p:spPr>
              <a:xfrm>
                <a:off x="0" y="38100"/>
                <a:ext cx="4352995" cy="128474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482"/>
                  </a:lnSpc>
                </a:pPr>
              </a:p>
            </p:txBody>
          </p:sp>
        </p:grpSp>
      </p:grpSp>
      <p:grpSp>
        <p:nvGrpSpPr>
          <p:cNvPr name="Group 13" id="13"/>
          <p:cNvGrpSpPr/>
          <p:nvPr/>
        </p:nvGrpSpPr>
        <p:grpSpPr>
          <a:xfrm rot="0">
            <a:off x="5908361" y="1332320"/>
            <a:ext cx="6471277" cy="3197974"/>
            <a:chOff x="0" y="0"/>
            <a:chExt cx="1704369" cy="842265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704369" cy="842265"/>
            </a:xfrm>
            <a:custGeom>
              <a:avLst/>
              <a:gdLst/>
              <a:ahLst/>
              <a:cxnLst/>
              <a:rect r="r" b="b" t="t" l="l"/>
              <a:pathLst>
                <a:path h="842265" w="1704369">
                  <a:moveTo>
                    <a:pt x="0" y="0"/>
                  </a:moveTo>
                  <a:lnTo>
                    <a:pt x="1704369" y="0"/>
                  </a:lnTo>
                  <a:lnTo>
                    <a:pt x="1704369" y="842265"/>
                  </a:lnTo>
                  <a:lnTo>
                    <a:pt x="0" y="842265"/>
                  </a:lnTo>
                  <a:close/>
                </a:path>
              </a:pathLst>
            </a:custGeom>
            <a:solidFill>
              <a:srgbClr val="B10710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0" y="38100"/>
              <a:ext cx="1704369" cy="80416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482"/>
                </a:lnSpc>
              </a:pPr>
            </a:p>
          </p:txBody>
        </p:sp>
      </p:grpSp>
      <p:sp>
        <p:nvSpPr>
          <p:cNvPr name="TextBox 16" id="16"/>
          <p:cNvSpPr txBox="true"/>
          <p:nvPr/>
        </p:nvSpPr>
        <p:spPr>
          <a:xfrm rot="0">
            <a:off x="6391690" y="1699671"/>
            <a:ext cx="5504619" cy="23766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591"/>
              </a:lnSpc>
            </a:pPr>
            <a:r>
              <a:rPr lang="en-US" sz="6900" spc="345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ARCHITECTURE DESIGN</a:t>
            </a:r>
          </a:p>
        </p:txBody>
      </p:sp>
    </p:spTree>
  </p:cSld>
  <p:clrMapOvr>
    <a:masterClrMapping/>
  </p:clrMapOvr>
  <p:transition spd="fast">
    <p:fade/>
  </p:transition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083785" y="-224790"/>
            <a:ext cx="20576230" cy="10737070"/>
            <a:chOff x="0" y="0"/>
            <a:chExt cx="27434974" cy="14316094"/>
          </a:xfrm>
        </p:grpSpPr>
        <p:sp>
          <p:nvSpPr>
            <p:cNvPr name="Freeform 3" id="3"/>
            <p:cNvSpPr/>
            <p:nvPr/>
          </p:nvSpPr>
          <p:spPr>
            <a:xfrm flipH="false" flipV="false" rot="-10800000">
              <a:off x="0" y="1122025"/>
              <a:ext cx="13717487" cy="12071388"/>
            </a:xfrm>
            <a:custGeom>
              <a:avLst/>
              <a:gdLst/>
              <a:ahLst/>
              <a:cxnLst/>
              <a:rect r="r" b="b" t="t" l="l"/>
              <a:pathLst>
                <a:path h="12071388" w="13717487">
                  <a:moveTo>
                    <a:pt x="0" y="0"/>
                  </a:moveTo>
                  <a:lnTo>
                    <a:pt x="13717487" y="0"/>
                  </a:lnTo>
                  <a:lnTo>
                    <a:pt x="13717487" y="12071389"/>
                  </a:lnTo>
                  <a:lnTo>
                    <a:pt x="0" y="1207138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224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name="Freeform 4" id="4"/>
            <p:cNvSpPr/>
            <p:nvPr/>
          </p:nvSpPr>
          <p:spPr>
            <a:xfrm flipH="false" flipV="false" rot="-10800000">
              <a:off x="13717487" y="1122025"/>
              <a:ext cx="13717487" cy="12071388"/>
            </a:xfrm>
            <a:custGeom>
              <a:avLst/>
              <a:gdLst/>
              <a:ahLst/>
              <a:cxnLst/>
              <a:rect r="r" b="b" t="t" l="l"/>
              <a:pathLst>
                <a:path h="12071388" w="13717487">
                  <a:moveTo>
                    <a:pt x="0" y="0"/>
                  </a:moveTo>
                  <a:lnTo>
                    <a:pt x="13717487" y="0"/>
                  </a:lnTo>
                  <a:lnTo>
                    <a:pt x="13717487" y="12071389"/>
                  </a:lnTo>
                  <a:lnTo>
                    <a:pt x="0" y="1207138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224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name="Freeform 5" id="5"/>
            <p:cNvSpPr/>
            <p:nvPr/>
          </p:nvSpPr>
          <p:spPr>
            <a:xfrm flipH="false" flipV="false" rot="5400000">
              <a:off x="-204498" y="1122679"/>
              <a:ext cx="13716000" cy="12070080"/>
            </a:xfrm>
            <a:custGeom>
              <a:avLst/>
              <a:gdLst/>
              <a:ahLst/>
              <a:cxnLst/>
              <a:rect r="r" b="b" t="t" l="l"/>
              <a:pathLst>
                <a:path h="1207008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2070080"/>
                  </a:lnTo>
                  <a:lnTo>
                    <a:pt x="0" y="1207008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224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name="Freeform 6" id="6"/>
            <p:cNvSpPr/>
            <p:nvPr/>
          </p:nvSpPr>
          <p:spPr>
            <a:xfrm flipH="false" flipV="false" rot="5400000">
              <a:off x="13186907" y="1122679"/>
              <a:ext cx="13716000" cy="12070080"/>
            </a:xfrm>
            <a:custGeom>
              <a:avLst/>
              <a:gdLst/>
              <a:ahLst/>
              <a:cxnLst/>
              <a:rect r="r" b="b" t="t" l="l"/>
              <a:pathLst>
                <a:path h="1207008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2070080"/>
                  </a:lnTo>
                  <a:lnTo>
                    <a:pt x="0" y="1207008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224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grpSp>
          <p:nvGrpSpPr>
            <p:cNvPr name="Group 7" id="7"/>
            <p:cNvGrpSpPr/>
            <p:nvPr/>
          </p:nvGrpSpPr>
          <p:grpSpPr>
            <a:xfrm rot="0">
              <a:off x="2618527" y="13472814"/>
              <a:ext cx="22037038" cy="843280"/>
              <a:chOff x="0" y="0"/>
              <a:chExt cx="4352995" cy="166574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 rot="0">
                <a:off x="0" y="0"/>
                <a:ext cx="4352995" cy="166574"/>
              </a:xfrm>
              <a:custGeom>
                <a:avLst/>
                <a:gdLst/>
                <a:ahLst/>
                <a:cxnLst/>
                <a:rect r="r" b="b" t="t" l="l"/>
                <a:pathLst>
                  <a:path h="166574" w="4352995">
                    <a:moveTo>
                      <a:pt x="0" y="0"/>
                    </a:moveTo>
                    <a:lnTo>
                      <a:pt x="4352995" y="0"/>
                    </a:lnTo>
                    <a:lnTo>
                      <a:pt x="4352995" y="166574"/>
                    </a:lnTo>
                    <a:lnTo>
                      <a:pt x="0" y="166574"/>
                    </a:lnTo>
                    <a:close/>
                  </a:path>
                </a:pathLst>
              </a:custGeom>
              <a:solidFill>
                <a:srgbClr val="B10710"/>
              </a:solidFill>
            </p:spPr>
          </p:sp>
          <p:sp>
            <p:nvSpPr>
              <p:cNvPr name="TextBox 9" id="9"/>
              <p:cNvSpPr txBox="true"/>
              <p:nvPr/>
            </p:nvSpPr>
            <p:spPr>
              <a:xfrm>
                <a:off x="0" y="38100"/>
                <a:ext cx="4352995" cy="128474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482"/>
                  </a:lnSpc>
                </a:pPr>
              </a:p>
            </p:txBody>
          </p:sp>
        </p:grpSp>
        <p:grpSp>
          <p:nvGrpSpPr>
            <p:cNvPr name="Group 10" id="10"/>
            <p:cNvGrpSpPr/>
            <p:nvPr/>
          </p:nvGrpSpPr>
          <p:grpSpPr>
            <a:xfrm rot="0">
              <a:off x="2618527" y="0"/>
              <a:ext cx="22037038" cy="843280"/>
              <a:chOff x="0" y="0"/>
              <a:chExt cx="4352995" cy="166574"/>
            </a:xfrm>
          </p:grpSpPr>
          <p:sp>
            <p:nvSpPr>
              <p:cNvPr name="Freeform 11" id="11"/>
              <p:cNvSpPr/>
              <p:nvPr/>
            </p:nvSpPr>
            <p:spPr>
              <a:xfrm flipH="false" flipV="false" rot="0">
                <a:off x="0" y="0"/>
                <a:ext cx="4352995" cy="166574"/>
              </a:xfrm>
              <a:custGeom>
                <a:avLst/>
                <a:gdLst/>
                <a:ahLst/>
                <a:cxnLst/>
                <a:rect r="r" b="b" t="t" l="l"/>
                <a:pathLst>
                  <a:path h="166574" w="4352995">
                    <a:moveTo>
                      <a:pt x="0" y="0"/>
                    </a:moveTo>
                    <a:lnTo>
                      <a:pt x="4352995" y="0"/>
                    </a:lnTo>
                    <a:lnTo>
                      <a:pt x="4352995" y="166574"/>
                    </a:lnTo>
                    <a:lnTo>
                      <a:pt x="0" y="166574"/>
                    </a:lnTo>
                    <a:close/>
                  </a:path>
                </a:pathLst>
              </a:custGeom>
              <a:solidFill>
                <a:srgbClr val="B10710"/>
              </a:solidFill>
            </p:spPr>
          </p:sp>
          <p:sp>
            <p:nvSpPr>
              <p:cNvPr name="TextBox 12" id="12"/>
              <p:cNvSpPr txBox="true"/>
              <p:nvPr/>
            </p:nvSpPr>
            <p:spPr>
              <a:xfrm>
                <a:off x="0" y="38100"/>
                <a:ext cx="4352995" cy="128474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482"/>
                  </a:lnSpc>
                </a:pPr>
              </a:p>
            </p:txBody>
          </p:sp>
        </p:grpSp>
      </p:grpSp>
      <p:grpSp>
        <p:nvGrpSpPr>
          <p:cNvPr name="Group 13" id="13"/>
          <p:cNvGrpSpPr/>
          <p:nvPr/>
        </p:nvGrpSpPr>
        <p:grpSpPr>
          <a:xfrm rot="0">
            <a:off x="1058012" y="4772440"/>
            <a:ext cx="4122875" cy="3928857"/>
            <a:chOff x="0" y="0"/>
            <a:chExt cx="812800" cy="774551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12800" cy="774551"/>
            </a:xfrm>
            <a:custGeom>
              <a:avLst/>
              <a:gdLst/>
              <a:ahLst/>
              <a:cxnLst/>
              <a:rect r="r" b="b" t="t" l="l"/>
              <a:pathLst>
                <a:path h="774551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774551"/>
                  </a:lnTo>
                  <a:lnTo>
                    <a:pt x="0" y="774551"/>
                  </a:lnTo>
                  <a:close/>
                </a:path>
              </a:pathLst>
            </a:custGeom>
            <a:solidFill>
              <a:srgbClr val="B10710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57150"/>
              <a:ext cx="812800" cy="717401"/>
            </a:xfrm>
            <a:prstGeom prst="rect">
              <a:avLst/>
            </a:prstGeom>
          </p:spPr>
          <p:txBody>
            <a:bodyPr anchor="ctr" rtlCol="false" tIns="53213" lIns="53213" bIns="53213" rIns="53213"/>
            <a:lstStyle/>
            <a:p>
              <a:pPr algn="ctr">
                <a:lnSpc>
                  <a:spcPts val="2599"/>
                </a:lnSpc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1261611" y="4966458"/>
            <a:ext cx="4122875" cy="3928857"/>
            <a:chOff x="0" y="0"/>
            <a:chExt cx="812800" cy="774551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812800" cy="774551"/>
            </a:xfrm>
            <a:custGeom>
              <a:avLst/>
              <a:gdLst/>
              <a:ahLst/>
              <a:cxnLst/>
              <a:rect r="r" b="b" t="t" l="l"/>
              <a:pathLst>
                <a:path h="774551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774551"/>
                  </a:lnTo>
                  <a:lnTo>
                    <a:pt x="0" y="774551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8" id="18"/>
            <p:cNvSpPr txBox="true"/>
            <p:nvPr/>
          </p:nvSpPr>
          <p:spPr>
            <a:xfrm>
              <a:off x="0" y="57150"/>
              <a:ext cx="812800" cy="717401"/>
            </a:xfrm>
            <a:prstGeom prst="rect">
              <a:avLst/>
            </a:prstGeom>
          </p:spPr>
          <p:txBody>
            <a:bodyPr anchor="ctr" rtlCol="false" tIns="53213" lIns="53213" bIns="53213" rIns="53213"/>
            <a:lstStyle/>
            <a:p>
              <a:pPr algn="ctr">
                <a:lnSpc>
                  <a:spcPts val="2599"/>
                </a:lnSpc>
              </a:pP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5908361" y="1332320"/>
            <a:ext cx="6471277" cy="3197974"/>
            <a:chOff x="0" y="0"/>
            <a:chExt cx="1704369" cy="842265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1704369" cy="842265"/>
            </a:xfrm>
            <a:custGeom>
              <a:avLst/>
              <a:gdLst/>
              <a:ahLst/>
              <a:cxnLst/>
              <a:rect r="r" b="b" t="t" l="l"/>
              <a:pathLst>
                <a:path h="842265" w="1704369">
                  <a:moveTo>
                    <a:pt x="0" y="0"/>
                  </a:moveTo>
                  <a:lnTo>
                    <a:pt x="1704369" y="0"/>
                  </a:lnTo>
                  <a:lnTo>
                    <a:pt x="1704369" y="842265"/>
                  </a:lnTo>
                  <a:lnTo>
                    <a:pt x="0" y="842265"/>
                  </a:lnTo>
                  <a:close/>
                </a:path>
              </a:pathLst>
            </a:custGeom>
            <a:solidFill>
              <a:srgbClr val="B10710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21" id="21"/>
            <p:cNvSpPr txBox="true"/>
            <p:nvPr/>
          </p:nvSpPr>
          <p:spPr>
            <a:xfrm>
              <a:off x="0" y="38100"/>
              <a:ext cx="1704369" cy="80416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482"/>
                </a:lnSpc>
              </a:pPr>
            </a:p>
          </p:txBody>
        </p:sp>
      </p:grpSp>
      <p:grpSp>
        <p:nvGrpSpPr>
          <p:cNvPr name="Group 22" id="22"/>
          <p:cNvGrpSpPr/>
          <p:nvPr/>
        </p:nvGrpSpPr>
        <p:grpSpPr>
          <a:xfrm rot="0">
            <a:off x="2303071" y="3111231"/>
            <a:ext cx="3605254" cy="1608986"/>
            <a:chOff x="0" y="0"/>
            <a:chExt cx="4807005" cy="2145315"/>
          </a:xfrm>
        </p:grpSpPr>
        <p:sp>
          <p:nvSpPr>
            <p:cNvPr name="AutoShape 23" id="23"/>
            <p:cNvSpPr/>
            <p:nvPr/>
          </p:nvSpPr>
          <p:spPr>
            <a:xfrm flipH="true">
              <a:off x="3364456" y="55179"/>
              <a:ext cx="0" cy="1198746"/>
            </a:xfrm>
            <a:prstGeom prst="line">
              <a:avLst/>
            </a:prstGeom>
            <a:ln cap="flat" w="101600">
              <a:solidFill>
                <a:srgbClr val="E9ACAD"/>
              </a:solidFill>
              <a:prstDash val="sysDash"/>
              <a:headEnd type="none" len="sm" w="sm"/>
              <a:tailEnd type="none" len="sm" w="sm"/>
            </a:ln>
          </p:spPr>
        </p:sp>
        <p:sp>
          <p:nvSpPr>
            <p:cNvPr name="AutoShape 24" id="24"/>
            <p:cNvSpPr/>
            <p:nvPr/>
          </p:nvSpPr>
          <p:spPr>
            <a:xfrm flipV="true">
              <a:off x="3411972" y="50800"/>
              <a:ext cx="1394901" cy="3647"/>
            </a:xfrm>
            <a:prstGeom prst="line">
              <a:avLst/>
            </a:prstGeom>
            <a:ln cap="flat" w="101600">
              <a:solidFill>
                <a:srgbClr val="E9ACAD"/>
              </a:solidFill>
              <a:prstDash val="sysDash"/>
              <a:headEnd type="none" len="sm" w="sm"/>
              <a:tailEnd type="none" len="sm" w="sm"/>
            </a:ln>
          </p:spPr>
        </p:sp>
        <p:sp>
          <p:nvSpPr>
            <p:cNvPr name="AutoShape 25" id="25"/>
            <p:cNvSpPr/>
            <p:nvPr/>
          </p:nvSpPr>
          <p:spPr>
            <a:xfrm>
              <a:off x="3649" y="1238006"/>
              <a:ext cx="3407957" cy="0"/>
            </a:xfrm>
            <a:prstGeom prst="line">
              <a:avLst/>
            </a:prstGeom>
            <a:ln cap="flat" w="101600">
              <a:solidFill>
                <a:srgbClr val="E9ACAD"/>
              </a:solidFill>
              <a:prstDash val="sysDash"/>
              <a:headEnd type="none" len="sm" w="sm"/>
              <a:tailEnd type="none" len="sm" w="sm"/>
            </a:ln>
          </p:spPr>
        </p:sp>
        <p:sp>
          <p:nvSpPr>
            <p:cNvPr name="AutoShape 26" id="26"/>
            <p:cNvSpPr/>
            <p:nvPr/>
          </p:nvSpPr>
          <p:spPr>
            <a:xfrm>
              <a:off x="50800" y="1245760"/>
              <a:ext cx="0" cy="899555"/>
            </a:xfrm>
            <a:prstGeom prst="line">
              <a:avLst/>
            </a:prstGeom>
            <a:ln cap="flat" w="101600">
              <a:solidFill>
                <a:srgbClr val="E9ACAD"/>
              </a:solidFill>
              <a:prstDash val="sysDash"/>
              <a:headEnd type="none" len="sm" w="sm"/>
              <a:tailEnd type="triangle" len="med" w="lg"/>
            </a:ln>
          </p:spPr>
        </p:sp>
      </p:grpSp>
      <p:sp>
        <p:nvSpPr>
          <p:cNvPr name="TextBox 27" id="27"/>
          <p:cNvSpPr txBox="true"/>
          <p:nvPr/>
        </p:nvSpPr>
        <p:spPr>
          <a:xfrm rot="0">
            <a:off x="1583900" y="6329573"/>
            <a:ext cx="3535448" cy="2324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39749" indent="-269875" lvl="1">
              <a:lnSpc>
                <a:spcPts val="3749"/>
              </a:lnSpc>
              <a:buFont typeface="Arial"/>
              <a:buChar char="•"/>
            </a:pPr>
            <a:r>
              <a:rPr lang="en-US" sz="2499" spc="62">
                <a:solidFill>
                  <a:srgbClr val="E40913"/>
                </a:solidFill>
                <a:latin typeface="Alice"/>
                <a:ea typeface="Alice"/>
                <a:cs typeface="Alice"/>
                <a:sym typeface="Alice"/>
              </a:rPr>
              <a:t>User Interface</a:t>
            </a:r>
          </a:p>
          <a:p>
            <a:pPr algn="l" marL="539749" indent="-269875" lvl="1">
              <a:lnSpc>
                <a:spcPts val="3749"/>
              </a:lnSpc>
              <a:buFont typeface="Arial"/>
              <a:buChar char="•"/>
            </a:pPr>
            <a:r>
              <a:rPr lang="en-US" sz="2499" spc="62">
                <a:solidFill>
                  <a:srgbClr val="E40913"/>
                </a:solidFill>
                <a:latin typeface="Alice"/>
                <a:ea typeface="Alice"/>
                <a:cs typeface="Alice"/>
                <a:sym typeface="Alice"/>
              </a:rPr>
              <a:t>Backend Services</a:t>
            </a:r>
          </a:p>
          <a:p>
            <a:pPr algn="l" marL="539749" indent="-269875" lvl="1">
              <a:lnSpc>
                <a:spcPts val="3749"/>
              </a:lnSpc>
              <a:buFont typeface="Arial"/>
              <a:buChar char="•"/>
            </a:pPr>
            <a:r>
              <a:rPr lang="en-US" sz="2499" spc="62">
                <a:solidFill>
                  <a:srgbClr val="E40913"/>
                </a:solidFill>
                <a:latin typeface="Alice"/>
                <a:ea typeface="Alice"/>
                <a:cs typeface="Alice"/>
                <a:sym typeface="Alice"/>
              </a:rPr>
              <a:t>Data Storage</a:t>
            </a:r>
          </a:p>
          <a:p>
            <a:pPr algn="l" marL="539749" indent="-269875" lvl="1">
              <a:lnSpc>
                <a:spcPts val="3749"/>
              </a:lnSpc>
              <a:buFont typeface="Arial"/>
              <a:buChar char="•"/>
            </a:pPr>
            <a:r>
              <a:rPr lang="en-US" sz="2499" spc="62">
                <a:solidFill>
                  <a:srgbClr val="E40913"/>
                </a:solidFill>
                <a:latin typeface="Alice"/>
                <a:ea typeface="Alice"/>
                <a:cs typeface="Alice"/>
                <a:sym typeface="Alice"/>
              </a:rPr>
              <a:t>Content Delivery Network (CDN)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1389569" y="5280670"/>
            <a:ext cx="3835411" cy="9201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599"/>
              </a:lnSpc>
              <a:spcBef>
                <a:spcPct val="0"/>
              </a:spcBef>
            </a:pPr>
            <a:r>
              <a:rPr lang="en-US" sz="3599" spc="71">
                <a:solidFill>
                  <a:srgbClr val="B10710"/>
                </a:solidFill>
                <a:latin typeface="Anton"/>
                <a:ea typeface="Anton"/>
                <a:cs typeface="Anton"/>
                <a:sym typeface="Anton"/>
              </a:rPr>
              <a:t>System Components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6391690" y="1699671"/>
            <a:ext cx="5504619" cy="23766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591"/>
              </a:lnSpc>
            </a:pPr>
            <a:r>
              <a:rPr lang="en-US" sz="6900" spc="345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ARCHITECTURE DESIGN</a:t>
            </a:r>
          </a:p>
        </p:txBody>
      </p:sp>
    </p:spTree>
  </p:cSld>
  <p:clrMapOvr>
    <a:masterClrMapping/>
  </p:clrMapOvr>
  <p:transition spd="fast">
    <p:fade/>
  </p:transition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1080573" y="5584227"/>
            <a:ext cx="6335702" cy="4840041"/>
          </a:xfrm>
          <a:custGeom>
            <a:avLst/>
            <a:gdLst/>
            <a:ahLst/>
            <a:cxnLst/>
            <a:rect r="r" b="b" t="t" l="l"/>
            <a:pathLst>
              <a:path h="4840041" w="6335702">
                <a:moveTo>
                  <a:pt x="0" y="0"/>
                </a:moveTo>
                <a:lnTo>
                  <a:pt x="6335702" y="0"/>
                </a:lnTo>
                <a:lnTo>
                  <a:pt x="6335702" y="4840041"/>
                </a:lnTo>
                <a:lnTo>
                  <a:pt x="0" y="484004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304" r="-950" b="0"/>
            </a:stretch>
          </a:blipFill>
          <a:ln w="95250" cap="sq">
            <a:solidFill>
              <a:srgbClr val="B10710"/>
            </a:solidFill>
            <a:prstDash val="solid"/>
            <a:miter/>
          </a:ln>
        </p:spPr>
      </p:sp>
      <p:grpSp>
        <p:nvGrpSpPr>
          <p:cNvPr name="Group 3" id="3"/>
          <p:cNvGrpSpPr/>
          <p:nvPr/>
        </p:nvGrpSpPr>
        <p:grpSpPr>
          <a:xfrm rot="0">
            <a:off x="-1083785" y="-224790"/>
            <a:ext cx="20576230" cy="10737070"/>
            <a:chOff x="0" y="0"/>
            <a:chExt cx="27434974" cy="14316094"/>
          </a:xfrm>
        </p:grpSpPr>
        <p:sp>
          <p:nvSpPr>
            <p:cNvPr name="Freeform 4" id="4"/>
            <p:cNvSpPr/>
            <p:nvPr/>
          </p:nvSpPr>
          <p:spPr>
            <a:xfrm flipH="false" flipV="false" rot="-10800000">
              <a:off x="0" y="1122025"/>
              <a:ext cx="13717487" cy="12071388"/>
            </a:xfrm>
            <a:custGeom>
              <a:avLst/>
              <a:gdLst/>
              <a:ahLst/>
              <a:cxnLst/>
              <a:rect r="r" b="b" t="t" l="l"/>
              <a:pathLst>
                <a:path h="12071388" w="13717487">
                  <a:moveTo>
                    <a:pt x="0" y="0"/>
                  </a:moveTo>
                  <a:lnTo>
                    <a:pt x="13717487" y="0"/>
                  </a:lnTo>
                  <a:lnTo>
                    <a:pt x="13717487" y="12071389"/>
                  </a:lnTo>
                  <a:lnTo>
                    <a:pt x="0" y="1207138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22499"/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name="Freeform 5" id="5"/>
            <p:cNvSpPr/>
            <p:nvPr/>
          </p:nvSpPr>
          <p:spPr>
            <a:xfrm flipH="false" flipV="false" rot="-10800000">
              <a:off x="13717487" y="1122025"/>
              <a:ext cx="13717487" cy="12071388"/>
            </a:xfrm>
            <a:custGeom>
              <a:avLst/>
              <a:gdLst/>
              <a:ahLst/>
              <a:cxnLst/>
              <a:rect r="r" b="b" t="t" l="l"/>
              <a:pathLst>
                <a:path h="12071388" w="13717487">
                  <a:moveTo>
                    <a:pt x="0" y="0"/>
                  </a:moveTo>
                  <a:lnTo>
                    <a:pt x="13717487" y="0"/>
                  </a:lnTo>
                  <a:lnTo>
                    <a:pt x="13717487" y="12071389"/>
                  </a:lnTo>
                  <a:lnTo>
                    <a:pt x="0" y="1207138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22499"/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name="Freeform 6" id="6"/>
            <p:cNvSpPr/>
            <p:nvPr/>
          </p:nvSpPr>
          <p:spPr>
            <a:xfrm flipH="false" flipV="false" rot="5400000">
              <a:off x="-204498" y="1122679"/>
              <a:ext cx="13716000" cy="12070080"/>
            </a:xfrm>
            <a:custGeom>
              <a:avLst/>
              <a:gdLst/>
              <a:ahLst/>
              <a:cxnLst/>
              <a:rect r="r" b="b" t="t" l="l"/>
              <a:pathLst>
                <a:path h="1207008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2070080"/>
                  </a:lnTo>
                  <a:lnTo>
                    <a:pt x="0" y="1207008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22499"/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name="Freeform 7" id="7"/>
            <p:cNvSpPr/>
            <p:nvPr/>
          </p:nvSpPr>
          <p:spPr>
            <a:xfrm flipH="false" flipV="false" rot="5400000">
              <a:off x="13186907" y="1122679"/>
              <a:ext cx="13716000" cy="12070080"/>
            </a:xfrm>
            <a:custGeom>
              <a:avLst/>
              <a:gdLst/>
              <a:ahLst/>
              <a:cxnLst/>
              <a:rect r="r" b="b" t="t" l="l"/>
              <a:pathLst>
                <a:path h="1207008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2070080"/>
                  </a:lnTo>
                  <a:lnTo>
                    <a:pt x="0" y="1207008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22499"/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  <p:grpSp>
          <p:nvGrpSpPr>
            <p:cNvPr name="Group 8" id="8"/>
            <p:cNvGrpSpPr/>
            <p:nvPr/>
          </p:nvGrpSpPr>
          <p:grpSpPr>
            <a:xfrm rot="0">
              <a:off x="2618527" y="13472814"/>
              <a:ext cx="22037038" cy="843280"/>
              <a:chOff x="0" y="0"/>
              <a:chExt cx="4352995" cy="166574"/>
            </a:xfrm>
          </p:grpSpPr>
          <p:sp>
            <p:nvSpPr>
              <p:cNvPr name="Freeform 9" id="9"/>
              <p:cNvSpPr/>
              <p:nvPr/>
            </p:nvSpPr>
            <p:spPr>
              <a:xfrm flipH="false" flipV="false" rot="0">
                <a:off x="0" y="0"/>
                <a:ext cx="4352995" cy="166574"/>
              </a:xfrm>
              <a:custGeom>
                <a:avLst/>
                <a:gdLst/>
                <a:ahLst/>
                <a:cxnLst/>
                <a:rect r="r" b="b" t="t" l="l"/>
                <a:pathLst>
                  <a:path h="166574" w="4352995">
                    <a:moveTo>
                      <a:pt x="0" y="0"/>
                    </a:moveTo>
                    <a:lnTo>
                      <a:pt x="4352995" y="0"/>
                    </a:lnTo>
                    <a:lnTo>
                      <a:pt x="4352995" y="166574"/>
                    </a:lnTo>
                    <a:lnTo>
                      <a:pt x="0" y="166574"/>
                    </a:lnTo>
                    <a:close/>
                  </a:path>
                </a:pathLst>
              </a:custGeom>
              <a:solidFill>
                <a:srgbClr val="B10710"/>
              </a:solidFill>
            </p:spPr>
          </p:sp>
          <p:sp>
            <p:nvSpPr>
              <p:cNvPr name="TextBox 10" id="10"/>
              <p:cNvSpPr txBox="true"/>
              <p:nvPr/>
            </p:nvSpPr>
            <p:spPr>
              <a:xfrm>
                <a:off x="0" y="38100"/>
                <a:ext cx="4352995" cy="128474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482"/>
                  </a:lnSpc>
                </a:pPr>
              </a:p>
            </p:txBody>
          </p:sp>
        </p:grpSp>
        <p:grpSp>
          <p:nvGrpSpPr>
            <p:cNvPr name="Group 11" id="11"/>
            <p:cNvGrpSpPr/>
            <p:nvPr/>
          </p:nvGrpSpPr>
          <p:grpSpPr>
            <a:xfrm rot="0">
              <a:off x="2618527" y="0"/>
              <a:ext cx="22037038" cy="843280"/>
              <a:chOff x="0" y="0"/>
              <a:chExt cx="4352995" cy="166574"/>
            </a:xfrm>
          </p:grpSpPr>
          <p:sp>
            <p:nvSpPr>
              <p:cNvPr name="Freeform 12" id="12"/>
              <p:cNvSpPr/>
              <p:nvPr/>
            </p:nvSpPr>
            <p:spPr>
              <a:xfrm flipH="false" flipV="false" rot="0">
                <a:off x="0" y="0"/>
                <a:ext cx="4352995" cy="166574"/>
              </a:xfrm>
              <a:custGeom>
                <a:avLst/>
                <a:gdLst/>
                <a:ahLst/>
                <a:cxnLst/>
                <a:rect r="r" b="b" t="t" l="l"/>
                <a:pathLst>
                  <a:path h="166574" w="4352995">
                    <a:moveTo>
                      <a:pt x="0" y="0"/>
                    </a:moveTo>
                    <a:lnTo>
                      <a:pt x="4352995" y="0"/>
                    </a:lnTo>
                    <a:lnTo>
                      <a:pt x="4352995" y="166574"/>
                    </a:lnTo>
                    <a:lnTo>
                      <a:pt x="0" y="166574"/>
                    </a:lnTo>
                    <a:close/>
                  </a:path>
                </a:pathLst>
              </a:custGeom>
              <a:solidFill>
                <a:srgbClr val="B10710"/>
              </a:solidFill>
            </p:spPr>
          </p:sp>
          <p:sp>
            <p:nvSpPr>
              <p:cNvPr name="TextBox 13" id="13"/>
              <p:cNvSpPr txBox="true"/>
              <p:nvPr/>
            </p:nvSpPr>
            <p:spPr>
              <a:xfrm>
                <a:off x="0" y="38100"/>
                <a:ext cx="4352995" cy="128474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482"/>
                  </a:lnSpc>
                </a:pPr>
              </a:p>
            </p:txBody>
          </p:sp>
        </p:grpSp>
      </p:grpSp>
      <p:grpSp>
        <p:nvGrpSpPr>
          <p:cNvPr name="Group 14" id="14"/>
          <p:cNvGrpSpPr/>
          <p:nvPr/>
        </p:nvGrpSpPr>
        <p:grpSpPr>
          <a:xfrm rot="0">
            <a:off x="1058012" y="4772440"/>
            <a:ext cx="4122875" cy="3928857"/>
            <a:chOff x="0" y="0"/>
            <a:chExt cx="812800" cy="774551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774551"/>
            </a:xfrm>
            <a:custGeom>
              <a:avLst/>
              <a:gdLst/>
              <a:ahLst/>
              <a:cxnLst/>
              <a:rect r="r" b="b" t="t" l="l"/>
              <a:pathLst>
                <a:path h="774551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774551"/>
                  </a:lnTo>
                  <a:lnTo>
                    <a:pt x="0" y="774551"/>
                  </a:lnTo>
                  <a:close/>
                </a:path>
              </a:pathLst>
            </a:custGeom>
            <a:solidFill>
              <a:srgbClr val="B10710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57150"/>
              <a:ext cx="812800" cy="717401"/>
            </a:xfrm>
            <a:prstGeom prst="rect">
              <a:avLst/>
            </a:prstGeom>
          </p:spPr>
          <p:txBody>
            <a:bodyPr anchor="ctr" rtlCol="false" tIns="53213" lIns="53213" bIns="53213" rIns="53213"/>
            <a:lstStyle/>
            <a:p>
              <a:pPr algn="ctr">
                <a:lnSpc>
                  <a:spcPts val="2599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261611" y="4966458"/>
            <a:ext cx="4122875" cy="3928857"/>
            <a:chOff x="0" y="0"/>
            <a:chExt cx="812800" cy="774551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12800" cy="774551"/>
            </a:xfrm>
            <a:custGeom>
              <a:avLst/>
              <a:gdLst/>
              <a:ahLst/>
              <a:cxnLst/>
              <a:rect r="r" b="b" t="t" l="l"/>
              <a:pathLst>
                <a:path h="774551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774551"/>
                  </a:lnTo>
                  <a:lnTo>
                    <a:pt x="0" y="774551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57150"/>
              <a:ext cx="812800" cy="717401"/>
            </a:xfrm>
            <a:prstGeom prst="rect">
              <a:avLst/>
            </a:prstGeom>
          </p:spPr>
          <p:txBody>
            <a:bodyPr anchor="ctr" rtlCol="false" tIns="53213" lIns="53213" bIns="53213" rIns="53213"/>
            <a:lstStyle/>
            <a:p>
              <a:pPr algn="ctr">
                <a:lnSpc>
                  <a:spcPts val="2599"/>
                </a:lnSpc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5908361" y="1332320"/>
            <a:ext cx="6471277" cy="3197974"/>
            <a:chOff x="0" y="0"/>
            <a:chExt cx="1704369" cy="842265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1704369" cy="842265"/>
            </a:xfrm>
            <a:custGeom>
              <a:avLst/>
              <a:gdLst/>
              <a:ahLst/>
              <a:cxnLst/>
              <a:rect r="r" b="b" t="t" l="l"/>
              <a:pathLst>
                <a:path h="842265" w="1704369">
                  <a:moveTo>
                    <a:pt x="0" y="0"/>
                  </a:moveTo>
                  <a:lnTo>
                    <a:pt x="1704369" y="0"/>
                  </a:lnTo>
                  <a:lnTo>
                    <a:pt x="1704369" y="842265"/>
                  </a:lnTo>
                  <a:lnTo>
                    <a:pt x="0" y="842265"/>
                  </a:lnTo>
                  <a:close/>
                </a:path>
              </a:pathLst>
            </a:custGeom>
            <a:solidFill>
              <a:srgbClr val="B10710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22" id="22"/>
            <p:cNvSpPr txBox="true"/>
            <p:nvPr/>
          </p:nvSpPr>
          <p:spPr>
            <a:xfrm>
              <a:off x="0" y="38100"/>
              <a:ext cx="1704369" cy="80416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482"/>
                </a:lnSpc>
              </a:pP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2303071" y="3111231"/>
            <a:ext cx="3605254" cy="1608986"/>
            <a:chOff x="0" y="0"/>
            <a:chExt cx="4807005" cy="2145315"/>
          </a:xfrm>
        </p:grpSpPr>
        <p:sp>
          <p:nvSpPr>
            <p:cNvPr name="AutoShape 24" id="24"/>
            <p:cNvSpPr/>
            <p:nvPr/>
          </p:nvSpPr>
          <p:spPr>
            <a:xfrm flipH="true">
              <a:off x="3364456" y="55179"/>
              <a:ext cx="0" cy="1198746"/>
            </a:xfrm>
            <a:prstGeom prst="line">
              <a:avLst/>
            </a:prstGeom>
            <a:ln cap="flat" w="101600">
              <a:solidFill>
                <a:srgbClr val="E9ACAD"/>
              </a:solidFill>
              <a:prstDash val="sysDash"/>
              <a:headEnd type="none" len="sm" w="sm"/>
              <a:tailEnd type="none" len="sm" w="sm"/>
            </a:ln>
          </p:spPr>
        </p:sp>
        <p:sp>
          <p:nvSpPr>
            <p:cNvPr name="AutoShape 25" id="25"/>
            <p:cNvSpPr/>
            <p:nvPr/>
          </p:nvSpPr>
          <p:spPr>
            <a:xfrm flipV="true">
              <a:off x="3411972" y="50800"/>
              <a:ext cx="1394901" cy="3647"/>
            </a:xfrm>
            <a:prstGeom prst="line">
              <a:avLst/>
            </a:prstGeom>
            <a:ln cap="flat" w="101600">
              <a:solidFill>
                <a:srgbClr val="E9ACAD"/>
              </a:solidFill>
              <a:prstDash val="sysDash"/>
              <a:headEnd type="none" len="sm" w="sm"/>
              <a:tailEnd type="none" len="sm" w="sm"/>
            </a:ln>
          </p:spPr>
        </p:sp>
        <p:sp>
          <p:nvSpPr>
            <p:cNvPr name="AutoShape 26" id="26"/>
            <p:cNvSpPr/>
            <p:nvPr/>
          </p:nvSpPr>
          <p:spPr>
            <a:xfrm>
              <a:off x="3649" y="1238006"/>
              <a:ext cx="3407957" cy="0"/>
            </a:xfrm>
            <a:prstGeom prst="line">
              <a:avLst/>
            </a:prstGeom>
            <a:ln cap="flat" w="101600">
              <a:solidFill>
                <a:srgbClr val="E9ACAD"/>
              </a:solidFill>
              <a:prstDash val="sysDash"/>
              <a:headEnd type="none" len="sm" w="sm"/>
              <a:tailEnd type="none" len="sm" w="sm"/>
            </a:ln>
          </p:spPr>
        </p:sp>
        <p:sp>
          <p:nvSpPr>
            <p:cNvPr name="AutoShape 27" id="27"/>
            <p:cNvSpPr/>
            <p:nvPr/>
          </p:nvSpPr>
          <p:spPr>
            <a:xfrm>
              <a:off x="50800" y="1245760"/>
              <a:ext cx="0" cy="899555"/>
            </a:xfrm>
            <a:prstGeom prst="line">
              <a:avLst/>
            </a:prstGeom>
            <a:ln cap="flat" w="101600">
              <a:solidFill>
                <a:srgbClr val="E9ACAD"/>
              </a:solidFill>
              <a:prstDash val="sysDash"/>
              <a:headEnd type="none" len="sm" w="sm"/>
              <a:tailEnd type="triangle" len="med" w="lg"/>
            </a:ln>
          </p:spPr>
        </p:sp>
      </p:grpSp>
      <p:sp>
        <p:nvSpPr>
          <p:cNvPr name="AutoShape 28" id="28"/>
          <p:cNvSpPr/>
          <p:nvPr/>
        </p:nvSpPr>
        <p:spPr>
          <a:xfrm flipH="true">
            <a:off x="12910489" y="2681609"/>
            <a:ext cx="0" cy="1434552"/>
          </a:xfrm>
          <a:prstGeom prst="line">
            <a:avLst/>
          </a:prstGeom>
          <a:ln cap="flat" w="76200">
            <a:solidFill>
              <a:srgbClr val="E9ACAD"/>
            </a:solidFill>
            <a:prstDash val="sysDash"/>
            <a:headEnd type="none" len="sm" w="sm"/>
            <a:tailEnd type="none" len="sm" w="sm"/>
          </a:ln>
        </p:spPr>
      </p:sp>
      <p:sp>
        <p:nvSpPr>
          <p:cNvPr name="AutoShape 29" id="29"/>
          <p:cNvSpPr/>
          <p:nvPr/>
        </p:nvSpPr>
        <p:spPr>
          <a:xfrm flipV="true">
            <a:off x="12389548" y="2676369"/>
            <a:ext cx="520871" cy="4364"/>
          </a:xfrm>
          <a:prstGeom prst="line">
            <a:avLst/>
          </a:prstGeom>
          <a:ln cap="flat" w="76200">
            <a:solidFill>
              <a:srgbClr val="E9ACAD"/>
            </a:solidFill>
            <a:prstDash val="sysDash"/>
            <a:headEnd type="none" len="sm" w="sm"/>
            <a:tailEnd type="none" len="sm" w="sm"/>
          </a:ln>
        </p:spPr>
      </p:sp>
      <p:sp>
        <p:nvSpPr>
          <p:cNvPr name="AutoShape 30" id="30"/>
          <p:cNvSpPr/>
          <p:nvPr/>
        </p:nvSpPr>
        <p:spPr>
          <a:xfrm>
            <a:off x="12928232" y="4097111"/>
            <a:ext cx="1272567" cy="0"/>
          </a:xfrm>
          <a:prstGeom prst="line">
            <a:avLst/>
          </a:prstGeom>
          <a:ln cap="flat" w="76200">
            <a:solidFill>
              <a:srgbClr val="E9ACAD"/>
            </a:solidFill>
            <a:prstDash val="sysDash"/>
            <a:headEnd type="none" len="sm" w="sm"/>
            <a:tailEnd type="none" len="sm" w="sm"/>
          </a:ln>
        </p:spPr>
      </p:sp>
      <p:sp>
        <p:nvSpPr>
          <p:cNvPr name="AutoShape 31" id="31"/>
          <p:cNvSpPr/>
          <p:nvPr/>
        </p:nvSpPr>
        <p:spPr>
          <a:xfrm>
            <a:off x="14248040" y="4071655"/>
            <a:ext cx="29264" cy="1051405"/>
          </a:xfrm>
          <a:prstGeom prst="line">
            <a:avLst/>
          </a:prstGeom>
          <a:ln cap="flat" w="76200">
            <a:solidFill>
              <a:srgbClr val="E9ACAD"/>
            </a:solidFill>
            <a:prstDash val="sysDash"/>
            <a:headEnd type="none" len="sm" w="sm"/>
            <a:tailEnd type="triangle" len="med" w="lg"/>
          </a:ln>
        </p:spPr>
      </p:sp>
      <p:sp>
        <p:nvSpPr>
          <p:cNvPr name="TextBox 32" id="32"/>
          <p:cNvSpPr txBox="true"/>
          <p:nvPr/>
        </p:nvSpPr>
        <p:spPr>
          <a:xfrm rot="0">
            <a:off x="1583900" y="6329573"/>
            <a:ext cx="3535448" cy="2324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39749" indent="-269875" lvl="1">
              <a:lnSpc>
                <a:spcPts val="3749"/>
              </a:lnSpc>
              <a:buFont typeface="Arial"/>
              <a:buChar char="•"/>
            </a:pPr>
            <a:r>
              <a:rPr lang="en-US" sz="2499" spc="62">
                <a:solidFill>
                  <a:srgbClr val="E40913"/>
                </a:solidFill>
                <a:latin typeface="Alice"/>
                <a:ea typeface="Alice"/>
                <a:cs typeface="Alice"/>
                <a:sym typeface="Alice"/>
              </a:rPr>
              <a:t>User Interface</a:t>
            </a:r>
          </a:p>
          <a:p>
            <a:pPr algn="l" marL="539749" indent="-269875" lvl="1">
              <a:lnSpc>
                <a:spcPts val="3749"/>
              </a:lnSpc>
              <a:buFont typeface="Arial"/>
              <a:buChar char="•"/>
            </a:pPr>
            <a:r>
              <a:rPr lang="en-US" sz="2499" spc="62">
                <a:solidFill>
                  <a:srgbClr val="E40913"/>
                </a:solidFill>
                <a:latin typeface="Alice"/>
                <a:ea typeface="Alice"/>
                <a:cs typeface="Alice"/>
                <a:sym typeface="Alice"/>
              </a:rPr>
              <a:t>Backend Services</a:t>
            </a:r>
          </a:p>
          <a:p>
            <a:pPr algn="l" marL="539749" indent="-269875" lvl="1">
              <a:lnSpc>
                <a:spcPts val="3749"/>
              </a:lnSpc>
              <a:buFont typeface="Arial"/>
              <a:buChar char="•"/>
            </a:pPr>
            <a:r>
              <a:rPr lang="en-US" sz="2499" spc="62">
                <a:solidFill>
                  <a:srgbClr val="E40913"/>
                </a:solidFill>
                <a:latin typeface="Alice"/>
                <a:ea typeface="Alice"/>
                <a:cs typeface="Alice"/>
                <a:sym typeface="Alice"/>
              </a:rPr>
              <a:t>Data Storage</a:t>
            </a:r>
          </a:p>
          <a:p>
            <a:pPr algn="l" marL="539749" indent="-269875" lvl="1">
              <a:lnSpc>
                <a:spcPts val="3749"/>
              </a:lnSpc>
              <a:buFont typeface="Arial"/>
              <a:buChar char="•"/>
            </a:pPr>
            <a:r>
              <a:rPr lang="en-US" sz="2499" spc="62">
                <a:solidFill>
                  <a:srgbClr val="E40913"/>
                </a:solidFill>
                <a:latin typeface="Alice"/>
                <a:ea typeface="Alice"/>
                <a:cs typeface="Alice"/>
                <a:sym typeface="Alice"/>
              </a:rPr>
              <a:t>Content Delivery Network (CDN)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1389569" y="5280670"/>
            <a:ext cx="3835411" cy="9201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599"/>
              </a:lnSpc>
              <a:spcBef>
                <a:spcPct val="0"/>
              </a:spcBef>
            </a:pPr>
            <a:r>
              <a:rPr lang="en-US" sz="3599" spc="71">
                <a:solidFill>
                  <a:srgbClr val="B10710"/>
                </a:solidFill>
                <a:latin typeface="Anton"/>
                <a:ea typeface="Anton"/>
                <a:cs typeface="Anton"/>
                <a:sym typeface="Anton"/>
              </a:rPr>
              <a:t>System Components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11896310" y="5144630"/>
            <a:ext cx="4221255" cy="4724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599"/>
              </a:lnSpc>
              <a:spcBef>
                <a:spcPct val="0"/>
              </a:spcBef>
            </a:pPr>
            <a:r>
              <a:rPr lang="en-US" sz="3599" spc="71">
                <a:solidFill>
                  <a:srgbClr val="B10710"/>
                </a:solidFill>
                <a:latin typeface="Anton"/>
                <a:ea typeface="Anton"/>
                <a:cs typeface="Anton"/>
                <a:sym typeface="Anton"/>
              </a:rPr>
              <a:t>Data Flow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6391690" y="1699671"/>
            <a:ext cx="5504619" cy="23766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591"/>
              </a:lnSpc>
            </a:pPr>
            <a:r>
              <a:rPr lang="en-US" sz="6900" spc="345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ARCHITECTURE DESIGN</a:t>
            </a:r>
          </a:p>
        </p:txBody>
      </p:sp>
    </p:spTree>
  </p:cSld>
  <p:clrMapOvr>
    <a:masterClrMapping/>
  </p:clrMapOvr>
  <p:transition spd="fast">
    <p:fade/>
  </p:transition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0800000">
            <a:off x="-1083785" y="616729"/>
            <a:ext cx="10288115" cy="9053541"/>
          </a:xfrm>
          <a:custGeom>
            <a:avLst/>
            <a:gdLst/>
            <a:ahLst/>
            <a:cxnLst/>
            <a:rect r="r" b="b" t="t" l="l"/>
            <a:pathLst>
              <a:path h="9053541" w="10288115">
                <a:moveTo>
                  <a:pt x="0" y="0"/>
                </a:moveTo>
                <a:lnTo>
                  <a:pt x="10288115" y="0"/>
                </a:lnTo>
                <a:lnTo>
                  <a:pt x="10288115" y="9053542"/>
                </a:lnTo>
                <a:lnTo>
                  <a:pt x="0" y="905354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24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" id="3"/>
          <p:cNvSpPr/>
          <p:nvPr/>
        </p:nvSpPr>
        <p:spPr>
          <a:xfrm flipH="false" flipV="false" rot="-10800000">
            <a:off x="9204330" y="616729"/>
            <a:ext cx="10288115" cy="9053541"/>
          </a:xfrm>
          <a:custGeom>
            <a:avLst/>
            <a:gdLst/>
            <a:ahLst/>
            <a:cxnLst/>
            <a:rect r="r" b="b" t="t" l="l"/>
            <a:pathLst>
              <a:path h="9053541" w="10288115">
                <a:moveTo>
                  <a:pt x="0" y="0"/>
                </a:moveTo>
                <a:lnTo>
                  <a:pt x="10288115" y="0"/>
                </a:lnTo>
                <a:lnTo>
                  <a:pt x="10288115" y="9053542"/>
                </a:lnTo>
                <a:lnTo>
                  <a:pt x="0" y="905354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24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5400000">
            <a:off x="-1237159" y="617220"/>
            <a:ext cx="10287000" cy="9052560"/>
          </a:xfrm>
          <a:custGeom>
            <a:avLst/>
            <a:gdLst/>
            <a:ahLst/>
            <a:cxnLst/>
            <a:rect r="r" b="b" t="t" l="l"/>
            <a:pathLst>
              <a:path h="9052560" w="10287000">
                <a:moveTo>
                  <a:pt x="0" y="0"/>
                </a:moveTo>
                <a:lnTo>
                  <a:pt x="10287000" y="0"/>
                </a:lnTo>
                <a:lnTo>
                  <a:pt x="10287000" y="9052560"/>
                </a:lnTo>
                <a:lnTo>
                  <a:pt x="0" y="90525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24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5400000">
            <a:off x="8806396" y="617220"/>
            <a:ext cx="10287000" cy="9052560"/>
          </a:xfrm>
          <a:custGeom>
            <a:avLst/>
            <a:gdLst/>
            <a:ahLst/>
            <a:cxnLst/>
            <a:rect r="r" b="b" t="t" l="l"/>
            <a:pathLst>
              <a:path h="9052560" w="10287000">
                <a:moveTo>
                  <a:pt x="0" y="0"/>
                </a:moveTo>
                <a:lnTo>
                  <a:pt x="10287000" y="0"/>
                </a:lnTo>
                <a:lnTo>
                  <a:pt x="10287000" y="9052560"/>
                </a:lnTo>
                <a:lnTo>
                  <a:pt x="0" y="90525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24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880111" y="10094764"/>
            <a:ext cx="16527779" cy="632460"/>
            <a:chOff x="0" y="0"/>
            <a:chExt cx="4352995" cy="166574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4352995" cy="166574"/>
            </a:xfrm>
            <a:custGeom>
              <a:avLst/>
              <a:gdLst/>
              <a:ahLst/>
              <a:cxnLst/>
              <a:rect r="r" b="b" t="t" l="l"/>
              <a:pathLst>
                <a:path h="166574" w="4352995">
                  <a:moveTo>
                    <a:pt x="0" y="0"/>
                  </a:moveTo>
                  <a:lnTo>
                    <a:pt x="4352995" y="0"/>
                  </a:lnTo>
                  <a:lnTo>
                    <a:pt x="4352995" y="166574"/>
                  </a:lnTo>
                  <a:lnTo>
                    <a:pt x="0" y="166574"/>
                  </a:lnTo>
                  <a:close/>
                </a:path>
              </a:pathLst>
            </a:custGeom>
            <a:solidFill>
              <a:srgbClr val="B10710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38100"/>
              <a:ext cx="4352995" cy="12847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482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880111" y="-425306"/>
            <a:ext cx="16527779" cy="613410"/>
            <a:chOff x="0" y="0"/>
            <a:chExt cx="4352995" cy="161557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4352995" cy="161557"/>
            </a:xfrm>
            <a:custGeom>
              <a:avLst/>
              <a:gdLst/>
              <a:ahLst/>
              <a:cxnLst/>
              <a:rect r="r" b="b" t="t" l="l"/>
              <a:pathLst>
                <a:path h="161557" w="4352995">
                  <a:moveTo>
                    <a:pt x="0" y="0"/>
                  </a:moveTo>
                  <a:lnTo>
                    <a:pt x="4352995" y="0"/>
                  </a:lnTo>
                  <a:lnTo>
                    <a:pt x="4352995" y="161557"/>
                  </a:lnTo>
                  <a:lnTo>
                    <a:pt x="0" y="161557"/>
                  </a:lnTo>
                  <a:close/>
                </a:path>
              </a:pathLst>
            </a:custGeom>
            <a:solidFill>
              <a:srgbClr val="B10710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38100"/>
              <a:ext cx="4352995" cy="12345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482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578524" y="1637725"/>
            <a:ext cx="15072888" cy="7975396"/>
            <a:chOff x="0" y="0"/>
            <a:chExt cx="1934797" cy="1023744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934797" cy="1023744"/>
            </a:xfrm>
            <a:custGeom>
              <a:avLst/>
              <a:gdLst/>
              <a:ahLst/>
              <a:cxnLst/>
              <a:rect r="r" b="b" t="t" l="l"/>
              <a:pathLst>
                <a:path h="1023744" w="1934797">
                  <a:moveTo>
                    <a:pt x="0" y="0"/>
                  </a:moveTo>
                  <a:lnTo>
                    <a:pt x="1934797" y="0"/>
                  </a:lnTo>
                  <a:lnTo>
                    <a:pt x="1934797" y="1023744"/>
                  </a:lnTo>
                  <a:lnTo>
                    <a:pt x="0" y="1023744"/>
                  </a:lnTo>
                  <a:close/>
                </a:path>
              </a:pathLst>
            </a:custGeom>
            <a:solidFill>
              <a:srgbClr val="B10710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57150"/>
              <a:ext cx="1934797" cy="966594"/>
            </a:xfrm>
            <a:prstGeom prst="rect">
              <a:avLst/>
            </a:prstGeom>
          </p:spPr>
          <p:txBody>
            <a:bodyPr anchor="ctr" rtlCol="false" tIns="53213" lIns="53213" bIns="53213" rIns="53213"/>
            <a:lstStyle/>
            <a:p>
              <a:pPr algn="ctr">
                <a:lnSpc>
                  <a:spcPts val="2599"/>
                </a:lnSpc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1719148" y="1792602"/>
            <a:ext cx="15072888" cy="7902112"/>
            <a:chOff x="0" y="0"/>
            <a:chExt cx="1934797" cy="1014337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1934797" cy="1014337"/>
            </a:xfrm>
            <a:custGeom>
              <a:avLst/>
              <a:gdLst/>
              <a:ahLst/>
              <a:cxnLst/>
              <a:rect r="r" b="b" t="t" l="l"/>
              <a:pathLst>
                <a:path h="1014337" w="1934797">
                  <a:moveTo>
                    <a:pt x="0" y="0"/>
                  </a:moveTo>
                  <a:lnTo>
                    <a:pt x="1934797" y="0"/>
                  </a:lnTo>
                  <a:lnTo>
                    <a:pt x="1934797" y="1014337"/>
                  </a:lnTo>
                  <a:lnTo>
                    <a:pt x="0" y="1014337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E9ACAD"/>
              </a:solidFill>
              <a:prstDash val="solid"/>
              <a:miter/>
            </a:ln>
          </p:spPr>
        </p:sp>
        <p:sp>
          <p:nvSpPr>
            <p:cNvPr name="TextBox 17" id="17"/>
            <p:cNvSpPr txBox="true"/>
            <p:nvPr/>
          </p:nvSpPr>
          <p:spPr>
            <a:xfrm>
              <a:off x="0" y="57150"/>
              <a:ext cx="1934797" cy="957187"/>
            </a:xfrm>
            <a:prstGeom prst="rect">
              <a:avLst/>
            </a:prstGeom>
          </p:spPr>
          <p:txBody>
            <a:bodyPr anchor="ctr" rtlCol="false" tIns="53213" lIns="53213" bIns="53213" rIns="53213"/>
            <a:lstStyle/>
            <a:p>
              <a:pPr algn="ctr">
                <a:lnSpc>
                  <a:spcPts val="2599"/>
                </a:lnSpc>
              </a:pPr>
            </a:p>
          </p:txBody>
        </p:sp>
      </p:grpSp>
      <p:sp>
        <p:nvSpPr>
          <p:cNvPr name="TextBox 18" id="18"/>
          <p:cNvSpPr txBox="true"/>
          <p:nvPr/>
        </p:nvSpPr>
        <p:spPr>
          <a:xfrm rot="0">
            <a:off x="4803517" y="676275"/>
            <a:ext cx="8801627" cy="695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500"/>
              </a:lnSpc>
              <a:spcBef>
                <a:spcPct val="0"/>
              </a:spcBef>
            </a:pPr>
            <a:r>
              <a:rPr lang="en-US" sz="4500">
                <a:solidFill>
                  <a:srgbClr val="FFFFFF"/>
                </a:solidFill>
                <a:latin typeface="Calibri (MS)"/>
                <a:ea typeface="Calibri (MS)"/>
                <a:cs typeface="Calibri (MS)"/>
                <a:sym typeface="Calibri (MS)"/>
              </a:rPr>
              <a:t>System Components</a:t>
            </a:r>
          </a:p>
        </p:txBody>
      </p:sp>
    </p:spTree>
  </p:cSld>
  <p:clrMapOvr>
    <a:masterClrMapping/>
  </p:clrMapOvr>
  <p:transition spd="fast">
    <p:fade/>
  </p:transition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083785" y="-224790"/>
            <a:ext cx="20576230" cy="10737070"/>
            <a:chOff x="0" y="0"/>
            <a:chExt cx="27434974" cy="14316094"/>
          </a:xfrm>
        </p:grpSpPr>
        <p:sp>
          <p:nvSpPr>
            <p:cNvPr name="Freeform 3" id="3"/>
            <p:cNvSpPr/>
            <p:nvPr/>
          </p:nvSpPr>
          <p:spPr>
            <a:xfrm flipH="false" flipV="false" rot="-10800000">
              <a:off x="0" y="1122025"/>
              <a:ext cx="13717487" cy="12071388"/>
            </a:xfrm>
            <a:custGeom>
              <a:avLst/>
              <a:gdLst/>
              <a:ahLst/>
              <a:cxnLst/>
              <a:rect r="r" b="b" t="t" l="l"/>
              <a:pathLst>
                <a:path h="12071388" w="13717487">
                  <a:moveTo>
                    <a:pt x="0" y="0"/>
                  </a:moveTo>
                  <a:lnTo>
                    <a:pt x="13717487" y="0"/>
                  </a:lnTo>
                  <a:lnTo>
                    <a:pt x="13717487" y="12071389"/>
                  </a:lnTo>
                  <a:lnTo>
                    <a:pt x="0" y="1207138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224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name="Freeform 4" id="4"/>
            <p:cNvSpPr/>
            <p:nvPr/>
          </p:nvSpPr>
          <p:spPr>
            <a:xfrm flipH="false" flipV="false" rot="-10800000">
              <a:off x="13717487" y="1122025"/>
              <a:ext cx="13717487" cy="12071388"/>
            </a:xfrm>
            <a:custGeom>
              <a:avLst/>
              <a:gdLst/>
              <a:ahLst/>
              <a:cxnLst/>
              <a:rect r="r" b="b" t="t" l="l"/>
              <a:pathLst>
                <a:path h="12071388" w="13717487">
                  <a:moveTo>
                    <a:pt x="0" y="0"/>
                  </a:moveTo>
                  <a:lnTo>
                    <a:pt x="13717487" y="0"/>
                  </a:lnTo>
                  <a:lnTo>
                    <a:pt x="13717487" y="12071389"/>
                  </a:lnTo>
                  <a:lnTo>
                    <a:pt x="0" y="1207138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224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name="Freeform 5" id="5"/>
            <p:cNvSpPr/>
            <p:nvPr/>
          </p:nvSpPr>
          <p:spPr>
            <a:xfrm flipH="false" flipV="false" rot="5400000">
              <a:off x="-204498" y="1122679"/>
              <a:ext cx="13716000" cy="12070080"/>
            </a:xfrm>
            <a:custGeom>
              <a:avLst/>
              <a:gdLst/>
              <a:ahLst/>
              <a:cxnLst/>
              <a:rect r="r" b="b" t="t" l="l"/>
              <a:pathLst>
                <a:path h="1207008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2070080"/>
                  </a:lnTo>
                  <a:lnTo>
                    <a:pt x="0" y="1207008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224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name="Freeform 6" id="6"/>
            <p:cNvSpPr/>
            <p:nvPr/>
          </p:nvSpPr>
          <p:spPr>
            <a:xfrm flipH="false" flipV="false" rot="5400000">
              <a:off x="13186907" y="1122679"/>
              <a:ext cx="13716000" cy="12070080"/>
            </a:xfrm>
            <a:custGeom>
              <a:avLst/>
              <a:gdLst/>
              <a:ahLst/>
              <a:cxnLst/>
              <a:rect r="r" b="b" t="t" l="l"/>
              <a:pathLst>
                <a:path h="1207008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2070080"/>
                  </a:lnTo>
                  <a:lnTo>
                    <a:pt x="0" y="1207008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224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grpSp>
          <p:nvGrpSpPr>
            <p:cNvPr name="Group 7" id="7"/>
            <p:cNvGrpSpPr/>
            <p:nvPr/>
          </p:nvGrpSpPr>
          <p:grpSpPr>
            <a:xfrm rot="0">
              <a:off x="2618527" y="13472814"/>
              <a:ext cx="22037038" cy="843280"/>
              <a:chOff x="0" y="0"/>
              <a:chExt cx="4352995" cy="166574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 rot="0">
                <a:off x="0" y="0"/>
                <a:ext cx="4352995" cy="166574"/>
              </a:xfrm>
              <a:custGeom>
                <a:avLst/>
                <a:gdLst/>
                <a:ahLst/>
                <a:cxnLst/>
                <a:rect r="r" b="b" t="t" l="l"/>
                <a:pathLst>
                  <a:path h="166574" w="4352995">
                    <a:moveTo>
                      <a:pt x="0" y="0"/>
                    </a:moveTo>
                    <a:lnTo>
                      <a:pt x="4352995" y="0"/>
                    </a:lnTo>
                    <a:lnTo>
                      <a:pt x="4352995" y="166574"/>
                    </a:lnTo>
                    <a:lnTo>
                      <a:pt x="0" y="166574"/>
                    </a:lnTo>
                    <a:close/>
                  </a:path>
                </a:pathLst>
              </a:custGeom>
              <a:solidFill>
                <a:srgbClr val="B10710"/>
              </a:solidFill>
            </p:spPr>
          </p:sp>
          <p:sp>
            <p:nvSpPr>
              <p:cNvPr name="TextBox 9" id="9"/>
              <p:cNvSpPr txBox="true"/>
              <p:nvPr/>
            </p:nvSpPr>
            <p:spPr>
              <a:xfrm>
                <a:off x="0" y="38100"/>
                <a:ext cx="4352995" cy="128474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482"/>
                  </a:lnSpc>
                </a:pPr>
              </a:p>
            </p:txBody>
          </p:sp>
        </p:grpSp>
        <p:grpSp>
          <p:nvGrpSpPr>
            <p:cNvPr name="Group 10" id="10"/>
            <p:cNvGrpSpPr/>
            <p:nvPr/>
          </p:nvGrpSpPr>
          <p:grpSpPr>
            <a:xfrm rot="0">
              <a:off x="2618527" y="0"/>
              <a:ext cx="22037038" cy="843280"/>
              <a:chOff x="0" y="0"/>
              <a:chExt cx="4352995" cy="166574"/>
            </a:xfrm>
          </p:grpSpPr>
          <p:sp>
            <p:nvSpPr>
              <p:cNvPr name="Freeform 11" id="11"/>
              <p:cNvSpPr/>
              <p:nvPr/>
            </p:nvSpPr>
            <p:spPr>
              <a:xfrm flipH="false" flipV="false" rot="0">
                <a:off x="0" y="0"/>
                <a:ext cx="4352995" cy="166574"/>
              </a:xfrm>
              <a:custGeom>
                <a:avLst/>
                <a:gdLst/>
                <a:ahLst/>
                <a:cxnLst/>
                <a:rect r="r" b="b" t="t" l="l"/>
                <a:pathLst>
                  <a:path h="166574" w="4352995">
                    <a:moveTo>
                      <a:pt x="0" y="0"/>
                    </a:moveTo>
                    <a:lnTo>
                      <a:pt x="4352995" y="0"/>
                    </a:lnTo>
                    <a:lnTo>
                      <a:pt x="4352995" y="166574"/>
                    </a:lnTo>
                    <a:lnTo>
                      <a:pt x="0" y="166574"/>
                    </a:lnTo>
                    <a:close/>
                  </a:path>
                </a:pathLst>
              </a:custGeom>
              <a:solidFill>
                <a:srgbClr val="B10710"/>
              </a:solidFill>
            </p:spPr>
          </p:sp>
          <p:sp>
            <p:nvSpPr>
              <p:cNvPr name="TextBox 12" id="12"/>
              <p:cNvSpPr txBox="true"/>
              <p:nvPr/>
            </p:nvSpPr>
            <p:spPr>
              <a:xfrm>
                <a:off x="0" y="38100"/>
                <a:ext cx="4352995" cy="128474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482"/>
                  </a:lnSpc>
                </a:pPr>
              </a:p>
            </p:txBody>
          </p:sp>
        </p:grpSp>
      </p:grpSp>
      <p:sp>
        <p:nvSpPr>
          <p:cNvPr name="TextBox 13" id="13"/>
          <p:cNvSpPr txBox="true"/>
          <p:nvPr/>
        </p:nvSpPr>
        <p:spPr>
          <a:xfrm rot="0">
            <a:off x="4558918" y="1555774"/>
            <a:ext cx="9290824" cy="9252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053"/>
              </a:lnSpc>
              <a:spcBef>
                <a:spcPct val="0"/>
              </a:spcBef>
            </a:pPr>
            <a:r>
              <a:rPr lang="en-US" sz="6053">
                <a:solidFill>
                  <a:srgbClr val="FFFFFF"/>
                </a:solidFill>
                <a:latin typeface="Calibri (MS)"/>
                <a:ea typeface="Calibri (MS)"/>
                <a:cs typeface="Calibri (MS)"/>
                <a:sym typeface="Calibri (MS)"/>
              </a:rPr>
              <a:t>Netflix - An Introduction</a:t>
            </a:r>
          </a:p>
        </p:txBody>
      </p:sp>
      <p:grpSp>
        <p:nvGrpSpPr>
          <p:cNvPr name="Group 14" id="14"/>
          <p:cNvGrpSpPr/>
          <p:nvPr/>
        </p:nvGrpSpPr>
        <p:grpSpPr>
          <a:xfrm rot="0">
            <a:off x="4199740" y="3653313"/>
            <a:ext cx="9636464" cy="4088609"/>
            <a:chOff x="0" y="0"/>
            <a:chExt cx="1358007" cy="576182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358008" cy="576182"/>
            </a:xfrm>
            <a:custGeom>
              <a:avLst/>
              <a:gdLst/>
              <a:ahLst/>
              <a:cxnLst/>
              <a:rect r="r" b="b" t="t" l="l"/>
              <a:pathLst>
                <a:path h="576182" w="1358008">
                  <a:moveTo>
                    <a:pt x="0" y="0"/>
                  </a:moveTo>
                  <a:lnTo>
                    <a:pt x="1358008" y="0"/>
                  </a:lnTo>
                  <a:lnTo>
                    <a:pt x="1358008" y="576182"/>
                  </a:lnTo>
                  <a:lnTo>
                    <a:pt x="0" y="576182"/>
                  </a:lnTo>
                  <a:close/>
                </a:path>
              </a:pathLst>
            </a:custGeom>
            <a:solidFill>
              <a:srgbClr val="D96B6E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57150"/>
              <a:ext cx="1358007" cy="519032"/>
            </a:xfrm>
            <a:prstGeom prst="rect">
              <a:avLst/>
            </a:prstGeom>
          </p:spPr>
          <p:txBody>
            <a:bodyPr anchor="ctr" rtlCol="false" tIns="94941" lIns="94941" bIns="94941" rIns="94941"/>
            <a:lstStyle/>
            <a:p>
              <a:pPr algn="ctr">
                <a:lnSpc>
                  <a:spcPts val="2899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4312219" y="3814254"/>
            <a:ext cx="9737941" cy="3804827"/>
            <a:chOff x="0" y="0"/>
            <a:chExt cx="1372308" cy="536191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1372308" cy="536191"/>
            </a:xfrm>
            <a:custGeom>
              <a:avLst/>
              <a:gdLst/>
              <a:ahLst/>
              <a:cxnLst/>
              <a:rect r="r" b="b" t="t" l="l"/>
              <a:pathLst>
                <a:path h="536191" w="1372308">
                  <a:moveTo>
                    <a:pt x="0" y="0"/>
                  </a:moveTo>
                  <a:lnTo>
                    <a:pt x="1372308" y="0"/>
                  </a:lnTo>
                  <a:lnTo>
                    <a:pt x="1372308" y="536191"/>
                  </a:lnTo>
                  <a:lnTo>
                    <a:pt x="0" y="536191"/>
                  </a:lnTo>
                  <a:close/>
                </a:path>
              </a:pathLst>
            </a:custGeom>
            <a:solidFill>
              <a:srgbClr val="FFFFFF"/>
            </a:solidFill>
            <a:ln w="95250" cap="sq">
              <a:solidFill>
                <a:srgbClr val="B10710"/>
              </a:solidFill>
              <a:prstDash val="solid"/>
              <a:miter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57150"/>
              <a:ext cx="1372308" cy="479041"/>
            </a:xfrm>
            <a:prstGeom prst="rect">
              <a:avLst/>
            </a:prstGeom>
          </p:spPr>
          <p:txBody>
            <a:bodyPr anchor="ctr" rtlCol="false" tIns="94941" lIns="94941" bIns="94941" rIns="94941"/>
            <a:lstStyle/>
            <a:p>
              <a:pPr algn="ctr">
                <a:lnSpc>
                  <a:spcPts val="2899"/>
                </a:lnSpc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4413527" y="4608592"/>
            <a:ext cx="9323191" cy="18351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899"/>
              </a:lnSpc>
            </a:pPr>
            <a:r>
              <a:rPr lang="en-US" sz="3499">
                <a:solidFill>
                  <a:srgbClr val="B1071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Netflix is a leading streaming service provider, offering a vast library of movies, TV shows, and original content to millions of users globally.</a:t>
            </a:r>
          </a:p>
        </p:txBody>
      </p:sp>
    </p:spTree>
  </p:cSld>
  <p:clrMapOvr>
    <a:masterClrMapping/>
  </p:clrMapOvr>
  <p:transition spd="fast">
    <p:fade/>
  </p:transition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0800000">
            <a:off x="-1083785" y="616729"/>
            <a:ext cx="10288115" cy="9053541"/>
          </a:xfrm>
          <a:custGeom>
            <a:avLst/>
            <a:gdLst/>
            <a:ahLst/>
            <a:cxnLst/>
            <a:rect r="r" b="b" t="t" l="l"/>
            <a:pathLst>
              <a:path h="9053541" w="10288115">
                <a:moveTo>
                  <a:pt x="0" y="0"/>
                </a:moveTo>
                <a:lnTo>
                  <a:pt x="10288115" y="0"/>
                </a:lnTo>
                <a:lnTo>
                  <a:pt x="10288115" y="9053542"/>
                </a:lnTo>
                <a:lnTo>
                  <a:pt x="0" y="905354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24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" id="3"/>
          <p:cNvSpPr/>
          <p:nvPr/>
        </p:nvSpPr>
        <p:spPr>
          <a:xfrm flipH="false" flipV="false" rot="-10800000">
            <a:off x="9204330" y="616729"/>
            <a:ext cx="10288115" cy="9053541"/>
          </a:xfrm>
          <a:custGeom>
            <a:avLst/>
            <a:gdLst/>
            <a:ahLst/>
            <a:cxnLst/>
            <a:rect r="r" b="b" t="t" l="l"/>
            <a:pathLst>
              <a:path h="9053541" w="10288115">
                <a:moveTo>
                  <a:pt x="0" y="0"/>
                </a:moveTo>
                <a:lnTo>
                  <a:pt x="10288115" y="0"/>
                </a:lnTo>
                <a:lnTo>
                  <a:pt x="10288115" y="9053542"/>
                </a:lnTo>
                <a:lnTo>
                  <a:pt x="0" y="905354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24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5400000">
            <a:off x="-1237159" y="617220"/>
            <a:ext cx="10287000" cy="9052560"/>
          </a:xfrm>
          <a:custGeom>
            <a:avLst/>
            <a:gdLst/>
            <a:ahLst/>
            <a:cxnLst/>
            <a:rect r="r" b="b" t="t" l="l"/>
            <a:pathLst>
              <a:path h="9052560" w="10287000">
                <a:moveTo>
                  <a:pt x="0" y="0"/>
                </a:moveTo>
                <a:lnTo>
                  <a:pt x="10287000" y="0"/>
                </a:lnTo>
                <a:lnTo>
                  <a:pt x="10287000" y="9052560"/>
                </a:lnTo>
                <a:lnTo>
                  <a:pt x="0" y="90525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24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5400000">
            <a:off x="8806396" y="617220"/>
            <a:ext cx="10287000" cy="9052560"/>
          </a:xfrm>
          <a:custGeom>
            <a:avLst/>
            <a:gdLst/>
            <a:ahLst/>
            <a:cxnLst/>
            <a:rect r="r" b="b" t="t" l="l"/>
            <a:pathLst>
              <a:path h="9052560" w="10287000">
                <a:moveTo>
                  <a:pt x="0" y="0"/>
                </a:moveTo>
                <a:lnTo>
                  <a:pt x="10287000" y="0"/>
                </a:lnTo>
                <a:lnTo>
                  <a:pt x="10287000" y="9052560"/>
                </a:lnTo>
                <a:lnTo>
                  <a:pt x="0" y="90525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24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880111" y="10094764"/>
            <a:ext cx="16527779" cy="632460"/>
            <a:chOff x="0" y="0"/>
            <a:chExt cx="4352995" cy="166574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4352995" cy="166574"/>
            </a:xfrm>
            <a:custGeom>
              <a:avLst/>
              <a:gdLst/>
              <a:ahLst/>
              <a:cxnLst/>
              <a:rect r="r" b="b" t="t" l="l"/>
              <a:pathLst>
                <a:path h="166574" w="4352995">
                  <a:moveTo>
                    <a:pt x="0" y="0"/>
                  </a:moveTo>
                  <a:lnTo>
                    <a:pt x="4352995" y="0"/>
                  </a:lnTo>
                  <a:lnTo>
                    <a:pt x="4352995" y="166574"/>
                  </a:lnTo>
                  <a:lnTo>
                    <a:pt x="0" y="166574"/>
                  </a:lnTo>
                  <a:close/>
                </a:path>
              </a:pathLst>
            </a:custGeom>
            <a:solidFill>
              <a:srgbClr val="B10710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38100"/>
              <a:ext cx="4352995" cy="12847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482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880111" y="-425306"/>
            <a:ext cx="16527779" cy="613410"/>
            <a:chOff x="0" y="0"/>
            <a:chExt cx="4352995" cy="161557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4352995" cy="161557"/>
            </a:xfrm>
            <a:custGeom>
              <a:avLst/>
              <a:gdLst/>
              <a:ahLst/>
              <a:cxnLst/>
              <a:rect r="r" b="b" t="t" l="l"/>
              <a:pathLst>
                <a:path h="161557" w="4352995">
                  <a:moveTo>
                    <a:pt x="0" y="0"/>
                  </a:moveTo>
                  <a:lnTo>
                    <a:pt x="4352995" y="0"/>
                  </a:lnTo>
                  <a:lnTo>
                    <a:pt x="4352995" y="161557"/>
                  </a:lnTo>
                  <a:lnTo>
                    <a:pt x="0" y="161557"/>
                  </a:lnTo>
                  <a:close/>
                </a:path>
              </a:pathLst>
            </a:custGeom>
            <a:solidFill>
              <a:srgbClr val="B10710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38100"/>
              <a:ext cx="4352995" cy="12345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482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578524" y="1637725"/>
            <a:ext cx="15072888" cy="7975396"/>
            <a:chOff x="0" y="0"/>
            <a:chExt cx="1934797" cy="1023744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934797" cy="1023744"/>
            </a:xfrm>
            <a:custGeom>
              <a:avLst/>
              <a:gdLst/>
              <a:ahLst/>
              <a:cxnLst/>
              <a:rect r="r" b="b" t="t" l="l"/>
              <a:pathLst>
                <a:path h="1023744" w="1934797">
                  <a:moveTo>
                    <a:pt x="0" y="0"/>
                  </a:moveTo>
                  <a:lnTo>
                    <a:pt x="1934797" y="0"/>
                  </a:lnTo>
                  <a:lnTo>
                    <a:pt x="1934797" y="1023744"/>
                  </a:lnTo>
                  <a:lnTo>
                    <a:pt x="0" y="1023744"/>
                  </a:lnTo>
                  <a:close/>
                </a:path>
              </a:pathLst>
            </a:custGeom>
            <a:solidFill>
              <a:srgbClr val="B10710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57150"/>
              <a:ext cx="1934797" cy="966594"/>
            </a:xfrm>
            <a:prstGeom prst="rect">
              <a:avLst/>
            </a:prstGeom>
          </p:spPr>
          <p:txBody>
            <a:bodyPr anchor="ctr" rtlCol="false" tIns="53213" lIns="53213" bIns="53213" rIns="53213"/>
            <a:lstStyle/>
            <a:p>
              <a:pPr algn="ctr">
                <a:lnSpc>
                  <a:spcPts val="2599"/>
                </a:lnSpc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1719148" y="1792602"/>
            <a:ext cx="15072888" cy="7902112"/>
            <a:chOff x="0" y="0"/>
            <a:chExt cx="1934797" cy="1014337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1934797" cy="1014337"/>
            </a:xfrm>
            <a:custGeom>
              <a:avLst/>
              <a:gdLst/>
              <a:ahLst/>
              <a:cxnLst/>
              <a:rect r="r" b="b" t="t" l="l"/>
              <a:pathLst>
                <a:path h="1014337" w="1934797">
                  <a:moveTo>
                    <a:pt x="0" y="0"/>
                  </a:moveTo>
                  <a:lnTo>
                    <a:pt x="1934797" y="0"/>
                  </a:lnTo>
                  <a:lnTo>
                    <a:pt x="1934797" y="1014337"/>
                  </a:lnTo>
                  <a:lnTo>
                    <a:pt x="0" y="1014337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E9ACAD"/>
              </a:solidFill>
              <a:prstDash val="solid"/>
              <a:miter/>
            </a:ln>
          </p:spPr>
        </p:sp>
        <p:sp>
          <p:nvSpPr>
            <p:cNvPr name="TextBox 17" id="17"/>
            <p:cNvSpPr txBox="true"/>
            <p:nvPr/>
          </p:nvSpPr>
          <p:spPr>
            <a:xfrm>
              <a:off x="0" y="57150"/>
              <a:ext cx="1934797" cy="957187"/>
            </a:xfrm>
            <a:prstGeom prst="rect">
              <a:avLst/>
            </a:prstGeom>
          </p:spPr>
          <p:txBody>
            <a:bodyPr anchor="ctr" rtlCol="false" tIns="53213" lIns="53213" bIns="53213" rIns="53213"/>
            <a:lstStyle/>
            <a:p>
              <a:pPr algn="ctr">
                <a:lnSpc>
                  <a:spcPts val="2599"/>
                </a:lnSpc>
              </a:pPr>
            </a:p>
          </p:txBody>
        </p:sp>
      </p:grpSp>
      <p:sp>
        <p:nvSpPr>
          <p:cNvPr name="TextBox 18" id="18"/>
          <p:cNvSpPr txBox="true"/>
          <p:nvPr/>
        </p:nvSpPr>
        <p:spPr>
          <a:xfrm rot="0">
            <a:off x="4803517" y="676275"/>
            <a:ext cx="8801627" cy="695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500"/>
              </a:lnSpc>
              <a:spcBef>
                <a:spcPct val="0"/>
              </a:spcBef>
            </a:pPr>
            <a:r>
              <a:rPr lang="en-US" sz="4500">
                <a:solidFill>
                  <a:srgbClr val="FFFFFF"/>
                </a:solidFill>
                <a:latin typeface="Calibri (MS)"/>
                <a:ea typeface="Calibri (MS)"/>
                <a:cs typeface="Calibri (MS)"/>
                <a:sym typeface="Calibri (MS)"/>
              </a:rPr>
              <a:t>System Components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2876667" y="2397463"/>
            <a:ext cx="11928340" cy="17411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50"/>
              </a:lnSpc>
            </a:pPr>
            <a:r>
              <a:rPr lang="en-US" sz="2300" spc="115" u="sng">
                <a:solidFill>
                  <a:srgbClr val="E40913"/>
                </a:solidFill>
                <a:latin typeface="Alice Bold"/>
                <a:ea typeface="Alice Bold"/>
                <a:cs typeface="Alice Bold"/>
                <a:sym typeface="Alice Bold"/>
              </a:rPr>
              <a:t>User Interface:</a:t>
            </a:r>
            <a:r>
              <a:rPr lang="en-US" sz="2300" spc="115">
                <a:solidFill>
                  <a:srgbClr val="E40913"/>
                </a:solidFill>
                <a:latin typeface="Alice"/>
                <a:ea typeface="Alice"/>
                <a:cs typeface="Alice"/>
                <a:sym typeface="Alice"/>
              </a:rPr>
              <a:t> </a:t>
            </a:r>
          </a:p>
          <a:p>
            <a:pPr algn="l" marL="496571" indent="-248285" lvl="1">
              <a:lnSpc>
                <a:spcPts val="3450"/>
              </a:lnSpc>
              <a:buFont typeface="Arial"/>
              <a:buChar char="•"/>
            </a:pPr>
            <a:r>
              <a:rPr lang="en-US" sz="2300" spc="115">
                <a:solidFill>
                  <a:srgbClr val="E40913"/>
                </a:solidFill>
                <a:latin typeface="Alice"/>
                <a:ea typeface="Alice"/>
                <a:cs typeface="Alice"/>
                <a:sym typeface="Alice"/>
              </a:rPr>
              <a:t>The front-end platform where users interact with Netflix, designed for easy navigation and seamless streaming across devices. </a:t>
            </a:r>
          </a:p>
          <a:p>
            <a:pPr algn="l" marL="496571" indent="-248285" lvl="1">
              <a:lnSpc>
                <a:spcPts val="3450"/>
              </a:lnSpc>
              <a:buFont typeface="Arial"/>
              <a:buChar char="•"/>
            </a:pPr>
            <a:r>
              <a:rPr lang="en-US" sz="2300" spc="115">
                <a:solidFill>
                  <a:srgbClr val="E40913"/>
                </a:solidFill>
                <a:latin typeface="Alice"/>
                <a:ea typeface="Alice"/>
                <a:cs typeface="Alice"/>
                <a:sym typeface="Alice"/>
              </a:rPr>
              <a:t>Includes recommended content alongside featured content seamlessly.</a:t>
            </a:r>
          </a:p>
        </p:txBody>
      </p:sp>
    </p:spTree>
  </p:cSld>
  <p:clrMapOvr>
    <a:masterClrMapping/>
  </p:clrMapOvr>
  <p:transition spd="fast">
    <p:fade/>
  </p:transition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0800000">
            <a:off x="-1083785" y="616729"/>
            <a:ext cx="10288115" cy="9053541"/>
          </a:xfrm>
          <a:custGeom>
            <a:avLst/>
            <a:gdLst/>
            <a:ahLst/>
            <a:cxnLst/>
            <a:rect r="r" b="b" t="t" l="l"/>
            <a:pathLst>
              <a:path h="9053541" w="10288115">
                <a:moveTo>
                  <a:pt x="0" y="0"/>
                </a:moveTo>
                <a:lnTo>
                  <a:pt x="10288115" y="0"/>
                </a:lnTo>
                <a:lnTo>
                  <a:pt x="10288115" y="9053542"/>
                </a:lnTo>
                <a:lnTo>
                  <a:pt x="0" y="905354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24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" id="3"/>
          <p:cNvSpPr/>
          <p:nvPr/>
        </p:nvSpPr>
        <p:spPr>
          <a:xfrm flipH="false" flipV="false" rot="-10800000">
            <a:off x="9204330" y="616729"/>
            <a:ext cx="10288115" cy="9053541"/>
          </a:xfrm>
          <a:custGeom>
            <a:avLst/>
            <a:gdLst/>
            <a:ahLst/>
            <a:cxnLst/>
            <a:rect r="r" b="b" t="t" l="l"/>
            <a:pathLst>
              <a:path h="9053541" w="10288115">
                <a:moveTo>
                  <a:pt x="0" y="0"/>
                </a:moveTo>
                <a:lnTo>
                  <a:pt x="10288115" y="0"/>
                </a:lnTo>
                <a:lnTo>
                  <a:pt x="10288115" y="9053542"/>
                </a:lnTo>
                <a:lnTo>
                  <a:pt x="0" y="905354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24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5400000">
            <a:off x="-1237159" y="617220"/>
            <a:ext cx="10287000" cy="9052560"/>
          </a:xfrm>
          <a:custGeom>
            <a:avLst/>
            <a:gdLst/>
            <a:ahLst/>
            <a:cxnLst/>
            <a:rect r="r" b="b" t="t" l="l"/>
            <a:pathLst>
              <a:path h="9052560" w="10287000">
                <a:moveTo>
                  <a:pt x="0" y="0"/>
                </a:moveTo>
                <a:lnTo>
                  <a:pt x="10287000" y="0"/>
                </a:lnTo>
                <a:lnTo>
                  <a:pt x="10287000" y="9052560"/>
                </a:lnTo>
                <a:lnTo>
                  <a:pt x="0" y="90525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24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5400000">
            <a:off x="8806396" y="617220"/>
            <a:ext cx="10287000" cy="9052560"/>
          </a:xfrm>
          <a:custGeom>
            <a:avLst/>
            <a:gdLst/>
            <a:ahLst/>
            <a:cxnLst/>
            <a:rect r="r" b="b" t="t" l="l"/>
            <a:pathLst>
              <a:path h="9052560" w="10287000">
                <a:moveTo>
                  <a:pt x="0" y="0"/>
                </a:moveTo>
                <a:lnTo>
                  <a:pt x="10287000" y="0"/>
                </a:lnTo>
                <a:lnTo>
                  <a:pt x="10287000" y="9052560"/>
                </a:lnTo>
                <a:lnTo>
                  <a:pt x="0" y="90525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24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880111" y="10094764"/>
            <a:ext cx="16527779" cy="632460"/>
            <a:chOff x="0" y="0"/>
            <a:chExt cx="4352995" cy="166574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4352995" cy="166574"/>
            </a:xfrm>
            <a:custGeom>
              <a:avLst/>
              <a:gdLst/>
              <a:ahLst/>
              <a:cxnLst/>
              <a:rect r="r" b="b" t="t" l="l"/>
              <a:pathLst>
                <a:path h="166574" w="4352995">
                  <a:moveTo>
                    <a:pt x="0" y="0"/>
                  </a:moveTo>
                  <a:lnTo>
                    <a:pt x="4352995" y="0"/>
                  </a:lnTo>
                  <a:lnTo>
                    <a:pt x="4352995" y="166574"/>
                  </a:lnTo>
                  <a:lnTo>
                    <a:pt x="0" y="166574"/>
                  </a:lnTo>
                  <a:close/>
                </a:path>
              </a:pathLst>
            </a:custGeom>
            <a:solidFill>
              <a:srgbClr val="B10710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38100"/>
              <a:ext cx="4352995" cy="12847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482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880111" y="-425306"/>
            <a:ext cx="16527779" cy="613410"/>
            <a:chOff x="0" y="0"/>
            <a:chExt cx="4352995" cy="161557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4352995" cy="161557"/>
            </a:xfrm>
            <a:custGeom>
              <a:avLst/>
              <a:gdLst/>
              <a:ahLst/>
              <a:cxnLst/>
              <a:rect r="r" b="b" t="t" l="l"/>
              <a:pathLst>
                <a:path h="161557" w="4352995">
                  <a:moveTo>
                    <a:pt x="0" y="0"/>
                  </a:moveTo>
                  <a:lnTo>
                    <a:pt x="4352995" y="0"/>
                  </a:lnTo>
                  <a:lnTo>
                    <a:pt x="4352995" y="161557"/>
                  </a:lnTo>
                  <a:lnTo>
                    <a:pt x="0" y="161557"/>
                  </a:lnTo>
                  <a:close/>
                </a:path>
              </a:pathLst>
            </a:custGeom>
            <a:solidFill>
              <a:srgbClr val="B10710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38100"/>
              <a:ext cx="4352995" cy="12345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482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578524" y="1637725"/>
            <a:ext cx="15072888" cy="7975396"/>
            <a:chOff x="0" y="0"/>
            <a:chExt cx="1934797" cy="1023744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934797" cy="1023744"/>
            </a:xfrm>
            <a:custGeom>
              <a:avLst/>
              <a:gdLst/>
              <a:ahLst/>
              <a:cxnLst/>
              <a:rect r="r" b="b" t="t" l="l"/>
              <a:pathLst>
                <a:path h="1023744" w="1934797">
                  <a:moveTo>
                    <a:pt x="0" y="0"/>
                  </a:moveTo>
                  <a:lnTo>
                    <a:pt x="1934797" y="0"/>
                  </a:lnTo>
                  <a:lnTo>
                    <a:pt x="1934797" y="1023744"/>
                  </a:lnTo>
                  <a:lnTo>
                    <a:pt x="0" y="1023744"/>
                  </a:lnTo>
                  <a:close/>
                </a:path>
              </a:pathLst>
            </a:custGeom>
            <a:solidFill>
              <a:srgbClr val="B10710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57150"/>
              <a:ext cx="1934797" cy="966594"/>
            </a:xfrm>
            <a:prstGeom prst="rect">
              <a:avLst/>
            </a:prstGeom>
          </p:spPr>
          <p:txBody>
            <a:bodyPr anchor="ctr" rtlCol="false" tIns="53213" lIns="53213" bIns="53213" rIns="53213"/>
            <a:lstStyle/>
            <a:p>
              <a:pPr algn="ctr">
                <a:lnSpc>
                  <a:spcPts val="2599"/>
                </a:lnSpc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1719148" y="1792602"/>
            <a:ext cx="15072888" cy="7902112"/>
            <a:chOff x="0" y="0"/>
            <a:chExt cx="1934797" cy="1014337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1934797" cy="1014337"/>
            </a:xfrm>
            <a:custGeom>
              <a:avLst/>
              <a:gdLst/>
              <a:ahLst/>
              <a:cxnLst/>
              <a:rect r="r" b="b" t="t" l="l"/>
              <a:pathLst>
                <a:path h="1014337" w="1934797">
                  <a:moveTo>
                    <a:pt x="0" y="0"/>
                  </a:moveTo>
                  <a:lnTo>
                    <a:pt x="1934797" y="0"/>
                  </a:lnTo>
                  <a:lnTo>
                    <a:pt x="1934797" y="1014337"/>
                  </a:lnTo>
                  <a:lnTo>
                    <a:pt x="0" y="1014337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E9ACAD"/>
              </a:solidFill>
              <a:prstDash val="solid"/>
              <a:miter/>
            </a:ln>
          </p:spPr>
        </p:sp>
        <p:sp>
          <p:nvSpPr>
            <p:cNvPr name="TextBox 17" id="17"/>
            <p:cNvSpPr txBox="true"/>
            <p:nvPr/>
          </p:nvSpPr>
          <p:spPr>
            <a:xfrm>
              <a:off x="0" y="57150"/>
              <a:ext cx="1934797" cy="957187"/>
            </a:xfrm>
            <a:prstGeom prst="rect">
              <a:avLst/>
            </a:prstGeom>
          </p:spPr>
          <p:txBody>
            <a:bodyPr anchor="ctr" rtlCol="false" tIns="53213" lIns="53213" bIns="53213" rIns="53213"/>
            <a:lstStyle/>
            <a:p>
              <a:pPr algn="ctr">
                <a:lnSpc>
                  <a:spcPts val="2599"/>
                </a:lnSpc>
              </a:pPr>
            </a:p>
          </p:txBody>
        </p:sp>
      </p:grpSp>
      <p:sp>
        <p:nvSpPr>
          <p:cNvPr name="Freeform 18" id="18"/>
          <p:cNvSpPr/>
          <p:nvPr/>
        </p:nvSpPr>
        <p:spPr>
          <a:xfrm flipH="false" flipV="false" rot="0">
            <a:off x="4094239" y="4362036"/>
            <a:ext cx="9329338" cy="5251085"/>
          </a:xfrm>
          <a:custGeom>
            <a:avLst/>
            <a:gdLst/>
            <a:ahLst/>
            <a:cxnLst/>
            <a:rect r="r" b="b" t="t" l="l"/>
            <a:pathLst>
              <a:path h="5251085" w="9329338">
                <a:moveTo>
                  <a:pt x="0" y="0"/>
                </a:moveTo>
                <a:lnTo>
                  <a:pt x="9329338" y="0"/>
                </a:lnTo>
                <a:lnTo>
                  <a:pt x="9329338" y="5251085"/>
                </a:lnTo>
                <a:lnTo>
                  <a:pt x="0" y="525108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9" id="19"/>
          <p:cNvSpPr txBox="true"/>
          <p:nvPr/>
        </p:nvSpPr>
        <p:spPr>
          <a:xfrm rot="0">
            <a:off x="4803517" y="676275"/>
            <a:ext cx="8801627" cy="695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500"/>
              </a:lnSpc>
              <a:spcBef>
                <a:spcPct val="0"/>
              </a:spcBef>
            </a:pPr>
            <a:r>
              <a:rPr lang="en-US" sz="4500">
                <a:solidFill>
                  <a:srgbClr val="FFFFFF"/>
                </a:solidFill>
                <a:latin typeface="Calibri (MS)"/>
                <a:ea typeface="Calibri (MS)"/>
                <a:cs typeface="Calibri (MS)"/>
                <a:sym typeface="Calibri (MS)"/>
              </a:rPr>
              <a:t>System Components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2876667" y="2397463"/>
            <a:ext cx="11928340" cy="17411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50"/>
              </a:lnSpc>
            </a:pPr>
            <a:r>
              <a:rPr lang="en-US" sz="2300" spc="115" u="sng">
                <a:solidFill>
                  <a:srgbClr val="E40913"/>
                </a:solidFill>
                <a:latin typeface="Alice Bold"/>
                <a:ea typeface="Alice Bold"/>
                <a:cs typeface="Alice Bold"/>
                <a:sym typeface="Alice Bold"/>
              </a:rPr>
              <a:t>User Interface:</a:t>
            </a:r>
            <a:r>
              <a:rPr lang="en-US" sz="2300" spc="115">
                <a:solidFill>
                  <a:srgbClr val="E40913"/>
                </a:solidFill>
                <a:latin typeface="Alice"/>
                <a:ea typeface="Alice"/>
                <a:cs typeface="Alice"/>
                <a:sym typeface="Alice"/>
              </a:rPr>
              <a:t> </a:t>
            </a:r>
          </a:p>
          <a:p>
            <a:pPr algn="l" marL="496571" indent="-248285" lvl="1">
              <a:lnSpc>
                <a:spcPts val="3450"/>
              </a:lnSpc>
              <a:buFont typeface="Arial"/>
              <a:buChar char="•"/>
            </a:pPr>
            <a:r>
              <a:rPr lang="en-US" sz="2300" spc="115">
                <a:solidFill>
                  <a:srgbClr val="E40913"/>
                </a:solidFill>
                <a:latin typeface="Alice"/>
                <a:ea typeface="Alice"/>
                <a:cs typeface="Alice"/>
                <a:sym typeface="Alice"/>
              </a:rPr>
              <a:t>The front-end platform where users interact with Netflix, designed for easy navigation and seamless streaming across devices. </a:t>
            </a:r>
          </a:p>
          <a:p>
            <a:pPr algn="l" marL="496571" indent="-248285" lvl="1">
              <a:lnSpc>
                <a:spcPts val="3450"/>
              </a:lnSpc>
              <a:buFont typeface="Arial"/>
              <a:buChar char="•"/>
            </a:pPr>
            <a:r>
              <a:rPr lang="en-US" sz="2300" spc="115">
                <a:solidFill>
                  <a:srgbClr val="E40913"/>
                </a:solidFill>
                <a:latin typeface="Alice"/>
                <a:ea typeface="Alice"/>
                <a:cs typeface="Alice"/>
                <a:sym typeface="Alice"/>
              </a:rPr>
              <a:t>Includes recommended content alongside featured content seamlessly.</a:t>
            </a:r>
          </a:p>
        </p:txBody>
      </p:sp>
    </p:spTree>
  </p:cSld>
  <p:clrMapOvr>
    <a:masterClrMapping/>
  </p:clrMapOvr>
  <p:transition spd="fast">
    <p:fade/>
  </p:transition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0800000">
            <a:off x="-1083785" y="616729"/>
            <a:ext cx="10288115" cy="9053541"/>
          </a:xfrm>
          <a:custGeom>
            <a:avLst/>
            <a:gdLst/>
            <a:ahLst/>
            <a:cxnLst/>
            <a:rect r="r" b="b" t="t" l="l"/>
            <a:pathLst>
              <a:path h="9053541" w="10288115">
                <a:moveTo>
                  <a:pt x="0" y="0"/>
                </a:moveTo>
                <a:lnTo>
                  <a:pt x="10288115" y="0"/>
                </a:lnTo>
                <a:lnTo>
                  <a:pt x="10288115" y="9053542"/>
                </a:lnTo>
                <a:lnTo>
                  <a:pt x="0" y="905354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24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" id="3"/>
          <p:cNvSpPr/>
          <p:nvPr/>
        </p:nvSpPr>
        <p:spPr>
          <a:xfrm flipH="false" flipV="false" rot="-10800000">
            <a:off x="9204330" y="616729"/>
            <a:ext cx="10288115" cy="9053541"/>
          </a:xfrm>
          <a:custGeom>
            <a:avLst/>
            <a:gdLst/>
            <a:ahLst/>
            <a:cxnLst/>
            <a:rect r="r" b="b" t="t" l="l"/>
            <a:pathLst>
              <a:path h="9053541" w="10288115">
                <a:moveTo>
                  <a:pt x="0" y="0"/>
                </a:moveTo>
                <a:lnTo>
                  <a:pt x="10288115" y="0"/>
                </a:lnTo>
                <a:lnTo>
                  <a:pt x="10288115" y="9053542"/>
                </a:lnTo>
                <a:lnTo>
                  <a:pt x="0" y="905354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24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5400000">
            <a:off x="-1237159" y="617220"/>
            <a:ext cx="10287000" cy="9052560"/>
          </a:xfrm>
          <a:custGeom>
            <a:avLst/>
            <a:gdLst/>
            <a:ahLst/>
            <a:cxnLst/>
            <a:rect r="r" b="b" t="t" l="l"/>
            <a:pathLst>
              <a:path h="9052560" w="10287000">
                <a:moveTo>
                  <a:pt x="0" y="0"/>
                </a:moveTo>
                <a:lnTo>
                  <a:pt x="10287000" y="0"/>
                </a:lnTo>
                <a:lnTo>
                  <a:pt x="10287000" y="9052560"/>
                </a:lnTo>
                <a:lnTo>
                  <a:pt x="0" y="90525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24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5400000">
            <a:off x="8806396" y="617220"/>
            <a:ext cx="10287000" cy="9052560"/>
          </a:xfrm>
          <a:custGeom>
            <a:avLst/>
            <a:gdLst/>
            <a:ahLst/>
            <a:cxnLst/>
            <a:rect r="r" b="b" t="t" l="l"/>
            <a:pathLst>
              <a:path h="9052560" w="10287000">
                <a:moveTo>
                  <a:pt x="0" y="0"/>
                </a:moveTo>
                <a:lnTo>
                  <a:pt x="10287000" y="0"/>
                </a:lnTo>
                <a:lnTo>
                  <a:pt x="10287000" y="9052560"/>
                </a:lnTo>
                <a:lnTo>
                  <a:pt x="0" y="90525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24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880111" y="10094764"/>
            <a:ext cx="16527779" cy="632460"/>
            <a:chOff x="0" y="0"/>
            <a:chExt cx="4352995" cy="166574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4352995" cy="166574"/>
            </a:xfrm>
            <a:custGeom>
              <a:avLst/>
              <a:gdLst/>
              <a:ahLst/>
              <a:cxnLst/>
              <a:rect r="r" b="b" t="t" l="l"/>
              <a:pathLst>
                <a:path h="166574" w="4352995">
                  <a:moveTo>
                    <a:pt x="0" y="0"/>
                  </a:moveTo>
                  <a:lnTo>
                    <a:pt x="4352995" y="0"/>
                  </a:lnTo>
                  <a:lnTo>
                    <a:pt x="4352995" y="166574"/>
                  </a:lnTo>
                  <a:lnTo>
                    <a:pt x="0" y="166574"/>
                  </a:lnTo>
                  <a:close/>
                </a:path>
              </a:pathLst>
            </a:custGeom>
            <a:solidFill>
              <a:srgbClr val="B10710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38100"/>
              <a:ext cx="4352995" cy="12847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482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880111" y="-425306"/>
            <a:ext cx="16527779" cy="613410"/>
            <a:chOff x="0" y="0"/>
            <a:chExt cx="4352995" cy="161557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4352995" cy="161557"/>
            </a:xfrm>
            <a:custGeom>
              <a:avLst/>
              <a:gdLst/>
              <a:ahLst/>
              <a:cxnLst/>
              <a:rect r="r" b="b" t="t" l="l"/>
              <a:pathLst>
                <a:path h="161557" w="4352995">
                  <a:moveTo>
                    <a:pt x="0" y="0"/>
                  </a:moveTo>
                  <a:lnTo>
                    <a:pt x="4352995" y="0"/>
                  </a:lnTo>
                  <a:lnTo>
                    <a:pt x="4352995" y="161557"/>
                  </a:lnTo>
                  <a:lnTo>
                    <a:pt x="0" y="161557"/>
                  </a:lnTo>
                  <a:close/>
                </a:path>
              </a:pathLst>
            </a:custGeom>
            <a:solidFill>
              <a:srgbClr val="B10710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38100"/>
              <a:ext cx="4352995" cy="12345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482"/>
                </a:lnSpc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4803517" y="676275"/>
            <a:ext cx="8801627" cy="695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500"/>
              </a:lnSpc>
              <a:spcBef>
                <a:spcPct val="0"/>
              </a:spcBef>
            </a:pPr>
            <a:r>
              <a:rPr lang="en-US" sz="4500">
                <a:solidFill>
                  <a:srgbClr val="FFFFFF"/>
                </a:solidFill>
                <a:latin typeface="Calibri (MS)"/>
                <a:ea typeface="Calibri (MS)"/>
                <a:cs typeface="Calibri (MS)"/>
                <a:sym typeface="Calibri (MS)"/>
              </a:rPr>
              <a:t>System Components</a:t>
            </a:r>
          </a:p>
        </p:txBody>
      </p:sp>
      <p:grpSp>
        <p:nvGrpSpPr>
          <p:cNvPr name="Group 13" id="13"/>
          <p:cNvGrpSpPr/>
          <p:nvPr/>
        </p:nvGrpSpPr>
        <p:grpSpPr>
          <a:xfrm rot="0">
            <a:off x="1578524" y="1637725"/>
            <a:ext cx="15072888" cy="7975396"/>
            <a:chOff x="0" y="0"/>
            <a:chExt cx="1934797" cy="1023744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934797" cy="1023744"/>
            </a:xfrm>
            <a:custGeom>
              <a:avLst/>
              <a:gdLst/>
              <a:ahLst/>
              <a:cxnLst/>
              <a:rect r="r" b="b" t="t" l="l"/>
              <a:pathLst>
                <a:path h="1023744" w="1934797">
                  <a:moveTo>
                    <a:pt x="0" y="0"/>
                  </a:moveTo>
                  <a:lnTo>
                    <a:pt x="1934797" y="0"/>
                  </a:lnTo>
                  <a:lnTo>
                    <a:pt x="1934797" y="1023744"/>
                  </a:lnTo>
                  <a:lnTo>
                    <a:pt x="0" y="1023744"/>
                  </a:lnTo>
                  <a:close/>
                </a:path>
              </a:pathLst>
            </a:custGeom>
            <a:solidFill>
              <a:srgbClr val="B10710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57150"/>
              <a:ext cx="1934797" cy="966594"/>
            </a:xfrm>
            <a:prstGeom prst="rect">
              <a:avLst/>
            </a:prstGeom>
          </p:spPr>
          <p:txBody>
            <a:bodyPr anchor="ctr" rtlCol="false" tIns="53213" lIns="53213" bIns="53213" rIns="53213"/>
            <a:lstStyle/>
            <a:p>
              <a:pPr algn="ctr">
                <a:lnSpc>
                  <a:spcPts val="2599"/>
                </a:lnSpc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1719148" y="1792602"/>
            <a:ext cx="15072888" cy="7902112"/>
            <a:chOff x="0" y="0"/>
            <a:chExt cx="1934797" cy="1014337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1934797" cy="1014337"/>
            </a:xfrm>
            <a:custGeom>
              <a:avLst/>
              <a:gdLst/>
              <a:ahLst/>
              <a:cxnLst/>
              <a:rect r="r" b="b" t="t" l="l"/>
              <a:pathLst>
                <a:path h="1014337" w="1934797">
                  <a:moveTo>
                    <a:pt x="0" y="0"/>
                  </a:moveTo>
                  <a:lnTo>
                    <a:pt x="1934797" y="0"/>
                  </a:lnTo>
                  <a:lnTo>
                    <a:pt x="1934797" y="1014337"/>
                  </a:lnTo>
                  <a:lnTo>
                    <a:pt x="0" y="1014337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E9ACAD"/>
              </a:solidFill>
              <a:prstDash val="solid"/>
              <a:miter/>
            </a:ln>
          </p:spPr>
        </p:sp>
        <p:sp>
          <p:nvSpPr>
            <p:cNvPr name="TextBox 18" id="18"/>
            <p:cNvSpPr txBox="true"/>
            <p:nvPr/>
          </p:nvSpPr>
          <p:spPr>
            <a:xfrm>
              <a:off x="0" y="57150"/>
              <a:ext cx="1934797" cy="957187"/>
            </a:xfrm>
            <a:prstGeom prst="rect">
              <a:avLst/>
            </a:prstGeom>
          </p:spPr>
          <p:txBody>
            <a:bodyPr anchor="ctr" rtlCol="false" tIns="53213" lIns="53213" bIns="53213" rIns="53213"/>
            <a:lstStyle/>
            <a:p>
              <a:pPr algn="ctr">
                <a:lnSpc>
                  <a:spcPts val="2599"/>
                </a:lnSpc>
              </a:pPr>
            </a:p>
          </p:txBody>
        </p:sp>
      </p:grpSp>
      <p:sp>
        <p:nvSpPr>
          <p:cNvPr name="TextBox 19" id="19"/>
          <p:cNvSpPr txBox="true"/>
          <p:nvPr/>
        </p:nvSpPr>
        <p:spPr>
          <a:xfrm rot="0">
            <a:off x="2876667" y="2235457"/>
            <a:ext cx="11928340" cy="17411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50"/>
              </a:lnSpc>
            </a:pPr>
            <a:r>
              <a:rPr lang="en-US" sz="2300" spc="115" u="sng">
                <a:solidFill>
                  <a:srgbClr val="E40913"/>
                </a:solidFill>
                <a:latin typeface="Alice Bold"/>
                <a:ea typeface="Alice Bold"/>
                <a:cs typeface="Alice Bold"/>
                <a:sym typeface="Alice Bold"/>
              </a:rPr>
              <a:t>User Interface</a:t>
            </a:r>
            <a:r>
              <a:rPr lang="en-US" sz="2300" spc="115">
                <a:solidFill>
                  <a:srgbClr val="E40913"/>
                </a:solidFill>
                <a:latin typeface="Alice"/>
                <a:ea typeface="Alice"/>
                <a:cs typeface="Alice"/>
                <a:sym typeface="Alice"/>
              </a:rPr>
              <a:t>: </a:t>
            </a:r>
          </a:p>
          <a:p>
            <a:pPr algn="l" marL="496571" indent="-248285" lvl="1">
              <a:lnSpc>
                <a:spcPts val="3450"/>
              </a:lnSpc>
              <a:buFont typeface="Arial"/>
              <a:buChar char="•"/>
            </a:pPr>
            <a:r>
              <a:rPr lang="en-US" sz="2300" spc="115">
                <a:solidFill>
                  <a:srgbClr val="E40913"/>
                </a:solidFill>
                <a:latin typeface="Alice"/>
                <a:ea typeface="Alice"/>
                <a:cs typeface="Alice"/>
                <a:sym typeface="Alice"/>
              </a:rPr>
              <a:t>The front-end platform where users interact with Netflix, designed for easy navigation and seamless streaming across devices. </a:t>
            </a:r>
          </a:p>
          <a:p>
            <a:pPr algn="l" marL="496571" indent="-248285" lvl="1">
              <a:lnSpc>
                <a:spcPts val="3450"/>
              </a:lnSpc>
              <a:buFont typeface="Arial"/>
              <a:buChar char="•"/>
            </a:pPr>
            <a:r>
              <a:rPr lang="en-US" sz="2300" spc="115">
                <a:solidFill>
                  <a:srgbClr val="E40913"/>
                </a:solidFill>
                <a:latin typeface="Alice"/>
                <a:ea typeface="Alice"/>
                <a:cs typeface="Alice"/>
                <a:sym typeface="Alice"/>
              </a:rPr>
              <a:t>Includes recommended content alongside featured content seamlessly.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2876667" y="4203850"/>
            <a:ext cx="11928340" cy="17411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50"/>
              </a:lnSpc>
            </a:pPr>
            <a:r>
              <a:rPr lang="en-US" sz="2300" spc="115" u="sng">
                <a:solidFill>
                  <a:srgbClr val="E40913"/>
                </a:solidFill>
                <a:latin typeface="Alice Bold"/>
                <a:ea typeface="Alice Bold"/>
                <a:cs typeface="Alice Bold"/>
                <a:sym typeface="Alice Bold"/>
              </a:rPr>
              <a:t>Backend Services</a:t>
            </a:r>
          </a:p>
          <a:p>
            <a:pPr algn="l" marL="496571" indent="-248285" lvl="1">
              <a:lnSpc>
                <a:spcPts val="3450"/>
              </a:lnSpc>
              <a:buFont typeface="Arial"/>
              <a:buChar char="•"/>
            </a:pPr>
            <a:r>
              <a:rPr lang="en-US" sz="2300" spc="57">
                <a:solidFill>
                  <a:srgbClr val="E40913"/>
                </a:solidFill>
                <a:latin typeface="Alice"/>
                <a:ea typeface="Alice"/>
                <a:cs typeface="Alice"/>
                <a:sym typeface="Alice"/>
              </a:rPr>
              <a:t> Handles user authentication, content delivery, and personalized recommendations.</a:t>
            </a:r>
          </a:p>
          <a:p>
            <a:pPr algn="l" marL="496571" indent="-248285" lvl="1">
              <a:lnSpc>
                <a:spcPts val="3450"/>
              </a:lnSpc>
              <a:buFont typeface="Arial"/>
              <a:buChar char="•"/>
            </a:pPr>
            <a:r>
              <a:rPr lang="en-US" sz="2300" spc="57">
                <a:solidFill>
                  <a:srgbClr val="E40913"/>
                </a:solidFill>
                <a:latin typeface="Alice"/>
                <a:ea typeface="Alice"/>
                <a:cs typeface="Alice"/>
                <a:sym typeface="Alice"/>
              </a:rPr>
              <a:t>B</a:t>
            </a:r>
            <a:r>
              <a:rPr lang="en-US" sz="2300" spc="57">
                <a:solidFill>
                  <a:srgbClr val="E40913"/>
                </a:solidFill>
                <a:latin typeface="Alice"/>
                <a:ea typeface="Alice"/>
                <a:cs typeface="Alice"/>
                <a:sym typeface="Alice"/>
              </a:rPr>
              <a:t>uilt on microservices architecture for scalability and reliability.</a:t>
            </a:r>
          </a:p>
        </p:txBody>
      </p:sp>
    </p:spTree>
  </p:cSld>
  <p:clrMapOvr>
    <a:masterClrMapping/>
  </p:clrMapOvr>
  <p:transition spd="fast">
    <p:fade/>
  </p:transition>
</p:sld>
</file>

<file path=ppt/slides/slide2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0800000">
            <a:off x="-1083785" y="616729"/>
            <a:ext cx="10288115" cy="9053541"/>
          </a:xfrm>
          <a:custGeom>
            <a:avLst/>
            <a:gdLst/>
            <a:ahLst/>
            <a:cxnLst/>
            <a:rect r="r" b="b" t="t" l="l"/>
            <a:pathLst>
              <a:path h="9053541" w="10288115">
                <a:moveTo>
                  <a:pt x="0" y="0"/>
                </a:moveTo>
                <a:lnTo>
                  <a:pt x="10288115" y="0"/>
                </a:lnTo>
                <a:lnTo>
                  <a:pt x="10288115" y="9053542"/>
                </a:lnTo>
                <a:lnTo>
                  <a:pt x="0" y="905354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24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" id="3"/>
          <p:cNvSpPr/>
          <p:nvPr/>
        </p:nvSpPr>
        <p:spPr>
          <a:xfrm flipH="false" flipV="false" rot="-10800000">
            <a:off x="9204330" y="616729"/>
            <a:ext cx="10288115" cy="9053541"/>
          </a:xfrm>
          <a:custGeom>
            <a:avLst/>
            <a:gdLst/>
            <a:ahLst/>
            <a:cxnLst/>
            <a:rect r="r" b="b" t="t" l="l"/>
            <a:pathLst>
              <a:path h="9053541" w="10288115">
                <a:moveTo>
                  <a:pt x="0" y="0"/>
                </a:moveTo>
                <a:lnTo>
                  <a:pt x="10288115" y="0"/>
                </a:lnTo>
                <a:lnTo>
                  <a:pt x="10288115" y="9053542"/>
                </a:lnTo>
                <a:lnTo>
                  <a:pt x="0" y="905354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24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5400000">
            <a:off x="-1237159" y="617220"/>
            <a:ext cx="10287000" cy="9052560"/>
          </a:xfrm>
          <a:custGeom>
            <a:avLst/>
            <a:gdLst/>
            <a:ahLst/>
            <a:cxnLst/>
            <a:rect r="r" b="b" t="t" l="l"/>
            <a:pathLst>
              <a:path h="9052560" w="10287000">
                <a:moveTo>
                  <a:pt x="0" y="0"/>
                </a:moveTo>
                <a:lnTo>
                  <a:pt x="10287000" y="0"/>
                </a:lnTo>
                <a:lnTo>
                  <a:pt x="10287000" y="9052560"/>
                </a:lnTo>
                <a:lnTo>
                  <a:pt x="0" y="90525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24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5400000">
            <a:off x="8806396" y="617220"/>
            <a:ext cx="10287000" cy="9052560"/>
          </a:xfrm>
          <a:custGeom>
            <a:avLst/>
            <a:gdLst/>
            <a:ahLst/>
            <a:cxnLst/>
            <a:rect r="r" b="b" t="t" l="l"/>
            <a:pathLst>
              <a:path h="9052560" w="10287000">
                <a:moveTo>
                  <a:pt x="0" y="0"/>
                </a:moveTo>
                <a:lnTo>
                  <a:pt x="10287000" y="0"/>
                </a:lnTo>
                <a:lnTo>
                  <a:pt x="10287000" y="9052560"/>
                </a:lnTo>
                <a:lnTo>
                  <a:pt x="0" y="90525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24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880111" y="10094764"/>
            <a:ext cx="16527779" cy="632460"/>
            <a:chOff x="0" y="0"/>
            <a:chExt cx="4352995" cy="166574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4352995" cy="166574"/>
            </a:xfrm>
            <a:custGeom>
              <a:avLst/>
              <a:gdLst/>
              <a:ahLst/>
              <a:cxnLst/>
              <a:rect r="r" b="b" t="t" l="l"/>
              <a:pathLst>
                <a:path h="166574" w="4352995">
                  <a:moveTo>
                    <a:pt x="0" y="0"/>
                  </a:moveTo>
                  <a:lnTo>
                    <a:pt x="4352995" y="0"/>
                  </a:lnTo>
                  <a:lnTo>
                    <a:pt x="4352995" y="166574"/>
                  </a:lnTo>
                  <a:lnTo>
                    <a:pt x="0" y="166574"/>
                  </a:lnTo>
                  <a:close/>
                </a:path>
              </a:pathLst>
            </a:custGeom>
            <a:solidFill>
              <a:srgbClr val="B10710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38100"/>
              <a:ext cx="4352995" cy="12847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482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880111" y="-425306"/>
            <a:ext cx="16527779" cy="613410"/>
            <a:chOff x="0" y="0"/>
            <a:chExt cx="4352995" cy="161557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4352995" cy="161557"/>
            </a:xfrm>
            <a:custGeom>
              <a:avLst/>
              <a:gdLst/>
              <a:ahLst/>
              <a:cxnLst/>
              <a:rect r="r" b="b" t="t" l="l"/>
              <a:pathLst>
                <a:path h="161557" w="4352995">
                  <a:moveTo>
                    <a:pt x="0" y="0"/>
                  </a:moveTo>
                  <a:lnTo>
                    <a:pt x="4352995" y="0"/>
                  </a:lnTo>
                  <a:lnTo>
                    <a:pt x="4352995" y="161557"/>
                  </a:lnTo>
                  <a:lnTo>
                    <a:pt x="0" y="161557"/>
                  </a:lnTo>
                  <a:close/>
                </a:path>
              </a:pathLst>
            </a:custGeom>
            <a:solidFill>
              <a:srgbClr val="B10710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38100"/>
              <a:ext cx="4352995" cy="12345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482"/>
                </a:lnSpc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4803517" y="676275"/>
            <a:ext cx="8801627" cy="695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500"/>
              </a:lnSpc>
              <a:spcBef>
                <a:spcPct val="0"/>
              </a:spcBef>
            </a:pPr>
            <a:r>
              <a:rPr lang="en-US" sz="4500">
                <a:solidFill>
                  <a:srgbClr val="FFFFFF"/>
                </a:solidFill>
                <a:latin typeface="Calibri (MS)"/>
                <a:ea typeface="Calibri (MS)"/>
                <a:cs typeface="Calibri (MS)"/>
                <a:sym typeface="Calibri (MS)"/>
              </a:rPr>
              <a:t>System Components</a:t>
            </a:r>
          </a:p>
        </p:txBody>
      </p:sp>
      <p:grpSp>
        <p:nvGrpSpPr>
          <p:cNvPr name="Group 13" id="13"/>
          <p:cNvGrpSpPr/>
          <p:nvPr/>
        </p:nvGrpSpPr>
        <p:grpSpPr>
          <a:xfrm rot="0">
            <a:off x="1578524" y="1637725"/>
            <a:ext cx="15072888" cy="7975396"/>
            <a:chOff x="0" y="0"/>
            <a:chExt cx="1934797" cy="1023744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934797" cy="1023744"/>
            </a:xfrm>
            <a:custGeom>
              <a:avLst/>
              <a:gdLst/>
              <a:ahLst/>
              <a:cxnLst/>
              <a:rect r="r" b="b" t="t" l="l"/>
              <a:pathLst>
                <a:path h="1023744" w="1934797">
                  <a:moveTo>
                    <a:pt x="0" y="0"/>
                  </a:moveTo>
                  <a:lnTo>
                    <a:pt x="1934797" y="0"/>
                  </a:lnTo>
                  <a:lnTo>
                    <a:pt x="1934797" y="1023744"/>
                  </a:lnTo>
                  <a:lnTo>
                    <a:pt x="0" y="1023744"/>
                  </a:lnTo>
                  <a:close/>
                </a:path>
              </a:pathLst>
            </a:custGeom>
            <a:solidFill>
              <a:srgbClr val="B10710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57150"/>
              <a:ext cx="1934797" cy="966594"/>
            </a:xfrm>
            <a:prstGeom prst="rect">
              <a:avLst/>
            </a:prstGeom>
          </p:spPr>
          <p:txBody>
            <a:bodyPr anchor="ctr" rtlCol="false" tIns="53213" lIns="53213" bIns="53213" rIns="53213"/>
            <a:lstStyle/>
            <a:p>
              <a:pPr algn="ctr">
                <a:lnSpc>
                  <a:spcPts val="2599"/>
                </a:lnSpc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1719148" y="1792602"/>
            <a:ext cx="15072888" cy="7902112"/>
            <a:chOff x="0" y="0"/>
            <a:chExt cx="1934797" cy="1014337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1934797" cy="1014337"/>
            </a:xfrm>
            <a:custGeom>
              <a:avLst/>
              <a:gdLst/>
              <a:ahLst/>
              <a:cxnLst/>
              <a:rect r="r" b="b" t="t" l="l"/>
              <a:pathLst>
                <a:path h="1014337" w="1934797">
                  <a:moveTo>
                    <a:pt x="0" y="0"/>
                  </a:moveTo>
                  <a:lnTo>
                    <a:pt x="1934797" y="0"/>
                  </a:lnTo>
                  <a:lnTo>
                    <a:pt x="1934797" y="1014337"/>
                  </a:lnTo>
                  <a:lnTo>
                    <a:pt x="0" y="1014337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E9ACAD"/>
              </a:solidFill>
              <a:prstDash val="solid"/>
              <a:miter/>
            </a:ln>
          </p:spPr>
        </p:sp>
        <p:sp>
          <p:nvSpPr>
            <p:cNvPr name="TextBox 18" id="18"/>
            <p:cNvSpPr txBox="true"/>
            <p:nvPr/>
          </p:nvSpPr>
          <p:spPr>
            <a:xfrm>
              <a:off x="0" y="57150"/>
              <a:ext cx="1934797" cy="957187"/>
            </a:xfrm>
            <a:prstGeom prst="rect">
              <a:avLst/>
            </a:prstGeom>
          </p:spPr>
          <p:txBody>
            <a:bodyPr anchor="ctr" rtlCol="false" tIns="53213" lIns="53213" bIns="53213" rIns="53213"/>
            <a:lstStyle/>
            <a:p>
              <a:pPr algn="ctr">
                <a:lnSpc>
                  <a:spcPts val="2599"/>
                </a:lnSpc>
              </a:pPr>
            </a:p>
          </p:txBody>
        </p:sp>
      </p:grpSp>
      <p:sp>
        <p:nvSpPr>
          <p:cNvPr name="TextBox 19" id="19"/>
          <p:cNvSpPr txBox="true"/>
          <p:nvPr/>
        </p:nvSpPr>
        <p:spPr>
          <a:xfrm rot="0">
            <a:off x="2876667" y="2235457"/>
            <a:ext cx="11928340" cy="17411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50"/>
              </a:lnSpc>
            </a:pPr>
            <a:r>
              <a:rPr lang="en-US" sz="2300" spc="115" u="sng">
                <a:solidFill>
                  <a:srgbClr val="E40913"/>
                </a:solidFill>
                <a:latin typeface="Alice Bold"/>
                <a:ea typeface="Alice Bold"/>
                <a:cs typeface="Alice Bold"/>
                <a:sym typeface="Alice Bold"/>
              </a:rPr>
              <a:t>User Interface</a:t>
            </a:r>
            <a:r>
              <a:rPr lang="en-US" sz="2300" spc="115">
                <a:solidFill>
                  <a:srgbClr val="E40913"/>
                </a:solidFill>
                <a:latin typeface="Alice"/>
                <a:ea typeface="Alice"/>
                <a:cs typeface="Alice"/>
                <a:sym typeface="Alice"/>
              </a:rPr>
              <a:t>: </a:t>
            </a:r>
          </a:p>
          <a:p>
            <a:pPr algn="l" marL="496571" indent="-248285" lvl="1">
              <a:lnSpc>
                <a:spcPts val="3450"/>
              </a:lnSpc>
              <a:buFont typeface="Arial"/>
              <a:buChar char="•"/>
            </a:pPr>
            <a:r>
              <a:rPr lang="en-US" sz="2300" spc="115">
                <a:solidFill>
                  <a:srgbClr val="E40913"/>
                </a:solidFill>
                <a:latin typeface="Alice"/>
                <a:ea typeface="Alice"/>
                <a:cs typeface="Alice"/>
                <a:sym typeface="Alice"/>
              </a:rPr>
              <a:t>The front-end platform where users interact with Netflix, designed for easy navigation and seamless streaming across devices. </a:t>
            </a:r>
          </a:p>
          <a:p>
            <a:pPr algn="l" marL="496571" indent="-248285" lvl="1">
              <a:lnSpc>
                <a:spcPts val="3450"/>
              </a:lnSpc>
              <a:buFont typeface="Arial"/>
              <a:buChar char="•"/>
            </a:pPr>
            <a:r>
              <a:rPr lang="en-US" sz="2300" spc="115">
                <a:solidFill>
                  <a:srgbClr val="E40913"/>
                </a:solidFill>
                <a:latin typeface="Alice"/>
                <a:ea typeface="Alice"/>
                <a:cs typeface="Alice"/>
                <a:sym typeface="Alice"/>
              </a:rPr>
              <a:t>Includes recommended content alongside featured content seamlessly.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2876667" y="6173620"/>
            <a:ext cx="11928340" cy="13030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50"/>
              </a:lnSpc>
            </a:pPr>
            <a:r>
              <a:rPr lang="en-US" sz="2300" spc="115" u="sng">
                <a:solidFill>
                  <a:srgbClr val="E40913"/>
                </a:solidFill>
                <a:latin typeface="Alice Bold"/>
                <a:ea typeface="Alice Bold"/>
                <a:cs typeface="Alice Bold"/>
                <a:sym typeface="Alice Bold"/>
              </a:rPr>
              <a:t>Data Storage</a:t>
            </a:r>
          </a:p>
          <a:p>
            <a:pPr algn="l" marL="496571" indent="-248285" lvl="1">
              <a:lnSpc>
                <a:spcPts val="3450"/>
              </a:lnSpc>
              <a:buFont typeface="Arial"/>
              <a:buChar char="•"/>
            </a:pPr>
            <a:r>
              <a:rPr lang="en-US" sz="2300" spc="57">
                <a:solidFill>
                  <a:srgbClr val="E40913"/>
                </a:solidFill>
                <a:latin typeface="Alice"/>
                <a:ea typeface="Alice"/>
                <a:cs typeface="Alice"/>
                <a:sym typeface="Alice"/>
              </a:rPr>
              <a:t>Utilizes distributed databases like Apache Cassandra and MySQL for storing user data, watch history, and content metadata.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2876667" y="4203850"/>
            <a:ext cx="11928340" cy="17411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50"/>
              </a:lnSpc>
            </a:pPr>
            <a:r>
              <a:rPr lang="en-US" sz="2300" spc="115" u="sng">
                <a:solidFill>
                  <a:srgbClr val="E40913"/>
                </a:solidFill>
                <a:latin typeface="Alice Bold"/>
                <a:ea typeface="Alice Bold"/>
                <a:cs typeface="Alice Bold"/>
                <a:sym typeface="Alice Bold"/>
              </a:rPr>
              <a:t>Backend Services</a:t>
            </a:r>
          </a:p>
          <a:p>
            <a:pPr algn="l" marL="496571" indent="-248285" lvl="1">
              <a:lnSpc>
                <a:spcPts val="3450"/>
              </a:lnSpc>
              <a:buFont typeface="Arial"/>
              <a:buChar char="•"/>
            </a:pPr>
            <a:r>
              <a:rPr lang="en-US" sz="2300" spc="57">
                <a:solidFill>
                  <a:srgbClr val="E40913"/>
                </a:solidFill>
                <a:latin typeface="Alice"/>
                <a:ea typeface="Alice"/>
                <a:cs typeface="Alice"/>
                <a:sym typeface="Alice"/>
              </a:rPr>
              <a:t> Handles user authentication, content delivery, and personalized recommendations.</a:t>
            </a:r>
          </a:p>
          <a:p>
            <a:pPr algn="l" marL="496571" indent="-248285" lvl="1">
              <a:lnSpc>
                <a:spcPts val="3450"/>
              </a:lnSpc>
              <a:buFont typeface="Arial"/>
              <a:buChar char="•"/>
            </a:pPr>
            <a:r>
              <a:rPr lang="en-US" sz="2300" spc="57">
                <a:solidFill>
                  <a:srgbClr val="E40913"/>
                </a:solidFill>
                <a:latin typeface="Alice"/>
                <a:ea typeface="Alice"/>
                <a:cs typeface="Alice"/>
                <a:sym typeface="Alice"/>
              </a:rPr>
              <a:t>B</a:t>
            </a:r>
            <a:r>
              <a:rPr lang="en-US" sz="2300" spc="57">
                <a:solidFill>
                  <a:srgbClr val="E40913"/>
                </a:solidFill>
                <a:latin typeface="Alice"/>
                <a:ea typeface="Alice"/>
                <a:cs typeface="Alice"/>
                <a:sym typeface="Alice"/>
              </a:rPr>
              <a:t>uilt on microservices architecture for scalability and reliability.</a:t>
            </a:r>
          </a:p>
        </p:txBody>
      </p:sp>
    </p:spTree>
  </p:cSld>
  <p:clrMapOvr>
    <a:masterClrMapping/>
  </p:clrMapOvr>
  <p:transition spd="fast">
    <p:fade/>
  </p:transition>
</p:sld>
</file>

<file path=ppt/slides/slide2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0800000">
            <a:off x="-1083785" y="616729"/>
            <a:ext cx="10288115" cy="9053541"/>
          </a:xfrm>
          <a:custGeom>
            <a:avLst/>
            <a:gdLst/>
            <a:ahLst/>
            <a:cxnLst/>
            <a:rect r="r" b="b" t="t" l="l"/>
            <a:pathLst>
              <a:path h="9053541" w="10288115">
                <a:moveTo>
                  <a:pt x="0" y="0"/>
                </a:moveTo>
                <a:lnTo>
                  <a:pt x="10288115" y="0"/>
                </a:lnTo>
                <a:lnTo>
                  <a:pt x="10288115" y="9053542"/>
                </a:lnTo>
                <a:lnTo>
                  <a:pt x="0" y="905354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24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" id="3"/>
          <p:cNvSpPr/>
          <p:nvPr/>
        </p:nvSpPr>
        <p:spPr>
          <a:xfrm flipH="false" flipV="false" rot="-10800000">
            <a:off x="9204330" y="616729"/>
            <a:ext cx="10288115" cy="9053541"/>
          </a:xfrm>
          <a:custGeom>
            <a:avLst/>
            <a:gdLst/>
            <a:ahLst/>
            <a:cxnLst/>
            <a:rect r="r" b="b" t="t" l="l"/>
            <a:pathLst>
              <a:path h="9053541" w="10288115">
                <a:moveTo>
                  <a:pt x="0" y="0"/>
                </a:moveTo>
                <a:lnTo>
                  <a:pt x="10288115" y="0"/>
                </a:lnTo>
                <a:lnTo>
                  <a:pt x="10288115" y="9053542"/>
                </a:lnTo>
                <a:lnTo>
                  <a:pt x="0" y="905354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24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5400000">
            <a:off x="-1237159" y="617220"/>
            <a:ext cx="10287000" cy="9052560"/>
          </a:xfrm>
          <a:custGeom>
            <a:avLst/>
            <a:gdLst/>
            <a:ahLst/>
            <a:cxnLst/>
            <a:rect r="r" b="b" t="t" l="l"/>
            <a:pathLst>
              <a:path h="9052560" w="10287000">
                <a:moveTo>
                  <a:pt x="0" y="0"/>
                </a:moveTo>
                <a:lnTo>
                  <a:pt x="10287000" y="0"/>
                </a:lnTo>
                <a:lnTo>
                  <a:pt x="10287000" y="9052560"/>
                </a:lnTo>
                <a:lnTo>
                  <a:pt x="0" y="90525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24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5400000">
            <a:off x="8806396" y="617220"/>
            <a:ext cx="10287000" cy="9052560"/>
          </a:xfrm>
          <a:custGeom>
            <a:avLst/>
            <a:gdLst/>
            <a:ahLst/>
            <a:cxnLst/>
            <a:rect r="r" b="b" t="t" l="l"/>
            <a:pathLst>
              <a:path h="9052560" w="10287000">
                <a:moveTo>
                  <a:pt x="0" y="0"/>
                </a:moveTo>
                <a:lnTo>
                  <a:pt x="10287000" y="0"/>
                </a:lnTo>
                <a:lnTo>
                  <a:pt x="10287000" y="9052560"/>
                </a:lnTo>
                <a:lnTo>
                  <a:pt x="0" y="90525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24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880111" y="10094764"/>
            <a:ext cx="16527779" cy="632460"/>
            <a:chOff x="0" y="0"/>
            <a:chExt cx="4352995" cy="166574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4352995" cy="166574"/>
            </a:xfrm>
            <a:custGeom>
              <a:avLst/>
              <a:gdLst/>
              <a:ahLst/>
              <a:cxnLst/>
              <a:rect r="r" b="b" t="t" l="l"/>
              <a:pathLst>
                <a:path h="166574" w="4352995">
                  <a:moveTo>
                    <a:pt x="0" y="0"/>
                  </a:moveTo>
                  <a:lnTo>
                    <a:pt x="4352995" y="0"/>
                  </a:lnTo>
                  <a:lnTo>
                    <a:pt x="4352995" y="166574"/>
                  </a:lnTo>
                  <a:lnTo>
                    <a:pt x="0" y="166574"/>
                  </a:lnTo>
                  <a:close/>
                </a:path>
              </a:pathLst>
            </a:custGeom>
            <a:solidFill>
              <a:srgbClr val="B10710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38100"/>
              <a:ext cx="4352995" cy="12847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482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880111" y="-425306"/>
            <a:ext cx="16527779" cy="613410"/>
            <a:chOff x="0" y="0"/>
            <a:chExt cx="4352995" cy="161557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4352995" cy="161557"/>
            </a:xfrm>
            <a:custGeom>
              <a:avLst/>
              <a:gdLst/>
              <a:ahLst/>
              <a:cxnLst/>
              <a:rect r="r" b="b" t="t" l="l"/>
              <a:pathLst>
                <a:path h="161557" w="4352995">
                  <a:moveTo>
                    <a:pt x="0" y="0"/>
                  </a:moveTo>
                  <a:lnTo>
                    <a:pt x="4352995" y="0"/>
                  </a:lnTo>
                  <a:lnTo>
                    <a:pt x="4352995" y="161557"/>
                  </a:lnTo>
                  <a:lnTo>
                    <a:pt x="0" y="161557"/>
                  </a:lnTo>
                  <a:close/>
                </a:path>
              </a:pathLst>
            </a:custGeom>
            <a:solidFill>
              <a:srgbClr val="B10710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38100"/>
              <a:ext cx="4352995" cy="12345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482"/>
                </a:lnSpc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4803517" y="676275"/>
            <a:ext cx="8801627" cy="695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500"/>
              </a:lnSpc>
              <a:spcBef>
                <a:spcPct val="0"/>
              </a:spcBef>
            </a:pPr>
            <a:r>
              <a:rPr lang="en-US" sz="4500">
                <a:solidFill>
                  <a:srgbClr val="FFFFFF"/>
                </a:solidFill>
                <a:latin typeface="Calibri (MS)"/>
                <a:ea typeface="Calibri (MS)"/>
                <a:cs typeface="Calibri (MS)"/>
                <a:sym typeface="Calibri (MS)"/>
              </a:rPr>
              <a:t>System Components</a:t>
            </a:r>
          </a:p>
        </p:txBody>
      </p:sp>
      <p:grpSp>
        <p:nvGrpSpPr>
          <p:cNvPr name="Group 13" id="13"/>
          <p:cNvGrpSpPr/>
          <p:nvPr/>
        </p:nvGrpSpPr>
        <p:grpSpPr>
          <a:xfrm rot="0">
            <a:off x="1578524" y="1637725"/>
            <a:ext cx="15072888" cy="7975396"/>
            <a:chOff x="0" y="0"/>
            <a:chExt cx="1934797" cy="1023744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934797" cy="1023744"/>
            </a:xfrm>
            <a:custGeom>
              <a:avLst/>
              <a:gdLst/>
              <a:ahLst/>
              <a:cxnLst/>
              <a:rect r="r" b="b" t="t" l="l"/>
              <a:pathLst>
                <a:path h="1023744" w="1934797">
                  <a:moveTo>
                    <a:pt x="0" y="0"/>
                  </a:moveTo>
                  <a:lnTo>
                    <a:pt x="1934797" y="0"/>
                  </a:lnTo>
                  <a:lnTo>
                    <a:pt x="1934797" y="1023744"/>
                  </a:lnTo>
                  <a:lnTo>
                    <a:pt x="0" y="1023744"/>
                  </a:lnTo>
                  <a:close/>
                </a:path>
              </a:pathLst>
            </a:custGeom>
            <a:solidFill>
              <a:srgbClr val="B10710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57150"/>
              <a:ext cx="1934797" cy="966594"/>
            </a:xfrm>
            <a:prstGeom prst="rect">
              <a:avLst/>
            </a:prstGeom>
          </p:spPr>
          <p:txBody>
            <a:bodyPr anchor="ctr" rtlCol="false" tIns="53213" lIns="53213" bIns="53213" rIns="53213"/>
            <a:lstStyle/>
            <a:p>
              <a:pPr algn="ctr">
                <a:lnSpc>
                  <a:spcPts val="2599"/>
                </a:lnSpc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1719148" y="1792602"/>
            <a:ext cx="15072888" cy="7902112"/>
            <a:chOff x="0" y="0"/>
            <a:chExt cx="1934797" cy="1014337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1934797" cy="1014337"/>
            </a:xfrm>
            <a:custGeom>
              <a:avLst/>
              <a:gdLst/>
              <a:ahLst/>
              <a:cxnLst/>
              <a:rect r="r" b="b" t="t" l="l"/>
              <a:pathLst>
                <a:path h="1014337" w="1934797">
                  <a:moveTo>
                    <a:pt x="0" y="0"/>
                  </a:moveTo>
                  <a:lnTo>
                    <a:pt x="1934797" y="0"/>
                  </a:lnTo>
                  <a:lnTo>
                    <a:pt x="1934797" y="1014337"/>
                  </a:lnTo>
                  <a:lnTo>
                    <a:pt x="0" y="1014337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E9ACAD"/>
              </a:solidFill>
              <a:prstDash val="solid"/>
              <a:miter/>
            </a:ln>
          </p:spPr>
        </p:sp>
        <p:sp>
          <p:nvSpPr>
            <p:cNvPr name="TextBox 18" id="18"/>
            <p:cNvSpPr txBox="true"/>
            <p:nvPr/>
          </p:nvSpPr>
          <p:spPr>
            <a:xfrm>
              <a:off x="0" y="57150"/>
              <a:ext cx="1934797" cy="957187"/>
            </a:xfrm>
            <a:prstGeom prst="rect">
              <a:avLst/>
            </a:prstGeom>
          </p:spPr>
          <p:txBody>
            <a:bodyPr anchor="ctr" rtlCol="false" tIns="53213" lIns="53213" bIns="53213" rIns="53213"/>
            <a:lstStyle/>
            <a:p>
              <a:pPr algn="ctr">
                <a:lnSpc>
                  <a:spcPts val="2599"/>
                </a:lnSpc>
              </a:pPr>
            </a:p>
          </p:txBody>
        </p:sp>
      </p:grpSp>
      <p:sp>
        <p:nvSpPr>
          <p:cNvPr name="TextBox 19" id="19"/>
          <p:cNvSpPr txBox="true"/>
          <p:nvPr/>
        </p:nvSpPr>
        <p:spPr>
          <a:xfrm rot="0">
            <a:off x="2876667" y="2235457"/>
            <a:ext cx="11928340" cy="17411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50"/>
              </a:lnSpc>
            </a:pPr>
            <a:r>
              <a:rPr lang="en-US" sz="2300" spc="115" u="sng">
                <a:solidFill>
                  <a:srgbClr val="E40913"/>
                </a:solidFill>
                <a:latin typeface="Alice Bold"/>
                <a:ea typeface="Alice Bold"/>
                <a:cs typeface="Alice Bold"/>
                <a:sym typeface="Alice Bold"/>
              </a:rPr>
              <a:t>User Interface</a:t>
            </a:r>
            <a:r>
              <a:rPr lang="en-US" sz="2300" spc="115">
                <a:solidFill>
                  <a:srgbClr val="E40913"/>
                </a:solidFill>
                <a:latin typeface="Alice"/>
                <a:ea typeface="Alice"/>
                <a:cs typeface="Alice"/>
                <a:sym typeface="Alice"/>
              </a:rPr>
              <a:t>: </a:t>
            </a:r>
          </a:p>
          <a:p>
            <a:pPr algn="l" marL="496571" indent="-248285" lvl="1">
              <a:lnSpc>
                <a:spcPts val="3450"/>
              </a:lnSpc>
              <a:buFont typeface="Arial"/>
              <a:buChar char="•"/>
            </a:pPr>
            <a:r>
              <a:rPr lang="en-US" sz="2300" spc="115">
                <a:solidFill>
                  <a:srgbClr val="E40913"/>
                </a:solidFill>
                <a:latin typeface="Alice"/>
                <a:ea typeface="Alice"/>
                <a:cs typeface="Alice"/>
                <a:sym typeface="Alice"/>
              </a:rPr>
              <a:t>The front-end platform where users interact with Netflix, designed for easy navigation and seamless streaming across devices. </a:t>
            </a:r>
          </a:p>
          <a:p>
            <a:pPr algn="l" marL="496571" indent="-248285" lvl="1">
              <a:lnSpc>
                <a:spcPts val="3450"/>
              </a:lnSpc>
              <a:buFont typeface="Arial"/>
              <a:buChar char="•"/>
            </a:pPr>
            <a:r>
              <a:rPr lang="en-US" sz="2300" spc="115">
                <a:solidFill>
                  <a:srgbClr val="E40913"/>
                </a:solidFill>
                <a:latin typeface="Alice"/>
                <a:ea typeface="Alice"/>
                <a:cs typeface="Alice"/>
                <a:sym typeface="Alice"/>
              </a:rPr>
              <a:t>Includes recommended content alongside featured content seamlessly.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2876667" y="6173620"/>
            <a:ext cx="11928340" cy="13030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50"/>
              </a:lnSpc>
            </a:pPr>
            <a:r>
              <a:rPr lang="en-US" sz="2300" spc="115" u="sng">
                <a:solidFill>
                  <a:srgbClr val="E40913"/>
                </a:solidFill>
                <a:latin typeface="Alice Bold"/>
                <a:ea typeface="Alice Bold"/>
                <a:cs typeface="Alice Bold"/>
                <a:sym typeface="Alice Bold"/>
              </a:rPr>
              <a:t>Data Storage</a:t>
            </a:r>
          </a:p>
          <a:p>
            <a:pPr algn="l" marL="496571" indent="-248285" lvl="1">
              <a:lnSpc>
                <a:spcPts val="3450"/>
              </a:lnSpc>
              <a:buFont typeface="Arial"/>
              <a:buChar char="•"/>
            </a:pPr>
            <a:r>
              <a:rPr lang="en-US" sz="2300" spc="57">
                <a:solidFill>
                  <a:srgbClr val="E40913"/>
                </a:solidFill>
                <a:latin typeface="Alice"/>
                <a:ea typeface="Alice"/>
                <a:cs typeface="Alice"/>
                <a:sym typeface="Alice"/>
              </a:rPr>
              <a:t>Utilizes distributed databases like Apache Cassandra and MySQL for storing user data, watch history, and content metadata.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2876667" y="7710634"/>
            <a:ext cx="11928340" cy="13030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50"/>
              </a:lnSpc>
            </a:pPr>
            <a:r>
              <a:rPr lang="en-US" sz="2300" spc="115" u="sng">
                <a:solidFill>
                  <a:srgbClr val="E40913"/>
                </a:solidFill>
                <a:latin typeface="Alice Bold"/>
                <a:ea typeface="Alice Bold"/>
                <a:cs typeface="Alice Bold"/>
                <a:sym typeface="Alice Bold"/>
              </a:rPr>
              <a:t>Content Delivery Networks</a:t>
            </a:r>
          </a:p>
          <a:p>
            <a:pPr algn="l" marL="496571" indent="-248285" lvl="1">
              <a:lnSpc>
                <a:spcPts val="3450"/>
              </a:lnSpc>
              <a:buFont typeface="Arial"/>
              <a:buChar char="•"/>
            </a:pPr>
            <a:r>
              <a:rPr lang="en-US" sz="2300" spc="57">
                <a:solidFill>
                  <a:srgbClr val="E40913"/>
                </a:solidFill>
                <a:latin typeface="Alice"/>
                <a:ea typeface="Alice"/>
                <a:cs typeface="Alice"/>
                <a:sym typeface="Alice"/>
              </a:rPr>
              <a:t>Using Open Connect CDN Netflix efficiently caches and delivers content from servers closest to users worldwide.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2876667" y="4203850"/>
            <a:ext cx="11928340" cy="17411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50"/>
              </a:lnSpc>
            </a:pPr>
            <a:r>
              <a:rPr lang="en-US" sz="2300" spc="115" u="sng">
                <a:solidFill>
                  <a:srgbClr val="E40913"/>
                </a:solidFill>
                <a:latin typeface="Alice Bold"/>
                <a:ea typeface="Alice Bold"/>
                <a:cs typeface="Alice Bold"/>
                <a:sym typeface="Alice Bold"/>
              </a:rPr>
              <a:t>Backend Services</a:t>
            </a:r>
          </a:p>
          <a:p>
            <a:pPr algn="l" marL="496571" indent="-248285" lvl="1">
              <a:lnSpc>
                <a:spcPts val="3450"/>
              </a:lnSpc>
              <a:buFont typeface="Arial"/>
              <a:buChar char="•"/>
            </a:pPr>
            <a:r>
              <a:rPr lang="en-US" sz="2300" spc="57">
                <a:solidFill>
                  <a:srgbClr val="E40913"/>
                </a:solidFill>
                <a:latin typeface="Alice"/>
                <a:ea typeface="Alice"/>
                <a:cs typeface="Alice"/>
                <a:sym typeface="Alice"/>
              </a:rPr>
              <a:t> Handles user authentication, content delivery, and personalized recommendations.</a:t>
            </a:r>
          </a:p>
          <a:p>
            <a:pPr algn="l" marL="496571" indent="-248285" lvl="1">
              <a:lnSpc>
                <a:spcPts val="3450"/>
              </a:lnSpc>
              <a:buFont typeface="Arial"/>
              <a:buChar char="•"/>
            </a:pPr>
            <a:r>
              <a:rPr lang="en-US" sz="2300" spc="57">
                <a:solidFill>
                  <a:srgbClr val="E40913"/>
                </a:solidFill>
                <a:latin typeface="Alice"/>
                <a:ea typeface="Alice"/>
                <a:cs typeface="Alice"/>
                <a:sym typeface="Alice"/>
              </a:rPr>
              <a:t>B</a:t>
            </a:r>
            <a:r>
              <a:rPr lang="en-US" sz="2300" spc="57">
                <a:solidFill>
                  <a:srgbClr val="E40913"/>
                </a:solidFill>
                <a:latin typeface="Alice"/>
                <a:ea typeface="Alice"/>
                <a:cs typeface="Alice"/>
                <a:sym typeface="Alice"/>
              </a:rPr>
              <a:t>uilt on microservices architecture for scalability and reliability.</a:t>
            </a:r>
          </a:p>
        </p:txBody>
      </p:sp>
    </p:spTree>
  </p:cSld>
  <p:clrMapOvr>
    <a:masterClrMapping/>
  </p:clrMapOvr>
  <p:transition spd="fast">
    <p:fade/>
  </p:transition>
</p:sld>
</file>

<file path=ppt/slides/slide2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0800000">
            <a:off x="-1083785" y="616729"/>
            <a:ext cx="10288115" cy="9053541"/>
          </a:xfrm>
          <a:custGeom>
            <a:avLst/>
            <a:gdLst/>
            <a:ahLst/>
            <a:cxnLst/>
            <a:rect r="r" b="b" t="t" l="l"/>
            <a:pathLst>
              <a:path h="9053541" w="10288115">
                <a:moveTo>
                  <a:pt x="0" y="0"/>
                </a:moveTo>
                <a:lnTo>
                  <a:pt x="10288115" y="0"/>
                </a:lnTo>
                <a:lnTo>
                  <a:pt x="10288115" y="9053542"/>
                </a:lnTo>
                <a:lnTo>
                  <a:pt x="0" y="905354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24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" id="3"/>
          <p:cNvSpPr/>
          <p:nvPr/>
        </p:nvSpPr>
        <p:spPr>
          <a:xfrm flipH="false" flipV="false" rot="-10800000">
            <a:off x="9204330" y="616729"/>
            <a:ext cx="10288115" cy="9053541"/>
          </a:xfrm>
          <a:custGeom>
            <a:avLst/>
            <a:gdLst/>
            <a:ahLst/>
            <a:cxnLst/>
            <a:rect r="r" b="b" t="t" l="l"/>
            <a:pathLst>
              <a:path h="9053541" w="10288115">
                <a:moveTo>
                  <a:pt x="0" y="0"/>
                </a:moveTo>
                <a:lnTo>
                  <a:pt x="10288115" y="0"/>
                </a:lnTo>
                <a:lnTo>
                  <a:pt x="10288115" y="9053542"/>
                </a:lnTo>
                <a:lnTo>
                  <a:pt x="0" y="905354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24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5400000">
            <a:off x="-1237159" y="3325317"/>
            <a:ext cx="10287000" cy="9052560"/>
          </a:xfrm>
          <a:custGeom>
            <a:avLst/>
            <a:gdLst/>
            <a:ahLst/>
            <a:cxnLst/>
            <a:rect r="r" b="b" t="t" l="l"/>
            <a:pathLst>
              <a:path h="9052560" w="10287000">
                <a:moveTo>
                  <a:pt x="0" y="0"/>
                </a:moveTo>
                <a:lnTo>
                  <a:pt x="10287000" y="0"/>
                </a:lnTo>
                <a:lnTo>
                  <a:pt x="10287000" y="9052560"/>
                </a:lnTo>
                <a:lnTo>
                  <a:pt x="0" y="90525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24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5400000">
            <a:off x="8806396" y="617220"/>
            <a:ext cx="10287000" cy="9052560"/>
          </a:xfrm>
          <a:custGeom>
            <a:avLst/>
            <a:gdLst/>
            <a:ahLst/>
            <a:cxnLst/>
            <a:rect r="r" b="b" t="t" l="l"/>
            <a:pathLst>
              <a:path h="9052560" w="10287000">
                <a:moveTo>
                  <a:pt x="0" y="0"/>
                </a:moveTo>
                <a:lnTo>
                  <a:pt x="10287000" y="0"/>
                </a:lnTo>
                <a:lnTo>
                  <a:pt x="10287000" y="9052560"/>
                </a:lnTo>
                <a:lnTo>
                  <a:pt x="0" y="90525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24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880111" y="10094764"/>
            <a:ext cx="16527779" cy="632460"/>
            <a:chOff x="0" y="0"/>
            <a:chExt cx="4352995" cy="166574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4352995" cy="166574"/>
            </a:xfrm>
            <a:custGeom>
              <a:avLst/>
              <a:gdLst/>
              <a:ahLst/>
              <a:cxnLst/>
              <a:rect r="r" b="b" t="t" l="l"/>
              <a:pathLst>
                <a:path h="166574" w="4352995">
                  <a:moveTo>
                    <a:pt x="0" y="0"/>
                  </a:moveTo>
                  <a:lnTo>
                    <a:pt x="4352995" y="0"/>
                  </a:lnTo>
                  <a:lnTo>
                    <a:pt x="4352995" y="166574"/>
                  </a:lnTo>
                  <a:lnTo>
                    <a:pt x="0" y="166574"/>
                  </a:lnTo>
                  <a:close/>
                </a:path>
              </a:pathLst>
            </a:custGeom>
            <a:solidFill>
              <a:srgbClr val="B10710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38100"/>
              <a:ext cx="4352995" cy="12847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482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880111" y="-425306"/>
            <a:ext cx="16527779" cy="613410"/>
            <a:chOff x="0" y="0"/>
            <a:chExt cx="4352995" cy="161557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4352995" cy="161557"/>
            </a:xfrm>
            <a:custGeom>
              <a:avLst/>
              <a:gdLst/>
              <a:ahLst/>
              <a:cxnLst/>
              <a:rect r="r" b="b" t="t" l="l"/>
              <a:pathLst>
                <a:path h="161557" w="4352995">
                  <a:moveTo>
                    <a:pt x="0" y="0"/>
                  </a:moveTo>
                  <a:lnTo>
                    <a:pt x="4352995" y="0"/>
                  </a:lnTo>
                  <a:lnTo>
                    <a:pt x="4352995" y="161557"/>
                  </a:lnTo>
                  <a:lnTo>
                    <a:pt x="0" y="161557"/>
                  </a:lnTo>
                  <a:close/>
                </a:path>
              </a:pathLst>
            </a:custGeom>
            <a:solidFill>
              <a:srgbClr val="B10710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38100"/>
              <a:ext cx="4352995" cy="12345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482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578524" y="1637725"/>
            <a:ext cx="15072888" cy="7975396"/>
            <a:chOff x="0" y="0"/>
            <a:chExt cx="1934797" cy="1023744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934797" cy="1023744"/>
            </a:xfrm>
            <a:custGeom>
              <a:avLst/>
              <a:gdLst/>
              <a:ahLst/>
              <a:cxnLst/>
              <a:rect r="r" b="b" t="t" l="l"/>
              <a:pathLst>
                <a:path h="1023744" w="1934797">
                  <a:moveTo>
                    <a:pt x="0" y="0"/>
                  </a:moveTo>
                  <a:lnTo>
                    <a:pt x="1934797" y="0"/>
                  </a:lnTo>
                  <a:lnTo>
                    <a:pt x="1934797" y="1023744"/>
                  </a:lnTo>
                  <a:lnTo>
                    <a:pt x="0" y="1023744"/>
                  </a:lnTo>
                  <a:close/>
                </a:path>
              </a:pathLst>
            </a:custGeom>
            <a:solidFill>
              <a:srgbClr val="B10710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57150"/>
              <a:ext cx="1934797" cy="966594"/>
            </a:xfrm>
            <a:prstGeom prst="rect">
              <a:avLst/>
            </a:prstGeom>
          </p:spPr>
          <p:txBody>
            <a:bodyPr anchor="ctr" rtlCol="false" tIns="53213" lIns="53213" bIns="53213" rIns="53213"/>
            <a:lstStyle/>
            <a:p>
              <a:pPr algn="ctr">
                <a:lnSpc>
                  <a:spcPts val="2599"/>
                </a:lnSpc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1719148" y="1792602"/>
            <a:ext cx="15072888" cy="7902112"/>
            <a:chOff x="0" y="0"/>
            <a:chExt cx="1934797" cy="1014337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1934797" cy="1014337"/>
            </a:xfrm>
            <a:custGeom>
              <a:avLst/>
              <a:gdLst/>
              <a:ahLst/>
              <a:cxnLst/>
              <a:rect r="r" b="b" t="t" l="l"/>
              <a:pathLst>
                <a:path h="1014337" w="1934797">
                  <a:moveTo>
                    <a:pt x="0" y="0"/>
                  </a:moveTo>
                  <a:lnTo>
                    <a:pt x="1934797" y="0"/>
                  </a:lnTo>
                  <a:lnTo>
                    <a:pt x="1934797" y="1014337"/>
                  </a:lnTo>
                  <a:lnTo>
                    <a:pt x="0" y="1014337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E9ACAD"/>
              </a:solidFill>
              <a:prstDash val="solid"/>
              <a:miter/>
            </a:ln>
          </p:spPr>
        </p:sp>
        <p:sp>
          <p:nvSpPr>
            <p:cNvPr name="TextBox 17" id="17"/>
            <p:cNvSpPr txBox="true"/>
            <p:nvPr/>
          </p:nvSpPr>
          <p:spPr>
            <a:xfrm>
              <a:off x="0" y="57150"/>
              <a:ext cx="1934797" cy="957187"/>
            </a:xfrm>
            <a:prstGeom prst="rect">
              <a:avLst/>
            </a:prstGeom>
          </p:spPr>
          <p:txBody>
            <a:bodyPr anchor="ctr" rtlCol="false" tIns="53213" lIns="53213" bIns="53213" rIns="53213"/>
            <a:lstStyle/>
            <a:p>
              <a:pPr algn="ctr">
                <a:lnSpc>
                  <a:spcPts val="2599"/>
                </a:lnSpc>
              </a:pPr>
            </a:p>
          </p:txBody>
        </p:sp>
      </p:grpSp>
      <p:sp>
        <p:nvSpPr>
          <p:cNvPr name="TextBox 18" id="18"/>
          <p:cNvSpPr txBox="true"/>
          <p:nvPr/>
        </p:nvSpPr>
        <p:spPr>
          <a:xfrm rot="0">
            <a:off x="4803517" y="676275"/>
            <a:ext cx="8801627" cy="695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500"/>
              </a:lnSpc>
              <a:spcBef>
                <a:spcPct val="0"/>
              </a:spcBef>
            </a:pPr>
            <a:r>
              <a:rPr lang="en-US" sz="4500">
                <a:solidFill>
                  <a:srgbClr val="FFFFFF"/>
                </a:solidFill>
                <a:latin typeface="Calibri (MS)"/>
                <a:ea typeface="Calibri (MS)"/>
                <a:cs typeface="Calibri (MS)"/>
                <a:sym typeface="Calibri (MS)"/>
              </a:rPr>
              <a:t>Data Flow in the Netflix</a:t>
            </a:r>
          </a:p>
        </p:txBody>
      </p:sp>
    </p:spTree>
  </p:cSld>
  <p:clrMapOvr>
    <a:masterClrMapping/>
  </p:clrMapOvr>
  <p:transition spd="fast">
    <p:fade/>
  </p:transition>
</p:sld>
</file>

<file path=ppt/slides/slide2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0800000">
            <a:off x="-1083785" y="616729"/>
            <a:ext cx="10288115" cy="9053541"/>
          </a:xfrm>
          <a:custGeom>
            <a:avLst/>
            <a:gdLst/>
            <a:ahLst/>
            <a:cxnLst/>
            <a:rect r="r" b="b" t="t" l="l"/>
            <a:pathLst>
              <a:path h="9053541" w="10288115">
                <a:moveTo>
                  <a:pt x="0" y="0"/>
                </a:moveTo>
                <a:lnTo>
                  <a:pt x="10288115" y="0"/>
                </a:lnTo>
                <a:lnTo>
                  <a:pt x="10288115" y="9053542"/>
                </a:lnTo>
                <a:lnTo>
                  <a:pt x="0" y="905354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24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" id="3"/>
          <p:cNvSpPr/>
          <p:nvPr/>
        </p:nvSpPr>
        <p:spPr>
          <a:xfrm flipH="false" flipV="false" rot="-10800000">
            <a:off x="9204330" y="616729"/>
            <a:ext cx="10288115" cy="9053541"/>
          </a:xfrm>
          <a:custGeom>
            <a:avLst/>
            <a:gdLst/>
            <a:ahLst/>
            <a:cxnLst/>
            <a:rect r="r" b="b" t="t" l="l"/>
            <a:pathLst>
              <a:path h="9053541" w="10288115">
                <a:moveTo>
                  <a:pt x="0" y="0"/>
                </a:moveTo>
                <a:lnTo>
                  <a:pt x="10288115" y="0"/>
                </a:lnTo>
                <a:lnTo>
                  <a:pt x="10288115" y="9053542"/>
                </a:lnTo>
                <a:lnTo>
                  <a:pt x="0" y="905354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24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5400000">
            <a:off x="-1237159" y="3325317"/>
            <a:ext cx="10287000" cy="9052560"/>
          </a:xfrm>
          <a:custGeom>
            <a:avLst/>
            <a:gdLst/>
            <a:ahLst/>
            <a:cxnLst/>
            <a:rect r="r" b="b" t="t" l="l"/>
            <a:pathLst>
              <a:path h="9052560" w="10287000">
                <a:moveTo>
                  <a:pt x="0" y="0"/>
                </a:moveTo>
                <a:lnTo>
                  <a:pt x="10287000" y="0"/>
                </a:lnTo>
                <a:lnTo>
                  <a:pt x="10287000" y="9052560"/>
                </a:lnTo>
                <a:lnTo>
                  <a:pt x="0" y="90525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24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5400000">
            <a:off x="8806396" y="617220"/>
            <a:ext cx="10287000" cy="9052560"/>
          </a:xfrm>
          <a:custGeom>
            <a:avLst/>
            <a:gdLst/>
            <a:ahLst/>
            <a:cxnLst/>
            <a:rect r="r" b="b" t="t" l="l"/>
            <a:pathLst>
              <a:path h="9052560" w="10287000">
                <a:moveTo>
                  <a:pt x="0" y="0"/>
                </a:moveTo>
                <a:lnTo>
                  <a:pt x="10287000" y="0"/>
                </a:lnTo>
                <a:lnTo>
                  <a:pt x="10287000" y="9052560"/>
                </a:lnTo>
                <a:lnTo>
                  <a:pt x="0" y="90525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24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880111" y="10094764"/>
            <a:ext cx="16527779" cy="632460"/>
            <a:chOff x="0" y="0"/>
            <a:chExt cx="4352995" cy="166574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4352995" cy="166574"/>
            </a:xfrm>
            <a:custGeom>
              <a:avLst/>
              <a:gdLst/>
              <a:ahLst/>
              <a:cxnLst/>
              <a:rect r="r" b="b" t="t" l="l"/>
              <a:pathLst>
                <a:path h="166574" w="4352995">
                  <a:moveTo>
                    <a:pt x="0" y="0"/>
                  </a:moveTo>
                  <a:lnTo>
                    <a:pt x="4352995" y="0"/>
                  </a:lnTo>
                  <a:lnTo>
                    <a:pt x="4352995" y="166574"/>
                  </a:lnTo>
                  <a:lnTo>
                    <a:pt x="0" y="166574"/>
                  </a:lnTo>
                  <a:close/>
                </a:path>
              </a:pathLst>
            </a:custGeom>
            <a:solidFill>
              <a:srgbClr val="B10710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38100"/>
              <a:ext cx="4352995" cy="12847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482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880111" y="-425306"/>
            <a:ext cx="16527779" cy="613410"/>
            <a:chOff x="0" y="0"/>
            <a:chExt cx="4352995" cy="161557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4352995" cy="161557"/>
            </a:xfrm>
            <a:custGeom>
              <a:avLst/>
              <a:gdLst/>
              <a:ahLst/>
              <a:cxnLst/>
              <a:rect r="r" b="b" t="t" l="l"/>
              <a:pathLst>
                <a:path h="161557" w="4352995">
                  <a:moveTo>
                    <a:pt x="0" y="0"/>
                  </a:moveTo>
                  <a:lnTo>
                    <a:pt x="4352995" y="0"/>
                  </a:lnTo>
                  <a:lnTo>
                    <a:pt x="4352995" y="161557"/>
                  </a:lnTo>
                  <a:lnTo>
                    <a:pt x="0" y="161557"/>
                  </a:lnTo>
                  <a:close/>
                </a:path>
              </a:pathLst>
            </a:custGeom>
            <a:solidFill>
              <a:srgbClr val="B10710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38100"/>
              <a:ext cx="4352995" cy="12345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482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578524" y="1637725"/>
            <a:ext cx="15072888" cy="7975396"/>
            <a:chOff x="0" y="0"/>
            <a:chExt cx="1934797" cy="1023744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934797" cy="1023744"/>
            </a:xfrm>
            <a:custGeom>
              <a:avLst/>
              <a:gdLst/>
              <a:ahLst/>
              <a:cxnLst/>
              <a:rect r="r" b="b" t="t" l="l"/>
              <a:pathLst>
                <a:path h="1023744" w="1934797">
                  <a:moveTo>
                    <a:pt x="0" y="0"/>
                  </a:moveTo>
                  <a:lnTo>
                    <a:pt x="1934797" y="0"/>
                  </a:lnTo>
                  <a:lnTo>
                    <a:pt x="1934797" y="1023744"/>
                  </a:lnTo>
                  <a:lnTo>
                    <a:pt x="0" y="1023744"/>
                  </a:lnTo>
                  <a:close/>
                </a:path>
              </a:pathLst>
            </a:custGeom>
            <a:solidFill>
              <a:srgbClr val="B10710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57150"/>
              <a:ext cx="1934797" cy="966594"/>
            </a:xfrm>
            <a:prstGeom prst="rect">
              <a:avLst/>
            </a:prstGeom>
          </p:spPr>
          <p:txBody>
            <a:bodyPr anchor="ctr" rtlCol="false" tIns="53213" lIns="53213" bIns="53213" rIns="53213"/>
            <a:lstStyle/>
            <a:p>
              <a:pPr algn="ctr">
                <a:lnSpc>
                  <a:spcPts val="2599"/>
                </a:lnSpc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1719148" y="1792602"/>
            <a:ext cx="15072888" cy="7902112"/>
            <a:chOff x="0" y="0"/>
            <a:chExt cx="1934797" cy="1014337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1934797" cy="1014337"/>
            </a:xfrm>
            <a:custGeom>
              <a:avLst/>
              <a:gdLst/>
              <a:ahLst/>
              <a:cxnLst/>
              <a:rect r="r" b="b" t="t" l="l"/>
              <a:pathLst>
                <a:path h="1014337" w="1934797">
                  <a:moveTo>
                    <a:pt x="0" y="0"/>
                  </a:moveTo>
                  <a:lnTo>
                    <a:pt x="1934797" y="0"/>
                  </a:lnTo>
                  <a:lnTo>
                    <a:pt x="1934797" y="1014337"/>
                  </a:lnTo>
                  <a:lnTo>
                    <a:pt x="0" y="1014337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E9ACAD"/>
              </a:solidFill>
              <a:prstDash val="solid"/>
              <a:miter/>
            </a:ln>
          </p:spPr>
        </p:sp>
        <p:sp>
          <p:nvSpPr>
            <p:cNvPr name="TextBox 17" id="17"/>
            <p:cNvSpPr txBox="true"/>
            <p:nvPr/>
          </p:nvSpPr>
          <p:spPr>
            <a:xfrm>
              <a:off x="0" y="57150"/>
              <a:ext cx="1934797" cy="957187"/>
            </a:xfrm>
            <a:prstGeom prst="rect">
              <a:avLst/>
            </a:prstGeom>
          </p:spPr>
          <p:txBody>
            <a:bodyPr anchor="ctr" rtlCol="false" tIns="53213" lIns="53213" bIns="53213" rIns="53213"/>
            <a:lstStyle/>
            <a:p>
              <a:pPr algn="ctr">
                <a:lnSpc>
                  <a:spcPts val="2599"/>
                </a:lnSpc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2509669" y="3284759"/>
            <a:ext cx="2098524" cy="1016281"/>
            <a:chOff x="0" y="0"/>
            <a:chExt cx="552698" cy="267663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552698" cy="267663"/>
            </a:xfrm>
            <a:custGeom>
              <a:avLst/>
              <a:gdLst/>
              <a:ahLst/>
              <a:cxnLst/>
              <a:rect r="r" b="b" t="t" l="l"/>
              <a:pathLst>
                <a:path h="267663" w="552698">
                  <a:moveTo>
                    <a:pt x="0" y="0"/>
                  </a:moveTo>
                  <a:lnTo>
                    <a:pt x="552698" y="0"/>
                  </a:lnTo>
                  <a:lnTo>
                    <a:pt x="552698" y="267663"/>
                  </a:lnTo>
                  <a:lnTo>
                    <a:pt x="0" y="267663"/>
                  </a:lnTo>
                  <a:close/>
                </a:path>
              </a:pathLst>
            </a:custGeom>
            <a:solidFill>
              <a:srgbClr val="F98C8E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0" y="28575"/>
              <a:ext cx="552698" cy="23908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000"/>
                </a:lnSpc>
              </a:pPr>
              <a:r>
                <a:rPr lang="en-US" sz="2000">
                  <a:solidFill>
                    <a:srgbClr val="FFFFFF"/>
                  </a:solidFill>
                  <a:latin typeface="Alice"/>
                  <a:ea typeface="Alice"/>
                  <a:cs typeface="Alice"/>
                  <a:sym typeface="Alice"/>
                </a:rPr>
                <a:t>BANK</a:t>
              </a: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5585103" y="7594422"/>
            <a:ext cx="1936584" cy="1036320"/>
            <a:chOff x="0" y="0"/>
            <a:chExt cx="510047" cy="272940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510047" cy="272940"/>
            </a:xfrm>
            <a:custGeom>
              <a:avLst/>
              <a:gdLst/>
              <a:ahLst/>
              <a:cxnLst/>
              <a:rect r="r" b="b" t="t" l="l"/>
              <a:pathLst>
                <a:path h="272940" w="510047">
                  <a:moveTo>
                    <a:pt x="0" y="0"/>
                  </a:moveTo>
                  <a:lnTo>
                    <a:pt x="510047" y="0"/>
                  </a:lnTo>
                  <a:lnTo>
                    <a:pt x="510047" y="272940"/>
                  </a:lnTo>
                  <a:lnTo>
                    <a:pt x="0" y="272940"/>
                  </a:lnTo>
                  <a:close/>
                </a:path>
              </a:pathLst>
            </a:custGeom>
            <a:solidFill>
              <a:srgbClr val="F98C8E"/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0" y="28575"/>
              <a:ext cx="510047" cy="24436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000"/>
                </a:lnSpc>
              </a:pPr>
              <a:r>
                <a:rPr lang="en-US" sz="2000">
                  <a:solidFill>
                    <a:srgbClr val="FFFFFF"/>
                  </a:solidFill>
                  <a:latin typeface="Alice"/>
                  <a:ea typeface="Alice"/>
                  <a:cs typeface="Alice"/>
                  <a:sym typeface="Alice"/>
                </a:rPr>
                <a:t>NETFLIX USER</a:t>
              </a:r>
            </a:p>
          </p:txBody>
        </p:sp>
      </p:grpSp>
      <p:grpSp>
        <p:nvGrpSpPr>
          <p:cNvPr name="Group 24" id="24"/>
          <p:cNvGrpSpPr/>
          <p:nvPr/>
        </p:nvGrpSpPr>
        <p:grpSpPr>
          <a:xfrm rot="0">
            <a:off x="11868829" y="8310702"/>
            <a:ext cx="2210670" cy="690880"/>
            <a:chOff x="0" y="0"/>
            <a:chExt cx="2947560" cy="921174"/>
          </a:xfrm>
        </p:grpSpPr>
        <p:grpSp>
          <p:nvGrpSpPr>
            <p:cNvPr name="Group 25" id="25"/>
            <p:cNvGrpSpPr/>
            <p:nvPr/>
          </p:nvGrpSpPr>
          <p:grpSpPr>
            <a:xfrm rot="0">
              <a:off x="0" y="0"/>
              <a:ext cx="2905326" cy="921174"/>
              <a:chOff x="0" y="0"/>
              <a:chExt cx="573892" cy="181960"/>
            </a:xfrm>
          </p:grpSpPr>
          <p:sp>
            <p:nvSpPr>
              <p:cNvPr name="Freeform 26" id="26"/>
              <p:cNvSpPr/>
              <p:nvPr/>
            </p:nvSpPr>
            <p:spPr>
              <a:xfrm flipH="false" flipV="false" rot="0">
                <a:off x="0" y="0"/>
                <a:ext cx="573892" cy="181960"/>
              </a:xfrm>
              <a:custGeom>
                <a:avLst/>
                <a:gdLst/>
                <a:ahLst/>
                <a:cxnLst/>
                <a:rect r="r" b="b" t="t" l="l"/>
                <a:pathLst>
                  <a:path h="181960" w="573892">
                    <a:moveTo>
                      <a:pt x="0" y="0"/>
                    </a:moveTo>
                    <a:lnTo>
                      <a:pt x="573892" y="0"/>
                    </a:lnTo>
                    <a:lnTo>
                      <a:pt x="573892" y="181960"/>
                    </a:lnTo>
                    <a:lnTo>
                      <a:pt x="0" y="181960"/>
                    </a:lnTo>
                    <a:close/>
                  </a:path>
                </a:pathLst>
              </a:custGeom>
              <a:solidFill>
                <a:srgbClr val="E40913"/>
              </a:solidFill>
            </p:spPr>
          </p:sp>
          <p:sp>
            <p:nvSpPr>
              <p:cNvPr name="TextBox 27" id="27"/>
              <p:cNvSpPr txBox="true"/>
              <p:nvPr/>
            </p:nvSpPr>
            <p:spPr>
              <a:xfrm>
                <a:off x="0" y="28575"/>
                <a:ext cx="573892" cy="15338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000"/>
                  </a:lnSpc>
                </a:pPr>
              </a:p>
            </p:txBody>
          </p:sp>
        </p:grpSp>
        <p:grpSp>
          <p:nvGrpSpPr>
            <p:cNvPr name="Group 28" id="28"/>
            <p:cNvGrpSpPr/>
            <p:nvPr/>
          </p:nvGrpSpPr>
          <p:grpSpPr>
            <a:xfrm rot="0">
              <a:off x="361997" y="0"/>
              <a:ext cx="2585563" cy="921174"/>
              <a:chOff x="0" y="0"/>
              <a:chExt cx="510728" cy="181960"/>
            </a:xfrm>
          </p:grpSpPr>
          <p:sp>
            <p:nvSpPr>
              <p:cNvPr name="Freeform 29" id="29"/>
              <p:cNvSpPr/>
              <p:nvPr/>
            </p:nvSpPr>
            <p:spPr>
              <a:xfrm flipH="false" flipV="false" rot="0">
                <a:off x="0" y="0"/>
                <a:ext cx="510728" cy="181960"/>
              </a:xfrm>
              <a:custGeom>
                <a:avLst/>
                <a:gdLst/>
                <a:ahLst/>
                <a:cxnLst/>
                <a:rect r="r" b="b" t="t" l="l"/>
                <a:pathLst>
                  <a:path h="181960" w="510728">
                    <a:moveTo>
                      <a:pt x="0" y="0"/>
                    </a:moveTo>
                    <a:lnTo>
                      <a:pt x="510728" y="0"/>
                    </a:lnTo>
                    <a:lnTo>
                      <a:pt x="510728" y="181960"/>
                    </a:lnTo>
                    <a:lnTo>
                      <a:pt x="0" y="181960"/>
                    </a:lnTo>
                    <a:close/>
                  </a:path>
                </a:pathLst>
              </a:custGeom>
              <a:solidFill>
                <a:srgbClr val="F98C8E"/>
              </a:solidFill>
            </p:spPr>
          </p:sp>
          <p:sp>
            <p:nvSpPr>
              <p:cNvPr name="TextBox 30" id="30"/>
              <p:cNvSpPr txBox="true"/>
              <p:nvPr/>
            </p:nvSpPr>
            <p:spPr>
              <a:xfrm>
                <a:off x="0" y="9525"/>
                <a:ext cx="510728" cy="17243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1700"/>
                  </a:lnSpc>
                </a:pPr>
                <a:r>
                  <a:rPr lang="en-US" sz="1700">
                    <a:solidFill>
                      <a:srgbClr val="FFFFFF"/>
                    </a:solidFill>
                    <a:latin typeface="Alice"/>
                    <a:ea typeface="Alice"/>
                    <a:cs typeface="Alice"/>
                    <a:sym typeface="Alice"/>
                  </a:rPr>
                  <a:t>USER DATABASE</a:t>
                </a:r>
              </a:p>
            </p:txBody>
          </p:sp>
        </p:grpSp>
      </p:grpSp>
      <p:grpSp>
        <p:nvGrpSpPr>
          <p:cNvPr name="Group 31" id="31"/>
          <p:cNvGrpSpPr/>
          <p:nvPr/>
        </p:nvGrpSpPr>
        <p:grpSpPr>
          <a:xfrm rot="0">
            <a:off x="12022818" y="2891694"/>
            <a:ext cx="2210670" cy="690880"/>
            <a:chOff x="0" y="0"/>
            <a:chExt cx="2947560" cy="921174"/>
          </a:xfrm>
        </p:grpSpPr>
        <p:grpSp>
          <p:nvGrpSpPr>
            <p:cNvPr name="Group 32" id="32"/>
            <p:cNvGrpSpPr/>
            <p:nvPr/>
          </p:nvGrpSpPr>
          <p:grpSpPr>
            <a:xfrm rot="0">
              <a:off x="0" y="0"/>
              <a:ext cx="2905326" cy="921174"/>
              <a:chOff x="0" y="0"/>
              <a:chExt cx="573892" cy="181960"/>
            </a:xfrm>
          </p:grpSpPr>
          <p:sp>
            <p:nvSpPr>
              <p:cNvPr name="Freeform 33" id="33"/>
              <p:cNvSpPr/>
              <p:nvPr/>
            </p:nvSpPr>
            <p:spPr>
              <a:xfrm flipH="false" flipV="false" rot="0">
                <a:off x="0" y="0"/>
                <a:ext cx="573892" cy="181960"/>
              </a:xfrm>
              <a:custGeom>
                <a:avLst/>
                <a:gdLst/>
                <a:ahLst/>
                <a:cxnLst/>
                <a:rect r="r" b="b" t="t" l="l"/>
                <a:pathLst>
                  <a:path h="181960" w="573892">
                    <a:moveTo>
                      <a:pt x="0" y="0"/>
                    </a:moveTo>
                    <a:lnTo>
                      <a:pt x="573892" y="0"/>
                    </a:lnTo>
                    <a:lnTo>
                      <a:pt x="573892" y="181960"/>
                    </a:lnTo>
                    <a:lnTo>
                      <a:pt x="0" y="181960"/>
                    </a:lnTo>
                    <a:close/>
                  </a:path>
                </a:pathLst>
              </a:custGeom>
              <a:solidFill>
                <a:srgbClr val="E40913"/>
              </a:solidFill>
            </p:spPr>
          </p:sp>
          <p:sp>
            <p:nvSpPr>
              <p:cNvPr name="TextBox 34" id="34"/>
              <p:cNvSpPr txBox="true"/>
              <p:nvPr/>
            </p:nvSpPr>
            <p:spPr>
              <a:xfrm>
                <a:off x="0" y="9525"/>
                <a:ext cx="573892" cy="17243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1700"/>
                  </a:lnSpc>
                </a:pPr>
              </a:p>
            </p:txBody>
          </p:sp>
        </p:grpSp>
        <p:grpSp>
          <p:nvGrpSpPr>
            <p:cNvPr name="Group 35" id="35"/>
            <p:cNvGrpSpPr/>
            <p:nvPr/>
          </p:nvGrpSpPr>
          <p:grpSpPr>
            <a:xfrm rot="0">
              <a:off x="361997" y="0"/>
              <a:ext cx="2585563" cy="921174"/>
              <a:chOff x="0" y="0"/>
              <a:chExt cx="510728" cy="181960"/>
            </a:xfrm>
          </p:grpSpPr>
          <p:sp>
            <p:nvSpPr>
              <p:cNvPr name="Freeform 36" id="36"/>
              <p:cNvSpPr/>
              <p:nvPr/>
            </p:nvSpPr>
            <p:spPr>
              <a:xfrm flipH="false" flipV="false" rot="0">
                <a:off x="0" y="0"/>
                <a:ext cx="510728" cy="181960"/>
              </a:xfrm>
              <a:custGeom>
                <a:avLst/>
                <a:gdLst/>
                <a:ahLst/>
                <a:cxnLst/>
                <a:rect r="r" b="b" t="t" l="l"/>
                <a:pathLst>
                  <a:path h="181960" w="510728">
                    <a:moveTo>
                      <a:pt x="0" y="0"/>
                    </a:moveTo>
                    <a:lnTo>
                      <a:pt x="510728" y="0"/>
                    </a:lnTo>
                    <a:lnTo>
                      <a:pt x="510728" y="181960"/>
                    </a:lnTo>
                    <a:lnTo>
                      <a:pt x="0" y="181960"/>
                    </a:lnTo>
                    <a:close/>
                  </a:path>
                </a:pathLst>
              </a:custGeom>
              <a:solidFill>
                <a:srgbClr val="F98C8E"/>
              </a:solidFill>
            </p:spPr>
          </p:sp>
          <p:sp>
            <p:nvSpPr>
              <p:cNvPr name="TextBox 37" id="37"/>
              <p:cNvSpPr txBox="true"/>
              <p:nvPr/>
            </p:nvSpPr>
            <p:spPr>
              <a:xfrm>
                <a:off x="0" y="9525"/>
                <a:ext cx="510728" cy="17243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1700"/>
                  </a:lnSpc>
                </a:pPr>
                <a:r>
                  <a:rPr lang="en-US" sz="1700">
                    <a:solidFill>
                      <a:srgbClr val="FFFFFF"/>
                    </a:solidFill>
                    <a:latin typeface="Alice"/>
                    <a:ea typeface="Alice"/>
                    <a:cs typeface="Alice"/>
                    <a:sym typeface="Alice"/>
                  </a:rPr>
                  <a:t>MOVIE DATABASE</a:t>
                </a:r>
              </a:p>
            </p:txBody>
          </p:sp>
        </p:grpSp>
      </p:grpSp>
      <p:grpSp>
        <p:nvGrpSpPr>
          <p:cNvPr name="Group 38" id="38"/>
          <p:cNvGrpSpPr/>
          <p:nvPr/>
        </p:nvGrpSpPr>
        <p:grpSpPr>
          <a:xfrm rot="0">
            <a:off x="5294072" y="4636700"/>
            <a:ext cx="2518647" cy="1335912"/>
            <a:chOff x="0" y="0"/>
            <a:chExt cx="3358195" cy="1781216"/>
          </a:xfrm>
        </p:grpSpPr>
        <p:grpSp>
          <p:nvGrpSpPr>
            <p:cNvPr name="Group 39" id="39"/>
            <p:cNvGrpSpPr/>
            <p:nvPr/>
          </p:nvGrpSpPr>
          <p:grpSpPr>
            <a:xfrm rot="0">
              <a:off x="0" y="0"/>
              <a:ext cx="3358195" cy="1781216"/>
              <a:chOff x="0" y="0"/>
              <a:chExt cx="1622362" cy="860515"/>
            </a:xfrm>
          </p:grpSpPr>
          <p:sp>
            <p:nvSpPr>
              <p:cNvPr name="Freeform 40" id="40"/>
              <p:cNvSpPr/>
              <p:nvPr/>
            </p:nvSpPr>
            <p:spPr>
              <a:xfrm flipH="false" flipV="false" rot="0">
                <a:off x="0" y="0"/>
                <a:ext cx="1622362" cy="860515"/>
              </a:xfrm>
              <a:custGeom>
                <a:avLst/>
                <a:gdLst/>
                <a:ahLst/>
                <a:cxnLst/>
                <a:rect r="r" b="b" t="t" l="l"/>
                <a:pathLst>
                  <a:path h="860515" w="1622362">
                    <a:moveTo>
                      <a:pt x="156766" y="0"/>
                    </a:moveTo>
                    <a:lnTo>
                      <a:pt x="1465596" y="0"/>
                    </a:lnTo>
                    <a:cubicBezTo>
                      <a:pt x="1552175" y="0"/>
                      <a:pt x="1622362" y="70186"/>
                      <a:pt x="1622362" y="156766"/>
                    </a:cubicBezTo>
                    <a:lnTo>
                      <a:pt x="1622362" y="703749"/>
                    </a:lnTo>
                    <a:cubicBezTo>
                      <a:pt x="1622362" y="745326"/>
                      <a:pt x="1605846" y="785200"/>
                      <a:pt x="1576446" y="814599"/>
                    </a:cubicBezTo>
                    <a:cubicBezTo>
                      <a:pt x="1547047" y="843999"/>
                      <a:pt x="1507173" y="860515"/>
                      <a:pt x="1465596" y="860515"/>
                    </a:cubicBezTo>
                    <a:lnTo>
                      <a:pt x="156766" y="860515"/>
                    </a:lnTo>
                    <a:cubicBezTo>
                      <a:pt x="70186" y="860515"/>
                      <a:pt x="0" y="790329"/>
                      <a:pt x="0" y="703749"/>
                    </a:cubicBezTo>
                    <a:lnTo>
                      <a:pt x="0" y="156766"/>
                    </a:lnTo>
                    <a:cubicBezTo>
                      <a:pt x="0" y="115189"/>
                      <a:pt x="16516" y="75315"/>
                      <a:pt x="45916" y="45916"/>
                    </a:cubicBezTo>
                    <a:cubicBezTo>
                      <a:pt x="75315" y="16516"/>
                      <a:pt x="115189" y="0"/>
                      <a:pt x="156766" y="0"/>
                    </a:cubicBezTo>
                    <a:close/>
                  </a:path>
                </a:pathLst>
              </a:custGeom>
              <a:solidFill>
                <a:srgbClr val="E40913"/>
              </a:solidFill>
            </p:spPr>
          </p:sp>
          <p:sp>
            <p:nvSpPr>
              <p:cNvPr name="TextBox 41" id="41"/>
              <p:cNvSpPr txBox="true"/>
              <p:nvPr/>
            </p:nvSpPr>
            <p:spPr>
              <a:xfrm>
                <a:off x="0" y="38100"/>
                <a:ext cx="1622362" cy="822415"/>
              </a:xfrm>
              <a:prstGeom prst="rect">
                <a:avLst/>
              </a:prstGeom>
            </p:spPr>
            <p:txBody>
              <a:bodyPr anchor="ctr" rtlCol="false" tIns="20771" lIns="20771" bIns="20771" rIns="20771"/>
              <a:lstStyle/>
              <a:p>
                <a:pPr algn="ctr">
                  <a:lnSpc>
                    <a:spcPts val="2482"/>
                  </a:lnSpc>
                </a:pPr>
              </a:p>
            </p:txBody>
          </p:sp>
        </p:grpSp>
        <p:grpSp>
          <p:nvGrpSpPr>
            <p:cNvPr name="Group 42" id="42"/>
            <p:cNvGrpSpPr/>
            <p:nvPr/>
          </p:nvGrpSpPr>
          <p:grpSpPr>
            <a:xfrm rot="0">
              <a:off x="16290" y="469571"/>
              <a:ext cx="3325616" cy="842075"/>
              <a:chOff x="0" y="0"/>
              <a:chExt cx="1606623" cy="406811"/>
            </a:xfrm>
          </p:grpSpPr>
          <p:sp>
            <p:nvSpPr>
              <p:cNvPr name="Freeform 43" id="43"/>
              <p:cNvSpPr/>
              <p:nvPr/>
            </p:nvSpPr>
            <p:spPr>
              <a:xfrm flipH="false" flipV="false" rot="0">
                <a:off x="0" y="0"/>
                <a:ext cx="1606623" cy="406811"/>
              </a:xfrm>
              <a:custGeom>
                <a:avLst/>
                <a:gdLst/>
                <a:ahLst/>
                <a:cxnLst/>
                <a:rect r="r" b="b" t="t" l="l"/>
                <a:pathLst>
                  <a:path h="406811" w="1606623">
                    <a:moveTo>
                      <a:pt x="0" y="0"/>
                    </a:moveTo>
                    <a:lnTo>
                      <a:pt x="1606623" y="0"/>
                    </a:lnTo>
                    <a:lnTo>
                      <a:pt x="1606623" y="406811"/>
                    </a:lnTo>
                    <a:lnTo>
                      <a:pt x="0" y="406811"/>
                    </a:lnTo>
                    <a:close/>
                  </a:path>
                </a:pathLst>
              </a:custGeom>
              <a:solidFill>
                <a:srgbClr val="F98C8E"/>
              </a:solidFill>
            </p:spPr>
          </p:sp>
          <p:sp>
            <p:nvSpPr>
              <p:cNvPr name="TextBox 44" id="44"/>
              <p:cNvSpPr txBox="true"/>
              <p:nvPr/>
            </p:nvSpPr>
            <p:spPr>
              <a:xfrm>
                <a:off x="0" y="28575"/>
                <a:ext cx="1606623" cy="378236"/>
              </a:xfrm>
              <a:prstGeom prst="rect">
                <a:avLst/>
              </a:prstGeom>
            </p:spPr>
            <p:txBody>
              <a:bodyPr anchor="ctr" rtlCol="false" tIns="20771" lIns="20771" bIns="20771" rIns="20771"/>
              <a:lstStyle/>
              <a:p>
                <a:pPr algn="ctr">
                  <a:lnSpc>
                    <a:spcPts val="2000"/>
                  </a:lnSpc>
                </a:pPr>
                <a:r>
                  <a:rPr lang="en-US" sz="2000">
                    <a:solidFill>
                      <a:srgbClr val="FFFFFF"/>
                    </a:solidFill>
                    <a:latin typeface="Alice"/>
                    <a:ea typeface="Alice"/>
                    <a:cs typeface="Alice"/>
                    <a:sym typeface="Alice"/>
                  </a:rPr>
                  <a:t>PAY SUBSCRIPTION</a:t>
                </a:r>
              </a:p>
            </p:txBody>
          </p:sp>
        </p:grpSp>
      </p:grpSp>
      <p:sp>
        <p:nvSpPr>
          <p:cNvPr name="TextBox 45" id="45"/>
          <p:cNvSpPr txBox="true"/>
          <p:nvPr/>
        </p:nvSpPr>
        <p:spPr>
          <a:xfrm rot="0">
            <a:off x="4803517" y="676275"/>
            <a:ext cx="8801627" cy="695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500"/>
              </a:lnSpc>
              <a:spcBef>
                <a:spcPct val="0"/>
              </a:spcBef>
            </a:pPr>
            <a:r>
              <a:rPr lang="en-US" sz="4500">
                <a:solidFill>
                  <a:srgbClr val="FFFFFF"/>
                </a:solidFill>
                <a:latin typeface="Calibri (MS)"/>
                <a:ea typeface="Calibri (MS)"/>
                <a:cs typeface="Calibri (MS)"/>
                <a:sym typeface="Calibri (MS)"/>
              </a:rPr>
              <a:t>Data Flow in the Netflix</a:t>
            </a:r>
          </a:p>
        </p:txBody>
      </p:sp>
      <p:grpSp>
        <p:nvGrpSpPr>
          <p:cNvPr name="Group 46" id="46"/>
          <p:cNvGrpSpPr/>
          <p:nvPr/>
        </p:nvGrpSpPr>
        <p:grpSpPr>
          <a:xfrm rot="0">
            <a:off x="11868829" y="4636700"/>
            <a:ext cx="2518647" cy="1013599"/>
            <a:chOff x="0" y="0"/>
            <a:chExt cx="3358195" cy="1351466"/>
          </a:xfrm>
        </p:grpSpPr>
        <p:grpSp>
          <p:nvGrpSpPr>
            <p:cNvPr name="Group 47" id="47"/>
            <p:cNvGrpSpPr/>
            <p:nvPr/>
          </p:nvGrpSpPr>
          <p:grpSpPr>
            <a:xfrm rot="0">
              <a:off x="0" y="0"/>
              <a:ext cx="3358195" cy="1351466"/>
              <a:chOff x="0" y="0"/>
              <a:chExt cx="1622362" cy="652900"/>
            </a:xfrm>
          </p:grpSpPr>
          <p:sp>
            <p:nvSpPr>
              <p:cNvPr name="Freeform 48" id="48"/>
              <p:cNvSpPr/>
              <p:nvPr/>
            </p:nvSpPr>
            <p:spPr>
              <a:xfrm flipH="false" flipV="false" rot="0">
                <a:off x="0" y="0"/>
                <a:ext cx="1622362" cy="652900"/>
              </a:xfrm>
              <a:custGeom>
                <a:avLst/>
                <a:gdLst/>
                <a:ahLst/>
                <a:cxnLst/>
                <a:rect r="r" b="b" t="t" l="l"/>
                <a:pathLst>
                  <a:path h="652900" w="1622362">
                    <a:moveTo>
                      <a:pt x="156766" y="0"/>
                    </a:moveTo>
                    <a:lnTo>
                      <a:pt x="1465596" y="0"/>
                    </a:lnTo>
                    <a:cubicBezTo>
                      <a:pt x="1552175" y="0"/>
                      <a:pt x="1622362" y="70186"/>
                      <a:pt x="1622362" y="156766"/>
                    </a:cubicBezTo>
                    <a:lnTo>
                      <a:pt x="1622362" y="496134"/>
                    </a:lnTo>
                    <a:cubicBezTo>
                      <a:pt x="1622362" y="537711"/>
                      <a:pt x="1605846" y="577585"/>
                      <a:pt x="1576446" y="606985"/>
                    </a:cubicBezTo>
                    <a:cubicBezTo>
                      <a:pt x="1547047" y="636384"/>
                      <a:pt x="1507173" y="652900"/>
                      <a:pt x="1465596" y="652900"/>
                    </a:cubicBezTo>
                    <a:lnTo>
                      <a:pt x="156766" y="652900"/>
                    </a:lnTo>
                    <a:cubicBezTo>
                      <a:pt x="115189" y="652900"/>
                      <a:pt x="75315" y="636384"/>
                      <a:pt x="45916" y="606985"/>
                    </a:cubicBezTo>
                    <a:cubicBezTo>
                      <a:pt x="16516" y="577585"/>
                      <a:pt x="0" y="537711"/>
                      <a:pt x="0" y="496134"/>
                    </a:cubicBezTo>
                    <a:lnTo>
                      <a:pt x="0" y="156766"/>
                    </a:lnTo>
                    <a:cubicBezTo>
                      <a:pt x="0" y="115189"/>
                      <a:pt x="16516" y="75315"/>
                      <a:pt x="45916" y="45916"/>
                    </a:cubicBezTo>
                    <a:cubicBezTo>
                      <a:pt x="75315" y="16516"/>
                      <a:pt x="115189" y="0"/>
                      <a:pt x="156766" y="0"/>
                    </a:cubicBezTo>
                    <a:close/>
                  </a:path>
                </a:pathLst>
              </a:custGeom>
              <a:solidFill>
                <a:srgbClr val="E40913"/>
              </a:solidFill>
            </p:spPr>
          </p:sp>
          <p:sp>
            <p:nvSpPr>
              <p:cNvPr name="TextBox 49" id="49"/>
              <p:cNvSpPr txBox="true"/>
              <p:nvPr/>
            </p:nvSpPr>
            <p:spPr>
              <a:xfrm>
                <a:off x="0" y="38100"/>
                <a:ext cx="1622362" cy="614800"/>
              </a:xfrm>
              <a:prstGeom prst="rect">
                <a:avLst/>
              </a:prstGeom>
            </p:spPr>
            <p:txBody>
              <a:bodyPr anchor="ctr" rtlCol="false" tIns="20771" lIns="20771" bIns="20771" rIns="20771"/>
              <a:lstStyle/>
              <a:p>
                <a:pPr algn="ctr">
                  <a:lnSpc>
                    <a:spcPts val="2482"/>
                  </a:lnSpc>
                </a:pPr>
              </a:p>
            </p:txBody>
          </p:sp>
        </p:grpSp>
        <p:grpSp>
          <p:nvGrpSpPr>
            <p:cNvPr name="Group 50" id="50"/>
            <p:cNvGrpSpPr/>
            <p:nvPr/>
          </p:nvGrpSpPr>
          <p:grpSpPr>
            <a:xfrm rot="0">
              <a:off x="16290" y="244430"/>
              <a:ext cx="3325616" cy="862606"/>
              <a:chOff x="0" y="0"/>
              <a:chExt cx="1606623" cy="416729"/>
            </a:xfrm>
          </p:grpSpPr>
          <p:sp>
            <p:nvSpPr>
              <p:cNvPr name="Freeform 51" id="51"/>
              <p:cNvSpPr/>
              <p:nvPr/>
            </p:nvSpPr>
            <p:spPr>
              <a:xfrm flipH="false" flipV="false" rot="0">
                <a:off x="0" y="0"/>
                <a:ext cx="1606623" cy="416730"/>
              </a:xfrm>
              <a:custGeom>
                <a:avLst/>
                <a:gdLst/>
                <a:ahLst/>
                <a:cxnLst/>
                <a:rect r="r" b="b" t="t" l="l"/>
                <a:pathLst>
                  <a:path h="416730" w="1606623">
                    <a:moveTo>
                      <a:pt x="0" y="0"/>
                    </a:moveTo>
                    <a:lnTo>
                      <a:pt x="1606623" y="0"/>
                    </a:lnTo>
                    <a:lnTo>
                      <a:pt x="1606623" y="416730"/>
                    </a:lnTo>
                    <a:lnTo>
                      <a:pt x="0" y="416730"/>
                    </a:lnTo>
                    <a:close/>
                  </a:path>
                </a:pathLst>
              </a:custGeom>
              <a:solidFill>
                <a:srgbClr val="F98C8E"/>
              </a:solidFill>
            </p:spPr>
          </p:sp>
          <p:sp>
            <p:nvSpPr>
              <p:cNvPr name="TextBox 52" id="52"/>
              <p:cNvSpPr txBox="true"/>
              <p:nvPr/>
            </p:nvSpPr>
            <p:spPr>
              <a:xfrm>
                <a:off x="0" y="28575"/>
                <a:ext cx="1606623" cy="388154"/>
              </a:xfrm>
              <a:prstGeom prst="rect">
                <a:avLst/>
              </a:prstGeom>
            </p:spPr>
            <p:txBody>
              <a:bodyPr anchor="ctr" rtlCol="false" tIns="20771" lIns="20771" bIns="20771" rIns="20771"/>
              <a:lstStyle/>
              <a:p>
                <a:pPr algn="ctr">
                  <a:lnSpc>
                    <a:spcPts val="2000"/>
                  </a:lnSpc>
                </a:pPr>
                <a:r>
                  <a:rPr lang="en-US" sz="2000">
                    <a:solidFill>
                      <a:srgbClr val="FFFFFF"/>
                    </a:solidFill>
                    <a:latin typeface="Alice"/>
                    <a:ea typeface="Alice"/>
                    <a:cs typeface="Alice"/>
                    <a:sym typeface="Alice"/>
                  </a:rPr>
                  <a:t>VIEW MOVIE DETAILS</a:t>
                </a:r>
              </a:p>
            </p:txBody>
          </p:sp>
        </p:grpSp>
      </p:grpSp>
      <p:grpSp>
        <p:nvGrpSpPr>
          <p:cNvPr name="Group 53" id="53"/>
          <p:cNvGrpSpPr/>
          <p:nvPr/>
        </p:nvGrpSpPr>
        <p:grpSpPr>
          <a:xfrm rot="0">
            <a:off x="2299607" y="5304656"/>
            <a:ext cx="2518647" cy="1544943"/>
            <a:chOff x="0" y="0"/>
            <a:chExt cx="3358195" cy="2059924"/>
          </a:xfrm>
        </p:grpSpPr>
        <p:grpSp>
          <p:nvGrpSpPr>
            <p:cNvPr name="Group 54" id="54"/>
            <p:cNvGrpSpPr/>
            <p:nvPr/>
          </p:nvGrpSpPr>
          <p:grpSpPr>
            <a:xfrm rot="0">
              <a:off x="0" y="0"/>
              <a:ext cx="3358195" cy="2059924"/>
              <a:chOff x="0" y="0"/>
              <a:chExt cx="1622362" cy="995160"/>
            </a:xfrm>
          </p:grpSpPr>
          <p:sp>
            <p:nvSpPr>
              <p:cNvPr name="Freeform 55" id="55"/>
              <p:cNvSpPr/>
              <p:nvPr/>
            </p:nvSpPr>
            <p:spPr>
              <a:xfrm flipH="false" flipV="false" rot="0">
                <a:off x="0" y="0"/>
                <a:ext cx="1622362" cy="995160"/>
              </a:xfrm>
              <a:custGeom>
                <a:avLst/>
                <a:gdLst/>
                <a:ahLst/>
                <a:cxnLst/>
                <a:rect r="r" b="b" t="t" l="l"/>
                <a:pathLst>
                  <a:path h="995160" w="1622362">
                    <a:moveTo>
                      <a:pt x="156766" y="0"/>
                    </a:moveTo>
                    <a:lnTo>
                      <a:pt x="1465596" y="0"/>
                    </a:lnTo>
                    <a:cubicBezTo>
                      <a:pt x="1552175" y="0"/>
                      <a:pt x="1622362" y="70186"/>
                      <a:pt x="1622362" y="156766"/>
                    </a:cubicBezTo>
                    <a:lnTo>
                      <a:pt x="1622362" y="838394"/>
                    </a:lnTo>
                    <a:cubicBezTo>
                      <a:pt x="1622362" y="879971"/>
                      <a:pt x="1605846" y="919845"/>
                      <a:pt x="1576446" y="949245"/>
                    </a:cubicBezTo>
                    <a:cubicBezTo>
                      <a:pt x="1547047" y="978644"/>
                      <a:pt x="1507173" y="995160"/>
                      <a:pt x="1465596" y="995160"/>
                    </a:cubicBezTo>
                    <a:lnTo>
                      <a:pt x="156766" y="995160"/>
                    </a:lnTo>
                    <a:cubicBezTo>
                      <a:pt x="115189" y="995160"/>
                      <a:pt x="75315" y="978644"/>
                      <a:pt x="45916" y="949245"/>
                    </a:cubicBezTo>
                    <a:cubicBezTo>
                      <a:pt x="16516" y="919845"/>
                      <a:pt x="0" y="879971"/>
                      <a:pt x="0" y="838394"/>
                    </a:cubicBezTo>
                    <a:lnTo>
                      <a:pt x="0" y="156766"/>
                    </a:lnTo>
                    <a:cubicBezTo>
                      <a:pt x="0" y="115189"/>
                      <a:pt x="16516" y="75315"/>
                      <a:pt x="45916" y="45916"/>
                    </a:cubicBezTo>
                    <a:cubicBezTo>
                      <a:pt x="75315" y="16516"/>
                      <a:pt x="115189" y="0"/>
                      <a:pt x="156766" y="0"/>
                    </a:cubicBezTo>
                    <a:close/>
                  </a:path>
                </a:pathLst>
              </a:custGeom>
              <a:solidFill>
                <a:srgbClr val="E40913"/>
              </a:solidFill>
            </p:spPr>
          </p:sp>
          <p:sp>
            <p:nvSpPr>
              <p:cNvPr name="TextBox 56" id="56"/>
              <p:cNvSpPr txBox="true"/>
              <p:nvPr/>
            </p:nvSpPr>
            <p:spPr>
              <a:xfrm>
                <a:off x="0" y="38100"/>
                <a:ext cx="1622362" cy="957060"/>
              </a:xfrm>
              <a:prstGeom prst="rect">
                <a:avLst/>
              </a:prstGeom>
            </p:spPr>
            <p:txBody>
              <a:bodyPr anchor="ctr" rtlCol="false" tIns="20771" lIns="20771" bIns="20771" rIns="20771"/>
              <a:lstStyle/>
              <a:p>
                <a:pPr algn="ctr">
                  <a:lnSpc>
                    <a:spcPts val="2482"/>
                  </a:lnSpc>
                </a:pPr>
              </a:p>
            </p:txBody>
          </p:sp>
        </p:grpSp>
        <p:grpSp>
          <p:nvGrpSpPr>
            <p:cNvPr name="Group 57" id="57"/>
            <p:cNvGrpSpPr/>
            <p:nvPr/>
          </p:nvGrpSpPr>
          <p:grpSpPr>
            <a:xfrm rot="0">
              <a:off x="16290" y="433559"/>
              <a:ext cx="3325616" cy="1192806"/>
              <a:chOff x="0" y="0"/>
              <a:chExt cx="1606623" cy="576251"/>
            </a:xfrm>
          </p:grpSpPr>
          <p:sp>
            <p:nvSpPr>
              <p:cNvPr name="Freeform 58" id="58"/>
              <p:cNvSpPr/>
              <p:nvPr/>
            </p:nvSpPr>
            <p:spPr>
              <a:xfrm flipH="false" flipV="false" rot="0">
                <a:off x="0" y="0"/>
                <a:ext cx="1606623" cy="576251"/>
              </a:xfrm>
              <a:custGeom>
                <a:avLst/>
                <a:gdLst/>
                <a:ahLst/>
                <a:cxnLst/>
                <a:rect r="r" b="b" t="t" l="l"/>
                <a:pathLst>
                  <a:path h="576251" w="1606623">
                    <a:moveTo>
                      <a:pt x="0" y="0"/>
                    </a:moveTo>
                    <a:lnTo>
                      <a:pt x="1606623" y="0"/>
                    </a:lnTo>
                    <a:lnTo>
                      <a:pt x="1606623" y="576251"/>
                    </a:lnTo>
                    <a:lnTo>
                      <a:pt x="0" y="576251"/>
                    </a:lnTo>
                    <a:close/>
                  </a:path>
                </a:pathLst>
              </a:custGeom>
              <a:solidFill>
                <a:srgbClr val="F98C8E"/>
              </a:solidFill>
            </p:spPr>
          </p:sp>
          <p:sp>
            <p:nvSpPr>
              <p:cNvPr name="TextBox 59" id="59"/>
              <p:cNvSpPr txBox="true"/>
              <p:nvPr/>
            </p:nvSpPr>
            <p:spPr>
              <a:xfrm>
                <a:off x="0" y="28575"/>
                <a:ext cx="1606623" cy="547676"/>
              </a:xfrm>
              <a:prstGeom prst="rect">
                <a:avLst/>
              </a:prstGeom>
            </p:spPr>
            <p:txBody>
              <a:bodyPr anchor="ctr" rtlCol="false" tIns="20771" lIns="20771" bIns="20771" rIns="20771"/>
              <a:lstStyle/>
              <a:p>
                <a:pPr algn="ctr">
                  <a:lnSpc>
                    <a:spcPts val="2000"/>
                  </a:lnSpc>
                </a:pPr>
                <a:r>
                  <a:rPr lang="en-US" sz="2000">
                    <a:solidFill>
                      <a:srgbClr val="FFFFFF"/>
                    </a:solidFill>
                    <a:latin typeface="Alice"/>
                    <a:ea typeface="Alice"/>
                    <a:cs typeface="Alice"/>
                    <a:sym typeface="Alice"/>
                  </a:rPr>
                  <a:t>GENERATE CUSTOMER RECIEPT</a:t>
                </a:r>
              </a:p>
            </p:txBody>
          </p:sp>
        </p:grpSp>
      </p:grpSp>
      <p:grpSp>
        <p:nvGrpSpPr>
          <p:cNvPr name="Group 60" id="60"/>
          <p:cNvGrpSpPr/>
          <p:nvPr/>
        </p:nvGrpSpPr>
        <p:grpSpPr>
          <a:xfrm rot="0">
            <a:off x="8153844" y="6849600"/>
            <a:ext cx="2132096" cy="858037"/>
            <a:chOff x="0" y="0"/>
            <a:chExt cx="2842795" cy="1144049"/>
          </a:xfrm>
        </p:grpSpPr>
        <p:grpSp>
          <p:nvGrpSpPr>
            <p:cNvPr name="Group 61" id="61"/>
            <p:cNvGrpSpPr/>
            <p:nvPr/>
          </p:nvGrpSpPr>
          <p:grpSpPr>
            <a:xfrm rot="0">
              <a:off x="0" y="0"/>
              <a:ext cx="2842795" cy="1144049"/>
              <a:chOff x="0" y="0"/>
              <a:chExt cx="1622362" cy="652900"/>
            </a:xfrm>
          </p:grpSpPr>
          <p:sp>
            <p:nvSpPr>
              <p:cNvPr name="Freeform 62" id="62"/>
              <p:cNvSpPr/>
              <p:nvPr/>
            </p:nvSpPr>
            <p:spPr>
              <a:xfrm flipH="false" flipV="false" rot="0">
                <a:off x="0" y="0"/>
                <a:ext cx="1622362" cy="652900"/>
              </a:xfrm>
              <a:custGeom>
                <a:avLst/>
                <a:gdLst/>
                <a:ahLst/>
                <a:cxnLst/>
                <a:rect r="r" b="b" t="t" l="l"/>
                <a:pathLst>
                  <a:path h="652900" w="1622362">
                    <a:moveTo>
                      <a:pt x="156766" y="0"/>
                    </a:moveTo>
                    <a:lnTo>
                      <a:pt x="1465596" y="0"/>
                    </a:lnTo>
                    <a:cubicBezTo>
                      <a:pt x="1552175" y="0"/>
                      <a:pt x="1622362" y="70186"/>
                      <a:pt x="1622362" y="156766"/>
                    </a:cubicBezTo>
                    <a:lnTo>
                      <a:pt x="1622362" y="496134"/>
                    </a:lnTo>
                    <a:cubicBezTo>
                      <a:pt x="1622362" y="537711"/>
                      <a:pt x="1605846" y="577585"/>
                      <a:pt x="1576446" y="606985"/>
                    </a:cubicBezTo>
                    <a:cubicBezTo>
                      <a:pt x="1547047" y="636384"/>
                      <a:pt x="1507173" y="652900"/>
                      <a:pt x="1465596" y="652900"/>
                    </a:cubicBezTo>
                    <a:lnTo>
                      <a:pt x="156766" y="652900"/>
                    </a:lnTo>
                    <a:cubicBezTo>
                      <a:pt x="115189" y="652900"/>
                      <a:pt x="75315" y="636384"/>
                      <a:pt x="45916" y="606985"/>
                    </a:cubicBezTo>
                    <a:cubicBezTo>
                      <a:pt x="16516" y="577585"/>
                      <a:pt x="0" y="537711"/>
                      <a:pt x="0" y="496134"/>
                    </a:cubicBezTo>
                    <a:lnTo>
                      <a:pt x="0" y="156766"/>
                    </a:lnTo>
                    <a:cubicBezTo>
                      <a:pt x="0" y="115189"/>
                      <a:pt x="16516" y="75315"/>
                      <a:pt x="45916" y="45916"/>
                    </a:cubicBezTo>
                    <a:cubicBezTo>
                      <a:pt x="75315" y="16516"/>
                      <a:pt x="115189" y="0"/>
                      <a:pt x="156766" y="0"/>
                    </a:cubicBezTo>
                    <a:close/>
                  </a:path>
                </a:pathLst>
              </a:custGeom>
              <a:solidFill>
                <a:srgbClr val="E40913"/>
              </a:solidFill>
            </p:spPr>
          </p:sp>
          <p:sp>
            <p:nvSpPr>
              <p:cNvPr name="TextBox 63" id="63"/>
              <p:cNvSpPr txBox="true"/>
              <p:nvPr/>
            </p:nvSpPr>
            <p:spPr>
              <a:xfrm>
                <a:off x="0" y="38100"/>
                <a:ext cx="1622362" cy="614800"/>
              </a:xfrm>
              <a:prstGeom prst="rect">
                <a:avLst/>
              </a:prstGeom>
            </p:spPr>
            <p:txBody>
              <a:bodyPr anchor="ctr" rtlCol="false" tIns="20771" lIns="20771" bIns="20771" rIns="20771"/>
              <a:lstStyle/>
              <a:p>
                <a:pPr algn="ctr">
                  <a:lnSpc>
                    <a:spcPts val="2482"/>
                  </a:lnSpc>
                </a:pPr>
              </a:p>
            </p:txBody>
          </p:sp>
        </p:grpSp>
        <p:grpSp>
          <p:nvGrpSpPr>
            <p:cNvPr name="Group 64" id="64"/>
            <p:cNvGrpSpPr/>
            <p:nvPr/>
          </p:nvGrpSpPr>
          <p:grpSpPr>
            <a:xfrm rot="0">
              <a:off x="13790" y="301598"/>
              <a:ext cx="2815216" cy="540852"/>
              <a:chOff x="0" y="0"/>
              <a:chExt cx="1606623" cy="308660"/>
            </a:xfrm>
          </p:grpSpPr>
          <p:sp>
            <p:nvSpPr>
              <p:cNvPr name="Freeform 65" id="65"/>
              <p:cNvSpPr/>
              <p:nvPr/>
            </p:nvSpPr>
            <p:spPr>
              <a:xfrm flipH="false" flipV="false" rot="0">
                <a:off x="0" y="0"/>
                <a:ext cx="1606623" cy="308660"/>
              </a:xfrm>
              <a:custGeom>
                <a:avLst/>
                <a:gdLst/>
                <a:ahLst/>
                <a:cxnLst/>
                <a:rect r="r" b="b" t="t" l="l"/>
                <a:pathLst>
                  <a:path h="308660" w="1606623">
                    <a:moveTo>
                      <a:pt x="0" y="0"/>
                    </a:moveTo>
                    <a:lnTo>
                      <a:pt x="1606623" y="0"/>
                    </a:lnTo>
                    <a:lnTo>
                      <a:pt x="1606623" y="308660"/>
                    </a:lnTo>
                    <a:lnTo>
                      <a:pt x="0" y="308660"/>
                    </a:lnTo>
                    <a:close/>
                  </a:path>
                </a:pathLst>
              </a:custGeom>
              <a:solidFill>
                <a:srgbClr val="F98C8E"/>
              </a:solidFill>
            </p:spPr>
          </p:sp>
          <p:sp>
            <p:nvSpPr>
              <p:cNvPr name="TextBox 66" id="66"/>
              <p:cNvSpPr txBox="true"/>
              <p:nvPr/>
            </p:nvSpPr>
            <p:spPr>
              <a:xfrm>
                <a:off x="0" y="28575"/>
                <a:ext cx="1606623" cy="280085"/>
              </a:xfrm>
              <a:prstGeom prst="rect">
                <a:avLst/>
              </a:prstGeom>
            </p:spPr>
            <p:txBody>
              <a:bodyPr anchor="ctr" rtlCol="false" tIns="20771" lIns="20771" bIns="20771" rIns="20771"/>
              <a:lstStyle/>
              <a:p>
                <a:pPr algn="ctr">
                  <a:lnSpc>
                    <a:spcPts val="2000"/>
                  </a:lnSpc>
                </a:pPr>
                <a:r>
                  <a:rPr lang="en-US" sz="2000">
                    <a:solidFill>
                      <a:srgbClr val="FFFFFF"/>
                    </a:solidFill>
                    <a:latin typeface="Alice"/>
                    <a:ea typeface="Alice"/>
                    <a:cs typeface="Alice"/>
                    <a:sym typeface="Alice"/>
                  </a:rPr>
                  <a:t>LOGIN</a:t>
                </a:r>
              </a:p>
            </p:txBody>
          </p:sp>
        </p:grpSp>
      </p:grpSp>
      <p:grpSp>
        <p:nvGrpSpPr>
          <p:cNvPr name="Group 67" id="67"/>
          <p:cNvGrpSpPr/>
          <p:nvPr/>
        </p:nvGrpSpPr>
        <p:grpSpPr>
          <a:xfrm rot="0">
            <a:off x="12062104" y="6736385"/>
            <a:ext cx="2132096" cy="858037"/>
            <a:chOff x="0" y="0"/>
            <a:chExt cx="2842795" cy="1144049"/>
          </a:xfrm>
        </p:grpSpPr>
        <p:grpSp>
          <p:nvGrpSpPr>
            <p:cNvPr name="Group 68" id="68"/>
            <p:cNvGrpSpPr/>
            <p:nvPr/>
          </p:nvGrpSpPr>
          <p:grpSpPr>
            <a:xfrm rot="0">
              <a:off x="0" y="0"/>
              <a:ext cx="2842795" cy="1144049"/>
              <a:chOff x="0" y="0"/>
              <a:chExt cx="1622362" cy="652900"/>
            </a:xfrm>
          </p:grpSpPr>
          <p:sp>
            <p:nvSpPr>
              <p:cNvPr name="Freeform 69" id="69"/>
              <p:cNvSpPr/>
              <p:nvPr/>
            </p:nvSpPr>
            <p:spPr>
              <a:xfrm flipH="false" flipV="false" rot="0">
                <a:off x="0" y="0"/>
                <a:ext cx="1622362" cy="652900"/>
              </a:xfrm>
              <a:custGeom>
                <a:avLst/>
                <a:gdLst/>
                <a:ahLst/>
                <a:cxnLst/>
                <a:rect r="r" b="b" t="t" l="l"/>
                <a:pathLst>
                  <a:path h="652900" w="1622362">
                    <a:moveTo>
                      <a:pt x="156766" y="0"/>
                    </a:moveTo>
                    <a:lnTo>
                      <a:pt x="1465596" y="0"/>
                    </a:lnTo>
                    <a:cubicBezTo>
                      <a:pt x="1552175" y="0"/>
                      <a:pt x="1622362" y="70186"/>
                      <a:pt x="1622362" y="156766"/>
                    </a:cubicBezTo>
                    <a:lnTo>
                      <a:pt x="1622362" y="496134"/>
                    </a:lnTo>
                    <a:cubicBezTo>
                      <a:pt x="1622362" y="537711"/>
                      <a:pt x="1605846" y="577585"/>
                      <a:pt x="1576446" y="606985"/>
                    </a:cubicBezTo>
                    <a:cubicBezTo>
                      <a:pt x="1547047" y="636384"/>
                      <a:pt x="1507173" y="652900"/>
                      <a:pt x="1465596" y="652900"/>
                    </a:cubicBezTo>
                    <a:lnTo>
                      <a:pt x="156766" y="652900"/>
                    </a:lnTo>
                    <a:cubicBezTo>
                      <a:pt x="115189" y="652900"/>
                      <a:pt x="75315" y="636384"/>
                      <a:pt x="45916" y="606985"/>
                    </a:cubicBezTo>
                    <a:cubicBezTo>
                      <a:pt x="16516" y="577585"/>
                      <a:pt x="0" y="537711"/>
                      <a:pt x="0" y="496134"/>
                    </a:cubicBezTo>
                    <a:lnTo>
                      <a:pt x="0" y="156766"/>
                    </a:lnTo>
                    <a:cubicBezTo>
                      <a:pt x="0" y="115189"/>
                      <a:pt x="16516" y="75315"/>
                      <a:pt x="45916" y="45916"/>
                    </a:cubicBezTo>
                    <a:cubicBezTo>
                      <a:pt x="75315" y="16516"/>
                      <a:pt x="115189" y="0"/>
                      <a:pt x="156766" y="0"/>
                    </a:cubicBezTo>
                    <a:close/>
                  </a:path>
                </a:pathLst>
              </a:custGeom>
              <a:solidFill>
                <a:srgbClr val="E40913"/>
              </a:solidFill>
            </p:spPr>
          </p:sp>
          <p:sp>
            <p:nvSpPr>
              <p:cNvPr name="TextBox 70" id="70"/>
              <p:cNvSpPr txBox="true"/>
              <p:nvPr/>
            </p:nvSpPr>
            <p:spPr>
              <a:xfrm>
                <a:off x="0" y="38100"/>
                <a:ext cx="1622362" cy="614800"/>
              </a:xfrm>
              <a:prstGeom prst="rect">
                <a:avLst/>
              </a:prstGeom>
            </p:spPr>
            <p:txBody>
              <a:bodyPr anchor="ctr" rtlCol="false" tIns="20771" lIns="20771" bIns="20771" rIns="20771"/>
              <a:lstStyle/>
              <a:p>
                <a:pPr algn="ctr">
                  <a:lnSpc>
                    <a:spcPts val="2482"/>
                  </a:lnSpc>
                </a:pPr>
              </a:p>
            </p:txBody>
          </p:sp>
        </p:grpSp>
        <p:grpSp>
          <p:nvGrpSpPr>
            <p:cNvPr name="Group 71" id="71"/>
            <p:cNvGrpSpPr/>
            <p:nvPr/>
          </p:nvGrpSpPr>
          <p:grpSpPr>
            <a:xfrm rot="0">
              <a:off x="13790" y="301598"/>
              <a:ext cx="2815216" cy="540852"/>
              <a:chOff x="0" y="0"/>
              <a:chExt cx="1606623" cy="308660"/>
            </a:xfrm>
          </p:grpSpPr>
          <p:sp>
            <p:nvSpPr>
              <p:cNvPr name="Freeform 72" id="72"/>
              <p:cNvSpPr/>
              <p:nvPr/>
            </p:nvSpPr>
            <p:spPr>
              <a:xfrm flipH="false" flipV="false" rot="0">
                <a:off x="0" y="0"/>
                <a:ext cx="1606623" cy="308660"/>
              </a:xfrm>
              <a:custGeom>
                <a:avLst/>
                <a:gdLst/>
                <a:ahLst/>
                <a:cxnLst/>
                <a:rect r="r" b="b" t="t" l="l"/>
                <a:pathLst>
                  <a:path h="308660" w="1606623">
                    <a:moveTo>
                      <a:pt x="0" y="0"/>
                    </a:moveTo>
                    <a:lnTo>
                      <a:pt x="1606623" y="0"/>
                    </a:lnTo>
                    <a:lnTo>
                      <a:pt x="1606623" y="308660"/>
                    </a:lnTo>
                    <a:lnTo>
                      <a:pt x="0" y="308660"/>
                    </a:lnTo>
                    <a:close/>
                  </a:path>
                </a:pathLst>
              </a:custGeom>
              <a:solidFill>
                <a:srgbClr val="F98C8E"/>
              </a:solidFill>
            </p:spPr>
          </p:sp>
          <p:sp>
            <p:nvSpPr>
              <p:cNvPr name="TextBox 73" id="73"/>
              <p:cNvSpPr txBox="true"/>
              <p:nvPr/>
            </p:nvSpPr>
            <p:spPr>
              <a:xfrm>
                <a:off x="0" y="28575"/>
                <a:ext cx="1606623" cy="280085"/>
              </a:xfrm>
              <a:prstGeom prst="rect">
                <a:avLst/>
              </a:prstGeom>
            </p:spPr>
            <p:txBody>
              <a:bodyPr anchor="ctr" rtlCol="false" tIns="20771" lIns="20771" bIns="20771" rIns="20771"/>
              <a:lstStyle/>
              <a:p>
                <a:pPr algn="ctr">
                  <a:lnSpc>
                    <a:spcPts val="2000"/>
                  </a:lnSpc>
                </a:pPr>
                <a:r>
                  <a:rPr lang="en-US" sz="2000">
                    <a:solidFill>
                      <a:srgbClr val="FFFFFF"/>
                    </a:solidFill>
                    <a:latin typeface="Alice"/>
                    <a:ea typeface="Alice"/>
                    <a:cs typeface="Alice"/>
                    <a:sym typeface="Alice"/>
                  </a:rPr>
                  <a:t>WATCH MOVIE</a:t>
                </a:r>
              </a:p>
            </p:txBody>
          </p:sp>
        </p:grpSp>
      </p:grpSp>
      <p:grpSp>
        <p:nvGrpSpPr>
          <p:cNvPr name="Group 74" id="74"/>
          <p:cNvGrpSpPr/>
          <p:nvPr/>
        </p:nvGrpSpPr>
        <p:grpSpPr>
          <a:xfrm rot="0">
            <a:off x="8153844" y="3650138"/>
            <a:ext cx="2132096" cy="1217677"/>
            <a:chOff x="0" y="0"/>
            <a:chExt cx="2842795" cy="1623569"/>
          </a:xfrm>
        </p:grpSpPr>
        <p:grpSp>
          <p:nvGrpSpPr>
            <p:cNvPr name="Group 75" id="75"/>
            <p:cNvGrpSpPr/>
            <p:nvPr/>
          </p:nvGrpSpPr>
          <p:grpSpPr>
            <a:xfrm rot="0">
              <a:off x="0" y="0"/>
              <a:ext cx="2842795" cy="1623569"/>
              <a:chOff x="0" y="0"/>
              <a:chExt cx="1622362" cy="926559"/>
            </a:xfrm>
          </p:grpSpPr>
          <p:sp>
            <p:nvSpPr>
              <p:cNvPr name="Freeform 76" id="76"/>
              <p:cNvSpPr/>
              <p:nvPr/>
            </p:nvSpPr>
            <p:spPr>
              <a:xfrm flipH="false" flipV="false" rot="0">
                <a:off x="0" y="0"/>
                <a:ext cx="1622362" cy="926559"/>
              </a:xfrm>
              <a:custGeom>
                <a:avLst/>
                <a:gdLst/>
                <a:ahLst/>
                <a:cxnLst/>
                <a:rect r="r" b="b" t="t" l="l"/>
                <a:pathLst>
                  <a:path h="926559" w="1622362">
                    <a:moveTo>
                      <a:pt x="156766" y="0"/>
                    </a:moveTo>
                    <a:lnTo>
                      <a:pt x="1465596" y="0"/>
                    </a:lnTo>
                    <a:cubicBezTo>
                      <a:pt x="1552175" y="0"/>
                      <a:pt x="1622362" y="70186"/>
                      <a:pt x="1622362" y="156766"/>
                    </a:cubicBezTo>
                    <a:lnTo>
                      <a:pt x="1622362" y="769793"/>
                    </a:lnTo>
                    <a:cubicBezTo>
                      <a:pt x="1622362" y="811370"/>
                      <a:pt x="1605846" y="851244"/>
                      <a:pt x="1576446" y="880643"/>
                    </a:cubicBezTo>
                    <a:cubicBezTo>
                      <a:pt x="1547047" y="910042"/>
                      <a:pt x="1507173" y="926559"/>
                      <a:pt x="1465596" y="926559"/>
                    </a:cubicBezTo>
                    <a:lnTo>
                      <a:pt x="156766" y="926559"/>
                    </a:lnTo>
                    <a:cubicBezTo>
                      <a:pt x="115189" y="926559"/>
                      <a:pt x="75315" y="910042"/>
                      <a:pt x="45916" y="880643"/>
                    </a:cubicBezTo>
                    <a:cubicBezTo>
                      <a:pt x="16516" y="851244"/>
                      <a:pt x="0" y="811370"/>
                      <a:pt x="0" y="769793"/>
                    </a:cubicBezTo>
                    <a:lnTo>
                      <a:pt x="0" y="156766"/>
                    </a:lnTo>
                    <a:cubicBezTo>
                      <a:pt x="0" y="115189"/>
                      <a:pt x="16516" y="75315"/>
                      <a:pt x="45916" y="45916"/>
                    </a:cubicBezTo>
                    <a:cubicBezTo>
                      <a:pt x="75315" y="16516"/>
                      <a:pt x="115189" y="0"/>
                      <a:pt x="156766" y="0"/>
                    </a:cubicBezTo>
                    <a:close/>
                  </a:path>
                </a:pathLst>
              </a:custGeom>
              <a:solidFill>
                <a:srgbClr val="E40913"/>
              </a:solidFill>
            </p:spPr>
          </p:sp>
          <p:sp>
            <p:nvSpPr>
              <p:cNvPr name="TextBox 77" id="77"/>
              <p:cNvSpPr txBox="true"/>
              <p:nvPr/>
            </p:nvSpPr>
            <p:spPr>
              <a:xfrm>
                <a:off x="0" y="38100"/>
                <a:ext cx="1622362" cy="888459"/>
              </a:xfrm>
              <a:prstGeom prst="rect">
                <a:avLst/>
              </a:prstGeom>
            </p:spPr>
            <p:txBody>
              <a:bodyPr anchor="ctr" rtlCol="false" tIns="20771" lIns="20771" bIns="20771" rIns="20771"/>
              <a:lstStyle/>
              <a:p>
                <a:pPr algn="ctr">
                  <a:lnSpc>
                    <a:spcPts val="2482"/>
                  </a:lnSpc>
                </a:pPr>
              </a:p>
            </p:txBody>
          </p:sp>
        </p:grpSp>
        <p:grpSp>
          <p:nvGrpSpPr>
            <p:cNvPr name="Group 78" id="78"/>
            <p:cNvGrpSpPr/>
            <p:nvPr/>
          </p:nvGrpSpPr>
          <p:grpSpPr>
            <a:xfrm rot="0">
              <a:off x="13790" y="428011"/>
              <a:ext cx="2815216" cy="767547"/>
              <a:chOff x="0" y="0"/>
              <a:chExt cx="1606623" cy="438033"/>
            </a:xfrm>
          </p:grpSpPr>
          <p:sp>
            <p:nvSpPr>
              <p:cNvPr name="Freeform 79" id="79"/>
              <p:cNvSpPr/>
              <p:nvPr/>
            </p:nvSpPr>
            <p:spPr>
              <a:xfrm flipH="false" flipV="false" rot="0">
                <a:off x="0" y="0"/>
                <a:ext cx="1606623" cy="438033"/>
              </a:xfrm>
              <a:custGeom>
                <a:avLst/>
                <a:gdLst/>
                <a:ahLst/>
                <a:cxnLst/>
                <a:rect r="r" b="b" t="t" l="l"/>
                <a:pathLst>
                  <a:path h="438033" w="1606623">
                    <a:moveTo>
                      <a:pt x="0" y="0"/>
                    </a:moveTo>
                    <a:lnTo>
                      <a:pt x="1606623" y="0"/>
                    </a:lnTo>
                    <a:lnTo>
                      <a:pt x="1606623" y="438033"/>
                    </a:lnTo>
                    <a:lnTo>
                      <a:pt x="0" y="438033"/>
                    </a:lnTo>
                    <a:close/>
                  </a:path>
                </a:pathLst>
              </a:custGeom>
              <a:solidFill>
                <a:srgbClr val="F98C8E"/>
              </a:solidFill>
            </p:spPr>
          </p:sp>
          <p:sp>
            <p:nvSpPr>
              <p:cNvPr name="TextBox 80" id="80"/>
              <p:cNvSpPr txBox="true"/>
              <p:nvPr/>
            </p:nvSpPr>
            <p:spPr>
              <a:xfrm>
                <a:off x="0" y="28575"/>
                <a:ext cx="1606623" cy="409458"/>
              </a:xfrm>
              <a:prstGeom prst="rect">
                <a:avLst/>
              </a:prstGeom>
            </p:spPr>
            <p:txBody>
              <a:bodyPr anchor="ctr" rtlCol="false" tIns="20771" lIns="20771" bIns="20771" rIns="20771"/>
              <a:lstStyle/>
              <a:p>
                <a:pPr algn="ctr">
                  <a:lnSpc>
                    <a:spcPts val="2000"/>
                  </a:lnSpc>
                </a:pPr>
                <a:r>
                  <a:rPr lang="en-US" sz="2000">
                    <a:solidFill>
                      <a:srgbClr val="FFFFFF"/>
                    </a:solidFill>
                    <a:latin typeface="Alice"/>
                    <a:ea typeface="Alice"/>
                    <a:cs typeface="Alice"/>
                    <a:sym typeface="Alice"/>
                  </a:rPr>
                  <a:t>SEARCH MOVIE</a:t>
                </a:r>
              </a:p>
            </p:txBody>
          </p:sp>
        </p:grpSp>
      </p:grpSp>
      <p:sp>
        <p:nvSpPr>
          <p:cNvPr name="AutoShape 81" id="81"/>
          <p:cNvSpPr/>
          <p:nvPr/>
        </p:nvSpPr>
        <p:spPr>
          <a:xfrm flipV="true">
            <a:off x="6553395" y="5972613"/>
            <a:ext cx="0" cy="1621809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82" id="82"/>
          <p:cNvSpPr/>
          <p:nvPr/>
        </p:nvSpPr>
        <p:spPr>
          <a:xfrm flipH="true" flipV="true">
            <a:off x="3558931" y="3284759"/>
            <a:ext cx="2994464" cy="1351941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83" id="83"/>
          <p:cNvSpPr/>
          <p:nvPr/>
        </p:nvSpPr>
        <p:spPr>
          <a:xfrm>
            <a:off x="3558931" y="4301041"/>
            <a:ext cx="0" cy="1003616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84" id="84"/>
          <p:cNvSpPr/>
          <p:nvPr/>
        </p:nvSpPr>
        <p:spPr>
          <a:xfrm>
            <a:off x="3558931" y="6849600"/>
            <a:ext cx="2026172" cy="1262982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85" id="85"/>
          <p:cNvSpPr/>
          <p:nvPr/>
        </p:nvSpPr>
        <p:spPr>
          <a:xfrm flipV="true">
            <a:off x="7521687" y="7278618"/>
            <a:ext cx="632157" cy="833964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86" id="86"/>
          <p:cNvSpPr/>
          <p:nvPr/>
        </p:nvSpPr>
        <p:spPr>
          <a:xfrm flipV="true">
            <a:off x="9219892" y="4867815"/>
            <a:ext cx="0" cy="1981785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87" id="87"/>
          <p:cNvSpPr/>
          <p:nvPr/>
        </p:nvSpPr>
        <p:spPr>
          <a:xfrm flipV="true">
            <a:off x="9219892" y="3237134"/>
            <a:ext cx="2802926" cy="413004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88" id="88"/>
          <p:cNvSpPr/>
          <p:nvPr/>
        </p:nvSpPr>
        <p:spPr>
          <a:xfrm flipH="true" flipV="true">
            <a:off x="9219892" y="7707637"/>
            <a:ext cx="2648937" cy="948505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89" id="89"/>
          <p:cNvSpPr/>
          <p:nvPr/>
        </p:nvSpPr>
        <p:spPr>
          <a:xfrm>
            <a:off x="10285940" y="7278618"/>
            <a:ext cx="2688224" cy="1032083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90" id="90"/>
          <p:cNvSpPr/>
          <p:nvPr/>
        </p:nvSpPr>
        <p:spPr>
          <a:xfrm>
            <a:off x="10285940" y="4258977"/>
            <a:ext cx="1582889" cy="884523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91" id="91"/>
          <p:cNvSpPr/>
          <p:nvPr/>
        </p:nvSpPr>
        <p:spPr>
          <a:xfrm>
            <a:off x="13128153" y="3582574"/>
            <a:ext cx="0" cy="1054126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92" id="92"/>
          <p:cNvSpPr/>
          <p:nvPr/>
        </p:nvSpPr>
        <p:spPr>
          <a:xfrm>
            <a:off x="13128153" y="5650300"/>
            <a:ext cx="0" cy="1086085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TextBox 93" id="93"/>
          <p:cNvSpPr txBox="true"/>
          <p:nvPr/>
        </p:nvSpPr>
        <p:spPr>
          <a:xfrm rot="0">
            <a:off x="4307659" y="2233752"/>
            <a:ext cx="2554887" cy="4743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sz="1800">
                <a:solidFill>
                  <a:srgbClr val="000000"/>
                </a:solidFill>
                <a:latin typeface="Gagalin"/>
                <a:ea typeface="Gagalin"/>
                <a:cs typeface="Gagalin"/>
                <a:sym typeface="Gagalin"/>
              </a:rPr>
              <a:t>USER ACCIUNT </a:t>
            </a:r>
          </a:p>
          <a:p>
            <a:pPr algn="ctr">
              <a:lnSpc>
                <a:spcPts val="18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Gagalin"/>
                <a:ea typeface="Gagalin"/>
                <a:cs typeface="Gagalin"/>
                <a:sym typeface="Gagalin"/>
              </a:rPr>
              <a:t>DETAILS</a:t>
            </a:r>
          </a:p>
        </p:txBody>
      </p:sp>
      <p:sp>
        <p:nvSpPr>
          <p:cNvPr name="TextBox 94" id="94"/>
          <p:cNvSpPr txBox="true"/>
          <p:nvPr/>
        </p:nvSpPr>
        <p:spPr>
          <a:xfrm rot="0">
            <a:off x="1752773" y="4579963"/>
            <a:ext cx="1845723" cy="4743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sz="1800">
                <a:solidFill>
                  <a:srgbClr val="000000"/>
                </a:solidFill>
                <a:latin typeface="Gagalin"/>
                <a:ea typeface="Gagalin"/>
                <a:cs typeface="Gagalin"/>
                <a:sym typeface="Gagalin"/>
              </a:rPr>
              <a:t>CONFIRMATION </a:t>
            </a:r>
          </a:p>
          <a:p>
            <a:pPr algn="ctr">
              <a:lnSpc>
                <a:spcPts val="18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Gagalin"/>
                <a:ea typeface="Gagalin"/>
                <a:cs typeface="Gagalin"/>
                <a:sym typeface="Gagalin"/>
              </a:rPr>
              <a:t>OF PAYMENT</a:t>
            </a:r>
          </a:p>
        </p:txBody>
      </p:sp>
      <p:sp>
        <p:nvSpPr>
          <p:cNvPr name="TextBox 95" id="95"/>
          <p:cNvSpPr txBox="true"/>
          <p:nvPr/>
        </p:nvSpPr>
        <p:spPr>
          <a:xfrm rot="0">
            <a:off x="3335501" y="8339277"/>
            <a:ext cx="1845723" cy="2457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8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Gagalin"/>
                <a:ea typeface="Gagalin"/>
                <a:cs typeface="Gagalin"/>
                <a:sym typeface="Gagalin"/>
              </a:rPr>
              <a:t>PAYMENT RECIEPT</a:t>
            </a:r>
          </a:p>
        </p:txBody>
      </p:sp>
      <p:sp>
        <p:nvSpPr>
          <p:cNvPr name="TextBox 96" id="96"/>
          <p:cNvSpPr txBox="true"/>
          <p:nvPr/>
        </p:nvSpPr>
        <p:spPr>
          <a:xfrm rot="0">
            <a:off x="5585103" y="6674932"/>
            <a:ext cx="1845723" cy="2457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8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Gagalin"/>
                <a:ea typeface="Gagalin"/>
                <a:cs typeface="Gagalin"/>
                <a:sym typeface="Gagalin"/>
              </a:rPr>
              <a:t>ACCOUNT DETAILS</a:t>
            </a:r>
          </a:p>
        </p:txBody>
      </p:sp>
      <p:sp>
        <p:nvSpPr>
          <p:cNvPr name="AutoShape 97" id="97"/>
          <p:cNvSpPr/>
          <p:nvPr/>
        </p:nvSpPr>
        <p:spPr>
          <a:xfrm>
            <a:off x="4608192" y="3792900"/>
            <a:ext cx="685879" cy="1511757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TextBox 98" id="98"/>
          <p:cNvSpPr txBox="true"/>
          <p:nvPr/>
        </p:nvSpPr>
        <p:spPr>
          <a:xfrm rot="0">
            <a:off x="4371210" y="4209980"/>
            <a:ext cx="1845723" cy="2457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8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Gagalin"/>
                <a:ea typeface="Gagalin"/>
                <a:cs typeface="Gagalin"/>
                <a:sym typeface="Gagalin"/>
              </a:rPr>
              <a:t>VERIFY</a:t>
            </a:r>
          </a:p>
        </p:txBody>
      </p:sp>
      <p:sp>
        <p:nvSpPr>
          <p:cNvPr name="TextBox 99" id="99"/>
          <p:cNvSpPr txBox="true"/>
          <p:nvPr/>
        </p:nvSpPr>
        <p:spPr>
          <a:xfrm rot="0">
            <a:off x="10561856" y="7622997"/>
            <a:ext cx="1845723" cy="2457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8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Gagalin"/>
                <a:ea typeface="Gagalin"/>
                <a:cs typeface="Gagalin"/>
                <a:sym typeface="Gagalin"/>
              </a:rPr>
              <a:t>VERIFY</a:t>
            </a:r>
          </a:p>
        </p:txBody>
      </p:sp>
      <p:sp>
        <p:nvSpPr>
          <p:cNvPr name="TextBox 100" id="100"/>
          <p:cNvSpPr txBox="true"/>
          <p:nvPr/>
        </p:nvSpPr>
        <p:spPr>
          <a:xfrm rot="0">
            <a:off x="10023106" y="8783955"/>
            <a:ext cx="1845723" cy="4743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8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Gagalin"/>
                <a:ea typeface="Gagalin"/>
                <a:cs typeface="Gagalin"/>
                <a:sym typeface="Gagalin"/>
              </a:rPr>
              <a:t>CONFIRM ACCOUNT TYPE</a:t>
            </a:r>
          </a:p>
        </p:txBody>
      </p:sp>
      <p:sp>
        <p:nvSpPr>
          <p:cNvPr name="TextBox 101" id="101"/>
          <p:cNvSpPr txBox="true"/>
          <p:nvPr/>
        </p:nvSpPr>
        <p:spPr>
          <a:xfrm rot="0">
            <a:off x="8917912" y="5831383"/>
            <a:ext cx="1845723" cy="2457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8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Gagalin"/>
                <a:ea typeface="Gagalin"/>
                <a:cs typeface="Gagalin"/>
                <a:sym typeface="Gagalin"/>
              </a:rPr>
              <a:t>USER SEARCH</a:t>
            </a:r>
          </a:p>
        </p:txBody>
      </p:sp>
      <p:sp>
        <p:nvSpPr>
          <p:cNvPr name="TextBox 102" id="102"/>
          <p:cNvSpPr txBox="true"/>
          <p:nvPr/>
        </p:nvSpPr>
        <p:spPr>
          <a:xfrm rot="0">
            <a:off x="9638995" y="2920269"/>
            <a:ext cx="1845723" cy="2457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8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Gagalin"/>
                <a:ea typeface="Gagalin"/>
                <a:cs typeface="Gagalin"/>
                <a:sym typeface="Gagalin"/>
              </a:rPr>
              <a:t>SEARCH DATA</a:t>
            </a:r>
          </a:p>
        </p:txBody>
      </p:sp>
      <p:sp>
        <p:nvSpPr>
          <p:cNvPr name="TextBox 103" id="103"/>
          <p:cNvSpPr txBox="true"/>
          <p:nvPr/>
        </p:nvSpPr>
        <p:spPr>
          <a:xfrm rot="0">
            <a:off x="12974164" y="3935660"/>
            <a:ext cx="1845723" cy="2457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8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Gagalin"/>
                <a:ea typeface="Gagalin"/>
                <a:cs typeface="Gagalin"/>
                <a:sym typeface="Gagalin"/>
              </a:rPr>
              <a:t>MOVIE DETAILS</a:t>
            </a:r>
          </a:p>
        </p:txBody>
      </p:sp>
      <p:sp>
        <p:nvSpPr>
          <p:cNvPr name="TextBox 104" id="104"/>
          <p:cNvSpPr txBox="true"/>
          <p:nvPr/>
        </p:nvSpPr>
        <p:spPr>
          <a:xfrm rot="0">
            <a:off x="13128153" y="6136075"/>
            <a:ext cx="1845723" cy="2457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8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Gagalin"/>
                <a:ea typeface="Gagalin"/>
                <a:cs typeface="Gagalin"/>
                <a:sym typeface="Gagalin"/>
              </a:rPr>
              <a:t>MOVIE SELECTION</a:t>
            </a:r>
          </a:p>
        </p:txBody>
      </p:sp>
      <p:sp>
        <p:nvSpPr>
          <p:cNvPr name="TextBox 105" id="105"/>
          <p:cNvSpPr txBox="true"/>
          <p:nvPr/>
        </p:nvSpPr>
        <p:spPr>
          <a:xfrm rot="0">
            <a:off x="10303500" y="3935660"/>
            <a:ext cx="1845723" cy="2457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8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Gagalin"/>
                <a:ea typeface="Gagalin"/>
                <a:cs typeface="Gagalin"/>
                <a:sym typeface="Gagalin"/>
              </a:rPr>
              <a:t>USER MOVIE QUERY</a:t>
            </a:r>
          </a:p>
        </p:txBody>
      </p:sp>
    </p:spTree>
  </p:cSld>
  <p:clrMapOvr>
    <a:masterClrMapping/>
  </p:clrMapOvr>
  <p:transition spd="fast">
    <p:fade/>
  </p:transition>
</p:sld>
</file>

<file path=ppt/slides/slide2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083785" y="-224790"/>
            <a:ext cx="20576230" cy="10737070"/>
            <a:chOff x="0" y="0"/>
            <a:chExt cx="27434974" cy="14316094"/>
          </a:xfrm>
        </p:grpSpPr>
        <p:sp>
          <p:nvSpPr>
            <p:cNvPr name="Freeform 3" id="3"/>
            <p:cNvSpPr/>
            <p:nvPr/>
          </p:nvSpPr>
          <p:spPr>
            <a:xfrm flipH="false" flipV="false" rot="-10800000">
              <a:off x="0" y="1122025"/>
              <a:ext cx="13717487" cy="12071388"/>
            </a:xfrm>
            <a:custGeom>
              <a:avLst/>
              <a:gdLst/>
              <a:ahLst/>
              <a:cxnLst/>
              <a:rect r="r" b="b" t="t" l="l"/>
              <a:pathLst>
                <a:path h="12071388" w="13717487">
                  <a:moveTo>
                    <a:pt x="0" y="0"/>
                  </a:moveTo>
                  <a:lnTo>
                    <a:pt x="13717487" y="0"/>
                  </a:lnTo>
                  <a:lnTo>
                    <a:pt x="13717487" y="12071389"/>
                  </a:lnTo>
                  <a:lnTo>
                    <a:pt x="0" y="1207138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224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name="Freeform 4" id="4"/>
            <p:cNvSpPr/>
            <p:nvPr/>
          </p:nvSpPr>
          <p:spPr>
            <a:xfrm flipH="false" flipV="false" rot="-10800000">
              <a:off x="13717487" y="1122025"/>
              <a:ext cx="13717487" cy="12071388"/>
            </a:xfrm>
            <a:custGeom>
              <a:avLst/>
              <a:gdLst/>
              <a:ahLst/>
              <a:cxnLst/>
              <a:rect r="r" b="b" t="t" l="l"/>
              <a:pathLst>
                <a:path h="12071388" w="13717487">
                  <a:moveTo>
                    <a:pt x="0" y="0"/>
                  </a:moveTo>
                  <a:lnTo>
                    <a:pt x="13717487" y="0"/>
                  </a:lnTo>
                  <a:lnTo>
                    <a:pt x="13717487" y="12071389"/>
                  </a:lnTo>
                  <a:lnTo>
                    <a:pt x="0" y="1207138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224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name="Freeform 5" id="5"/>
            <p:cNvSpPr/>
            <p:nvPr/>
          </p:nvSpPr>
          <p:spPr>
            <a:xfrm flipH="false" flipV="false" rot="5400000">
              <a:off x="-204498" y="1122679"/>
              <a:ext cx="13716000" cy="12070080"/>
            </a:xfrm>
            <a:custGeom>
              <a:avLst/>
              <a:gdLst/>
              <a:ahLst/>
              <a:cxnLst/>
              <a:rect r="r" b="b" t="t" l="l"/>
              <a:pathLst>
                <a:path h="1207008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2070080"/>
                  </a:lnTo>
                  <a:lnTo>
                    <a:pt x="0" y="1207008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224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name="Freeform 6" id="6"/>
            <p:cNvSpPr/>
            <p:nvPr/>
          </p:nvSpPr>
          <p:spPr>
            <a:xfrm flipH="false" flipV="false" rot="5400000">
              <a:off x="13186907" y="1122679"/>
              <a:ext cx="13716000" cy="12070080"/>
            </a:xfrm>
            <a:custGeom>
              <a:avLst/>
              <a:gdLst/>
              <a:ahLst/>
              <a:cxnLst/>
              <a:rect r="r" b="b" t="t" l="l"/>
              <a:pathLst>
                <a:path h="1207008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2070080"/>
                  </a:lnTo>
                  <a:lnTo>
                    <a:pt x="0" y="1207008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224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grpSp>
          <p:nvGrpSpPr>
            <p:cNvPr name="Group 7" id="7"/>
            <p:cNvGrpSpPr/>
            <p:nvPr/>
          </p:nvGrpSpPr>
          <p:grpSpPr>
            <a:xfrm rot="0">
              <a:off x="2618527" y="13472814"/>
              <a:ext cx="22037038" cy="843280"/>
              <a:chOff x="0" y="0"/>
              <a:chExt cx="4352995" cy="166574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 rot="0">
                <a:off x="0" y="0"/>
                <a:ext cx="4352995" cy="166574"/>
              </a:xfrm>
              <a:custGeom>
                <a:avLst/>
                <a:gdLst/>
                <a:ahLst/>
                <a:cxnLst/>
                <a:rect r="r" b="b" t="t" l="l"/>
                <a:pathLst>
                  <a:path h="166574" w="4352995">
                    <a:moveTo>
                      <a:pt x="0" y="0"/>
                    </a:moveTo>
                    <a:lnTo>
                      <a:pt x="4352995" y="0"/>
                    </a:lnTo>
                    <a:lnTo>
                      <a:pt x="4352995" y="166574"/>
                    </a:lnTo>
                    <a:lnTo>
                      <a:pt x="0" y="166574"/>
                    </a:lnTo>
                    <a:close/>
                  </a:path>
                </a:pathLst>
              </a:custGeom>
              <a:solidFill>
                <a:srgbClr val="B10710"/>
              </a:solidFill>
            </p:spPr>
          </p:sp>
          <p:sp>
            <p:nvSpPr>
              <p:cNvPr name="TextBox 9" id="9"/>
              <p:cNvSpPr txBox="true"/>
              <p:nvPr/>
            </p:nvSpPr>
            <p:spPr>
              <a:xfrm>
                <a:off x="0" y="38100"/>
                <a:ext cx="4352995" cy="128474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482"/>
                  </a:lnSpc>
                </a:pPr>
              </a:p>
            </p:txBody>
          </p:sp>
        </p:grpSp>
        <p:grpSp>
          <p:nvGrpSpPr>
            <p:cNvPr name="Group 10" id="10"/>
            <p:cNvGrpSpPr/>
            <p:nvPr/>
          </p:nvGrpSpPr>
          <p:grpSpPr>
            <a:xfrm rot="0">
              <a:off x="2618527" y="0"/>
              <a:ext cx="22037038" cy="843280"/>
              <a:chOff x="0" y="0"/>
              <a:chExt cx="4352995" cy="166574"/>
            </a:xfrm>
          </p:grpSpPr>
          <p:sp>
            <p:nvSpPr>
              <p:cNvPr name="Freeform 11" id="11"/>
              <p:cNvSpPr/>
              <p:nvPr/>
            </p:nvSpPr>
            <p:spPr>
              <a:xfrm flipH="false" flipV="false" rot="0">
                <a:off x="0" y="0"/>
                <a:ext cx="4352995" cy="166574"/>
              </a:xfrm>
              <a:custGeom>
                <a:avLst/>
                <a:gdLst/>
                <a:ahLst/>
                <a:cxnLst/>
                <a:rect r="r" b="b" t="t" l="l"/>
                <a:pathLst>
                  <a:path h="166574" w="4352995">
                    <a:moveTo>
                      <a:pt x="0" y="0"/>
                    </a:moveTo>
                    <a:lnTo>
                      <a:pt x="4352995" y="0"/>
                    </a:lnTo>
                    <a:lnTo>
                      <a:pt x="4352995" y="166574"/>
                    </a:lnTo>
                    <a:lnTo>
                      <a:pt x="0" y="166574"/>
                    </a:lnTo>
                    <a:close/>
                  </a:path>
                </a:pathLst>
              </a:custGeom>
              <a:solidFill>
                <a:srgbClr val="B10710"/>
              </a:solidFill>
            </p:spPr>
          </p:sp>
          <p:sp>
            <p:nvSpPr>
              <p:cNvPr name="TextBox 12" id="12"/>
              <p:cNvSpPr txBox="true"/>
              <p:nvPr/>
            </p:nvSpPr>
            <p:spPr>
              <a:xfrm>
                <a:off x="0" y="38100"/>
                <a:ext cx="4352995" cy="128474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482"/>
                  </a:lnSpc>
                </a:pPr>
              </a:p>
            </p:txBody>
          </p:sp>
        </p:grpSp>
      </p:grpSp>
      <p:sp>
        <p:nvSpPr>
          <p:cNvPr name="TextBox 13" id="13"/>
          <p:cNvSpPr txBox="true"/>
          <p:nvPr/>
        </p:nvSpPr>
        <p:spPr>
          <a:xfrm rot="0">
            <a:off x="4498588" y="1736749"/>
            <a:ext cx="9290824" cy="9252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053"/>
              </a:lnSpc>
              <a:spcBef>
                <a:spcPct val="0"/>
              </a:spcBef>
            </a:pPr>
            <a:r>
              <a:rPr lang="en-US" sz="6053">
                <a:solidFill>
                  <a:srgbClr val="FFFFFF"/>
                </a:solidFill>
                <a:latin typeface="Calibri (MS)"/>
                <a:ea typeface="Calibri (MS)"/>
                <a:cs typeface="Calibri (MS)"/>
                <a:sym typeface="Calibri (MS)"/>
              </a:rPr>
              <a:t>Database Overview</a:t>
            </a:r>
          </a:p>
        </p:txBody>
      </p:sp>
      <p:grpSp>
        <p:nvGrpSpPr>
          <p:cNvPr name="Group 14" id="14"/>
          <p:cNvGrpSpPr/>
          <p:nvPr/>
        </p:nvGrpSpPr>
        <p:grpSpPr>
          <a:xfrm rot="0">
            <a:off x="2514184" y="3494999"/>
            <a:ext cx="13380293" cy="5553751"/>
            <a:chOff x="0" y="0"/>
            <a:chExt cx="17840391" cy="7405002"/>
          </a:xfrm>
        </p:grpSpPr>
        <p:grpSp>
          <p:nvGrpSpPr>
            <p:cNvPr name="Group 15" id="15"/>
            <p:cNvGrpSpPr/>
            <p:nvPr/>
          </p:nvGrpSpPr>
          <p:grpSpPr>
            <a:xfrm rot="0">
              <a:off x="0" y="0"/>
              <a:ext cx="17452888" cy="7405002"/>
              <a:chOff x="0" y="0"/>
              <a:chExt cx="1358007" cy="576182"/>
            </a:xfrm>
          </p:grpSpPr>
          <p:sp>
            <p:nvSpPr>
              <p:cNvPr name="Freeform 16" id="16"/>
              <p:cNvSpPr/>
              <p:nvPr/>
            </p:nvSpPr>
            <p:spPr>
              <a:xfrm flipH="false" flipV="false" rot="0">
                <a:off x="0" y="0"/>
                <a:ext cx="1358008" cy="576182"/>
              </a:xfrm>
              <a:custGeom>
                <a:avLst/>
                <a:gdLst/>
                <a:ahLst/>
                <a:cxnLst/>
                <a:rect r="r" b="b" t="t" l="l"/>
                <a:pathLst>
                  <a:path h="576182" w="1358008">
                    <a:moveTo>
                      <a:pt x="0" y="0"/>
                    </a:moveTo>
                    <a:lnTo>
                      <a:pt x="1358008" y="0"/>
                    </a:lnTo>
                    <a:lnTo>
                      <a:pt x="1358008" y="576182"/>
                    </a:lnTo>
                    <a:lnTo>
                      <a:pt x="0" y="576182"/>
                    </a:lnTo>
                    <a:close/>
                  </a:path>
                </a:pathLst>
              </a:custGeom>
              <a:solidFill>
                <a:srgbClr val="D96B6E"/>
              </a:solidFill>
            </p:spPr>
          </p:sp>
          <p:sp>
            <p:nvSpPr>
              <p:cNvPr name="TextBox 17" id="17"/>
              <p:cNvSpPr txBox="true"/>
              <p:nvPr/>
            </p:nvSpPr>
            <p:spPr>
              <a:xfrm>
                <a:off x="0" y="57150"/>
                <a:ext cx="1358007" cy="519032"/>
              </a:xfrm>
              <a:prstGeom prst="rect">
                <a:avLst/>
              </a:prstGeom>
            </p:spPr>
            <p:txBody>
              <a:bodyPr anchor="ctr" rtlCol="false" tIns="94941" lIns="94941" bIns="94941" rIns="94941"/>
              <a:lstStyle/>
              <a:p>
                <a:pPr algn="ctr">
                  <a:lnSpc>
                    <a:spcPts val="2899"/>
                  </a:lnSpc>
                </a:pPr>
              </a:p>
            </p:txBody>
          </p:sp>
        </p:grpSp>
        <p:grpSp>
          <p:nvGrpSpPr>
            <p:cNvPr name="Group 18" id="18"/>
            <p:cNvGrpSpPr/>
            <p:nvPr/>
          </p:nvGrpSpPr>
          <p:grpSpPr>
            <a:xfrm rot="0">
              <a:off x="203715" y="291485"/>
              <a:ext cx="17636676" cy="6891035"/>
              <a:chOff x="0" y="0"/>
              <a:chExt cx="1372308" cy="536191"/>
            </a:xfrm>
          </p:grpSpPr>
          <p:sp>
            <p:nvSpPr>
              <p:cNvPr name="Freeform 19" id="19"/>
              <p:cNvSpPr/>
              <p:nvPr/>
            </p:nvSpPr>
            <p:spPr>
              <a:xfrm flipH="false" flipV="false" rot="0">
                <a:off x="0" y="0"/>
                <a:ext cx="1372308" cy="536191"/>
              </a:xfrm>
              <a:custGeom>
                <a:avLst/>
                <a:gdLst/>
                <a:ahLst/>
                <a:cxnLst/>
                <a:rect r="r" b="b" t="t" l="l"/>
                <a:pathLst>
                  <a:path h="536191" w="1372308">
                    <a:moveTo>
                      <a:pt x="0" y="0"/>
                    </a:moveTo>
                    <a:lnTo>
                      <a:pt x="1372308" y="0"/>
                    </a:lnTo>
                    <a:lnTo>
                      <a:pt x="1372308" y="536191"/>
                    </a:lnTo>
                    <a:lnTo>
                      <a:pt x="0" y="536191"/>
                    </a:lnTo>
                    <a:close/>
                  </a:path>
                </a:pathLst>
              </a:custGeom>
              <a:solidFill>
                <a:srgbClr val="FFFFFF"/>
              </a:solidFill>
              <a:ln w="95250" cap="sq">
                <a:solidFill>
                  <a:srgbClr val="B10710"/>
                </a:solidFill>
                <a:prstDash val="solid"/>
                <a:miter/>
              </a:ln>
            </p:spPr>
          </p:sp>
          <p:sp>
            <p:nvSpPr>
              <p:cNvPr name="TextBox 20" id="20"/>
              <p:cNvSpPr txBox="true"/>
              <p:nvPr/>
            </p:nvSpPr>
            <p:spPr>
              <a:xfrm>
                <a:off x="0" y="57150"/>
                <a:ext cx="1372308" cy="479041"/>
              </a:xfrm>
              <a:prstGeom prst="rect">
                <a:avLst/>
              </a:prstGeom>
            </p:spPr>
            <p:txBody>
              <a:bodyPr anchor="ctr" rtlCol="false" tIns="94941" lIns="94941" bIns="94941" rIns="94941"/>
              <a:lstStyle/>
              <a:p>
                <a:pPr algn="ctr">
                  <a:lnSpc>
                    <a:spcPts val="2899"/>
                  </a:lnSpc>
                </a:pPr>
              </a:p>
            </p:txBody>
          </p:sp>
        </p:grpSp>
      </p:grpSp>
    </p:spTree>
  </p:cSld>
  <p:clrMapOvr>
    <a:masterClrMapping/>
  </p:clrMapOvr>
  <p:transition spd="fast">
    <p:fade/>
  </p:transition>
</p:sld>
</file>

<file path=ppt/slides/slide2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083785" y="-224790"/>
            <a:ext cx="20576230" cy="10737070"/>
            <a:chOff x="0" y="0"/>
            <a:chExt cx="27434974" cy="14316094"/>
          </a:xfrm>
        </p:grpSpPr>
        <p:sp>
          <p:nvSpPr>
            <p:cNvPr name="Freeform 3" id="3"/>
            <p:cNvSpPr/>
            <p:nvPr/>
          </p:nvSpPr>
          <p:spPr>
            <a:xfrm flipH="false" flipV="false" rot="-10800000">
              <a:off x="0" y="1122025"/>
              <a:ext cx="13717487" cy="12071388"/>
            </a:xfrm>
            <a:custGeom>
              <a:avLst/>
              <a:gdLst/>
              <a:ahLst/>
              <a:cxnLst/>
              <a:rect r="r" b="b" t="t" l="l"/>
              <a:pathLst>
                <a:path h="12071388" w="13717487">
                  <a:moveTo>
                    <a:pt x="0" y="0"/>
                  </a:moveTo>
                  <a:lnTo>
                    <a:pt x="13717487" y="0"/>
                  </a:lnTo>
                  <a:lnTo>
                    <a:pt x="13717487" y="12071389"/>
                  </a:lnTo>
                  <a:lnTo>
                    <a:pt x="0" y="1207138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224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name="Freeform 4" id="4"/>
            <p:cNvSpPr/>
            <p:nvPr/>
          </p:nvSpPr>
          <p:spPr>
            <a:xfrm flipH="false" flipV="false" rot="-10800000">
              <a:off x="13717487" y="1122025"/>
              <a:ext cx="13717487" cy="12071388"/>
            </a:xfrm>
            <a:custGeom>
              <a:avLst/>
              <a:gdLst/>
              <a:ahLst/>
              <a:cxnLst/>
              <a:rect r="r" b="b" t="t" l="l"/>
              <a:pathLst>
                <a:path h="12071388" w="13717487">
                  <a:moveTo>
                    <a:pt x="0" y="0"/>
                  </a:moveTo>
                  <a:lnTo>
                    <a:pt x="13717487" y="0"/>
                  </a:lnTo>
                  <a:lnTo>
                    <a:pt x="13717487" y="12071389"/>
                  </a:lnTo>
                  <a:lnTo>
                    <a:pt x="0" y="1207138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224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name="Freeform 5" id="5"/>
            <p:cNvSpPr/>
            <p:nvPr/>
          </p:nvSpPr>
          <p:spPr>
            <a:xfrm flipH="false" flipV="false" rot="5400000">
              <a:off x="-204498" y="1122679"/>
              <a:ext cx="13716000" cy="12070080"/>
            </a:xfrm>
            <a:custGeom>
              <a:avLst/>
              <a:gdLst/>
              <a:ahLst/>
              <a:cxnLst/>
              <a:rect r="r" b="b" t="t" l="l"/>
              <a:pathLst>
                <a:path h="1207008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2070080"/>
                  </a:lnTo>
                  <a:lnTo>
                    <a:pt x="0" y="1207008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224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name="Freeform 6" id="6"/>
            <p:cNvSpPr/>
            <p:nvPr/>
          </p:nvSpPr>
          <p:spPr>
            <a:xfrm flipH="false" flipV="false" rot="5400000">
              <a:off x="13186907" y="1122679"/>
              <a:ext cx="13716000" cy="12070080"/>
            </a:xfrm>
            <a:custGeom>
              <a:avLst/>
              <a:gdLst/>
              <a:ahLst/>
              <a:cxnLst/>
              <a:rect r="r" b="b" t="t" l="l"/>
              <a:pathLst>
                <a:path h="1207008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2070080"/>
                  </a:lnTo>
                  <a:lnTo>
                    <a:pt x="0" y="1207008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224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grpSp>
          <p:nvGrpSpPr>
            <p:cNvPr name="Group 7" id="7"/>
            <p:cNvGrpSpPr/>
            <p:nvPr/>
          </p:nvGrpSpPr>
          <p:grpSpPr>
            <a:xfrm rot="0">
              <a:off x="2618527" y="13472814"/>
              <a:ext cx="22037038" cy="843280"/>
              <a:chOff x="0" y="0"/>
              <a:chExt cx="4352995" cy="166574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 rot="0">
                <a:off x="0" y="0"/>
                <a:ext cx="4352995" cy="166574"/>
              </a:xfrm>
              <a:custGeom>
                <a:avLst/>
                <a:gdLst/>
                <a:ahLst/>
                <a:cxnLst/>
                <a:rect r="r" b="b" t="t" l="l"/>
                <a:pathLst>
                  <a:path h="166574" w="4352995">
                    <a:moveTo>
                      <a:pt x="0" y="0"/>
                    </a:moveTo>
                    <a:lnTo>
                      <a:pt x="4352995" y="0"/>
                    </a:lnTo>
                    <a:lnTo>
                      <a:pt x="4352995" y="166574"/>
                    </a:lnTo>
                    <a:lnTo>
                      <a:pt x="0" y="166574"/>
                    </a:lnTo>
                    <a:close/>
                  </a:path>
                </a:pathLst>
              </a:custGeom>
              <a:solidFill>
                <a:srgbClr val="B10710"/>
              </a:solidFill>
            </p:spPr>
          </p:sp>
          <p:sp>
            <p:nvSpPr>
              <p:cNvPr name="TextBox 9" id="9"/>
              <p:cNvSpPr txBox="true"/>
              <p:nvPr/>
            </p:nvSpPr>
            <p:spPr>
              <a:xfrm>
                <a:off x="0" y="38100"/>
                <a:ext cx="4352995" cy="128474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482"/>
                  </a:lnSpc>
                </a:pPr>
              </a:p>
            </p:txBody>
          </p:sp>
        </p:grpSp>
        <p:grpSp>
          <p:nvGrpSpPr>
            <p:cNvPr name="Group 10" id="10"/>
            <p:cNvGrpSpPr/>
            <p:nvPr/>
          </p:nvGrpSpPr>
          <p:grpSpPr>
            <a:xfrm rot="0">
              <a:off x="2618527" y="0"/>
              <a:ext cx="22037038" cy="843280"/>
              <a:chOff x="0" y="0"/>
              <a:chExt cx="4352995" cy="166574"/>
            </a:xfrm>
          </p:grpSpPr>
          <p:sp>
            <p:nvSpPr>
              <p:cNvPr name="Freeform 11" id="11"/>
              <p:cNvSpPr/>
              <p:nvPr/>
            </p:nvSpPr>
            <p:spPr>
              <a:xfrm flipH="false" flipV="false" rot="0">
                <a:off x="0" y="0"/>
                <a:ext cx="4352995" cy="166574"/>
              </a:xfrm>
              <a:custGeom>
                <a:avLst/>
                <a:gdLst/>
                <a:ahLst/>
                <a:cxnLst/>
                <a:rect r="r" b="b" t="t" l="l"/>
                <a:pathLst>
                  <a:path h="166574" w="4352995">
                    <a:moveTo>
                      <a:pt x="0" y="0"/>
                    </a:moveTo>
                    <a:lnTo>
                      <a:pt x="4352995" y="0"/>
                    </a:lnTo>
                    <a:lnTo>
                      <a:pt x="4352995" y="166574"/>
                    </a:lnTo>
                    <a:lnTo>
                      <a:pt x="0" y="166574"/>
                    </a:lnTo>
                    <a:close/>
                  </a:path>
                </a:pathLst>
              </a:custGeom>
              <a:solidFill>
                <a:srgbClr val="B10710"/>
              </a:solidFill>
            </p:spPr>
          </p:sp>
          <p:sp>
            <p:nvSpPr>
              <p:cNvPr name="TextBox 12" id="12"/>
              <p:cNvSpPr txBox="true"/>
              <p:nvPr/>
            </p:nvSpPr>
            <p:spPr>
              <a:xfrm>
                <a:off x="0" y="38100"/>
                <a:ext cx="4352995" cy="128474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482"/>
                  </a:lnSpc>
                </a:pPr>
              </a:p>
            </p:txBody>
          </p:sp>
        </p:grpSp>
      </p:grpSp>
      <p:sp>
        <p:nvSpPr>
          <p:cNvPr name="TextBox 13" id="13"/>
          <p:cNvSpPr txBox="true"/>
          <p:nvPr/>
        </p:nvSpPr>
        <p:spPr>
          <a:xfrm rot="0">
            <a:off x="4498588" y="1736749"/>
            <a:ext cx="9290824" cy="9252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053"/>
              </a:lnSpc>
              <a:spcBef>
                <a:spcPct val="0"/>
              </a:spcBef>
            </a:pPr>
            <a:r>
              <a:rPr lang="en-US" sz="6053">
                <a:solidFill>
                  <a:srgbClr val="FFFFFF"/>
                </a:solidFill>
                <a:latin typeface="Calibri (MS)"/>
                <a:ea typeface="Calibri (MS)"/>
                <a:cs typeface="Calibri (MS)"/>
                <a:sym typeface="Calibri (MS)"/>
              </a:rPr>
              <a:t>Database Overview</a:t>
            </a:r>
          </a:p>
        </p:txBody>
      </p:sp>
      <p:grpSp>
        <p:nvGrpSpPr>
          <p:cNvPr name="Group 14" id="14"/>
          <p:cNvGrpSpPr/>
          <p:nvPr/>
        </p:nvGrpSpPr>
        <p:grpSpPr>
          <a:xfrm rot="0">
            <a:off x="2514184" y="3494999"/>
            <a:ext cx="13380293" cy="5763301"/>
            <a:chOff x="0" y="0"/>
            <a:chExt cx="17840391" cy="7684402"/>
          </a:xfrm>
        </p:grpSpPr>
        <p:grpSp>
          <p:nvGrpSpPr>
            <p:cNvPr name="Group 15" id="15"/>
            <p:cNvGrpSpPr/>
            <p:nvPr/>
          </p:nvGrpSpPr>
          <p:grpSpPr>
            <a:xfrm rot="0">
              <a:off x="0" y="0"/>
              <a:ext cx="17452888" cy="7684402"/>
              <a:chOff x="0" y="0"/>
              <a:chExt cx="1358007" cy="597923"/>
            </a:xfrm>
          </p:grpSpPr>
          <p:sp>
            <p:nvSpPr>
              <p:cNvPr name="Freeform 16" id="16"/>
              <p:cNvSpPr/>
              <p:nvPr/>
            </p:nvSpPr>
            <p:spPr>
              <a:xfrm flipH="false" flipV="false" rot="0">
                <a:off x="0" y="0"/>
                <a:ext cx="1358008" cy="597923"/>
              </a:xfrm>
              <a:custGeom>
                <a:avLst/>
                <a:gdLst/>
                <a:ahLst/>
                <a:cxnLst/>
                <a:rect r="r" b="b" t="t" l="l"/>
                <a:pathLst>
                  <a:path h="597923" w="1358008">
                    <a:moveTo>
                      <a:pt x="0" y="0"/>
                    </a:moveTo>
                    <a:lnTo>
                      <a:pt x="1358008" y="0"/>
                    </a:lnTo>
                    <a:lnTo>
                      <a:pt x="1358008" y="597923"/>
                    </a:lnTo>
                    <a:lnTo>
                      <a:pt x="0" y="597923"/>
                    </a:lnTo>
                    <a:close/>
                  </a:path>
                </a:pathLst>
              </a:custGeom>
              <a:solidFill>
                <a:srgbClr val="D96B6E"/>
              </a:solidFill>
            </p:spPr>
          </p:sp>
          <p:sp>
            <p:nvSpPr>
              <p:cNvPr name="TextBox 17" id="17"/>
              <p:cNvSpPr txBox="true"/>
              <p:nvPr/>
            </p:nvSpPr>
            <p:spPr>
              <a:xfrm>
                <a:off x="0" y="57150"/>
                <a:ext cx="1358007" cy="540773"/>
              </a:xfrm>
              <a:prstGeom prst="rect">
                <a:avLst/>
              </a:prstGeom>
            </p:spPr>
            <p:txBody>
              <a:bodyPr anchor="ctr" rtlCol="false" tIns="94941" lIns="94941" bIns="94941" rIns="94941"/>
              <a:lstStyle/>
              <a:p>
                <a:pPr algn="ctr">
                  <a:lnSpc>
                    <a:spcPts val="2899"/>
                  </a:lnSpc>
                </a:pPr>
              </a:p>
            </p:txBody>
          </p:sp>
        </p:grpSp>
        <p:grpSp>
          <p:nvGrpSpPr>
            <p:cNvPr name="Group 18" id="18"/>
            <p:cNvGrpSpPr/>
            <p:nvPr/>
          </p:nvGrpSpPr>
          <p:grpSpPr>
            <a:xfrm rot="0">
              <a:off x="203715" y="302483"/>
              <a:ext cx="17636676" cy="7151043"/>
              <a:chOff x="0" y="0"/>
              <a:chExt cx="1372308" cy="556422"/>
            </a:xfrm>
          </p:grpSpPr>
          <p:sp>
            <p:nvSpPr>
              <p:cNvPr name="Freeform 19" id="19"/>
              <p:cNvSpPr/>
              <p:nvPr/>
            </p:nvSpPr>
            <p:spPr>
              <a:xfrm flipH="false" flipV="false" rot="0">
                <a:off x="0" y="0"/>
                <a:ext cx="1372308" cy="556422"/>
              </a:xfrm>
              <a:custGeom>
                <a:avLst/>
                <a:gdLst/>
                <a:ahLst/>
                <a:cxnLst/>
                <a:rect r="r" b="b" t="t" l="l"/>
                <a:pathLst>
                  <a:path h="556422" w="1372308">
                    <a:moveTo>
                      <a:pt x="0" y="0"/>
                    </a:moveTo>
                    <a:lnTo>
                      <a:pt x="1372308" y="0"/>
                    </a:lnTo>
                    <a:lnTo>
                      <a:pt x="1372308" y="556422"/>
                    </a:lnTo>
                    <a:lnTo>
                      <a:pt x="0" y="556422"/>
                    </a:lnTo>
                    <a:close/>
                  </a:path>
                </a:pathLst>
              </a:custGeom>
              <a:solidFill>
                <a:srgbClr val="FFFFFF"/>
              </a:solidFill>
              <a:ln w="95250" cap="sq">
                <a:solidFill>
                  <a:srgbClr val="B10710"/>
                </a:solidFill>
                <a:prstDash val="solid"/>
                <a:miter/>
              </a:ln>
            </p:spPr>
          </p:sp>
          <p:sp>
            <p:nvSpPr>
              <p:cNvPr name="TextBox 20" id="20"/>
              <p:cNvSpPr txBox="true"/>
              <p:nvPr/>
            </p:nvSpPr>
            <p:spPr>
              <a:xfrm>
                <a:off x="0" y="57150"/>
                <a:ext cx="1372308" cy="499272"/>
              </a:xfrm>
              <a:prstGeom prst="rect">
                <a:avLst/>
              </a:prstGeom>
            </p:spPr>
            <p:txBody>
              <a:bodyPr anchor="ctr" rtlCol="false" tIns="94941" lIns="94941" bIns="94941" rIns="94941"/>
              <a:lstStyle/>
              <a:p>
                <a:pPr algn="ctr">
                  <a:lnSpc>
                    <a:spcPts val="2899"/>
                  </a:lnSpc>
                </a:pPr>
              </a:p>
            </p:txBody>
          </p:sp>
        </p:grpSp>
      </p:grpSp>
      <p:sp>
        <p:nvSpPr>
          <p:cNvPr name="TextBox 21" id="21"/>
          <p:cNvSpPr txBox="true"/>
          <p:nvPr/>
        </p:nvSpPr>
        <p:spPr>
          <a:xfrm rot="0">
            <a:off x="3153054" y="4112874"/>
            <a:ext cx="12350202" cy="3422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49"/>
              </a:lnSpc>
            </a:pPr>
            <a:r>
              <a:rPr lang="en-US" sz="3499">
                <a:solidFill>
                  <a:srgbClr val="B1071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Netflix utilizes a hybrid database approach:</a:t>
            </a:r>
          </a:p>
          <a:p>
            <a:pPr algn="l" marL="1511288" indent="-503763" lvl="2">
              <a:lnSpc>
                <a:spcPts val="4549"/>
              </a:lnSpc>
              <a:buFont typeface="Arial"/>
              <a:buChar char="⚬"/>
            </a:pPr>
            <a:r>
              <a:rPr lang="en-US" sz="3499">
                <a:solidFill>
                  <a:srgbClr val="B1071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Relational Database</a:t>
            </a:r>
            <a:r>
              <a:rPr lang="en-US" sz="3499">
                <a:solidFill>
                  <a:srgbClr val="B1071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(RDBMS): For structured data like user information and subscriptions.</a:t>
            </a:r>
          </a:p>
          <a:p>
            <a:pPr algn="l" marL="1511288" indent="-503763" lvl="2">
              <a:lnSpc>
                <a:spcPts val="4549"/>
              </a:lnSpc>
              <a:buFont typeface="Arial"/>
              <a:buChar char="⚬"/>
            </a:pPr>
            <a:r>
              <a:rPr lang="en-US" sz="3499">
                <a:solidFill>
                  <a:srgbClr val="B1071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NoSQL Databases:</a:t>
            </a:r>
            <a:r>
              <a:rPr lang="en-US" sz="3499">
                <a:solidFill>
                  <a:srgbClr val="B1071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For unstructured data such as user activity logs and content metadata.</a:t>
            </a:r>
          </a:p>
          <a:p>
            <a:pPr algn="l" marL="0" indent="0" lvl="0">
              <a:lnSpc>
                <a:spcPts val="4549"/>
              </a:lnSpc>
            </a:pPr>
          </a:p>
        </p:txBody>
      </p:sp>
    </p:spTree>
  </p:cSld>
  <p:clrMapOvr>
    <a:masterClrMapping/>
  </p:clrMapOvr>
  <p:transition spd="fast">
    <p:fade/>
  </p:transition>
</p:sld>
</file>

<file path=ppt/slides/slide2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083785" y="-224790"/>
            <a:ext cx="20576230" cy="10737070"/>
            <a:chOff x="0" y="0"/>
            <a:chExt cx="27434974" cy="14316094"/>
          </a:xfrm>
        </p:grpSpPr>
        <p:sp>
          <p:nvSpPr>
            <p:cNvPr name="Freeform 3" id="3"/>
            <p:cNvSpPr/>
            <p:nvPr/>
          </p:nvSpPr>
          <p:spPr>
            <a:xfrm flipH="false" flipV="false" rot="-10800000">
              <a:off x="0" y="1122025"/>
              <a:ext cx="13717487" cy="12071388"/>
            </a:xfrm>
            <a:custGeom>
              <a:avLst/>
              <a:gdLst/>
              <a:ahLst/>
              <a:cxnLst/>
              <a:rect r="r" b="b" t="t" l="l"/>
              <a:pathLst>
                <a:path h="12071388" w="13717487">
                  <a:moveTo>
                    <a:pt x="0" y="0"/>
                  </a:moveTo>
                  <a:lnTo>
                    <a:pt x="13717487" y="0"/>
                  </a:lnTo>
                  <a:lnTo>
                    <a:pt x="13717487" y="12071389"/>
                  </a:lnTo>
                  <a:lnTo>
                    <a:pt x="0" y="1207138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224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name="Freeform 4" id="4"/>
            <p:cNvSpPr/>
            <p:nvPr/>
          </p:nvSpPr>
          <p:spPr>
            <a:xfrm flipH="false" flipV="false" rot="-10800000">
              <a:off x="13717487" y="1122025"/>
              <a:ext cx="13717487" cy="12071388"/>
            </a:xfrm>
            <a:custGeom>
              <a:avLst/>
              <a:gdLst/>
              <a:ahLst/>
              <a:cxnLst/>
              <a:rect r="r" b="b" t="t" l="l"/>
              <a:pathLst>
                <a:path h="12071388" w="13717487">
                  <a:moveTo>
                    <a:pt x="0" y="0"/>
                  </a:moveTo>
                  <a:lnTo>
                    <a:pt x="13717487" y="0"/>
                  </a:lnTo>
                  <a:lnTo>
                    <a:pt x="13717487" y="12071389"/>
                  </a:lnTo>
                  <a:lnTo>
                    <a:pt x="0" y="1207138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224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name="Freeform 5" id="5"/>
            <p:cNvSpPr/>
            <p:nvPr/>
          </p:nvSpPr>
          <p:spPr>
            <a:xfrm flipH="false" flipV="false" rot="5400000">
              <a:off x="-204498" y="1122679"/>
              <a:ext cx="13716000" cy="12070080"/>
            </a:xfrm>
            <a:custGeom>
              <a:avLst/>
              <a:gdLst/>
              <a:ahLst/>
              <a:cxnLst/>
              <a:rect r="r" b="b" t="t" l="l"/>
              <a:pathLst>
                <a:path h="1207008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2070080"/>
                  </a:lnTo>
                  <a:lnTo>
                    <a:pt x="0" y="1207008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224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name="Freeform 6" id="6"/>
            <p:cNvSpPr/>
            <p:nvPr/>
          </p:nvSpPr>
          <p:spPr>
            <a:xfrm flipH="false" flipV="false" rot="5400000">
              <a:off x="13186907" y="1122679"/>
              <a:ext cx="13716000" cy="12070080"/>
            </a:xfrm>
            <a:custGeom>
              <a:avLst/>
              <a:gdLst/>
              <a:ahLst/>
              <a:cxnLst/>
              <a:rect r="r" b="b" t="t" l="l"/>
              <a:pathLst>
                <a:path h="1207008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2070080"/>
                  </a:lnTo>
                  <a:lnTo>
                    <a:pt x="0" y="1207008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224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grpSp>
          <p:nvGrpSpPr>
            <p:cNvPr name="Group 7" id="7"/>
            <p:cNvGrpSpPr/>
            <p:nvPr/>
          </p:nvGrpSpPr>
          <p:grpSpPr>
            <a:xfrm rot="0">
              <a:off x="2618527" y="13472814"/>
              <a:ext cx="22037038" cy="843280"/>
              <a:chOff x="0" y="0"/>
              <a:chExt cx="4352995" cy="166574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 rot="0">
                <a:off x="0" y="0"/>
                <a:ext cx="4352995" cy="166574"/>
              </a:xfrm>
              <a:custGeom>
                <a:avLst/>
                <a:gdLst/>
                <a:ahLst/>
                <a:cxnLst/>
                <a:rect r="r" b="b" t="t" l="l"/>
                <a:pathLst>
                  <a:path h="166574" w="4352995">
                    <a:moveTo>
                      <a:pt x="0" y="0"/>
                    </a:moveTo>
                    <a:lnTo>
                      <a:pt x="4352995" y="0"/>
                    </a:lnTo>
                    <a:lnTo>
                      <a:pt x="4352995" y="166574"/>
                    </a:lnTo>
                    <a:lnTo>
                      <a:pt x="0" y="166574"/>
                    </a:lnTo>
                    <a:close/>
                  </a:path>
                </a:pathLst>
              </a:custGeom>
              <a:solidFill>
                <a:srgbClr val="B10710"/>
              </a:solidFill>
            </p:spPr>
          </p:sp>
          <p:sp>
            <p:nvSpPr>
              <p:cNvPr name="TextBox 9" id="9"/>
              <p:cNvSpPr txBox="true"/>
              <p:nvPr/>
            </p:nvSpPr>
            <p:spPr>
              <a:xfrm>
                <a:off x="0" y="38100"/>
                <a:ext cx="4352995" cy="128474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482"/>
                  </a:lnSpc>
                </a:pPr>
              </a:p>
            </p:txBody>
          </p:sp>
        </p:grpSp>
        <p:grpSp>
          <p:nvGrpSpPr>
            <p:cNvPr name="Group 10" id="10"/>
            <p:cNvGrpSpPr/>
            <p:nvPr/>
          </p:nvGrpSpPr>
          <p:grpSpPr>
            <a:xfrm rot="0">
              <a:off x="2618527" y="0"/>
              <a:ext cx="22037038" cy="843280"/>
              <a:chOff x="0" y="0"/>
              <a:chExt cx="4352995" cy="166574"/>
            </a:xfrm>
          </p:grpSpPr>
          <p:sp>
            <p:nvSpPr>
              <p:cNvPr name="Freeform 11" id="11"/>
              <p:cNvSpPr/>
              <p:nvPr/>
            </p:nvSpPr>
            <p:spPr>
              <a:xfrm flipH="false" flipV="false" rot="0">
                <a:off x="0" y="0"/>
                <a:ext cx="4352995" cy="166574"/>
              </a:xfrm>
              <a:custGeom>
                <a:avLst/>
                <a:gdLst/>
                <a:ahLst/>
                <a:cxnLst/>
                <a:rect r="r" b="b" t="t" l="l"/>
                <a:pathLst>
                  <a:path h="166574" w="4352995">
                    <a:moveTo>
                      <a:pt x="0" y="0"/>
                    </a:moveTo>
                    <a:lnTo>
                      <a:pt x="4352995" y="0"/>
                    </a:lnTo>
                    <a:lnTo>
                      <a:pt x="4352995" y="166574"/>
                    </a:lnTo>
                    <a:lnTo>
                      <a:pt x="0" y="166574"/>
                    </a:lnTo>
                    <a:close/>
                  </a:path>
                </a:pathLst>
              </a:custGeom>
              <a:solidFill>
                <a:srgbClr val="B10710"/>
              </a:solidFill>
            </p:spPr>
          </p:sp>
          <p:sp>
            <p:nvSpPr>
              <p:cNvPr name="TextBox 12" id="12"/>
              <p:cNvSpPr txBox="true"/>
              <p:nvPr/>
            </p:nvSpPr>
            <p:spPr>
              <a:xfrm>
                <a:off x="0" y="38100"/>
                <a:ext cx="4352995" cy="128474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482"/>
                  </a:lnSpc>
                </a:pPr>
              </a:p>
            </p:txBody>
          </p:sp>
        </p:grpSp>
      </p:grpSp>
      <p:sp>
        <p:nvSpPr>
          <p:cNvPr name="TextBox 13" id="13"/>
          <p:cNvSpPr txBox="true"/>
          <p:nvPr/>
        </p:nvSpPr>
        <p:spPr>
          <a:xfrm rot="0">
            <a:off x="4498588" y="1736749"/>
            <a:ext cx="9290824" cy="9252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053"/>
              </a:lnSpc>
              <a:spcBef>
                <a:spcPct val="0"/>
              </a:spcBef>
            </a:pPr>
            <a:r>
              <a:rPr lang="en-US" sz="6053">
                <a:solidFill>
                  <a:srgbClr val="FFFFFF"/>
                </a:solidFill>
                <a:latin typeface="Calibri (MS)"/>
                <a:ea typeface="Calibri (MS)"/>
                <a:cs typeface="Calibri (MS)"/>
                <a:sym typeface="Calibri (MS)"/>
              </a:rPr>
              <a:t>Database Overview</a:t>
            </a:r>
          </a:p>
        </p:txBody>
      </p:sp>
      <p:grpSp>
        <p:nvGrpSpPr>
          <p:cNvPr name="Group 14" id="14"/>
          <p:cNvGrpSpPr/>
          <p:nvPr/>
        </p:nvGrpSpPr>
        <p:grpSpPr>
          <a:xfrm rot="0">
            <a:off x="2514184" y="3361649"/>
            <a:ext cx="13380293" cy="5763301"/>
            <a:chOff x="0" y="0"/>
            <a:chExt cx="17840391" cy="7684402"/>
          </a:xfrm>
        </p:grpSpPr>
        <p:grpSp>
          <p:nvGrpSpPr>
            <p:cNvPr name="Group 15" id="15"/>
            <p:cNvGrpSpPr/>
            <p:nvPr/>
          </p:nvGrpSpPr>
          <p:grpSpPr>
            <a:xfrm rot="0">
              <a:off x="0" y="0"/>
              <a:ext cx="17452888" cy="7684402"/>
              <a:chOff x="0" y="0"/>
              <a:chExt cx="1358007" cy="597923"/>
            </a:xfrm>
          </p:grpSpPr>
          <p:sp>
            <p:nvSpPr>
              <p:cNvPr name="Freeform 16" id="16"/>
              <p:cNvSpPr/>
              <p:nvPr/>
            </p:nvSpPr>
            <p:spPr>
              <a:xfrm flipH="false" flipV="false" rot="0">
                <a:off x="0" y="0"/>
                <a:ext cx="1358008" cy="597923"/>
              </a:xfrm>
              <a:custGeom>
                <a:avLst/>
                <a:gdLst/>
                <a:ahLst/>
                <a:cxnLst/>
                <a:rect r="r" b="b" t="t" l="l"/>
                <a:pathLst>
                  <a:path h="597923" w="1358008">
                    <a:moveTo>
                      <a:pt x="0" y="0"/>
                    </a:moveTo>
                    <a:lnTo>
                      <a:pt x="1358008" y="0"/>
                    </a:lnTo>
                    <a:lnTo>
                      <a:pt x="1358008" y="597923"/>
                    </a:lnTo>
                    <a:lnTo>
                      <a:pt x="0" y="597923"/>
                    </a:lnTo>
                    <a:close/>
                  </a:path>
                </a:pathLst>
              </a:custGeom>
              <a:solidFill>
                <a:srgbClr val="D96B6E"/>
              </a:solidFill>
            </p:spPr>
          </p:sp>
          <p:sp>
            <p:nvSpPr>
              <p:cNvPr name="TextBox 17" id="17"/>
              <p:cNvSpPr txBox="true"/>
              <p:nvPr/>
            </p:nvSpPr>
            <p:spPr>
              <a:xfrm>
                <a:off x="0" y="57150"/>
                <a:ext cx="1358007" cy="540773"/>
              </a:xfrm>
              <a:prstGeom prst="rect">
                <a:avLst/>
              </a:prstGeom>
            </p:spPr>
            <p:txBody>
              <a:bodyPr anchor="ctr" rtlCol="false" tIns="94941" lIns="94941" bIns="94941" rIns="94941"/>
              <a:lstStyle/>
              <a:p>
                <a:pPr algn="ctr">
                  <a:lnSpc>
                    <a:spcPts val="2899"/>
                  </a:lnSpc>
                </a:pPr>
              </a:p>
            </p:txBody>
          </p:sp>
        </p:grpSp>
        <p:grpSp>
          <p:nvGrpSpPr>
            <p:cNvPr name="Group 18" id="18"/>
            <p:cNvGrpSpPr/>
            <p:nvPr/>
          </p:nvGrpSpPr>
          <p:grpSpPr>
            <a:xfrm rot="0">
              <a:off x="203715" y="302483"/>
              <a:ext cx="17636676" cy="7151043"/>
              <a:chOff x="0" y="0"/>
              <a:chExt cx="1372308" cy="556422"/>
            </a:xfrm>
          </p:grpSpPr>
          <p:sp>
            <p:nvSpPr>
              <p:cNvPr name="Freeform 19" id="19"/>
              <p:cNvSpPr/>
              <p:nvPr/>
            </p:nvSpPr>
            <p:spPr>
              <a:xfrm flipH="false" flipV="false" rot="0">
                <a:off x="0" y="0"/>
                <a:ext cx="1372308" cy="556422"/>
              </a:xfrm>
              <a:custGeom>
                <a:avLst/>
                <a:gdLst/>
                <a:ahLst/>
                <a:cxnLst/>
                <a:rect r="r" b="b" t="t" l="l"/>
                <a:pathLst>
                  <a:path h="556422" w="1372308">
                    <a:moveTo>
                      <a:pt x="0" y="0"/>
                    </a:moveTo>
                    <a:lnTo>
                      <a:pt x="1372308" y="0"/>
                    </a:lnTo>
                    <a:lnTo>
                      <a:pt x="1372308" y="556422"/>
                    </a:lnTo>
                    <a:lnTo>
                      <a:pt x="0" y="556422"/>
                    </a:lnTo>
                    <a:close/>
                  </a:path>
                </a:pathLst>
              </a:custGeom>
              <a:solidFill>
                <a:srgbClr val="FFFFFF"/>
              </a:solidFill>
              <a:ln w="95250" cap="sq">
                <a:solidFill>
                  <a:srgbClr val="B10710"/>
                </a:solidFill>
                <a:prstDash val="solid"/>
                <a:miter/>
              </a:ln>
            </p:spPr>
          </p:sp>
          <p:sp>
            <p:nvSpPr>
              <p:cNvPr name="TextBox 20" id="20"/>
              <p:cNvSpPr txBox="true"/>
              <p:nvPr/>
            </p:nvSpPr>
            <p:spPr>
              <a:xfrm>
                <a:off x="0" y="57150"/>
                <a:ext cx="1372308" cy="499272"/>
              </a:xfrm>
              <a:prstGeom prst="rect">
                <a:avLst/>
              </a:prstGeom>
            </p:spPr>
            <p:txBody>
              <a:bodyPr anchor="ctr" rtlCol="false" tIns="94941" lIns="94941" bIns="94941" rIns="94941"/>
              <a:lstStyle/>
              <a:p>
                <a:pPr algn="ctr">
                  <a:lnSpc>
                    <a:spcPts val="2899"/>
                  </a:lnSpc>
                </a:pPr>
              </a:p>
            </p:txBody>
          </p:sp>
        </p:grpSp>
      </p:grpSp>
      <p:sp>
        <p:nvSpPr>
          <p:cNvPr name="TextBox 21" id="21"/>
          <p:cNvSpPr txBox="true"/>
          <p:nvPr/>
        </p:nvSpPr>
        <p:spPr>
          <a:xfrm rot="0">
            <a:off x="3114954" y="3941424"/>
            <a:ext cx="12350202" cy="4565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49"/>
              </a:lnSpc>
            </a:pPr>
            <a:r>
              <a:rPr lang="en-US" sz="3499">
                <a:solidFill>
                  <a:srgbClr val="B1071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Netflix utilizes a hybrid database approach:</a:t>
            </a:r>
          </a:p>
          <a:p>
            <a:pPr algn="l" marL="1511288" indent="-503763" lvl="2">
              <a:lnSpc>
                <a:spcPts val="4549"/>
              </a:lnSpc>
              <a:buFont typeface="Arial"/>
              <a:buChar char="⚬"/>
            </a:pPr>
            <a:r>
              <a:rPr lang="en-US" sz="3499">
                <a:solidFill>
                  <a:srgbClr val="B1071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Relational Database</a:t>
            </a:r>
            <a:r>
              <a:rPr lang="en-US" sz="3499">
                <a:solidFill>
                  <a:srgbClr val="B1071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(RDBMS): For structured data like user information and subscriptions.</a:t>
            </a:r>
          </a:p>
          <a:p>
            <a:pPr algn="l" marL="1511288" indent="-503763" lvl="2">
              <a:lnSpc>
                <a:spcPts val="4549"/>
              </a:lnSpc>
              <a:buFont typeface="Arial"/>
              <a:buChar char="⚬"/>
            </a:pPr>
            <a:r>
              <a:rPr lang="en-US" sz="3499">
                <a:solidFill>
                  <a:srgbClr val="B1071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NoSQL Databases:</a:t>
            </a:r>
            <a:r>
              <a:rPr lang="en-US" sz="3499">
                <a:solidFill>
                  <a:srgbClr val="B1071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For unstructured data such as user activity logs and content metadata.</a:t>
            </a:r>
          </a:p>
          <a:p>
            <a:pPr algn="l" marL="0" indent="0" lvl="0">
              <a:lnSpc>
                <a:spcPts val="4549"/>
              </a:lnSpc>
            </a:pPr>
            <a:r>
              <a:rPr lang="en-US" sz="3499">
                <a:solidFill>
                  <a:srgbClr val="B1071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This hybrid approach makes best use</a:t>
            </a:r>
            <a:r>
              <a:rPr lang="en-US" sz="3499">
                <a:solidFill>
                  <a:srgbClr val="B1071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relational databases for consistency with the scalability of NoSQL for handling large volumes of data.</a:t>
            </a:r>
          </a:p>
        </p:txBody>
      </p:sp>
    </p:spTree>
  </p:cSld>
  <p:clrMapOvr>
    <a:masterClrMapping/>
  </p:clrMapOvr>
  <p:transition spd="fast">
    <p:fade/>
  </p:transition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083785" y="-224790"/>
            <a:ext cx="20576230" cy="10737070"/>
            <a:chOff x="0" y="0"/>
            <a:chExt cx="27434974" cy="14316094"/>
          </a:xfrm>
        </p:grpSpPr>
        <p:sp>
          <p:nvSpPr>
            <p:cNvPr name="Freeform 3" id="3"/>
            <p:cNvSpPr/>
            <p:nvPr/>
          </p:nvSpPr>
          <p:spPr>
            <a:xfrm flipH="false" flipV="false" rot="-10800000">
              <a:off x="0" y="1122025"/>
              <a:ext cx="13717487" cy="12071388"/>
            </a:xfrm>
            <a:custGeom>
              <a:avLst/>
              <a:gdLst/>
              <a:ahLst/>
              <a:cxnLst/>
              <a:rect r="r" b="b" t="t" l="l"/>
              <a:pathLst>
                <a:path h="12071388" w="13717487">
                  <a:moveTo>
                    <a:pt x="0" y="0"/>
                  </a:moveTo>
                  <a:lnTo>
                    <a:pt x="13717487" y="0"/>
                  </a:lnTo>
                  <a:lnTo>
                    <a:pt x="13717487" y="12071389"/>
                  </a:lnTo>
                  <a:lnTo>
                    <a:pt x="0" y="1207138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224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name="Freeform 4" id="4"/>
            <p:cNvSpPr/>
            <p:nvPr/>
          </p:nvSpPr>
          <p:spPr>
            <a:xfrm flipH="false" flipV="false" rot="-10800000">
              <a:off x="13717487" y="1122025"/>
              <a:ext cx="13717487" cy="12071388"/>
            </a:xfrm>
            <a:custGeom>
              <a:avLst/>
              <a:gdLst/>
              <a:ahLst/>
              <a:cxnLst/>
              <a:rect r="r" b="b" t="t" l="l"/>
              <a:pathLst>
                <a:path h="12071388" w="13717487">
                  <a:moveTo>
                    <a:pt x="0" y="0"/>
                  </a:moveTo>
                  <a:lnTo>
                    <a:pt x="13717487" y="0"/>
                  </a:lnTo>
                  <a:lnTo>
                    <a:pt x="13717487" y="12071389"/>
                  </a:lnTo>
                  <a:lnTo>
                    <a:pt x="0" y="1207138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224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name="Freeform 5" id="5"/>
            <p:cNvSpPr/>
            <p:nvPr/>
          </p:nvSpPr>
          <p:spPr>
            <a:xfrm flipH="false" flipV="false" rot="5400000">
              <a:off x="-204498" y="1122679"/>
              <a:ext cx="13716000" cy="12070080"/>
            </a:xfrm>
            <a:custGeom>
              <a:avLst/>
              <a:gdLst/>
              <a:ahLst/>
              <a:cxnLst/>
              <a:rect r="r" b="b" t="t" l="l"/>
              <a:pathLst>
                <a:path h="1207008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2070080"/>
                  </a:lnTo>
                  <a:lnTo>
                    <a:pt x="0" y="1207008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224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name="Freeform 6" id="6"/>
            <p:cNvSpPr/>
            <p:nvPr/>
          </p:nvSpPr>
          <p:spPr>
            <a:xfrm flipH="false" flipV="false" rot="5400000">
              <a:off x="13186907" y="1122679"/>
              <a:ext cx="13716000" cy="12070080"/>
            </a:xfrm>
            <a:custGeom>
              <a:avLst/>
              <a:gdLst/>
              <a:ahLst/>
              <a:cxnLst/>
              <a:rect r="r" b="b" t="t" l="l"/>
              <a:pathLst>
                <a:path h="1207008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2070080"/>
                  </a:lnTo>
                  <a:lnTo>
                    <a:pt x="0" y="1207008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224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grpSp>
          <p:nvGrpSpPr>
            <p:cNvPr name="Group 7" id="7"/>
            <p:cNvGrpSpPr/>
            <p:nvPr/>
          </p:nvGrpSpPr>
          <p:grpSpPr>
            <a:xfrm rot="0">
              <a:off x="2618527" y="13472814"/>
              <a:ext cx="22037038" cy="843280"/>
              <a:chOff x="0" y="0"/>
              <a:chExt cx="4352995" cy="166574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 rot="0">
                <a:off x="0" y="0"/>
                <a:ext cx="4352995" cy="166574"/>
              </a:xfrm>
              <a:custGeom>
                <a:avLst/>
                <a:gdLst/>
                <a:ahLst/>
                <a:cxnLst/>
                <a:rect r="r" b="b" t="t" l="l"/>
                <a:pathLst>
                  <a:path h="166574" w="4352995">
                    <a:moveTo>
                      <a:pt x="0" y="0"/>
                    </a:moveTo>
                    <a:lnTo>
                      <a:pt x="4352995" y="0"/>
                    </a:lnTo>
                    <a:lnTo>
                      <a:pt x="4352995" y="166574"/>
                    </a:lnTo>
                    <a:lnTo>
                      <a:pt x="0" y="166574"/>
                    </a:lnTo>
                    <a:close/>
                  </a:path>
                </a:pathLst>
              </a:custGeom>
              <a:solidFill>
                <a:srgbClr val="B10710"/>
              </a:solidFill>
            </p:spPr>
          </p:sp>
          <p:sp>
            <p:nvSpPr>
              <p:cNvPr name="TextBox 9" id="9"/>
              <p:cNvSpPr txBox="true"/>
              <p:nvPr/>
            </p:nvSpPr>
            <p:spPr>
              <a:xfrm>
                <a:off x="0" y="38100"/>
                <a:ext cx="4352995" cy="128474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482"/>
                  </a:lnSpc>
                </a:pPr>
              </a:p>
            </p:txBody>
          </p:sp>
        </p:grpSp>
        <p:grpSp>
          <p:nvGrpSpPr>
            <p:cNvPr name="Group 10" id="10"/>
            <p:cNvGrpSpPr/>
            <p:nvPr/>
          </p:nvGrpSpPr>
          <p:grpSpPr>
            <a:xfrm rot="0">
              <a:off x="2618527" y="0"/>
              <a:ext cx="22037038" cy="843280"/>
              <a:chOff x="0" y="0"/>
              <a:chExt cx="4352995" cy="166574"/>
            </a:xfrm>
          </p:grpSpPr>
          <p:sp>
            <p:nvSpPr>
              <p:cNvPr name="Freeform 11" id="11"/>
              <p:cNvSpPr/>
              <p:nvPr/>
            </p:nvSpPr>
            <p:spPr>
              <a:xfrm flipH="false" flipV="false" rot="0">
                <a:off x="0" y="0"/>
                <a:ext cx="4352995" cy="166574"/>
              </a:xfrm>
              <a:custGeom>
                <a:avLst/>
                <a:gdLst/>
                <a:ahLst/>
                <a:cxnLst/>
                <a:rect r="r" b="b" t="t" l="l"/>
                <a:pathLst>
                  <a:path h="166574" w="4352995">
                    <a:moveTo>
                      <a:pt x="0" y="0"/>
                    </a:moveTo>
                    <a:lnTo>
                      <a:pt x="4352995" y="0"/>
                    </a:lnTo>
                    <a:lnTo>
                      <a:pt x="4352995" y="166574"/>
                    </a:lnTo>
                    <a:lnTo>
                      <a:pt x="0" y="166574"/>
                    </a:lnTo>
                    <a:close/>
                  </a:path>
                </a:pathLst>
              </a:custGeom>
              <a:solidFill>
                <a:srgbClr val="B10710"/>
              </a:solidFill>
            </p:spPr>
          </p:sp>
          <p:sp>
            <p:nvSpPr>
              <p:cNvPr name="TextBox 12" id="12"/>
              <p:cNvSpPr txBox="true"/>
              <p:nvPr/>
            </p:nvSpPr>
            <p:spPr>
              <a:xfrm>
                <a:off x="0" y="38100"/>
                <a:ext cx="4352995" cy="128474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482"/>
                  </a:lnSpc>
                </a:pPr>
              </a:p>
            </p:txBody>
          </p:sp>
        </p:grpSp>
      </p:grpSp>
      <p:grpSp>
        <p:nvGrpSpPr>
          <p:cNvPr name="Group 13" id="13"/>
          <p:cNvGrpSpPr/>
          <p:nvPr/>
        </p:nvGrpSpPr>
        <p:grpSpPr>
          <a:xfrm rot="0">
            <a:off x="5908361" y="1332320"/>
            <a:ext cx="6471277" cy="3197974"/>
            <a:chOff x="0" y="0"/>
            <a:chExt cx="1704369" cy="842265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704369" cy="842265"/>
            </a:xfrm>
            <a:custGeom>
              <a:avLst/>
              <a:gdLst/>
              <a:ahLst/>
              <a:cxnLst/>
              <a:rect r="r" b="b" t="t" l="l"/>
              <a:pathLst>
                <a:path h="842265" w="1704369">
                  <a:moveTo>
                    <a:pt x="0" y="0"/>
                  </a:moveTo>
                  <a:lnTo>
                    <a:pt x="1704369" y="0"/>
                  </a:lnTo>
                  <a:lnTo>
                    <a:pt x="1704369" y="842265"/>
                  </a:lnTo>
                  <a:lnTo>
                    <a:pt x="0" y="842265"/>
                  </a:lnTo>
                  <a:close/>
                </a:path>
              </a:pathLst>
            </a:custGeom>
            <a:solidFill>
              <a:srgbClr val="B10710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0" y="38100"/>
              <a:ext cx="1704369" cy="80416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482"/>
                </a:lnSpc>
              </a:pPr>
            </a:p>
          </p:txBody>
        </p:sp>
      </p:grpSp>
      <p:sp>
        <p:nvSpPr>
          <p:cNvPr name="TextBox 16" id="16"/>
          <p:cNvSpPr txBox="true"/>
          <p:nvPr/>
        </p:nvSpPr>
        <p:spPr>
          <a:xfrm rot="0">
            <a:off x="6391690" y="1699671"/>
            <a:ext cx="5504619" cy="23766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591"/>
              </a:lnSpc>
            </a:pPr>
            <a:r>
              <a:rPr lang="en-US" sz="6900" spc="345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SYSTEM</a:t>
            </a:r>
          </a:p>
          <a:p>
            <a:pPr algn="ctr" marL="0" indent="0" lvl="0">
              <a:lnSpc>
                <a:spcPts val="9591"/>
              </a:lnSpc>
            </a:pPr>
            <a:r>
              <a:rPr lang="en-US" sz="6900" spc="345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REQUIREMENTS</a:t>
            </a:r>
          </a:p>
        </p:txBody>
      </p:sp>
    </p:spTree>
  </p:cSld>
  <p:clrMapOvr>
    <a:masterClrMapping/>
  </p:clrMapOvr>
  <p:transition spd="fast">
    <p:fade/>
  </p:transition>
</p:sld>
</file>

<file path=ppt/slides/slide3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0800000">
            <a:off x="-1083785" y="616729"/>
            <a:ext cx="10288115" cy="9053541"/>
          </a:xfrm>
          <a:custGeom>
            <a:avLst/>
            <a:gdLst/>
            <a:ahLst/>
            <a:cxnLst/>
            <a:rect r="r" b="b" t="t" l="l"/>
            <a:pathLst>
              <a:path h="9053541" w="10288115">
                <a:moveTo>
                  <a:pt x="0" y="0"/>
                </a:moveTo>
                <a:lnTo>
                  <a:pt x="10288115" y="0"/>
                </a:lnTo>
                <a:lnTo>
                  <a:pt x="10288115" y="9053542"/>
                </a:lnTo>
                <a:lnTo>
                  <a:pt x="0" y="905354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24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" id="3"/>
          <p:cNvSpPr/>
          <p:nvPr/>
        </p:nvSpPr>
        <p:spPr>
          <a:xfrm flipH="false" flipV="false" rot="-10800000">
            <a:off x="9204330" y="616729"/>
            <a:ext cx="10288115" cy="9053541"/>
          </a:xfrm>
          <a:custGeom>
            <a:avLst/>
            <a:gdLst/>
            <a:ahLst/>
            <a:cxnLst/>
            <a:rect r="r" b="b" t="t" l="l"/>
            <a:pathLst>
              <a:path h="9053541" w="10288115">
                <a:moveTo>
                  <a:pt x="0" y="0"/>
                </a:moveTo>
                <a:lnTo>
                  <a:pt x="10288115" y="0"/>
                </a:lnTo>
                <a:lnTo>
                  <a:pt x="10288115" y="9053542"/>
                </a:lnTo>
                <a:lnTo>
                  <a:pt x="0" y="905354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24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5400000">
            <a:off x="-1237159" y="3325317"/>
            <a:ext cx="10287000" cy="9052560"/>
          </a:xfrm>
          <a:custGeom>
            <a:avLst/>
            <a:gdLst/>
            <a:ahLst/>
            <a:cxnLst/>
            <a:rect r="r" b="b" t="t" l="l"/>
            <a:pathLst>
              <a:path h="9052560" w="10287000">
                <a:moveTo>
                  <a:pt x="0" y="0"/>
                </a:moveTo>
                <a:lnTo>
                  <a:pt x="10287000" y="0"/>
                </a:lnTo>
                <a:lnTo>
                  <a:pt x="10287000" y="9052560"/>
                </a:lnTo>
                <a:lnTo>
                  <a:pt x="0" y="90525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24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5400000">
            <a:off x="8806396" y="617220"/>
            <a:ext cx="10287000" cy="9052560"/>
          </a:xfrm>
          <a:custGeom>
            <a:avLst/>
            <a:gdLst/>
            <a:ahLst/>
            <a:cxnLst/>
            <a:rect r="r" b="b" t="t" l="l"/>
            <a:pathLst>
              <a:path h="9052560" w="10287000">
                <a:moveTo>
                  <a:pt x="0" y="0"/>
                </a:moveTo>
                <a:lnTo>
                  <a:pt x="10287000" y="0"/>
                </a:lnTo>
                <a:lnTo>
                  <a:pt x="10287000" y="9052560"/>
                </a:lnTo>
                <a:lnTo>
                  <a:pt x="0" y="90525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24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880111" y="10094764"/>
            <a:ext cx="16527779" cy="632460"/>
            <a:chOff x="0" y="0"/>
            <a:chExt cx="4352995" cy="166574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4352995" cy="166574"/>
            </a:xfrm>
            <a:custGeom>
              <a:avLst/>
              <a:gdLst/>
              <a:ahLst/>
              <a:cxnLst/>
              <a:rect r="r" b="b" t="t" l="l"/>
              <a:pathLst>
                <a:path h="166574" w="4352995">
                  <a:moveTo>
                    <a:pt x="0" y="0"/>
                  </a:moveTo>
                  <a:lnTo>
                    <a:pt x="4352995" y="0"/>
                  </a:lnTo>
                  <a:lnTo>
                    <a:pt x="4352995" y="166574"/>
                  </a:lnTo>
                  <a:lnTo>
                    <a:pt x="0" y="166574"/>
                  </a:lnTo>
                  <a:close/>
                </a:path>
              </a:pathLst>
            </a:custGeom>
            <a:solidFill>
              <a:srgbClr val="B10710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38100"/>
              <a:ext cx="4352995" cy="12847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482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880111" y="-425306"/>
            <a:ext cx="16527779" cy="613410"/>
            <a:chOff x="0" y="0"/>
            <a:chExt cx="4352995" cy="161557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4352995" cy="161557"/>
            </a:xfrm>
            <a:custGeom>
              <a:avLst/>
              <a:gdLst/>
              <a:ahLst/>
              <a:cxnLst/>
              <a:rect r="r" b="b" t="t" l="l"/>
              <a:pathLst>
                <a:path h="161557" w="4352995">
                  <a:moveTo>
                    <a:pt x="0" y="0"/>
                  </a:moveTo>
                  <a:lnTo>
                    <a:pt x="4352995" y="0"/>
                  </a:lnTo>
                  <a:lnTo>
                    <a:pt x="4352995" y="161557"/>
                  </a:lnTo>
                  <a:lnTo>
                    <a:pt x="0" y="161557"/>
                  </a:lnTo>
                  <a:close/>
                </a:path>
              </a:pathLst>
            </a:custGeom>
            <a:solidFill>
              <a:srgbClr val="B10710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38100"/>
              <a:ext cx="4352995" cy="12345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482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578524" y="1637725"/>
            <a:ext cx="15072888" cy="7975396"/>
            <a:chOff x="0" y="0"/>
            <a:chExt cx="1934797" cy="1023744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934797" cy="1023744"/>
            </a:xfrm>
            <a:custGeom>
              <a:avLst/>
              <a:gdLst/>
              <a:ahLst/>
              <a:cxnLst/>
              <a:rect r="r" b="b" t="t" l="l"/>
              <a:pathLst>
                <a:path h="1023744" w="1934797">
                  <a:moveTo>
                    <a:pt x="0" y="0"/>
                  </a:moveTo>
                  <a:lnTo>
                    <a:pt x="1934797" y="0"/>
                  </a:lnTo>
                  <a:lnTo>
                    <a:pt x="1934797" y="1023744"/>
                  </a:lnTo>
                  <a:lnTo>
                    <a:pt x="0" y="1023744"/>
                  </a:lnTo>
                  <a:close/>
                </a:path>
              </a:pathLst>
            </a:custGeom>
            <a:solidFill>
              <a:srgbClr val="B10710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57150"/>
              <a:ext cx="1934797" cy="966594"/>
            </a:xfrm>
            <a:prstGeom prst="rect">
              <a:avLst/>
            </a:prstGeom>
          </p:spPr>
          <p:txBody>
            <a:bodyPr anchor="ctr" rtlCol="false" tIns="53213" lIns="53213" bIns="53213" rIns="53213"/>
            <a:lstStyle/>
            <a:p>
              <a:pPr algn="ctr">
                <a:lnSpc>
                  <a:spcPts val="2599"/>
                </a:lnSpc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1719148" y="1792602"/>
            <a:ext cx="15072888" cy="7902112"/>
            <a:chOff x="0" y="0"/>
            <a:chExt cx="1934797" cy="1014337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1934797" cy="1014337"/>
            </a:xfrm>
            <a:custGeom>
              <a:avLst/>
              <a:gdLst/>
              <a:ahLst/>
              <a:cxnLst/>
              <a:rect r="r" b="b" t="t" l="l"/>
              <a:pathLst>
                <a:path h="1014337" w="1934797">
                  <a:moveTo>
                    <a:pt x="0" y="0"/>
                  </a:moveTo>
                  <a:lnTo>
                    <a:pt x="1934797" y="0"/>
                  </a:lnTo>
                  <a:lnTo>
                    <a:pt x="1934797" y="1014337"/>
                  </a:lnTo>
                  <a:lnTo>
                    <a:pt x="0" y="1014337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E9ACAD"/>
              </a:solidFill>
              <a:prstDash val="solid"/>
              <a:miter/>
            </a:ln>
          </p:spPr>
        </p:sp>
        <p:sp>
          <p:nvSpPr>
            <p:cNvPr name="TextBox 17" id="17"/>
            <p:cNvSpPr txBox="true"/>
            <p:nvPr/>
          </p:nvSpPr>
          <p:spPr>
            <a:xfrm>
              <a:off x="0" y="57150"/>
              <a:ext cx="1934797" cy="957187"/>
            </a:xfrm>
            <a:prstGeom prst="rect">
              <a:avLst/>
            </a:prstGeom>
          </p:spPr>
          <p:txBody>
            <a:bodyPr anchor="ctr" rtlCol="false" tIns="53213" lIns="53213" bIns="53213" rIns="53213"/>
            <a:lstStyle/>
            <a:p>
              <a:pPr algn="ctr">
                <a:lnSpc>
                  <a:spcPts val="2599"/>
                </a:lnSpc>
              </a:pPr>
            </a:p>
          </p:txBody>
        </p:sp>
      </p:grpSp>
      <p:sp>
        <p:nvSpPr>
          <p:cNvPr name="TextBox 18" id="18"/>
          <p:cNvSpPr txBox="true"/>
          <p:nvPr/>
        </p:nvSpPr>
        <p:spPr>
          <a:xfrm rot="0">
            <a:off x="4803517" y="676275"/>
            <a:ext cx="8801627" cy="695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500"/>
              </a:lnSpc>
              <a:spcBef>
                <a:spcPct val="0"/>
              </a:spcBef>
            </a:pPr>
            <a:r>
              <a:rPr lang="en-US" sz="4500">
                <a:solidFill>
                  <a:srgbClr val="FFFFFF"/>
                </a:solidFill>
                <a:latin typeface="Calibri (MS)"/>
                <a:ea typeface="Calibri (MS)"/>
                <a:cs typeface="Calibri (MS)"/>
                <a:sym typeface="Calibri (MS)"/>
              </a:rPr>
              <a:t>Core Entites in Netflix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2968899" y="2466298"/>
            <a:ext cx="12350202" cy="6280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55644" indent="-377822" lvl="1">
              <a:lnSpc>
                <a:spcPts val="4549"/>
              </a:lnSpc>
              <a:buFont typeface="Arial"/>
              <a:buChar char="•"/>
            </a:pPr>
            <a:r>
              <a:rPr lang="en-US" sz="3499">
                <a:solidFill>
                  <a:srgbClr val="B1071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User:</a:t>
            </a:r>
            <a:r>
              <a:rPr lang="en-US" sz="3499">
                <a:solidFill>
                  <a:srgbClr val="B1071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Represents a Netflix subscriber, storing personal details and preferences.</a:t>
            </a:r>
          </a:p>
          <a:p>
            <a:pPr algn="l">
              <a:lnSpc>
                <a:spcPts val="4549"/>
              </a:lnSpc>
            </a:pPr>
          </a:p>
          <a:p>
            <a:pPr algn="l" marL="755644" indent="-377822" lvl="1">
              <a:lnSpc>
                <a:spcPts val="4549"/>
              </a:lnSpc>
              <a:buFont typeface="Arial"/>
              <a:buChar char="•"/>
            </a:pPr>
            <a:r>
              <a:rPr lang="en-US" sz="3499">
                <a:solidFill>
                  <a:srgbClr val="B1071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Movie/Show:</a:t>
            </a:r>
            <a:r>
              <a:rPr lang="en-US" sz="3499">
                <a:solidFill>
                  <a:srgbClr val="B1071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</a:t>
            </a:r>
            <a:r>
              <a:rPr lang="en-US" sz="3499">
                <a:solidFill>
                  <a:srgbClr val="B1071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Re</a:t>
            </a:r>
            <a:r>
              <a:rPr lang="en-US" sz="3499">
                <a:solidFill>
                  <a:srgbClr val="B1071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presen</a:t>
            </a:r>
            <a:r>
              <a:rPr lang="en-US" sz="3499">
                <a:solidFill>
                  <a:srgbClr val="B1071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t</a:t>
            </a:r>
            <a:r>
              <a:rPr lang="en-US" sz="3499">
                <a:solidFill>
                  <a:srgbClr val="B1071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s c</a:t>
            </a:r>
            <a:r>
              <a:rPr lang="en-US" sz="3499">
                <a:solidFill>
                  <a:srgbClr val="B1071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on</a:t>
            </a:r>
            <a:r>
              <a:rPr lang="en-US" sz="3499">
                <a:solidFill>
                  <a:srgbClr val="B1071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tent </a:t>
            </a:r>
            <a:r>
              <a:rPr lang="en-US" sz="3499">
                <a:solidFill>
                  <a:srgbClr val="B1071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a</a:t>
            </a:r>
            <a:r>
              <a:rPr lang="en-US" sz="3499">
                <a:solidFill>
                  <a:srgbClr val="B1071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vai</a:t>
            </a:r>
            <a:r>
              <a:rPr lang="en-US" sz="3499">
                <a:solidFill>
                  <a:srgbClr val="B1071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lab</a:t>
            </a:r>
            <a:r>
              <a:rPr lang="en-US" sz="3499">
                <a:solidFill>
                  <a:srgbClr val="B1071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l</a:t>
            </a:r>
            <a:r>
              <a:rPr lang="en-US" sz="3499">
                <a:solidFill>
                  <a:srgbClr val="B1071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e</a:t>
            </a:r>
            <a:r>
              <a:rPr lang="en-US" sz="3499">
                <a:solidFill>
                  <a:srgbClr val="B1071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for streaming, including metadata like title, genre, and description.</a:t>
            </a:r>
          </a:p>
          <a:p>
            <a:pPr algn="l">
              <a:lnSpc>
                <a:spcPts val="4549"/>
              </a:lnSpc>
            </a:pPr>
          </a:p>
          <a:p>
            <a:pPr algn="l" marL="755644" indent="-377822" lvl="1">
              <a:lnSpc>
                <a:spcPts val="4549"/>
              </a:lnSpc>
              <a:buFont typeface="Arial"/>
              <a:buChar char="•"/>
            </a:pPr>
            <a:r>
              <a:rPr lang="en-US" sz="3499">
                <a:solidFill>
                  <a:srgbClr val="B1071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Subscription:</a:t>
            </a:r>
            <a:r>
              <a:rPr lang="en-US" sz="3499">
                <a:solidFill>
                  <a:srgbClr val="B1071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Tracks user plans, payment details, and renewal dates.</a:t>
            </a:r>
          </a:p>
          <a:p>
            <a:pPr algn="l">
              <a:lnSpc>
                <a:spcPts val="4549"/>
              </a:lnSpc>
            </a:pPr>
          </a:p>
          <a:p>
            <a:pPr algn="l" marL="755644" indent="-377822" lvl="1">
              <a:lnSpc>
                <a:spcPts val="4549"/>
              </a:lnSpc>
              <a:buFont typeface="Arial"/>
              <a:buChar char="•"/>
            </a:pPr>
            <a:r>
              <a:rPr lang="en-US" sz="3499">
                <a:solidFill>
                  <a:srgbClr val="B1071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Watch History:</a:t>
            </a:r>
            <a:r>
              <a:rPr lang="en-US" sz="3499">
                <a:solidFill>
                  <a:srgbClr val="B1071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Logs user activity, including watched content and timestamps.</a:t>
            </a:r>
          </a:p>
        </p:txBody>
      </p:sp>
    </p:spTree>
  </p:cSld>
  <p:clrMapOvr>
    <a:masterClrMapping/>
  </p:clrMapOvr>
  <p:transition spd="fast">
    <p:fade/>
  </p:transition>
</p:sld>
</file>

<file path=ppt/slides/slide3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0800000">
            <a:off x="-1083785" y="616729"/>
            <a:ext cx="10288115" cy="9053541"/>
          </a:xfrm>
          <a:custGeom>
            <a:avLst/>
            <a:gdLst/>
            <a:ahLst/>
            <a:cxnLst/>
            <a:rect r="r" b="b" t="t" l="l"/>
            <a:pathLst>
              <a:path h="9053541" w="10288115">
                <a:moveTo>
                  <a:pt x="0" y="0"/>
                </a:moveTo>
                <a:lnTo>
                  <a:pt x="10288115" y="0"/>
                </a:lnTo>
                <a:lnTo>
                  <a:pt x="10288115" y="9053542"/>
                </a:lnTo>
                <a:lnTo>
                  <a:pt x="0" y="905354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24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" id="3"/>
          <p:cNvSpPr/>
          <p:nvPr/>
        </p:nvSpPr>
        <p:spPr>
          <a:xfrm flipH="false" flipV="false" rot="-10800000">
            <a:off x="9204330" y="616729"/>
            <a:ext cx="10288115" cy="9053541"/>
          </a:xfrm>
          <a:custGeom>
            <a:avLst/>
            <a:gdLst/>
            <a:ahLst/>
            <a:cxnLst/>
            <a:rect r="r" b="b" t="t" l="l"/>
            <a:pathLst>
              <a:path h="9053541" w="10288115">
                <a:moveTo>
                  <a:pt x="0" y="0"/>
                </a:moveTo>
                <a:lnTo>
                  <a:pt x="10288115" y="0"/>
                </a:lnTo>
                <a:lnTo>
                  <a:pt x="10288115" y="9053542"/>
                </a:lnTo>
                <a:lnTo>
                  <a:pt x="0" y="905354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24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5400000">
            <a:off x="-617220" y="617220"/>
            <a:ext cx="10287000" cy="9052560"/>
          </a:xfrm>
          <a:custGeom>
            <a:avLst/>
            <a:gdLst/>
            <a:ahLst/>
            <a:cxnLst/>
            <a:rect r="r" b="b" t="t" l="l"/>
            <a:pathLst>
              <a:path h="9052560" w="10287000">
                <a:moveTo>
                  <a:pt x="0" y="0"/>
                </a:moveTo>
                <a:lnTo>
                  <a:pt x="10287000" y="0"/>
                </a:lnTo>
                <a:lnTo>
                  <a:pt x="10287000" y="9052560"/>
                </a:lnTo>
                <a:lnTo>
                  <a:pt x="0" y="90525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24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5400000">
            <a:off x="8806396" y="617220"/>
            <a:ext cx="10287000" cy="9052560"/>
          </a:xfrm>
          <a:custGeom>
            <a:avLst/>
            <a:gdLst/>
            <a:ahLst/>
            <a:cxnLst/>
            <a:rect r="r" b="b" t="t" l="l"/>
            <a:pathLst>
              <a:path h="9052560" w="10287000">
                <a:moveTo>
                  <a:pt x="0" y="0"/>
                </a:moveTo>
                <a:lnTo>
                  <a:pt x="10287000" y="0"/>
                </a:lnTo>
                <a:lnTo>
                  <a:pt x="10287000" y="9052560"/>
                </a:lnTo>
                <a:lnTo>
                  <a:pt x="0" y="90525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24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880111" y="10094764"/>
            <a:ext cx="16527779" cy="632460"/>
            <a:chOff x="0" y="0"/>
            <a:chExt cx="4352995" cy="166574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4352995" cy="166574"/>
            </a:xfrm>
            <a:custGeom>
              <a:avLst/>
              <a:gdLst/>
              <a:ahLst/>
              <a:cxnLst/>
              <a:rect r="r" b="b" t="t" l="l"/>
              <a:pathLst>
                <a:path h="166574" w="4352995">
                  <a:moveTo>
                    <a:pt x="0" y="0"/>
                  </a:moveTo>
                  <a:lnTo>
                    <a:pt x="4352995" y="0"/>
                  </a:lnTo>
                  <a:lnTo>
                    <a:pt x="4352995" y="166574"/>
                  </a:lnTo>
                  <a:lnTo>
                    <a:pt x="0" y="166574"/>
                  </a:lnTo>
                  <a:close/>
                </a:path>
              </a:pathLst>
            </a:custGeom>
            <a:solidFill>
              <a:srgbClr val="B10710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38100"/>
              <a:ext cx="4352995" cy="12847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482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880111" y="-425306"/>
            <a:ext cx="16527779" cy="613410"/>
            <a:chOff x="0" y="0"/>
            <a:chExt cx="4352995" cy="161557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4352995" cy="161557"/>
            </a:xfrm>
            <a:custGeom>
              <a:avLst/>
              <a:gdLst/>
              <a:ahLst/>
              <a:cxnLst/>
              <a:rect r="r" b="b" t="t" l="l"/>
              <a:pathLst>
                <a:path h="161557" w="4352995">
                  <a:moveTo>
                    <a:pt x="0" y="0"/>
                  </a:moveTo>
                  <a:lnTo>
                    <a:pt x="4352995" y="0"/>
                  </a:lnTo>
                  <a:lnTo>
                    <a:pt x="4352995" y="161557"/>
                  </a:lnTo>
                  <a:lnTo>
                    <a:pt x="0" y="161557"/>
                  </a:lnTo>
                  <a:close/>
                </a:path>
              </a:pathLst>
            </a:custGeom>
            <a:solidFill>
              <a:srgbClr val="B10710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38100"/>
              <a:ext cx="4352995" cy="12345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482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578524" y="1637725"/>
            <a:ext cx="15072888" cy="7975396"/>
            <a:chOff x="0" y="0"/>
            <a:chExt cx="1934797" cy="1023744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934797" cy="1023744"/>
            </a:xfrm>
            <a:custGeom>
              <a:avLst/>
              <a:gdLst/>
              <a:ahLst/>
              <a:cxnLst/>
              <a:rect r="r" b="b" t="t" l="l"/>
              <a:pathLst>
                <a:path h="1023744" w="1934797">
                  <a:moveTo>
                    <a:pt x="0" y="0"/>
                  </a:moveTo>
                  <a:lnTo>
                    <a:pt x="1934797" y="0"/>
                  </a:lnTo>
                  <a:lnTo>
                    <a:pt x="1934797" y="1023744"/>
                  </a:lnTo>
                  <a:lnTo>
                    <a:pt x="0" y="1023744"/>
                  </a:lnTo>
                  <a:close/>
                </a:path>
              </a:pathLst>
            </a:custGeom>
            <a:solidFill>
              <a:srgbClr val="B10710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57150"/>
              <a:ext cx="1934797" cy="966594"/>
            </a:xfrm>
            <a:prstGeom prst="rect">
              <a:avLst/>
            </a:prstGeom>
          </p:spPr>
          <p:txBody>
            <a:bodyPr anchor="ctr" rtlCol="false" tIns="53213" lIns="53213" bIns="53213" rIns="53213"/>
            <a:lstStyle/>
            <a:p>
              <a:pPr algn="ctr">
                <a:lnSpc>
                  <a:spcPts val="2599"/>
                </a:lnSpc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1719148" y="1792602"/>
            <a:ext cx="15072888" cy="7902112"/>
            <a:chOff x="0" y="0"/>
            <a:chExt cx="1934797" cy="1014337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1934797" cy="1014337"/>
            </a:xfrm>
            <a:custGeom>
              <a:avLst/>
              <a:gdLst/>
              <a:ahLst/>
              <a:cxnLst/>
              <a:rect r="r" b="b" t="t" l="l"/>
              <a:pathLst>
                <a:path h="1014337" w="1934797">
                  <a:moveTo>
                    <a:pt x="0" y="0"/>
                  </a:moveTo>
                  <a:lnTo>
                    <a:pt x="1934797" y="0"/>
                  </a:lnTo>
                  <a:lnTo>
                    <a:pt x="1934797" y="1014337"/>
                  </a:lnTo>
                  <a:lnTo>
                    <a:pt x="0" y="1014337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E9ACAD"/>
              </a:solidFill>
              <a:prstDash val="solid"/>
              <a:miter/>
            </a:ln>
          </p:spPr>
        </p:sp>
        <p:sp>
          <p:nvSpPr>
            <p:cNvPr name="TextBox 17" id="17"/>
            <p:cNvSpPr txBox="true"/>
            <p:nvPr/>
          </p:nvSpPr>
          <p:spPr>
            <a:xfrm>
              <a:off x="0" y="57150"/>
              <a:ext cx="1934797" cy="957187"/>
            </a:xfrm>
            <a:prstGeom prst="rect">
              <a:avLst/>
            </a:prstGeom>
          </p:spPr>
          <p:txBody>
            <a:bodyPr anchor="ctr" rtlCol="false" tIns="53213" lIns="53213" bIns="53213" rIns="53213"/>
            <a:lstStyle/>
            <a:p>
              <a:pPr algn="ctr">
                <a:lnSpc>
                  <a:spcPts val="2599"/>
                </a:lnSpc>
              </a:pPr>
            </a:p>
          </p:txBody>
        </p:sp>
      </p:grpSp>
      <p:sp>
        <p:nvSpPr>
          <p:cNvPr name="TextBox 18" id="18"/>
          <p:cNvSpPr txBox="true"/>
          <p:nvPr/>
        </p:nvSpPr>
        <p:spPr>
          <a:xfrm rot="0">
            <a:off x="4803517" y="676275"/>
            <a:ext cx="8801627" cy="695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500"/>
              </a:lnSpc>
              <a:spcBef>
                <a:spcPct val="0"/>
              </a:spcBef>
            </a:pPr>
            <a:r>
              <a:rPr lang="en-US" sz="4500">
                <a:solidFill>
                  <a:srgbClr val="FFFFFF"/>
                </a:solidFill>
                <a:latin typeface="Calibri (MS)"/>
                <a:ea typeface="Calibri (MS)"/>
                <a:cs typeface="Calibri (MS)"/>
                <a:sym typeface="Calibri (MS)"/>
              </a:rPr>
              <a:t>Core Entites in Netflix Contd...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2939867" y="2892508"/>
            <a:ext cx="12350202" cy="2851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49"/>
              </a:lnSpc>
            </a:pPr>
          </a:p>
          <a:p>
            <a:pPr algn="l" marL="755644" indent="-377822" lvl="1">
              <a:lnSpc>
                <a:spcPts val="4549"/>
              </a:lnSpc>
              <a:buFont typeface="Arial"/>
              <a:buChar char="•"/>
            </a:pPr>
            <a:r>
              <a:rPr lang="en-US" sz="3499">
                <a:solidFill>
                  <a:srgbClr val="B1071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Ratings: </a:t>
            </a:r>
            <a:r>
              <a:rPr lang="en-US" sz="3499">
                <a:solidFill>
                  <a:srgbClr val="B1071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Stores user ratings and reviews for content.</a:t>
            </a:r>
          </a:p>
          <a:p>
            <a:pPr algn="l">
              <a:lnSpc>
                <a:spcPts val="4549"/>
              </a:lnSpc>
            </a:pPr>
          </a:p>
          <a:p>
            <a:pPr algn="l" marL="755644" indent="-377822" lvl="1">
              <a:lnSpc>
                <a:spcPts val="4549"/>
              </a:lnSpc>
              <a:buFont typeface="Arial"/>
              <a:buChar char="•"/>
            </a:pPr>
            <a:r>
              <a:rPr lang="en-US" sz="3499">
                <a:solidFill>
                  <a:srgbClr val="B1071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Recommendations:</a:t>
            </a:r>
            <a:r>
              <a:rPr lang="en-US" sz="3499">
                <a:solidFill>
                  <a:srgbClr val="B1071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Represents personalized content suggestions for users.</a:t>
            </a:r>
          </a:p>
        </p:txBody>
      </p:sp>
    </p:spTree>
  </p:cSld>
  <p:clrMapOvr>
    <a:masterClrMapping/>
  </p:clrMapOvr>
  <p:transition spd="fast">
    <p:fade/>
  </p:transition>
</p:sld>
</file>

<file path=ppt/slides/slide3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083785" y="616729"/>
            <a:ext cx="20576230" cy="9053541"/>
            <a:chOff x="0" y="0"/>
            <a:chExt cx="27434974" cy="12071388"/>
          </a:xfrm>
        </p:grpSpPr>
        <p:sp>
          <p:nvSpPr>
            <p:cNvPr name="Freeform 3" id="3"/>
            <p:cNvSpPr/>
            <p:nvPr/>
          </p:nvSpPr>
          <p:spPr>
            <a:xfrm flipH="false" flipV="false" rot="-10800000">
              <a:off x="0" y="0"/>
              <a:ext cx="13717487" cy="12071388"/>
            </a:xfrm>
            <a:custGeom>
              <a:avLst/>
              <a:gdLst/>
              <a:ahLst/>
              <a:cxnLst/>
              <a:rect r="r" b="b" t="t" l="l"/>
              <a:pathLst>
                <a:path h="12071388" w="13717487">
                  <a:moveTo>
                    <a:pt x="0" y="0"/>
                  </a:moveTo>
                  <a:lnTo>
                    <a:pt x="13717487" y="0"/>
                  </a:lnTo>
                  <a:lnTo>
                    <a:pt x="13717487" y="12071388"/>
                  </a:lnTo>
                  <a:lnTo>
                    <a:pt x="0" y="1207138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224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name="Freeform 4" id="4"/>
            <p:cNvSpPr/>
            <p:nvPr/>
          </p:nvSpPr>
          <p:spPr>
            <a:xfrm flipH="false" flipV="false" rot="-10800000">
              <a:off x="13717487" y="0"/>
              <a:ext cx="13717487" cy="12071388"/>
            </a:xfrm>
            <a:custGeom>
              <a:avLst/>
              <a:gdLst/>
              <a:ahLst/>
              <a:cxnLst/>
              <a:rect r="r" b="b" t="t" l="l"/>
              <a:pathLst>
                <a:path h="12071388" w="13717487">
                  <a:moveTo>
                    <a:pt x="0" y="0"/>
                  </a:moveTo>
                  <a:lnTo>
                    <a:pt x="13717487" y="0"/>
                  </a:lnTo>
                  <a:lnTo>
                    <a:pt x="13717487" y="12071388"/>
                  </a:lnTo>
                  <a:lnTo>
                    <a:pt x="0" y="1207138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224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</p:grpSp>
      <p:sp>
        <p:nvSpPr>
          <p:cNvPr name="Freeform 5" id="5"/>
          <p:cNvSpPr/>
          <p:nvPr/>
        </p:nvSpPr>
        <p:spPr>
          <a:xfrm flipH="false" flipV="false" rot="5400000">
            <a:off x="-1237159" y="617220"/>
            <a:ext cx="10287000" cy="9052560"/>
          </a:xfrm>
          <a:custGeom>
            <a:avLst/>
            <a:gdLst/>
            <a:ahLst/>
            <a:cxnLst/>
            <a:rect r="r" b="b" t="t" l="l"/>
            <a:pathLst>
              <a:path h="9052560" w="10287000">
                <a:moveTo>
                  <a:pt x="0" y="0"/>
                </a:moveTo>
                <a:lnTo>
                  <a:pt x="10287000" y="0"/>
                </a:lnTo>
                <a:lnTo>
                  <a:pt x="10287000" y="9052560"/>
                </a:lnTo>
                <a:lnTo>
                  <a:pt x="0" y="90525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24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5400000">
            <a:off x="8806396" y="617220"/>
            <a:ext cx="10287000" cy="9052560"/>
          </a:xfrm>
          <a:custGeom>
            <a:avLst/>
            <a:gdLst/>
            <a:ahLst/>
            <a:cxnLst/>
            <a:rect r="r" b="b" t="t" l="l"/>
            <a:pathLst>
              <a:path h="9052560" w="10287000">
                <a:moveTo>
                  <a:pt x="0" y="0"/>
                </a:moveTo>
                <a:lnTo>
                  <a:pt x="10287000" y="0"/>
                </a:lnTo>
                <a:lnTo>
                  <a:pt x="10287000" y="9052560"/>
                </a:lnTo>
                <a:lnTo>
                  <a:pt x="0" y="90525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24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880111" y="-224790"/>
            <a:ext cx="16527779" cy="632460"/>
            <a:chOff x="0" y="0"/>
            <a:chExt cx="4352995" cy="166574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4352995" cy="166574"/>
            </a:xfrm>
            <a:custGeom>
              <a:avLst/>
              <a:gdLst/>
              <a:ahLst/>
              <a:cxnLst/>
              <a:rect r="r" b="b" t="t" l="l"/>
              <a:pathLst>
                <a:path h="166574" w="4352995">
                  <a:moveTo>
                    <a:pt x="0" y="0"/>
                  </a:moveTo>
                  <a:lnTo>
                    <a:pt x="4352995" y="0"/>
                  </a:lnTo>
                  <a:lnTo>
                    <a:pt x="4352995" y="166574"/>
                  </a:lnTo>
                  <a:lnTo>
                    <a:pt x="0" y="166574"/>
                  </a:lnTo>
                  <a:close/>
                </a:path>
              </a:pathLst>
            </a:custGeom>
            <a:solidFill>
              <a:srgbClr val="B10710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38100"/>
              <a:ext cx="4352995" cy="12847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482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880111" y="9879821"/>
            <a:ext cx="16527779" cy="632460"/>
            <a:chOff x="0" y="0"/>
            <a:chExt cx="4352995" cy="166574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4352995" cy="166574"/>
            </a:xfrm>
            <a:custGeom>
              <a:avLst/>
              <a:gdLst/>
              <a:ahLst/>
              <a:cxnLst/>
              <a:rect r="r" b="b" t="t" l="l"/>
              <a:pathLst>
                <a:path h="166574" w="4352995">
                  <a:moveTo>
                    <a:pt x="0" y="0"/>
                  </a:moveTo>
                  <a:lnTo>
                    <a:pt x="4352995" y="0"/>
                  </a:lnTo>
                  <a:lnTo>
                    <a:pt x="4352995" y="166574"/>
                  </a:lnTo>
                  <a:lnTo>
                    <a:pt x="0" y="166574"/>
                  </a:lnTo>
                  <a:close/>
                </a:path>
              </a:pathLst>
            </a:custGeom>
            <a:solidFill>
              <a:srgbClr val="B10710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38100"/>
              <a:ext cx="4352995" cy="12847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482"/>
                </a:lnSpc>
              </a:pP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3431887" y="2616403"/>
            <a:ext cx="11424225" cy="15082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1385"/>
              </a:lnSpc>
              <a:spcBef>
                <a:spcPct val="0"/>
              </a:spcBef>
            </a:pPr>
            <a:r>
              <a:rPr lang="en-US" sz="11385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THANK YOU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5025543" y="7854360"/>
            <a:ext cx="8236913" cy="5667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490"/>
              </a:lnSpc>
              <a:spcBef>
                <a:spcPct val="0"/>
              </a:spcBef>
            </a:pPr>
            <a:r>
              <a:rPr lang="en-US" sz="3773" spc="-18">
                <a:solidFill>
                  <a:srgbClr val="B1071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+123-456-7890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5025543" y="6826675"/>
            <a:ext cx="8236913" cy="5667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490"/>
              </a:lnSpc>
              <a:spcBef>
                <a:spcPct val="0"/>
              </a:spcBef>
            </a:pPr>
            <a:r>
              <a:rPr lang="en-US" sz="3773" spc="-18" strike="noStrike" u="none">
                <a:solidFill>
                  <a:srgbClr val="B1071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@reallygreatsite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5025543" y="5828899"/>
            <a:ext cx="8236913" cy="5667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490"/>
              </a:lnSpc>
              <a:spcBef>
                <a:spcPct val="0"/>
              </a:spcBef>
            </a:pPr>
            <a:r>
              <a:rPr lang="en-US" sz="3773" spc="-18" strike="noStrike" u="none">
                <a:solidFill>
                  <a:srgbClr val="B1071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www.reallygreatsite.com</a:t>
            </a:r>
          </a:p>
        </p:txBody>
      </p:sp>
    </p:spTree>
  </p:cSld>
  <p:clrMapOvr>
    <a:masterClrMapping/>
  </p:clrMapOvr>
  <p:transition spd="fast">
    <p:fade/>
  </p:transition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083785" y="-224790"/>
            <a:ext cx="20576230" cy="10737070"/>
            <a:chOff x="0" y="0"/>
            <a:chExt cx="27434974" cy="14316094"/>
          </a:xfrm>
        </p:grpSpPr>
        <p:sp>
          <p:nvSpPr>
            <p:cNvPr name="Freeform 3" id="3"/>
            <p:cNvSpPr/>
            <p:nvPr/>
          </p:nvSpPr>
          <p:spPr>
            <a:xfrm flipH="false" flipV="false" rot="-10800000">
              <a:off x="0" y="1122025"/>
              <a:ext cx="13717487" cy="12071388"/>
            </a:xfrm>
            <a:custGeom>
              <a:avLst/>
              <a:gdLst/>
              <a:ahLst/>
              <a:cxnLst/>
              <a:rect r="r" b="b" t="t" l="l"/>
              <a:pathLst>
                <a:path h="12071388" w="13717487">
                  <a:moveTo>
                    <a:pt x="0" y="0"/>
                  </a:moveTo>
                  <a:lnTo>
                    <a:pt x="13717487" y="0"/>
                  </a:lnTo>
                  <a:lnTo>
                    <a:pt x="13717487" y="12071389"/>
                  </a:lnTo>
                  <a:lnTo>
                    <a:pt x="0" y="1207138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224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name="Freeform 4" id="4"/>
            <p:cNvSpPr/>
            <p:nvPr/>
          </p:nvSpPr>
          <p:spPr>
            <a:xfrm flipH="false" flipV="false" rot="-10800000">
              <a:off x="13717487" y="1122025"/>
              <a:ext cx="13717487" cy="12071388"/>
            </a:xfrm>
            <a:custGeom>
              <a:avLst/>
              <a:gdLst/>
              <a:ahLst/>
              <a:cxnLst/>
              <a:rect r="r" b="b" t="t" l="l"/>
              <a:pathLst>
                <a:path h="12071388" w="13717487">
                  <a:moveTo>
                    <a:pt x="0" y="0"/>
                  </a:moveTo>
                  <a:lnTo>
                    <a:pt x="13717487" y="0"/>
                  </a:lnTo>
                  <a:lnTo>
                    <a:pt x="13717487" y="12071389"/>
                  </a:lnTo>
                  <a:lnTo>
                    <a:pt x="0" y="1207138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224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name="Freeform 5" id="5"/>
            <p:cNvSpPr/>
            <p:nvPr/>
          </p:nvSpPr>
          <p:spPr>
            <a:xfrm flipH="false" flipV="false" rot="5400000">
              <a:off x="-204498" y="1122679"/>
              <a:ext cx="13716000" cy="12070080"/>
            </a:xfrm>
            <a:custGeom>
              <a:avLst/>
              <a:gdLst/>
              <a:ahLst/>
              <a:cxnLst/>
              <a:rect r="r" b="b" t="t" l="l"/>
              <a:pathLst>
                <a:path h="1207008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2070080"/>
                  </a:lnTo>
                  <a:lnTo>
                    <a:pt x="0" y="1207008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224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name="Freeform 6" id="6"/>
            <p:cNvSpPr/>
            <p:nvPr/>
          </p:nvSpPr>
          <p:spPr>
            <a:xfrm flipH="false" flipV="false" rot="5400000">
              <a:off x="13186907" y="1122679"/>
              <a:ext cx="13716000" cy="12070080"/>
            </a:xfrm>
            <a:custGeom>
              <a:avLst/>
              <a:gdLst/>
              <a:ahLst/>
              <a:cxnLst/>
              <a:rect r="r" b="b" t="t" l="l"/>
              <a:pathLst>
                <a:path h="1207008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2070080"/>
                  </a:lnTo>
                  <a:lnTo>
                    <a:pt x="0" y="1207008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224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grpSp>
          <p:nvGrpSpPr>
            <p:cNvPr name="Group 7" id="7"/>
            <p:cNvGrpSpPr/>
            <p:nvPr/>
          </p:nvGrpSpPr>
          <p:grpSpPr>
            <a:xfrm rot="0">
              <a:off x="2618527" y="13472814"/>
              <a:ext cx="22037038" cy="843280"/>
              <a:chOff x="0" y="0"/>
              <a:chExt cx="4352995" cy="166574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 rot="0">
                <a:off x="0" y="0"/>
                <a:ext cx="4352995" cy="166574"/>
              </a:xfrm>
              <a:custGeom>
                <a:avLst/>
                <a:gdLst/>
                <a:ahLst/>
                <a:cxnLst/>
                <a:rect r="r" b="b" t="t" l="l"/>
                <a:pathLst>
                  <a:path h="166574" w="4352995">
                    <a:moveTo>
                      <a:pt x="0" y="0"/>
                    </a:moveTo>
                    <a:lnTo>
                      <a:pt x="4352995" y="0"/>
                    </a:lnTo>
                    <a:lnTo>
                      <a:pt x="4352995" y="166574"/>
                    </a:lnTo>
                    <a:lnTo>
                      <a:pt x="0" y="166574"/>
                    </a:lnTo>
                    <a:close/>
                  </a:path>
                </a:pathLst>
              </a:custGeom>
              <a:solidFill>
                <a:srgbClr val="B10710"/>
              </a:solidFill>
            </p:spPr>
          </p:sp>
          <p:sp>
            <p:nvSpPr>
              <p:cNvPr name="TextBox 9" id="9"/>
              <p:cNvSpPr txBox="true"/>
              <p:nvPr/>
            </p:nvSpPr>
            <p:spPr>
              <a:xfrm>
                <a:off x="0" y="38100"/>
                <a:ext cx="4352995" cy="128474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482"/>
                  </a:lnSpc>
                </a:pPr>
              </a:p>
            </p:txBody>
          </p:sp>
        </p:grpSp>
        <p:grpSp>
          <p:nvGrpSpPr>
            <p:cNvPr name="Group 10" id="10"/>
            <p:cNvGrpSpPr/>
            <p:nvPr/>
          </p:nvGrpSpPr>
          <p:grpSpPr>
            <a:xfrm rot="0">
              <a:off x="2618527" y="0"/>
              <a:ext cx="22037038" cy="843280"/>
              <a:chOff x="0" y="0"/>
              <a:chExt cx="4352995" cy="166574"/>
            </a:xfrm>
          </p:grpSpPr>
          <p:sp>
            <p:nvSpPr>
              <p:cNvPr name="Freeform 11" id="11"/>
              <p:cNvSpPr/>
              <p:nvPr/>
            </p:nvSpPr>
            <p:spPr>
              <a:xfrm flipH="false" flipV="false" rot="0">
                <a:off x="0" y="0"/>
                <a:ext cx="4352995" cy="166574"/>
              </a:xfrm>
              <a:custGeom>
                <a:avLst/>
                <a:gdLst/>
                <a:ahLst/>
                <a:cxnLst/>
                <a:rect r="r" b="b" t="t" l="l"/>
                <a:pathLst>
                  <a:path h="166574" w="4352995">
                    <a:moveTo>
                      <a:pt x="0" y="0"/>
                    </a:moveTo>
                    <a:lnTo>
                      <a:pt x="4352995" y="0"/>
                    </a:lnTo>
                    <a:lnTo>
                      <a:pt x="4352995" y="166574"/>
                    </a:lnTo>
                    <a:lnTo>
                      <a:pt x="0" y="166574"/>
                    </a:lnTo>
                    <a:close/>
                  </a:path>
                </a:pathLst>
              </a:custGeom>
              <a:solidFill>
                <a:srgbClr val="B10710"/>
              </a:solidFill>
            </p:spPr>
          </p:sp>
          <p:sp>
            <p:nvSpPr>
              <p:cNvPr name="TextBox 12" id="12"/>
              <p:cNvSpPr txBox="true"/>
              <p:nvPr/>
            </p:nvSpPr>
            <p:spPr>
              <a:xfrm>
                <a:off x="0" y="38100"/>
                <a:ext cx="4352995" cy="128474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482"/>
                  </a:lnSpc>
                </a:pPr>
              </a:p>
            </p:txBody>
          </p:sp>
        </p:grpSp>
      </p:grpSp>
      <p:grpSp>
        <p:nvGrpSpPr>
          <p:cNvPr name="Group 13" id="13"/>
          <p:cNvGrpSpPr/>
          <p:nvPr/>
        </p:nvGrpSpPr>
        <p:grpSpPr>
          <a:xfrm rot="0">
            <a:off x="2802168" y="5399735"/>
            <a:ext cx="4122875" cy="3928857"/>
            <a:chOff x="0" y="0"/>
            <a:chExt cx="812800" cy="774551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12800" cy="774551"/>
            </a:xfrm>
            <a:custGeom>
              <a:avLst/>
              <a:gdLst/>
              <a:ahLst/>
              <a:cxnLst/>
              <a:rect r="r" b="b" t="t" l="l"/>
              <a:pathLst>
                <a:path h="774551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774551"/>
                  </a:lnTo>
                  <a:lnTo>
                    <a:pt x="0" y="774551"/>
                  </a:lnTo>
                  <a:close/>
                </a:path>
              </a:pathLst>
            </a:custGeom>
            <a:solidFill>
              <a:srgbClr val="B10710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57150"/>
              <a:ext cx="812800" cy="717401"/>
            </a:xfrm>
            <a:prstGeom prst="rect">
              <a:avLst/>
            </a:prstGeom>
          </p:spPr>
          <p:txBody>
            <a:bodyPr anchor="ctr" rtlCol="false" tIns="53213" lIns="53213" bIns="53213" rIns="53213"/>
            <a:lstStyle/>
            <a:p>
              <a:pPr algn="ctr">
                <a:lnSpc>
                  <a:spcPts val="2599"/>
                </a:lnSpc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3005767" y="5593752"/>
            <a:ext cx="4122875" cy="3928857"/>
            <a:chOff x="0" y="0"/>
            <a:chExt cx="812800" cy="774551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812800" cy="774551"/>
            </a:xfrm>
            <a:custGeom>
              <a:avLst/>
              <a:gdLst/>
              <a:ahLst/>
              <a:cxnLst/>
              <a:rect r="r" b="b" t="t" l="l"/>
              <a:pathLst>
                <a:path h="774551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774551"/>
                  </a:lnTo>
                  <a:lnTo>
                    <a:pt x="0" y="774551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8" id="18"/>
            <p:cNvSpPr txBox="true"/>
            <p:nvPr/>
          </p:nvSpPr>
          <p:spPr>
            <a:xfrm>
              <a:off x="0" y="57150"/>
              <a:ext cx="812800" cy="717401"/>
            </a:xfrm>
            <a:prstGeom prst="rect">
              <a:avLst/>
            </a:prstGeom>
          </p:spPr>
          <p:txBody>
            <a:bodyPr anchor="ctr" rtlCol="false" tIns="53213" lIns="53213" bIns="53213" rIns="53213"/>
            <a:lstStyle/>
            <a:p>
              <a:pPr algn="ctr">
                <a:lnSpc>
                  <a:spcPts val="2599"/>
                </a:lnSpc>
              </a:pP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5908361" y="1332320"/>
            <a:ext cx="6471277" cy="3197974"/>
            <a:chOff x="0" y="0"/>
            <a:chExt cx="1704369" cy="842265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1704369" cy="842265"/>
            </a:xfrm>
            <a:custGeom>
              <a:avLst/>
              <a:gdLst/>
              <a:ahLst/>
              <a:cxnLst/>
              <a:rect r="r" b="b" t="t" l="l"/>
              <a:pathLst>
                <a:path h="842265" w="1704369">
                  <a:moveTo>
                    <a:pt x="0" y="0"/>
                  </a:moveTo>
                  <a:lnTo>
                    <a:pt x="1704369" y="0"/>
                  </a:lnTo>
                  <a:lnTo>
                    <a:pt x="1704369" y="842265"/>
                  </a:lnTo>
                  <a:lnTo>
                    <a:pt x="0" y="842265"/>
                  </a:lnTo>
                  <a:close/>
                </a:path>
              </a:pathLst>
            </a:custGeom>
            <a:solidFill>
              <a:srgbClr val="B10710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21" id="21"/>
            <p:cNvSpPr txBox="true"/>
            <p:nvPr/>
          </p:nvSpPr>
          <p:spPr>
            <a:xfrm>
              <a:off x="0" y="38100"/>
              <a:ext cx="1704369" cy="80416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482"/>
                </a:lnSpc>
              </a:pPr>
            </a:p>
          </p:txBody>
        </p:sp>
      </p:grpSp>
      <p:grpSp>
        <p:nvGrpSpPr>
          <p:cNvPr name="Group 22" id="22"/>
          <p:cNvGrpSpPr/>
          <p:nvPr/>
        </p:nvGrpSpPr>
        <p:grpSpPr>
          <a:xfrm rot="0">
            <a:off x="4015948" y="2900435"/>
            <a:ext cx="1885176" cy="2447077"/>
            <a:chOff x="0" y="0"/>
            <a:chExt cx="2513568" cy="3262770"/>
          </a:xfrm>
        </p:grpSpPr>
        <p:sp>
          <p:nvSpPr>
            <p:cNvPr name="AutoShape 23" id="23"/>
            <p:cNvSpPr/>
            <p:nvPr/>
          </p:nvSpPr>
          <p:spPr>
            <a:xfrm flipH="true">
              <a:off x="1766388" y="57514"/>
              <a:ext cx="0" cy="1838295"/>
            </a:xfrm>
            <a:prstGeom prst="line">
              <a:avLst/>
            </a:prstGeom>
            <a:ln cap="flat" w="101600">
              <a:solidFill>
                <a:srgbClr val="E9ACAD"/>
              </a:solidFill>
              <a:prstDash val="sysDash"/>
              <a:headEnd type="none" len="sm" w="sm"/>
              <a:tailEnd type="none" len="sm" w="sm"/>
            </a:ln>
          </p:spPr>
        </p:sp>
        <p:sp>
          <p:nvSpPr>
            <p:cNvPr name="AutoShape 24" id="24"/>
            <p:cNvSpPr/>
            <p:nvPr/>
          </p:nvSpPr>
          <p:spPr>
            <a:xfrm flipV="true">
              <a:off x="1790989" y="50798"/>
              <a:ext cx="722186" cy="5592"/>
            </a:xfrm>
            <a:prstGeom prst="line">
              <a:avLst/>
            </a:prstGeom>
            <a:ln cap="flat" w="101600">
              <a:solidFill>
                <a:srgbClr val="E9ACAD"/>
              </a:solidFill>
              <a:prstDash val="sysDash"/>
              <a:headEnd type="none" len="sm" w="sm"/>
              <a:tailEnd type="none" len="sm" w="sm"/>
            </a:ln>
          </p:spPr>
        </p:sp>
        <p:sp>
          <p:nvSpPr>
            <p:cNvPr name="AutoShape 25" id="25"/>
            <p:cNvSpPr/>
            <p:nvPr/>
          </p:nvSpPr>
          <p:spPr>
            <a:xfrm>
              <a:off x="26389" y="1871398"/>
              <a:ext cx="1764411" cy="0"/>
            </a:xfrm>
            <a:prstGeom prst="line">
              <a:avLst/>
            </a:prstGeom>
            <a:ln cap="flat" w="101600">
              <a:solidFill>
                <a:srgbClr val="E9ACAD"/>
              </a:solidFill>
              <a:prstDash val="sysDash"/>
              <a:headEnd type="none" len="sm" w="sm"/>
              <a:tailEnd type="none" len="sm" w="sm"/>
            </a:ln>
          </p:spPr>
        </p:sp>
        <p:sp>
          <p:nvSpPr>
            <p:cNvPr name="AutoShape 26" id="26"/>
            <p:cNvSpPr/>
            <p:nvPr/>
          </p:nvSpPr>
          <p:spPr>
            <a:xfrm>
              <a:off x="50800" y="1883289"/>
              <a:ext cx="0" cy="1379481"/>
            </a:xfrm>
            <a:prstGeom prst="line">
              <a:avLst/>
            </a:prstGeom>
            <a:ln cap="flat" w="101600">
              <a:solidFill>
                <a:srgbClr val="E9ACAD"/>
              </a:solidFill>
              <a:prstDash val="sysDash"/>
              <a:headEnd type="none" len="sm" w="sm"/>
              <a:tailEnd type="triangle" len="med" w="lg"/>
            </a:ln>
          </p:spPr>
        </p:sp>
      </p:grpSp>
      <p:sp>
        <p:nvSpPr>
          <p:cNvPr name="TextBox 27" id="27"/>
          <p:cNvSpPr txBox="true"/>
          <p:nvPr/>
        </p:nvSpPr>
        <p:spPr>
          <a:xfrm rot="0">
            <a:off x="3337580" y="7111924"/>
            <a:ext cx="3535448" cy="1962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39749" indent="-269875" lvl="1">
              <a:lnSpc>
                <a:spcPts val="3149"/>
              </a:lnSpc>
              <a:buFont typeface="Arial"/>
              <a:buChar char="•"/>
            </a:pPr>
            <a:r>
              <a:rPr lang="en-US" sz="2499" spc="62">
                <a:solidFill>
                  <a:srgbClr val="E40913"/>
                </a:solidFill>
                <a:latin typeface="Alice"/>
                <a:ea typeface="Alice"/>
                <a:cs typeface="Alice"/>
                <a:sym typeface="Alice"/>
              </a:rPr>
              <a:t>User Management</a:t>
            </a:r>
          </a:p>
          <a:p>
            <a:pPr algn="l" marL="539749" indent="-269875" lvl="1">
              <a:lnSpc>
                <a:spcPts val="3149"/>
              </a:lnSpc>
              <a:buFont typeface="Arial"/>
              <a:buChar char="•"/>
            </a:pPr>
            <a:r>
              <a:rPr lang="en-US" sz="2499" spc="62">
                <a:solidFill>
                  <a:srgbClr val="E40913"/>
                </a:solidFill>
                <a:latin typeface="Alice"/>
                <a:ea typeface="Alice"/>
                <a:cs typeface="Alice"/>
                <a:sym typeface="Alice"/>
              </a:rPr>
              <a:t>Content Management</a:t>
            </a:r>
          </a:p>
          <a:p>
            <a:pPr algn="l" marL="539749" indent="-269875" lvl="1">
              <a:lnSpc>
                <a:spcPts val="3149"/>
              </a:lnSpc>
              <a:buFont typeface="Arial"/>
              <a:buChar char="•"/>
            </a:pPr>
            <a:r>
              <a:rPr lang="en-US" sz="2499" spc="62">
                <a:solidFill>
                  <a:srgbClr val="E40913"/>
                </a:solidFill>
                <a:latin typeface="Alice"/>
                <a:ea typeface="Alice"/>
                <a:cs typeface="Alice"/>
                <a:sym typeface="Alice"/>
              </a:rPr>
              <a:t>Streaming</a:t>
            </a:r>
          </a:p>
          <a:p>
            <a:pPr algn="l" marL="539749" indent="-269875" lvl="1">
              <a:lnSpc>
                <a:spcPts val="3149"/>
              </a:lnSpc>
              <a:spcBef>
                <a:spcPct val="0"/>
              </a:spcBef>
              <a:buFont typeface="Arial"/>
              <a:buChar char="•"/>
            </a:pPr>
            <a:r>
              <a:rPr lang="en-US" sz="2499" spc="62">
                <a:solidFill>
                  <a:srgbClr val="E40913"/>
                </a:solidFill>
                <a:latin typeface="Alice"/>
                <a:ea typeface="Alice"/>
                <a:cs typeface="Alice"/>
                <a:sym typeface="Alice"/>
              </a:rPr>
              <a:t>Recommendations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3133724" y="5907964"/>
            <a:ext cx="3835411" cy="9201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599"/>
              </a:lnSpc>
              <a:spcBef>
                <a:spcPct val="0"/>
              </a:spcBef>
            </a:pPr>
            <a:r>
              <a:rPr lang="en-US" sz="3599" spc="71">
                <a:solidFill>
                  <a:srgbClr val="B10710"/>
                </a:solidFill>
                <a:latin typeface="Anton"/>
                <a:ea typeface="Anton"/>
                <a:cs typeface="Anton"/>
                <a:sym typeface="Anton"/>
              </a:rPr>
              <a:t>Functional Requirements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6391690" y="1699671"/>
            <a:ext cx="5504619" cy="23766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591"/>
              </a:lnSpc>
            </a:pPr>
            <a:r>
              <a:rPr lang="en-US" sz="6900" spc="345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SYSTEM</a:t>
            </a:r>
          </a:p>
          <a:p>
            <a:pPr algn="ctr" marL="0" indent="0" lvl="0">
              <a:lnSpc>
                <a:spcPts val="9591"/>
              </a:lnSpc>
            </a:pPr>
            <a:r>
              <a:rPr lang="en-US" sz="6900" spc="345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REQUIREMENTS</a:t>
            </a:r>
          </a:p>
        </p:txBody>
      </p:sp>
    </p:spTree>
  </p:cSld>
  <p:clrMapOvr>
    <a:masterClrMapping/>
  </p:clrMapOvr>
  <p:transition spd="fast">
    <p:fade/>
  </p:transition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083785" y="-224790"/>
            <a:ext cx="20576230" cy="10737070"/>
            <a:chOff x="0" y="0"/>
            <a:chExt cx="27434974" cy="14316094"/>
          </a:xfrm>
        </p:grpSpPr>
        <p:sp>
          <p:nvSpPr>
            <p:cNvPr name="Freeform 3" id="3"/>
            <p:cNvSpPr/>
            <p:nvPr/>
          </p:nvSpPr>
          <p:spPr>
            <a:xfrm flipH="false" flipV="false" rot="-10800000">
              <a:off x="0" y="1122025"/>
              <a:ext cx="13717487" cy="12071388"/>
            </a:xfrm>
            <a:custGeom>
              <a:avLst/>
              <a:gdLst/>
              <a:ahLst/>
              <a:cxnLst/>
              <a:rect r="r" b="b" t="t" l="l"/>
              <a:pathLst>
                <a:path h="12071388" w="13717487">
                  <a:moveTo>
                    <a:pt x="0" y="0"/>
                  </a:moveTo>
                  <a:lnTo>
                    <a:pt x="13717487" y="0"/>
                  </a:lnTo>
                  <a:lnTo>
                    <a:pt x="13717487" y="12071389"/>
                  </a:lnTo>
                  <a:lnTo>
                    <a:pt x="0" y="1207138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224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name="Freeform 4" id="4"/>
            <p:cNvSpPr/>
            <p:nvPr/>
          </p:nvSpPr>
          <p:spPr>
            <a:xfrm flipH="false" flipV="false" rot="-10800000">
              <a:off x="13717487" y="1122025"/>
              <a:ext cx="13717487" cy="12071388"/>
            </a:xfrm>
            <a:custGeom>
              <a:avLst/>
              <a:gdLst/>
              <a:ahLst/>
              <a:cxnLst/>
              <a:rect r="r" b="b" t="t" l="l"/>
              <a:pathLst>
                <a:path h="12071388" w="13717487">
                  <a:moveTo>
                    <a:pt x="0" y="0"/>
                  </a:moveTo>
                  <a:lnTo>
                    <a:pt x="13717487" y="0"/>
                  </a:lnTo>
                  <a:lnTo>
                    <a:pt x="13717487" y="12071389"/>
                  </a:lnTo>
                  <a:lnTo>
                    <a:pt x="0" y="1207138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224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name="Freeform 5" id="5"/>
            <p:cNvSpPr/>
            <p:nvPr/>
          </p:nvSpPr>
          <p:spPr>
            <a:xfrm flipH="false" flipV="false" rot="5400000">
              <a:off x="-204498" y="1122679"/>
              <a:ext cx="13716000" cy="12070080"/>
            </a:xfrm>
            <a:custGeom>
              <a:avLst/>
              <a:gdLst/>
              <a:ahLst/>
              <a:cxnLst/>
              <a:rect r="r" b="b" t="t" l="l"/>
              <a:pathLst>
                <a:path h="1207008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2070080"/>
                  </a:lnTo>
                  <a:lnTo>
                    <a:pt x="0" y="1207008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224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name="Freeform 6" id="6"/>
            <p:cNvSpPr/>
            <p:nvPr/>
          </p:nvSpPr>
          <p:spPr>
            <a:xfrm flipH="false" flipV="false" rot="5400000">
              <a:off x="13186907" y="1122679"/>
              <a:ext cx="13716000" cy="12070080"/>
            </a:xfrm>
            <a:custGeom>
              <a:avLst/>
              <a:gdLst/>
              <a:ahLst/>
              <a:cxnLst/>
              <a:rect r="r" b="b" t="t" l="l"/>
              <a:pathLst>
                <a:path h="1207008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2070080"/>
                  </a:lnTo>
                  <a:lnTo>
                    <a:pt x="0" y="1207008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224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grpSp>
          <p:nvGrpSpPr>
            <p:cNvPr name="Group 7" id="7"/>
            <p:cNvGrpSpPr/>
            <p:nvPr/>
          </p:nvGrpSpPr>
          <p:grpSpPr>
            <a:xfrm rot="0">
              <a:off x="2618527" y="13472814"/>
              <a:ext cx="22037038" cy="843280"/>
              <a:chOff x="0" y="0"/>
              <a:chExt cx="4352995" cy="166574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 rot="0">
                <a:off x="0" y="0"/>
                <a:ext cx="4352995" cy="166574"/>
              </a:xfrm>
              <a:custGeom>
                <a:avLst/>
                <a:gdLst/>
                <a:ahLst/>
                <a:cxnLst/>
                <a:rect r="r" b="b" t="t" l="l"/>
                <a:pathLst>
                  <a:path h="166574" w="4352995">
                    <a:moveTo>
                      <a:pt x="0" y="0"/>
                    </a:moveTo>
                    <a:lnTo>
                      <a:pt x="4352995" y="0"/>
                    </a:lnTo>
                    <a:lnTo>
                      <a:pt x="4352995" y="166574"/>
                    </a:lnTo>
                    <a:lnTo>
                      <a:pt x="0" y="166574"/>
                    </a:lnTo>
                    <a:close/>
                  </a:path>
                </a:pathLst>
              </a:custGeom>
              <a:solidFill>
                <a:srgbClr val="B10710"/>
              </a:solidFill>
            </p:spPr>
          </p:sp>
          <p:sp>
            <p:nvSpPr>
              <p:cNvPr name="TextBox 9" id="9"/>
              <p:cNvSpPr txBox="true"/>
              <p:nvPr/>
            </p:nvSpPr>
            <p:spPr>
              <a:xfrm>
                <a:off x="0" y="38100"/>
                <a:ext cx="4352995" cy="128474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482"/>
                  </a:lnSpc>
                </a:pPr>
              </a:p>
            </p:txBody>
          </p:sp>
        </p:grpSp>
        <p:grpSp>
          <p:nvGrpSpPr>
            <p:cNvPr name="Group 10" id="10"/>
            <p:cNvGrpSpPr/>
            <p:nvPr/>
          </p:nvGrpSpPr>
          <p:grpSpPr>
            <a:xfrm rot="0">
              <a:off x="2618527" y="0"/>
              <a:ext cx="22037038" cy="843280"/>
              <a:chOff x="0" y="0"/>
              <a:chExt cx="4352995" cy="166574"/>
            </a:xfrm>
          </p:grpSpPr>
          <p:sp>
            <p:nvSpPr>
              <p:cNvPr name="Freeform 11" id="11"/>
              <p:cNvSpPr/>
              <p:nvPr/>
            </p:nvSpPr>
            <p:spPr>
              <a:xfrm flipH="false" flipV="false" rot="0">
                <a:off x="0" y="0"/>
                <a:ext cx="4352995" cy="166574"/>
              </a:xfrm>
              <a:custGeom>
                <a:avLst/>
                <a:gdLst/>
                <a:ahLst/>
                <a:cxnLst/>
                <a:rect r="r" b="b" t="t" l="l"/>
                <a:pathLst>
                  <a:path h="166574" w="4352995">
                    <a:moveTo>
                      <a:pt x="0" y="0"/>
                    </a:moveTo>
                    <a:lnTo>
                      <a:pt x="4352995" y="0"/>
                    </a:lnTo>
                    <a:lnTo>
                      <a:pt x="4352995" y="166574"/>
                    </a:lnTo>
                    <a:lnTo>
                      <a:pt x="0" y="166574"/>
                    </a:lnTo>
                    <a:close/>
                  </a:path>
                </a:pathLst>
              </a:custGeom>
              <a:solidFill>
                <a:srgbClr val="B10710"/>
              </a:solidFill>
            </p:spPr>
          </p:sp>
          <p:sp>
            <p:nvSpPr>
              <p:cNvPr name="TextBox 12" id="12"/>
              <p:cNvSpPr txBox="true"/>
              <p:nvPr/>
            </p:nvSpPr>
            <p:spPr>
              <a:xfrm>
                <a:off x="0" y="38100"/>
                <a:ext cx="4352995" cy="128474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482"/>
                  </a:lnSpc>
                </a:pPr>
              </a:p>
            </p:txBody>
          </p:sp>
        </p:grpSp>
      </p:grpSp>
      <p:grpSp>
        <p:nvGrpSpPr>
          <p:cNvPr name="Group 13" id="13"/>
          <p:cNvGrpSpPr/>
          <p:nvPr/>
        </p:nvGrpSpPr>
        <p:grpSpPr>
          <a:xfrm rot="0">
            <a:off x="10758950" y="5399735"/>
            <a:ext cx="4326474" cy="4122875"/>
            <a:chOff x="0" y="0"/>
            <a:chExt cx="5768632" cy="5497167"/>
          </a:xfrm>
        </p:grpSpPr>
        <p:grpSp>
          <p:nvGrpSpPr>
            <p:cNvPr name="Group 14" id="14"/>
            <p:cNvGrpSpPr/>
            <p:nvPr/>
          </p:nvGrpSpPr>
          <p:grpSpPr>
            <a:xfrm rot="0">
              <a:off x="0" y="0"/>
              <a:ext cx="5497167" cy="5238477"/>
              <a:chOff x="0" y="0"/>
              <a:chExt cx="812800" cy="774551"/>
            </a:xfrm>
          </p:grpSpPr>
          <p:sp>
            <p:nvSpPr>
              <p:cNvPr name="Freeform 15" id="15"/>
              <p:cNvSpPr/>
              <p:nvPr/>
            </p:nvSpPr>
            <p:spPr>
              <a:xfrm flipH="false" flipV="false" rot="0">
                <a:off x="0" y="0"/>
                <a:ext cx="812800" cy="774551"/>
              </a:xfrm>
              <a:custGeom>
                <a:avLst/>
                <a:gdLst/>
                <a:ahLst/>
                <a:cxnLst/>
                <a:rect r="r" b="b" t="t" l="l"/>
                <a:pathLst>
                  <a:path h="774551" w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774551"/>
                    </a:lnTo>
                    <a:lnTo>
                      <a:pt x="0" y="774551"/>
                    </a:lnTo>
                    <a:close/>
                  </a:path>
                </a:pathLst>
              </a:custGeom>
              <a:solidFill>
                <a:srgbClr val="B10710"/>
              </a:solidFill>
            </p:spPr>
          </p:sp>
          <p:sp>
            <p:nvSpPr>
              <p:cNvPr name="TextBox 16" id="16"/>
              <p:cNvSpPr txBox="true"/>
              <p:nvPr/>
            </p:nvSpPr>
            <p:spPr>
              <a:xfrm>
                <a:off x="0" y="47625"/>
                <a:ext cx="812800" cy="726926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00"/>
                  </a:lnSpc>
                </a:pPr>
              </a:p>
            </p:txBody>
          </p:sp>
        </p:grpSp>
        <p:grpSp>
          <p:nvGrpSpPr>
            <p:cNvPr name="Group 17" id="17"/>
            <p:cNvGrpSpPr/>
            <p:nvPr/>
          </p:nvGrpSpPr>
          <p:grpSpPr>
            <a:xfrm rot="0">
              <a:off x="271465" y="258690"/>
              <a:ext cx="5497167" cy="5238477"/>
              <a:chOff x="0" y="0"/>
              <a:chExt cx="812800" cy="774551"/>
            </a:xfrm>
          </p:grpSpPr>
          <p:sp>
            <p:nvSpPr>
              <p:cNvPr name="Freeform 18" id="18"/>
              <p:cNvSpPr/>
              <p:nvPr/>
            </p:nvSpPr>
            <p:spPr>
              <a:xfrm flipH="false" flipV="false" rot="0">
                <a:off x="0" y="0"/>
                <a:ext cx="812800" cy="774551"/>
              </a:xfrm>
              <a:custGeom>
                <a:avLst/>
                <a:gdLst/>
                <a:ahLst/>
                <a:cxnLst/>
                <a:rect r="r" b="b" t="t" l="l"/>
                <a:pathLst>
                  <a:path h="774551" w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774551"/>
                    </a:lnTo>
                    <a:lnTo>
                      <a:pt x="0" y="774551"/>
                    </a:lnTo>
                    <a:close/>
                  </a:path>
                </a:pathLst>
              </a:custGeom>
              <a:solidFill>
                <a:srgbClr val="FFFFFF"/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name="TextBox 19" id="19"/>
              <p:cNvSpPr txBox="true"/>
              <p:nvPr/>
            </p:nvSpPr>
            <p:spPr>
              <a:xfrm>
                <a:off x="0" y="47625"/>
                <a:ext cx="812800" cy="726926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00"/>
                  </a:lnSpc>
                </a:pPr>
              </a:p>
            </p:txBody>
          </p:sp>
        </p:grpSp>
      </p:grpSp>
      <p:grpSp>
        <p:nvGrpSpPr>
          <p:cNvPr name="Group 20" id="20"/>
          <p:cNvGrpSpPr/>
          <p:nvPr/>
        </p:nvGrpSpPr>
        <p:grpSpPr>
          <a:xfrm rot="0">
            <a:off x="2802168" y="5399735"/>
            <a:ext cx="4122875" cy="3928857"/>
            <a:chOff x="0" y="0"/>
            <a:chExt cx="812800" cy="774551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12800" cy="774551"/>
            </a:xfrm>
            <a:custGeom>
              <a:avLst/>
              <a:gdLst/>
              <a:ahLst/>
              <a:cxnLst/>
              <a:rect r="r" b="b" t="t" l="l"/>
              <a:pathLst>
                <a:path h="774551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774551"/>
                  </a:lnTo>
                  <a:lnTo>
                    <a:pt x="0" y="774551"/>
                  </a:lnTo>
                  <a:close/>
                </a:path>
              </a:pathLst>
            </a:custGeom>
            <a:solidFill>
              <a:srgbClr val="B10710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57150"/>
              <a:ext cx="812800" cy="717401"/>
            </a:xfrm>
            <a:prstGeom prst="rect">
              <a:avLst/>
            </a:prstGeom>
          </p:spPr>
          <p:txBody>
            <a:bodyPr anchor="ctr" rtlCol="false" tIns="53213" lIns="53213" bIns="53213" rIns="53213"/>
            <a:lstStyle/>
            <a:p>
              <a:pPr algn="ctr">
                <a:lnSpc>
                  <a:spcPts val="2599"/>
                </a:lnSpc>
              </a:pP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3005767" y="5593752"/>
            <a:ext cx="4122875" cy="3928857"/>
            <a:chOff x="0" y="0"/>
            <a:chExt cx="812800" cy="774551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812800" cy="774551"/>
            </a:xfrm>
            <a:custGeom>
              <a:avLst/>
              <a:gdLst/>
              <a:ahLst/>
              <a:cxnLst/>
              <a:rect r="r" b="b" t="t" l="l"/>
              <a:pathLst>
                <a:path h="774551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774551"/>
                  </a:lnTo>
                  <a:lnTo>
                    <a:pt x="0" y="774551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25" id="25"/>
            <p:cNvSpPr txBox="true"/>
            <p:nvPr/>
          </p:nvSpPr>
          <p:spPr>
            <a:xfrm>
              <a:off x="0" y="57150"/>
              <a:ext cx="812800" cy="717401"/>
            </a:xfrm>
            <a:prstGeom prst="rect">
              <a:avLst/>
            </a:prstGeom>
          </p:spPr>
          <p:txBody>
            <a:bodyPr anchor="ctr" rtlCol="false" tIns="53213" lIns="53213" bIns="53213" rIns="53213"/>
            <a:lstStyle/>
            <a:p>
              <a:pPr algn="ctr">
                <a:lnSpc>
                  <a:spcPts val="2599"/>
                </a:lnSpc>
              </a:pP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5908361" y="1332320"/>
            <a:ext cx="6471277" cy="3197974"/>
            <a:chOff x="0" y="0"/>
            <a:chExt cx="1704369" cy="842265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1704369" cy="842265"/>
            </a:xfrm>
            <a:custGeom>
              <a:avLst/>
              <a:gdLst/>
              <a:ahLst/>
              <a:cxnLst/>
              <a:rect r="r" b="b" t="t" l="l"/>
              <a:pathLst>
                <a:path h="842265" w="1704369">
                  <a:moveTo>
                    <a:pt x="0" y="0"/>
                  </a:moveTo>
                  <a:lnTo>
                    <a:pt x="1704369" y="0"/>
                  </a:lnTo>
                  <a:lnTo>
                    <a:pt x="1704369" y="842265"/>
                  </a:lnTo>
                  <a:lnTo>
                    <a:pt x="0" y="842265"/>
                  </a:lnTo>
                  <a:close/>
                </a:path>
              </a:pathLst>
            </a:custGeom>
            <a:solidFill>
              <a:srgbClr val="B10710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28" id="28"/>
            <p:cNvSpPr txBox="true"/>
            <p:nvPr/>
          </p:nvSpPr>
          <p:spPr>
            <a:xfrm>
              <a:off x="0" y="38100"/>
              <a:ext cx="1704369" cy="80416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482"/>
                </a:lnSpc>
              </a:pPr>
            </a:p>
          </p:txBody>
        </p:sp>
      </p:grpSp>
      <p:grpSp>
        <p:nvGrpSpPr>
          <p:cNvPr name="Group 29" id="29"/>
          <p:cNvGrpSpPr/>
          <p:nvPr/>
        </p:nvGrpSpPr>
        <p:grpSpPr>
          <a:xfrm rot="0">
            <a:off x="4015948" y="2900435"/>
            <a:ext cx="1885176" cy="2447077"/>
            <a:chOff x="0" y="0"/>
            <a:chExt cx="2513568" cy="3262770"/>
          </a:xfrm>
        </p:grpSpPr>
        <p:sp>
          <p:nvSpPr>
            <p:cNvPr name="AutoShape 30" id="30"/>
            <p:cNvSpPr/>
            <p:nvPr/>
          </p:nvSpPr>
          <p:spPr>
            <a:xfrm flipH="true">
              <a:off x="1766388" y="57514"/>
              <a:ext cx="0" cy="1838295"/>
            </a:xfrm>
            <a:prstGeom prst="line">
              <a:avLst/>
            </a:prstGeom>
            <a:ln cap="flat" w="101600">
              <a:solidFill>
                <a:srgbClr val="E9ACAD"/>
              </a:solidFill>
              <a:prstDash val="sysDash"/>
              <a:headEnd type="none" len="sm" w="sm"/>
              <a:tailEnd type="none" len="sm" w="sm"/>
            </a:ln>
          </p:spPr>
        </p:sp>
        <p:sp>
          <p:nvSpPr>
            <p:cNvPr name="AutoShape 31" id="31"/>
            <p:cNvSpPr/>
            <p:nvPr/>
          </p:nvSpPr>
          <p:spPr>
            <a:xfrm flipV="true">
              <a:off x="1790989" y="50798"/>
              <a:ext cx="722186" cy="5592"/>
            </a:xfrm>
            <a:prstGeom prst="line">
              <a:avLst/>
            </a:prstGeom>
            <a:ln cap="flat" w="101600">
              <a:solidFill>
                <a:srgbClr val="E9ACAD"/>
              </a:solidFill>
              <a:prstDash val="sysDash"/>
              <a:headEnd type="none" len="sm" w="sm"/>
              <a:tailEnd type="none" len="sm" w="sm"/>
            </a:ln>
          </p:spPr>
        </p:sp>
        <p:sp>
          <p:nvSpPr>
            <p:cNvPr name="AutoShape 32" id="32"/>
            <p:cNvSpPr/>
            <p:nvPr/>
          </p:nvSpPr>
          <p:spPr>
            <a:xfrm>
              <a:off x="26389" y="1871398"/>
              <a:ext cx="1764411" cy="0"/>
            </a:xfrm>
            <a:prstGeom prst="line">
              <a:avLst/>
            </a:prstGeom>
            <a:ln cap="flat" w="101600">
              <a:solidFill>
                <a:srgbClr val="E9ACAD"/>
              </a:solidFill>
              <a:prstDash val="sysDash"/>
              <a:headEnd type="none" len="sm" w="sm"/>
              <a:tailEnd type="none" len="sm" w="sm"/>
            </a:ln>
          </p:spPr>
        </p:sp>
        <p:sp>
          <p:nvSpPr>
            <p:cNvPr name="AutoShape 33" id="33"/>
            <p:cNvSpPr/>
            <p:nvPr/>
          </p:nvSpPr>
          <p:spPr>
            <a:xfrm>
              <a:off x="50800" y="1883289"/>
              <a:ext cx="0" cy="1379481"/>
            </a:xfrm>
            <a:prstGeom prst="line">
              <a:avLst/>
            </a:prstGeom>
            <a:ln cap="flat" w="101600">
              <a:solidFill>
                <a:srgbClr val="E9ACAD"/>
              </a:solidFill>
              <a:prstDash val="sysDash"/>
              <a:headEnd type="none" len="sm" w="sm"/>
              <a:tailEnd type="triangle" len="med" w="lg"/>
            </a:ln>
          </p:spPr>
        </p:sp>
      </p:grpSp>
      <p:sp>
        <p:nvSpPr>
          <p:cNvPr name="AutoShape 34" id="34"/>
          <p:cNvSpPr/>
          <p:nvPr/>
        </p:nvSpPr>
        <p:spPr>
          <a:xfrm flipH="true">
            <a:off x="12910489" y="2856692"/>
            <a:ext cx="0" cy="1434552"/>
          </a:xfrm>
          <a:prstGeom prst="line">
            <a:avLst/>
          </a:prstGeom>
          <a:ln cap="flat" w="76200">
            <a:solidFill>
              <a:srgbClr val="E9ACAD"/>
            </a:solidFill>
            <a:prstDash val="sysDash"/>
            <a:headEnd type="none" len="sm" w="sm"/>
            <a:tailEnd type="none" len="sm" w="sm"/>
          </a:ln>
        </p:spPr>
      </p:sp>
      <p:sp>
        <p:nvSpPr>
          <p:cNvPr name="AutoShape 35" id="35"/>
          <p:cNvSpPr/>
          <p:nvPr/>
        </p:nvSpPr>
        <p:spPr>
          <a:xfrm flipV="true">
            <a:off x="12389548" y="2851451"/>
            <a:ext cx="520871" cy="4364"/>
          </a:xfrm>
          <a:prstGeom prst="line">
            <a:avLst/>
          </a:prstGeom>
          <a:ln cap="flat" w="76200">
            <a:solidFill>
              <a:srgbClr val="E9ACAD"/>
            </a:solidFill>
            <a:prstDash val="sysDash"/>
            <a:headEnd type="none" len="sm" w="sm"/>
            <a:tailEnd type="none" len="sm" w="sm"/>
          </a:ln>
        </p:spPr>
      </p:sp>
      <p:sp>
        <p:nvSpPr>
          <p:cNvPr name="AutoShape 36" id="36"/>
          <p:cNvSpPr/>
          <p:nvPr/>
        </p:nvSpPr>
        <p:spPr>
          <a:xfrm>
            <a:off x="12928232" y="4272194"/>
            <a:ext cx="1272567" cy="0"/>
          </a:xfrm>
          <a:prstGeom prst="line">
            <a:avLst/>
          </a:prstGeom>
          <a:ln cap="flat" w="76200">
            <a:solidFill>
              <a:srgbClr val="E9ACAD"/>
            </a:solidFill>
            <a:prstDash val="sysDash"/>
            <a:headEnd type="none" len="sm" w="sm"/>
            <a:tailEnd type="none" len="sm" w="sm"/>
          </a:ln>
        </p:spPr>
      </p:sp>
      <p:sp>
        <p:nvSpPr>
          <p:cNvPr name="AutoShape 37" id="37"/>
          <p:cNvSpPr/>
          <p:nvPr/>
        </p:nvSpPr>
        <p:spPr>
          <a:xfrm>
            <a:off x="14218405" y="4281473"/>
            <a:ext cx="0" cy="1076507"/>
          </a:xfrm>
          <a:prstGeom prst="line">
            <a:avLst/>
          </a:prstGeom>
          <a:ln cap="flat" w="76200">
            <a:solidFill>
              <a:srgbClr val="E9ACAD"/>
            </a:solidFill>
            <a:prstDash val="sysDash"/>
            <a:headEnd type="none" len="sm" w="sm"/>
            <a:tailEnd type="triangle" len="med" w="lg"/>
          </a:ln>
        </p:spPr>
      </p:sp>
      <p:sp>
        <p:nvSpPr>
          <p:cNvPr name="TextBox 38" id="38"/>
          <p:cNvSpPr txBox="true"/>
          <p:nvPr/>
        </p:nvSpPr>
        <p:spPr>
          <a:xfrm rot="0">
            <a:off x="3337580" y="7111924"/>
            <a:ext cx="3535448" cy="1962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39749" indent="-269875" lvl="1">
              <a:lnSpc>
                <a:spcPts val="3149"/>
              </a:lnSpc>
              <a:buFont typeface="Arial"/>
              <a:buChar char="•"/>
            </a:pPr>
            <a:r>
              <a:rPr lang="en-US" sz="2499" spc="62">
                <a:solidFill>
                  <a:srgbClr val="E40913"/>
                </a:solidFill>
                <a:latin typeface="Alice"/>
                <a:ea typeface="Alice"/>
                <a:cs typeface="Alice"/>
                <a:sym typeface="Alice"/>
              </a:rPr>
              <a:t>User Management</a:t>
            </a:r>
          </a:p>
          <a:p>
            <a:pPr algn="l" marL="539749" indent="-269875" lvl="1">
              <a:lnSpc>
                <a:spcPts val="3149"/>
              </a:lnSpc>
              <a:buFont typeface="Arial"/>
              <a:buChar char="•"/>
            </a:pPr>
            <a:r>
              <a:rPr lang="en-US" sz="2499" spc="62">
                <a:solidFill>
                  <a:srgbClr val="E40913"/>
                </a:solidFill>
                <a:latin typeface="Alice"/>
                <a:ea typeface="Alice"/>
                <a:cs typeface="Alice"/>
                <a:sym typeface="Alice"/>
              </a:rPr>
              <a:t>Content Management</a:t>
            </a:r>
          </a:p>
          <a:p>
            <a:pPr algn="l" marL="539749" indent="-269875" lvl="1">
              <a:lnSpc>
                <a:spcPts val="3149"/>
              </a:lnSpc>
              <a:buFont typeface="Arial"/>
              <a:buChar char="•"/>
            </a:pPr>
            <a:r>
              <a:rPr lang="en-US" sz="2499" spc="62">
                <a:solidFill>
                  <a:srgbClr val="E40913"/>
                </a:solidFill>
                <a:latin typeface="Alice"/>
                <a:ea typeface="Alice"/>
                <a:cs typeface="Alice"/>
                <a:sym typeface="Alice"/>
              </a:rPr>
              <a:t>Streaming</a:t>
            </a:r>
          </a:p>
          <a:p>
            <a:pPr algn="l" marL="539749" indent="-269875" lvl="1">
              <a:lnSpc>
                <a:spcPts val="3149"/>
              </a:lnSpc>
              <a:spcBef>
                <a:spcPct val="0"/>
              </a:spcBef>
              <a:buFont typeface="Arial"/>
              <a:buChar char="•"/>
            </a:pPr>
            <a:r>
              <a:rPr lang="en-US" sz="2499" spc="62">
                <a:solidFill>
                  <a:srgbClr val="E40913"/>
                </a:solidFill>
                <a:latin typeface="Alice"/>
                <a:ea typeface="Alice"/>
                <a:cs typeface="Alice"/>
                <a:sym typeface="Alice"/>
              </a:rPr>
              <a:t>Recommendations</a:t>
            </a:r>
          </a:p>
        </p:txBody>
      </p:sp>
      <p:sp>
        <p:nvSpPr>
          <p:cNvPr name="TextBox 39" id="39"/>
          <p:cNvSpPr txBox="true"/>
          <p:nvPr/>
        </p:nvSpPr>
        <p:spPr>
          <a:xfrm rot="0">
            <a:off x="11275668" y="7111924"/>
            <a:ext cx="3535448" cy="1571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39746" indent="-269873" lvl="1">
              <a:lnSpc>
                <a:spcPts val="3149"/>
              </a:lnSpc>
              <a:buFont typeface="Arial"/>
              <a:buChar char="•"/>
            </a:pPr>
            <a:r>
              <a:rPr lang="en-US" sz="2499" spc="62">
                <a:solidFill>
                  <a:srgbClr val="E40913"/>
                </a:solidFill>
                <a:latin typeface="Alice"/>
                <a:ea typeface="Alice"/>
                <a:cs typeface="Alice"/>
                <a:sym typeface="Alice"/>
              </a:rPr>
              <a:t>Scalability</a:t>
            </a:r>
          </a:p>
          <a:p>
            <a:pPr algn="l" marL="539746" indent="-269873" lvl="1">
              <a:lnSpc>
                <a:spcPts val="3149"/>
              </a:lnSpc>
              <a:buFont typeface="Arial"/>
              <a:buChar char="•"/>
            </a:pPr>
            <a:r>
              <a:rPr lang="en-US" sz="2499" spc="62">
                <a:solidFill>
                  <a:srgbClr val="E40913"/>
                </a:solidFill>
                <a:latin typeface="Alice"/>
                <a:ea typeface="Alice"/>
                <a:cs typeface="Alice"/>
                <a:sym typeface="Alice"/>
              </a:rPr>
              <a:t>Performance</a:t>
            </a:r>
          </a:p>
          <a:p>
            <a:pPr algn="l" marL="539746" indent="-269873" lvl="1">
              <a:lnSpc>
                <a:spcPts val="3149"/>
              </a:lnSpc>
              <a:buFont typeface="Arial"/>
              <a:buChar char="•"/>
            </a:pPr>
            <a:r>
              <a:rPr lang="en-US" sz="2499" spc="62">
                <a:solidFill>
                  <a:srgbClr val="E40913"/>
                </a:solidFill>
                <a:latin typeface="Alice"/>
                <a:ea typeface="Alice"/>
                <a:cs typeface="Alice"/>
                <a:sym typeface="Alice"/>
              </a:rPr>
              <a:t>Security</a:t>
            </a:r>
          </a:p>
          <a:p>
            <a:pPr algn="l" marL="539746" indent="-269873" lvl="1">
              <a:lnSpc>
                <a:spcPts val="3149"/>
              </a:lnSpc>
              <a:spcBef>
                <a:spcPct val="0"/>
              </a:spcBef>
              <a:buFont typeface="Arial"/>
              <a:buChar char="•"/>
            </a:pPr>
            <a:r>
              <a:rPr lang="en-US" sz="2499" spc="62">
                <a:solidFill>
                  <a:srgbClr val="E40913"/>
                </a:solidFill>
                <a:latin typeface="Alice"/>
                <a:ea typeface="Alice"/>
                <a:cs typeface="Alice"/>
                <a:sym typeface="Alice"/>
              </a:rPr>
              <a:t>Availability</a:t>
            </a:r>
          </a:p>
        </p:txBody>
      </p:sp>
      <p:sp>
        <p:nvSpPr>
          <p:cNvPr name="TextBox 40" id="40"/>
          <p:cNvSpPr txBox="true"/>
          <p:nvPr/>
        </p:nvSpPr>
        <p:spPr>
          <a:xfrm rot="0">
            <a:off x="3133724" y="5907964"/>
            <a:ext cx="3835411" cy="9201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599"/>
              </a:lnSpc>
              <a:spcBef>
                <a:spcPct val="0"/>
              </a:spcBef>
            </a:pPr>
            <a:r>
              <a:rPr lang="en-US" sz="3599" spc="71">
                <a:solidFill>
                  <a:srgbClr val="B10710"/>
                </a:solidFill>
                <a:latin typeface="Anton"/>
                <a:ea typeface="Anton"/>
                <a:cs typeface="Anton"/>
                <a:sym typeface="Anton"/>
              </a:rPr>
              <a:t>Functional Requirements</a:t>
            </a:r>
          </a:p>
        </p:txBody>
      </p:sp>
      <p:sp>
        <p:nvSpPr>
          <p:cNvPr name="TextBox 41" id="41"/>
          <p:cNvSpPr txBox="true"/>
          <p:nvPr/>
        </p:nvSpPr>
        <p:spPr>
          <a:xfrm rot="0">
            <a:off x="10817605" y="5857415"/>
            <a:ext cx="4221255" cy="9201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599"/>
              </a:lnSpc>
              <a:spcBef>
                <a:spcPct val="0"/>
              </a:spcBef>
            </a:pPr>
            <a:r>
              <a:rPr lang="en-US" sz="3599" spc="71">
                <a:solidFill>
                  <a:srgbClr val="B10710"/>
                </a:solidFill>
                <a:latin typeface="Anton"/>
                <a:ea typeface="Anton"/>
                <a:cs typeface="Anton"/>
                <a:sym typeface="Anton"/>
              </a:rPr>
              <a:t>Non-Functional Requirements</a:t>
            </a:r>
          </a:p>
        </p:txBody>
      </p:sp>
      <p:sp>
        <p:nvSpPr>
          <p:cNvPr name="TextBox 42" id="42"/>
          <p:cNvSpPr txBox="true"/>
          <p:nvPr/>
        </p:nvSpPr>
        <p:spPr>
          <a:xfrm rot="0">
            <a:off x="6391690" y="1699671"/>
            <a:ext cx="5504619" cy="23766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591"/>
              </a:lnSpc>
            </a:pPr>
            <a:r>
              <a:rPr lang="en-US" sz="6900" spc="345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SYSTEM</a:t>
            </a:r>
          </a:p>
          <a:p>
            <a:pPr algn="ctr" marL="0" indent="0" lvl="0">
              <a:lnSpc>
                <a:spcPts val="9591"/>
              </a:lnSpc>
            </a:pPr>
            <a:r>
              <a:rPr lang="en-US" sz="6900" spc="345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REQUIREMENTS</a:t>
            </a:r>
          </a:p>
        </p:txBody>
      </p:sp>
    </p:spTree>
  </p:cSld>
  <p:clrMapOvr>
    <a:masterClrMapping/>
  </p:clrMapOvr>
  <p:transition spd="fast">
    <p:fade/>
  </p:transition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0800000">
            <a:off x="-1083785" y="616729"/>
            <a:ext cx="10288115" cy="9053541"/>
          </a:xfrm>
          <a:custGeom>
            <a:avLst/>
            <a:gdLst/>
            <a:ahLst/>
            <a:cxnLst/>
            <a:rect r="r" b="b" t="t" l="l"/>
            <a:pathLst>
              <a:path h="9053541" w="10288115">
                <a:moveTo>
                  <a:pt x="0" y="0"/>
                </a:moveTo>
                <a:lnTo>
                  <a:pt x="10288115" y="0"/>
                </a:lnTo>
                <a:lnTo>
                  <a:pt x="10288115" y="9053542"/>
                </a:lnTo>
                <a:lnTo>
                  <a:pt x="0" y="905354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24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" id="3"/>
          <p:cNvSpPr/>
          <p:nvPr/>
        </p:nvSpPr>
        <p:spPr>
          <a:xfrm flipH="false" flipV="false" rot="-10800000">
            <a:off x="9204330" y="616729"/>
            <a:ext cx="10288115" cy="9053541"/>
          </a:xfrm>
          <a:custGeom>
            <a:avLst/>
            <a:gdLst/>
            <a:ahLst/>
            <a:cxnLst/>
            <a:rect r="r" b="b" t="t" l="l"/>
            <a:pathLst>
              <a:path h="9053541" w="10288115">
                <a:moveTo>
                  <a:pt x="0" y="0"/>
                </a:moveTo>
                <a:lnTo>
                  <a:pt x="10288115" y="0"/>
                </a:lnTo>
                <a:lnTo>
                  <a:pt x="10288115" y="9053542"/>
                </a:lnTo>
                <a:lnTo>
                  <a:pt x="0" y="905354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24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5400000">
            <a:off x="-1237159" y="617220"/>
            <a:ext cx="10287000" cy="9052560"/>
          </a:xfrm>
          <a:custGeom>
            <a:avLst/>
            <a:gdLst/>
            <a:ahLst/>
            <a:cxnLst/>
            <a:rect r="r" b="b" t="t" l="l"/>
            <a:pathLst>
              <a:path h="9052560" w="10287000">
                <a:moveTo>
                  <a:pt x="0" y="0"/>
                </a:moveTo>
                <a:lnTo>
                  <a:pt x="10287000" y="0"/>
                </a:lnTo>
                <a:lnTo>
                  <a:pt x="10287000" y="9052560"/>
                </a:lnTo>
                <a:lnTo>
                  <a:pt x="0" y="90525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24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5400000">
            <a:off x="8806396" y="617220"/>
            <a:ext cx="10287000" cy="9052560"/>
          </a:xfrm>
          <a:custGeom>
            <a:avLst/>
            <a:gdLst/>
            <a:ahLst/>
            <a:cxnLst/>
            <a:rect r="r" b="b" t="t" l="l"/>
            <a:pathLst>
              <a:path h="9052560" w="10287000">
                <a:moveTo>
                  <a:pt x="0" y="0"/>
                </a:moveTo>
                <a:lnTo>
                  <a:pt x="10287000" y="0"/>
                </a:lnTo>
                <a:lnTo>
                  <a:pt x="10287000" y="9052560"/>
                </a:lnTo>
                <a:lnTo>
                  <a:pt x="0" y="90525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24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880111" y="10094764"/>
            <a:ext cx="16527779" cy="632460"/>
            <a:chOff x="0" y="0"/>
            <a:chExt cx="4352995" cy="166574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4352995" cy="166574"/>
            </a:xfrm>
            <a:custGeom>
              <a:avLst/>
              <a:gdLst/>
              <a:ahLst/>
              <a:cxnLst/>
              <a:rect r="r" b="b" t="t" l="l"/>
              <a:pathLst>
                <a:path h="166574" w="4352995">
                  <a:moveTo>
                    <a:pt x="0" y="0"/>
                  </a:moveTo>
                  <a:lnTo>
                    <a:pt x="4352995" y="0"/>
                  </a:lnTo>
                  <a:lnTo>
                    <a:pt x="4352995" y="166574"/>
                  </a:lnTo>
                  <a:lnTo>
                    <a:pt x="0" y="166574"/>
                  </a:lnTo>
                  <a:close/>
                </a:path>
              </a:pathLst>
            </a:custGeom>
            <a:solidFill>
              <a:srgbClr val="B10710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38100"/>
              <a:ext cx="4352995" cy="12847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482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880111" y="-425306"/>
            <a:ext cx="16527779" cy="613410"/>
            <a:chOff x="0" y="0"/>
            <a:chExt cx="4352995" cy="161557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4352995" cy="161557"/>
            </a:xfrm>
            <a:custGeom>
              <a:avLst/>
              <a:gdLst/>
              <a:ahLst/>
              <a:cxnLst/>
              <a:rect r="r" b="b" t="t" l="l"/>
              <a:pathLst>
                <a:path h="161557" w="4352995">
                  <a:moveTo>
                    <a:pt x="0" y="0"/>
                  </a:moveTo>
                  <a:lnTo>
                    <a:pt x="4352995" y="0"/>
                  </a:lnTo>
                  <a:lnTo>
                    <a:pt x="4352995" y="161557"/>
                  </a:lnTo>
                  <a:lnTo>
                    <a:pt x="0" y="161557"/>
                  </a:lnTo>
                  <a:close/>
                </a:path>
              </a:pathLst>
            </a:custGeom>
            <a:solidFill>
              <a:srgbClr val="B10710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38100"/>
              <a:ext cx="4352995" cy="12345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482"/>
                </a:lnSpc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4440023" y="676275"/>
            <a:ext cx="8801627" cy="695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500"/>
              </a:lnSpc>
              <a:spcBef>
                <a:spcPct val="0"/>
              </a:spcBef>
            </a:pPr>
            <a:r>
              <a:rPr lang="en-US" sz="4500">
                <a:solidFill>
                  <a:srgbClr val="FFFFFF"/>
                </a:solidFill>
                <a:latin typeface="Calibri (MS)"/>
                <a:ea typeface="Calibri (MS)"/>
                <a:cs typeface="Calibri (MS)"/>
                <a:sym typeface="Calibri (MS)"/>
              </a:rPr>
              <a:t>Functional Requirements</a:t>
            </a:r>
          </a:p>
        </p:txBody>
      </p:sp>
      <p:grpSp>
        <p:nvGrpSpPr>
          <p:cNvPr name="Group 13" id="13"/>
          <p:cNvGrpSpPr/>
          <p:nvPr/>
        </p:nvGrpSpPr>
        <p:grpSpPr>
          <a:xfrm rot="0">
            <a:off x="1578524" y="1637725"/>
            <a:ext cx="15072888" cy="7975396"/>
            <a:chOff x="0" y="0"/>
            <a:chExt cx="1934797" cy="1023744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934797" cy="1023744"/>
            </a:xfrm>
            <a:custGeom>
              <a:avLst/>
              <a:gdLst/>
              <a:ahLst/>
              <a:cxnLst/>
              <a:rect r="r" b="b" t="t" l="l"/>
              <a:pathLst>
                <a:path h="1023744" w="1934797">
                  <a:moveTo>
                    <a:pt x="0" y="0"/>
                  </a:moveTo>
                  <a:lnTo>
                    <a:pt x="1934797" y="0"/>
                  </a:lnTo>
                  <a:lnTo>
                    <a:pt x="1934797" y="1023744"/>
                  </a:lnTo>
                  <a:lnTo>
                    <a:pt x="0" y="1023744"/>
                  </a:lnTo>
                  <a:close/>
                </a:path>
              </a:pathLst>
            </a:custGeom>
            <a:solidFill>
              <a:srgbClr val="B10710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57150"/>
              <a:ext cx="1934797" cy="966594"/>
            </a:xfrm>
            <a:prstGeom prst="rect">
              <a:avLst/>
            </a:prstGeom>
          </p:spPr>
          <p:txBody>
            <a:bodyPr anchor="ctr" rtlCol="false" tIns="53213" lIns="53213" bIns="53213" rIns="53213"/>
            <a:lstStyle/>
            <a:p>
              <a:pPr algn="ctr">
                <a:lnSpc>
                  <a:spcPts val="2599"/>
                </a:lnSpc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1719148" y="1792602"/>
            <a:ext cx="15072888" cy="7902112"/>
            <a:chOff x="0" y="0"/>
            <a:chExt cx="1934797" cy="1014337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1934797" cy="1014337"/>
            </a:xfrm>
            <a:custGeom>
              <a:avLst/>
              <a:gdLst/>
              <a:ahLst/>
              <a:cxnLst/>
              <a:rect r="r" b="b" t="t" l="l"/>
              <a:pathLst>
                <a:path h="1014337" w="1934797">
                  <a:moveTo>
                    <a:pt x="0" y="0"/>
                  </a:moveTo>
                  <a:lnTo>
                    <a:pt x="1934797" y="0"/>
                  </a:lnTo>
                  <a:lnTo>
                    <a:pt x="1934797" y="1014337"/>
                  </a:lnTo>
                  <a:lnTo>
                    <a:pt x="0" y="1014337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E9ACAD"/>
              </a:solidFill>
              <a:prstDash val="solid"/>
              <a:miter/>
            </a:ln>
          </p:spPr>
        </p:sp>
        <p:sp>
          <p:nvSpPr>
            <p:cNvPr name="TextBox 18" id="18"/>
            <p:cNvSpPr txBox="true"/>
            <p:nvPr/>
          </p:nvSpPr>
          <p:spPr>
            <a:xfrm>
              <a:off x="0" y="57150"/>
              <a:ext cx="1934797" cy="957187"/>
            </a:xfrm>
            <a:prstGeom prst="rect">
              <a:avLst/>
            </a:prstGeom>
          </p:spPr>
          <p:txBody>
            <a:bodyPr anchor="ctr" rtlCol="false" tIns="53213" lIns="53213" bIns="53213" rIns="53213"/>
            <a:lstStyle/>
            <a:p>
              <a:pPr algn="ctr">
                <a:lnSpc>
                  <a:spcPts val="2599"/>
                </a:lnSpc>
              </a:pPr>
            </a:p>
          </p:txBody>
        </p:sp>
      </p:grpSp>
    </p:spTree>
  </p:cSld>
  <p:clrMapOvr>
    <a:masterClrMapping/>
  </p:clrMapOvr>
  <p:transition spd="fast">
    <p:fade/>
  </p:transition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0800000">
            <a:off x="-1083785" y="616729"/>
            <a:ext cx="10288115" cy="9053541"/>
          </a:xfrm>
          <a:custGeom>
            <a:avLst/>
            <a:gdLst/>
            <a:ahLst/>
            <a:cxnLst/>
            <a:rect r="r" b="b" t="t" l="l"/>
            <a:pathLst>
              <a:path h="9053541" w="10288115">
                <a:moveTo>
                  <a:pt x="0" y="0"/>
                </a:moveTo>
                <a:lnTo>
                  <a:pt x="10288115" y="0"/>
                </a:lnTo>
                <a:lnTo>
                  <a:pt x="10288115" y="9053542"/>
                </a:lnTo>
                <a:lnTo>
                  <a:pt x="0" y="905354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24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" id="3"/>
          <p:cNvSpPr/>
          <p:nvPr/>
        </p:nvSpPr>
        <p:spPr>
          <a:xfrm flipH="false" flipV="false" rot="-10800000">
            <a:off x="9204330" y="616729"/>
            <a:ext cx="10288115" cy="9053541"/>
          </a:xfrm>
          <a:custGeom>
            <a:avLst/>
            <a:gdLst/>
            <a:ahLst/>
            <a:cxnLst/>
            <a:rect r="r" b="b" t="t" l="l"/>
            <a:pathLst>
              <a:path h="9053541" w="10288115">
                <a:moveTo>
                  <a:pt x="0" y="0"/>
                </a:moveTo>
                <a:lnTo>
                  <a:pt x="10288115" y="0"/>
                </a:lnTo>
                <a:lnTo>
                  <a:pt x="10288115" y="9053542"/>
                </a:lnTo>
                <a:lnTo>
                  <a:pt x="0" y="905354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24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5400000">
            <a:off x="-1237159" y="617220"/>
            <a:ext cx="10287000" cy="9052560"/>
          </a:xfrm>
          <a:custGeom>
            <a:avLst/>
            <a:gdLst/>
            <a:ahLst/>
            <a:cxnLst/>
            <a:rect r="r" b="b" t="t" l="l"/>
            <a:pathLst>
              <a:path h="9052560" w="10287000">
                <a:moveTo>
                  <a:pt x="0" y="0"/>
                </a:moveTo>
                <a:lnTo>
                  <a:pt x="10287000" y="0"/>
                </a:lnTo>
                <a:lnTo>
                  <a:pt x="10287000" y="9052560"/>
                </a:lnTo>
                <a:lnTo>
                  <a:pt x="0" y="90525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24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5400000">
            <a:off x="8806396" y="617220"/>
            <a:ext cx="10287000" cy="9052560"/>
          </a:xfrm>
          <a:custGeom>
            <a:avLst/>
            <a:gdLst/>
            <a:ahLst/>
            <a:cxnLst/>
            <a:rect r="r" b="b" t="t" l="l"/>
            <a:pathLst>
              <a:path h="9052560" w="10287000">
                <a:moveTo>
                  <a:pt x="0" y="0"/>
                </a:moveTo>
                <a:lnTo>
                  <a:pt x="10287000" y="0"/>
                </a:lnTo>
                <a:lnTo>
                  <a:pt x="10287000" y="9052560"/>
                </a:lnTo>
                <a:lnTo>
                  <a:pt x="0" y="90525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24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880111" y="10094764"/>
            <a:ext cx="16527779" cy="632460"/>
            <a:chOff x="0" y="0"/>
            <a:chExt cx="4352995" cy="166574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4352995" cy="166574"/>
            </a:xfrm>
            <a:custGeom>
              <a:avLst/>
              <a:gdLst/>
              <a:ahLst/>
              <a:cxnLst/>
              <a:rect r="r" b="b" t="t" l="l"/>
              <a:pathLst>
                <a:path h="166574" w="4352995">
                  <a:moveTo>
                    <a:pt x="0" y="0"/>
                  </a:moveTo>
                  <a:lnTo>
                    <a:pt x="4352995" y="0"/>
                  </a:lnTo>
                  <a:lnTo>
                    <a:pt x="4352995" y="166574"/>
                  </a:lnTo>
                  <a:lnTo>
                    <a:pt x="0" y="166574"/>
                  </a:lnTo>
                  <a:close/>
                </a:path>
              </a:pathLst>
            </a:custGeom>
            <a:solidFill>
              <a:srgbClr val="B10710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38100"/>
              <a:ext cx="4352995" cy="12847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482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880111" y="-425306"/>
            <a:ext cx="16527779" cy="613410"/>
            <a:chOff x="0" y="0"/>
            <a:chExt cx="4352995" cy="161557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4352995" cy="161557"/>
            </a:xfrm>
            <a:custGeom>
              <a:avLst/>
              <a:gdLst/>
              <a:ahLst/>
              <a:cxnLst/>
              <a:rect r="r" b="b" t="t" l="l"/>
              <a:pathLst>
                <a:path h="161557" w="4352995">
                  <a:moveTo>
                    <a:pt x="0" y="0"/>
                  </a:moveTo>
                  <a:lnTo>
                    <a:pt x="4352995" y="0"/>
                  </a:lnTo>
                  <a:lnTo>
                    <a:pt x="4352995" y="161557"/>
                  </a:lnTo>
                  <a:lnTo>
                    <a:pt x="0" y="161557"/>
                  </a:lnTo>
                  <a:close/>
                </a:path>
              </a:pathLst>
            </a:custGeom>
            <a:solidFill>
              <a:srgbClr val="B10710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38100"/>
              <a:ext cx="4352995" cy="12345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482"/>
                </a:lnSpc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4440023" y="676275"/>
            <a:ext cx="8801627" cy="695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500"/>
              </a:lnSpc>
              <a:spcBef>
                <a:spcPct val="0"/>
              </a:spcBef>
            </a:pPr>
            <a:r>
              <a:rPr lang="en-US" sz="4500">
                <a:solidFill>
                  <a:srgbClr val="FFFFFF"/>
                </a:solidFill>
                <a:latin typeface="Calibri (MS)"/>
                <a:ea typeface="Calibri (MS)"/>
                <a:cs typeface="Calibri (MS)"/>
                <a:sym typeface="Calibri (MS)"/>
              </a:rPr>
              <a:t>Functional Requirements</a:t>
            </a:r>
          </a:p>
        </p:txBody>
      </p:sp>
      <p:grpSp>
        <p:nvGrpSpPr>
          <p:cNvPr name="Group 13" id="13"/>
          <p:cNvGrpSpPr/>
          <p:nvPr/>
        </p:nvGrpSpPr>
        <p:grpSpPr>
          <a:xfrm rot="0">
            <a:off x="1578524" y="1637725"/>
            <a:ext cx="15072888" cy="7975396"/>
            <a:chOff x="0" y="0"/>
            <a:chExt cx="1934797" cy="1023744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934797" cy="1023744"/>
            </a:xfrm>
            <a:custGeom>
              <a:avLst/>
              <a:gdLst/>
              <a:ahLst/>
              <a:cxnLst/>
              <a:rect r="r" b="b" t="t" l="l"/>
              <a:pathLst>
                <a:path h="1023744" w="1934797">
                  <a:moveTo>
                    <a:pt x="0" y="0"/>
                  </a:moveTo>
                  <a:lnTo>
                    <a:pt x="1934797" y="0"/>
                  </a:lnTo>
                  <a:lnTo>
                    <a:pt x="1934797" y="1023744"/>
                  </a:lnTo>
                  <a:lnTo>
                    <a:pt x="0" y="1023744"/>
                  </a:lnTo>
                  <a:close/>
                </a:path>
              </a:pathLst>
            </a:custGeom>
            <a:solidFill>
              <a:srgbClr val="B10710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57150"/>
              <a:ext cx="1934797" cy="966594"/>
            </a:xfrm>
            <a:prstGeom prst="rect">
              <a:avLst/>
            </a:prstGeom>
          </p:spPr>
          <p:txBody>
            <a:bodyPr anchor="ctr" rtlCol="false" tIns="53213" lIns="53213" bIns="53213" rIns="53213"/>
            <a:lstStyle/>
            <a:p>
              <a:pPr algn="ctr">
                <a:lnSpc>
                  <a:spcPts val="2599"/>
                </a:lnSpc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1719148" y="1792602"/>
            <a:ext cx="15072888" cy="7902112"/>
            <a:chOff x="0" y="0"/>
            <a:chExt cx="1934797" cy="1014337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1934797" cy="1014337"/>
            </a:xfrm>
            <a:custGeom>
              <a:avLst/>
              <a:gdLst/>
              <a:ahLst/>
              <a:cxnLst/>
              <a:rect r="r" b="b" t="t" l="l"/>
              <a:pathLst>
                <a:path h="1014337" w="1934797">
                  <a:moveTo>
                    <a:pt x="0" y="0"/>
                  </a:moveTo>
                  <a:lnTo>
                    <a:pt x="1934797" y="0"/>
                  </a:lnTo>
                  <a:lnTo>
                    <a:pt x="1934797" y="1014337"/>
                  </a:lnTo>
                  <a:lnTo>
                    <a:pt x="0" y="1014337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E9ACAD"/>
              </a:solidFill>
              <a:prstDash val="solid"/>
              <a:miter/>
            </a:ln>
          </p:spPr>
        </p:sp>
        <p:sp>
          <p:nvSpPr>
            <p:cNvPr name="TextBox 18" id="18"/>
            <p:cNvSpPr txBox="true"/>
            <p:nvPr/>
          </p:nvSpPr>
          <p:spPr>
            <a:xfrm>
              <a:off x="0" y="57150"/>
              <a:ext cx="1934797" cy="957187"/>
            </a:xfrm>
            <a:prstGeom prst="rect">
              <a:avLst/>
            </a:prstGeom>
          </p:spPr>
          <p:txBody>
            <a:bodyPr anchor="ctr" rtlCol="false" tIns="53213" lIns="53213" bIns="53213" rIns="53213"/>
            <a:lstStyle/>
            <a:p>
              <a:pPr algn="ctr">
                <a:lnSpc>
                  <a:spcPts val="2599"/>
                </a:lnSpc>
              </a:pPr>
            </a:p>
          </p:txBody>
        </p:sp>
      </p:grpSp>
      <p:sp>
        <p:nvSpPr>
          <p:cNvPr name="TextBox 19" id="19"/>
          <p:cNvSpPr txBox="true"/>
          <p:nvPr/>
        </p:nvSpPr>
        <p:spPr>
          <a:xfrm rot="0">
            <a:off x="2876667" y="2034427"/>
            <a:ext cx="11928340" cy="21793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50"/>
              </a:lnSpc>
            </a:pPr>
            <a:r>
              <a:rPr lang="en-US" sz="2300" spc="115" u="sng">
                <a:solidFill>
                  <a:srgbClr val="E40913"/>
                </a:solidFill>
                <a:latin typeface="Alice Bold"/>
                <a:ea typeface="Alice Bold"/>
                <a:cs typeface="Alice Bold"/>
                <a:sym typeface="Alice Bold"/>
              </a:rPr>
              <a:t>User Management</a:t>
            </a:r>
          </a:p>
          <a:p>
            <a:pPr algn="l" marL="496571" indent="-248285" lvl="1">
              <a:lnSpc>
                <a:spcPts val="3450"/>
              </a:lnSpc>
              <a:buFont typeface="Arial"/>
              <a:buChar char="•"/>
            </a:pPr>
            <a:r>
              <a:rPr lang="en-US" sz="2300" spc="57">
                <a:solidFill>
                  <a:srgbClr val="E40913"/>
                </a:solidFill>
                <a:latin typeface="Alice"/>
                <a:ea typeface="Alice"/>
                <a:cs typeface="Alice"/>
                <a:sym typeface="Alice"/>
              </a:rPr>
              <a:t>Registration: to create accounts securely</a:t>
            </a:r>
          </a:p>
          <a:p>
            <a:pPr algn="l" marL="496571" indent="-248285" lvl="1">
              <a:lnSpc>
                <a:spcPts val="3450"/>
              </a:lnSpc>
              <a:buFont typeface="Arial"/>
              <a:buChar char="•"/>
            </a:pPr>
            <a:r>
              <a:rPr lang="en-US" sz="2300" spc="57">
                <a:solidFill>
                  <a:srgbClr val="E40913"/>
                </a:solidFill>
                <a:latin typeface="Alice"/>
                <a:ea typeface="Alice"/>
                <a:cs typeface="Alice"/>
                <a:sym typeface="Alice"/>
              </a:rPr>
              <a:t>L</a:t>
            </a:r>
            <a:r>
              <a:rPr lang="en-US" sz="2300" spc="57">
                <a:solidFill>
                  <a:srgbClr val="E40913"/>
                </a:solidFill>
                <a:latin typeface="Alice"/>
                <a:ea typeface="Alice"/>
                <a:cs typeface="Alice"/>
                <a:sym typeface="Alice"/>
              </a:rPr>
              <a:t>ogin: to authenticate and manage sessions for continuous access </a:t>
            </a:r>
          </a:p>
          <a:p>
            <a:pPr algn="l" marL="496571" indent="-248285" lvl="1">
              <a:lnSpc>
                <a:spcPts val="3450"/>
              </a:lnSpc>
              <a:buFont typeface="Arial"/>
              <a:buChar char="•"/>
            </a:pPr>
            <a:r>
              <a:rPr lang="en-US" sz="2300" spc="57">
                <a:solidFill>
                  <a:srgbClr val="E40913"/>
                </a:solidFill>
                <a:latin typeface="Alice"/>
                <a:ea typeface="Alice"/>
                <a:cs typeface="Alice"/>
                <a:sym typeface="Alice"/>
              </a:rPr>
              <a:t>Profile management: to update personal details, manage multiple profiles, and setting preferences.</a:t>
            </a:r>
          </a:p>
        </p:txBody>
      </p:sp>
    </p:spTree>
  </p:cSld>
  <p:clrMapOvr>
    <a:masterClrMapping/>
  </p:clrMapOvr>
  <p:transition spd="fast">
    <p:fade/>
  </p:transition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0800000">
            <a:off x="-1083785" y="616729"/>
            <a:ext cx="10288115" cy="9053541"/>
          </a:xfrm>
          <a:custGeom>
            <a:avLst/>
            <a:gdLst/>
            <a:ahLst/>
            <a:cxnLst/>
            <a:rect r="r" b="b" t="t" l="l"/>
            <a:pathLst>
              <a:path h="9053541" w="10288115">
                <a:moveTo>
                  <a:pt x="0" y="0"/>
                </a:moveTo>
                <a:lnTo>
                  <a:pt x="10288115" y="0"/>
                </a:lnTo>
                <a:lnTo>
                  <a:pt x="10288115" y="9053542"/>
                </a:lnTo>
                <a:lnTo>
                  <a:pt x="0" y="905354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24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" id="3"/>
          <p:cNvSpPr/>
          <p:nvPr/>
        </p:nvSpPr>
        <p:spPr>
          <a:xfrm flipH="false" flipV="false" rot="-10800000">
            <a:off x="9204330" y="616729"/>
            <a:ext cx="10288115" cy="9053541"/>
          </a:xfrm>
          <a:custGeom>
            <a:avLst/>
            <a:gdLst/>
            <a:ahLst/>
            <a:cxnLst/>
            <a:rect r="r" b="b" t="t" l="l"/>
            <a:pathLst>
              <a:path h="9053541" w="10288115">
                <a:moveTo>
                  <a:pt x="0" y="0"/>
                </a:moveTo>
                <a:lnTo>
                  <a:pt x="10288115" y="0"/>
                </a:lnTo>
                <a:lnTo>
                  <a:pt x="10288115" y="9053542"/>
                </a:lnTo>
                <a:lnTo>
                  <a:pt x="0" y="905354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24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5400000">
            <a:off x="-1237159" y="617220"/>
            <a:ext cx="10287000" cy="9052560"/>
          </a:xfrm>
          <a:custGeom>
            <a:avLst/>
            <a:gdLst/>
            <a:ahLst/>
            <a:cxnLst/>
            <a:rect r="r" b="b" t="t" l="l"/>
            <a:pathLst>
              <a:path h="9052560" w="10287000">
                <a:moveTo>
                  <a:pt x="0" y="0"/>
                </a:moveTo>
                <a:lnTo>
                  <a:pt x="10287000" y="0"/>
                </a:lnTo>
                <a:lnTo>
                  <a:pt x="10287000" y="9052560"/>
                </a:lnTo>
                <a:lnTo>
                  <a:pt x="0" y="90525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24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5400000">
            <a:off x="8806396" y="617220"/>
            <a:ext cx="10287000" cy="9052560"/>
          </a:xfrm>
          <a:custGeom>
            <a:avLst/>
            <a:gdLst/>
            <a:ahLst/>
            <a:cxnLst/>
            <a:rect r="r" b="b" t="t" l="l"/>
            <a:pathLst>
              <a:path h="9052560" w="10287000">
                <a:moveTo>
                  <a:pt x="0" y="0"/>
                </a:moveTo>
                <a:lnTo>
                  <a:pt x="10287000" y="0"/>
                </a:lnTo>
                <a:lnTo>
                  <a:pt x="10287000" y="9052560"/>
                </a:lnTo>
                <a:lnTo>
                  <a:pt x="0" y="90525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24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880111" y="10094764"/>
            <a:ext cx="16527779" cy="632460"/>
            <a:chOff x="0" y="0"/>
            <a:chExt cx="4352995" cy="166574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4352995" cy="166574"/>
            </a:xfrm>
            <a:custGeom>
              <a:avLst/>
              <a:gdLst/>
              <a:ahLst/>
              <a:cxnLst/>
              <a:rect r="r" b="b" t="t" l="l"/>
              <a:pathLst>
                <a:path h="166574" w="4352995">
                  <a:moveTo>
                    <a:pt x="0" y="0"/>
                  </a:moveTo>
                  <a:lnTo>
                    <a:pt x="4352995" y="0"/>
                  </a:lnTo>
                  <a:lnTo>
                    <a:pt x="4352995" y="166574"/>
                  </a:lnTo>
                  <a:lnTo>
                    <a:pt x="0" y="166574"/>
                  </a:lnTo>
                  <a:close/>
                </a:path>
              </a:pathLst>
            </a:custGeom>
            <a:solidFill>
              <a:srgbClr val="B10710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38100"/>
              <a:ext cx="4352995" cy="12847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482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880111" y="-425306"/>
            <a:ext cx="16527779" cy="613410"/>
            <a:chOff x="0" y="0"/>
            <a:chExt cx="4352995" cy="161557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4352995" cy="161557"/>
            </a:xfrm>
            <a:custGeom>
              <a:avLst/>
              <a:gdLst/>
              <a:ahLst/>
              <a:cxnLst/>
              <a:rect r="r" b="b" t="t" l="l"/>
              <a:pathLst>
                <a:path h="161557" w="4352995">
                  <a:moveTo>
                    <a:pt x="0" y="0"/>
                  </a:moveTo>
                  <a:lnTo>
                    <a:pt x="4352995" y="0"/>
                  </a:lnTo>
                  <a:lnTo>
                    <a:pt x="4352995" y="161557"/>
                  </a:lnTo>
                  <a:lnTo>
                    <a:pt x="0" y="161557"/>
                  </a:lnTo>
                  <a:close/>
                </a:path>
              </a:pathLst>
            </a:custGeom>
            <a:solidFill>
              <a:srgbClr val="B10710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38100"/>
              <a:ext cx="4352995" cy="12345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482"/>
                </a:lnSpc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4440023" y="676275"/>
            <a:ext cx="8801627" cy="695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500"/>
              </a:lnSpc>
              <a:spcBef>
                <a:spcPct val="0"/>
              </a:spcBef>
            </a:pPr>
            <a:r>
              <a:rPr lang="en-US" sz="4500">
                <a:solidFill>
                  <a:srgbClr val="FFFFFF"/>
                </a:solidFill>
                <a:latin typeface="Calibri (MS)"/>
                <a:ea typeface="Calibri (MS)"/>
                <a:cs typeface="Calibri (MS)"/>
                <a:sym typeface="Calibri (MS)"/>
              </a:rPr>
              <a:t>Functional Requirements</a:t>
            </a:r>
          </a:p>
        </p:txBody>
      </p:sp>
      <p:grpSp>
        <p:nvGrpSpPr>
          <p:cNvPr name="Group 13" id="13"/>
          <p:cNvGrpSpPr/>
          <p:nvPr/>
        </p:nvGrpSpPr>
        <p:grpSpPr>
          <a:xfrm rot="0">
            <a:off x="1578524" y="1637725"/>
            <a:ext cx="15072888" cy="7975396"/>
            <a:chOff x="0" y="0"/>
            <a:chExt cx="1934797" cy="1023744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934797" cy="1023744"/>
            </a:xfrm>
            <a:custGeom>
              <a:avLst/>
              <a:gdLst/>
              <a:ahLst/>
              <a:cxnLst/>
              <a:rect r="r" b="b" t="t" l="l"/>
              <a:pathLst>
                <a:path h="1023744" w="1934797">
                  <a:moveTo>
                    <a:pt x="0" y="0"/>
                  </a:moveTo>
                  <a:lnTo>
                    <a:pt x="1934797" y="0"/>
                  </a:lnTo>
                  <a:lnTo>
                    <a:pt x="1934797" y="1023744"/>
                  </a:lnTo>
                  <a:lnTo>
                    <a:pt x="0" y="1023744"/>
                  </a:lnTo>
                  <a:close/>
                </a:path>
              </a:pathLst>
            </a:custGeom>
            <a:solidFill>
              <a:srgbClr val="B10710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57150"/>
              <a:ext cx="1934797" cy="966594"/>
            </a:xfrm>
            <a:prstGeom prst="rect">
              <a:avLst/>
            </a:prstGeom>
          </p:spPr>
          <p:txBody>
            <a:bodyPr anchor="ctr" rtlCol="false" tIns="53213" lIns="53213" bIns="53213" rIns="53213"/>
            <a:lstStyle/>
            <a:p>
              <a:pPr algn="ctr">
                <a:lnSpc>
                  <a:spcPts val="2599"/>
                </a:lnSpc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1719148" y="1792602"/>
            <a:ext cx="15072888" cy="7902112"/>
            <a:chOff x="0" y="0"/>
            <a:chExt cx="1934797" cy="1014337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1934797" cy="1014337"/>
            </a:xfrm>
            <a:custGeom>
              <a:avLst/>
              <a:gdLst/>
              <a:ahLst/>
              <a:cxnLst/>
              <a:rect r="r" b="b" t="t" l="l"/>
              <a:pathLst>
                <a:path h="1014337" w="1934797">
                  <a:moveTo>
                    <a:pt x="0" y="0"/>
                  </a:moveTo>
                  <a:lnTo>
                    <a:pt x="1934797" y="0"/>
                  </a:lnTo>
                  <a:lnTo>
                    <a:pt x="1934797" y="1014337"/>
                  </a:lnTo>
                  <a:lnTo>
                    <a:pt x="0" y="1014337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E9ACAD"/>
              </a:solidFill>
              <a:prstDash val="solid"/>
              <a:miter/>
            </a:ln>
          </p:spPr>
        </p:sp>
        <p:sp>
          <p:nvSpPr>
            <p:cNvPr name="TextBox 18" id="18"/>
            <p:cNvSpPr txBox="true"/>
            <p:nvPr/>
          </p:nvSpPr>
          <p:spPr>
            <a:xfrm>
              <a:off x="0" y="57150"/>
              <a:ext cx="1934797" cy="957187"/>
            </a:xfrm>
            <a:prstGeom prst="rect">
              <a:avLst/>
            </a:prstGeom>
          </p:spPr>
          <p:txBody>
            <a:bodyPr anchor="ctr" rtlCol="false" tIns="53213" lIns="53213" bIns="53213" rIns="53213"/>
            <a:lstStyle/>
            <a:p>
              <a:pPr algn="ctr">
                <a:lnSpc>
                  <a:spcPts val="2599"/>
                </a:lnSpc>
              </a:pPr>
            </a:p>
          </p:txBody>
        </p:sp>
      </p:grpSp>
      <p:sp>
        <p:nvSpPr>
          <p:cNvPr name="TextBox 19" id="19"/>
          <p:cNvSpPr txBox="true"/>
          <p:nvPr/>
        </p:nvSpPr>
        <p:spPr>
          <a:xfrm rot="0">
            <a:off x="2876667" y="2034427"/>
            <a:ext cx="11928340" cy="21793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50"/>
              </a:lnSpc>
            </a:pPr>
            <a:r>
              <a:rPr lang="en-US" sz="2300" spc="115" u="sng">
                <a:solidFill>
                  <a:srgbClr val="E40913"/>
                </a:solidFill>
                <a:latin typeface="Alice Bold"/>
                <a:ea typeface="Alice Bold"/>
                <a:cs typeface="Alice Bold"/>
                <a:sym typeface="Alice Bold"/>
              </a:rPr>
              <a:t>User Management</a:t>
            </a:r>
          </a:p>
          <a:p>
            <a:pPr algn="l" marL="496571" indent="-248285" lvl="1">
              <a:lnSpc>
                <a:spcPts val="3450"/>
              </a:lnSpc>
              <a:buFont typeface="Arial"/>
              <a:buChar char="•"/>
            </a:pPr>
            <a:r>
              <a:rPr lang="en-US" sz="2300" spc="57">
                <a:solidFill>
                  <a:srgbClr val="E40913"/>
                </a:solidFill>
                <a:latin typeface="Alice"/>
                <a:ea typeface="Alice"/>
                <a:cs typeface="Alice"/>
                <a:sym typeface="Alice"/>
              </a:rPr>
              <a:t>Registration: to create accounts securely</a:t>
            </a:r>
          </a:p>
          <a:p>
            <a:pPr algn="l" marL="496571" indent="-248285" lvl="1">
              <a:lnSpc>
                <a:spcPts val="3450"/>
              </a:lnSpc>
              <a:buFont typeface="Arial"/>
              <a:buChar char="•"/>
            </a:pPr>
            <a:r>
              <a:rPr lang="en-US" sz="2300" spc="57">
                <a:solidFill>
                  <a:srgbClr val="E40913"/>
                </a:solidFill>
                <a:latin typeface="Alice"/>
                <a:ea typeface="Alice"/>
                <a:cs typeface="Alice"/>
                <a:sym typeface="Alice"/>
              </a:rPr>
              <a:t>L</a:t>
            </a:r>
            <a:r>
              <a:rPr lang="en-US" sz="2300" spc="57">
                <a:solidFill>
                  <a:srgbClr val="E40913"/>
                </a:solidFill>
                <a:latin typeface="Alice"/>
                <a:ea typeface="Alice"/>
                <a:cs typeface="Alice"/>
                <a:sym typeface="Alice"/>
              </a:rPr>
              <a:t>ogin: to authenticate and manage sessions for continuous access </a:t>
            </a:r>
          </a:p>
          <a:p>
            <a:pPr algn="l" marL="496571" indent="-248285" lvl="1">
              <a:lnSpc>
                <a:spcPts val="3450"/>
              </a:lnSpc>
              <a:buFont typeface="Arial"/>
              <a:buChar char="•"/>
            </a:pPr>
            <a:r>
              <a:rPr lang="en-US" sz="2300" spc="57">
                <a:solidFill>
                  <a:srgbClr val="E40913"/>
                </a:solidFill>
                <a:latin typeface="Alice"/>
                <a:ea typeface="Alice"/>
                <a:cs typeface="Alice"/>
                <a:sym typeface="Alice"/>
              </a:rPr>
              <a:t>Profile management: to update personal details, manage multiple profiles, and setting preferences.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2876667" y="4339603"/>
            <a:ext cx="11928340" cy="17411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50"/>
              </a:lnSpc>
            </a:pPr>
            <a:r>
              <a:rPr lang="en-US" sz="2300" spc="115" u="sng">
                <a:solidFill>
                  <a:srgbClr val="E40913"/>
                </a:solidFill>
                <a:latin typeface="Alice Bold"/>
                <a:ea typeface="Alice Bold"/>
                <a:cs typeface="Alice Bold"/>
                <a:sym typeface="Alice Bold"/>
              </a:rPr>
              <a:t>Content Management</a:t>
            </a:r>
          </a:p>
          <a:p>
            <a:pPr algn="l" marL="496571" indent="-248285" lvl="1">
              <a:lnSpc>
                <a:spcPts val="3450"/>
              </a:lnSpc>
              <a:buFont typeface="Arial"/>
              <a:buChar char="•"/>
            </a:pPr>
            <a:r>
              <a:rPr lang="en-US" sz="2300" spc="57">
                <a:solidFill>
                  <a:srgbClr val="E40913"/>
                </a:solidFill>
                <a:latin typeface="Alice"/>
                <a:ea typeface="Alice"/>
                <a:cs typeface="Alice"/>
                <a:sym typeface="Alice"/>
              </a:rPr>
              <a:t>Upload, process, and organize new content into genres and categories</a:t>
            </a:r>
          </a:p>
          <a:p>
            <a:pPr algn="l" marL="496571" indent="-248285" lvl="1">
              <a:lnSpc>
                <a:spcPts val="3450"/>
              </a:lnSpc>
              <a:buFont typeface="Arial"/>
              <a:buChar char="•"/>
            </a:pPr>
            <a:r>
              <a:rPr lang="en-US" sz="2300" spc="57">
                <a:solidFill>
                  <a:srgbClr val="E40913"/>
                </a:solidFill>
                <a:latin typeface="Alice"/>
                <a:ea typeface="Alice"/>
                <a:cs typeface="Alice"/>
                <a:sym typeface="Alice"/>
              </a:rPr>
              <a:t>R</a:t>
            </a:r>
            <a:r>
              <a:rPr lang="en-US" sz="2300" spc="57">
                <a:solidFill>
                  <a:srgbClr val="E40913"/>
                </a:solidFill>
                <a:latin typeface="Alice"/>
                <a:ea typeface="Alice"/>
                <a:cs typeface="Alice"/>
                <a:sym typeface="Alice"/>
              </a:rPr>
              <a:t>egularly update the content library by adding new episodes, refreshing metadata, and removing expired content.</a:t>
            </a:r>
          </a:p>
        </p:txBody>
      </p:sp>
    </p:spTree>
  </p:cSld>
  <p:clrMapOvr>
    <a:masterClrMapping/>
  </p:clrMapOvr>
  <p:transition spd="fast">
    <p:fade/>
  </p:transition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0800000">
            <a:off x="-1083785" y="616729"/>
            <a:ext cx="10288115" cy="9053541"/>
          </a:xfrm>
          <a:custGeom>
            <a:avLst/>
            <a:gdLst/>
            <a:ahLst/>
            <a:cxnLst/>
            <a:rect r="r" b="b" t="t" l="l"/>
            <a:pathLst>
              <a:path h="9053541" w="10288115">
                <a:moveTo>
                  <a:pt x="0" y="0"/>
                </a:moveTo>
                <a:lnTo>
                  <a:pt x="10288115" y="0"/>
                </a:lnTo>
                <a:lnTo>
                  <a:pt x="10288115" y="9053542"/>
                </a:lnTo>
                <a:lnTo>
                  <a:pt x="0" y="905354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24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" id="3"/>
          <p:cNvSpPr/>
          <p:nvPr/>
        </p:nvSpPr>
        <p:spPr>
          <a:xfrm flipH="false" flipV="false" rot="-10800000">
            <a:off x="9204330" y="616729"/>
            <a:ext cx="10288115" cy="9053541"/>
          </a:xfrm>
          <a:custGeom>
            <a:avLst/>
            <a:gdLst/>
            <a:ahLst/>
            <a:cxnLst/>
            <a:rect r="r" b="b" t="t" l="l"/>
            <a:pathLst>
              <a:path h="9053541" w="10288115">
                <a:moveTo>
                  <a:pt x="0" y="0"/>
                </a:moveTo>
                <a:lnTo>
                  <a:pt x="10288115" y="0"/>
                </a:lnTo>
                <a:lnTo>
                  <a:pt x="10288115" y="9053542"/>
                </a:lnTo>
                <a:lnTo>
                  <a:pt x="0" y="905354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24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5400000">
            <a:off x="-1237159" y="617220"/>
            <a:ext cx="10287000" cy="9052560"/>
          </a:xfrm>
          <a:custGeom>
            <a:avLst/>
            <a:gdLst/>
            <a:ahLst/>
            <a:cxnLst/>
            <a:rect r="r" b="b" t="t" l="l"/>
            <a:pathLst>
              <a:path h="9052560" w="10287000">
                <a:moveTo>
                  <a:pt x="0" y="0"/>
                </a:moveTo>
                <a:lnTo>
                  <a:pt x="10287000" y="0"/>
                </a:lnTo>
                <a:lnTo>
                  <a:pt x="10287000" y="9052560"/>
                </a:lnTo>
                <a:lnTo>
                  <a:pt x="0" y="90525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24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5400000">
            <a:off x="8806396" y="617220"/>
            <a:ext cx="10287000" cy="9052560"/>
          </a:xfrm>
          <a:custGeom>
            <a:avLst/>
            <a:gdLst/>
            <a:ahLst/>
            <a:cxnLst/>
            <a:rect r="r" b="b" t="t" l="l"/>
            <a:pathLst>
              <a:path h="9052560" w="10287000">
                <a:moveTo>
                  <a:pt x="0" y="0"/>
                </a:moveTo>
                <a:lnTo>
                  <a:pt x="10287000" y="0"/>
                </a:lnTo>
                <a:lnTo>
                  <a:pt x="10287000" y="9052560"/>
                </a:lnTo>
                <a:lnTo>
                  <a:pt x="0" y="90525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24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880111" y="10094764"/>
            <a:ext cx="16527779" cy="632460"/>
            <a:chOff x="0" y="0"/>
            <a:chExt cx="4352995" cy="166574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4352995" cy="166574"/>
            </a:xfrm>
            <a:custGeom>
              <a:avLst/>
              <a:gdLst/>
              <a:ahLst/>
              <a:cxnLst/>
              <a:rect r="r" b="b" t="t" l="l"/>
              <a:pathLst>
                <a:path h="166574" w="4352995">
                  <a:moveTo>
                    <a:pt x="0" y="0"/>
                  </a:moveTo>
                  <a:lnTo>
                    <a:pt x="4352995" y="0"/>
                  </a:lnTo>
                  <a:lnTo>
                    <a:pt x="4352995" y="166574"/>
                  </a:lnTo>
                  <a:lnTo>
                    <a:pt x="0" y="166574"/>
                  </a:lnTo>
                  <a:close/>
                </a:path>
              </a:pathLst>
            </a:custGeom>
            <a:solidFill>
              <a:srgbClr val="B10710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38100"/>
              <a:ext cx="4352995" cy="12847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482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880111" y="-425306"/>
            <a:ext cx="16527779" cy="613410"/>
            <a:chOff x="0" y="0"/>
            <a:chExt cx="4352995" cy="161557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4352995" cy="161557"/>
            </a:xfrm>
            <a:custGeom>
              <a:avLst/>
              <a:gdLst/>
              <a:ahLst/>
              <a:cxnLst/>
              <a:rect r="r" b="b" t="t" l="l"/>
              <a:pathLst>
                <a:path h="161557" w="4352995">
                  <a:moveTo>
                    <a:pt x="0" y="0"/>
                  </a:moveTo>
                  <a:lnTo>
                    <a:pt x="4352995" y="0"/>
                  </a:lnTo>
                  <a:lnTo>
                    <a:pt x="4352995" y="161557"/>
                  </a:lnTo>
                  <a:lnTo>
                    <a:pt x="0" y="161557"/>
                  </a:lnTo>
                  <a:close/>
                </a:path>
              </a:pathLst>
            </a:custGeom>
            <a:solidFill>
              <a:srgbClr val="B10710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38100"/>
              <a:ext cx="4352995" cy="12345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482"/>
                </a:lnSpc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4440023" y="676275"/>
            <a:ext cx="8801627" cy="695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500"/>
              </a:lnSpc>
              <a:spcBef>
                <a:spcPct val="0"/>
              </a:spcBef>
            </a:pPr>
            <a:r>
              <a:rPr lang="en-US" sz="4500">
                <a:solidFill>
                  <a:srgbClr val="FFFFFF"/>
                </a:solidFill>
                <a:latin typeface="Calibri (MS)"/>
                <a:ea typeface="Calibri (MS)"/>
                <a:cs typeface="Calibri (MS)"/>
                <a:sym typeface="Calibri (MS)"/>
              </a:rPr>
              <a:t>Functional Requirements</a:t>
            </a:r>
          </a:p>
        </p:txBody>
      </p:sp>
      <p:grpSp>
        <p:nvGrpSpPr>
          <p:cNvPr name="Group 13" id="13"/>
          <p:cNvGrpSpPr/>
          <p:nvPr/>
        </p:nvGrpSpPr>
        <p:grpSpPr>
          <a:xfrm rot="0">
            <a:off x="1578524" y="1637725"/>
            <a:ext cx="15072888" cy="7975396"/>
            <a:chOff x="0" y="0"/>
            <a:chExt cx="1934797" cy="1023744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934797" cy="1023744"/>
            </a:xfrm>
            <a:custGeom>
              <a:avLst/>
              <a:gdLst/>
              <a:ahLst/>
              <a:cxnLst/>
              <a:rect r="r" b="b" t="t" l="l"/>
              <a:pathLst>
                <a:path h="1023744" w="1934797">
                  <a:moveTo>
                    <a:pt x="0" y="0"/>
                  </a:moveTo>
                  <a:lnTo>
                    <a:pt x="1934797" y="0"/>
                  </a:lnTo>
                  <a:lnTo>
                    <a:pt x="1934797" y="1023744"/>
                  </a:lnTo>
                  <a:lnTo>
                    <a:pt x="0" y="1023744"/>
                  </a:lnTo>
                  <a:close/>
                </a:path>
              </a:pathLst>
            </a:custGeom>
            <a:solidFill>
              <a:srgbClr val="B10710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57150"/>
              <a:ext cx="1934797" cy="966594"/>
            </a:xfrm>
            <a:prstGeom prst="rect">
              <a:avLst/>
            </a:prstGeom>
          </p:spPr>
          <p:txBody>
            <a:bodyPr anchor="ctr" rtlCol="false" tIns="53213" lIns="53213" bIns="53213" rIns="53213"/>
            <a:lstStyle/>
            <a:p>
              <a:pPr algn="ctr">
                <a:lnSpc>
                  <a:spcPts val="2599"/>
                </a:lnSpc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1719148" y="1792602"/>
            <a:ext cx="15072888" cy="7902112"/>
            <a:chOff x="0" y="0"/>
            <a:chExt cx="1934797" cy="1014337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1934797" cy="1014337"/>
            </a:xfrm>
            <a:custGeom>
              <a:avLst/>
              <a:gdLst/>
              <a:ahLst/>
              <a:cxnLst/>
              <a:rect r="r" b="b" t="t" l="l"/>
              <a:pathLst>
                <a:path h="1014337" w="1934797">
                  <a:moveTo>
                    <a:pt x="0" y="0"/>
                  </a:moveTo>
                  <a:lnTo>
                    <a:pt x="1934797" y="0"/>
                  </a:lnTo>
                  <a:lnTo>
                    <a:pt x="1934797" y="1014337"/>
                  </a:lnTo>
                  <a:lnTo>
                    <a:pt x="0" y="1014337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E9ACAD"/>
              </a:solidFill>
              <a:prstDash val="solid"/>
              <a:miter/>
            </a:ln>
          </p:spPr>
        </p:sp>
        <p:sp>
          <p:nvSpPr>
            <p:cNvPr name="TextBox 18" id="18"/>
            <p:cNvSpPr txBox="true"/>
            <p:nvPr/>
          </p:nvSpPr>
          <p:spPr>
            <a:xfrm>
              <a:off x="0" y="57150"/>
              <a:ext cx="1934797" cy="957187"/>
            </a:xfrm>
            <a:prstGeom prst="rect">
              <a:avLst/>
            </a:prstGeom>
          </p:spPr>
          <p:txBody>
            <a:bodyPr anchor="ctr" rtlCol="false" tIns="53213" lIns="53213" bIns="53213" rIns="53213"/>
            <a:lstStyle/>
            <a:p>
              <a:pPr algn="ctr">
                <a:lnSpc>
                  <a:spcPts val="2599"/>
                </a:lnSpc>
              </a:pPr>
            </a:p>
          </p:txBody>
        </p:sp>
      </p:grpSp>
      <p:sp>
        <p:nvSpPr>
          <p:cNvPr name="TextBox 19" id="19"/>
          <p:cNvSpPr txBox="true"/>
          <p:nvPr/>
        </p:nvSpPr>
        <p:spPr>
          <a:xfrm rot="0">
            <a:off x="2876667" y="2034427"/>
            <a:ext cx="11928340" cy="21793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50"/>
              </a:lnSpc>
            </a:pPr>
            <a:r>
              <a:rPr lang="en-US" sz="2300" spc="115" u="sng">
                <a:solidFill>
                  <a:srgbClr val="E40913"/>
                </a:solidFill>
                <a:latin typeface="Alice Bold"/>
                <a:ea typeface="Alice Bold"/>
                <a:cs typeface="Alice Bold"/>
                <a:sym typeface="Alice Bold"/>
              </a:rPr>
              <a:t>User Management</a:t>
            </a:r>
          </a:p>
          <a:p>
            <a:pPr algn="l" marL="496571" indent="-248285" lvl="1">
              <a:lnSpc>
                <a:spcPts val="3450"/>
              </a:lnSpc>
              <a:buFont typeface="Arial"/>
              <a:buChar char="•"/>
            </a:pPr>
            <a:r>
              <a:rPr lang="en-US" sz="2300" spc="57">
                <a:solidFill>
                  <a:srgbClr val="E40913"/>
                </a:solidFill>
                <a:latin typeface="Alice"/>
                <a:ea typeface="Alice"/>
                <a:cs typeface="Alice"/>
                <a:sym typeface="Alice"/>
              </a:rPr>
              <a:t>Registration: to create accounts securely</a:t>
            </a:r>
          </a:p>
          <a:p>
            <a:pPr algn="l" marL="496571" indent="-248285" lvl="1">
              <a:lnSpc>
                <a:spcPts val="3450"/>
              </a:lnSpc>
              <a:buFont typeface="Arial"/>
              <a:buChar char="•"/>
            </a:pPr>
            <a:r>
              <a:rPr lang="en-US" sz="2300" spc="57">
                <a:solidFill>
                  <a:srgbClr val="E40913"/>
                </a:solidFill>
                <a:latin typeface="Alice"/>
                <a:ea typeface="Alice"/>
                <a:cs typeface="Alice"/>
                <a:sym typeface="Alice"/>
              </a:rPr>
              <a:t>L</a:t>
            </a:r>
            <a:r>
              <a:rPr lang="en-US" sz="2300" spc="57">
                <a:solidFill>
                  <a:srgbClr val="E40913"/>
                </a:solidFill>
                <a:latin typeface="Alice"/>
                <a:ea typeface="Alice"/>
                <a:cs typeface="Alice"/>
                <a:sym typeface="Alice"/>
              </a:rPr>
              <a:t>ogin: to authenticate and manage sessions for continuous access </a:t>
            </a:r>
          </a:p>
          <a:p>
            <a:pPr algn="l" marL="496571" indent="-248285" lvl="1">
              <a:lnSpc>
                <a:spcPts val="3450"/>
              </a:lnSpc>
              <a:buFont typeface="Arial"/>
              <a:buChar char="•"/>
            </a:pPr>
            <a:r>
              <a:rPr lang="en-US" sz="2300" spc="57">
                <a:solidFill>
                  <a:srgbClr val="E40913"/>
                </a:solidFill>
                <a:latin typeface="Alice"/>
                <a:ea typeface="Alice"/>
                <a:cs typeface="Alice"/>
                <a:sym typeface="Alice"/>
              </a:rPr>
              <a:t>Profile management: to update personal details, manage multiple profiles, and setting preferences.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2876667" y="6219685"/>
            <a:ext cx="11928340" cy="17411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50"/>
              </a:lnSpc>
            </a:pPr>
            <a:r>
              <a:rPr lang="en-US" sz="2300" spc="115" u="sng">
                <a:solidFill>
                  <a:srgbClr val="E40913"/>
                </a:solidFill>
                <a:latin typeface="Alice Bold"/>
                <a:ea typeface="Alice Bold"/>
                <a:cs typeface="Alice Bold"/>
                <a:sym typeface="Alice Bold"/>
              </a:rPr>
              <a:t>Streaming</a:t>
            </a:r>
          </a:p>
          <a:p>
            <a:pPr algn="l" marL="496571" indent="-248285" lvl="1">
              <a:lnSpc>
                <a:spcPts val="3450"/>
              </a:lnSpc>
              <a:buFont typeface="Arial"/>
              <a:buChar char="•"/>
            </a:pPr>
            <a:r>
              <a:rPr lang="en-US" sz="2300" spc="57">
                <a:solidFill>
                  <a:srgbClr val="E40913"/>
                </a:solidFill>
                <a:latin typeface="Alice"/>
                <a:ea typeface="Alice"/>
                <a:cs typeface="Alice"/>
                <a:sym typeface="Alice"/>
              </a:rPr>
              <a:t>Ensure smooth, uninterrupted video playback across devices</a:t>
            </a:r>
          </a:p>
          <a:p>
            <a:pPr algn="l" marL="496571" indent="-248285" lvl="1">
              <a:lnSpc>
                <a:spcPts val="3450"/>
              </a:lnSpc>
              <a:buFont typeface="Arial"/>
              <a:buChar char="•"/>
            </a:pPr>
            <a:r>
              <a:rPr lang="en-US" sz="2300" spc="57">
                <a:solidFill>
                  <a:srgbClr val="E40913"/>
                </a:solidFill>
                <a:latin typeface="Alice"/>
                <a:ea typeface="Alice"/>
                <a:cs typeface="Alice"/>
                <a:sym typeface="Alice"/>
              </a:rPr>
              <a:t>Playback controls to allow users to pause, rewind, and resume seamlessly in all resolutions and formats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2876667" y="4339603"/>
            <a:ext cx="11928340" cy="17411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50"/>
              </a:lnSpc>
            </a:pPr>
            <a:r>
              <a:rPr lang="en-US" sz="2300" spc="115" u="sng">
                <a:solidFill>
                  <a:srgbClr val="E40913"/>
                </a:solidFill>
                <a:latin typeface="Alice Bold"/>
                <a:ea typeface="Alice Bold"/>
                <a:cs typeface="Alice Bold"/>
                <a:sym typeface="Alice Bold"/>
              </a:rPr>
              <a:t>Content Management</a:t>
            </a:r>
          </a:p>
          <a:p>
            <a:pPr algn="l" marL="496571" indent="-248285" lvl="1">
              <a:lnSpc>
                <a:spcPts val="3450"/>
              </a:lnSpc>
              <a:buFont typeface="Arial"/>
              <a:buChar char="•"/>
            </a:pPr>
            <a:r>
              <a:rPr lang="en-US" sz="2300" spc="57">
                <a:solidFill>
                  <a:srgbClr val="E40913"/>
                </a:solidFill>
                <a:latin typeface="Alice"/>
                <a:ea typeface="Alice"/>
                <a:cs typeface="Alice"/>
                <a:sym typeface="Alice"/>
              </a:rPr>
              <a:t>Upload, process, and organize new content into genres and categories</a:t>
            </a:r>
          </a:p>
          <a:p>
            <a:pPr algn="l" marL="496571" indent="-248285" lvl="1">
              <a:lnSpc>
                <a:spcPts val="3450"/>
              </a:lnSpc>
              <a:buFont typeface="Arial"/>
              <a:buChar char="•"/>
            </a:pPr>
            <a:r>
              <a:rPr lang="en-US" sz="2300" spc="57">
                <a:solidFill>
                  <a:srgbClr val="E40913"/>
                </a:solidFill>
                <a:latin typeface="Alice"/>
                <a:ea typeface="Alice"/>
                <a:cs typeface="Alice"/>
                <a:sym typeface="Alice"/>
              </a:rPr>
              <a:t>R</a:t>
            </a:r>
            <a:r>
              <a:rPr lang="en-US" sz="2300" spc="57">
                <a:solidFill>
                  <a:srgbClr val="E40913"/>
                </a:solidFill>
                <a:latin typeface="Alice"/>
                <a:ea typeface="Alice"/>
                <a:cs typeface="Alice"/>
                <a:sym typeface="Alice"/>
              </a:rPr>
              <a:t>egularly update the content library by adding new episodes, refreshing metadata, and removing expired content.</a:t>
            </a:r>
          </a:p>
        </p:txBody>
      </p:sp>
    </p:spTree>
  </p:cSld>
  <p:clrMapOvr>
    <a:masterClrMapping/>
  </p:clrMapOvr>
  <p:transition spd="fast"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DAGN-u2xT_k</dc:identifier>
  <dcterms:modified xsi:type="dcterms:W3CDTF">2011-08-01T06:04:30Z</dcterms:modified>
  <cp:revision>1</cp:revision>
  <dc:title>NETFLIX</dc:title>
</cp:coreProperties>
</file>