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KARUNASRI A</a:t>
            </a:r>
            <a:endParaRPr sz="3200" dirty="0">
              <a:latin typeface="Trebuchet MS"/>
              <a:cs typeface="Trebuchet MS"/>
            </a:endParaRPr>
          </a:p>
        </p:txBody>
      </p:sp>
      <p:sp>
        <p:nvSpPr>
          <p:cNvPr id="8" name="object 8"/>
          <p:cNvSpPr txBox="1"/>
          <p:nvPr/>
        </p:nvSpPr>
        <p:spPr>
          <a:xfrm>
            <a:off x="6484620" y="2821622"/>
            <a:ext cx="22783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71772117304</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21986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84604" y="5715000"/>
            <a:ext cx="5739996" cy="632224"/>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https://colab.research.google.com/drive/1AXrT7iE-pL357vUciCckyPOEzFARzRuz?usp=sharing</a:t>
            </a:r>
            <a:endParaRPr sz="2000" dirty="0">
              <a:latin typeface="Trebuchet MS"/>
              <a:cs typeface="Trebuchet MS"/>
            </a:endParaRPr>
          </a:p>
        </p:txBody>
      </p:sp>
      <p:sp>
        <p:nvSpPr>
          <p:cNvPr id="10" name="TextBox 9">
            <a:extLst>
              <a:ext uri="{FF2B5EF4-FFF2-40B4-BE49-F238E27FC236}">
                <a16:creationId xmlns:a16="http://schemas.microsoft.com/office/drawing/2014/main" id="{E16C02C2-6FB8-DA51-4935-8ED174435C63}"/>
              </a:ext>
            </a:extLst>
          </p:cNvPr>
          <p:cNvSpPr txBox="1"/>
          <p:nvPr/>
        </p:nvSpPr>
        <p:spPr>
          <a:xfrm>
            <a:off x="1143001" y="1507807"/>
            <a:ext cx="6400800" cy="3139321"/>
          </a:xfrm>
          <a:prstGeom prst="rect">
            <a:avLst/>
          </a:prstGeom>
          <a:noFill/>
        </p:spPr>
        <p:txBody>
          <a:bodyPr wrap="square" rtlCol="0">
            <a:spAutoFit/>
          </a:bodyPr>
          <a:lstStyle/>
          <a:p>
            <a:r>
              <a:rPr lang="en-US" dirty="0">
                <a:latin typeface="Trebuchet MS" panose="020B0603020202020204" pitchFamily="34" charset="0"/>
              </a:rPr>
              <a:t>Enter your line: Determined to help (our input)</a:t>
            </a:r>
          </a:p>
          <a:p>
            <a:endParaRPr lang="en-US" dirty="0">
              <a:latin typeface="Trebuchet MS" panose="020B0603020202020204" pitchFamily="34" charset="0"/>
            </a:endParaRPr>
          </a:p>
          <a:p>
            <a:r>
              <a:rPr lang="en-US" dirty="0">
                <a:latin typeface="Trebuchet MS" panose="020B0603020202020204" pitchFamily="34" charset="0"/>
              </a:rPr>
              <a:t>[‘Determined ’, ‘to’, ‘help’] (takes the last three words of our input)</a:t>
            </a:r>
          </a:p>
          <a:p>
            <a:endParaRPr lang="en-US" dirty="0">
              <a:latin typeface="Trebuchet MS" panose="020B0603020202020204" pitchFamily="34" charset="0"/>
            </a:endParaRPr>
          </a:p>
          <a:p>
            <a:r>
              <a:rPr lang="en-US" dirty="0">
                <a:latin typeface="Trebuchet MS" panose="020B0603020202020204" pitchFamily="34" charset="0"/>
              </a:rPr>
              <a:t>lily (return a next word)</a:t>
            </a: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IN" dirty="0">
              <a:latin typeface="Trebuchet MS" panose="020B0603020202020204" pitchFamily="34" charset="0"/>
            </a:endParaRPr>
          </a:p>
        </p:txBody>
      </p:sp>
      <p:pic>
        <p:nvPicPr>
          <p:cNvPr id="36" name="Picture 35">
            <a:extLst>
              <a:ext uri="{FF2B5EF4-FFF2-40B4-BE49-F238E27FC236}">
                <a16:creationId xmlns:a16="http://schemas.microsoft.com/office/drawing/2014/main" id="{7A92D5F1-471C-CB56-F6F5-0165BB6AA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639" y="3429000"/>
            <a:ext cx="5516961" cy="23013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086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47C5A7-C5D9-2BCF-5B69-1D556C2F84E8}"/>
              </a:ext>
            </a:extLst>
          </p:cNvPr>
          <p:cNvSpPr txBox="1"/>
          <p:nvPr/>
        </p:nvSpPr>
        <p:spPr>
          <a:xfrm>
            <a:off x="1447800" y="2819399"/>
            <a:ext cx="7146394" cy="1446550"/>
          </a:xfrm>
          <a:prstGeom prst="rect">
            <a:avLst/>
          </a:prstGeom>
          <a:noFill/>
        </p:spPr>
        <p:txBody>
          <a:bodyPr wrap="square" rtlCol="0">
            <a:spAutoFit/>
          </a:bodyPr>
          <a:lstStyle/>
          <a:p>
            <a:pPr algn="ctr"/>
            <a:r>
              <a:rPr lang="en-US" sz="4400" b="1" i="0" dirty="0">
                <a:solidFill>
                  <a:schemeClr val="tx2">
                    <a:lumMod val="75000"/>
                  </a:schemeClr>
                </a:solidFill>
                <a:effectLst/>
                <a:latin typeface="Trebuchet MS" panose="020B0603020202020204" pitchFamily="34" charset="0"/>
              </a:rPr>
              <a:t>LSTM-based Next Word Prediction in NLP</a:t>
            </a:r>
            <a:endParaRPr lang="en-IN" sz="4400" dirty="0">
              <a:solidFill>
                <a:schemeClr val="tx2">
                  <a:lumMod val="75000"/>
                </a:schemeClr>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7" name="TextBox 26">
            <a:extLst>
              <a:ext uri="{FF2B5EF4-FFF2-40B4-BE49-F238E27FC236}">
                <a16:creationId xmlns:a16="http://schemas.microsoft.com/office/drawing/2014/main" id="{7EF19975-1B33-17A7-7442-08AE3AF56A3B}"/>
              </a:ext>
            </a:extLst>
          </p:cNvPr>
          <p:cNvSpPr txBox="1"/>
          <p:nvPr/>
        </p:nvSpPr>
        <p:spPr>
          <a:xfrm>
            <a:off x="2376489" y="1507806"/>
            <a:ext cx="5853111" cy="4093428"/>
          </a:xfrm>
          <a:prstGeom prst="rect">
            <a:avLst/>
          </a:prstGeom>
          <a:noFill/>
        </p:spPr>
        <p:txBody>
          <a:bodyPr wrap="square" rtlCol="0">
            <a:spAutoFit/>
          </a:bodyPr>
          <a:lstStyle/>
          <a:p>
            <a:pPr marL="457200" indent="-457200">
              <a:buFont typeface="Wingdings" panose="05000000000000000000" pitchFamily="2" charset="2"/>
              <a:buChar char="q"/>
            </a:pPr>
            <a:r>
              <a:rPr lang="en-IN" sz="2000" spc="-10" dirty="0">
                <a:latin typeface="Trebuchet MS" panose="020B0603020202020204" pitchFamily="34" charset="0"/>
              </a:rPr>
              <a:t>PROBLEM </a:t>
            </a:r>
            <a:r>
              <a:rPr lang="en-IN" sz="2000" spc="-75" dirty="0">
                <a:latin typeface="Trebuchet MS" panose="020B0603020202020204" pitchFamily="34" charset="0"/>
              </a:rPr>
              <a:t>STATEMENT</a:t>
            </a:r>
          </a:p>
          <a:p>
            <a:endParaRPr lang="en-IN" sz="2000" spc="-75" dirty="0">
              <a:latin typeface="Trebuchet MS" panose="020B0603020202020204" pitchFamily="34" charset="0"/>
            </a:endParaRPr>
          </a:p>
          <a:p>
            <a:pPr marL="457200" indent="-457200">
              <a:buFont typeface="Wingdings" panose="05000000000000000000" pitchFamily="2" charset="2"/>
              <a:buChar char="q"/>
            </a:pPr>
            <a:r>
              <a:rPr lang="en-IN" sz="2000" spc="-10" dirty="0">
                <a:latin typeface="Trebuchet MS" panose="020B0603020202020204" pitchFamily="34" charset="0"/>
              </a:rPr>
              <a:t>PROJECT OVERVIEW</a:t>
            </a:r>
          </a:p>
          <a:p>
            <a:endParaRPr lang="en-IN"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WHO</a:t>
            </a:r>
            <a:r>
              <a:rPr lang="en-US" sz="2000" spc="-245" dirty="0">
                <a:latin typeface="Trebuchet MS" panose="020B0603020202020204" pitchFamily="34" charset="0"/>
              </a:rPr>
              <a:t> </a:t>
            </a:r>
            <a:r>
              <a:rPr lang="en-US" sz="2000" dirty="0">
                <a:latin typeface="Trebuchet MS" panose="020B0603020202020204" pitchFamily="34" charset="0"/>
              </a:rPr>
              <a:t>ARE</a:t>
            </a:r>
            <a:r>
              <a:rPr lang="en-US" sz="2000" spc="-70" dirty="0">
                <a:latin typeface="Trebuchet MS" panose="020B0603020202020204" pitchFamily="34" charset="0"/>
              </a:rPr>
              <a:t> </a:t>
            </a:r>
            <a:r>
              <a:rPr lang="en-US" sz="2000" dirty="0">
                <a:latin typeface="Trebuchet MS" panose="020B0603020202020204" pitchFamily="34" charset="0"/>
              </a:rPr>
              <a:t>THE</a:t>
            </a:r>
            <a:r>
              <a:rPr lang="en-US" sz="2000" spc="-55" dirty="0">
                <a:latin typeface="Trebuchet MS" panose="020B0603020202020204" pitchFamily="34" charset="0"/>
              </a:rPr>
              <a:t> </a:t>
            </a:r>
            <a:r>
              <a:rPr lang="en-US" sz="2000" dirty="0">
                <a:latin typeface="Trebuchet MS" panose="020B0603020202020204" pitchFamily="34" charset="0"/>
              </a:rPr>
              <a:t>END</a:t>
            </a:r>
            <a:r>
              <a:rPr lang="en-US" sz="2000" spc="-70" dirty="0">
                <a:latin typeface="Trebuchet MS" panose="020B0603020202020204" pitchFamily="34" charset="0"/>
              </a:rPr>
              <a:t> </a:t>
            </a:r>
            <a:r>
              <a:rPr lang="en-US" sz="2000" spc="-10" dirty="0">
                <a:latin typeface="Trebuchet MS" panose="020B0603020202020204" pitchFamily="34" charset="0"/>
              </a:rPr>
              <a:t>USERS?</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YOUR</a:t>
            </a:r>
            <a:r>
              <a:rPr lang="en-US" sz="2000" spc="-95" dirty="0">
                <a:latin typeface="Trebuchet MS" panose="020B0603020202020204" pitchFamily="34" charset="0"/>
              </a:rPr>
              <a:t> </a:t>
            </a:r>
            <a:r>
              <a:rPr lang="en-US" sz="2000" spc="-10" dirty="0">
                <a:latin typeface="Trebuchet MS" panose="020B0603020202020204" pitchFamily="34" charset="0"/>
              </a:rPr>
              <a:t>SOLUTION</a:t>
            </a:r>
            <a:r>
              <a:rPr lang="en-US" sz="2000" spc="-345" dirty="0">
                <a:latin typeface="Trebuchet MS" panose="020B0603020202020204" pitchFamily="34" charset="0"/>
              </a:rPr>
              <a:t> </a:t>
            </a:r>
            <a:r>
              <a:rPr lang="en-US" sz="2000" dirty="0">
                <a:latin typeface="Trebuchet MS" panose="020B0603020202020204" pitchFamily="34" charset="0"/>
              </a:rPr>
              <a:t>AND</a:t>
            </a:r>
            <a:r>
              <a:rPr lang="en-US" sz="2000" spc="-20" dirty="0">
                <a:latin typeface="Trebuchet MS" panose="020B0603020202020204" pitchFamily="34" charset="0"/>
              </a:rPr>
              <a:t> </a:t>
            </a:r>
            <a:r>
              <a:rPr lang="en-US" sz="2000" dirty="0">
                <a:latin typeface="Trebuchet MS" panose="020B0603020202020204" pitchFamily="34" charset="0"/>
              </a:rPr>
              <a:t>ITS </a:t>
            </a:r>
            <a:r>
              <a:rPr lang="en-US" sz="2000" spc="-20" dirty="0">
                <a:latin typeface="Trebuchet MS" panose="020B0603020202020204" pitchFamily="34" charset="0"/>
              </a:rPr>
              <a:t>VALUE</a:t>
            </a:r>
            <a:r>
              <a:rPr lang="en-US" sz="2000" spc="-120" dirty="0">
                <a:latin typeface="Trebuchet MS" panose="020B0603020202020204" pitchFamily="34" charset="0"/>
              </a:rPr>
              <a:t> </a:t>
            </a:r>
            <a:r>
              <a:rPr lang="en-US" sz="2000" spc="-10" dirty="0">
                <a:latin typeface="Trebuchet MS" panose="020B0603020202020204" pitchFamily="34" charset="0"/>
              </a:rPr>
              <a:t>PROPOSITION</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THE</a:t>
            </a:r>
            <a:r>
              <a:rPr lang="en-US" sz="2000" spc="20" dirty="0">
                <a:latin typeface="Trebuchet MS" panose="020B0603020202020204" pitchFamily="34" charset="0"/>
              </a:rPr>
              <a:t> </a:t>
            </a:r>
            <a:r>
              <a:rPr lang="en-US" sz="2000" dirty="0">
                <a:latin typeface="Trebuchet MS" panose="020B0603020202020204" pitchFamily="34" charset="0"/>
              </a:rPr>
              <a:t>WOW</a:t>
            </a:r>
            <a:r>
              <a:rPr lang="en-US" sz="2000" spc="90" dirty="0">
                <a:latin typeface="Trebuchet MS" panose="020B0603020202020204" pitchFamily="34" charset="0"/>
              </a:rPr>
              <a:t> </a:t>
            </a:r>
            <a:r>
              <a:rPr lang="en-US" sz="2000" dirty="0">
                <a:latin typeface="Trebuchet MS" panose="020B0603020202020204" pitchFamily="34" charset="0"/>
              </a:rPr>
              <a:t>IN YOUR </a:t>
            </a:r>
            <a:r>
              <a:rPr lang="en-US" sz="2000" spc="-10" dirty="0">
                <a:latin typeface="Trebuchet MS" panose="020B0603020202020204" pitchFamily="34" charset="0"/>
              </a:rPr>
              <a:t>SOLUTION</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IN" sz="2000" spc="-10" dirty="0">
                <a:latin typeface="Trebuchet MS" panose="020B0603020202020204" pitchFamily="34" charset="0"/>
              </a:rPr>
              <a:t>MODELLING</a:t>
            </a:r>
          </a:p>
          <a:p>
            <a:endParaRPr lang="en-IN" sz="2000" spc="-10" dirty="0">
              <a:latin typeface="Trebuchet MS" panose="020B0603020202020204" pitchFamily="34" charset="0"/>
            </a:endParaRPr>
          </a:p>
          <a:p>
            <a:pPr marL="457200" indent="-457200">
              <a:buFont typeface="Wingdings" panose="05000000000000000000" pitchFamily="2" charset="2"/>
              <a:buChar char="q"/>
            </a:pPr>
            <a:r>
              <a:rPr lang="en-IN" sz="2000" spc="-60" dirty="0">
                <a:latin typeface="Trebuchet MS" panose="020B0603020202020204" pitchFamily="34" charset="0"/>
              </a:rPr>
              <a:t>RESULTS</a:t>
            </a: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B5B5D9E-1652-58D4-A4B4-9309F635D8D1}"/>
              </a:ext>
            </a:extLst>
          </p:cNvPr>
          <p:cNvSpPr txBox="1"/>
          <p:nvPr/>
        </p:nvSpPr>
        <p:spPr>
          <a:xfrm>
            <a:off x="1066800" y="1874581"/>
            <a:ext cx="6924675"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rebuchet MS" panose="020B0603020202020204" pitchFamily="34" charset="0"/>
              </a:rPr>
              <a:t>Developing an LSTM-based model for predicting the next word in a sequence in NLP is vital for text generation, machine translation, and speech recognition. </a:t>
            </a:r>
          </a:p>
          <a:p>
            <a:endParaRPr lang="en-US" sz="2000" dirty="0">
              <a:latin typeface="Trebuchet MS" panose="020B0603020202020204" pitchFamily="34" charset="0"/>
            </a:endParaRPr>
          </a:p>
          <a:p>
            <a:pPr marL="342900" indent="-342900">
              <a:buFont typeface="Wingdings" panose="05000000000000000000" pitchFamily="2" charset="2"/>
              <a:buChar char="q"/>
            </a:pPr>
            <a:r>
              <a:rPr lang="en-US" sz="2000" dirty="0">
                <a:latin typeface="Trebuchet MS" panose="020B0603020202020204" pitchFamily="34" charset="0"/>
              </a:rPr>
              <a:t>Traditional methods often fail to capture long-term dependencies and contextual nuances accurately. </a:t>
            </a:r>
          </a:p>
          <a:p>
            <a:endParaRPr lang="en-US" sz="2000" dirty="0">
              <a:latin typeface="Trebuchet MS" panose="020B0603020202020204" pitchFamily="34" charset="0"/>
            </a:endParaRPr>
          </a:p>
          <a:p>
            <a:pPr marL="342900" indent="-342900">
              <a:buFont typeface="Wingdings" panose="05000000000000000000" pitchFamily="2" charset="2"/>
              <a:buChar char="q"/>
            </a:pPr>
            <a:r>
              <a:rPr lang="en-US" sz="2000" dirty="0">
                <a:latin typeface="Trebuchet MS" panose="020B0603020202020204" pitchFamily="34" charset="0"/>
              </a:rPr>
              <a:t>Leveraging LSTM's ability to capture such dependencies, the model aims to predict the next word in a sentence accurately, enhancing various NLP applications.</a:t>
            </a:r>
            <a:endParaRPr lang="en-IN"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93A93BC9-7092-8D28-2525-79C9FEA0B5FD}"/>
              </a:ext>
            </a:extLst>
          </p:cNvPr>
          <p:cNvSpPr txBox="1"/>
          <p:nvPr/>
        </p:nvSpPr>
        <p:spPr>
          <a:xfrm>
            <a:off x="676275" y="2286000"/>
            <a:ext cx="8162925"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rebuchet MS" panose="020B0603020202020204" pitchFamily="34" charset="0"/>
              </a:rPr>
              <a:t>This project aims to build an LSTM-based model for predicting the next word in a sequence, addressing a critical challenge in Natural Language Processing (NLP). </a:t>
            </a:r>
          </a:p>
          <a:p>
            <a:pPr marL="342900" indent="-342900">
              <a:buFont typeface="Wingdings" panose="05000000000000000000" pitchFamily="2" charset="2"/>
              <a:buChar char="q"/>
            </a:pPr>
            <a:r>
              <a:rPr lang="en-US" sz="2000" dirty="0">
                <a:latin typeface="Trebuchet MS" panose="020B0603020202020204" pitchFamily="34" charset="0"/>
              </a:rPr>
              <a:t>By leveraging LSTM's ability to capture long-term dependencies, the model aims to enhance accuracy in text generation, machine translation, and speech recognition tasks. </a:t>
            </a:r>
          </a:p>
          <a:p>
            <a:pPr marL="342900" indent="-342900">
              <a:buFont typeface="Wingdings" panose="05000000000000000000" pitchFamily="2" charset="2"/>
              <a:buChar char="q"/>
            </a:pPr>
            <a:r>
              <a:rPr lang="en-US" sz="2000" dirty="0">
                <a:latin typeface="Trebuchet MS" panose="020B0603020202020204" pitchFamily="34" charset="0"/>
              </a:rPr>
              <a:t>Key components include data acquisition, LSTM model construction, training, evaluation, and deployment. </a:t>
            </a:r>
          </a:p>
          <a:p>
            <a:pPr marL="342900" indent="-342900">
              <a:buFont typeface="Wingdings" panose="05000000000000000000" pitchFamily="2" charset="2"/>
              <a:buChar char="q"/>
            </a:pPr>
            <a:r>
              <a:rPr lang="en-US" sz="2000" dirty="0">
                <a:latin typeface="Trebuchet MS" panose="020B0603020202020204" pitchFamily="34" charset="0"/>
              </a:rPr>
              <a:t>Successful completion will lead to a robust prediction system, revolutionizing various NLP applications and advancing language understanding technologies.</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D418A9B9-0ADF-53A6-B0A7-F477422CDDD1}"/>
              </a:ext>
            </a:extLst>
          </p:cNvPr>
          <p:cNvSpPr txBox="1"/>
          <p:nvPr/>
        </p:nvSpPr>
        <p:spPr>
          <a:xfrm>
            <a:off x="558165" y="2133600"/>
            <a:ext cx="8128635" cy="4093428"/>
          </a:xfrm>
          <a:prstGeom prst="rect">
            <a:avLst/>
          </a:prstGeom>
          <a:noFill/>
        </p:spPr>
        <p:txBody>
          <a:bodyPr wrap="square" rtlCol="0">
            <a:spAutoFit/>
          </a:bodyPr>
          <a:lstStyle/>
          <a:p>
            <a:r>
              <a:rPr lang="en-US" sz="2000" b="0" i="0" dirty="0">
                <a:solidFill>
                  <a:srgbClr val="0D0D0D"/>
                </a:solidFill>
                <a:effectLst/>
                <a:latin typeface="Trebuchet MS" panose="020B0603020202020204" pitchFamily="34" charset="0"/>
              </a:rPr>
              <a:t>The end users of the LSTM-based next word prediction model in Natural Language Processing (NLP) can vary depending on the deployment context and application. Some potential end users include:</a:t>
            </a:r>
          </a:p>
          <a:p>
            <a:endParaRPr lang="en-US" sz="2000" b="0"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Content Creators and Writers</a:t>
            </a:r>
            <a:endParaRPr lang="en-US" sz="2000"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Language Learners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Translation Services</a:t>
            </a:r>
            <a:endParaRPr lang="en-US" sz="2000" b="1"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Virtual Assistants and Chatbots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Accessibility Tools</a:t>
            </a:r>
            <a:endParaRPr lang="en-US" sz="2000" b="1"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Educational Institutions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Researchers and Developers</a:t>
            </a:r>
            <a:endParaRPr lang="en-US" sz="2000" b="0" i="0" dirty="0">
              <a:solidFill>
                <a:srgbClr val="0D0D0D"/>
              </a:solidFill>
              <a:effectLs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534A36C-B1E3-F7C7-9225-401B652B8EDD}"/>
              </a:ext>
            </a:extLst>
          </p:cNvPr>
          <p:cNvSpPr txBox="1"/>
          <p:nvPr/>
        </p:nvSpPr>
        <p:spPr>
          <a:xfrm>
            <a:off x="2971800" y="1828800"/>
            <a:ext cx="7391399" cy="4247317"/>
          </a:xfrm>
          <a:prstGeom prst="rect">
            <a:avLst/>
          </a:prstGeom>
          <a:noFill/>
        </p:spPr>
        <p:txBody>
          <a:bodyPr wrap="square" rtlCol="0">
            <a:spAutoFit/>
          </a:bodyPr>
          <a:lstStyle/>
          <a:p>
            <a:r>
              <a:rPr lang="en-US" dirty="0">
                <a:solidFill>
                  <a:schemeClr val="accent1">
                    <a:lumMod val="50000"/>
                  </a:schemeClr>
                </a:solidFill>
                <a:latin typeface="Trebuchet MS" panose="020B0603020202020204" pitchFamily="34" charset="0"/>
              </a:rPr>
              <a:t>Solution: LSTM-Based Next Word Prediction Model in NLP</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Our solution utilizes cutting-edge Long Short-Term Memory (LSTM) architecture to accurately predict the next word in a sequence, addressing critical challenges in Natural Language Processing (NLP).</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Its contextual understanding ensures coherent and relevant predictions, improving user experience across various applications.</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 With streamlined workflows and increased efficiency, our model saves time and effort for users, while its versatility allows adaptation to diverse domains and languages, making it indispensable for writers, language learners, and professionals alike.</a:t>
            </a:r>
            <a:endParaRPr lang="en-IN"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886200"/>
            <a:ext cx="2150745" cy="2768747"/>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92D9C95-5A5E-86C6-BD54-2E952D2F8868}"/>
              </a:ext>
            </a:extLst>
          </p:cNvPr>
          <p:cNvSpPr txBox="1"/>
          <p:nvPr/>
        </p:nvSpPr>
        <p:spPr>
          <a:xfrm>
            <a:off x="2209800" y="1507806"/>
            <a:ext cx="784860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Our LSTM-based next word prediction model is not just another NLP solution—it's a game-changer.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By seamlessly integrating cutting-edge technology with advanced linguistic understanding, our model revolutionizes the way we interact with language.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Its ability to accurately predict the next word in a sequence, even in complex contexts, leaves users in awe.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With unparalleled accuracy, efficiency, and versatility, our solution sets a new standard in NLP, empowering users to communicate effortlessly and unlock new possibilities in text generation, translation, and beyond.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Experience the wow of next-level language processing with our LSTM-based model—it's more than just impressive; it's transformative.</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5218D6D-E313-F9EA-E812-641C25567C81}"/>
              </a:ext>
            </a:extLst>
          </p:cNvPr>
          <p:cNvSpPr txBox="1"/>
          <p:nvPr/>
        </p:nvSpPr>
        <p:spPr>
          <a:xfrm>
            <a:off x="673482" y="1371600"/>
            <a:ext cx="8680068"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Model Design:</a:t>
            </a:r>
            <a:endParaRPr lang="en-US" dirty="0">
              <a:latin typeface="Trebuchet MS" panose="020B0603020202020204" pitchFamily="34" charset="0"/>
            </a:endParaRPr>
          </a:p>
          <a:p>
            <a:r>
              <a:rPr lang="en-US" dirty="0">
                <a:latin typeface="Trebuchet MS" panose="020B0603020202020204" pitchFamily="34" charset="0"/>
              </a:rPr>
              <a:t>       We define the architecture of our LSTM-based neural network. We create a Sequential model using </a:t>
            </a:r>
            <a:r>
              <a:rPr lang="en-US" dirty="0" err="1">
                <a:latin typeface="Trebuchet MS" panose="020B0603020202020204" pitchFamily="34" charset="0"/>
              </a:rPr>
              <a:t>Keras</a:t>
            </a:r>
            <a:r>
              <a:rPr lang="en-US" dirty="0">
                <a:latin typeface="Trebuchet MS" panose="020B0603020202020204" pitchFamily="34" charset="0"/>
              </a:rPr>
              <a:t>, adding an Embedding layer to convert input sequences into dense vectors of fixed size.</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Training the Model:</a:t>
            </a:r>
          </a:p>
          <a:p>
            <a:r>
              <a:rPr lang="en-US" dirty="0">
                <a:latin typeface="Trebuchet MS" panose="020B0603020202020204" pitchFamily="34" charset="0"/>
              </a:rPr>
              <a:t>       Next, we train the model on our training data (`</a:t>
            </a:r>
            <a:r>
              <a:rPr lang="en-US" dirty="0" err="1">
                <a:latin typeface="Trebuchet MS" panose="020B0603020202020204" pitchFamily="34" charset="0"/>
              </a:rPr>
              <a:t>X_train</a:t>
            </a:r>
            <a:r>
              <a:rPr lang="en-US" dirty="0">
                <a:latin typeface="Trebuchet MS" panose="020B0603020202020204" pitchFamily="34" charset="0"/>
              </a:rPr>
              <a:t>`, `</a:t>
            </a:r>
            <a:r>
              <a:rPr lang="en-US" dirty="0" err="1">
                <a:latin typeface="Trebuchet MS" panose="020B0603020202020204" pitchFamily="34" charset="0"/>
              </a:rPr>
              <a:t>y_train</a:t>
            </a:r>
            <a:r>
              <a:rPr lang="en-US" dirty="0">
                <a:latin typeface="Trebuchet MS" panose="020B0603020202020204" pitchFamily="34" charset="0"/>
              </a:rPr>
              <a:t>`) for a specified number of epochs and batch size. We also validate the model's performance on a validation set (`</a:t>
            </a:r>
            <a:r>
              <a:rPr lang="en-US" dirty="0" err="1">
                <a:latin typeface="Trebuchet MS" panose="020B0603020202020204" pitchFamily="34" charset="0"/>
              </a:rPr>
              <a:t>X_val</a:t>
            </a:r>
            <a:r>
              <a:rPr lang="en-US" dirty="0">
                <a:latin typeface="Trebuchet MS" panose="020B0603020202020204" pitchFamily="34" charset="0"/>
              </a:rPr>
              <a:t>`, `</a:t>
            </a:r>
            <a:r>
              <a:rPr lang="en-US" dirty="0" err="1">
                <a:latin typeface="Trebuchet MS" panose="020B0603020202020204" pitchFamily="34" charset="0"/>
              </a:rPr>
              <a:t>y_val</a:t>
            </a:r>
            <a:r>
              <a:rPr lang="en-US" dirty="0">
                <a:latin typeface="Trebuchet MS" panose="020B0603020202020204" pitchFamily="34" charset="0"/>
              </a:rPr>
              <a:t>`) during training to monitor its progress.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Prediction:</a:t>
            </a:r>
            <a:endParaRPr lang="en-US" dirty="0">
              <a:latin typeface="Trebuchet MS" panose="020B0603020202020204" pitchFamily="34" charset="0"/>
            </a:endParaRPr>
          </a:p>
          <a:p>
            <a:r>
              <a:rPr lang="en-US" dirty="0">
                <a:latin typeface="Trebuchet MS" panose="020B0603020202020204" pitchFamily="34" charset="0"/>
              </a:rPr>
              <a:t>             To predict the next word in a sequence, we define a function `</a:t>
            </a:r>
            <a:r>
              <a:rPr lang="en-US" dirty="0" err="1">
                <a:latin typeface="Trebuchet MS" panose="020B0603020202020204" pitchFamily="34" charset="0"/>
              </a:rPr>
              <a:t>predict_next_word</a:t>
            </a:r>
            <a:r>
              <a:rPr lang="en-US" dirty="0">
                <a:latin typeface="Trebuchet MS" panose="020B0603020202020204" pitchFamily="34" charset="0"/>
              </a:rPr>
              <a:t>` that takes a trained model, tokenizer, and input sequence as inputs. </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TotalTime>
  <Words>713</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keerthana R</cp:lastModifiedBy>
  <cp:revision>1</cp:revision>
  <dcterms:created xsi:type="dcterms:W3CDTF">2024-04-03T06:37:04Z</dcterms:created>
  <dcterms:modified xsi:type="dcterms:W3CDTF">2024-04-03T14:14:17Z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