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ms-office.drawingml.diagramDrawing+xml" PartName="/ppt/diagrams/drawing1.xml"/>
  <Override ContentType="application/vnd.ms-office.chartcolorstyle+xml" PartName="/ppt/charts/color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1.xml"/>
  <Override ContentType="application/vnd.openxmlformats-officedocument.drawingml.diagramColors+xml" PartName="/ppt/diagrams/color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Copy%20of%20employee_data(1).csv.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employee_data(1).csv.xlsx]Sheet3!PivotTable2</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8780934922089804E-2"/>
          <c:y val="0.33635333893928199"/>
          <c:w val="0.65403299725022901"/>
          <c:h val="0.4598867526329790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13</c:v>
                </c:pt>
                <c:pt idx="1">
                  <c:v>15</c:v>
                </c:pt>
                <c:pt idx="2">
                  <c:v>8</c:v>
                </c:pt>
                <c:pt idx="3">
                  <c:v>12</c:v>
                </c:pt>
                <c:pt idx="4">
                  <c:v>15</c:v>
                </c:pt>
                <c:pt idx="5">
                  <c:v>11</c:v>
                </c:pt>
                <c:pt idx="6">
                  <c:v>14</c:v>
                </c:pt>
                <c:pt idx="7">
                  <c:v>19</c:v>
                </c:pt>
                <c:pt idx="8">
                  <c:v>17</c:v>
                </c:pt>
                <c:pt idx="9">
                  <c:v>16</c:v>
                </c:pt>
              </c:numCache>
            </c:numRef>
          </c:val>
          <c:extLst>
            <c:ext xmlns:c16="http://schemas.microsoft.com/office/drawing/2014/chart" uri="{C3380CC4-5D6E-409C-BE32-E72D297353CC}">
              <c16:uniqueId val="{00000000-878D-B148-9391-0DBCA7B1067F}"/>
            </c:ext>
          </c:extLst>
        </c:ser>
        <c:ser>
          <c:idx val="1"/>
          <c:order val="1"/>
          <c:tx>
            <c:strRef>
              <c:f>Sheet3!$C$3:$C$4</c:f>
              <c:strCache>
                <c:ptCount val="1"/>
                <c:pt idx="0">
                  <c:v>LOW</c:v>
                </c:pt>
              </c:strCache>
            </c:strRef>
          </c:tx>
          <c:spPr>
            <a:solidFill>
              <a:schemeClr val="accent2"/>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23</c:v>
                </c:pt>
                <c:pt idx="1">
                  <c:v>31</c:v>
                </c:pt>
                <c:pt idx="2">
                  <c:v>29</c:v>
                </c:pt>
                <c:pt idx="3">
                  <c:v>24</c:v>
                </c:pt>
                <c:pt idx="4">
                  <c:v>33</c:v>
                </c:pt>
                <c:pt idx="5">
                  <c:v>25</c:v>
                </c:pt>
                <c:pt idx="6">
                  <c:v>22</c:v>
                </c:pt>
                <c:pt idx="7">
                  <c:v>18</c:v>
                </c:pt>
                <c:pt idx="8">
                  <c:v>18</c:v>
                </c:pt>
                <c:pt idx="9">
                  <c:v>33</c:v>
                </c:pt>
              </c:numCache>
            </c:numRef>
          </c:val>
          <c:extLst>
            <c:ext xmlns:c16="http://schemas.microsoft.com/office/drawing/2014/chart" uri="{C3380CC4-5D6E-409C-BE32-E72D297353CC}">
              <c16:uniqueId val="{00000001-878D-B148-9391-0DBCA7B1067F}"/>
            </c:ext>
          </c:extLst>
        </c:ser>
        <c:ser>
          <c:idx val="2"/>
          <c:order val="2"/>
          <c:tx>
            <c:strRef>
              <c:f>Sheet3!$D$3:$D$4</c:f>
              <c:strCache>
                <c:ptCount val="1"/>
                <c:pt idx="0">
                  <c:v>MED</c:v>
                </c:pt>
              </c:strCache>
            </c:strRef>
          </c:tx>
          <c:spPr>
            <a:solidFill>
              <a:schemeClr val="accent3"/>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43</c:v>
                </c:pt>
                <c:pt idx="1">
                  <c:v>46</c:v>
                </c:pt>
                <c:pt idx="2">
                  <c:v>53</c:v>
                </c:pt>
                <c:pt idx="3">
                  <c:v>49</c:v>
                </c:pt>
                <c:pt idx="4">
                  <c:v>65</c:v>
                </c:pt>
                <c:pt idx="5">
                  <c:v>48</c:v>
                </c:pt>
                <c:pt idx="6">
                  <c:v>48</c:v>
                </c:pt>
                <c:pt idx="7">
                  <c:v>58</c:v>
                </c:pt>
                <c:pt idx="8">
                  <c:v>57</c:v>
                </c:pt>
                <c:pt idx="9">
                  <c:v>53</c:v>
                </c:pt>
              </c:numCache>
            </c:numRef>
          </c:val>
          <c:extLst>
            <c:ext xmlns:c16="http://schemas.microsoft.com/office/drawing/2014/chart" uri="{C3380CC4-5D6E-409C-BE32-E72D297353CC}">
              <c16:uniqueId val="{00000002-878D-B148-9391-0DBCA7B1067F}"/>
            </c:ext>
          </c:extLst>
        </c:ser>
        <c:ser>
          <c:idx val="3"/>
          <c:order val="3"/>
          <c:tx>
            <c:strRef>
              <c:f>Sheet3!$E$3:$E$4</c:f>
              <c:strCache>
                <c:ptCount val="1"/>
                <c:pt idx="0">
                  <c:v>VERYHIGH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9</c:v>
                </c:pt>
                <c:pt idx="1">
                  <c:v>3</c:v>
                </c:pt>
                <c:pt idx="2">
                  <c:v>10</c:v>
                </c:pt>
                <c:pt idx="3">
                  <c:v>13</c:v>
                </c:pt>
                <c:pt idx="4">
                  <c:v>13</c:v>
                </c:pt>
                <c:pt idx="5">
                  <c:v>6</c:v>
                </c:pt>
                <c:pt idx="6">
                  <c:v>11</c:v>
                </c:pt>
                <c:pt idx="7">
                  <c:v>11</c:v>
                </c:pt>
                <c:pt idx="8">
                  <c:v>6</c:v>
                </c:pt>
                <c:pt idx="9">
                  <c:v>10</c:v>
                </c:pt>
              </c:numCache>
            </c:numRef>
          </c:val>
          <c:extLst>
            <c:ext xmlns:c16="http://schemas.microsoft.com/office/drawing/2014/chart" uri="{C3380CC4-5D6E-409C-BE32-E72D297353CC}">
              <c16:uniqueId val="{00000003-878D-B148-9391-0DBCA7B1067F}"/>
            </c:ext>
          </c:extLst>
        </c:ser>
        <c:dLbls>
          <c:showLegendKey val="0"/>
          <c:showVal val="0"/>
          <c:showCatName val="0"/>
          <c:showSerName val="0"/>
          <c:showPercent val="0"/>
          <c:showBubbleSize val="0"/>
        </c:dLbls>
        <c:gapWidth val="246"/>
        <c:overlap val="-28"/>
        <c:axId val="64946346"/>
        <c:axId val="53678277"/>
      </c:barChart>
      <c:catAx>
        <c:axId val="6494634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3678277"/>
        <c:crosses val="autoZero"/>
        <c:auto val="1"/>
        <c:lblAlgn val="ctr"/>
        <c:lblOffset val="100"/>
        <c:noMultiLvlLbl val="0"/>
      </c:catAx>
      <c:valAx>
        <c:axId val="53678277"/>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494634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53CF3-C940-4F4E-B7A2-986AECD430D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5B359CB6-DEF3-4C71-8CBF-3C01D1FA384C}">
      <dgm:prSet phldrT="[Text]" custT="1"/>
      <dgm:spPr/>
      <dgm:t>
        <a:bodyPr/>
        <a:lstStyle/>
        <a:p>
          <a:pPr algn="l"/>
          <a:r>
            <a:rPr lang="en-US" sz="1050" dirty="0"/>
            <a:t>Create the performance level for showing rating employee by using the Formula of =@IFS(Z3&gt;=5,”VERYHIGH”,Z3&gt;=4,”HIGH”,Z3&gt;=3,”MED”,TRUE,”LOW”)Drag the value each every row to apply it for all.</a:t>
          </a:r>
          <a:endParaRPr lang="en-IN" sz="200" dirty="0"/>
        </a:p>
        <a:p>
          <a:pPr algn="ctr"/>
          <a:endParaRPr lang="en-IN" sz="100" dirty="0"/>
        </a:p>
        <a:p>
          <a:pPr algn="ctr"/>
          <a:endParaRPr lang="en-IN" sz="100" dirty="0"/>
        </a:p>
      </dgm:t>
    </dgm:pt>
    <dgm:pt modelId="{F066E879-3DB7-45F5-A869-65FFC3621863}" type="parTrans" cxnId="{7CA42D4E-8D9F-4AE2-996F-518C6068889C}">
      <dgm:prSet/>
      <dgm:spPr/>
      <dgm:t>
        <a:bodyPr/>
        <a:lstStyle/>
        <a:p>
          <a:endParaRPr lang="en-IN"/>
        </a:p>
      </dgm:t>
    </dgm:pt>
    <dgm:pt modelId="{1AAF173C-43FE-4047-A92B-E891459A1201}" type="sibTrans" cxnId="{7CA42D4E-8D9F-4AE2-996F-518C6068889C}">
      <dgm:prSet/>
      <dgm:spPr/>
      <dgm:t>
        <a:bodyPr/>
        <a:lstStyle/>
        <a:p>
          <a:endParaRPr lang="en-IN"/>
        </a:p>
      </dgm:t>
    </dgm:pt>
    <dgm:pt modelId="{70FE870B-6A9B-4975-ABEF-3581B0EE7517}">
      <dgm:prSet phldrT="[Text]"/>
      <dgm:spPr/>
      <dgm:t>
        <a:bodyPr/>
        <a:lstStyle/>
        <a:p>
          <a:endParaRPr lang="en-IN" dirty="0"/>
        </a:p>
      </dgm:t>
    </dgm:pt>
    <dgm:pt modelId="{E27CCE37-159E-42DA-B962-6DFC953665D7}" type="parTrans" cxnId="{A2E6B3BD-A59B-4594-A5B1-5CDD9A531463}">
      <dgm:prSet/>
      <dgm:spPr/>
      <dgm:t>
        <a:bodyPr/>
        <a:lstStyle/>
        <a:p>
          <a:endParaRPr lang="en-IN"/>
        </a:p>
      </dgm:t>
    </dgm:pt>
    <dgm:pt modelId="{1D9E70C9-E3F1-4A0C-93E0-48182A3F27FF}" type="sibTrans" cxnId="{A2E6B3BD-A59B-4594-A5B1-5CDD9A531463}">
      <dgm:prSet/>
      <dgm:spPr/>
      <dgm:t>
        <a:bodyPr/>
        <a:lstStyle/>
        <a:p>
          <a:endParaRPr lang="en-IN"/>
        </a:p>
      </dgm:t>
    </dgm:pt>
    <dgm:pt modelId="{0D731982-7784-44E2-B4A3-4C6088E2A58A}">
      <dgm:prSet phldrT="[Text]" custT="1"/>
      <dgm:spPr/>
      <dgm:t>
        <a:bodyPr/>
        <a:lstStyle/>
        <a:p>
          <a:pPr algn="l"/>
          <a:r>
            <a:rPr lang="en-US" sz="900" dirty="0"/>
            <a:t>To summarize this you have to create pivot table in that enter</a:t>
          </a:r>
          <a:endParaRPr lang="en-IN" sz="900" dirty="0"/>
        </a:p>
        <a:p>
          <a:pPr algn="l"/>
          <a:r>
            <a:rPr lang="en-US" sz="900" dirty="0"/>
            <a:t>Enter business until in rows, performance level in columns, put gender in</a:t>
          </a:r>
          <a:endParaRPr lang="en-IN" sz="900" dirty="0"/>
        </a:p>
        <a:p>
          <a:pPr algn="l"/>
          <a:r>
            <a:rPr lang="en-US" sz="900" dirty="0"/>
            <a:t> Filters and remove the blank in the filter</a:t>
          </a:r>
          <a:endParaRPr lang="en-IN" sz="900" dirty="0"/>
        </a:p>
      </dgm:t>
    </dgm:pt>
    <dgm:pt modelId="{5E599CD0-BD94-4F17-8483-1A7A82A01B76}" type="parTrans" cxnId="{A6429A23-77CD-4105-BCDB-DCA2DBF058AE}">
      <dgm:prSet/>
      <dgm:spPr/>
      <dgm:t>
        <a:bodyPr/>
        <a:lstStyle/>
        <a:p>
          <a:endParaRPr lang="en-IN"/>
        </a:p>
      </dgm:t>
    </dgm:pt>
    <dgm:pt modelId="{D2F02387-B7DC-42A0-B070-2023A6F027BC}" type="sibTrans" cxnId="{A6429A23-77CD-4105-BCDB-DCA2DBF058AE}">
      <dgm:prSet/>
      <dgm:spPr/>
      <dgm:t>
        <a:bodyPr/>
        <a:lstStyle/>
        <a:p>
          <a:endParaRPr lang="en-IN"/>
        </a:p>
      </dgm:t>
    </dgm:pt>
    <dgm:pt modelId="{82516BBF-0442-4C4B-903A-6BD2E3759FDD}">
      <dgm:prSet phldrT="[Text]"/>
      <dgm:spPr/>
      <dgm:t>
        <a:bodyPr/>
        <a:lstStyle/>
        <a:p>
          <a:endParaRPr lang="en-IN" dirty="0"/>
        </a:p>
      </dgm:t>
    </dgm:pt>
    <dgm:pt modelId="{636F3A82-8370-4103-9CE2-DD380DF338FC}" type="parTrans" cxnId="{D1027B06-DB0D-4AF6-8452-5A98D4197CD4}">
      <dgm:prSet/>
      <dgm:spPr/>
      <dgm:t>
        <a:bodyPr/>
        <a:lstStyle/>
        <a:p>
          <a:endParaRPr lang="en-IN"/>
        </a:p>
      </dgm:t>
    </dgm:pt>
    <dgm:pt modelId="{E61FFAAD-D919-43E5-B4F2-046FCC99DC44}" type="sibTrans" cxnId="{D1027B06-DB0D-4AF6-8452-5A98D4197CD4}">
      <dgm:prSet/>
      <dgm:spPr/>
      <dgm:t>
        <a:bodyPr/>
        <a:lstStyle/>
        <a:p>
          <a:endParaRPr lang="en-IN"/>
        </a:p>
      </dgm:t>
    </dgm:pt>
    <dgm:pt modelId="{5F5AA0B8-0246-41C8-B968-73C7BD24EC02}">
      <dgm:prSet phldrT="[Text]" custT="1"/>
      <dgm:spPr/>
      <dgm:t>
        <a:bodyPr/>
        <a:lstStyle/>
        <a:p>
          <a:pPr algn="l"/>
          <a:r>
            <a:rPr lang="en-US" sz="1000" dirty="0"/>
            <a:t>Slicer option is used to know what type of employee are working in the Organizations When click on  any type it generated in the pivot table too. </a:t>
          </a:r>
          <a:endParaRPr lang="en-IN" sz="1000" dirty="0"/>
        </a:p>
      </dgm:t>
    </dgm:pt>
    <dgm:pt modelId="{1AF9B312-225B-48FD-8126-177318B0A7F0}" type="parTrans" cxnId="{1FDEE72D-DD8D-4DD4-B664-043EC88F75DF}">
      <dgm:prSet/>
      <dgm:spPr/>
      <dgm:t>
        <a:bodyPr/>
        <a:lstStyle/>
        <a:p>
          <a:endParaRPr lang="en-IN"/>
        </a:p>
      </dgm:t>
    </dgm:pt>
    <dgm:pt modelId="{F55BB9A2-DBB8-493D-87DC-C483C3CE9A82}" type="sibTrans" cxnId="{1FDEE72D-DD8D-4DD4-B664-043EC88F75DF}">
      <dgm:prSet/>
      <dgm:spPr/>
      <dgm:t>
        <a:bodyPr/>
        <a:lstStyle/>
        <a:p>
          <a:endParaRPr lang="en-IN"/>
        </a:p>
      </dgm:t>
    </dgm:pt>
    <dgm:pt modelId="{E8FC0C60-3796-4D6B-B221-26331968731B}">
      <dgm:prSet phldrT="[Text]"/>
      <dgm:spPr/>
      <dgm:t>
        <a:bodyPr/>
        <a:lstStyle/>
        <a:p>
          <a:endParaRPr lang="en-IN" dirty="0"/>
        </a:p>
      </dgm:t>
    </dgm:pt>
    <dgm:pt modelId="{17D071AC-BBCF-4771-BD58-E2A6C11B65E9}" type="parTrans" cxnId="{72CDA1D2-82E3-4612-BC83-14AB3B22BD86}">
      <dgm:prSet/>
      <dgm:spPr/>
      <dgm:t>
        <a:bodyPr/>
        <a:lstStyle/>
        <a:p>
          <a:endParaRPr lang="en-IN"/>
        </a:p>
      </dgm:t>
    </dgm:pt>
    <dgm:pt modelId="{40AD5FEE-6AB4-4EE7-BD5B-02B7F762F791}" type="sibTrans" cxnId="{72CDA1D2-82E3-4612-BC83-14AB3B22BD86}">
      <dgm:prSet/>
      <dgm:spPr/>
      <dgm:t>
        <a:bodyPr/>
        <a:lstStyle/>
        <a:p>
          <a:endParaRPr lang="en-IN"/>
        </a:p>
      </dgm:t>
    </dgm:pt>
    <dgm:pt modelId="{051A450A-1CEB-49ED-8220-2C4A8AD29B0D}">
      <dgm:prSet custT="1"/>
      <dgm:spPr/>
      <dgm:t>
        <a:bodyPr/>
        <a:lstStyle/>
        <a:p>
          <a:pPr algn="l"/>
          <a:r>
            <a:rPr lang="en-US" sz="800" dirty="0"/>
            <a:t>Create the graph using the pivot table in that you have trend line show which </a:t>
          </a:r>
          <a:endParaRPr lang="en-IN" sz="800" dirty="0"/>
        </a:p>
        <a:p>
          <a:pPr algn="l"/>
          <a:r>
            <a:rPr lang="en-US" sz="800" dirty="0"/>
            <a:t>Higher whether Very high, </a:t>
          </a:r>
          <a:r>
            <a:rPr lang="en-US" sz="800" dirty="0" err="1"/>
            <a:t>High,Med,Low</a:t>
          </a:r>
          <a:r>
            <a:rPr lang="en-US" sz="800" dirty="0"/>
            <a:t>.</a:t>
          </a:r>
          <a:endParaRPr lang="en-IN" sz="800" dirty="0"/>
        </a:p>
        <a:p>
          <a:pPr algn="l"/>
          <a:endParaRPr lang="en-IN" sz="800" dirty="0"/>
        </a:p>
        <a:p>
          <a:pPr algn="l"/>
          <a:r>
            <a:rPr lang="en-US" sz="800" dirty="0"/>
            <a:t>This analysis to find performance of employees .</a:t>
          </a:r>
          <a:endParaRPr lang="en-IN" sz="800" dirty="0"/>
        </a:p>
        <a:p>
          <a:pPr algn="l"/>
          <a:endParaRPr lang="en-IN" sz="800" dirty="0"/>
        </a:p>
      </dgm:t>
    </dgm:pt>
    <dgm:pt modelId="{4D368D7B-9C0C-4FE2-A81C-394B9865417F}" type="parTrans" cxnId="{123A3BA1-177D-4971-AF2D-C0B3596F74D5}">
      <dgm:prSet/>
      <dgm:spPr/>
      <dgm:t>
        <a:bodyPr/>
        <a:lstStyle/>
        <a:p>
          <a:endParaRPr lang="en-IN"/>
        </a:p>
      </dgm:t>
    </dgm:pt>
    <dgm:pt modelId="{57B62BE8-C8D9-41E1-AEC3-91D4481A1C15}" type="sibTrans" cxnId="{123A3BA1-177D-4971-AF2D-C0B3596F74D5}">
      <dgm:prSet/>
      <dgm:spPr/>
      <dgm:t>
        <a:bodyPr/>
        <a:lstStyle/>
        <a:p>
          <a:endParaRPr lang="en-IN"/>
        </a:p>
      </dgm:t>
    </dgm:pt>
    <dgm:pt modelId="{9A2A5908-D796-4B55-8E11-A93B03EE2485}" type="pres">
      <dgm:prSet presAssocID="{2AD53CF3-C940-4F4E-B7A2-986AECD430D4}" presName="rootnode" presStyleCnt="0">
        <dgm:presLayoutVars>
          <dgm:chMax/>
          <dgm:chPref/>
          <dgm:dir/>
          <dgm:animLvl val="lvl"/>
        </dgm:presLayoutVars>
      </dgm:prSet>
      <dgm:spPr/>
    </dgm:pt>
    <dgm:pt modelId="{2845E8DE-2A42-4996-9C0B-243E212FB2EB}" type="pres">
      <dgm:prSet presAssocID="{5B359CB6-DEF3-4C71-8CBF-3C01D1FA384C}" presName="composite" presStyleCnt="0"/>
      <dgm:spPr/>
    </dgm:pt>
    <dgm:pt modelId="{E68EF665-E802-4575-B1F5-4BF8251182A4}" type="pres">
      <dgm:prSet presAssocID="{5B359CB6-DEF3-4C71-8CBF-3C01D1FA384C}" presName="bentUpArrow1" presStyleLbl="alignImgPlace1" presStyleIdx="0" presStyleCnt="3"/>
      <dgm:spPr/>
    </dgm:pt>
    <dgm:pt modelId="{1654545C-43B4-473B-BCF8-8A5099F7C1F6}" type="pres">
      <dgm:prSet presAssocID="{5B359CB6-DEF3-4C71-8CBF-3C01D1FA384C}" presName="ParentText" presStyleLbl="node1" presStyleIdx="0" presStyleCnt="4" custScaleY="142991" custLinFactNeighborX="2342" custLinFactNeighborY="2152">
        <dgm:presLayoutVars>
          <dgm:chMax val="1"/>
          <dgm:chPref val="1"/>
          <dgm:bulletEnabled val="1"/>
        </dgm:presLayoutVars>
      </dgm:prSet>
      <dgm:spPr/>
    </dgm:pt>
    <dgm:pt modelId="{25A876B1-F79A-4A16-BB99-3948CDC31631}" type="pres">
      <dgm:prSet presAssocID="{5B359CB6-DEF3-4C71-8CBF-3C01D1FA384C}" presName="ChildText" presStyleLbl="revTx" presStyleIdx="0" presStyleCnt="3">
        <dgm:presLayoutVars>
          <dgm:chMax val="0"/>
          <dgm:chPref val="0"/>
          <dgm:bulletEnabled val="1"/>
        </dgm:presLayoutVars>
      </dgm:prSet>
      <dgm:spPr/>
    </dgm:pt>
    <dgm:pt modelId="{08D944C5-2C11-47D4-90EC-D9ADEA9BC6DD}" type="pres">
      <dgm:prSet presAssocID="{1AAF173C-43FE-4047-A92B-E891459A1201}" presName="sibTrans" presStyleCnt="0"/>
      <dgm:spPr/>
    </dgm:pt>
    <dgm:pt modelId="{575A312A-D891-4AEA-8381-CBB962DFFBD3}" type="pres">
      <dgm:prSet presAssocID="{0D731982-7784-44E2-B4A3-4C6088E2A58A}" presName="composite" presStyleCnt="0"/>
      <dgm:spPr/>
    </dgm:pt>
    <dgm:pt modelId="{6D211CC6-5598-46C1-BB52-3D8A10545709}" type="pres">
      <dgm:prSet presAssocID="{0D731982-7784-44E2-B4A3-4C6088E2A58A}" presName="bentUpArrow1" presStyleLbl="alignImgPlace1" presStyleIdx="1" presStyleCnt="3"/>
      <dgm:spPr/>
    </dgm:pt>
    <dgm:pt modelId="{D7BD515C-9F8B-4147-BB16-1DD7088D1042}" type="pres">
      <dgm:prSet presAssocID="{0D731982-7784-44E2-B4A3-4C6088E2A58A}" presName="ParentText" presStyleLbl="node1" presStyleIdx="1" presStyleCnt="4" custScaleX="111024" custScaleY="115268">
        <dgm:presLayoutVars>
          <dgm:chMax val="1"/>
          <dgm:chPref val="1"/>
          <dgm:bulletEnabled val="1"/>
        </dgm:presLayoutVars>
      </dgm:prSet>
      <dgm:spPr/>
    </dgm:pt>
    <dgm:pt modelId="{C30701B7-09AF-456F-89AC-A12A5B6C15AA}" type="pres">
      <dgm:prSet presAssocID="{0D731982-7784-44E2-B4A3-4C6088E2A58A}" presName="ChildText" presStyleLbl="revTx" presStyleIdx="1" presStyleCnt="3">
        <dgm:presLayoutVars>
          <dgm:chMax val="0"/>
          <dgm:chPref val="0"/>
          <dgm:bulletEnabled val="1"/>
        </dgm:presLayoutVars>
      </dgm:prSet>
      <dgm:spPr/>
    </dgm:pt>
    <dgm:pt modelId="{255AA59D-9AB7-475E-B717-2DC708199535}" type="pres">
      <dgm:prSet presAssocID="{D2F02387-B7DC-42A0-B070-2023A6F027BC}" presName="sibTrans" presStyleCnt="0"/>
      <dgm:spPr/>
    </dgm:pt>
    <dgm:pt modelId="{EC782CF6-B3B3-4F10-9C51-8AF7E49D2108}" type="pres">
      <dgm:prSet presAssocID="{5F5AA0B8-0246-41C8-B968-73C7BD24EC02}" presName="composite" presStyleCnt="0"/>
      <dgm:spPr/>
    </dgm:pt>
    <dgm:pt modelId="{DFC78795-4D92-4B4E-98D1-634EEA906223}" type="pres">
      <dgm:prSet presAssocID="{5F5AA0B8-0246-41C8-B968-73C7BD24EC02}" presName="bentUpArrow1" presStyleLbl="alignImgPlace1" presStyleIdx="2" presStyleCnt="3"/>
      <dgm:spPr/>
    </dgm:pt>
    <dgm:pt modelId="{687AE9B5-67EE-48D0-A694-B1F8656FDEFA}" type="pres">
      <dgm:prSet presAssocID="{5F5AA0B8-0246-41C8-B968-73C7BD24EC02}" presName="ParentText" presStyleLbl="node1" presStyleIdx="2" presStyleCnt="4" custScaleX="121322" custScaleY="111040" custLinFactNeighborX="-12499" custLinFactNeighborY="-6169">
        <dgm:presLayoutVars>
          <dgm:chMax val="1"/>
          <dgm:chPref val="1"/>
          <dgm:bulletEnabled val="1"/>
        </dgm:presLayoutVars>
      </dgm:prSet>
      <dgm:spPr/>
    </dgm:pt>
    <dgm:pt modelId="{07BCC62C-DC93-452F-B847-0813B5E0F0C8}" type="pres">
      <dgm:prSet presAssocID="{5F5AA0B8-0246-41C8-B968-73C7BD24EC02}" presName="ChildText" presStyleLbl="revTx" presStyleIdx="2" presStyleCnt="3">
        <dgm:presLayoutVars>
          <dgm:chMax val="0"/>
          <dgm:chPref val="0"/>
          <dgm:bulletEnabled val="1"/>
        </dgm:presLayoutVars>
      </dgm:prSet>
      <dgm:spPr/>
    </dgm:pt>
    <dgm:pt modelId="{4F891BD7-835A-4266-A61C-1902222F7DAB}" type="pres">
      <dgm:prSet presAssocID="{F55BB9A2-DBB8-493D-87DC-C483C3CE9A82}" presName="sibTrans" presStyleCnt="0"/>
      <dgm:spPr/>
    </dgm:pt>
    <dgm:pt modelId="{B0A675CA-2419-4EC9-B777-D9C516E98B37}" type="pres">
      <dgm:prSet presAssocID="{051A450A-1CEB-49ED-8220-2C4A8AD29B0D}" presName="composite" presStyleCnt="0"/>
      <dgm:spPr/>
    </dgm:pt>
    <dgm:pt modelId="{FAED8214-13FA-496D-9BCF-01F96B8A28D9}" type="pres">
      <dgm:prSet presAssocID="{051A450A-1CEB-49ED-8220-2C4A8AD29B0D}" presName="ParentText" presStyleLbl="node1" presStyleIdx="3" presStyleCnt="4" custScaleX="111030" custScaleY="111459">
        <dgm:presLayoutVars>
          <dgm:chMax val="1"/>
          <dgm:chPref val="1"/>
          <dgm:bulletEnabled val="1"/>
        </dgm:presLayoutVars>
      </dgm:prSet>
      <dgm:spPr/>
    </dgm:pt>
  </dgm:ptLst>
  <dgm:cxnLst>
    <dgm:cxn modelId="{D1027B06-DB0D-4AF6-8452-5A98D4197CD4}" srcId="{0D731982-7784-44E2-B4A3-4C6088E2A58A}" destId="{82516BBF-0442-4C4B-903A-6BD2E3759FDD}" srcOrd="0" destOrd="0" parTransId="{636F3A82-8370-4103-9CE2-DD380DF338FC}" sibTransId="{E61FFAAD-D919-43E5-B4F2-046FCC99DC44}"/>
    <dgm:cxn modelId="{B22E7F0E-4B7E-4678-99C1-4E8A9FC26B28}" type="presOf" srcId="{82516BBF-0442-4C4B-903A-6BD2E3759FDD}" destId="{C30701B7-09AF-456F-89AC-A12A5B6C15AA}" srcOrd="0" destOrd="0" presId="urn:microsoft.com/office/officeart/2005/8/layout/StepDownProcess"/>
    <dgm:cxn modelId="{27CE1317-DDC0-4D9F-95BC-ACBEE0F97974}" type="presOf" srcId="{E8FC0C60-3796-4D6B-B221-26331968731B}" destId="{07BCC62C-DC93-452F-B847-0813B5E0F0C8}" srcOrd="0" destOrd="0" presId="urn:microsoft.com/office/officeart/2005/8/layout/StepDownProcess"/>
    <dgm:cxn modelId="{8C042723-9664-4DC4-9CC3-3EEBBA85E4D1}" type="presOf" srcId="{051A450A-1CEB-49ED-8220-2C4A8AD29B0D}" destId="{FAED8214-13FA-496D-9BCF-01F96B8A28D9}" srcOrd="0" destOrd="0" presId="urn:microsoft.com/office/officeart/2005/8/layout/StepDownProcess"/>
    <dgm:cxn modelId="{A6429A23-77CD-4105-BCDB-DCA2DBF058AE}" srcId="{2AD53CF3-C940-4F4E-B7A2-986AECD430D4}" destId="{0D731982-7784-44E2-B4A3-4C6088E2A58A}" srcOrd="1" destOrd="0" parTransId="{5E599CD0-BD94-4F17-8483-1A7A82A01B76}" sibTransId="{D2F02387-B7DC-42A0-B070-2023A6F027BC}"/>
    <dgm:cxn modelId="{8BDB3D28-7976-45EF-9D4F-19772A570684}" type="presOf" srcId="{5B359CB6-DEF3-4C71-8CBF-3C01D1FA384C}" destId="{1654545C-43B4-473B-BCF8-8A5099F7C1F6}" srcOrd="0" destOrd="0" presId="urn:microsoft.com/office/officeart/2005/8/layout/StepDownProcess"/>
    <dgm:cxn modelId="{1FDEE72D-DD8D-4DD4-B664-043EC88F75DF}" srcId="{2AD53CF3-C940-4F4E-B7A2-986AECD430D4}" destId="{5F5AA0B8-0246-41C8-B968-73C7BD24EC02}" srcOrd="2" destOrd="0" parTransId="{1AF9B312-225B-48FD-8126-177318B0A7F0}" sibTransId="{F55BB9A2-DBB8-493D-87DC-C483C3CE9A82}"/>
    <dgm:cxn modelId="{7CA42D4E-8D9F-4AE2-996F-518C6068889C}" srcId="{2AD53CF3-C940-4F4E-B7A2-986AECD430D4}" destId="{5B359CB6-DEF3-4C71-8CBF-3C01D1FA384C}" srcOrd="0" destOrd="0" parTransId="{F066E879-3DB7-45F5-A869-65FFC3621863}" sibTransId="{1AAF173C-43FE-4047-A92B-E891459A1201}"/>
    <dgm:cxn modelId="{D05DE874-6EA4-4050-837F-9220D99EC775}" type="presOf" srcId="{70FE870B-6A9B-4975-ABEF-3581B0EE7517}" destId="{25A876B1-F79A-4A16-BB99-3948CDC31631}" srcOrd="0" destOrd="0" presId="urn:microsoft.com/office/officeart/2005/8/layout/StepDownProcess"/>
    <dgm:cxn modelId="{A68F627A-3BD3-43A2-AD64-00E871EE9EF7}" type="presOf" srcId="{2AD53CF3-C940-4F4E-B7A2-986AECD430D4}" destId="{9A2A5908-D796-4B55-8E11-A93B03EE2485}" srcOrd="0" destOrd="0" presId="urn:microsoft.com/office/officeart/2005/8/layout/StepDownProcess"/>
    <dgm:cxn modelId="{DF424B83-6218-4B22-8329-8F5612B4DA13}" type="presOf" srcId="{0D731982-7784-44E2-B4A3-4C6088E2A58A}" destId="{D7BD515C-9F8B-4147-BB16-1DD7088D1042}" srcOrd="0" destOrd="0" presId="urn:microsoft.com/office/officeart/2005/8/layout/StepDownProcess"/>
    <dgm:cxn modelId="{123A3BA1-177D-4971-AF2D-C0B3596F74D5}" srcId="{2AD53CF3-C940-4F4E-B7A2-986AECD430D4}" destId="{051A450A-1CEB-49ED-8220-2C4A8AD29B0D}" srcOrd="3" destOrd="0" parTransId="{4D368D7B-9C0C-4FE2-A81C-394B9865417F}" sibTransId="{57B62BE8-C8D9-41E1-AEC3-91D4481A1C15}"/>
    <dgm:cxn modelId="{54C452B1-99ED-46EB-B3C2-8F96297DBC8F}" type="presOf" srcId="{5F5AA0B8-0246-41C8-B968-73C7BD24EC02}" destId="{687AE9B5-67EE-48D0-A694-B1F8656FDEFA}" srcOrd="0" destOrd="0" presId="urn:microsoft.com/office/officeart/2005/8/layout/StepDownProcess"/>
    <dgm:cxn modelId="{A2E6B3BD-A59B-4594-A5B1-5CDD9A531463}" srcId="{5B359CB6-DEF3-4C71-8CBF-3C01D1FA384C}" destId="{70FE870B-6A9B-4975-ABEF-3581B0EE7517}" srcOrd="0" destOrd="0" parTransId="{E27CCE37-159E-42DA-B962-6DFC953665D7}" sibTransId="{1D9E70C9-E3F1-4A0C-93E0-48182A3F27FF}"/>
    <dgm:cxn modelId="{72CDA1D2-82E3-4612-BC83-14AB3B22BD86}" srcId="{5F5AA0B8-0246-41C8-B968-73C7BD24EC02}" destId="{E8FC0C60-3796-4D6B-B221-26331968731B}" srcOrd="0" destOrd="0" parTransId="{17D071AC-BBCF-4771-BD58-E2A6C11B65E9}" sibTransId="{40AD5FEE-6AB4-4EE7-BD5B-02B7F762F791}"/>
    <dgm:cxn modelId="{D76BF844-59DE-4151-BF98-B0BB30B466BF}" type="presParOf" srcId="{9A2A5908-D796-4B55-8E11-A93B03EE2485}" destId="{2845E8DE-2A42-4996-9C0B-243E212FB2EB}" srcOrd="0" destOrd="0" presId="urn:microsoft.com/office/officeart/2005/8/layout/StepDownProcess"/>
    <dgm:cxn modelId="{FEBBA9AB-8766-4F9E-B735-FA6EB6E2C1D0}" type="presParOf" srcId="{2845E8DE-2A42-4996-9C0B-243E212FB2EB}" destId="{E68EF665-E802-4575-B1F5-4BF8251182A4}" srcOrd="0" destOrd="0" presId="urn:microsoft.com/office/officeart/2005/8/layout/StepDownProcess"/>
    <dgm:cxn modelId="{E5F6272F-9F79-46BF-AF24-B37BBFC2BBB0}" type="presParOf" srcId="{2845E8DE-2A42-4996-9C0B-243E212FB2EB}" destId="{1654545C-43B4-473B-BCF8-8A5099F7C1F6}" srcOrd="1" destOrd="0" presId="urn:microsoft.com/office/officeart/2005/8/layout/StepDownProcess"/>
    <dgm:cxn modelId="{3EA2E6B1-174F-446E-BED9-EA784A374210}" type="presParOf" srcId="{2845E8DE-2A42-4996-9C0B-243E212FB2EB}" destId="{25A876B1-F79A-4A16-BB99-3948CDC31631}" srcOrd="2" destOrd="0" presId="urn:microsoft.com/office/officeart/2005/8/layout/StepDownProcess"/>
    <dgm:cxn modelId="{8E1D70E6-D352-4370-A545-490A96AC39D7}" type="presParOf" srcId="{9A2A5908-D796-4B55-8E11-A93B03EE2485}" destId="{08D944C5-2C11-47D4-90EC-D9ADEA9BC6DD}" srcOrd="1" destOrd="0" presId="urn:microsoft.com/office/officeart/2005/8/layout/StepDownProcess"/>
    <dgm:cxn modelId="{E0349686-D534-4792-A8C7-6506C2B52C79}" type="presParOf" srcId="{9A2A5908-D796-4B55-8E11-A93B03EE2485}" destId="{575A312A-D891-4AEA-8381-CBB962DFFBD3}" srcOrd="2" destOrd="0" presId="urn:microsoft.com/office/officeart/2005/8/layout/StepDownProcess"/>
    <dgm:cxn modelId="{D161180F-A734-4BAF-87D2-10DEA17E26DF}" type="presParOf" srcId="{575A312A-D891-4AEA-8381-CBB962DFFBD3}" destId="{6D211CC6-5598-46C1-BB52-3D8A10545709}" srcOrd="0" destOrd="0" presId="urn:microsoft.com/office/officeart/2005/8/layout/StepDownProcess"/>
    <dgm:cxn modelId="{3119C17E-84A0-45AD-8091-ED007D68DB59}" type="presParOf" srcId="{575A312A-D891-4AEA-8381-CBB962DFFBD3}" destId="{D7BD515C-9F8B-4147-BB16-1DD7088D1042}" srcOrd="1" destOrd="0" presId="urn:microsoft.com/office/officeart/2005/8/layout/StepDownProcess"/>
    <dgm:cxn modelId="{3BFC212B-3BA7-41A9-B208-5F740626C50B}" type="presParOf" srcId="{575A312A-D891-4AEA-8381-CBB962DFFBD3}" destId="{C30701B7-09AF-456F-89AC-A12A5B6C15AA}" srcOrd="2" destOrd="0" presId="urn:microsoft.com/office/officeart/2005/8/layout/StepDownProcess"/>
    <dgm:cxn modelId="{3C728217-6026-480E-8226-A7D8E8025F17}" type="presParOf" srcId="{9A2A5908-D796-4B55-8E11-A93B03EE2485}" destId="{255AA59D-9AB7-475E-B717-2DC708199535}" srcOrd="3" destOrd="0" presId="urn:microsoft.com/office/officeart/2005/8/layout/StepDownProcess"/>
    <dgm:cxn modelId="{11F6F73C-E5EA-4E25-82F8-DEFE5F5A7CC2}" type="presParOf" srcId="{9A2A5908-D796-4B55-8E11-A93B03EE2485}" destId="{EC782CF6-B3B3-4F10-9C51-8AF7E49D2108}" srcOrd="4" destOrd="0" presId="urn:microsoft.com/office/officeart/2005/8/layout/StepDownProcess"/>
    <dgm:cxn modelId="{139FFF54-BECF-40DD-92AA-7DCEC5B97D19}" type="presParOf" srcId="{EC782CF6-B3B3-4F10-9C51-8AF7E49D2108}" destId="{DFC78795-4D92-4B4E-98D1-634EEA906223}" srcOrd="0" destOrd="0" presId="urn:microsoft.com/office/officeart/2005/8/layout/StepDownProcess"/>
    <dgm:cxn modelId="{875BE4F7-3EF9-42D6-8F83-5BD1679588F4}" type="presParOf" srcId="{EC782CF6-B3B3-4F10-9C51-8AF7E49D2108}" destId="{687AE9B5-67EE-48D0-A694-B1F8656FDEFA}" srcOrd="1" destOrd="0" presId="urn:microsoft.com/office/officeart/2005/8/layout/StepDownProcess"/>
    <dgm:cxn modelId="{0CE773DF-364F-4A2B-8948-DAE52E7328E0}" type="presParOf" srcId="{EC782CF6-B3B3-4F10-9C51-8AF7E49D2108}" destId="{07BCC62C-DC93-452F-B847-0813B5E0F0C8}" srcOrd="2" destOrd="0" presId="urn:microsoft.com/office/officeart/2005/8/layout/StepDownProcess"/>
    <dgm:cxn modelId="{C5A081D2-16EF-4057-977C-991B15ECF756}" type="presParOf" srcId="{9A2A5908-D796-4B55-8E11-A93B03EE2485}" destId="{4F891BD7-835A-4266-A61C-1902222F7DAB}" srcOrd="5" destOrd="0" presId="urn:microsoft.com/office/officeart/2005/8/layout/StepDownProcess"/>
    <dgm:cxn modelId="{FBBB4F74-19DD-4291-A8F4-7C6690293BC0}" type="presParOf" srcId="{9A2A5908-D796-4B55-8E11-A93B03EE2485}" destId="{B0A675CA-2419-4EC9-B777-D9C516E98B37}" srcOrd="6" destOrd="0" presId="urn:microsoft.com/office/officeart/2005/8/layout/StepDownProcess"/>
    <dgm:cxn modelId="{FF7A2E59-406E-4928-A910-5A10D5ED78D6}" type="presParOf" srcId="{B0A675CA-2419-4EC9-B777-D9C516E98B37}" destId="{FAED8214-13FA-496D-9BCF-01F96B8A28D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EF665-E802-4575-B1F5-4BF8251182A4}">
      <dsp:nvSpPr>
        <dsp:cNvPr id="0" name=""/>
        <dsp:cNvSpPr/>
      </dsp:nvSpPr>
      <dsp:spPr>
        <a:xfrm rot="5400000">
          <a:off x="1541251" y="1385216"/>
          <a:ext cx="996119" cy="113404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54545C-43B4-473B-BCF8-8A5099F7C1F6}">
      <dsp:nvSpPr>
        <dsp:cNvPr id="0" name=""/>
        <dsp:cNvSpPr/>
      </dsp:nvSpPr>
      <dsp:spPr>
        <a:xfrm>
          <a:off x="1316612" y="53951"/>
          <a:ext cx="1676878" cy="1678372"/>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kern="1200" dirty="0"/>
            <a:t>Create the performance level for showing rating employee by using the Formula of =@IFS(Z3&gt;=5,”VERYHIGH”,Z3&gt;=4,”HIGH”,Z3&gt;=3,”MED”,TRUE,”LOW”)Drag the value each every row to apply it for all.</a:t>
          </a:r>
          <a:endParaRPr lang="en-IN" sz="200" kern="1200" dirty="0"/>
        </a:p>
        <a:p>
          <a:pPr marL="0" lvl="0" indent="0" algn="ctr" defTabSz="466725">
            <a:lnSpc>
              <a:spcPct val="90000"/>
            </a:lnSpc>
            <a:spcBef>
              <a:spcPct val="0"/>
            </a:spcBef>
            <a:spcAft>
              <a:spcPct val="35000"/>
            </a:spcAft>
            <a:buNone/>
          </a:pPr>
          <a:endParaRPr lang="en-IN" sz="100" kern="1200" dirty="0"/>
        </a:p>
        <a:p>
          <a:pPr marL="0" lvl="0" indent="0" algn="ctr" defTabSz="466725">
            <a:lnSpc>
              <a:spcPct val="90000"/>
            </a:lnSpc>
            <a:spcBef>
              <a:spcPct val="0"/>
            </a:spcBef>
            <a:spcAft>
              <a:spcPct val="35000"/>
            </a:spcAft>
            <a:buNone/>
          </a:pPr>
          <a:endParaRPr lang="en-IN" sz="100" kern="1200" dirty="0"/>
        </a:p>
      </dsp:txBody>
      <dsp:txXfrm>
        <a:off x="1398485" y="135824"/>
        <a:ext cx="1513132" cy="1514626"/>
      </dsp:txXfrm>
    </dsp:sp>
    <dsp:sp modelId="{25A876B1-F79A-4A16-BB99-3948CDC31631}">
      <dsp:nvSpPr>
        <dsp:cNvPr id="0" name=""/>
        <dsp:cNvSpPr/>
      </dsp:nvSpPr>
      <dsp:spPr>
        <a:xfrm>
          <a:off x="2954218" y="392942"/>
          <a:ext cx="1219601" cy="948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IN" sz="2800" kern="1200" dirty="0"/>
        </a:p>
      </dsp:txBody>
      <dsp:txXfrm>
        <a:off x="2954218" y="392942"/>
        <a:ext cx="1219601" cy="948685"/>
      </dsp:txXfrm>
    </dsp:sp>
    <dsp:sp modelId="{6D211CC6-5598-46C1-BB52-3D8A10545709}">
      <dsp:nvSpPr>
        <dsp:cNvPr id="0" name=""/>
        <dsp:cNvSpPr/>
      </dsp:nvSpPr>
      <dsp:spPr>
        <a:xfrm rot="5400000">
          <a:off x="3023991" y="2793342"/>
          <a:ext cx="996119" cy="113404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D515C-9F8B-4147-BB16-1DD7088D1042}">
      <dsp:nvSpPr>
        <dsp:cNvPr id="0" name=""/>
        <dsp:cNvSpPr/>
      </dsp:nvSpPr>
      <dsp:spPr>
        <a:xfrm>
          <a:off x="2667650" y="1599518"/>
          <a:ext cx="1861738" cy="1352970"/>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To summarize this you have to create pivot table in that enter</a:t>
          </a:r>
          <a:endParaRPr lang="en-IN" sz="900" kern="1200" dirty="0"/>
        </a:p>
        <a:p>
          <a:pPr marL="0" lvl="0" indent="0" algn="l" defTabSz="400050">
            <a:lnSpc>
              <a:spcPct val="90000"/>
            </a:lnSpc>
            <a:spcBef>
              <a:spcPct val="0"/>
            </a:spcBef>
            <a:spcAft>
              <a:spcPct val="35000"/>
            </a:spcAft>
            <a:buNone/>
          </a:pPr>
          <a:r>
            <a:rPr lang="en-US" sz="900" kern="1200" dirty="0"/>
            <a:t>Enter business until in rows, performance level in columns, put gender in</a:t>
          </a:r>
          <a:endParaRPr lang="en-IN" sz="900" kern="1200" dirty="0"/>
        </a:p>
        <a:p>
          <a:pPr marL="0" lvl="0" indent="0" algn="l" defTabSz="400050">
            <a:lnSpc>
              <a:spcPct val="90000"/>
            </a:lnSpc>
            <a:spcBef>
              <a:spcPct val="0"/>
            </a:spcBef>
            <a:spcAft>
              <a:spcPct val="35000"/>
            </a:spcAft>
            <a:buNone/>
          </a:pPr>
          <a:r>
            <a:rPr lang="en-US" sz="900" kern="1200" dirty="0"/>
            <a:t> Filters and remove the blank in the filter</a:t>
          </a:r>
          <a:endParaRPr lang="en-IN" sz="900" kern="1200" dirty="0"/>
        </a:p>
      </dsp:txBody>
      <dsp:txXfrm>
        <a:off x="2733708" y="1665576"/>
        <a:ext cx="1729622" cy="1220854"/>
      </dsp:txXfrm>
    </dsp:sp>
    <dsp:sp modelId="{C30701B7-09AF-456F-89AC-A12A5B6C15AA}">
      <dsp:nvSpPr>
        <dsp:cNvPr id="0" name=""/>
        <dsp:cNvSpPr/>
      </dsp:nvSpPr>
      <dsp:spPr>
        <a:xfrm>
          <a:off x="4436959" y="1801068"/>
          <a:ext cx="1219601" cy="948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IN" sz="2800" kern="1200" dirty="0"/>
        </a:p>
      </dsp:txBody>
      <dsp:txXfrm>
        <a:off x="4436959" y="1801068"/>
        <a:ext cx="1219601" cy="948685"/>
      </dsp:txXfrm>
    </dsp:sp>
    <dsp:sp modelId="{DFC78795-4D92-4B4E-98D1-634EEA906223}">
      <dsp:nvSpPr>
        <dsp:cNvPr id="0" name=""/>
        <dsp:cNvSpPr/>
      </dsp:nvSpPr>
      <dsp:spPr>
        <a:xfrm rot="5400000">
          <a:off x="4500644" y="4176654"/>
          <a:ext cx="996119" cy="1134046"/>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AE9B5-67EE-48D0-A694-B1F8656FDEFA}">
      <dsp:nvSpPr>
        <dsp:cNvPr id="0" name=""/>
        <dsp:cNvSpPr/>
      </dsp:nvSpPr>
      <dsp:spPr>
        <a:xfrm>
          <a:off x="3848368" y="2935235"/>
          <a:ext cx="2034423" cy="1303344"/>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Slicer option is used to know what type of employee are working in the Organizations When click on  any type it generated in the pivot table too. </a:t>
          </a:r>
          <a:endParaRPr lang="en-IN" sz="1000" kern="1200" dirty="0"/>
        </a:p>
      </dsp:txBody>
      <dsp:txXfrm>
        <a:off x="3912003" y="2998870"/>
        <a:ext cx="1907153" cy="1176074"/>
      </dsp:txXfrm>
    </dsp:sp>
    <dsp:sp modelId="{07BCC62C-DC93-452F-B847-0813B5E0F0C8}">
      <dsp:nvSpPr>
        <dsp:cNvPr id="0" name=""/>
        <dsp:cNvSpPr/>
      </dsp:nvSpPr>
      <dsp:spPr>
        <a:xfrm>
          <a:off x="5913612" y="3184380"/>
          <a:ext cx="1219601" cy="948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IN" sz="2800" kern="1200" dirty="0"/>
        </a:p>
      </dsp:txBody>
      <dsp:txXfrm>
        <a:off x="5913612" y="3184380"/>
        <a:ext cx="1219601" cy="948685"/>
      </dsp:txXfrm>
    </dsp:sp>
    <dsp:sp modelId="{FAED8214-13FA-496D-9BCF-01F96B8A28D9}">
      <dsp:nvSpPr>
        <dsp:cNvPr id="0" name=""/>
        <dsp:cNvSpPr/>
      </dsp:nvSpPr>
      <dsp:spPr>
        <a:xfrm>
          <a:off x="5448272" y="4390956"/>
          <a:ext cx="1861838" cy="1308262"/>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US" sz="800" kern="1200" dirty="0"/>
            <a:t>Create the graph using the pivot table in that you have trend line show which </a:t>
          </a:r>
          <a:endParaRPr lang="en-IN" sz="800" kern="1200" dirty="0"/>
        </a:p>
        <a:p>
          <a:pPr marL="0" lvl="0" indent="0" algn="l" defTabSz="355600">
            <a:lnSpc>
              <a:spcPct val="90000"/>
            </a:lnSpc>
            <a:spcBef>
              <a:spcPct val="0"/>
            </a:spcBef>
            <a:spcAft>
              <a:spcPct val="35000"/>
            </a:spcAft>
            <a:buNone/>
          </a:pPr>
          <a:r>
            <a:rPr lang="en-US" sz="800" kern="1200" dirty="0"/>
            <a:t>Higher whether Very high, </a:t>
          </a:r>
          <a:r>
            <a:rPr lang="en-US" sz="800" kern="1200" dirty="0" err="1"/>
            <a:t>High,Med,Low</a:t>
          </a:r>
          <a:r>
            <a:rPr lang="en-US" sz="800" kern="1200" dirty="0"/>
            <a:t>.</a:t>
          </a:r>
          <a:endParaRPr lang="en-IN" sz="800" kern="1200" dirty="0"/>
        </a:p>
        <a:p>
          <a:pPr marL="0" lvl="0" indent="0" algn="l" defTabSz="355600">
            <a:lnSpc>
              <a:spcPct val="90000"/>
            </a:lnSpc>
            <a:spcBef>
              <a:spcPct val="0"/>
            </a:spcBef>
            <a:spcAft>
              <a:spcPct val="35000"/>
            </a:spcAft>
            <a:buNone/>
          </a:pPr>
          <a:endParaRPr lang="en-IN" sz="800" kern="1200" dirty="0"/>
        </a:p>
        <a:p>
          <a:pPr marL="0" lvl="0" indent="0" algn="l" defTabSz="355600">
            <a:lnSpc>
              <a:spcPct val="90000"/>
            </a:lnSpc>
            <a:spcBef>
              <a:spcPct val="0"/>
            </a:spcBef>
            <a:spcAft>
              <a:spcPct val="35000"/>
            </a:spcAft>
            <a:buNone/>
          </a:pPr>
          <a:r>
            <a:rPr lang="en-US" sz="800" kern="1200" dirty="0"/>
            <a:t>This analysis to find performance of employees .</a:t>
          </a:r>
          <a:endParaRPr lang="en-IN" sz="800" kern="1200" dirty="0"/>
        </a:p>
        <a:p>
          <a:pPr marL="0" lvl="0" indent="0" algn="l" defTabSz="355600">
            <a:lnSpc>
              <a:spcPct val="90000"/>
            </a:lnSpc>
            <a:spcBef>
              <a:spcPct val="0"/>
            </a:spcBef>
            <a:spcAft>
              <a:spcPct val="35000"/>
            </a:spcAft>
            <a:buNone/>
          </a:pPr>
          <a:endParaRPr lang="en-IN" sz="800" kern="1200" dirty="0"/>
        </a:p>
      </dsp:txBody>
      <dsp:txXfrm>
        <a:off x="5512148" y="4454832"/>
        <a:ext cx="1734086" cy="118051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I. KARUNA</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312206952</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III YEAR B.COM GENERAL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 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8C2D-9C29-F7BA-FBE5-692999E243C4}"/>
              </a:ext>
            </a:extLst>
          </p:cNvPr>
          <p:cNvSpPr>
            <a:spLocks noGrp="1"/>
          </p:cNvSpPr>
          <p:nvPr>
            <p:ph type="title"/>
          </p:nvPr>
        </p:nvSpPr>
        <p:spPr/>
        <p:txBody>
          <a:bodyPr/>
          <a:lstStyle/>
          <a:p>
            <a:r>
              <a:rPr lang="en-US" b="0" dirty="0"/>
              <a:t>EXPLANATION</a:t>
            </a:r>
          </a:p>
        </p:txBody>
      </p:sp>
      <p:graphicFrame>
        <p:nvGraphicFramePr>
          <p:cNvPr id="4" name="Diagram 3">
            <a:extLst>
              <a:ext uri="{FF2B5EF4-FFF2-40B4-BE49-F238E27FC236}">
                <a16:creationId xmlns:a16="http://schemas.microsoft.com/office/drawing/2014/main" id="{C1E33609-C8CC-60C1-4B79-B40F33F19E41}"/>
              </a:ext>
            </a:extLst>
          </p:cNvPr>
          <p:cNvGraphicFramePr/>
          <p:nvPr>
            <p:extLst>
              <p:ext uri="{D42A27DB-BD31-4B8C-83A1-F6EECF244321}">
                <p14:modId xmlns:p14="http://schemas.microsoft.com/office/powerpoint/2010/main" val="2644966055"/>
              </p:ext>
            </p:extLst>
          </p:nvPr>
        </p:nvGraphicFramePr>
        <p:xfrm>
          <a:off x="785148" y="1053889"/>
          <a:ext cx="8587451" cy="57279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510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BF16343-3EB8-5B30-6B48-2DD0B8C0CD68}"/>
              </a:ext>
            </a:extLst>
          </p:cNvPr>
          <p:cNvSpPr txBox="1"/>
          <p:nvPr/>
        </p:nvSpPr>
        <p:spPr>
          <a:xfrm>
            <a:off x="755332" y="1297289"/>
            <a:ext cx="8598218" cy="4522486"/>
          </a:xfrm>
          <a:prstGeom prst="rect">
            <a:avLst/>
          </a:prstGeom>
          <a:noFill/>
        </p:spPr>
        <p:txBody>
          <a:bodyPr wrap="square" rtlCol="0">
            <a:spAutoFit/>
          </a:bodyPr>
          <a:lstStyle/>
          <a:p>
            <a:pPr algn="l"/>
            <a:endParaRPr lang="en-US" dirty="0"/>
          </a:p>
        </p:txBody>
      </p:sp>
      <p:graphicFrame>
        <p:nvGraphicFramePr>
          <p:cNvPr id="12" name="Chart 11">
            <a:extLst>
              <a:ext uri="{FF2B5EF4-FFF2-40B4-BE49-F238E27FC236}">
                <a16:creationId xmlns:a16="http://schemas.microsoft.com/office/drawing/2014/main" id="{F3E17B55-670E-7B11-9E84-98CD2805DA14}"/>
              </a:ext>
              <a:ext uri="{147F2762-F138-4A5C-976F-8EAC2B608ADB}">
                <a16:predDERef xmlns:a16="http://schemas.microsoft.com/office/drawing/2014/main" pred="{00000000-0008-0000-0000-000002000000}"/>
              </a:ext>
            </a:extLst>
          </p:cNvPr>
          <p:cNvGraphicFramePr>
            <a:graphicFrameLocks/>
          </p:cNvGraphicFramePr>
          <p:nvPr>
            <p:extLst>
              <p:ext uri="{D42A27DB-BD31-4B8C-83A1-F6EECF244321}">
                <p14:modId xmlns:p14="http://schemas.microsoft.com/office/powerpoint/2010/main" val="1751397790"/>
              </p:ext>
            </p:extLst>
          </p:nvPr>
        </p:nvGraphicFramePr>
        <p:xfrm>
          <a:off x="881653" y="1143634"/>
          <a:ext cx="9144000" cy="44170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grpSp>
        <p:nvGrpSpPr>
          <p:cNvPr id="38" name="Google Shape;38;p2"/>
          <p:cNvGrpSpPr/>
          <p:nvPr/>
        </p:nvGrpSpPr>
        <p:grpSpPr>
          <a:xfrm>
            <a:off x="7991475" y="2933700"/>
            <a:ext cx="2762251" cy="3257550"/>
            <a:chOff x="7991475" y="2933700"/>
            <a:chExt cx="2762251" cy="3257550"/>
          </a:xfrm>
        </p:grpSpPr>
        <p:sp>
          <p:nvSpPr>
            <p:cNvPr id="39" name="Google Shape;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 name="Google Shape;41;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2" name="Google Shape;42;p2"/>
          <p:cNvSpPr/>
          <p:nvPr/>
        </p:nvSpPr>
        <p:spPr>
          <a:xfrm flipH="1">
            <a:off x="834087" y="2047374"/>
            <a:ext cx="6200846" cy="2763250"/>
          </a:xfrm>
          <a:custGeom>
            <a:rect b="b" l="l" r="r" t="t"/>
            <a:pathLst>
              <a:path extrusionOk="0" h="323850" w="314325">
                <a:moveTo>
                  <a:pt x="314325" y="0"/>
                </a:moveTo>
                <a:lnTo>
                  <a:pt x="0" y="0"/>
                </a:lnTo>
                <a:lnTo>
                  <a:pt x="0" y="323850"/>
                </a:lnTo>
                <a:lnTo>
                  <a:pt x="314325" y="323850"/>
                </a:lnTo>
                <a:lnTo>
                  <a:pt x="314325" y="0"/>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Employees performance analysis know employees  performance, And  to help them by giving incentives to them.  The employee helps us to track whether  employees working effectively or not by rating them.Effective or not. This performance helps us to growth ourEconomy of our company.</a:t>
            </a:r>
            <a:endParaRPr/>
          </a:p>
        </p:txBody>
      </p:sp>
      <p:sp>
        <p:nvSpPr>
          <p:cNvPr id="43" name="Google Shape;43;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4" name="Google Shape;44;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5" name="Google Shape;45;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676275" y="1695449"/>
            <a:ext cx="7485311" cy="40227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6462" y="1921966"/>
            <a:ext cx="7166579" cy="4524315"/>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Employees performance analysis is to know</a:t>
            </a:r>
          </a:p>
          <a:p>
            <a:pPr algn="l"/>
            <a:r>
              <a:rPr lang="en-US" sz="2400" dirty="0">
                <a:solidFill>
                  <a:srgbClr val="0D0D0D"/>
                </a:solidFill>
                <a:latin typeface="Times New Roman" panose="02020603050405020304" pitchFamily="18" charset="0"/>
                <a:cs typeface="Times New Roman" panose="02020603050405020304" pitchFamily="18" charset="0"/>
              </a:rPr>
              <a:t>Performance by rating it.</a:t>
            </a: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Create pivot table to analysis what are the</a:t>
            </a:r>
          </a:p>
          <a:p>
            <a:pPr algn="l"/>
            <a:r>
              <a:rPr lang="en-US" sz="2400" dirty="0">
                <a:solidFill>
                  <a:srgbClr val="0D0D0D"/>
                </a:solidFill>
                <a:latin typeface="Times New Roman" panose="02020603050405020304" pitchFamily="18" charset="0"/>
                <a:cs typeface="Times New Roman" panose="02020603050405020304" pitchFamily="18" charset="0"/>
              </a:rPr>
              <a:t>Fields that you going to insert for business </a:t>
            </a:r>
          </a:p>
          <a:p>
            <a:pPr algn="l"/>
            <a:r>
              <a:rPr lang="en-US" sz="2400" dirty="0">
                <a:solidFill>
                  <a:srgbClr val="0D0D0D"/>
                </a:solidFill>
                <a:latin typeface="Times New Roman" panose="02020603050405020304" pitchFamily="18" charset="0"/>
                <a:cs typeface="Times New Roman" panose="02020603050405020304" pitchFamily="18" charset="0"/>
              </a:rPr>
              <a:t>Purpose.</a:t>
            </a:r>
          </a:p>
          <a:p>
            <a:pPr marL="342900" indent="-342900"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According to  this I have inserted gender wise, performance rating, business unit, employ first name</a:t>
            </a:r>
          </a:p>
          <a:p>
            <a:pPr algn="l"/>
            <a:r>
              <a:rPr lang="en-US" sz="2400" dirty="0">
                <a:solidFill>
                  <a:srgbClr val="0D0D0D"/>
                </a:solidFill>
                <a:latin typeface="Times New Roman" panose="02020603050405020304" pitchFamily="18" charset="0"/>
                <a:cs typeface="Times New Roman" panose="02020603050405020304" pitchFamily="18" charset="0"/>
              </a:rPr>
              <a:t>For analyzing the performance of employee.</a:t>
            </a: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466017" y="1695449"/>
            <a:ext cx="9068507" cy="477788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a:extLst>
              <a:ext uri="{FF2B5EF4-FFF2-40B4-BE49-F238E27FC236}">
                <a16:creationId xmlns:a16="http://schemas.microsoft.com/office/drawing/2014/main" id="{A45BD4CE-982C-7125-971A-1DAD06643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017" y="1695449"/>
            <a:ext cx="9068507" cy="49625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602182" y="1695449"/>
            <a:ext cx="6612397" cy="3367758"/>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r>
              <a:rPr lang="en-US" dirty="0"/>
              <a:t>Conditional formatting: it’s </a:t>
            </a:r>
            <a:r>
              <a:rPr lang="en-US" dirty="0" err="1"/>
              <a:t>ueed</a:t>
            </a:r>
            <a:r>
              <a:rPr lang="en-US" dirty="0"/>
              <a:t> find the missing value</a:t>
            </a:r>
          </a:p>
          <a:p>
            <a:endParaRPr lang="en-US" dirty="0"/>
          </a:p>
          <a:p>
            <a:r>
              <a:rPr lang="en-US" dirty="0"/>
              <a:t>Sort &amp;filter:  It is used remove missing value and to fill it.</a:t>
            </a:r>
          </a:p>
          <a:p>
            <a:endParaRPr lang="en-US" dirty="0"/>
          </a:p>
          <a:p>
            <a:r>
              <a:rPr lang="en-US" dirty="0"/>
              <a:t>IPS: This formula is used for multiple condition</a:t>
            </a:r>
          </a:p>
          <a:p>
            <a:r>
              <a:rPr lang="en-US" dirty="0"/>
              <a:t>And to rate the employee performance through this formula</a:t>
            </a:r>
          </a:p>
          <a:p>
            <a:endParaRPr lang="en-US" dirty="0"/>
          </a:p>
          <a:p>
            <a:r>
              <a:rPr lang="en-US" dirty="0"/>
              <a:t>Pivot table: It is used to summarize  what we have done.</a:t>
            </a:r>
          </a:p>
          <a:p>
            <a:endParaRPr lang="en-US" dirty="0"/>
          </a:p>
          <a:p>
            <a:r>
              <a:rPr lang="en-US" dirty="0"/>
              <a:t>Graph: This  is used for visual</a:t>
            </a:r>
          </a:p>
          <a:p>
            <a:r>
              <a:rPr lang="en-US" dirty="0"/>
              <a:t> </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3E41EDB-059F-98CF-DA60-E9337F5A8D47}"/>
              </a:ext>
            </a:extLst>
          </p:cNvPr>
          <p:cNvSpPr txBox="1"/>
          <p:nvPr/>
        </p:nvSpPr>
        <p:spPr>
          <a:xfrm flipH="1">
            <a:off x="409338" y="1206609"/>
            <a:ext cx="7613703" cy="3416320"/>
          </a:xfrm>
          <a:prstGeom prst="rect">
            <a:avLst/>
          </a:prstGeom>
          <a:noFill/>
        </p:spPr>
        <p:txBody>
          <a:bodyPr wrap="square" rtlCol="0">
            <a:spAutoFit/>
          </a:bodyPr>
          <a:lstStyle/>
          <a:p>
            <a:pPr algn="l"/>
            <a:r>
              <a:rPr lang="en-US" dirty="0"/>
              <a:t>Employee=kaggle</a:t>
            </a:r>
          </a:p>
          <a:p>
            <a:pPr algn="l"/>
            <a:r>
              <a:rPr lang="en-US" dirty="0"/>
              <a:t>26 features </a:t>
            </a:r>
          </a:p>
          <a:p>
            <a:pPr algn="l"/>
            <a:r>
              <a:rPr lang="en-US" dirty="0"/>
              <a:t>9 features</a:t>
            </a:r>
          </a:p>
          <a:p>
            <a:pPr algn="l"/>
            <a:r>
              <a:rPr lang="en-US" dirty="0"/>
              <a:t>Employ Id  : Number</a:t>
            </a:r>
          </a:p>
          <a:p>
            <a:pPr algn="l"/>
            <a:r>
              <a:rPr lang="en-US" dirty="0"/>
              <a:t>Name: Text </a:t>
            </a:r>
          </a:p>
          <a:p>
            <a:pPr algn="l"/>
            <a:r>
              <a:rPr lang="en-US" dirty="0"/>
              <a:t>Business unit: Text</a:t>
            </a:r>
          </a:p>
          <a:p>
            <a:pPr algn="l"/>
            <a:r>
              <a:rPr lang="en-US" dirty="0"/>
              <a:t>Employee type: full time, contract, part time</a:t>
            </a:r>
          </a:p>
          <a:p>
            <a:pPr algn="l"/>
            <a:r>
              <a:rPr lang="en-US" dirty="0"/>
              <a:t>Performance level: Very high, High,Med,Low</a:t>
            </a:r>
          </a:p>
          <a:p>
            <a:pPr algn="l"/>
            <a:r>
              <a:rPr lang="en-US" dirty="0"/>
              <a:t>Gender: male, female</a:t>
            </a:r>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BF7F3A0-DE54-DF05-8E08-14ADE6556EAD}"/>
              </a:ext>
            </a:extLst>
          </p:cNvPr>
          <p:cNvSpPr txBox="1"/>
          <p:nvPr/>
        </p:nvSpPr>
        <p:spPr>
          <a:xfrm rot="10800000" flipV="1">
            <a:off x="587553" y="1082469"/>
            <a:ext cx="8765996" cy="4247317"/>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85750" indent="-285750" algn="l">
              <a:buFont typeface="Arial" panose="020B0604020202020204" pitchFamily="34" charset="0"/>
              <a:buChar char="•"/>
            </a:pPr>
            <a:r>
              <a:rPr lang="en-US" dirty="0">
                <a:solidFill>
                  <a:schemeClr val="tx1"/>
                </a:solidFill>
              </a:rPr>
              <a:t> Collect the data which you are going to use it.</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Select the column and fill it with color so it can be identified.</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there is missing number in </a:t>
            </a:r>
            <a:r>
              <a:rPr lang="en-US" dirty="0" err="1">
                <a:solidFill>
                  <a:schemeClr val="tx1"/>
                </a:solidFill>
              </a:rPr>
              <a:t>seIected</a:t>
            </a:r>
            <a:r>
              <a:rPr lang="en-US" dirty="0">
                <a:solidFill>
                  <a:schemeClr val="tx1"/>
                </a:solidFill>
              </a:rPr>
              <a:t> column use conditional formatting</a:t>
            </a:r>
          </a:p>
          <a:p>
            <a:pPr algn="l"/>
            <a:r>
              <a:rPr lang="en-US" dirty="0">
                <a:solidFill>
                  <a:schemeClr val="tx1"/>
                </a:solidFill>
              </a:rPr>
              <a:t>To fill it.  Click on highlight in that more rules click on blank and choose format and click on the any color that you want to fill on the blanks.</a:t>
            </a:r>
          </a:p>
          <a:p>
            <a:pPr marL="285750" indent="-285750" algn="l">
              <a:buFont typeface="Arial" panose="020B0604020202020204" pitchFamily="34" charset="0"/>
              <a:buChar char="•"/>
            </a:pPr>
            <a:endParaRPr lang="en-US" dirty="0">
              <a:solidFill>
                <a:schemeClr val="tx1"/>
              </a:solidFill>
            </a:endParaRPr>
          </a:p>
          <a:p>
            <a:pPr marL="285750" indent="-285750" algn="l">
              <a:buFont typeface="Arial" panose="020B0604020202020204" pitchFamily="34" charset="0"/>
              <a:buChar char="•"/>
            </a:pPr>
            <a:r>
              <a:rPr lang="en-US" dirty="0">
                <a:solidFill>
                  <a:schemeClr val="tx1"/>
                </a:solidFill>
              </a:rPr>
              <a:t>If you want to identify the missing value click on sort&amp;filter to remove the blanks it</a:t>
            </a:r>
          </a:p>
          <a:p>
            <a:pPr algn="l"/>
            <a:r>
              <a:rPr lang="en-US" dirty="0">
                <a:solidFill>
                  <a:schemeClr val="tx1"/>
                </a:solidFill>
              </a:rPr>
              <a:t>fill the blank. Click on the column which has blank value&amp; click on sort &amp;filter</a:t>
            </a:r>
          </a:p>
          <a:p>
            <a:pPr algn="l"/>
            <a:r>
              <a:rPr lang="en-US" dirty="0">
                <a:solidFill>
                  <a:schemeClr val="tx1"/>
                </a:solidFill>
              </a:rPr>
              <a:t>In that click no fill to remove the blank.</a:t>
            </a:r>
          </a:p>
          <a:p>
            <a:pPr algn="l"/>
            <a:endParaRPr lang="en-US" dirty="0">
              <a:solidFill>
                <a:schemeClr val="tx1"/>
              </a:solidFill>
            </a:endParaRPr>
          </a:p>
          <a:p>
            <a:pPr algn="l"/>
            <a:endParaRPr lang="en-US" dirty="0">
              <a:solidFill>
                <a:schemeClr val="tx1"/>
              </a:solidFill>
            </a:endParaRPr>
          </a:p>
          <a:p>
            <a:pPr marL="285750" indent="-285750" algn="l">
              <a:buFont typeface="Arial" panose="020B0604020202020204" pitchFamily="34" charset="0"/>
              <a:buChar char="•"/>
            </a:pPr>
            <a:endParaRPr lang="en-US" dirty="0">
              <a:solidFill>
                <a:schemeClr val="tx1"/>
              </a:solidFill>
            </a:endParaRPr>
          </a:p>
          <a:p>
            <a:pPr algn="l"/>
            <a:endParaRPr lang="en-US" dirty="0">
              <a:solidFill>
                <a:schemeClr val="tx1"/>
              </a:solidFill>
            </a:endParaRPr>
          </a:p>
        </p:txBody>
      </p:sp>
      <p:sp>
        <p:nvSpPr>
          <p:cNvPr id="3" name="TextBox 2">
            <a:extLst>
              <a:ext uri="{FF2B5EF4-FFF2-40B4-BE49-F238E27FC236}">
                <a16:creationId xmlns:a16="http://schemas.microsoft.com/office/drawing/2014/main" id="{88260D33-05EC-8FDC-9FDB-95066265DD09}"/>
              </a:ext>
            </a:extLst>
          </p:cNvPr>
          <p:cNvSpPr txBox="1"/>
          <p:nvPr/>
        </p:nvSpPr>
        <p:spPr>
          <a:xfrm>
            <a:off x="8987480" y="10150343"/>
            <a:ext cx="2518338" cy="920698"/>
          </a:xfrm>
          <a:prstGeom prst="rect">
            <a:avLst/>
          </a:prstGeom>
          <a:noFill/>
        </p:spPr>
        <p:txBody>
          <a:bodyPr wrap="square" rtlCol="0">
            <a:spAutoFit/>
          </a:bodyPr>
          <a:lstStyle/>
          <a:p>
            <a:pPr algn="l"/>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