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52">
          <p15:clr>
            <a:srgbClr val="A4A3A4"/>
          </p15:clr>
        </p15:guide>
        <p15:guide id="4" orient="horz" pos="305">
          <p15:clr>
            <a:srgbClr val="A4A3A4"/>
          </p15:clr>
        </p15:guide>
        <p15:guide id="5" pos="158">
          <p15:clr>
            <a:srgbClr val="A4A3A4"/>
          </p15:clr>
        </p15:guide>
        <p15:guide id="6" orient="horz" pos="29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32BAE8-B59B-44E6-B0D0-D1FDAAA8099A}">
  <a:tblStyle styleId="{4132BAE8-B59B-44E6-B0D0-D1FDAAA809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8" orient="horz"/>
        <p:guide pos="2880"/>
        <p:guide pos="1552" orient="horz"/>
        <p:guide pos="305" orient="horz"/>
        <p:guide pos="158"/>
        <p:guide pos="29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618cad12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e618cad12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e618cad12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e618cad12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e618cad12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e618cad12f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 showMasterSp="0">
  <p:cSld name="Wh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-tilte white - 58px" showMasterSp="0">
  <p:cSld name="Contents-tilte white - 58px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55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50"/>
              <a:buFont typeface="Arial"/>
              <a:buNone/>
              <a:defRPr sz="43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bottom" showMasterSp="0">
  <p:cSld name="Picture bottom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>
            <p:ph idx="2" type="pic"/>
          </p:nvPr>
        </p:nvSpPr>
        <p:spPr>
          <a:xfrm>
            <a:off x="0" y="2314576"/>
            <a:ext cx="9144000" cy="282892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310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50"/>
              <a:buFont typeface="Arial"/>
              <a:buNone/>
              <a:defRPr sz="43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bottom-purple background" showMasterSp="0">
  <p:cSld name="Picture bottom-purple background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>
            <p:ph idx="2" type="pic"/>
          </p:nvPr>
        </p:nvSpPr>
        <p:spPr>
          <a:xfrm>
            <a:off x="0" y="2571750"/>
            <a:ext cx="9144000" cy="257175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31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50"/>
              <a:buFont typeface="Arial"/>
              <a:buNone/>
              <a:defRPr sz="43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-tilte white - 58px-purple background" showMasterSp="0">
  <p:cSld name="Contents-tilte white - 58px-purple background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31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50"/>
              <a:buFont typeface="Arial"/>
              <a:buNone/>
              <a:defRPr sz="43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-tilte white - 40px-purple background" showMasterSp="0">
  <p:cSld name="Contents-tilte white - 40px-purple background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1" showMasterSp="0">
  <p:cSld name="Index 1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279796" y="180323"/>
            <a:ext cx="3949304" cy="572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1 - white bakground" showMasterSp="0">
  <p:cSld name="Index 1 - white bakground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32196" y="332723"/>
            <a:ext cx="3949304" cy="572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968" y="4627722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-3 numbering-white background" showMasterSp="0">
  <p:cSld name="Contents-3 numbering-white background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968" y="4627722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279798" y="1817575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279797" y="234026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279796" y="2533137"/>
            <a:ext cx="233005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55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50"/>
              <a:buFont typeface="Arial"/>
              <a:buNone/>
              <a:defRPr sz="43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5" type="body"/>
          </p:nvPr>
        </p:nvSpPr>
        <p:spPr>
          <a:xfrm>
            <a:off x="3219940" y="1817575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6" type="body"/>
          </p:nvPr>
        </p:nvSpPr>
        <p:spPr>
          <a:xfrm>
            <a:off x="3219940" y="234026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7" type="body"/>
          </p:nvPr>
        </p:nvSpPr>
        <p:spPr>
          <a:xfrm>
            <a:off x="3219940" y="2533137"/>
            <a:ext cx="233005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8" type="body"/>
          </p:nvPr>
        </p:nvSpPr>
        <p:spPr>
          <a:xfrm>
            <a:off x="6160083" y="1817575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9" type="body"/>
          </p:nvPr>
        </p:nvSpPr>
        <p:spPr>
          <a:xfrm>
            <a:off x="6160081" y="234026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3" type="body"/>
          </p:nvPr>
        </p:nvSpPr>
        <p:spPr>
          <a:xfrm>
            <a:off x="6160081" y="2533137"/>
            <a:ext cx="233005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-10 numbering-white purple" showMasterSp="0">
  <p:cSld name="Contents-10 numbering-white purple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279798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body"/>
          </p:nvPr>
        </p:nvSpPr>
        <p:spPr>
          <a:xfrm>
            <a:off x="279797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body"/>
          </p:nvPr>
        </p:nvSpPr>
        <p:spPr>
          <a:xfrm>
            <a:off x="279797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body"/>
          </p:nvPr>
        </p:nvSpPr>
        <p:spPr>
          <a:xfrm>
            <a:off x="2005728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body"/>
          </p:nvPr>
        </p:nvSpPr>
        <p:spPr>
          <a:xfrm>
            <a:off x="2005727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7" type="body"/>
          </p:nvPr>
        </p:nvSpPr>
        <p:spPr>
          <a:xfrm>
            <a:off x="2005727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8" type="body"/>
          </p:nvPr>
        </p:nvSpPr>
        <p:spPr>
          <a:xfrm>
            <a:off x="3714513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9" type="body"/>
          </p:nvPr>
        </p:nvSpPr>
        <p:spPr>
          <a:xfrm>
            <a:off x="3714512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3" type="body"/>
          </p:nvPr>
        </p:nvSpPr>
        <p:spPr>
          <a:xfrm>
            <a:off x="3714512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4" type="body"/>
          </p:nvPr>
        </p:nvSpPr>
        <p:spPr>
          <a:xfrm>
            <a:off x="5440443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5" type="body"/>
          </p:nvPr>
        </p:nvSpPr>
        <p:spPr>
          <a:xfrm>
            <a:off x="5440442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6" type="body"/>
          </p:nvPr>
        </p:nvSpPr>
        <p:spPr>
          <a:xfrm>
            <a:off x="5440442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7" type="body"/>
          </p:nvPr>
        </p:nvSpPr>
        <p:spPr>
          <a:xfrm>
            <a:off x="7215664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8" type="body"/>
          </p:nvPr>
        </p:nvSpPr>
        <p:spPr>
          <a:xfrm>
            <a:off x="7215664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9" type="body"/>
          </p:nvPr>
        </p:nvSpPr>
        <p:spPr>
          <a:xfrm>
            <a:off x="7215664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20" type="body"/>
          </p:nvPr>
        </p:nvSpPr>
        <p:spPr>
          <a:xfrm>
            <a:off x="279798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21" type="body"/>
          </p:nvPr>
        </p:nvSpPr>
        <p:spPr>
          <a:xfrm>
            <a:off x="279797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22" type="body"/>
          </p:nvPr>
        </p:nvSpPr>
        <p:spPr>
          <a:xfrm>
            <a:off x="279797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3" type="body"/>
          </p:nvPr>
        </p:nvSpPr>
        <p:spPr>
          <a:xfrm>
            <a:off x="2005728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24" type="body"/>
          </p:nvPr>
        </p:nvSpPr>
        <p:spPr>
          <a:xfrm>
            <a:off x="2005727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5" type="body"/>
          </p:nvPr>
        </p:nvSpPr>
        <p:spPr>
          <a:xfrm>
            <a:off x="2005727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26" type="body"/>
          </p:nvPr>
        </p:nvSpPr>
        <p:spPr>
          <a:xfrm>
            <a:off x="3714513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27" type="body"/>
          </p:nvPr>
        </p:nvSpPr>
        <p:spPr>
          <a:xfrm>
            <a:off x="3714512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28" type="body"/>
          </p:nvPr>
        </p:nvSpPr>
        <p:spPr>
          <a:xfrm>
            <a:off x="3714512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9" type="body"/>
          </p:nvPr>
        </p:nvSpPr>
        <p:spPr>
          <a:xfrm>
            <a:off x="5440443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30" type="body"/>
          </p:nvPr>
        </p:nvSpPr>
        <p:spPr>
          <a:xfrm>
            <a:off x="5440442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31" type="body"/>
          </p:nvPr>
        </p:nvSpPr>
        <p:spPr>
          <a:xfrm>
            <a:off x="5440442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32" type="body"/>
          </p:nvPr>
        </p:nvSpPr>
        <p:spPr>
          <a:xfrm>
            <a:off x="7215664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33" type="body"/>
          </p:nvPr>
        </p:nvSpPr>
        <p:spPr>
          <a:xfrm>
            <a:off x="7215664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b="1" sz="788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34" type="body"/>
          </p:nvPr>
        </p:nvSpPr>
        <p:spPr>
          <a:xfrm>
            <a:off x="7215664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b="0" sz="7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55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50"/>
              <a:buFont typeface="Arial"/>
              <a:buNone/>
              <a:defRPr sz="43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lide 28px" showMasterSp="0">
  <p:cSld name="Title Sllide 28px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Google Shape;1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type="title"/>
          </p:nvPr>
        </p:nvSpPr>
        <p:spPr>
          <a:xfrm>
            <a:off x="225877" y="143214"/>
            <a:ext cx="3954236" cy="40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lide 1" showMasterSp="0">
  <p:cSld name="2_Title Sllide 1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0" y="2041328"/>
            <a:ext cx="4906182" cy="1054894"/>
            <a:chOff x="0" y="2721769"/>
            <a:chExt cx="6541576" cy="1406525"/>
          </a:xfrm>
        </p:grpSpPr>
        <p:sp>
          <p:nvSpPr>
            <p:cNvPr id="17" name="Google Shape;17;p3"/>
            <p:cNvSpPr/>
            <p:nvPr/>
          </p:nvSpPr>
          <p:spPr>
            <a:xfrm>
              <a:off x="0" y="2721769"/>
              <a:ext cx="5133975" cy="1406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133976" y="2721769"/>
              <a:ext cx="1407600" cy="140652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60690" y="3655352"/>
            <a:ext cx="822722" cy="31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None/>
              <a:defRPr sz="825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314452" y="3320144"/>
            <a:ext cx="3591731" cy="98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88"/>
              <a:buNone/>
              <a:defRPr sz="78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60691" y="2041328"/>
            <a:ext cx="3551339" cy="1054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lide" showMasterSp="0">
  <p:cSld name="Title Sllide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right" showMasterSp="0">
  <p:cSld name="Picture right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>
            <p:ph idx="2" type="pic"/>
          </p:nvPr>
        </p:nvSpPr>
        <p:spPr>
          <a:xfrm>
            <a:off x="3581400" y="0"/>
            <a:ext cx="5562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3" type="body"/>
          </p:nvPr>
        </p:nvSpPr>
        <p:spPr>
          <a:xfrm>
            <a:off x="251223" y="132754"/>
            <a:ext cx="2027633" cy="31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 showMasterSp="0">
  <p:cSld name="Title + picture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>
            <p:ph idx="2" type="pic"/>
          </p:nvPr>
        </p:nvSpPr>
        <p:spPr>
          <a:xfrm>
            <a:off x="0" y="1589314"/>
            <a:ext cx="9144000" cy="2982686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b="0" sz="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3" type="body"/>
          </p:nvPr>
        </p:nvSpPr>
        <p:spPr>
          <a:xfrm>
            <a:off x="251223" y="132754"/>
            <a:ext cx="2027633" cy="31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968" y="4627722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 big" showMasterSp="0">
  <p:cSld name="Title + picture big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3" type="body"/>
          </p:nvPr>
        </p:nvSpPr>
        <p:spPr>
          <a:xfrm>
            <a:off x="251223" y="132754"/>
            <a:ext cx="2027633" cy="31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968" y="4627722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+ photo right" showMasterSp="0">
  <p:cSld name="Name + photo right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>
            <p:ph idx="2" type="pic"/>
          </p:nvPr>
        </p:nvSpPr>
        <p:spPr>
          <a:xfrm>
            <a:off x="5372100" y="0"/>
            <a:ext cx="3771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050" y="333376"/>
            <a:ext cx="3308405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4050"/>
              <a:buNone/>
              <a:defRPr sz="4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3" type="body"/>
          </p:nvPr>
        </p:nvSpPr>
        <p:spPr>
          <a:xfrm>
            <a:off x="375050" y="1588295"/>
            <a:ext cx="1825227" cy="506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048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body"/>
          </p:nvPr>
        </p:nvSpPr>
        <p:spPr>
          <a:xfrm>
            <a:off x="375050" y="2173606"/>
            <a:ext cx="1825227" cy="924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5" type="body"/>
          </p:nvPr>
        </p:nvSpPr>
        <p:spPr>
          <a:xfrm>
            <a:off x="3166691" y="3699276"/>
            <a:ext cx="1825227" cy="1201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+ photo left" showMasterSp="0">
  <p:cSld name="Name + photo left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>
            <p:ph idx="2" type="pic"/>
          </p:nvPr>
        </p:nvSpPr>
        <p:spPr>
          <a:xfrm>
            <a:off x="0" y="0"/>
            <a:ext cx="3771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5425681" y="333376"/>
            <a:ext cx="3308405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4050"/>
              <a:buNone/>
              <a:defRPr sz="4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3" type="body"/>
          </p:nvPr>
        </p:nvSpPr>
        <p:spPr>
          <a:xfrm>
            <a:off x="6908858" y="1569461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4" type="body"/>
          </p:nvPr>
        </p:nvSpPr>
        <p:spPr>
          <a:xfrm>
            <a:off x="6908858" y="2173606"/>
            <a:ext cx="1825227" cy="924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5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5" type="body"/>
          </p:nvPr>
        </p:nvSpPr>
        <p:spPr>
          <a:xfrm>
            <a:off x="4016037" y="3203776"/>
            <a:ext cx="3308405" cy="1285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6" type="body"/>
          </p:nvPr>
        </p:nvSpPr>
        <p:spPr>
          <a:xfrm>
            <a:off x="4016036" y="4541608"/>
            <a:ext cx="1825227" cy="4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showMasterSp="0">
  <p:cSld name="Team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>
            <p:ph idx="2" type="pic"/>
          </p:nvPr>
        </p:nvSpPr>
        <p:spPr>
          <a:xfrm>
            <a:off x="251223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251224" y="228004"/>
            <a:ext cx="3840717" cy="31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4050"/>
              <a:buNone/>
              <a:defRPr sz="4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968" y="4627722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/>
          <p:nvPr>
            <p:ph idx="4" type="pic"/>
          </p:nvPr>
        </p:nvSpPr>
        <p:spPr>
          <a:xfrm>
            <a:off x="2462635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7"/>
          <p:cNvSpPr/>
          <p:nvPr>
            <p:ph idx="5" type="pic"/>
          </p:nvPr>
        </p:nvSpPr>
        <p:spPr>
          <a:xfrm>
            <a:off x="4674047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7"/>
          <p:cNvSpPr/>
          <p:nvPr>
            <p:ph idx="6" type="pic"/>
          </p:nvPr>
        </p:nvSpPr>
        <p:spPr>
          <a:xfrm>
            <a:off x="6885459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7"/>
          <p:cNvSpPr txBox="1"/>
          <p:nvPr>
            <p:ph idx="7" type="body"/>
          </p:nvPr>
        </p:nvSpPr>
        <p:spPr>
          <a:xfrm>
            <a:off x="251224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8" type="body"/>
          </p:nvPr>
        </p:nvSpPr>
        <p:spPr>
          <a:xfrm>
            <a:off x="2462636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9" type="body"/>
          </p:nvPr>
        </p:nvSpPr>
        <p:spPr>
          <a:xfrm>
            <a:off x="4674047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3" type="body"/>
          </p:nvPr>
        </p:nvSpPr>
        <p:spPr>
          <a:xfrm>
            <a:off x="6885460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 purple background" showMasterSp="0">
  <p:cSld name="Team  purple background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>
            <p:ph idx="2" type="pic"/>
          </p:nvPr>
        </p:nvSpPr>
        <p:spPr>
          <a:xfrm>
            <a:off x="251223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3" type="body"/>
          </p:nvPr>
        </p:nvSpPr>
        <p:spPr>
          <a:xfrm>
            <a:off x="251224" y="228004"/>
            <a:ext cx="3840717" cy="31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50"/>
              <a:buNone/>
              <a:defRPr sz="4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8"/>
          <p:cNvSpPr/>
          <p:nvPr>
            <p:ph idx="4" type="pic"/>
          </p:nvPr>
        </p:nvSpPr>
        <p:spPr>
          <a:xfrm>
            <a:off x="2462635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8"/>
          <p:cNvSpPr/>
          <p:nvPr>
            <p:ph idx="5" type="pic"/>
          </p:nvPr>
        </p:nvSpPr>
        <p:spPr>
          <a:xfrm>
            <a:off x="4674047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8"/>
          <p:cNvSpPr/>
          <p:nvPr>
            <p:ph idx="6" type="pic"/>
          </p:nvPr>
        </p:nvSpPr>
        <p:spPr>
          <a:xfrm>
            <a:off x="6885459" y="986859"/>
            <a:ext cx="2025252" cy="2537392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8"/>
          <p:cNvSpPr txBox="1"/>
          <p:nvPr>
            <p:ph idx="7" type="body"/>
          </p:nvPr>
        </p:nvSpPr>
        <p:spPr>
          <a:xfrm>
            <a:off x="251224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350"/>
              <a:buNone/>
              <a:defRPr sz="13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8" type="body"/>
          </p:nvPr>
        </p:nvSpPr>
        <p:spPr>
          <a:xfrm>
            <a:off x="2462636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350"/>
              <a:buNone/>
              <a:defRPr sz="13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9" type="body"/>
          </p:nvPr>
        </p:nvSpPr>
        <p:spPr>
          <a:xfrm>
            <a:off x="4674047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350"/>
              <a:buNone/>
              <a:defRPr sz="13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3" type="body"/>
          </p:nvPr>
        </p:nvSpPr>
        <p:spPr>
          <a:xfrm>
            <a:off x="6885460" y="3630642"/>
            <a:ext cx="182522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350"/>
              <a:buNone/>
              <a:defRPr sz="13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lide 3" showMasterSp="0">
  <p:cSld name="Title Sllide 3"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>
            <p:ph idx="2" type="pic"/>
          </p:nvPr>
        </p:nvSpPr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lide 3" showMasterSp="0">
  <p:cSld name="1_Title Sllide 3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/>
          <p:nvPr>
            <p:ph idx="2" type="pic"/>
          </p:nvPr>
        </p:nvSpPr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5" name="Google Shape;2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855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73833" y="139305"/>
            <a:ext cx="1212056" cy="69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850357" y="139305"/>
            <a:ext cx="6045994" cy="69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44066" y="271463"/>
            <a:ext cx="1876500" cy="39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Arial"/>
              <a:buNone/>
              <a:def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1"/>
          <p:cNvSpPr/>
          <p:nvPr>
            <p:ph idx="2" type="pic"/>
          </p:nvPr>
        </p:nvSpPr>
        <p:spPr>
          <a:xfrm>
            <a:off x="2705100" y="0"/>
            <a:ext cx="6438900" cy="441067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144067" y="1637704"/>
            <a:ext cx="1713309" cy="2772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62" name="Google Shape;262;p31"/>
          <p:cNvSpPr txBox="1"/>
          <p:nvPr>
            <p:ph idx="3" type="body"/>
          </p:nvPr>
        </p:nvSpPr>
        <p:spPr>
          <a:xfrm>
            <a:off x="144066" y="652455"/>
            <a:ext cx="1876500" cy="771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3" name="Google Shape;263;p31"/>
          <p:cNvSpPr txBox="1"/>
          <p:nvPr>
            <p:ph idx="4" type="body"/>
          </p:nvPr>
        </p:nvSpPr>
        <p:spPr>
          <a:xfrm>
            <a:off x="144066" y="148515"/>
            <a:ext cx="1876500" cy="132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b="1" sz="78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5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5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full slide">
  <p:cSld name="Text + picture full slide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44066" y="271463"/>
            <a:ext cx="1876500" cy="39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  <a:defRPr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44067" y="1637704"/>
            <a:ext cx="1713309" cy="2772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71" name="Google Shape;271;p32"/>
          <p:cNvSpPr txBox="1"/>
          <p:nvPr>
            <p:ph idx="3" type="body"/>
          </p:nvPr>
        </p:nvSpPr>
        <p:spPr>
          <a:xfrm>
            <a:off x="144066" y="652455"/>
            <a:ext cx="1876500" cy="771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72" name="Google Shape;272;p32"/>
          <p:cNvSpPr txBox="1"/>
          <p:nvPr>
            <p:ph idx="4" type="body"/>
          </p:nvPr>
        </p:nvSpPr>
        <p:spPr>
          <a:xfrm>
            <a:off x="144066" y="148515"/>
            <a:ext cx="1876500" cy="132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788"/>
              <a:buNone/>
              <a:defRPr b="1" sz="788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>
            <p:ph idx="5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/>
          <p:nvPr>
            <p:ph idx="2" type="pic"/>
          </p:nvPr>
        </p:nvSpPr>
        <p:spPr>
          <a:xfrm>
            <a:off x="4682405" y="303813"/>
            <a:ext cx="4181217" cy="4044695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3"/>
          <p:cNvSpPr/>
          <p:nvPr>
            <p:ph idx="3" type="pic"/>
          </p:nvPr>
        </p:nvSpPr>
        <p:spPr>
          <a:xfrm>
            <a:off x="280378" y="2462577"/>
            <a:ext cx="4120172" cy="188593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3"/>
          <p:cNvSpPr/>
          <p:nvPr>
            <p:ph idx="4" type="pic"/>
          </p:nvPr>
        </p:nvSpPr>
        <p:spPr>
          <a:xfrm>
            <a:off x="280378" y="303813"/>
            <a:ext cx="4120172" cy="1885930"/>
          </a:xfrm>
          <a:prstGeom prst="rect">
            <a:avLst/>
          </a:prstGeom>
          <a:noFill/>
          <a:ln>
            <a:noFill/>
          </a:ln>
        </p:spPr>
      </p:sp>
      <p:pic>
        <p:nvPicPr>
          <p:cNvPr id="280" name="Google Shape;28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5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showMasterSp="0">
  <p:cSld name="Index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150020" y="109539"/>
            <a:ext cx="5965031" cy="390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150020" y="1369219"/>
            <a:ext cx="596503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4"/>
          <p:cNvSpPr txBox="1"/>
          <p:nvPr>
            <p:ph idx="2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5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35"/>
          <p:cNvCxnSpPr/>
          <p:nvPr/>
        </p:nvCxnSpPr>
        <p:spPr>
          <a:xfrm>
            <a:off x="1152690" y="3502862"/>
            <a:ext cx="8055605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35"/>
          <p:cNvSpPr txBox="1"/>
          <p:nvPr>
            <p:ph type="title"/>
          </p:nvPr>
        </p:nvSpPr>
        <p:spPr>
          <a:xfrm>
            <a:off x="144066" y="271463"/>
            <a:ext cx="1876500" cy="39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Arial"/>
              <a:buNone/>
              <a:def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1047036" y="1651039"/>
            <a:ext cx="1604724" cy="8692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2" name="Google Shape;292;p35"/>
          <p:cNvSpPr txBox="1"/>
          <p:nvPr>
            <p:ph idx="2" type="body"/>
          </p:nvPr>
        </p:nvSpPr>
        <p:spPr>
          <a:xfrm>
            <a:off x="2840355" y="280988"/>
            <a:ext cx="2182828" cy="389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3" name="Google Shape;293;p35"/>
          <p:cNvSpPr txBox="1"/>
          <p:nvPr>
            <p:ph idx="3" type="body"/>
          </p:nvPr>
        </p:nvSpPr>
        <p:spPr>
          <a:xfrm>
            <a:off x="144066" y="148515"/>
            <a:ext cx="1876500" cy="132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b="1" sz="78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35"/>
          <p:cNvSpPr txBox="1"/>
          <p:nvPr>
            <p:ph idx="4" type="body"/>
          </p:nvPr>
        </p:nvSpPr>
        <p:spPr>
          <a:xfrm>
            <a:off x="3740230" y="1651039"/>
            <a:ext cx="1604724" cy="8692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5" name="Google Shape;295;p35"/>
          <p:cNvSpPr txBox="1"/>
          <p:nvPr>
            <p:ph idx="5" type="body"/>
          </p:nvPr>
        </p:nvSpPr>
        <p:spPr>
          <a:xfrm>
            <a:off x="6424256" y="1651039"/>
            <a:ext cx="1604724" cy="8692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6" name="Google Shape;296;p35"/>
          <p:cNvSpPr txBox="1"/>
          <p:nvPr>
            <p:ph idx="6" type="body"/>
          </p:nvPr>
        </p:nvSpPr>
        <p:spPr>
          <a:xfrm>
            <a:off x="1047036" y="2863498"/>
            <a:ext cx="972000" cy="317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b="1" sz="9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7" type="body"/>
          </p:nvPr>
        </p:nvSpPr>
        <p:spPr>
          <a:xfrm>
            <a:off x="3740230" y="2949223"/>
            <a:ext cx="972000" cy="317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b="1" sz="9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5"/>
          <p:cNvSpPr txBox="1"/>
          <p:nvPr>
            <p:ph idx="8" type="body"/>
          </p:nvPr>
        </p:nvSpPr>
        <p:spPr>
          <a:xfrm>
            <a:off x="6424256" y="2863498"/>
            <a:ext cx="972000" cy="317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b="1" sz="9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35"/>
          <p:cNvSpPr/>
          <p:nvPr/>
        </p:nvSpPr>
        <p:spPr>
          <a:xfrm rot="10800000">
            <a:off x="1047036" y="3455612"/>
            <a:ext cx="94500" cy="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/>
          <p:nvPr/>
        </p:nvSpPr>
        <p:spPr>
          <a:xfrm rot="10800000">
            <a:off x="3740230" y="3459062"/>
            <a:ext cx="94500" cy="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 rot="10800000">
            <a:off x="6424256" y="3459062"/>
            <a:ext cx="94500" cy="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 txBox="1"/>
          <p:nvPr>
            <p:ph idx="9" type="body"/>
          </p:nvPr>
        </p:nvSpPr>
        <p:spPr>
          <a:xfrm>
            <a:off x="1047036" y="3738891"/>
            <a:ext cx="1604724" cy="314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35"/>
          <p:cNvSpPr txBox="1"/>
          <p:nvPr>
            <p:ph idx="13" type="body"/>
          </p:nvPr>
        </p:nvSpPr>
        <p:spPr>
          <a:xfrm>
            <a:off x="3740230" y="3738891"/>
            <a:ext cx="1604724" cy="314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35"/>
          <p:cNvSpPr txBox="1"/>
          <p:nvPr>
            <p:ph idx="14" type="body"/>
          </p:nvPr>
        </p:nvSpPr>
        <p:spPr>
          <a:xfrm>
            <a:off x="6424256" y="3738891"/>
            <a:ext cx="1604724" cy="314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5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>
            <p:ph idx="15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144066" y="271463"/>
            <a:ext cx="1876500" cy="39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Arial"/>
              <a:buNone/>
              <a:def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2840355" y="280988"/>
            <a:ext cx="2182828" cy="389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1" name="Google Shape;311;p36"/>
          <p:cNvSpPr txBox="1"/>
          <p:nvPr>
            <p:ph idx="2" type="body"/>
          </p:nvPr>
        </p:nvSpPr>
        <p:spPr>
          <a:xfrm>
            <a:off x="144066" y="148515"/>
            <a:ext cx="1876500" cy="132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788"/>
              <a:buNone/>
              <a:defRPr b="1" sz="78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36"/>
          <p:cNvSpPr txBox="1"/>
          <p:nvPr>
            <p:ph idx="3" type="body"/>
          </p:nvPr>
        </p:nvSpPr>
        <p:spPr>
          <a:xfrm>
            <a:off x="144067" y="1637704"/>
            <a:ext cx="1713309" cy="2772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13" name="Google Shape;313;p36"/>
          <p:cNvSpPr txBox="1"/>
          <p:nvPr>
            <p:ph idx="4" type="body"/>
          </p:nvPr>
        </p:nvSpPr>
        <p:spPr>
          <a:xfrm>
            <a:off x="2840355" y="1785944"/>
            <a:ext cx="972000" cy="330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14" name="Google Shape;314;p36"/>
          <p:cNvSpPr txBox="1"/>
          <p:nvPr>
            <p:ph idx="5" type="body"/>
          </p:nvPr>
        </p:nvSpPr>
        <p:spPr>
          <a:xfrm>
            <a:off x="2840355" y="2199130"/>
            <a:ext cx="972000" cy="215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1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6"/>
          <p:cNvSpPr txBox="1"/>
          <p:nvPr>
            <p:ph idx="6" type="body"/>
          </p:nvPr>
        </p:nvSpPr>
        <p:spPr>
          <a:xfrm>
            <a:off x="4629149" y="1785947"/>
            <a:ext cx="972000" cy="330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None/>
              <a:defRPr b="1" sz="8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6" name="Google Shape;316;p36"/>
          <p:cNvCxnSpPr/>
          <p:nvPr/>
        </p:nvCxnSpPr>
        <p:spPr>
          <a:xfrm>
            <a:off x="2840355" y="2195986"/>
            <a:ext cx="524637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36"/>
          <p:cNvSpPr txBox="1"/>
          <p:nvPr>
            <p:ph idx="7" type="body"/>
          </p:nvPr>
        </p:nvSpPr>
        <p:spPr>
          <a:xfrm>
            <a:off x="6417943" y="1664799"/>
            <a:ext cx="1668782" cy="451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18" name="Google Shape;318;p36"/>
          <p:cNvSpPr txBox="1"/>
          <p:nvPr>
            <p:ph idx="8" type="body"/>
          </p:nvPr>
        </p:nvSpPr>
        <p:spPr>
          <a:xfrm>
            <a:off x="2849880" y="2537580"/>
            <a:ext cx="972000" cy="330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19" name="Google Shape;319;p36"/>
          <p:cNvSpPr txBox="1"/>
          <p:nvPr>
            <p:ph idx="9" type="body"/>
          </p:nvPr>
        </p:nvSpPr>
        <p:spPr>
          <a:xfrm>
            <a:off x="2849880" y="2950766"/>
            <a:ext cx="972000" cy="215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1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36"/>
          <p:cNvSpPr txBox="1"/>
          <p:nvPr>
            <p:ph idx="13" type="body"/>
          </p:nvPr>
        </p:nvSpPr>
        <p:spPr>
          <a:xfrm>
            <a:off x="4638674" y="2537583"/>
            <a:ext cx="972000" cy="330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None/>
              <a:defRPr b="1" sz="8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1" name="Google Shape;321;p36"/>
          <p:cNvCxnSpPr/>
          <p:nvPr/>
        </p:nvCxnSpPr>
        <p:spPr>
          <a:xfrm>
            <a:off x="2849880" y="2947622"/>
            <a:ext cx="524637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36"/>
          <p:cNvSpPr txBox="1"/>
          <p:nvPr>
            <p:ph idx="14" type="body"/>
          </p:nvPr>
        </p:nvSpPr>
        <p:spPr>
          <a:xfrm>
            <a:off x="6427468" y="2416435"/>
            <a:ext cx="1668782" cy="451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23" name="Google Shape;323;p36"/>
          <p:cNvSpPr txBox="1"/>
          <p:nvPr>
            <p:ph idx="15" type="body"/>
          </p:nvPr>
        </p:nvSpPr>
        <p:spPr>
          <a:xfrm>
            <a:off x="2840355" y="3287370"/>
            <a:ext cx="972000" cy="330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24" name="Google Shape;324;p36"/>
          <p:cNvSpPr txBox="1"/>
          <p:nvPr>
            <p:ph idx="16" type="body"/>
          </p:nvPr>
        </p:nvSpPr>
        <p:spPr>
          <a:xfrm>
            <a:off x="2840355" y="3700556"/>
            <a:ext cx="972000" cy="215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1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36"/>
          <p:cNvSpPr txBox="1"/>
          <p:nvPr>
            <p:ph idx="17" type="body"/>
          </p:nvPr>
        </p:nvSpPr>
        <p:spPr>
          <a:xfrm>
            <a:off x="4629149" y="3287372"/>
            <a:ext cx="972000" cy="330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None/>
              <a:defRPr b="1" sz="8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6" name="Google Shape;326;p36"/>
          <p:cNvCxnSpPr/>
          <p:nvPr/>
        </p:nvCxnSpPr>
        <p:spPr>
          <a:xfrm>
            <a:off x="2840355" y="3697412"/>
            <a:ext cx="524637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36"/>
          <p:cNvSpPr txBox="1"/>
          <p:nvPr>
            <p:ph idx="18" type="body"/>
          </p:nvPr>
        </p:nvSpPr>
        <p:spPr>
          <a:xfrm>
            <a:off x="6417943" y="3166225"/>
            <a:ext cx="1668782" cy="451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5" y="4624241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 txBox="1"/>
          <p:nvPr>
            <p:ph idx="19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lide" showMasterSp="0" type="tx">
  <p:cSld name="TITLE_AND_BODY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magen 18" id="335" name="Google Shape;33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4" y="4634867"/>
            <a:ext cx="530949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7816485" y="177146"/>
            <a:ext cx="1357876" cy="11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75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  <a:defRPr sz="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2175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  <a:defRPr sz="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2175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  <a:defRPr sz="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2175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  <a:defRPr sz="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2175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  <a:defRPr sz="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1D252D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1" showMasterSp="0">
  <p:cSld name="Sub-section 1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3833" y="139305"/>
            <a:ext cx="1212056" cy="69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850357" y="139305"/>
            <a:ext cx="6045994" cy="69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" showMasterSp="0">
  <p:cSld name="Highligh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3832" y="133351"/>
            <a:ext cx="5893594" cy="2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None/>
              <a:defRPr sz="2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2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lide 1" showMasterSp="0">
  <p:cSld name="Title Sllide 1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225877" y="143215"/>
            <a:ext cx="3954236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lide 40px" showMasterSp="0">
  <p:cSld name="Title Sllide 40px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225877" y="143216"/>
            <a:ext cx="3954236" cy="2099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98A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lide 40px - purple" showMasterSp="0">
  <p:cSld name="Title Sllide 40px - purple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type="title"/>
          </p:nvPr>
        </p:nvSpPr>
        <p:spPr>
          <a:xfrm>
            <a:off x="225877" y="143216"/>
            <a:ext cx="3954236" cy="2099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968" y="4627722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-10 numbering-white background" showMasterSp="0">
  <p:cSld name="Contents-10 numbering-white background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856" y="4634866"/>
            <a:ext cx="530948" cy="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7816487" y="177148"/>
            <a:ext cx="1357875" cy="11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b="0" sz="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968" y="4627722"/>
            <a:ext cx="532432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279798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279797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279797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5" type="body"/>
          </p:nvPr>
        </p:nvSpPr>
        <p:spPr>
          <a:xfrm>
            <a:off x="2005728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6" type="body"/>
          </p:nvPr>
        </p:nvSpPr>
        <p:spPr>
          <a:xfrm>
            <a:off x="2005727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7" type="body"/>
          </p:nvPr>
        </p:nvSpPr>
        <p:spPr>
          <a:xfrm>
            <a:off x="2005727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8" type="body"/>
          </p:nvPr>
        </p:nvSpPr>
        <p:spPr>
          <a:xfrm>
            <a:off x="3714513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9" type="body"/>
          </p:nvPr>
        </p:nvSpPr>
        <p:spPr>
          <a:xfrm>
            <a:off x="3714512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3" type="body"/>
          </p:nvPr>
        </p:nvSpPr>
        <p:spPr>
          <a:xfrm>
            <a:off x="3714512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4" type="body"/>
          </p:nvPr>
        </p:nvSpPr>
        <p:spPr>
          <a:xfrm>
            <a:off x="5440443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5" type="body"/>
          </p:nvPr>
        </p:nvSpPr>
        <p:spPr>
          <a:xfrm>
            <a:off x="5440442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6" type="body"/>
          </p:nvPr>
        </p:nvSpPr>
        <p:spPr>
          <a:xfrm>
            <a:off x="5440442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7" type="body"/>
          </p:nvPr>
        </p:nvSpPr>
        <p:spPr>
          <a:xfrm>
            <a:off x="7215664" y="1381126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8" type="body"/>
          </p:nvPr>
        </p:nvSpPr>
        <p:spPr>
          <a:xfrm>
            <a:off x="7215664" y="1903810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9" type="body"/>
          </p:nvPr>
        </p:nvSpPr>
        <p:spPr>
          <a:xfrm>
            <a:off x="7215664" y="2096687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0" type="body"/>
          </p:nvPr>
        </p:nvSpPr>
        <p:spPr>
          <a:xfrm>
            <a:off x="279798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1" type="body"/>
          </p:nvPr>
        </p:nvSpPr>
        <p:spPr>
          <a:xfrm>
            <a:off x="279797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2" type="body"/>
          </p:nvPr>
        </p:nvSpPr>
        <p:spPr>
          <a:xfrm>
            <a:off x="279797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3" type="body"/>
          </p:nvPr>
        </p:nvSpPr>
        <p:spPr>
          <a:xfrm>
            <a:off x="2005728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4" type="body"/>
          </p:nvPr>
        </p:nvSpPr>
        <p:spPr>
          <a:xfrm>
            <a:off x="2005727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25" type="body"/>
          </p:nvPr>
        </p:nvSpPr>
        <p:spPr>
          <a:xfrm>
            <a:off x="2005727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6" type="body"/>
          </p:nvPr>
        </p:nvSpPr>
        <p:spPr>
          <a:xfrm>
            <a:off x="3714513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27" type="body"/>
          </p:nvPr>
        </p:nvSpPr>
        <p:spPr>
          <a:xfrm>
            <a:off x="3714512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28" type="body"/>
          </p:nvPr>
        </p:nvSpPr>
        <p:spPr>
          <a:xfrm>
            <a:off x="3714512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9" type="body"/>
          </p:nvPr>
        </p:nvSpPr>
        <p:spPr>
          <a:xfrm>
            <a:off x="5440443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0" type="body"/>
          </p:nvPr>
        </p:nvSpPr>
        <p:spPr>
          <a:xfrm>
            <a:off x="5440442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31" type="body"/>
          </p:nvPr>
        </p:nvSpPr>
        <p:spPr>
          <a:xfrm>
            <a:off x="5440442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32" type="body"/>
          </p:nvPr>
        </p:nvSpPr>
        <p:spPr>
          <a:xfrm>
            <a:off x="7215664" y="3020131"/>
            <a:ext cx="723901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33" type="body"/>
          </p:nvPr>
        </p:nvSpPr>
        <p:spPr>
          <a:xfrm>
            <a:off x="7215664" y="3542816"/>
            <a:ext cx="1495425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34" type="body"/>
          </p:nvPr>
        </p:nvSpPr>
        <p:spPr>
          <a:xfrm>
            <a:off x="7215664" y="3735693"/>
            <a:ext cx="1495425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b="0" sz="750"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279796" y="180323"/>
            <a:ext cx="3949304" cy="11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55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50"/>
              <a:buFont typeface="Arial"/>
              <a:buNone/>
              <a:defRPr sz="43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sz="700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9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09">
          <p15:clr>
            <a:srgbClr val="F26B43"/>
          </p15:clr>
        </p15:guide>
        <p15:guide id="2" pos="5542">
          <p15:clr>
            <a:srgbClr val="F26B43"/>
          </p15:clr>
        </p15:guide>
        <p15:guide id="3" orient="horz" pos="3117">
          <p15:clr>
            <a:srgbClr val="F26B43"/>
          </p15:clr>
        </p15:guide>
        <p15:guide id="4" orient="horz" pos="89">
          <p15:clr>
            <a:srgbClr val="F26B43"/>
          </p15:clr>
        </p15:guide>
        <p15:guide id="5" orient="horz" pos="2981">
          <p15:clr>
            <a:srgbClr val="F26B43"/>
          </p15:clr>
        </p15:guide>
        <p15:guide id="6" orient="horz" pos="29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all, person, racket, player&#10;&#10;Description automatically generated" id="342" name="Google Shape;3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0065044" cy="566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204450" y="123825"/>
            <a:ext cx="7126500" cy="17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6000" u="none" cap="none" strike="noStrike">
                <a:solidFill>
                  <a:srgbClr val="E1E8EF"/>
                </a:solidFill>
                <a:latin typeface="Arial"/>
                <a:ea typeface="Arial"/>
                <a:cs typeface="Arial"/>
                <a:sym typeface="Arial"/>
              </a:rPr>
              <a:t>Data Analysis - </a:t>
            </a:r>
            <a:r>
              <a:rPr lang="en-IN" sz="6000">
                <a:solidFill>
                  <a:srgbClr val="E1E8EF"/>
                </a:solidFill>
              </a:rPr>
              <a:t>Bank Telemarketing Data</a:t>
            </a:r>
            <a:endParaRPr b="0" i="0" sz="6000" u="none" cap="none" strike="noStrike">
              <a:solidFill>
                <a:srgbClr val="FF37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 txBox="1"/>
          <p:nvPr>
            <p:ph idx="12" type="sldNum"/>
          </p:nvPr>
        </p:nvSpPr>
        <p:spPr>
          <a:xfrm>
            <a:off x="171450" y="473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>
            <a:off x="331789" y="149618"/>
            <a:ext cx="8466136" cy="357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</a:rPr>
              <a:t>Students and Retired Individuals are the most promising customers.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351" name="Google Shape;3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319" y="935913"/>
            <a:ext cx="241796" cy="24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/>
          <p:nvPr/>
        </p:nvSpPr>
        <p:spPr>
          <a:xfrm>
            <a:off x="4960494" y="881104"/>
            <a:ext cx="383743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Highlights:</a:t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1000"/>
              <a:buFont typeface="Arial"/>
              <a:buChar char="•"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IN" sz="1000">
                <a:solidFill>
                  <a:srgbClr val="4F008C"/>
                </a:solidFill>
              </a:rPr>
              <a:t> average positive response rate of the overall data is roughly around 12%</a:t>
            </a: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1000"/>
              <a:buChar char="•"/>
            </a:pPr>
            <a:r>
              <a:rPr b="1" lang="en-IN" sz="1000">
                <a:solidFill>
                  <a:srgbClr val="4F008C"/>
                </a:solidFill>
              </a:rPr>
              <a:t>The response rate of students(~29%) and retired individuals(~23%) is way more than the overall average</a:t>
            </a: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00" y="935925"/>
            <a:ext cx="4328751" cy="281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/>
          <p:nvPr/>
        </p:nvSpPr>
        <p:spPr>
          <a:xfrm>
            <a:off x="331789" y="149618"/>
            <a:ext cx="8466000" cy="35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</a:rPr>
              <a:t>Students and Retired Individuals are the most promising customers.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360" name="Google Shape;3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319" y="935913"/>
            <a:ext cx="241796" cy="24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/>
          <p:nvPr/>
        </p:nvSpPr>
        <p:spPr>
          <a:xfrm>
            <a:off x="4960494" y="881104"/>
            <a:ext cx="38373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Highlights</a:t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1000"/>
              <a:buFont typeface="Arial"/>
              <a:buChar char="•"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IN" sz="1000">
                <a:solidFill>
                  <a:srgbClr val="4F008C"/>
                </a:solidFill>
              </a:rPr>
              <a:t> sample data for students and retired individuals is also sufficient to prove it to be a good target segment.</a:t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41"/>
          <p:cNvGraphicFramePr/>
          <p:nvPr/>
        </p:nvGraphicFramePr>
        <p:xfrm>
          <a:off x="342900" y="7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{4132BAE8-B59B-44E6-B0D0-D1FDAAA8099A}</a:tableStyleId>
              </a:tblPr>
              <a:tblGrid>
                <a:gridCol w="1000125"/>
                <a:gridCol w="1200150"/>
                <a:gridCol w="628650"/>
                <a:gridCol w="1400175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Row Labels</a:t>
                      </a:r>
                      <a:endParaRPr b="1"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picked up the call</a:t>
                      </a:r>
                      <a:endParaRPr b="1"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said yes</a:t>
                      </a:r>
                      <a:endParaRPr b="1"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Average of response</a:t>
                      </a:r>
                      <a:endParaRPr b="1"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student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938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269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29%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3BE7B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retired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2264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516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23%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9ACE7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unemployed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1303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202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16%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DDE28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management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9458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1301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14%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EDE68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admin.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5171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631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FCEA84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self-employed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1579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187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unknown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288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34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technician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7597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840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11%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FDD57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services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4154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369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9%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FA977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housemaid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1240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109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9%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FA947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entrepreneur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1487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123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8%</a:t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rgbClr val="F9857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blue-collar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9732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708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7%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696B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Grand Total</a:t>
                      </a:r>
                      <a:endParaRPr b="1"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45211</a:t>
                      </a:r>
                      <a:endParaRPr b="1"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5289</a:t>
                      </a:r>
                      <a:endParaRPr b="1"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12%</a:t>
                      </a:r>
                      <a:endParaRPr b="1" sz="1000"/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8CB5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EE78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/>
          <p:nvPr/>
        </p:nvSpPr>
        <p:spPr>
          <a:xfrm>
            <a:off x="331789" y="149618"/>
            <a:ext cx="8466136" cy="357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</a:rPr>
              <a:t>People who do not have a house and do not have an outstanding loan show a higher tendency to buy the product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319" y="935913"/>
            <a:ext cx="241796" cy="24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/>
          <p:nvPr/>
        </p:nvSpPr>
        <p:spPr>
          <a:xfrm>
            <a:off x="4960494" y="881104"/>
            <a:ext cx="3837432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Highlights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</a:pPr>
            <a:r>
              <a:rPr b="1" lang="en-I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~8</a:t>
            </a:r>
            <a:r>
              <a:rPr b="1" lang="en-IN" sz="1200">
                <a:solidFill>
                  <a:srgbClr val="FF0000"/>
                </a:solidFill>
              </a:rPr>
              <a:t>%</a:t>
            </a: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1000">
                <a:solidFill>
                  <a:srgbClr val="4F008C"/>
                </a:solidFill>
              </a:rPr>
              <a:t>of people who have a house</a:t>
            </a: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 bought the product wh</a:t>
            </a:r>
            <a:r>
              <a:rPr b="1" lang="en-IN" sz="1000">
                <a:solidFill>
                  <a:srgbClr val="4F008C"/>
                </a:solidFill>
              </a:rPr>
              <a:t>ereas </a:t>
            </a:r>
            <a:r>
              <a:rPr b="1" lang="en-IN" sz="1200">
                <a:solidFill>
                  <a:srgbClr val="00B050"/>
                </a:solidFill>
              </a:rPr>
              <a:t>~17% </a:t>
            </a:r>
            <a:r>
              <a:rPr b="1" lang="en-IN" sz="1000">
                <a:solidFill>
                  <a:srgbClr val="4F008C"/>
                </a:solidFill>
              </a:rPr>
              <a:t>of people who do not have the house bought the product which is way more than overall average of ~12%.</a:t>
            </a:r>
            <a:endParaRPr b="1" sz="1000">
              <a:solidFill>
                <a:srgbClr val="4F008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-1587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1000"/>
              <a:buChar char="•"/>
            </a:pPr>
            <a:r>
              <a:rPr b="1" lang="en-IN" sz="1000">
                <a:solidFill>
                  <a:srgbClr val="4F008C"/>
                </a:solidFill>
              </a:rPr>
              <a:t>Similar trend is observed with people who don’t have a loan where </a:t>
            </a:r>
            <a:r>
              <a:rPr b="1" lang="en-IN" sz="1200">
                <a:solidFill>
                  <a:srgbClr val="00B050"/>
                </a:solidFill>
              </a:rPr>
              <a:t>~13% </a:t>
            </a:r>
            <a:r>
              <a:rPr b="1" lang="en-IN" sz="1000">
                <a:solidFill>
                  <a:schemeClr val="dk2"/>
                </a:solidFill>
              </a:rPr>
              <a:t>who don’t have loan bought the product vs </a:t>
            </a:r>
            <a:r>
              <a:rPr b="1" lang="en-IN" sz="1200">
                <a:solidFill>
                  <a:srgbClr val="FF0000"/>
                </a:solidFill>
              </a:rPr>
              <a:t>~7% </a:t>
            </a:r>
            <a:r>
              <a:rPr b="1" lang="en-IN" sz="1000">
                <a:solidFill>
                  <a:schemeClr val="dk2"/>
                </a:solidFill>
              </a:rPr>
              <a:t>people who have a loan bought the same product.</a:t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00" y="881100"/>
            <a:ext cx="4149351" cy="19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00" y="2906700"/>
            <a:ext cx="4149351" cy="18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/>
          <p:nvPr/>
        </p:nvSpPr>
        <p:spPr>
          <a:xfrm>
            <a:off x="331789" y="149618"/>
            <a:ext cx="8466136" cy="357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</a:rPr>
              <a:t>Almost all </a:t>
            </a:r>
            <a:r>
              <a:rPr b="1" lang="en-IN" sz="1200">
                <a:solidFill>
                  <a:schemeClr val="lt1"/>
                </a:solidFill>
              </a:rPr>
              <a:t>segments</a:t>
            </a:r>
            <a:r>
              <a:rPr b="1" lang="en-IN" sz="1200">
                <a:solidFill>
                  <a:schemeClr val="lt1"/>
                </a:solidFill>
              </a:rPr>
              <a:t> of students and retired individuals based on marital status and education are promising and have an average response rate greater than 12%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379" name="Google Shape;3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943" y="782233"/>
            <a:ext cx="241796" cy="24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/>
          <p:nvPr/>
        </p:nvSpPr>
        <p:spPr>
          <a:xfrm>
            <a:off x="331801" y="773525"/>
            <a:ext cx="86352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Highlights:</a:t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1000"/>
              <a:buFont typeface="Arial"/>
              <a:buChar char="•"/>
            </a:pPr>
            <a:r>
              <a:rPr b="1" lang="en-IN" sz="1000">
                <a:solidFill>
                  <a:srgbClr val="4F008C"/>
                </a:solidFill>
              </a:rPr>
              <a:t>We can conclude that there is no segment under students and retired individuals which is an outlier and which can be ignored.</a:t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00" y="2392325"/>
            <a:ext cx="8524200" cy="7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00" y="3276075"/>
            <a:ext cx="8466125" cy="8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/>
          <p:nvPr/>
        </p:nvSpPr>
        <p:spPr>
          <a:xfrm>
            <a:off x="331789" y="149618"/>
            <a:ext cx="8466136" cy="357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</a:rPr>
              <a:t>People having negative account balance are a big red flag!!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389" name="Google Shape;3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943" y="620393"/>
            <a:ext cx="241796" cy="24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5129542" y="603596"/>
            <a:ext cx="3837432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Highlights: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1000"/>
              <a:buFont typeface="Arial"/>
              <a:buChar char="•"/>
            </a:pPr>
            <a:r>
              <a:rPr b="1" lang="en-IN" sz="1200">
                <a:solidFill>
                  <a:schemeClr val="lt2"/>
                </a:solidFill>
              </a:rPr>
              <a:t>~6% </a:t>
            </a:r>
            <a:r>
              <a:rPr b="1" lang="en-IN" sz="1000">
                <a:solidFill>
                  <a:schemeClr val="dk2"/>
                </a:solidFill>
              </a:rPr>
              <a:t>is the average response rate/ average buying percentage of people who have account balance less than 0.</a:t>
            </a:r>
            <a:endParaRPr b="1" sz="10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b="1" lang="en-IN" sz="1000">
                <a:solidFill>
                  <a:schemeClr val="dk2"/>
                </a:solidFill>
              </a:rPr>
              <a:t>This segment can be safely avoided.</a:t>
            </a:r>
            <a:endParaRPr b="1" sz="1000">
              <a:solidFill>
                <a:schemeClr val="dk2"/>
              </a:solidFill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50" y="659317"/>
            <a:ext cx="4288607" cy="257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/>
          <p:nvPr/>
        </p:nvSpPr>
        <p:spPr>
          <a:xfrm>
            <a:off x="331789" y="149618"/>
            <a:ext cx="8466136" cy="357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</a:rPr>
              <a:t>Conclusion: Students and Retired individuals(age above 60 years) who do not own a house, have positive account balance and who do not have a loan should be targeted in the next campaign.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398" name="Google Shape;3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943" y="620393"/>
            <a:ext cx="241796" cy="24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5"/>
          <p:cNvSpPr/>
          <p:nvPr/>
        </p:nvSpPr>
        <p:spPr>
          <a:xfrm>
            <a:off x="5129542" y="603596"/>
            <a:ext cx="383743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Highlights:</a:t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Arial"/>
              <a:buChar char="•"/>
            </a:pPr>
            <a:r>
              <a:rPr b="1" lang="en-IN" sz="1200">
                <a:solidFill>
                  <a:srgbClr val="00B050"/>
                </a:solidFill>
              </a:rPr>
              <a:t>~36% </a:t>
            </a: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IN" sz="1200">
                <a:solidFill>
                  <a:srgbClr val="00B050"/>
                </a:solidFill>
              </a:rPr>
              <a:t>~40</a:t>
            </a:r>
            <a:r>
              <a:rPr b="1" lang="en-IN" sz="1200">
                <a:solidFill>
                  <a:srgbClr val="00B050"/>
                </a:solidFill>
              </a:rPr>
              <a:t>%</a:t>
            </a:r>
            <a:r>
              <a:rPr b="1" lang="en-IN" sz="1000">
                <a:solidFill>
                  <a:srgbClr val="4F008C"/>
                </a:solidFill>
              </a:rPr>
              <a:t> students and retired individuals respectively, who do not own a house, have positive account balance and do not have a loan bought the product. </a:t>
            </a:r>
            <a:endParaRPr b="1" sz="1000">
              <a:solidFill>
                <a:srgbClr val="4F008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00" y="662975"/>
            <a:ext cx="4353774" cy="18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00" y="2805600"/>
            <a:ext cx="4353774" cy="17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/>
          <p:nvPr/>
        </p:nvSpPr>
        <p:spPr>
          <a:xfrm>
            <a:off x="331789" y="149618"/>
            <a:ext cx="8466000" cy="35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</a:rPr>
              <a:t>Conclusion: Students and Retired individuals(age above 60 years) who do not own a house, have positive account balance and who do not have a loan should be targeted in the next campaign.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408" name="Google Shape;4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943" y="620393"/>
            <a:ext cx="241796" cy="24179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6"/>
          <p:cNvSpPr/>
          <p:nvPr/>
        </p:nvSpPr>
        <p:spPr>
          <a:xfrm>
            <a:off x="5129542" y="603596"/>
            <a:ext cx="38373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Highlights:</a:t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Arial"/>
              <a:buChar char="•"/>
            </a:pPr>
            <a:r>
              <a:rPr b="1" lang="en-IN" sz="1200">
                <a:solidFill>
                  <a:srgbClr val="00B050"/>
                </a:solidFill>
              </a:rPr>
              <a:t>~36% </a:t>
            </a:r>
            <a:r>
              <a:rPr b="1" lang="en-IN" sz="1000">
                <a:solidFill>
                  <a:srgbClr val="4F008C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IN" sz="1200">
                <a:solidFill>
                  <a:srgbClr val="00B050"/>
                </a:solidFill>
              </a:rPr>
              <a:t>~40%</a:t>
            </a:r>
            <a:r>
              <a:rPr b="1" lang="en-IN" sz="1000">
                <a:solidFill>
                  <a:srgbClr val="4F008C"/>
                </a:solidFill>
              </a:rPr>
              <a:t> students and retired individuals respectively, who do not own a house, have positive account balance and do not have a loan bought the product. </a:t>
            </a:r>
            <a:endParaRPr b="1" sz="1000">
              <a:solidFill>
                <a:srgbClr val="4F008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-1587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1000"/>
              <a:buChar char="•"/>
            </a:pPr>
            <a:r>
              <a:rPr b="1" lang="en-IN" sz="1000">
                <a:solidFill>
                  <a:srgbClr val="4F008C"/>
                </a:solidFill>
              </a:rPr>
              <a:t>Also, we have verified the dataset. There is good amount of data in both the final target </a:t>
            </a:r>
            <a:r>
              <a:rPr b="1" lang="en-IN" sz="1000">
                <a:solidFill>
                  <a:srgbClr val="4F008C"/>
                </a:solidFill>
              </a:rPr>
              <a:t>segments</a:t>
            </a:r>
            <a:r>
              <a:rPr b="1" lang="en-IN" sz="1000">
                <a:solidFill>
                  <a:srgbClr val="4F008C"/>
                </a:solidFill>
              </a:rPr>
              <a:t> of students(677) and retired individuals(949).</a:t>
            </a:r>
            <a:endParaRPr b="1" sz="1000">
              <a:solidFill>
                <a:srgbClr val="4F008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F008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00" y="2833100"/>
            <a:ext cx="4353774" cy="21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00" y="659325"/>
            <a:ext cx="4353774" cy="1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/>
          <p:nvPr/>
        </p:nvSpPr>
        <p:spPr>
          <a:xfrm>
            <a:off x="338932" y="2214451"/>
            <a:ext cx="8466136" cy="357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STC Main">
  <a:themeElements>
    <a:clrScheme name="STC">
      <a:dk1>
        <a:srgbClr val="1D252D"/>
      </a:dk1>
      <a:lt1>
        <a:srgbClr val="FFFFFF"/>
      </a:lt1>
      <a:dk2>
        <a:srgbClr val="4F008C"/>
      </a:dk2>
      <a:lt2>
        <a:srgbClr val="FF375E"/>
      </a:lt2>
      <a:accent1>
        <a:srgbClr val="FFDD40"/>
      </a:accent1>
      <a:accent2>
        <a:srgbClr val="FF6A39"/>
      </a:accent2>
      <a:accent3>
        <a:srgbClr val="00C48C"/>
      </a:accent3>
      <a:accent4>
        <a:srgbClr val="1BCED8"/>
      </a:accent4>
      <a:accent5>
        <a:srgbClr val="A54EE1"/>
      </a:accent5>
      <a:accent6>
        <a:srgbClr val="8E9AA0"/>
      </a:accent6>
      <a:hlink>
        <a:srgbClr val="4F008C"/>
      </a:hlink>
      <a:folHlink>
        <a:srgbClr val="4F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