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4"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2A4EAA-FDC0-428F-A122-68D1E3CA1FF5}" v="4" dt="2024-08-31T10:36:09.44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6" d="100"/>
          <a:sy n="96" d="100"/>
        </p:scale>
        <p:origin x="102" y="27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Karunakaran Srinivasan" userId="ab7af4e761d6f009" providerId="LiveId" clId="{DE2A4EAA-FDC0-428F-A122-68D1E3CA1FF5}"/>
    <pc:docChg chg="custSel modSld">
      <pc:chgData name="S.Karunakaran Srinivasan" userId="ab7af4e761d6f009" providerId="LiveId" clId="{DE2A4EAA-FDC0-428F-A122-68D1E3CA1FF5}" dt="2024-08-31T10:36:51.570" v="14" actId="12"/>
      <pc:docMkLst>
        <pc:docMk/>
      </pc:docMkLst>
      <pc:sldChg chg="modSp">
        <pc:chgData name="S.Karunakaran Srinivasan" userId="ab7af4e761d6f009" providerId="LiveId" clId="{DE2A4EAA-FDC0-428F-A122-68D1E3CA1FF5}" dt="2024-08-31T10:34:42.486" v="8"/>
        <pc:sldMkLst>
          <pc:docMk/>
          <pc:sldMk cId="0" sldId="256"/>
        </pc:sldMkLst>
        <pc:spChg chg="mod">
          <ac:chgData name="S.Karunakaran Srinivasan" userId="ab7af4e761d6f009" providerId="LiveId" clId="{DE2A4EAA-FDC0-428F-A122-68D1E3CA1FF5}" dt="2024-08-31T10:34:42.486" v="8"/>
          <ac:spMkLst>
            <pc:docMk/>
            <pc:sldMk cId="0" sldId="256"/>
            <ac:spMk id="11" creationId="{00000000-0000-0000-0000-000000000000}"/>
          </ac:spMkLst>
        </pc:spChg>
      </pc:sldChg>
      <pc:sldChg chg="modSp">
        <pc:chgData name="S.Karunakaran Srinivasan" userId="ab7af4e761d6f009" providerId="LiveId" clId="{DE2A4EAA-FDC0-428F-A122-68D1E3CA1FF5}" dt="2024-08-31T10:34:42.486" v="8"/>
        <pc:sldMkLst>
          <pc:docMk/>
          <pc:sldMk cId="0" sldId="257"/>
        </pc:sldMkLst>
        <pc:spChg chg="mod">
          <ac:chgData name="S.Karunakaran Srinivasan" userId="ab7af4e761d6f009" providerId="LiveId" clId="{DE2A4EAA-FDC0-428F-A122-68D1E3CA1FF5}" dt="2024-08-31T10:34:42.486" v="8"/>
          <ac:spMkLst>
            <pc:docMk/>
            <pc:sldMk cId="0" sldId="257"/>
            <ac:spMk id="22" creationId="{00000000-0000-0000-0000-000000000000}"/>
          </ac:spMkLst>
        </pc:spChg>
      </pc:sldChg>
      <pc:sldChg chg="modSp">
        <pc:chgData name="S.Karunakaran Srinivasan" userId="ab7af4e761d6f009" providerId="LiveId" clId="{DE2A4EAA-FDC0-428F-A122-68D1E3CA1FF5}" dt="2024-08-31T10:34:42.486" v="8"/>
        <pc:sldMkLst>
          <pc:docMk/>
          <pc:sldMk cId="0" sldId="258"/>
        </pc:sldMkLst>
        <pc:spChg chg="mod">
          <ac:chgData name="S.Karunakaran Srinivasan" userId="ab7af4e761d6f009" providerId="LiveId" clId="{DE2A4EAA-FDC0-428F-A122-68D1E3CA1FF5}" dt="2024-08-31T10:34:42.486" v="8"/>
          <ac:spMkLst>
            <pc:docMk/>
            <pc:sldMk cId="0" sldId="258"/>
            <ac:spMk id="22" creationId="{00000000-0000-0000-0000-000000000000}"/>
          </ac:spMkLst>
        </pc:spChg>
      </pc:sldChg>
      <pc:sldChg chg="modSp">
        <pc:chgData name="S.Karunakaran Srinivasan" userId="ab7af4e761d6f009" providerId="LiveId" clId="{DE2A4EAA-FDC0-428F-A122-68D1E3CA1FF5}" dt="2024-08-31T10:34:42.486" v="8"/>
        <pc:sldMkLst>
          <pc:docMk/>
          <pc:sldMk cId="0" sldId="259"/>
        </pc:sldMkLst>
        <pc:spChg chg="mod">
          <ac:chgData name="S.Karunakaran Srinivasan" userId="ab7af4e761d6f009" providerId="LiveId" clId="{DE2A4EAA-FDC0-428F-A122-68D1E3CA1FF5}" dt="2024-08-31T10:34:42.486" v="8"/>
          <ac:spMkLst>
            <pc:docMk/>
            <pc:sldMk cId="0" sldId="259"/>
            <ac:spMk id="10" creationId="{00000000-0000-0000-0000-000000000000}"/>
          </ac:spMkLst>
        </pc:spChg>
      </pc:sldChg>
      <pc:sldChg chg="modSp">
        <pc:chgData name="S.Karunakaran Srinivasan" userId="ab7af4e761d6f009" providerId="LiveId" clId="{DE2A4EAA-FDC0-428F-A122-68D1E3CA1FF5}" dt="2024-08-31T10:34:42.486" v="8"/>
        <pc:sldMkLst>
          <pc:docMk/>
          <pc:sldMk cId="0" sldId="260"/>
        </pc:sldMkLst>
        <pc:spChg chg="mod">
          <ac:chgData name="S.Karunakaran Srinivasan" userId="ab7af4e761d6f009" providerId="LiveId" clId="{DE2A4EAA-FDC0-428F-A122-68D1E3CA1FF5}" dt="2024-08-31T10:34:42.486" v="8"/>
          <ac:spMkLst>
            <pc:docMk/>
            <pc:sldMk cId="0" sldId="260"/>
            <ac:spMk id="10" creationId="{00000000-0000-0000-0000-000000000000}"/>
          </ac:spMkLst>
        </pc:spChg>
      </pc:sldChg>
      <pc:sldChg chg="modSp mod">
        <pc:chgData name="S.Karunakaran Srinivasan" userId="ab7af4e761d6f009" providerId="LiveId" clId="{DE2A4EAA-FDC0-428F-A122-68D1E3CA1FF5}" dt="2024-08-31T10:36:51.570" v="14" actId="12"/>
        <pc:sldMkLst>
          <pc:docMk/>
          <pc:sldMk cId="0" sldId="261"/>
        </pc:sldMkLst>
        <pc:spChg chg="mod">
          <ac:chgData name="S.Karunakaran Srinivasan" userId="ab7af4e761d6f009" providerId="LiveId" clId="{DE2A4EAA-FDC0-428F-A122-68D1E3CA1FF5}" dt="2024-08-31T10:36:51.570" v="14" actId="12"/>
          <ac:spMkLst>
            <pc:docMk/>
            <pc:sldMk cId="0" sldId="261"/>
            <ac:spMk id="7" creationId="{3D41B1C6-34FF-0A52-BDA6-D478C7042731}"/>
          </ac:spMkLst>
        </pc:spChg>
        <pc:spChg chg="mod">
          <ac:chgData name="S.Karunakaran Srinivasan" userId="ab7af4e761d6f009" providerId="LiveId" clId="{DE2A4EAA-FDC0-428F-A122-68D1E3CA1FF5}" dt="2024-08-31T10:34:42.486" v="8"/>
          <ac:spMkLst>
            <pc:docMk/>
            <pc:sldMk cId="0" sldId="261"/>
            <ac:spMk id="8" creationId="{00000000-0000-0000-0000-000000000000}"/>
          </ac:spMkLst>
        </pc:spChg>
      </pc:sldChg>
      <pc:sldChg chg="modSp">
        <pc:chgData name="S.Karunakaran Srinivasan" userId="ab7af4e761d6f009" providerId="LiveId" clId="{DE2A4EAA-FDC0-428F-A122-68D1E3CA1FF5}" dt="2024-08-31T10:34:42.486" v="8"/>
        <pc:sldMkLst>
          <pc:docMk/>
          <pc:sldMk cId="0" sldId="262"/>
        </pc:sldMkLst>
        <pc:spChg chg="mod">
          <ac:chgData name="S.Karunakaran Srinivasan" userId="ab7af4e761d6f009" providerId="LiveId" clId="{DE2A4EAA-FDC0-428F-A122-68D1E3CA1FF5}" dt="2024-08-31T10:34:42.486" v="8"/>
          <ac:spMkLst>
            <pc:docMk/>
            <pc:sldMk cId="0" sldId="262"/>
            <ac:spMk id="9" creationId="{00000000-0000-0000-0000-000000000000}"/>
          </ac:spMkLst>
        </pc:spChg>
      </pc:sldChg>
      <pc:sldChg chg="addSp delSp modSp mod">
        <pc:chgData name="S.Karunakaran Srinivasan" userId="ab7af4e761d6f009" providerId="LiveId" clId="{DE2A4EAA-FDC0-428F-A122-68D1E3CA1FF5}" dt="2024-08-31T10:36:18.717" v="13" actId="14100"/>
        <pc:sldMkLst>
          <pc:docMk/>
          <pc:sldMk cId="0" sldId="265"/>
        </pc:sldMkLst>
        <pc:spChg chg="add del mod">
          <ac:chgData name="S.Karunakaran Srinivasan" userId="ab7af4e761d6f009" providerId="LiveId" clId="{DE2A4EAA-FDC0-428F-A122-68D1E3CA1FF5}" dt="2024-08-31T10:23:50.920" v="2"/>
          <ac:spMkLst>
            <pc:docMk/>
            <pc:sldMk cId="0" sldId="265"/>
            <ac:spMk id="2" creationId="{A50DB347-31ED-80EB-C33A-6D5C7D665FB2}"/>
          </ac:spMkLst>
        </pc:spChg>
        <pc:spChg chg="add del mod">
          <ac:chgData name="S.Karunakaran Srinivasan" userId="ab7af4e761d6f009" providerId="LiveId" clId="{DE2A4EAA-FDC0-428F-A122-68D1E3CA1FF5}" dt="2024-08-31T10:34:56.412" v="9" actId="478"/>
          <ac:spMkLst>
            <pc:docMk/>
            <pc:sldMk cId="0" sldId="265"/>
            <ac:spMk id="8" creationId="{4010777D-E97A-C6A5-54AD-768AEEDDF0A0}"/>
          </ac:spMkLst>
        </pc:spChg>
        <pc:picChg chg="add mod">
          <ac:chgData name="S.Karunakaran Srinivasan" userId="ab7af4e761d6f009" providerId="LiveId" clId="{DE2A4EAA-FDC0-428F-A122-68D1E3CA1FF5}" dt="2024-08-31T10:36:18.717" v="13" actId="14100"/>
          <ac:picMkLst>
            <pc:docMk/>
            <pc:sldMk cId="0" sldId="265"/>
            <ac:picMk id="11" creationId="{0EA18749-8270-B90C-623D-00C3D9B449EB}"/>
          </ac:picMkLst>
        </pc:picChg>
      </pc:sldChg>
      <pc:sldChg chg="modSp">
        <pc:chgData name="S.Karunakaran Srinivasan" userId="ab7af4e761d6f009" providerId="LiveId" clId="{DE2A4EAA-FDC0-428F-A122-68D1E3CA1FF5}" dt="2024-08-31T10:34:42.486" v="8"/>
        <pc:sldMkLst>
          <pc:docMk/>
          <pc:sldMk cId="2986442291" sldId="268"/>
        </pc:sldMkLst>
        <pc:spChg chg="mod">
          <ac:chgData name="S.Karunakaran Srinivasan" userId="ab7af4e761d6f009" providerId="LiveId" clId="{DE2A4EAA-FDC0-428F-A122-68D1E3CA1FF5}" dt="2024-08-31T10:34:42.486" v="8"/>
          <ac:spMkLst>
            <pc:docMk/>
            <pc:sldMk cId="2986442291" sldId="268"/>
            <ac:spMk id="2" creationId="{F9A5CB5B-BDD0-5A64-1A7C-37D3C88F8F9E}"/>
          </ac:spMkLst>
        </pc:spChg>
      </pc:sldChg>
      <pc:sldChg chg="modSp">
        <pc:chgData name="S.Karunakaran Srinivasan" userId="ab7af4e761d6f009" providerId="LiveId" clId="{DE2A4EAA-FDC0-428F-A122-68D1E3CA1FF5}" dt="2024-08-31T10:34:42.486" v="8"/>
        <pc:sldMkLst>
          <pc:docMk/>
          <pc:sldMk cId="2720660618" sldId="269"/>
        </pc:sldMkLst>
        <pc:spChg chg="mod">
          <ac:chgData name="S.Karunakaran Srinivasan" userId="ab7af4e761d6f009" providerId="LiveId" clId="{DE2A4EAA-FDC0-428F-A122-68D1E3CA1FF5}" dt="2024-08-31T10:34:42.486" v="8"/>
          <ac:spMkLst>
            <pc:docMk/>
            <pc:sldMk cId="2720660618" sldId="269"/>
            <ac:spMk id="2" creationId="{6E06195E-16D6-79D8-7A9F-F8EB1FE9E21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F439ED-1E90-4106-847A-8EF19031FE2F}" type="slidenum">
              <a:rPr lang="en-IN" smtClean="0"/>
              <a:t>5</a:t>
            </a:fld>
            <a:endParaRPr lang="en-IN"/>
          </a:p>
        </p:txBody>
      </p:sp>
    </p:spTree>
    <p:extLst>
      <p:ext uri="{BB962C8B-B14F-4D97-AF65-F5344CB8AC3E}">
        <p14:creationId xmlns:p14="http://schemas.microsoft.com/office/powerpoint/2010/main" val="3515227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4072964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140799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796209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1780028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702591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549270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722644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5777614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3754299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588595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272440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096101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683888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26147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059417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709061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Tree>
    <p:extLst>
      <p:ext uri="{BB962C8B-B14F-4D97-AF65-F5344CB8AC3E}">
        <p14:creationId xmlns:p14="http://schemas.microsoft.com/office/powerpoint/2010/main" val="3128524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8/31/2024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92340267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569660"/>
          </a:xfrm>
          <a:prstGeom prst="rect">
            <a:avLst/>
          </a:prstGeom>
          <a:noFill/>
        </p:spPr>
        <p:txBody>
          <a:bodyPr wrap="square" rtlCol="0">
            <a:spAutoFit/>
          </a:bodyPr>
          <a:lstStyle/>
          <a:p>
            <a:r>
              <a:rPr lang="en-US" sz="2400" dirty="0"/>
              <a:t>STUDENT NAME	: S KARUNAKARAN</a:t>
            </a:r>
          </a:p>
          <a:p>
            <a:r>
              <a:rPr lang="en-US" sz="2400" dirty="0"/>
              <a:t>REGISTER NO		: 312205334/asunm285a22311</a:t>
            </a:r>
          </a:p>
          <a:p>
            <a:r>
              <a:rPr lang="en-US" sz="2400" dirty="0"/>
              <a:t>DEPARTMENT		: B.COM(GENREL)  </a:t>
            </a:r>
          </a:p>
          <a:p>
            <a:r>
              <a:rPr lang="en-US" sz="2400" dirty="0"/>
              <a:t>COLLEGE		: SRIDEVI ART&amp; SCIENCE COLLEGE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6E741D0C-9C91-A8FE-D313-F4FE0CBEB185}"/>
              </a:ext>
            </a:extLst>
          </p:cNvPr>
          <p:cNvSpPr txBox="1"/>
          <p:nvPr/>
        </p:nvSpPr>
        <p:spPr>
          <a:xfrm>
            <a:off x="838200" y="1447800"/>
            <a:ext cx="8610600" cy="4524315"/>
          </a:xfrm>
          <a:prstGeom prst="rect">
            <a:avLst/>
          </a:prstGeom>
          <a:noFill/>
        </p:spPr>
        <p:txBody>
          <a:bodyPr wrap="square" rtlCol="0">
            <a:spAutoFit/>
          </a:bodyPr>
          <a:lstStyle/>
          <a:p>
            <a:r>
              <a:rPr lang="en-US" dirty="0"/>
              <a:t>In the "Employee Performance Analysis Using Excel" project, the modeling phase involves setting up the Excel workbook with various tools and techniques to analyze and visualize the data effectively. Here's how each component will be used:</a:t>
            </a:r>
          </a:p>
          <a:p>
            <a:pPr marL="342900" indent="-342900">
              <a:buAutoNum type="arabicPeriod"/>
            </a:pPr>
            <a:r>
              <a:rPr lang="en-US" dirty="0"/>
              <a:t>Data Filtering</a:t>
            </a:r>
          </a:p>
          <a:p>
            <a:pPr marL="285750" indent="-285750">
              <a:buFont typeface="Wingdings" panose="05000000000000000000" pitchFamily="2" charset="2"/>
              <a:buChar char="§"/>
            </a:pPr>
            <a:r>
              <a:rPr lang="en-US" dirty="0"/>
              <a:t>Purpose: To sort and refine the data to focus on specific criteria, such as department, date range, or individual employee performance.</a:t>
            </a:r>
          </a:p>
          <a:p>
            <a:pPr marL="285750" indent="-285750">
              <a:buFont typeface="Wingdings" panose="05000000000000000000" pitchFamily="2" charset="2"/>
              <a:buChar char="§"/>
            </a:pPr>
            <a:r>
              <a:rPr lang="en-US" dirty="0"/>
              <a:t>Implementation: Excel's filtering feature will be applied to datasets, allowing users to easily narrow down the data to view only the relevant information. For example, filtering by department or by performance rating.</a:t>
            </a:r>
          </a:p>
          <a:p>
            <a:r>
              <a:rPr lang="en-US" dirty="0"/>
              <a:t>2. Pivot Tables</a:t>
            </a:r>
          </a:p>
          <a:p>
            <a:pPr marL="285750" indent="-285750">
              <a:buFont typeface="Wingdings" panose="05000000000000000000" pitchFamily="2" charset="2"/>
              <a:buChar char="§"/>
            </a:pPr>
            <a:r>
              <a:rPr lang="en-US" dirty="0"/>
              <a:t>Purpose: To summarize and analyze large datasets by grouping and aggregating data based on different performance metrics.•</a:t>
            </a:r>
          </a:p>
          <a:p>
            <a:pPr marL="285750" indent="-285750">
              <a:buFont typeface="Wingdings" panose="05000000000000000000" pitchFamily="2" charset="2"/>
              <a:buChar char="§"/>
            </a:pPr>
            <a:r>
              <a:rPr lang="en-US" dirty="0"/>
              <a:t>Implementation: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1" name="Picture 10">
            <a:extLst>
              <a:ext uri="{FF2B5EF4-FFF2-40B4-BE49-F238E27FC236}">
                <a16:creationId xmlns:a16="http://schemas.microsoft.com/office/drawing/2014/main" id="{0EA18749-8270-B90C-623D-00C3D9B449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3014" y="1380597"/>
            <a:ext cx="6781386" cy="425820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4225E4D-2CC0-4FD3-959C-BC42C22863D2}"/>
              </a:ext>
            </a:extLst>
          </p:cNvPr>
          <p:cNvSpPr txBox="1"/>
          <p:nvPr/>
        </p:nvSpPr>
        <p:spPr>
          <a:xfrm>
            <a:off x="1219200" y="1828800"/>
            <a:ext cx="7398068" cy="2862322"/>
          </a:xfrm>
          <a:prstGeom prst="rect">
            <a:avLst/>
          </a:prstGeom>
          <a:noFill/>
        </p:spPr>
        <p:txBody>
          <a:bodyPr wrap="square" rtlCol="0">
            <a:spAutoFit/>
          </a:bodyPr>
          <a:lstStyle/>
          <a:p>
            <a:r>
              <a:rPr lang="en-US" dirty="0"/>
              <a:t>The “Employee Performance Analysis Using Excel” project provides a robust and user-friendly solution for evaluating and managing employee performance. By leveraging Excel’s powerful  tools-such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52E9BDEA-0460-0AA5-42AD-B0713B5556EF}"/>
              </a:ext>
            </a:extLst>
          </p:cNvPr>
          <p:cNvSpPr txBox="1"/>
          <p:nvPr/>
        </p:nvSpPr>
        <p:spPr>
          <a:xfrm>
            <a:off x="685800" y="2438400"/>
            <a:ext cx="7010400" cy="2554545"/>
          </a:xfrm>
          <a:prstGeom prst="rect">
            <a:avLst/>
          </a:prstGeom>
          <a:noFill/>
        </p:spPr>
        <p:txBody>
          <a:bodyPr wrap="square" rtlCol="0">
            <a:spAutoFit/>
          </a:bodyPr>
          <a:lstStyle/>
          <a:p>
            <a:r>
              <a:rPr lang="en-US" sz="2000" dirty="0"/>
              <a:t>Employee Performance analysis using Excel involves evaluating and measuring an employee’s work effectiveness and efficiency based on key performance indicators (KPIS).   This data is than analyzed using Excel’s function and tools, such as pivot tables, charts, and conditional formatting, to identify patterns, strengths, and areas for improvement. The analysis helps in making informed decisions regarding training needs, promotions, and overall workforce optimization.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8658225" y="2647950"/>
              <a:ext cx="3533775" cy="3810000"/>
            </a:xfrm>
            <a:prstGeom prst="rect">
              <a:avLst/>
            </a:prstGeom>
          </p:spPr>
        </p:pic>
      </p:grpSp>
      <p:sp>
        <p:nvSpPr>
          <p:cNvPr id="6" name="object 6"/>
          <p:cNvSpPr/>
          <p:nvPr/>
        </p:nvSpPr>
        <p:spPr>
          <a:xfrm>
            <a:off x="6705600" y="1676400"/>
            <a:ext cx="228600" cy="2395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838200" y="19812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r>
              <a:rPr lang="en-US" sz="2400" dirty="0">
                <a:solidFill>
                  <a:srgbClr val="0D0D0D"/>
                </a:solidFill>
                <a:latin typeface="Times New Roman" panose="02020603050405020304" pitchFamily="18" charset="0"/>
                <a:cs typeface="Times New Roman" panose="02020603050405020304" pitchFamily="18" charset="0"/>
              </a:rPr>
              <a:t>	</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B8C821A5-D20B-973F-01E9-36B3BD562CB9}"/>
              </a:ext>
            </a:extLst>
          </p:cNvPr>
          <p:cNvSpPr txBox="1"/>
          <p:nvPr/>
        </p:nvSpPr>
        <p:spPr>
          <a:xfrm>
            <a:off x="1524000" y="2416076"/>
            <a:ext cx="6705600" cy="2308324"/>
          </a:xfrm>
          <a:prstGeom prst="rect">
            <a:avLst/>
          </a:prstGeom>
          <a:noFill/>
        </p:spPr>
        <p:txBody>
          <a:bodyPr wrap="square" rtlCol="0">
            <a:spAutoFit/>
          </a:bodyPr>
          <a:lstStyle/>
          <a:p>
            <a:r>
              <a:rPr lang="en-US" dirty="0"/>
              <a:t>Employee performance analysis using Excel involves evaluating and measuring an employee's work effectiveness and efficiency based on key performance indicators (KPIs). This data is then analyzed using Excel's functions and tools, such as pivot tables, charts, and conditional formatting, to identify patterns, strengths, and areas for improvement. The analysis helps in making informed decisions regarding training needs, promotions, and overall workforce optimization.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a:extLst>
              <a:ext uri="{FF2B5EF4-FFF2-40B4-BE49-F238E27FC236}">
                <a16:creationId xmlns:a16="http://schemas.microsoft.com/office/drawing/2014/main" id="{3D41B1C6-34FF-0A52-BDA6-D478C7042731}"/>
              </a:ext>
            </a:extLst>
          </p:cNvPr>
          <p:cNvSpPr txBox="1"/>
          <p:nvPr/>
        </p:nvSpPr>
        <p:spPr>
          <a:xfrm>
            <a:off x="1143000" y="2133600"/>
            <a:ext cx="6172200" cy="1815882"/>
          </a:xfrm>
          <a:prstGeom prst="rect">
            <a:avLst/>
          </a:prstGeom>
          <a:noFill/>
        </p:spPr>
        <p:txBody>
          <a:bodyPr wrap="square" rtlCol="0">
            <a:spAutoFit/>
          </a:bodyPr>
          <a:lstStyle/>
          <a:p>
            <a:pPr marL="457200" indent="-457200">
              <a:buFont typeface="Wingdings" panose="05000000000000000000" pitchFamily="2" charset="2"/>
              <a:buChar char="q"/>
            </a:pPr>
            <a:r>
              <a:rPr lang="en-US" sz="2800" dirty="0"/>
              <a:t>Human Resources (HR) Managers</a:t>
            </a:r>
          </a:p>
          <a:p>
            <a:pPr marL="457200" indent="-457200">
              <a:buFont typeface="Wingdings" panose="05000000000000000000" pitchFamily="2" charset="2"/>
              <a:buChar char="q"/>
            </a:pPr>
            <a:r>
              <a:rPr lang="en-US" sz="2800" dirty="0"/>
              <a:t>Department Managers/Supervisors</a:t>
            </a:r>
          </a:p>
          <a:p>
            <a:pPr marL="457200" indent="-457200">
              <a:buFont typeface="Wingdings" panose="05000000000000000000" pitchFamily="2" charset="2"/>
              <a:buChar char="q"/>
            </a:pPr>
            <a:r>
              <a:rPr lang="en-US" sz="2800" dirty="0"/>
              <a:t>Senior Management/Executives</a:t>
            </a:r>
          </a:p>
          <a:p>
            <a:pPr marL="457200" indent="-457200">
              <a:buFont typeface="Wingdings" panose="05000000000000000000" pitchFamily="2" charset="2"/>
              <a:buChar char="q"/>
            </a:pPr>
            <a:r>
              <a:rPr lang="en-US" sz="2800" dirty="0"/>
              <a:t>Employees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TextBox 7">
            <a:extLst>
              <a:ext uri="{FF2B5EF4-FFF2-40B4-BE49-F238E27FC236}">
                <a16:creationId xmlns:a16="http://schemas.microsoft.com/office/drawing/2014/main" id="{84833865-6BAB-AE7F-ED2D-2480B695EB6E}"/>
              </a:ext>
            </a:extLst>
          </p:cNvPr>
          <p:cNvSpPr txBox="1"/>
          <p:nvPr/>
        </p:nvSpPr>
        <p:spPr>
          <a:xfrm>
            <a:off x="3276600" y="2209800"/>
            <a:ext cx="5895975" cy="2246769"/>
          </a:xfrm>
          <a:prstGeom prst="rect">
            <a:avLst/>
          </a:prstGeom>
          <a:noFill/>
        </p:spPr>
        <p:txBody>
          <a:bodyPr wrap="square" rtlCol="0">
            <a:spAutoFit/>
          </a:bodyPr>
          <a:lstStyle/>
          <a:p>
            <a:pPr marL="457200" indent="-457200">
              <a:buFont typeface="Courier New" panose="02070309020205020404" pitchFamily="49" charset="0"/>
              <a:buChar char="o"/>
            </a:pPr>
            <a:r>
              <a:rPr lang="en-US" sz="2800" dirty="0"/>
              <a:t>Conditional formatting-Missing</a:t>
            </a:r>
          </a:p>
          <a:p>
            <a:pPr marL="457200" indent="-457200">
              <a:buFont typeface="Courier New" panose="02070309020205020404" pitchFamily="49" charset="0"/>
              <a:buChar char="o"/>
            </a:pPr>
            <a:r>
              <a:rPr lang="en-US" sz="2800" dirty="0"/>
              <a:t>Filter- Remove</a:t>
            </a:r>
          </a:p>
          <a:p>
            <a:pPr marL="457200" indent="-457200">
              <a:buFont typeface="Courier New" panose="02070309020205020404" pitchFamily="49" charset="0"/>
              <a:buChar char="o"/>
            </a:pPr>
            <a:r>
              <a:rPr lang="en-US" sz="2800" dirty="0"/>
              <a:t>Formula-Performance</a:t>
            </a:r>
          </a:p>
          <a:p>
            <a:pPr marL="457200" indent="-457200">
              <a:buFont typeface="Courier New" panose="02070309020205020404" pitchFamily="49" charset="0"/>
              <a:buChar char="o"/>
            </a:pPr>
            <a:r>
              <a:rPr lang="en-US" sz="2800" dirty="0"/>
              <a:t>Piot-Summery</a:t>
            </a:r>
          </a:p>
          <a:p>
            <a:pPr marL="457200" indent="-457200">
              <a:buFont typeface="Courier New" panose="02070309020205020404" pitchFamily="49" charset="0"/>
              <a:buChar char="o"/>
            </a:pPr>
            <a:r>
              <a:rPr lang="en-US" sz="2800" dirty="0"/>
              <a:t>Graph-Data </a:t>
            </a:r>
            <a:r>
              <a:rPr lang="en-US" sz="2800" dirty="0" err="1"/>
              <a:t>visuvalaiztion</a:t>
            </a:r>
            <a:endParaRPr 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5" name="TextBox 4">
            <a:extLst>
              <a:ext uri="{FF2B5EF4-FFF2-40B4-BE49-F238E27FC236}">
                <a16:creationId xmlns:a16="http://schemas.microsoft.com/office/drawing/2014/main" id="{CF8B47E4-2C89-5B30-D4D3-1F2FA4301992}"/>
              </a:ext>
            </a:extLst>
          </p:cNvPr>
          <p:cNvSpPr txBox="1"/>
          <p:nvPr/>
        </p:nvSpPr>
        <p:spPr>
          <a:xfrm rot="10800000" flipV="1">
            <a:off x="1447800" y="1600200"/>
            <a:ext cx="7017068" cy="3970318"/>
          </a:xfrm>
          <a:prstGeom prst="rect">
            <a:avLst/>
          </a:prstGeom>
          <a:noFill/>
        </p:spPr>
        <p:txBody>
          <a:bodyPr wrap="square" rtlCol="0">
            <a:spAutoFit/>
          </a:bodyPr>
          <a:lstStyle/>
          <a:p>
            <a:pPr marL="571500" indent="-571500">
              <a:buFont typeface="+mj-lt"/>
              <a:buAutoNum type="romanLcPeriod"/>
            </a:pPr>
            <a:r>
              <a:rPr lang="en-US" sz="2800" dirty="0"/>
              <a:t>Employee = Kaggle</a:t>
            </a:r>
          </a:p>
          <a:p>
            <a:pPr marL="571500" indent="-571500">
              <a:buFont typeface="+mj-lt"/>
              <a:buAutoNum type="romanLcPeriod"/>
            </a:pPr>
            <a:r>
              <a:rPr lang="en-US" sz="2800" dirty="0"/>
              <a:t>26 – Features</a:t>
            </a:r>
          </a:p>
          <a:p>
            <a:pPr marL="571500" indent="-571500">
              <a:buFont typeface="+mj-lt"/>
              <a:buAutoNum type="romanLcPeriod"/>
            </a:pPr>
            <a:r>
              <a:rPr lang="en-US" sz="2800" dirty="0"/>
              <a:t>9 – Features</a:t>
            </a:r>
          </a:p>
          <a:p>
            <a:pPr marL="571500" indent="-571500">
              <a:buFont typeface="+mj-lt"/>
              <a:buAutoNum type="romanLcPeriod"/>
            </a:pPr>
            <a:r>
              <a:rPr lang="en-US" sz="2800" dirty="0"/>
              <a:t>Emp ID –Number</a:t>
            </a:r>
          </a:p>
          <a:p>
            <a:pPr marL="571500" indent="-571500">
              <a:buFont typeface="+mj-lt"/>
              <a:buAutoNum type="romanLcPeriod"/>
            </a:pPr>
            <a:r>
              <a:rPr lang="en-US" sz="2800" dirty="0"/>
              <a:t>Name –Text</a:t>
            </a:r>
          </a:p>
          <a:p>
            <a:pPr marL="571500" indent="-571500">
              <a:buFont typeface="+mj-lt"/>
              <a:buAutoNum type="romanLcPeriod"/>
            </a:pPr>
            <a:r>
              <a:rPr lang="en-US" sz="2800" dirty="0"/>
              <a:t>Employee Type</a:t>
            </a:r>
          </a:p>
          <a:p>
            <a:pPr marL="571500" indent="-571500">
              <a:buFont typeface="+mj-lt"/>
              <a:buAutoNum type="romanLcPeriod"/>
            </a:pPr>
            <a:r>
              <a:rPr lang="en-US" sz="2800" dirty="0"/>
              <a:t>Performance level</a:t>
            </a:r>
          </a:p>
          <a:p>
            <a:pPr marL="571500" indent="-571500">
              <a:buFont typeface="+mj-lt"/>
              <a:buAutoNum type="romanLcPeriod"/>
            </a:pPr>
            <a:r>
              <a:rPr lang="en-US" sz="2800" dirty="0"/>
              <a:t>Gender- Male &amp; Female</a:t>
            </a:r>
          </a:p>
          <a:p>
            <a:pPr marL="571500" indent="-571500">
              <a:buFont typeface="+mj-lt"/>
              <a:buAutoNum type="romanLcPeriod"/>
            </a:pPr>
            <a:r>
              <a:rPr lang="en-US" sz="2800" dirty="0"/>
              <a:t>Employee Rating- Number</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286000" y="2416076"/>
            <a:ext cx="7391400" cy="2246769"/>
          </a:xfrm>
          <a:prstGeom prst="rect">
            <a:avLst/>
          </a:prstGeom>
          <a:noFill/>
        </p:spPr>
        <p:txBody>
          <a:bodyPr wrap="square" rtlCol="0">
            <a:spAutoFit/>
          </a:bodyPr>
          <a:lstStyle/>
          <a:p>
            <a:pPr marL="342900" indent="-342900" algn="l">
              <a:buFont typeface="Wingdings" panose="05000000000000000000" pitchFamily="2" charset="2"/>
              <a:buChar char="q"/>
            </a:pPr>
            <a:r>
              <a:rPr lang="en-US" sz="2000" b="1" i="0" dirty="0">
                <a:solidFill>
                  <a:srgbClr val="0D0D0D"/>
                </a:solidFill>
                <a:effectLst/>
                <a:latin typeface="Times New Roman" panose="02020603050405020304" pitchFamily="18" charset="0"/>
                <a:cs typeface="Times New Roman" panose="02020603050405020304" pitchFamily="18" charset="0"/>
              </a:rPr>
              <a:t>Predictive Analytics: </a:t>
            </a:r>
            <a:r>
              <a:rPr lang="en-US" sz="2000" b="0" i="0" dirty="0">
                <a:solidFill>
                  <a:srgbClr val="0D0D0D"/>
                </a:solidFill>
                <a:effectLst/>
                <a:latin typeface="Times New Roman" panose="02020603050405020304" pitchFamily="18" charset="0"/>
                <a:cs typeface="Times New Roman" panose="02020603050405020304" pitchFamily="18" charset="0"/>
              </a:rPr>
              <a:t>Integrating predictive models to forecast future performance trends based on histo</a:t>
            </a:r>
            <a:r>
              <a:rPr lang="en-US" sz="2000" dirty="0">
                <a:solidFill>
                  <a:srgbClr val="0D0D0D"/>
                </a:solidFill>
                <a:latin typeface="Times New Roman" panose="02020603050405020304" pitchFamily="18" charset="0"/>
                <a:cs typeface="Times New Roman" panose="02020603050405020304" pitchFamily="18" charset="0"/>
              </a:rPr>
              <a:t>rical data, giving managers a proactive approach to workforce planning.</a:t>
            </a:r>
          </a:p>
          <a:p>
            <a:pPr algn="l"/>
            <a:endParaRPr lang="en-US" sz="2000" dirty="0">
              <a:solidFill>
                <a:srgbClr val="0D0D0D"/>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q"/>
            </a:pPr>
            <a:r>
              <a:rPr lang="en-US" sz="2000" b="1" i="0" dirty="0">
                <a:solidFill>
                  <a:srgbClr val="0D0D0D"/>
                </a:solidFill>
                <a:effectLst/>
                <a:latin typeface="Times New Roman" panose="02020603050405020304" pitchFamily="18" charset="0"/>
                <a:cs typeface="Times New Roman" panose="02020603050405020304" pitchFamily="18" charset="0"/>
              </a:rPr>
              <a:t>Automated Alerts:</a:t>
            </a:r>
            <a:r>
              <a:rPr lang="en-US" sz="2000" i="0" dirty="0">
                <a:solidFill>
                  <a:srgbClr val="0D0D0D"/>
                </a:solidFill>
                <a:effectLst/>
                <a:latin typeface="Times New Roman" panose="02020603050405020304" pitchFamily="18" charset="0"/>
                <a:cs typeface="Times New Roman" panose="02020603050405020304" pitchFamily="18" charset="0"/>
              </a:rPr>
              <a:t> The tool can be set up to send automated alerts for critical performance issues ensuring that managers are immediately notified when attention needed</a:t>
            </a:r>
            <a:endParaRPr lang="en-US" sz="2000" b="1" i="0" dirty="0">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373</TotalTime>
  <Words>641</Words>
  <Application>Microsoft Office PowerPoint</Application>
  <PresentationFormat>Widescreen</PresentationFormat>
  <Paragraphs>72</Paragraphs>
  <Slides>12</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Courier New</vt:lpstr>
      <vt:lpstr>Roboto</vt:lpstr>
      <vt:lpstr>Times New Roman</vt:lpstr>
      <vt:lpstr>Trebuchet MS</vt:lpstr>
      <vt:lpstr>Wingdings</vt:lpstr>
      <vt:lpstr>Wingdings 3</vt:lpstr>
      <vt:lpstr>Facet</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S.Karunakaran Srinivasan</cp:lastModifiedBy>
  <cp:revision>17</cp:revision>
  <dcterms:created xsi:type="dcterms:W3CDTF">2024-03-29T15:07:22Z</dcterms:created>
  <dcterms:modified xsi:type="dcterms:W3CDTF">2024-08-31T10:37:08Z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