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6" r:id="rId5"/>
    <p:sldId id="261" r:id="rId6"/>
    <p:sldId id="257" r:id="rId7"/>
    <p:sldId id="262" r:id="rId8"/>
    <p:sldId id="264" r:id="rId9"/>
    <p:sldId id="263" r:id="rId10"/>
    <p:sldId id="265"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641281-E877-4C9C-8121-27BD6713BD27}" v="9" dt="2024-04-19T07:14:12.230"/>
    <p1510:client id="{4A3070E1-B6B9-4BD8-994D-17E4A12DF2C3}" v="166" dt="2024-04-19T18:49:18.747"/>
    <p1510:client id="{4FAE1DC7-6894-4D28-AEAE-F3511D02007B}" v="994" dt="2024-04-17T21:39:13.253"/>
    <p1510:client id="{819C8671-863B-4DE3-B109-87A12EDCCE23}" v="64" dt="2024-04-19T07:11:12.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441C79A-5D11-47A2-AC2D-60185E8FE83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6D139D-CB67-44C2-BBE1-206E0F2192AC}">
      <dgm:prSet/>
      <dgm:spPr/>
      <dgm:t>
        <a:bodyPr/>
        <a:lstStyle/>
        <a:p>
          <a:r>
            <a:rPr lang="en-GB"/>
            <a:t>By accurately predicting future profits, businesses can make more informed decisions regarding resource allocation, investment strategies, pricing policies, and product development. This enables them to prioritize initiatives that are likely to yield the highest returns.  </a:t>
          </a:r>
          <a:endParaRPr lang="en-US"/>
        </a:p>
      </dgm:t>
    </dgm:pt>
    <dgm:pt modelId="{C547448E-14E0-4111-8038-040A9DAAB7AD}" type="parTrans" cxnId="{CF466F3E-D6B4-4600-994A-AF56937F0DB2}">
      <dgm:prSet/>
      <dgm:spPr/>
      <dgm:t>
        <a:bodyPr/>
        <a:lstStyle/>
        <a:p>
          <a:endParaRPr lang="en-US"/>
        </a:p>
      </dgm:t>
    </dgm:pt>
    <dgm:pt modelId="{80DACE6D-DA6D-49E7-8428-C229EEC6B845}" type="sibTrans" cxnId="{CF466F3E-D6B4-4600-994A-AF56937F0DB2}">
      <dgm:prSet/>
      <dgm:spPr/>
      <dgm:t>
        <a:bodyPr/>
        <a:lstStyle/>
        <a:p>
          <a:endParaRPr lang="en-US"/>
        </a:p>
      </dgm:t>
    </dgm:pt>
    <dgm:pt modelId="{61728E3F-F2CF-4A3C-912D-B382F6242BDA}">
      <dgm:prSet/>
      <dgm:spPr/>
      <dgm:t>
        <a:bodyPr/>
        <a:lstStyle/>
        <a:p>
          <a:r>
            <a:rPr lang="en-GB"/>
            <a:t>A reliable profit prediction model allows businesses to develop long-term strategic plans with confidence. By forecasting future financial performance, organizations can set realistic goals, allocate resources effectively, and adapt their strategies to changing market conditions.</a:t>
          </a:r>
          <a:endParaRPr lang="en-US"/>
        </a:p>
      </dgm:t>
    </dgm:pt>
    <dgm:pt modelId="{A2BCC531-41CF-43AC-AB90-1276103CF881}" type="parTrans" cxnId="{0A4B6EB3-FE63-4C05-AE50-5227C169202A}">
      <dgm:prSet/>
      <dgm:spPr/>
      <dgm:t>
        <a:bodyPr/>
        <a:lstStyle/>
        <a:p>
          <a:endParaRPr lang="en-US"/>
        </a:p>
      </dgm:t>
    </dgm:pt>
    <dgm:pt modelId="{7145D6C5-3A67-45B6-B966-E2E436AABCE9}" type="sibTrans" cxnId="{0A4B6EB3-FE63-4C05-AE50-5227C169202A}">
      <dgm:prSet/>
      <dgm:spPr/>
      <dgm:t>
        <a:bodyPr/>
        <a:lstStyle/>
        <a:p>
          <a:endParaRPr lang="en-US"/>
        </a:p>
      </dgm:t>
    </dgm:pt>
    <dgm:pt modelId="{AAA6506C-7BDE-4235-ACE8-420ADDC160B5}">
      <dgm:prSet/>
      <dgm:spPr/>
      <dgm:t>
        <a:bodyPr/>
        <a:lstStyle/>
        <a:p>
          <a:r>
            <a:rPr lang="en-GB"/>
            <a:t>Reliable profit predictions instill confidence among investors, shareholders, and other stakeholders. By demonstrating a clear understanding of future financial performance, businesses can attract investment, build trust, and foster long-term relationships with stakeholders.</a:t>
          </a:r>
          <a:endParaRPr lang="en-US"/>
        </a:p>
      </dgm:t>
    </dgm:pt>
    <dgm:pt modelId="{8C12A951-EC0E-4DF5-9C18-417380444676}" type="parTrans" cxnId="{ACE1BB0B-E503-4838-8CC3-0ABF9DEFBE73}">
      <dgm:prSet/>
      <dgm:spPr/>
      <dgm:t>
        <a:bodyPr/>
        <a:lstStyle/>
        <a:p>
          <a:endParaRPr lang="en-US"/>
        </a:p>
      </dgm:t>
    </dgm:pt>
    <dgm:pt modelId="{8CB62A16-9F89-46D4-9BBD-05909A97DC5D}" type="sibTrans" cxnId="{ACE1BB0B-E503-4838-8CC3-0ABF9DEFBE73}">
      <dgm:prSet/>
      <dgm:spPr/>
      <dgm:t>
        <a:bodyPr/>
        <a:lstStyle/>
        <a:p>
          <a:endParaRPr lang="en-US"/>
        </a:p>
      </dgm:t>
    </dgm:pt>
    <dgm:pt modelId="{3E660A20-F198-4086-87D8-600D569C9426}">
      <dgm:prSet/>
      <dgm:spPr/>
      <dgm:t>
        <a:bodyPr/>
        <a:lstStyle/>
        <a:p>
          <a:r>
            <a:rPr lang="en-GB"/>
            <a:t>Profit prediction analysis is not a one-time exercise but an ongoing process of refinement and optimization. By continuously monitoring and updating the predictive model with new data and insights, organizations can adapt to changing market dynamics and drive continuous improvement in profitability.</a:t>
          </a:r>
          <a:endParaRPr lang="en-US"/>
        </a:p>
      </dgm:t>
    </dgm:pt>
    <dgm:pt modelId="{DC1964D2-1B45-4892-AF65-69E999437F54}" type="parTrans" cxnId="{9CD7EA08-AF28-426E-8BF3-E77CDC4D34BC}">
      <dgm:prSet/>
      <dgm:spPr/>
      <dgm:t>
        <a:bodyPr/>
        <a:lstStyle/>
        <a:p>
          <a:endParaRPr lang="en-US"/>
        </a:p>
      </dgm:t>
    </dgm:pt>
    <dgm:pt modelId="{AC368001-F122-4DE2-B6C8-58E9D1788CF0}" type="sibTrans" cxnId="{9CD7EA08-AF28-426E-8BF3-E77CDC4D34BC}">
      <dgm:prSet/>
      <dgm:spPr/>
      <dgm:t>
        <a:bodyPr/>
        <a:lstStyle/>
        <a:p>
          <a:endParaRPr lang="en-US"/>
        </a:p>
      </dgm:t>
    </dgm:pt>
    <dgm:pt modelId="{7EB50BCE-B07F-40CA-B36D-C0126C7598DE}" type="pres">
      <dgm:prSet presAssocID="{A441C79A-5D11-47A2-AC2D-60185E8FE83D}" presName="root" presStyleCnt="0">
        <dgm:presLayoutVars>
          <dgm:dir/>
          <dgm:resizeHandles val="exact"/>
        </dgm:presLayoutVars>
      </dgm:prSet>
      <dgm:spPr/>
    </dgm:pt>
    <dgm:pt modelId="{AA5B61BB-A7BB-49ED-B82B-6F2C495D9CE4}" type="pres">
      <dgm:prSet presAssocID="{DA6D139D-CB67-44C2-BBE1-206E0F2192AC}" presName="compNode" presStyleCnt="0"/>
      <dgm:spPr/>
    </dgm:pt>
    <dgm:pt modelId="{F7A09720-8EC8-4289-B086-CC0CEC86D70A}" type="pres">
      <dgm:prSet presAssocID="{DA6D139D-CB67-44C2-BBE1-206E0F2192AC}" presName="bgRect" presStyleLbl="bgShp" presStyleIdx="0" presStyleCnt="4"/>
      <dgm:spPr/>
    </dgm:pt>
    <dgm:pt modelId="{C4229E82-0E78-4139-B080-471E802D3E16}" type="pres">
      <dgm:prSet presAssocID="{DA6D139D-CB67-44C2-BBE1-206E0F2192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uro"/>
        </a:ext>
      </dgm:extLst>
    </dgm:pt>
    <dgm:pt modelId="{66706B33-DB40-4294-BE02-E2F90E96CD9A}" type="pres">
      <dgm:prSet presAssocID="{DA6D139D-CB67-44C2-BBE1-206E0F2192AC}" presName="spaceRect" presStyleCnt="0"/>
      <dgm:spPr/>
    </dgm:pt>
    <dgm:pt modelId="{342F1078-5250-4B30-8816-A3252DEC1A78}" type="pres">
      <dgm:prSet presAssocID="{DA6D139D-CB67-44C2-BBE1-206E0F2192AC}" presName="parTx" presStyleLbl="revTx" presStyleIdx="0" presStyleCnt="4">
        <dgm:presLayoutVars>
          <dgm:chMax val="0"/>
          <dgm:chPref val="0"/>
        </dgm:presLayoutVars>
      </dgm:prSet>
      <dgm:spPr/>
    </dgm:pt>
    <dgm:pt modelId="{0B4AC697-4B70-4875-9E18-1E91120CC90B}" type="pres">
      <dgm:prSet presAssocID="{80DACE6D-DA6D-49E7-8428-C229EEC6B845}" presName="sibTrans" presStyleCnt="0"/>
      <dgm:spPr/>
    </dgm:pt>
    <dgm:pt modelId="{0D57EC2E-0194-41D1-B9C0-804DCD7BA1BD}" type="pres">
      <dgm:prSet presAssocID="{61728E3F-F2CF-4A3C-912D-B382F6242BDA}" presName="compNode" presStyleCnt="0"/>
      <dgm:spPr/>
    </dgm:pt>
    <dgm:pt modelId="{E1C825CC-8373-4122-B143-7B8BBEC53844}" type="pres">
      <dgm:prSet presAssocID="{61728E3F-F2CF-4A3C-912D-B382F6242BDA}" presName="bgRect" presStyleLbl="bgShp" presStyleIdx="1" presStyleCnt="4"/>
      <dgm:spPr/>
    </dgm:pt>
    <dgm:pt modelId="{857ADA29-5DBC-4DFF-BF71-F2202E2C395E}" type="pres">
      <dgm:prSet presAssocID="{61728E3F-F2CF-4A3C-912D-B382F6242B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353D2313-409F-4115-9925-C0639B94B731}" type="pres">
      <dgm:prSet presAssocID="{61728E3F-F2CF-4A3C-912D-B382F6242BDA}" presName="spaceRect" presStyleCnt="0"/>
      <dgm:spPr/>
    </dgm:pt>
    <dgm:pt modelId="{E5FE4A20-E055-4091-A742-F24062BE2B75}" type="pres">
      <dgm:prSet presAssocID="{61728E3F-F2CF-4A3C-912D-B382F6242BDA}" presName="parTx" presStyleLbl="revTx" presStyleIdx="1" presStyleCnt="4">
        <dgm:presLayoutVars>
          <dgm:chMax val="0"/>
          <dgm:chPref val="0"/>
        </dgm:presLayoutVars>
      </dgm:prSet>
      <dgm:spPr/>
    </dgm:pt>
    <dgm:pt modelId="{2EA15764-A350-4011-A4DF-BE4EB287C6BA}" type="pres">
      <dgm:prSet presAssocID="{7145D6C5-3A67-45B6-B966-E2E436AABCE9}" presName="sibTrans" presStyleCnt="0"/>
      <dgm:spPr/>
    </dgm:pt>
    <dgm:pt modelId="{58E3C7E5-1739-4F41-A337-1A7CA9E21145}" type="pres">
      <dgm:prSet presAssocID="{AAA6506C-7BDE-4235-ACE8-420ADDC160B5}" presName="compNode" presStyleCnt="0"/>
      <dgm:spPr/>
    </dgm:pt>
    <dgm:pt modelId="{88DB81CB-5282-4E69-BBC0-10FF538CBAA1}" type="pres">
      <dgm:prSet presAssocID="{AAA6506C-7BDE-4235-ACE8-420ADDC160B5}" presName="bgRect" presStyleLbl="bgShp" presStyleIdx="2" presStyleCnt="4"/>
      <dgm:spPr/>
    </dgm:pt>
    <dgm:pt modelId="{9238E85F-9CDB-4080-A953-75F8A1F04B6B}" type="pres">
      <dgm:prSet presAssocID="{AAA6506C-7BDE-4235-ACE8-420ADDC160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5CE87F7A-A0DC-4EA1-94A8-6B6298E70841}" type="pres">
      <dgm:prSet presAssocID="{AAA6506C-7BDE-4235-ACE8-420ADDC160B5}" presName="spaceRect" presStyleCnt="0"/>
      <dgm:spPr/>
    </dgm:pt>
    <dgm:pt modelId="{66E9175E-F965-46A3-BB06-E7287389D4A6}" type="pres">
      <dgm:prSet presAssocID="{AAA6506C-7BDE-4235-ACE8-420ADDC160B5}" presName="parTx" presStyleLbl="revTx" presStyleIdx="2" presStyleCnt="4">
        <dgm:presLayoutVars>
          <dgm:chMax val="0"/>
          <dgm:chPref val="0"/>
        </dgm:presLayoutVars>
      </dgm:prSet>
      <dgm:spPr/>
    </dgm:pt>
    <dgm:pt modelId="{A9CC5A51-0CA8-4156-A3BE-20EB5EA80225}" type="pres">
      <dgm:prSet presAssocID="{8CB62A16-9F89-46D4-9BBD-05909A97DC5D}" presName="sibTrans" presStyleCnt="0"/>
      <dgm:spPr/>
    </dgm:pt>
    <dgm:pt modelId="{3C3602DD-155F-4BFC-B23B-49E32B9D3BBA}" type="pres">
      <dgm:prSet presAssocID="{3E660A20-F198-4086-87D8-600D569C9426}" presName="compNode" presStyleCnt="0"/>
      <dgm:spPr/>
    </dgm:pt>
    <dgm:pt modelId="{462E3414-DE85-43FC-9B12-69FBFB78F0C8}" type="pres">
      <dgm:prSet presAssocID="{3E660A20-F198-4086-87D8-600D569C9426}" presName="bgRect" presStyleLbl="bgShp" presStyleIdx="3" presStyleCnt="4"/>
      <dgm:spPr/>
    </dgm:pt>
    <dgm:pt modelId="{81CCD020-BC93-411B-B88F-6DA5886C9500}" type="pres">
      <dgm:prSet presAssocID="{3E660A20-F198-4086-87D8-600D569C94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13C08F5D-D324-49BC-BA98-CCC47E895964}" type="pres">
      <dgm:prSet presAssocID="{3E660A20-F198-4086-87D8-600D569C9426}" presName="spaceRect" presStyleCnt="0"/>
      <dgm:spPr/>
    </dgm:pt>
    <dgm:pt modelId="{F2E943D9-5797-4F2C-9A12-FB4C7B95D1DB}" type="pres">
      <dgm:prSet presAssocID="{3E660A20-F198-4086-87D8-600D569C9426}" presName="parTx" presStyleLbl="revTx" presStyleIdx="3" presStyleCnt="4">
        <dgm:presLayoutVars>
          <dgm:chMax val="0"/>
          <dgm:chPref val="0"/>
        </dgm:presLayoutVars>
      </dgm:prSet>
      <dgm:spPr/>
    </dgm:pt>
  </dgm:ptLst>
  <dgm:cxnLst>
    <dgm:cxn modelId="{9CD7EA08-AF28-426E-8BF3-E77CDC4D34BC}" srcId="{A441C79A-5D11-47A2-AC2D-60185E8FE83D}" destId="{3E660A20-F198-4086-87D8-600D569C9426}" srcOrd="3" destOrd="0" parTransId="{DC1964D2-1B45-4892-AF65-69E999437F54}" sibTransId="{AC368001-F122-4DE2-B6C8-58E9D1788CF0}"/>
    <dgm:cxn modelId="{ACE1BB0B-E503-4838-8CC3-0ABF9DEFBE73}" srcId="{A441C79A-5D11-47A2-AC2D-60185E8FE83D}" destId="{AAA6506C-7BDE-4235-ACE8-420ADDC160B5}" srcOrd="2" destOrd="0" parTransId="{8C12A951-EC0E-4DF5-9C18-417380444676}" sibTransId="{8CB62A16-9F89-46D4-9BBD-05909A97DC5D}"/>
    <dgm:cxn modelId="{B8D2CD2B-1F9F-4472-9EB9-41779176C679}" type="presOf" srcId="{DA6D139D-CB67-44C2-BBE1-206E0F2192AC}" destId="{342F1078-5250-4B30-8816-A3252DEC1A78}" srcOrd="0" destOrd="0" presId="urn:microsoft.com/office/officeart/2018/2/layout/IconVerticalSolidList"/>
    <dgm:cxn modelId="{CF466F3E-D6B4-4600-994A-AF56937F0DB2}" srcId="{A441C79A-5D11-47A2-AC2D-60185E8FE83D}" destId="{DA6D139D-CB67-44C2-BBE1-206E0F2192AC}" srcOrd="0" destOrd="0" parTransId="{C547448E-14E0-4111-8038-040A9DAAB7AD}" sibTransId="{80DACE6D-DA6D-49E7-8428-C229EEC6B845}"/>
    <dgm:cxn modelId="{09E0D46B-577D-412E-A73F-0CEE3547DC9C}" type="presOf" srcId="{61728E3F-F2CF-4A3C-912D-B382F6242BDA}" destId="{E5FE4A20-E055-4091-A742-F24062BE2B75}" srcOrd="0" destOrd="0" presId="urn:microsoft.com/office/officeart/2018/2/layout/IconVerticalSolidList"/>
    <dgm:cxn modelId="{19E2F857-8EA7-438A-B81E-66DC576BCC3A}" type="presOf" srcId="{AAA6506C-7BDE-4235-ACE8-420ADDC160B5}" destId="{66E9175E-F965-46A3-BB06-E7287389D4A6}" srcOrd="0" destOrd="0" presId="urn:microsoft.com/office/officeart/2018/2/layout/IconVerticalSolidList"/>
    <dgm:cxn modelId="{77D5779C-4F34-4967-BADA-DE353E32D509}" type="presOf" srcId="{3E660A20-F198-4086-87D8-600D569C9426}" destId="{F2E943D9-5797-4F2C-9A12-FB4C7B95D1DB}" srcOrd="0" destOrd="0" presId="urn:microsoft.com/office/officeart/2018/2/layout/IconVerticalSolidList"/>
    <dgm:cxn modelId="{0A4B6EB3-FE63-4C05-AE50-5227C169202A}" srcId="{A441C79A-5D11-47A2-AC2D-60185E8FE83D}" destId="{61728E3F-F2CF-4A3C-912D-B382F6242BDA}" srcOrd="1" destOrd="0" parTransId="{A2BCC531-41CF-43AC-AB90-1276103CF881}" sibTransId="{7145D6C5-3A67-45B6-B966-E2E436AABCE9}"/>
    <dgm:cxn modelId="{29F0CCFB-5A61-44F9-8616-38FDAA05D0FD}" type="presOf" srcId="{A441C79A-5D11-47A2-AC2D-60185E8FE83D}" destId="{7EB50BCE-B07F-40CA-B36D-C0126C7598DE}" srcOrd="0" destOrd="0" presId="urn:microsoft.com/office/officeart/2018/2/layout/IconVerticalSolidList"/>
    <dgm:cxn modelId="{8C39735C-5F3C-4BA0-9DE6-AB4339E819C5}" type="presParOf" srcId="{7EB50BCE-B07F-40CA-B36D-C0126C7598DE}" destId="{AA5B61BB-A7BB-49ED-B82B-6F2C495D9CE4}" srcOrd="0" destOrd="0" presId="urn:microsoft.com/office/officeart/2018/2/layout/IconVerticalSolidList"/>
    <dgm:cxn modelId="{E9CF5FD7-4DA5-42BF-B94F-F6FB48FBCD8A}" type="presParOf" srcId="{AA5B61BB-A7BB-49ED-B82B-6F2C495D9CE4}" destId="{F7A09720-8EC8-4289-B086-CC0CEC86D70A}" srcOrd="0" destOrd="0" presId="urn:microsoft.com/office/officeart/2018/2/layout/IconVerticalSolidList"/>
    <dgm:cxn modelId="{F2D3EBED-4AB2-46EF-A5A3-075A681A9140}" type="presParOf" srcId="{AA5B61BB-A7BB-49ED-B82B-6F2C495D9CE4}" destId="{C4229E82-0E78-4139-B080-471E802D3E16}" srcOrd="1" destOrd="0" presId="urn:microsoft.com/office/officeart/2018/2/layout/IconVerticalSolidList"/>
    <dgm:cxn modelId="{D7DCC821-FBAF-4964-A6CC-C0C82D9576E1}" type="presParOf" srcId="{AA5B61BB-A7BB-49ED-B82B-6F2C495D9CE4}" destId="{66706B33-DB40-4294-BE02-E2F90E96CD9A}" srcOrd="2" destOrd="0" presId="urn:microsoft.com/office/officeart/2018/2/layout/IconVerticalSolidList"/>
    <dgm:cxn modelId="{AACA5CA4-E524-4D9B-A847-23084F344D58}" type="presParOf" srcId="{AA5B61BB-A7BB-49ED-B82B-6F2C495D9CE4}" destId="{342F1078-5250-4B30-8816-A3252DEC1A78}" srcOrd="3" destOrd="0" presId="urn:microsoft.com/office/officeart/2018/2/layout/IconVerticalSolidList"/>
    <dgm:cxn modelId="{5B86BB2C-920C-4C19-B4D1-2C96DA533106}" type="presParOf" srcId="{7EB50BCE-B07F-40CA-B36D-C0126C7598DE}" destId="{0B4AC697-4B70-4875-9E18-1E91120CC90B}" srcOrd="1" destOrd="0" presId="urn:microsoft.com/office/officeart/2018/2/layout/IconVerticalSolidList"/>
    <dgm:cxn modelId="{5894AAD8-DA17-46EE-A0F8-E4A0F1F32CEF}" type="presParOf" srcId="{7EB50BCE-B07F-40CA-B36D-C0126C7598DE}" destId="{0D57EC2E-0194-41D1-B9C0-804DCD7BA1BD}" srcOrd="2" destOrd="0" presId="urn:microsoft.com/office/officeart/2018/2/layout/IconVerticalSolidList"/>
    <dgm:cxn modelId="{8EA827EE-F34F-4F38-8049-A555B0CFEC6C}" type="presParOf" srcId="{0D57EC2E-0194-41D1-B9C0-804DCD7BA1BD}" destId="{E1C825CC-8373-4122-B143-7B8BBEC53844}" srcOrd="0" destOrd="0" presId="urn:microsoft.com/office/officeart/2018/2/layout/IconVerticalSolidList"/>
    <dgm:cxn modelId="{555045BF-EAA8-4AF5-8AB9-C2486C2F8729}" type="presParOf" srcId="{0D57EC2E-0194-41D1-B9C0-804DCD7BA1BD}" destId="{857ADA29-5DBC-4DFF-BF71-F2202E2C395E}" srcOrd="1" destOrd="0" presId="urn:microsoft.com/office/officeart/2018/2/layout/IconVerticalSolidList"/>
    <dgm:cxn modelId="{B4F63C51-8C71-4050-ACF3-A068109D1CD9}" type="presParOf" srcId="{0D57EC2E-0194-41D1-B9C0-804DCD7BA1BD}" destId="{353D2313-409F-4115-9925-C0639B94B731}" srcOrd="2" destOrd="0" presId="urn:microsoft.com/office/officeart/2018/2/layout/IconVerticalSolidList"/>
    <dgm:cxn modelId="{E88F8397-20E3-4EAA-84CC-83501BB017F2}" type="presParOf" srcId="{0D57EC2E-0194-41D1-B9C0-804DCD7BA1BD}" destId="{E5FE4A20-E055-4091-A742-F24062BE2B75}" srcOrd="3" destOrd="0" presId="urn:microsoft.com/office/officeart/2018/2/layout/IconVerticalSolidList"/>
    <dgm:cxn modelId="{AA144881-0533-4D48-BEAE-1C18BB2CEA42}" type="presParOf" srcId="{7EB50BCE-B07F-40CA-B36D-C0126C7598DE}" destId="{2EA15764-A350-4011-A4DF-BE4EB287C6BA}" srcOrd="3" destOrd="0" presId="urn:microsoft.com/office/officeart/2018/2/layout/IconVerticalSolidList"/>
    <dgm:cxn modelId="{FF22E3D8-2192-48F3-B717-A89F22764123}" type="presParOf" srcId="{7EB50BCE-B07F-40CA-B36D-C0126C7598DE}" destId="{58E3C7E5-1739-4F41-A337-1A7CA9E21145}" srcOrd="4" destOrd="0" presId="urn:microsoft.com/office/officeart/2018/2/layout/IconVerticalSolidList"/>
    <dgm:cxn modelId="{636B5F3F-986C-48F1-8564-3CB206C52D81}" type="presParOf" srcId="{58E3C7E5-1739-4F41-A337-1A7CA9E21145}" destId="{88DB81CB-5282-4E69-BBC0-10FF538CBAA1}" srcOrd="0" destOrd="0" presId="urn:microsoft.com/office/officeart/2018/2/layout/IconVerticalSolidList"/>
    <dgm:cxn modelId="{34E04A5F-E5AF-45DE-A4DD-7F647543304E}" type="presParOf" srcId="{58E3C7E5-1739-4F41-A337-1A7CA9E21145}" destId="{9238E85F-9CDB-4080-A953-75F8A1F04B6B}" srcOrd="1" destOrd="0" presId="urn:microsoft.com/office/officeart/2018/2/layout/IconVerticalSolidList"/>
    <dgm:cxn modelId="{BD92BE89-F05D-4DAF-915C-192C3D288428}" type="presParOf" srcId="{58E3C7E5-1739-4F41-A337-1A7CA9E21145}" destId="{5CE87F7A-A0DC-4EA1-94A8-6B6298E70841}" srcOrd="2" destOrd="0" presId="urn:microsoft.com/office/officeart/2018/2/layout/IconVerticalSolidList"/>
    <dgm:cxn modelId="{56E9C817-714E-4B9C-8E98-BC3A451988F3}" type="presParOf" srcId="{58E3C7E5-1739-4F41-A337-1A7CA9E21145}" destId="{66E9175E-F965-46A3-BB06-E7287389D4A6}" srcOrd="3" destOrd="0" presId="urn:microsoft.com/office/officeart/2018/2/layout/IconVerticalSolidList"/>
    <dgm:cxn modelId="{136585A3-15AD-40FE-BD16-6820982DDF10}" type="presParOf" srcId="{7EB50BCE-B07F-40CA-B36D-C0126C7598DE}" destId="{A9CC5A51-0CA8-4156-A3BE-20EB5EA80225}" srcOrd="5" destOrd="0" presId="urn:microsoft.com/office/officeart/2018/2/layout/IconVerticalSolidList"/>
    <dgm:cxn modelId="{3D03AE99-CFDF-40C8-AB40-7C925A06E1A0}" type="presParOf" srcId="{7EB50BCE-B07F-40CA-B36D-C0126C7598DE}" destId="{3C3602DD-155F-4BFC-B23B-49E32B9D3BBA}" srcOrd="6" destOrd="0" presId="urn:microsoft.com/office/officeart/2018/2/layout/IconVerticalSolidList"/>
    <dgm:cxn modelId="{E56EA62D-9C34-4710-A9B1-E653E9799662}" type="presParOf" srcId="{3C3602DD-155F-4BFC-B23B-49E32B9D3BBA}" destId="{462E3414-DE85-43FC-9B12-69FBFB78F0C8}" srcOrd="0" destOrd="0" presId="urn:microsoft.com/office/officeart/2018/2/layout/IconVerticalSolidList"/>
    <dgm:cxn modelId="{57FB1267-ED41-4119-9116-58C0CD88E06E}" type="presParOf" srcId="{3C3602DD-155F-4BFC-B23B-49E32B9D3BBA}" destId="{81CCD020-BC93-411B-B88F-6DA5886C9500}" srcOrd="1" destOrd="0" presId="urn:microsoft.com/office/officeart/2018/2/layout/IconVerticalSolidList"/>
    <dgm:cxn modelId="{FA622DBD-C834-47B4-953A-9E6ECE6CF9F3}" type="presParOf" srcId="{3C3602DD-155F-4BFC-B23B-49E32B9D3BBA}" destId="{13C08F5D-D324-49BC-BA98-CCC47E895964}" srcOrd="2" destOrd="0" presId="urn:microsoft.com/office/officeart/2018/2/layout/IconVerticalSolidList"/>
    <dgm:cxn modelId="{C71F1BA6-7102-4451-9152-D03D30444B41}" type="presParOf" srcId="{3C3602DD-155F-4BFC-B23B-49E32B9D3BBA}" destId="{F2E943D9-5797-4F2C-9A12-FB4C7B95D1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09720-8EC8-4289-B086-CC0CEC86D70A}">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29E82-0E78-4139-B080-471E802D3E16}">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2F1078-5250-4B30-8816-A3252DEC1A78}">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11200">
            <a:lnSpc>
              <a:spcPct val="90000"/>
            </a:lnSpc>
            <a:spcBef>
              <a:spcPct val="0"/>
            </a:spcBef>
            <a:spcAft>
              <a:spcPct val="35000"/>
            </a:spcAft>
            <a:buNone/>
          </a:pPr>
          <a:r>
            <a:rPr lang="en-GB" sz="1600" kern="1200"/>
            <a:t>By accurately predicting future profits, businesses can make more informed decisions regarding resource allocation, investment strategies, pricing policies, and product development. This enables them to prioritize initiatives that are likely to yield the highest returns.  </a:t>
          </a:r>
          <a:endParaRPr lang="en-US" sz="1600" kern="1200"/>
        </a:p>
      </dsp:txBody>
      <dsp:txXfrm>
        <a:off x="1058686" y="1808"/>
        <a:ext cx="9456913" cy="916611"/>
      </dsp:txXfrm>
    </dsp:sp>
    <dsp:sp modelId="{E1C825CC-8373-4122-B143-7B8BBEC53844}">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ADA29-5DBC-4DFF-BF71-F2202E2C395E}">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E4A20-E055-4091-A742-F24062BE2B75}">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11200">
            <a:lnSpc>
              <a:spcPct val="90000"/>
            </a:lnSpc>
            <a:spcBef>
              <a:spcPct val="0"/>
            </a:spcBef>
            <a:spcAft>
              <a:spcPct val="35000"/>
            </a:spcAft>
            <a:buNone/>
          </a:pPr>
          <a:r>
            <a:rPr lang="en-GB" sz="1600" kern="1200"/>
            <a:t>A reliable profit prediction model allows businesses to develop long-term strategic plans with confidence. By forecasting future financial performance, organizations can set realistic goals, allocate resources effectively, and adapt their strategies to changing market conditions.</a:t>
          </a:r>
          <a:endParaRPr lang="en-US" sz="1600" kern="1200"/>
        </a:p>
      </dsp:txBody>
      <dsp:txXfrm>
        <a:off x="1058686" y="1147573"/>
        <a:ext cx="9456913" cy="916611"/>
      </dsp:txXfrm>
    </dsp:sp>
    <dsp:sp modelId="{88DB81CB-5282-4E69-BBC0-10FF538CBAA1}">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8E85F-9CDB-4080-A953-75F8A1F04B6B}">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9175E-F965-46A3-BB06-E7287389D4A6}">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11200">
            <a:lnSpc>
              <a:spcPct val="90000"/>
            </a:lnSpc>
            <a:spcBef>
              <a:spcPct val="0"/>
            </a:spcBef>
            <a:spcAft>
              <a:spcPct val="35000"/>
            </a:spcAft>
            <a:buNone/>
          </a:pPr>
          <a:r>
            <a:rPr lang="en-GB" sz="1600" kern="1200"/>
            <a:t>Reliable profit predictions instill confidence among investors, shareholders, and other stakeholders. By demonstrating a clear understanding of future financial performance, businesses can attract investment, build trust, and foster long-term relationships with stakeholders.</a:t>
          </a:r>
          <a:endParaRPr lang="en-US" sz="1600" kern="1200"/>
        </a:p>
      </dsp:txBody>
      <dsp:txXfrm>
        <a:off x="1058686" y="2293338"/>
        <a:ext cx="9456913" cy="916611"/>
      </dsp:txXfrm>
    </dsp:sp>
    <dsp:sp modelId="{462E3414-DE85-43FC-9B12-69FBFB78F0C8}">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CD020-BC93-411B-B88F-6DA5886C9500}">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E943D9-5797-4F2C-9A12-FB4C7B95D1DB}">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11200">
            <a:lnSpc>
              <a:spcPct val="90000"/>
            </a:lnSpc>
            <a:spcBef>
              <a:spcPct val="0"/>
            </a:spcBef>
            <a:spcAft>
              <a:spcPct val="35000"/>
            </a:spcAft>
            <a:buNone/>
          </a:pPr>
          <a:r>
            <a:rPr lang="en-GB" sz="1600" kern="1200"/>
            <a:t>Profit prediction analysis is not a one-time exercise but an ongoing process of refinement and optimization. By continuously monitoring and updating the predictive model with new data and insights, organizations can adapt to changing market dynamics and drive continuous improvement in profitability.</a:t>
          </a:r>
          <a:endParaRPr lang="en-US" sz="1600" kern="1200"/>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19/04/2024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19/04/2024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19/04/2024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2" name="Picture 61">
            <a:extLst>
              <a:ext uri="{FF2B5EF4-FFF2-40B4-BE49-F238E27FC236}">
                <a16:creationId xmlns:a16="http://schemas.microsoft.com/office/drawing/2014/main" id="{DC9CD5F5-EFE9-5EA9-CC18-F75CD8D9E3C6}"/>
              </a:ext>
            </a:extLst>
          </p:cNvPr>
          <p:cNvPicPr>
            <a:picLocks noChangeAspect="1"/>
          </p:cNvPicPr>
          <p:nvPr/>
        </p:nvPicPr>
        <p:blipFill rotWithShape="1">
          <a:blip r:embed="rId2">
            <a:alphaModFix amt="60000"/>
          </a:blip>
          <a:srcRect r="6250" b="6250"/>
          <a:stretch/>
        </p:blipFill>
        <p:spPr>
          <a:xfrm>
            <a:off x="-1" y="10"/>
            <a:ext cx="12192001" cy="6857990"/>
          </a:xfrm>
          <a:prstGeom prst="rect">
            <a:avLst/>
          </a:prstGeom>
        </p:spPr>
      </p:pic>
      <p:sp>
        <p:nvSpPr>
          <p:cNvPr id="2" name="Title 1"/>
          <p:cNvSpPr>
            <a:spLocks noGrp="1"/>
          </p:cNvSpPr>
          <p:nvPr>
            <p:ph type="ctrTitle"/>
          </p:nvPr>
        </p:nvSpPr>
        <p:spPr>
          <a:xfrm>
            <a:off x="838200" y="914402"/>
            <a:ext cx="10515600" cy="2985923"/>
          </a:xfrm>
        </p:spPr>
        <p:txBody>
          <a:bodyPr>
            <a:normAutofit/>
          </a:bodyPr>
          <a:lstStyle/>
          <a:p>
            <a:r>
              <a:rPr lang="en-GB" sz="5200">
                <a:solidFill>
                  <a:srgbClr val="FFFFFF"/>
                </a:solidFill>
                <a:ea typeface="+mj-lt"/>
                <a:cs typeface="+mj-lt"/>
              </a:rPr>
              <a:t>"Unlocking Tomorrow's Profits: Predictive Insights for Your Business"</a:t>
            </a:r>
            <a:endParaRPr lang="en-US" sz="5200">
              <a:solidFill>
                <a:srgbClr val="FFFFFF"/>
              </a:solidFill>
            </a:endParaRPr>
          </a:p>
        </p:txBody>
      </p:sp>
      <p:sp>
        <p:nvSpPr>
          <p:cNvPr id="3" name="Subtitle 2"/>
          <p:cNvSpPr>
            <a:spLocks noGrp="1"/>
          </p:cNvSpPr>
          <p:nvPr>
            <p:ph type="subTitle" idx="1"/>
          </p:nvPr>
        </p:nvSpPr>
        <p:spPr>
          <a:xfrm>
            <a:off x="838200" y="4072040"/>
            <a:ext cx="10515600" cy="1384310"/>
          </a:xfrm>
        </p:spPr>
        <p:txBody>
          <a:bodyPr vert="horz" lIns="91440" tIns="45720" rIns="91440" bIns="45720" rtlCol="0">
            <a:normAutofit/>
          </a:bodyPr>
          <a:lstStyle/>
          <a:p>
            <a:r>
              <a:rPr lang="en-GB">
                <a:solidFill>
                  <a:srgbClr val="FFFFFF"/>
                </a:solidFill>
              </a:rPr>
              <a:t>K.Karunasagar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74E65-1861-5905-9167-F1ECA38E0D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Conclusion Based on Analysis &amp;  Model Performance for Profit Analysis</a:t>
            </a:r>
            <a:endParaRPr lang="en-US" kern="1200">
              <a:solidFill>
                <a:schemeClr val="tx1"/>
              </a:solidFill>
              <a:latin typeface="+mj-lt"/>
              <a:ea typeface="+mj-ea"/>
              <a:cs typeface="+mj-cs"/>
            </a:endParaRPr>
          </a:p>
        </p:txBody>
      </p:sp>
      <p:sp>
        <p:nvSpPr>
          <p:cNvPr id="19" name="Content Placeholder 2">
            <a:extLst>
              <a:ext uri="{FF2B5EF4-FFF2-40B4-BE49-F238E27FC236}">
                <a16:creationId xmlns:a16="http://schemas.microsoft.com/office/drawing/2014/main" id="{BB408876-17AC-4ECF-6A2E-8A61766D8763}"/>
              </a:ext>
            </a:extLst>
          </p:cNvPr>
          <p:cNvSpPr>
            <a:spLocks noGrp="1"/>
          </p:cNvSpPr>
          <p:nvPr>
            <p:ph idx="1"/>
          </p:nvPr>
        </p:nvSpPr>
        <p:spPr>
          <a:xfrm>
            <a:off x="838200" y="2010833"/>
            <a:ext cx="5096934" cy="4166130"/>
          </a:xfrm>
        </p:spPr>
        <p:txBody>
          <a:bodyPr vert="horz" lIns="91440" tIns="45720" rIns="91440" bIns="45720" rtlCol="0">
            <a:normAutofit/>
          </a:bodyPr>
          <a:lstStyle/>
          <a:p>
            <a:pPr marL="0"/>
            <a:endParaRPr lang="en-US" sz="2000"/>
          </a:p>
          <a:p>
            <a:pPr marL="0"/>
            <a:endParaRPr lang="en-US" sz="2000"/>
          </a:p>
        </p:txBody>
      </p:sp>
      <p:sp>
        <p:nvSpPr>
          <p:cNvPr id="3" name="TextBox 2">
            <a:extLst>
              <a:ext uri="{FF2B5EF4-FFF2-40B4-BE49-F238E27FC236}">
                <a16:creationId xmlns:a16="http://schemas.microsoft.com/office/drawing/2014/main" id="{71E3E58D-014D-14D7-FA50-ECE7E91F8EF1}"/>
              </a:ext>
            </a:extLst>
          </p:cNvPr>
          <p:cNvSpPr txBox="1"/>
          <p:nvPr/>
        </p:nvSpPr>
        <p:spPr>
          <a:xfrm>
            <a:off x="661284" y="2010833"/>
            <a:ext cx="10692515" cy="41661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1600" b="1" dirty="0"/>
              <a:t>Model Selection</a:t>
            </a:r>
            <a:r>
              <a:rPr lang="en-US" sz="1600" dirty="0"/>
              <a:t>: The Random Forest Regressor is identified as the most suitable algorithm for the profit prediction analysis for startup companies. This conclusion is based on its high R-squared value of 0.9958, indicating that it effectively captures the relationships between the features and profit.</a:t>
            </a:r>
          </a:p>
          <a:p>
            <a:pPr marL="285750" indent="-228600">
              <a:lnSpc>
                <a:spcPct val="90000"/>
              </a:lnSpc>
              <a:spcAft>
                <a:spcPts val="600"/>
              </a:spcAft>
              <a:buFont typeface="Arial" panose="020B0604020202020204" pitchFamily="34" charset="0"/>
              <a:buChar char="•"/>
            </a:pPr>
            <a:r>
              <a:rPr lang="en-US" sz="1600" b="1" dirty="0"/>
              <a:t>Predictive Capability</a:t>
            </a:r>
            <a:r>
              <a:rPr lang="en-US" sz="1600" dirty="0"/>
              <a:t>: The chosen Random Forest Regression model demonstrates strong predictive capability, as evidenced by its high R-squared value. This indicates that the model is able to accurately predict future profitability based on historical financial data and other relevant features.</a:t>
            </a:r>
          </a:p>
          <a:p>
            <a:pPr marL="285750" indent="-228600">
              <a:lnSpc>
                <a:spcPct val="90000"/>
              </a:lnSpc>
              <a:spcAft>
                <a:spcPts val="600"/>
              </a:spcAft>
              <a:buFont typeface="Arial" panose="020B0604020202020204" pitchFamily="34" charset="0"/>
              <a:buChar char="•"/>
            </a:pPr>
            <a:r>
              <a:rPr lang="en-US" sz="1600" b="1" dirty="0"/>
              <a:t>Key Drivers of Profitability</a:t>
            </a:r>
            <a:r>
              <a:rPr lang="en-US" sz="1600" dirty="0"/>
              <a:t>: Through exploratory data analysis (EDA), it was observed that there is no clear relationship between the variables R&amp;D Spend, Administration, Marketing Spend, and Profit. However, the box plot analysis revealed that there is a larger variation in spending on R&amp;D and Marketing compared to Administration and Profit. Additionally, the median profit is higher than the medians for the spending categories, suggesting that spending on R&amp;D and Marketing may be key drivers of profitability.</a:t>
            </a:r>
          </a:p>
          <a:p>
            <a:pPr marL="285750" indent="-228600">
              <a:lnSpc>
                <a:spcPct val="90000"/>
              </a:lnSpc>
              <a:spcAft>
                <a:spcPts val="600"/>
              </a:spcAft>
              <a:buFont typeface="Arial" panose="020B0604020202020204" pitchFamily="34" charset="0"/>
              <a:buChar char="•"/>
            </a:pPr>
            <a:r>
              <a:rPr lang="en-US" sz="1600" b="1" dirty="0"/>
              <a:t>Actionable Insights</a:t>
            </a:r>
            <a:r>
              <a:rPr lang="en-US" sz="1600" dirty="0"/>
              <a:t>: The insights gained from the profit prediction analysis can inform strategic decision-making and resource allocation to optimize business strategies and operations. For example, businesses can prioritize investments in R&amp;D and Marketing to drive profitability, based on the identified key drivers.</a:t>
            </a:r>
          </a:p>
          <a:p>
            <a:pPr marL="285750" indent="-228600">
              <a:lnSpc>
                <a:spcPct val="90000"/>
              </a:lnSpc>
              <a:spcAft>
                <a:spcPts val="600"/>
              </a:spcAft>
              <a:buFont typeface="Arial" panose="020B0604020202020204" pitchFamily="34" charset="0"/>
              <a:buChar char="•"/>
            </a:pPr>
            <a:r>
              <a:rPr lang="en-US" sz="1600" b="1" dirty="0"/>
              <a:t>Continuous Improvement</a:t>
            </a:r>
            <a:r>
              <a:rPr lang="en-US" sz="1600" dirty="0"/>
              <a:t>: Profit prediction analysis is not a one-time exercise but an ongoing process of refinement and optimization. By continuously monitoring and updating the predictive model with new data and insights, organizations can adapt to changing market dynamics and drive continuous improvement in profitability.</a:t>
            </a:r>
          </a:p>
        </p:txBody>
      </p:sp>
    </p:spTree>
    <p:extLst>
      <p:ext uri="{BB962C8B-B14F-4D97-AF65-F5344CB8AC3E}">
        <p14:creationId xmlns:p14="http://schemas.microsoft.com/office/powerpoint/2010/main" val="27113149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9003-3606-7DF9-D12C-82FD52953A7D}"/>
              </a:ext>
            </a:extLst>
          </p:cNvPr>
          <p:cNvSpPr>
            <a:spLocks noGrp="1"/>
          </p:cNvSpPr>
          <p:nvPr>
            <p:ph type="title"/>
          </p:nvPr>
        </p:nvSpPr>
        <p:spPr>
          <a:xfrm>
            <a:off x="762000" y="1138036"/>
            <a:ext cx="4085665" cy="1402470"/>
          </a:xfrm>
        </p:spPr>
        <p:txBody>
          <a:bodyPr anchor="t">
            <a:normAutofit/>
          </a:bodyPr>
          <a:lstStyle/>
          <a:p>
            <a:r>
              <a:rPr lang="en-GB" sz="3200"/>
              <a:t>Project Background and context </a:t>
            </a:r>
          </a:p>
        </p:txBody>
      </p:sp>
      <p:cxnSp>
        <p:nvCxnSpPr>
          <p:cNvPr id="34" name="Straight Connector 3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0CA79171-AC30-98D4-819B-790BD3CBBF9F}"/>
              </a:ext>
            </a:extLst>
          </p:cNvPr>
          <p:cNvSpPr>
            <a:spLocks noGrp="1"/>
          </p:cNvSpPr>
          <p:nvPr>
            <p:ph idx="1"/>
          </p:nvPr>
        </p:nvSpPr>
        <p:spPr>
          <a:xfrm>
            <a:off x="762000" y="2551176"/>
            <a:ext cx="4085665" cy="3591207"/>
          </a:xfrm>
        </p:spPr>
        <p:txBody>
          <a:bodyPr vert="horz" lIns="91440" tIns="45720" rIns="91440" bIns="45720" rtlCol="0">
            <a:normAutofit/>
          </a:bodyPr>
          <a:lstStyle/>
          <a:p>
            <a:r>
              <a:rPr lang="en-GB" sz="1900">
                <a:ea typeface="+mn-lt"/>
                <a:cs typeface="+mn-lt"/>
              </a:rPr>
              <a:t>In today's competitive business landscape, organizations are constantly seeking ways to optimize their operations and maximize profitability. One of the key challenges they face is accurately predicting future profits based on various internal and external factors. This predictive capability is crucial for informed decision-making, resource allocation, and strategic planning.</a:t>
            </a:r>
            <a:endParaRPr lang="en-GB" sz="1900"/>
          </a:p>
        </p:txBody>
      </p:sp>
      <p:pic>
        <p:nvPicPr>
          <p:cNvPr id="35" name="Picture 34" descr="Graph">
            <a:extLst>
              <a:ext uri="{FF2B5EF4-FFF2-40B4-BE49-F238E27FC236}">
                <a16:creationId xmlns:a16="http://schemas.microsoft.com/office/drawing/2014/main" id="{5E7406C1-50A7-302B-EEFD-3592C535A07E}"/>
              </a:ext>
            </a:extLst>
          </p:cNvPr>
          <p:cNvPicPr>
            <a:picLocks noChangeAspect="1"/>
          </p:cNvPicPr>
          <p:nvPr/>
        </p:nvPicPr>
        <p:blipFill rotWithShape="1">
          <a:blip r:embed="rId2"/>
          <a:srcRect l="18939" r="21452" b="4"/>
          <a:stretch/>
        </p:blipFill>
        <p:spPr>
          <a:xfrm>
            <a:off x="5650992" y="10"/>
            <a:ext cx="6541008" cy="6857990"/>
          </a:xfrm>
          <a:prstGeom prst="rect">
            <a:avLst/>
          </a:prstGeom>
        </p:spPr>
      </p:pic>
    </p:spTree>
    <p:extLst>
      <p:ext uri="{BB962C8B-B14F-4D97-AF65-F5344CB8AC3E}">
        <p14:creationId xmlns:p14="http://schemas.microsoft.com/office/powerpoint/2010/main" val="424700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5" name="Rectangle 3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D89A5-E25C-8811-04C7-A041F33CDD3E}"/>
              </a:ext>
            </a:extLst>
          </p:cNvPr>
          <p:cNvSpPr>
            <a:spLocks noGrp="1"/>
          </p:cNvSpPr>
          <p:nvPr>
            <p:ph type="title"/>
          </p:nvPr>
        </p:nvSpPr>
        <p:spPr>
          <a:xfrm>
            <a:off x="761803" y="350196"/>
            <a:ext cx="4646904" cy="1624520"/>
          </a:xfrm>
        </p:spPr>
        <p:txBody>
          <a:bodyPr anchor="ctr">
            <a:normAutofit/>
          </a:bodyPr>
          <a:lstStyle/>
          <a:p>
            <a:r>
              <a:rPr lang="en-GB" sz="4000"/>
              <a:t>Solution</a:t>
            </a:r>
          </a:p>
        </p:txBody>
      </p:sp>
      <p:sp>
        <p:nvSpPr>
          <p:cNvPr id="18" name="Content Placeholder 17">
            <a:extLst>
              <a:ext uri="{FF2B5EF4-FFF2-40B4-BE49-F238E27FC236}">
                <a16:creationId xmlns:a16="http://schemas.microsoft.com/office/drawing/2014/main" id="{2D6408A5-6792-AAB2-9E20-F314F06311FB}"/>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GB" sz="2000"/>
              <a:t>Our project aims to address the challenge by developing a robust profit prediction model using advanced data analytics techniques. </a:t>
            </a:r>
            <a:endParaRPr lang="en-US" sz="2000"/>
          </a:p>
          <a:p>
            <a:r>
              <a:rPr lang="en-GB" sz="2000"/>
              <a:t>By leveraging historical financial data, market trends, and other relevant variables, we seek to build a predictive model that can forecast future profits with a high degree of accuracy.</a:t>
            </a:r>
          </a:p>
        </p:txBody>
      </p:sp>
      <p:pic>
        <p:nvPicPr>
          <p:cNvPr id="36" name="Picture 35" descr="3D Hologram from iPad">
            <a:extLst>
              <a:ext uri="{FF2B5EF4-FFF2-40B4-BE49-F238E27FC236}">
                <a16:creationId xmlns:a16="http://schemas.microsoft.com/office/drawing/2014/main" id="{07793F6E-E1BC-ADC1-DD4D-0103F5EEFFF2}"/>
              </a:ext>
            </a:extLst>
          </p:cNvPr>
          <p:cNvPicPr>
            <a:picLocks noChangeAspect="1"/>
          </p:cNvPicPr>
          <p:nvPr/>
        </p:nvPicPr>
        <p:blipFill rotWithShape="1">
          <a:blip r:embed="rId2"/>
          <a:srcRect l="15059" r="25627" b="-3"/>
          <a:stretch/>
        </p:blipFill>
        <p:spPr>
          <a:xfrm>
            <a:off x="6096000" y="1"/>
            <a:ext cx="6102825" cy="6858000"/>
          </a:xfrm>
          <a:prstGeom prst="rect">
            <a:avLst/>
          </a:prstGeom>
        </p:spPr>
      </p:pic>
    </p:spTree>
    <p:extLst>
      <p:ext uri="{BB962C8B-B14F-4D97-AF65-F5344CB8AC3E}">
        <p14:creationId xmlns:p14="http://schemas.microsoft.com/office/powerpoint/2010/main" val="329144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AAAC5B-44D6-0D1E-90C9-153518655108}"/>
              </a:ext>
            </a:extLst>
          </p:cNvPr>
          <p:cNvSpPr>
            <a:spLocks noGrp="1"/>
          </p:cNvSpPr>
          <p:nvPr>
            <p:ph type="title"/>
          </p:nvPr>
        </p:nvSpPr>
        <p:spPr>
          <a:xfrm>
            <a:off x="761803" y="350196"/>
            <a:ext cx="4646904" cy="1112729"/>
          </a:xfrm>
        </p:spPr>
        <p:txBody>
          <a:bodyPr anchor="ctr">
            <a:normAutofit/>
          </a:bodyPr>
          <a:lstStyle/>
          <a:p>
            <a:r>
              <a:rPr lang="en-GB" sz="4000"/>
              <a:t>Goal</a:t>
            </a:r>
          </a:p>
        </p:txBody>
      </p:sp>
      <p:sp>
        <p:nvSpPr>
          <p:cNvPr id="3" name="Content Placeholder 2">
            <a:extLst>
              <a:ext uri="{FF2B5EF4-FFF2-40B4-BE49-F238E27FC236}">
                <a16:creationId xmlns:a16="http://schemas.microsoft.com/office/drawing/2014/main" id="{38CB4D58-BE65-E108-193C-276C60F865E3}"/>
              </a:ext>
            </a:extLst>
          </p:cNvPr>
          <p:cNvSpPr>
            <a:spLocks noGrp="1"/>
          </p:cNvSpPr>
          <p:nvPr>
            <p:ph idx="1"/>
          </p:nvPr>
        </p:nvSpPr>
        <p:spPr>
          <a:xfrm>
            <a:off x="761802" y="2743200"/>
            <a:ext cx="4646905" cy="3613149"/>
          </a:xfrm>
        </p:spPr>
        <p:txBody>
          <a:bodyPr vert="horz" lIns="91440" tIns="45720" rIns="91440" bIns="45720" rtlCol="0" anchor="ctr">
            <a:noAutofit/>
          </a:bodyPr>
          <a:lstStyle/>
          <a:p>
            <a:r>
              <a:rPr lang="en-GB" sz="2000" dirty="0">
                <a:ea typeface="+mn-lt"/>
                <a:cs typeface="+mn-lt"/>
              </a:rPr>
              <a:t>The primary objective of this project is to develop a profit prediction model that can:</a:t>
            </a:r>
          </a:p>
          <a:p>
            <a:endParaRPr lang="en-GB" sz="2000" dirty="0">
              <a:ea typeface="+mn-lt"/>
              <a:cs typeface="+mn-lt"/>
            </a:endParaRPr>
          </a:p>
          <a:p>
            <a:r>
              <a:rPr lang="en-GB" sz="2000" dirty="0">
                <a:ea typeface="+mn-lt"/>
                <a:cs typeface="+mn-lt"/>
              </a:rPr>
              <a:t>Predict future profitability based on historical financial data and other relevant features.</a:t>
            </a:r>
          </a:p>
          <a:p>
            <a:r>
              <a:rPr lang="en-GB" sz="2000" dirty="0">
                <a:ea typeface="+mn-lt"/>
                <a:cs typeface="+mn-lt"/>
              </a:rPr>
              <a:t>Identify key drivers and factors that significantly impact profitability.</a:t>
            </a:r>
          </a:p>
          <a:p>
            <a:r>
              <a:rPr lang="en-GB" sz="2000" dirty="0">
                <a:ea typeface="+mn-lt"/>
                <a:cs typeface="+mn-lt"/>
              </a:rPr>
              <a:t>Provide actionable insights and recommendations for optimizing business strategies and operations to enhance profitability.</a:t>
            </a:r>
          </a:p>
        </p:txBody>
      </p:sp>
      <p:pic>
        <p:nvPicPr>
          <p:cNvPr id="5" name="Picture 4" descr="Desk with productivity items">
            <a:extLst>
              <a:ext uri="{FF2B5EF4-FFF2-40B4-BE49-F238E27FC236}">
                <a16:creationId xmlns:a16="http://schemas.microsoft.com/office/drawing/2014/main" id="{889A862D-E64A-E0C6-7BBE-391F4E389AA5}"/>
              </a:ext>
            </a:extLst>
          </p:cNvPr>
          <p:cNvPicPr>
            <a:picLocks noChangeAspect="1"/>
          </p:cNvPicPr>
          <p:nvPr/>
        </p:nvPicPr>
        <p:blipFill rotWithShape="1">
          <a:blip r:embed="rId2"/>
          <a:srcRect l="28538" r="12149" b="-3"/>
          <a:stretch/>
        </p:blipFill>
        <p:spPr>
          <a:xfrm>
            <a:off x="6096000" y="1"/>
            <a:ext cx="6102825" cy="6858000"/>
          </a:xfrm>
          <a:prstGeom prst="rect">
            <a:avLst/>
          </a:prstGeom>
        </p:spPr>
      </p:pic>
    </p:spTree>
    <p:extLst>
      <p:ext uri="{BB962C8B-B14F-4D97-AF65-F5344CB8AC3E}">
        <p14:creationId xmlns:p14="http://schemas.microsoft.com/office/powerpoint/2010/main" val="153047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77DDE-94A4-AE35-353E-13D3F32043A6}"/>
              </a:ext>
            </a:extLst>
          </p:cNvPr>
          <p:cNvSpPr>
            <a:spLocks noGrp="1"/>
          </p:cNvSpPr>
          <p:nvPr>
            <p:ph type="title"/>
          </p:nvPr>
        </p:nvSpPr>
        <p:spPr>
          <a:xfrm>
            <a:off x="841248" y="256032"/>
            <a:ext cx="10506456" cy="1014984"/>
          </a:xfrm>
        </p:spPr>
        <p:txBody>
          <a:bodyPr anchor="b">
            <a:normAutofit/>
          </a:bodyPr>
          <a:lstStyle/>
          <a:p>
            <a:r>
              <a:rPr lang="en-GB" dirty="0"/>
              <a:t>Benefits</a:t>
            </a:r>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13">
            <a:extLst>
              <a:ext uri="{FF2B5EF4-FFF2-40B4-BE49-F238E27FC236}">
                <a16:creationId xmlns:a16="http://schemas.microsoft.com/office/drawing/2014/main" id="{19797C69-03E8-581C-9150-B1AE07DA0BDE}"/>
              </a:ext>
            </a:extLst>
          </p:cNvPr>
          <p:cNvGraphicFramePr>
            <a:graphicFrameLocks noGrp="1"/>
          </p:cNvGraphicFramePr>
          <p:nvPr>
            <p:ph idx="1"/>
            <p:extLst>
              <p:ext uri="{D42A27DB-BD31-4B8C-83A1-F6EECF244321}">
                <p14:modId xmlns:p14="http://schemas.microsoft.com/office/powerpoint/2010/main" val="196177418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1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lage of graphs&#10;&#10;Description automatically generated">
            <a:extLst>
              <a:ext uri="{FF2B5EF4-FFF2-40B4-BE49-F238E27FC236}">
                <a16:creationId xmlns:a16="http://schemas.microsoft.com/office/drawing/2014/main" id="{D56D613F-7CA0-C880-6CFE-25417DBF59DD}"/>
              </a:ext>
            </a:extLst>
          </p:cNvPr>
          <p:cNvPicPr>
            <a:picLocks noChangeAspect="1"/>
          </p:cNvPicPr>
          <p:nvPr/>
        </p:nvPicPr>
        <p:blipFill rotWithShape="1">
          <a:blip r:embed="rId2"/>
          <a:srcRect r="13656" b="1"/>
          <a:stretch/>
        </p:blipFill>
        <p:spPr>
          <a:xfrm>
            <a:off x="6103027" y="10"/>
            <a:ext cx="6088971" cy="6857990"/>
          </a:xfrm>
          <a:prstGeom prst="rect">
            <a:avLst/>
          </a:prstGeom>
        </p:spPr>
      </p:pic>
      <p:sp useBgFill="1">
        <p:nvSpPr>
          <p:cNvPr id="48" name="Rectangle 47">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AC3FE-221F-21ED-2BD1-5F9C56EA6407}"/>
              </a:ext>
            </a:extLst>
          </p:cNvPr>
          <p:cNvSpPr>
            <a:spLocks noGrp="1"/>
          </p:cNvSpPr>
          <p:nvPr>
            <p:ph type="title"/>
          </p:nvPr>
        </p:nvSpPr>
        <p:spPr>
          <a:xfrm>
            <a:off x="761801" y="328512"/>
            <a:ext cx="4778387" cy="1628970"/>
          </a:xfrm>
        </p:spPr>
        <p:txBody>
          <a:bodyPr anchor="ctr">
            <a:normAutofit/>
          </a:bodyPr>
          <a:lstStyle/>
          <a:p>
            <a:r>
              <a:rPr lang="en-GB" sz="4000"/>
              <a:t>Exploratory Data Analysis</a:t>
            </a:r>
          </a:p>
        </p:txBody>
      </p:sp>
      <p:sp>
        <p:nvSpPr>
          <p:cNvPr id="3" name="Content Placeholder 2">
            <a:extLst>
              <a:ext uri="{FF2B5EF4-FFF2-40B4-BE49-F238E27FC236}">
                <a16:creationId xmlns:a16="http://schemas.microsoft.com/office/drawing/2014/main" id="{29BE1F25-94BC-572F-6FE7-DB4D2B512978}"/>
              </a:ext>
            </a:extLst>
          </p:cNvPr>
          <p:cNvSpPr>
            <a:spLocks noGrp="1"/>
          </p:cNvSpPr>
          <p:nvPr>
            <p:ph idx="1"/>
          </p:nvPr>
        </p:nvSpPr>
        <p:spPr>
          <a:xfrm>
            <a:off x="761801" y="2884929"/>
            <a:ext cx="4659756" cy="3374137"/>
          </a:xfrm>
        </p:spPr>
        <p:txBody>
          <a:bodyPr vert="horz" lIns="91440" tIns="45720" rIns="91440" bIns="45720" rtlCol="0" anchor="ctr">
            <a:noAutofit/>
          </a:bodyPr>
          <a:lstStyle/>
          <a:p>
            <a:r>
              <a:rPr lang="en-GB" sz="1600" dirty="0">
                <a:ea typeface="+mn-lt"/>
                <a:cs typeface="+mn-lt"/>
              </a:rPr>
              <a:t>Our exploratory data analysis (EDA) The scatter plot shows the distributions of four numerical variables: R&amp;D Spend, Administration, Marketing Spend, and Profit. </a:t>
            </a:r>
            <a:endParaRPr lang="en-US" sz="1600">
              <a:ea typeface="+mn-lt"/>
              <a:cs typeface="+mn-lt"/>
            </a:endParaRPr>
          </a:p>
          <a:p>
            <a:r>
              <a:rPr lang="en-GB" sz="1600" dirty="0">
                <a:ea typeface="+mn-lt"/>
                <a:cs typeface="+mn-lt"/>
              </a:rPr>
              <a:t>The distribution of a variable refers to how the data points for that variable are spread out. In a normal distribution, the data points are clustered around the </a:t>
            </a:r>
            <a:r>
              <a:rPr lang="en-GB" sz="1600" err="1">
                <a:ea typeface="+mn-lt"/>
                <a:cs typeface="+mn-lt"/>
              </a:rPr>
              <a:t>center</a:t>
            </a:r>
            <a:r>
              <a:rPr lang="en-GB" sz="1600" dirty="0">
                <a:ea typeface="+mn-lt"/>
                <a:cs typeface="+mn-lt"/>
              </a:rPr>
              <a:t> of the distribution, with fewer data points further away from the </a:t>
            </a:r>
            <a:r>
              <a:rPr lang="en-GB" sz="1600" err="1">
                <a:ea typeface="+mn-lt"/>
                <a:cs typeface="+mn-lt"/>
              </a:rPr>
              <a:t>center</a:t>
            </a:r>
            <a:r>
              <a:rPr lang="en-GB" sz="1600" dirty="0">
                <a:ea typeface="+mn-lt"/>
                <a:cs typeface="+mn-lt"/>
              </a:rPr>
              <a:t>. </a:t>
            </a:r>
            <a:endParaRPr lang="en-US" sz="1600">
              <a:ea typeface="+mn-lt"/>
              <a:cs typeface="+mn-lt"/>
            </a:endParaRPr>
          </a:p>
          <a:p>
            <a:r>
              <a:rPr lang="en-GB" sz="1600" dirty="0">
                <a:ea typeface="+mn-lt"/>
                <a:cs typeface="+mn-lt"/>
              </a:rPr>
              <a:t>In a skewed distribution, the data points are not clustered around the </a:t>
            </a:r>
            <a:r>
              <a:rPr lang="en-GB" sz="1600" err="1">
                <a:ea typeface="+mn-lt"/>
                <a:cs typeface="+mn-lt"/>
              </a:rPr>
              <a:t>center</a:t>
            </a:r>
            <a:r>
              <a:rPr lang="en-GB" sz="1600" dirty="0">
                <a:ea typeface="+mn-lt"/>
                <a:cs typeface="+mn-lt"/>
              </a:rPr>
              <a:t>, but are instead bunched up on one side of the distribution.</a:t>
            </a:r>
          </a:p>
          <a:p>
            <a:r>
              <a:rPr lang="en-GB" sz="1600" dirty="0">
                <a:ea typeface="+mn-lt"/>
                <a:cs typeface="+mn-lt"/>
              </a:rPr>
              <a:t>The scatter plot does not show a clear relationship between any of the four variables. For example, there is no clear trend in the data points that suggests that companies that spend more on R&amp;D also tend to have higher profits.</a:t>
            </a:r>
          </a:p>
        </p:txBody>
      </p:sp>
    </p:spTree>
    <p:extLst>
      <p:ext uri="{BB962C8B-B14F-4D97-AF65-F5344CB8AC3E}">
        <p14:creationId xmlns:p14="http://schemas.microsoft.com/office/powerpoint/2010/main" val="373220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7CD8-2122-8CA8-268F-1102B10E38EA}"/>
              </a:ext>
            </a:extLst>
          </p:cNvPr>
          <p:cNvSpPr>
            <a:spLocks noGrp="1"/>
          </p:cNvSpPr>
          <p:nvPr>
            <p:ph type="title"/>
          </p:nvPr>
        </p:nvSpPr>
        <p:spPr>
          <a:xfrm>
            <a:off x="876693" y="741391"/>
            <a:ext cx="4597747" cy="1616203"/>
          </a:xfrm>
        </p:spPr>
        <p:txBody>
          <a:bodyPr anchor="b">
            <a:normAutofit/>
          </a:bodyPr>
          <a:lstStyle/>
          <a:p>
            <a:r>
              <a:rPr lang="en-GB" sz="3200"/>
              <a:t>Diagnosis analysis</a:t>
            </a:r>
          </a:p>
        </p:txBody>
      </p:sp>
      <p:sp>
        <p:nvSpPr>
          <p:cNvPr id="48" name="Content Placeholder 2">
            <a:extLst>
              <a:ext uri="{FF2B5EF4-FFF2-40B4-BE49-F238E27FC236}">
                <a16:creationId xmlns:a16="http://schemas.microsoft.com/office/drawing/2014/main" id="{9DDBA4C8-D196-875E-498C-FC3D22937B2C}"/>
              </a:ext>
            </a:extLst>
          </p:cNvPr>
          <p:cNvSpPr>
            <a:spLocks noGrp="1"/>
          </p:cNvSpPr>
          <p:nvPr>
            <p:ph idx="1"/>
          </p:nvPr>
        </p:nvSpPr>
        <p:spPr>
          <a:xfrm>
            <a:off x="876693" y="2533476"/>
            <a:ext cx="4597746" cy="3447832"/>
          </a:xfrm>
        </p:spPr>
        <p:txBody>
          <a:bodyPr vert="horz" lIns="91440" tIns="45720" rIns="91440" bIns="45720" rtlCol="0" anchor="t">
            <a:normAutofit/>
          </a:bodyPr>
          <a:lstStyle/>
          <a:p>
            <a:r>
              <a:rPr lang="en-GB" sz="1400">
                <a:ea typeface="+mn-lt"/>
                <a:cs typeface="+mn-lt"/>
              </a:rPr>
              <a:t>The spread of data points (represented by the box) is larger for R&amp;D Spend and Marketing Spend compared to Administration and Profit. This means that there is a larger variation in the amount companies spend on R&amp;D and Marketing compared to Administration and Profit.</a:t>
            </a:r>
          </a:p>
          <a:p>
            <a:r>
              <a:rPr lang="en-GB" sz="1400">
                <a:ea typeface="+mn-lt"/>
                <a:cs typeface="+mn-lt"/>
              </a:rPr>
              <a:t>The medians for R&amp;D Spend, Administration, and Marketing Spend are all very close to each other. Profit has a higher median compared to the other three categories.</a:t>
            </a:r>
          </a:p>
          <a:p>
            <a:r>
              <a:rPr lang="en-GB" sz="1400">
                <a:ea typeface="+mn-lt"/>
                <a:cs typeface="+mn-lt"/>
              </a:rPr>
              <a:t>The boxplot suggests that there is a larger variation in spending on R&amp;D and Marketing compared to Administration and Profit. The median profit is also higher than the medians for the spending categories.</a:t>
            </a:r>
          </a:p>
        </p:txBody>
      </p:sp>
      <p:pic>
        <p:nvPicPr>
          <p:cNvPr id="3" name="Picture 2" descr="A diagram of a box plot&#10;&#10;Description automatically generated">
            <a:extLst>
              <a:ext uri="{FF2B5EF4-FFF2-40B4-BE49-F238E27FC236}">
                <a16:creationId xmlns:a16="http://schemas.microsoft.com/office/drawing/2014/main" id="{DA261E74-8491-6569-A7DF-2F5ED74F3D15}"/>
              </a:ext>
            </a:extLst>
          </p:cNvPr>
          <p:cNvPicPr>
            <a:picLocks noChangeAspect="1"/>
          </p:cNvPicPr>
          <p:nvPr/>
        </p:nvPicPr>
        <p:blipFill>
          <a:blip r:embed="rId2"/>
          <a:stretch>
            <a:fillRect/>
          </a:stretch>
        </p:blipFill>
        <p:spPr>
          <a:xfrm>
            <a:off x="6096001" y="1523138"/>
            <a:ext cx="5319062" cy="3736641"/>
          </a:xfrm>
          <a:prstGeom prst="rect">
            <a:avLst/>
          </a:prstGeom>
        </p:spPr>
      </p:pic>
      <p:grpSp>
        <p:nvGrpSpPr>
          <p:cNvPr id="54" name="Group 53">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55" name="Rectangle 54">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88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Arc 3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B38956-BCA9-632F-403B-B3717DAE50BF}"/>
              </a:ext>
            </a:extLst>
          </p:cNvPr>
          <p:cNvSpPr>
            <a:spLocks noGrp="1"/>
          </p:cNvSpPr>
          <p:nvPr>
            <p:ph type="title"/>
          </p:nvPr>
        </p:nvSpPr>
        <p:spPr>
          <a:xfrm>
            <a:off x="5894962" y="479493"/>
            <a:ext cx="5458838" cy="1325563"/>
          </a:xfrm>
        </p:spPr>
        <p:txBody>
          <a:bodyPr>
            <a:normAutofit/>
          </a:bodyPr>
          <a:lstStyle/>
          <a:p>
            <a:r>
              <a:rPr lang="en-GB"/>
              <a:t>Model Comparision</a:t>
            </a:r>
          </a:p>
        </p:txBody>
      </p:sp>
      <p:sp>
        <p:nvSpPr>
          <p:cNvPr id="40" name="Freeform: Shape 3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BE5AF98C-C240-2EF0-5BC2-D3CA588D1585}"/>
              </a:ext>
            </a:extLst>
          </p:cNvPr>
          <p:cNvPicPr>
            <a:picLocks noChangeAspect="1"/>
          </p:cNvPicPr>
          <p:nvPr/>
        </p:nvPicPr>
        <p:blipFill>
          <a:blip r:embed="rId2"/>
          <a:stretch>
            <a:fillRect/>
          </a:stretch>
        </p:blipFill>
        <p:spPr>
          <a:xfrm>
            <a:off x="1285940" y="511293"/>
            <a:ext cx="3611864"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DB1441F-5C96-AAA0-CBEC-DF31CAF3114D}"/>
              </a:ext>
            </a:extLst>
          </p:cNvPr>
          <p:cNvSpPr>
            <a:spLocks noGrp="1"/>
          </p:cNvSpPr>
          <p:nvPr>
            <p:ph idx="1"/>
          </p:nvPr>
        </p:nvSpPr>
        <p:spPr>
          <a:xfrm>
            <a:off x="5894962" y="1984443"/>
            <a:ext cx="5458838" cy="4192520"/>
          </a:xfrm>
        </p:spPr>
        <p:txBody>
          <a:bodyPr vert="horz" lIns="91440" tIns="45720" rIns="91440" bIns="45720" rtlCol="0">
            <a:normAutofit/>
          </a:bodyPr>
          <a:lstStyle/>
          <a:p>
            <a:pPr>
              <a:buFont typeface="Arial"/>
            </a:pPr>
            <a:r>
              <a:rPr lang="en-GB" sz="1500">
                <a:ea typeface="+mn-lt"/>
                <a:cs typeface="+mn-lt"/>
              </a:rPr>
              <a:t>The result of a comparison of multiple regression algorithms on a specific dataset. R-squared is a statistical measure of how well the regression models fit the data. It represents the proportion of the variance in the dependent variable that the independent variables explain.</a:t>
            </a:r>
          </a:p>
          <a:p>
            <a:pPr>
              <a:buFont typeface="Arial"/>
            </a:pPr>
            <a:r>
              <a:rPr lang="en-GB" sz="1500">
                <a:ea typeface="+mn-lt"/>
                <a:cs typeface="+mn-lt"/>
              </a:rPr>
              <a:t>In the screenshot, "Random Forest Regressor" has the highest R-squared score (0.9958), which indicates that it performs the best among the listed algorithms in fitting the data for this particular task.</a:t>
            </a:r>
            <a:endParaRPr lang="en-GB" sz="1500"/>
          </a:p>
          <a:p>
            <a:pPr>
              <a:buFont typeface="Arial"/>
            </a:pPr>
            <a:endParaRPr lang="en-GB" sz="1500"/>
          </a:p>
          <a:p>
            <a:r>
              <a:rPr lang="en-GB" sz="1500">
                <a:ea typeface="+mn-lt"/>
                <a:cs typeface="+mn-lt"/>
              </a:rPr>
              <a:t>It's important to note that the best algorithm for a specific regression task can vary depending on the data and the problem you're trying to solve. In some cases, simpler models like Linear Regression might perform well, while in other cases more complex models like Random Forest Regression might be necessary</a:t>
            </a:r>
            <a:endParaRPr lang="en-GB" sz="1500"/>
          </a:p>
          <a:p>
            <a:pPr>
              <a:buFont typeface="Arial"/>
            </a:pPr>
            <a:endParaRPr lang="en-GB" sz="1500"/>
          </a:p>
          <a:p>
            <a:pPr>
              <a:buFont typeface="Arial"/>
            </a:pPr>
            <a:endParaRPr lang="en-GB" sz="1500"/>
          </a:p>
        </p:txBody>
      </p:sp>
    </p:spTree>
    <p:extLst>
      <p:ext uri="{BB962C8B-B14F-4D97-AF65-F5344CB8AC3E}">
        <p14:creationId xmlns:p14="http://schemas.microsoft.com/office/powerpoint/2010/main" val="84228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A gaming object">
            <a:extLst>
              <a:ext uri="{FF2B5EF4-FFF2-40B4-BE49-F238E27FC236}">
                <a16:creationId xmlns:a16="http://schemas.microsoft.com/office/drawing/2014/main" id="{260EF116-806E-5CEB-31E9-348883586D23}"/>
              </a:ext>
            </a:extLst>
          </p:cNvPr>
          <p:cNvPicPr>
            <a:picLocks noChangeAspect="1"/>
          </p:cNvPicPr>
          <p:nvPr/>
        </p:nvPicPr>
        <p:blipFill rotWithShape="1">
          <a:blip r:embed="rId2">
            <a:alphaModFix amt="55000"/>
          </a:blip>
          <a:srcRect t="15094"/>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9480FC7-01FC-3B81-6063-589E731FCCF1}"/>
              </a:ext>
            </a:extLst>
          </p:cNvPr>
          <p:cNvSpPr>
            <a:spLocks noGrp="1"/>
          </p:cNvSpPr>
          <p:nvPr>
            <p:ph type="title"/>
          </p:nvPr>
        </p:nvSpPr>
        <p:spPr>
          <a:xfrm>
            <a:off x="686834" y="591344"/>
            <a:ext cx="3200400" cy="5585619"/>
          </a:xfrm>
        </p:spPr>
        <p:txBody>
          <a:bodyPr>
            <a:normAutofit/>
          </a:bodyPr>
          <a:lstStyle/>
          <a:p>
            <a:r>
              <a:rPr lang="en-GB">
                <a:solidFill>
                  <a:srgbClr val="FFFFFF"/>
                </a:solidFill>
              </a:rPr>
              <a:t>Predictive Analysis</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Content Placeholder 2">
            <a:extLst>
              <a:ext uri="{FF2B5EF4-FFF2-40B4-BE49-F238E27FC236}">
                <a16:creationId xmlns:a16="http://schemas.microsoft.com/office/drawing/2014/main" id="{26885D9F-357A-407C-2C8F-B4F6492E7C8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a:solidFill>
                  <a:srgbClr val="FFFFFF"/>
                </a:solidFill>
              </a:rPr>
              <a:t>The Random Forest Regressor seems to be the most suitable algorithm for this profit prediction analysis for the startup companies</a:t>
            </a:r>
            <a:endParaRPr lang="en-US">
              <a:solidFill>
                <a:srgbClr val="FFFFFF"/>
              </a:solidFill>
            </a:endParaRPr>
          </a:p>
          <a:p>
            <a:endParaRPr lang="en-GB">
              <a:solidFill>
                <a:srgbClr val="FFFFFF"/>
              </a:solidFill>
            </a:endParaRPr>
          </a:p>
          <a:p>
            <a:r>
              <a:rPr lang="en-GB">
                <a:solidFill>
                  <a:srgbClr val="FFFFFF"/>
                </a:solidFill>
              </a:rPr>
              <a:t>The chosen model </a:t>
            </a:r>
            <a:r>
              <a:rPr lang="en-GB">
                <a:solidFill>
                  <a:srgbClr val="FFFFFF"/>
                </a:solidFill>
                <a:ea typeface="+mn-lt"/>
                <a:cs typeface="+mn-lt"/>
              </a:rPr>
              <a:t>Random Forest Regression</a:t>
            </a:r>
            <a:r>
              <a:rPr lang="en-GB">
                <a:solidFill>
                  <a:srgbClr val="FFFFFF"/>
                </a:solidFill>
              </a:rPr>
              <a:t> achieved a high R-squared value 0.99 , indicating that it effectively captured the relationships between the features and Profit. This reinforces the validity of the conclusions drawn from the analysis.</a:t>
            </a:r>
          </a:p>
          <a:p>
            <a:endParaRPr lang="en-GB">
              <a:solidFill>
                <a:srgbClr val="FFFFFF"/>
              </a:solidFill>
            </a:endParaRPr>
          </a:p>
        </p:txBody>
      </p:sp>
    </p:spTree>
    <p:extLst>
      <p:ext uri="{BB962C8B-B14F-4D97-AF65-F5344CB8AC3E}">
        <p14:creationId xmlns:p14="http://schemas.microsoft.com/office/powerpoint/2010/main" val="4153184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"Unlocking Tomorrow's Profits: Predictive Insights for Your Business"</vt:lpstr>
      <vt:lpstr>Project Background and context </vt:lpstr>
      <vt:lpstr>Solution</vt:lpstr>
      <vt:lpstr>Goal</vt:lpstr>
      <vt:lpstr>Benefits</vt:lpstr>
      <vt:lpstr>Exploratory Data Analysis</vt:lpstr>
      <vt:lpstr>Diagnosis analysis</vt:lpstr>
      <vt:lpstr>Model Comparision</vt:lpstr>
      <vt:lpstr>Predictive Analysis</vt:lpstr>
      <vt:lpstr>Conclusion Based on Analysis &amp;  Model Performance for Profit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390</cp:revision>
  <dcterms:created xsi:type="dcterms:W3CDTF">2013-07-15T20:26:40Z</dcterms:created>
  <dcterms:modified xsi:type="dcterms:W3CDTF">2024-04-19T18:51:08Z</dcterms:modified>
</cp:coreProperties>
</file>