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4B4FEEE-F494-4EC5-8437-279E7004A794}" type="datetimeFigureOut">
              <a:rPr lang="en-IN" smtClean="0"/>
              <a:t>17-06-2024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B763D3-68D3-43F4-8F9F-92FCC22D8DDA}" type="slidenum">
              <a:rPr lang="en-IN" smtClean="0"/>
              <a:t>‹#›</a:t>
            </a:fld>
            <a:endParaRPr lang="en-IN"/>
          </a:p>
        </p:txBody>
      </p:sp>
    </p:spTree>
    <p:extLst>
      <p:ext uri="{BB962C8B-B14F-4D97-AF65-F5344CB8AC3E}">
        <p14:creationId xmlns:p14="http://schemas.microsoft.com/office/powerpoint/2010/main" val="1924822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B4FEEE-F494-4EC5-8437-279E7004A794}" type="datetimeFigureOut">
              <a:rPr lang="en-IN" smtClean="0"/>
              <a:t>17-06-2024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B763D3-68D3-43F4-8F9F-92FCC22D8DDA}" type="slidenum">
              <a:rPr lang="en-IN" smtClean="0"/>
              <a:t>‹#›</a:t>
            </a:fld>
            <a:endParaRPr lang="en-IN"/>
          </a:p>
        </p:txBody>
      </p:sp>
    </p:spTree>
    <p:extLst>
      <p:ext uri="{BB962C8B-B14F-4D97-AF65-F5344CB8AC3E}">
        <p14:creationId xmlns:p14="http://schemas.microsoft.com/office/powerpoint/2010/main" val="3002069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B4FEEE-F494-4EC5-8437-279E7004A794}" type="datetimeFigureOut">
              <a:rPr lang="en-IN" smtClean="0"/>
              <a:t>17-06-2024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B763D3-68D3-43F4-8F9F-92FCC22D8DDA}"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260245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B4FEEE-F494-4EC5-8437-279E7004A794}" type="datetimeFigureOut">
              <a:rPr lang="en-IN" smtClean="0"/>
              <a:t>17-06-2024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B763D3-68D3-43F4-8F9F-92FCC22D8DDA}" type="slidenum">
              <a:rPr lang="en-IN" smtClean="0"/>
              <a:t>‹#›</a:t>
            </a:fld>
            <a:endParaRPr lang="en-IN"/>
          </a:p>
        </p:txBody>
      </p:sp>
    </p:spTree>
    <p:extLst>
      <p:ext uri="{BB962C8B-B14F-4D97-AF65-F5344CB8AC3E}">
        <p14:creationId xmlns:p14="http://schemas.microsoft.com/office/powerpoint/2010/main" val="420149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B4FEEE-F494-4EC5-8437-279E7004A794}" type="datetimeFigureOut">
              <a:rPr lang="en-IN" smtClean="0"/>
              <a:t>17-06-2024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B763D3-68D3-43F4-8F9F-92FCC22D8DD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575204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B4FEEE-F494-4EC5-8437-279E7004A794}" type="datetimeFigureOut">
              <a:rPr lang="en-IN" smtClean="0"/>
              <a:t>17-06-2024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B763D3-68D3-43F4-8F9F-92FCC22D8DDA}" type="slidenum">
              <a:rPr lang="en-IN" smtClean="0"/>
              <a:t>‹#›</a:t>
            </a:fld>
            <a:endParaRPr lang="en-IN"/>
          </a:p>
        </p:txBody>
      </p:sp>
    </p:spTree>
    <p:extLst>
      <p:ext uri="{BB962C8B-B14F-4D97-AF65-F5344CB8AC3E}">
        <p14:creationId xmlns:p14="http://schemas.microsoft.com/office/powerpoint/2010/main" val="1055636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B4FEEE-F494-4EC5-8437-279E7004A794}" type="datetimeFigureOut">
              <a:rPr lang="en-IN" smtClean="0"/>
              <a:t>17-06-2024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B763D3-68D3-43F4-8F9F-92FCC22D8DDA}" type="slidenum">
              <a:rPr lang="en-IN" smtClean="0"/>
              <a:t>‹#›</a:t>
            </a:fld>
            <a:endParaRPr lang="en-IN"/>
          </a:p>
        </p:txBody>
      </p:sp>
    </p:spTree>
    <p:extLst>
      <p:ext uri="{BB962C8B-B14F-4D97-AF65-F5344CB8AC3E}">
        <p14:creationId xmlns:p14="http://schemas.microsoft.com/office/powerpoint/2010/main" val="37595704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B4FEEE-F494-4EC5-8437-279E7004A794}" type="datetimeFigureOut">
              <a:rPr lang="en-IN" smtClean="0"/>
              <a:t>17-06-2024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B763D3-68D3-43F4-8F9F-92FCC22D8DDA}" type="slidenum">
              <a:rPr lang="en-IN" smtClean="0"/>
              <a:t>‹#›</a:t>
            </a:fld>
            <a:endParaRPr lang="en-IN"/>
          </a:p>
        </p:txBody>
      </p:sp>
    </p:spTree>
    <p:extLst>
      <p:ext uri="{BB962C8B-B14F-4D97-AF65-F5344CB8AC3E}">
        <p14:creationId xmlns:p14="http://schemas.microsoft.com/office/powerpoint/2010/main" val="445056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B4FEEE-F494-4EC5-8437-279E7004A794}" type="datetimeFigureOut">
              <a:rPr lang="en-IN" smtClean="0"/>
              <a:t>17-06-2024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B763D3-68D3-43F4-8F9F-92FCC22D8DDA}" type="slidenum">
              <a:rPr lang="en-IN" smtClean="0"/>
              <a:t>‹#›</a:t>
            </a:fld>
            <a:endParaRPr lang="en-IN"/>
          </a:p>
        </p:txBody>
      </p:sp>
    </p:spTree>
    <p:extLst>
      <p:ext uri="{BB962C8B-B14F-4D97-AF65-F5344CB8AC3E}">
        <p14:creationId xmlns:p14="http://schemas.microsoft.com/office/powerpoint/2010/main" val="3455505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B4FEEE-F494-4EC5-8437-279E7004A794}" type="datetimeFigureOut">
              <a:rPr lang="en-IN" smtClean="0"/>
              <a:t>17-06-2024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B763D3-68D3-43F4-8F9F-92FCC22D8DDA}" type="slidenum">
              <a:rPr lang="en-IN" smtClean="0"/>
              <a:t>‹#›</a:t>
            </a:fld>
            <a:endParaRPr lang="en-IN"/>
          </a:p>
        </p:txBody>
      </p:sp>
    </p:spTree>
    <p:extLst>
      <p:ext uri="{BB962C8B-B14F-4D97-AF65-F5344CB8AC3E}">
        <p14:creationId xmlns:p14="http://schemas.microsoft.com/office/powerpoint/2010/main" val="2654729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B4FEEE-F494-4EC5-8437-279E7004A794}" type="datetimeFigureOut">
              <a:rPr lang="en-IN" smtClean="0"/>
              <a:t>17-06-2024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B763D3-68D3-43F4-8F9F-92FCC22D8DDA}" type="slidenum">
              <a:rPr lang="en-IN" smtClean="0"/>
              <a:t>‹#›</a:t>
            </a:fld>
            <a:endParaRPr lang="en-IN"/>
          </a:p>
        </p:txBody>
      </p:sp>
    </p:spTree>
    <p:extLst>
      <p:ext uri="{BB962C8B-B14F-4D97-AF65-F5344CB8AC3E}">
        <p14:creationId xmlns:p14="http://schemas.microsoft.com/office/powerpoint/2010/main" val="3320065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B4FEEE-F494-4EC5-8437-279E7004A794}" type="datetimeFigureOut">
              <a:rPr lang="en-IN" smtClean="0"/>
              <a:t>17-06-2024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2B763D3-68D3-43F4-8F9F-92FCC22D8DDA}" type="slidenum">
              <a:rPr lang="en-IN" smtClean="0"/>
              <a:t>‹#›</a:t>
            </a:fld>
            <a:endParaRPr lang="en-IN"/>
          </a:p>
        </p:txBody>
      </p:sp>
    </p:spTree>
    <p:extLst>
      <p:ext uri="{BB962C8B-B14F-4D97-AF65-F5344CB8AC3E}">
        <p14:creationId xmlns:p14="http://schemas.microsoft.com/office/powerpoint/2010/main" val="2196507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B4FEEE-F494-4EC5-8437-279E7004A794}" type="datetimeFigureOut">
              <a:rPr lang="en-IN" smtClean="0"/>
              <a:t>17-06-2024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2B763D3-68D3-43F4-8F9F-92FCC22D8DDA}" type="slidenum">
              <a:rPr lang="en-IN" smtClean="0"/>
              <a:t>‹#›</a:t>
            </a:fld>
            <a:endParaRPr lang="en-IN"/>
          </a:p>
        </p:txBody>
      </p:sp>
    </p:spTree>
    <p:extLst>
      <p:ext uri="{BB962C8B-B14F-4D97-AF65-F5344CB8AC3E}">
        <p14:creationId xmlns:p14="http://schemas.microsoft.com/office/powerpoint/2010/main" val="3904345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B4FEEE-F494-4EC5-8437-279E7004A794}" type="datetimeFigureOut">
              <a:rPr lang="en-IN" smtClean="0"/>
              <a:t>17-06-2024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2B763D3-68D3-43F4-8F9F-92FCC22D8DDA}" type="slidenum">
              <a:rPr lang="en-IN" smtClean="0"/>
              <a:t>‹#›</a:t>
            </a:fld>
            <a:endParaRPr lang="en-IN"/>
          </a:p>
        </p:txBody>
      </p:sp>
    </p:spTree>
    <p:extLst>
      <p:ext uri="{BB962C8B-B14F-4D97-AF65-F5344CB8AC3E}">
        <p14:creationId xmlns:p14="http://schemas.microsoft.com/office/powerpoint/2010/main" val="1312348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B4FEEE-F494-4EC5-8437-279E7004A794}" type="datetimeFigureOut">
              <a:rPr lang="en-IN" smtClean="0"/>
              <a:t>17-06-2024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B763D3-68D3-43F4-8F9F-92FCC22D8DDA}" type="slidenum">
              <a:rPr lang="en-IN" smtClean="0"/>
              <a:t>‹#›</a:t>
            </a:fld>
            <a:endParaRPr lang="en-IN"/>
          </a:p>
        </p:txBody>
      </p:sp>
    </p:spTree>
    <p:extLst>
      <p:ext uri="{BB962C8B-B14F-4D97-AF65-F5344CB8AC3E}">
        <p14:creationId xmlns:p14="http://schemas.microsoft.com/office/powerpoint/2010/main" val="321963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B4FEEE-F494-4EC5-8437-279E7004A794}" type="datetimeFigureOut">
              <a:rPr lang="en-IN" smtClean="0"/>
              <a:t>17-06-2024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B763D3-68D3-43F4-8F9F-92FCC22D8DDA}" type="slidenum">
              <a:rPr lang="en-IN" smtClean="0"/>
              <a:t>‹#›</a:t>
            </a:fld>
            <a:endParaRPr lang="en-IN"/>
          </a:p>
        </p:txBody>
      </p:sp>
    </p:spTree>
    <p:extLst>
      <p:ext uri="{BB962C8B-B14F-4D97-AF65-F5344CB8AC3E}">
        <p14:creationId xmlns:p14="http://schemas.microsoft.com/office/powerpoint/2010/main" val="4068074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4B4FEEE-F494-4EC5-8437-279E7004A794}" type="datetimeFigureOut">
              <a:rPr lang="en-IN" smtClean="0"/>
              <a:t>17-06-2024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2B763D3-68D3-43F4-8F9F-92FCC22D8DDA}" type="slidenum">
              <a:rPr lang="en-IN" smtClean="0"/>
              <a:t>‹#›</a:t>
            </a:fld>
            <a:endParaRPr lang="en-IN"/>
          </a:p>
        </p:txBody>
      </p:sp>
    </p:spTree>
    <p:extLst>
      <p:ext uri="{BB962C8B-B14F-4D97-AF65-F5344CB8AC3E}">
        <p14:creationId xmlns:p14="http://schemas.microsoft.com/office/powerpoint/2010/main" val="306152306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C9FD2-A0A9-697A-BE26-5921F95949CB}"/>
              </a:ext>
            </a:extLst>
          </p:cNvPr>
          <p:cNvSpPr>
            <a:spLocks noGrp="1"/>
          </p:cNvSpPr>
          <p:nvPr>
            <p:ph type="ctrTitle"/>
          </p:nvPr>
        </p:nvSpPr>
        <p:spPr/>
        <p:txBody>
          <a:bodyPr>
            <a:normAutofit fontScale="90000"/>
          </a:bodyPr>
          <a:lstStyle/>
          <a:p>
            <a:r>
              <a:rPr lang="en-IN" b="1" i="0" dirty="0">
                <a:solidFill>
                  <a:schemeClr val="tx2">
                    <a:lumMod val="50000"/>
                  </a:schemeClr>
                </a:solidFill>
                <a:effectLst/>
                <a:latin typeface="-apple-system"/>
              </a:rPr>
              <a:t>Retail-Sales-Prediction</a:t>
            </a:r>
            <a:br>
              <a:rPr lang="en-IN" b="1" i="0" dirty="0">
                <a:solidFill>
                  <a:schemeClr val="tx2">
                    <a:lumMod val="50000"/>
                  </a:schemeClr>
                </a:solidFill>
                <a:effectLst/>
                <a:latin typeface="-apple-system"/>
              </a:rPr>
            </a:br>
            <a:br>
              <a:rPr lang="en-IN" b="1" i="0" dirty="0">
                <a:solidFill>
                  <a:schemeClr val="tx2">
                    <a:lumMod val="50000"/>
                  </a:schemeClr>
                </a:solidFill>
                <a:effectLst/>
                <a:latin typeface="-apple-system"/>
              </a:rPr>
            </a:br>
            <a:br>
              <a:rPr lang="en-IN" b="1" i="0" dirty="0">
                <a:solidFill>
                  <a:srgbClr val="E6EDF3"/>
                </a:solidFill>
                <a:effectLst/>
                <a:highlight>
                  <a:srgbClr val="000000"/>
                </a:highlight>
                <a:latin typeface="-apple-system"/>
              </a:rPr>
            </a:br>
            <a:endParaRPr lang="en-IN" dirty="0">
              <a:highlight>
                <a:srgbClr val="000000"/>
              </a:highlight>
            </a:endParaRPr>
          </a:p>
        </p:txBody>
      </p:sp>
      <p:sp>
        <p:nvSpPr>
          <p:cNvPr id="3" name="Subtitle 2">
            <a:extLst>
              <a:ext uri="{FF2B5EF4-FFF2-40B4-BE49-F238E27FC236}">
                <a16:creationId xmlns:a16="http://schemas.microsoft.com/office/drawing/2014/main" id="{56C68642-D8E6-471A-C5B9-DA70C1A1E172}"/>
              </a:ext>
            </a:extLst>
          </p:cNvPr>
          <p:cNvSpPr>
            <a:spLocks noGrp="1"/>
          </p:cNvSpPr>
          <p:nvPr>
            <p:ph type="subTitle" idx="1"/>
          </p:nvPr>
        </p:nvSpPr>
        <p:spPr/>
        <p:txBody>
          <a:bodyPr/>
          <a:lstStyle/>
          <a:p>
            <a:endParaRPr lang="en-IN" dirty="0"/>
          </a:p>
        </p:txBody>
      </p:sp>
      <p:pic>
        <p:nvPicPr>
          <p:cNvPr id="5" name="Picture 4">
            <a:extLst>
              <a:ext uri="{FF2B5EF4-FFF2-40B4-BE49-F238E27FC236}">
                <a16:creationId xmlns:a16="http://schemas.microsoft.com/office/drawing/2014/main" id="{43B51DA8-870B-5F32-4FD9-E4951D96E9AA}"/>
              </a:ext>
            </a:extLst>
          </p:cNvPr>
          <p:cNvPicPr>
            <a:picLocks noChangeAspect="1"/>
          </p:cNvPicPr>
          <p:nvPr/>
        </p:nvPicPr>
        <p:blipFill>
          <a:blip r:embed="rId2"/>
          <a:stretch>
            <a:fillRect/>
          </a:stretch>
        </p:blipFill>
        <p:spPr>
          <a:xfrm>
            <a:off x="933361" y="1881982"/>
            <a:ext cx="10559392" cy="4294700"/>
          </a:xfrm>
          <a:prstGeom prst="rect">
            <a:avLst/>
          </a:prstGeom>
        </p:spPr>
      </p:pic>
    </p:spTree>
    <p:extLst>
      <p:ext uri="{BB962C8B-B14F-4D97-AF65-F5344CB8AC3E}">
        <p14:creationId xmlns:p14="http://schemas.microsoft.com/office/powerpoint/2010/main" val="2813495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C5EFD-30EC-9FBF-5163-9C1DB2192927}"/>
              </a:ext>
            </a:extLst>
          </p:cNvPr>
          <p:cNvSpPr>
            <a:spLocks noGrp="1"/>
          </p:cNvSpPr>
          <p:nvPr>
            <p:ph type="title"/>
          </p:nvPr>
        </p:nvSpPr>
        <p:spPr/>
        <p:txBody>
          <a:bodyPr/>
          <a:lstStyle/>
          <a:p>
            <a:r>
              <a:rPr lang="en-IN" b="1" i="0" dirty="0">
                <a:solidFill>
                  <a:schemeClr val="tx1">
                    <a:lumMod val="95000"/>
                    <a:lumOff val="5000"/>
                  </a:schemeClr>
                </a:solidFill>
                <a:effectLst/>
                <a:latin typeface="-apple-system"/>
              </a:rPr>
              <a:t>Business Problem.</a:t>
            </a:r>
            <a:br>
              <a:rPr lang="en-IN" b="1" i="0" dirty="0">
                <a:solidFill>
                  <a:srgbClr val="E6EDF3"/>
                </a:solidFill>
                <a:effectLst/>
                <a:latin typeface="-apple-system"/>
              </a:rPr>
            </a:br>
            <a:endParaRPr lang="en-IN" dirty="0"/>
          </a:p>
        </p:txBody>
      </p:sp>
      <p:sp>
        <p:nvSpPr>
          <p:cNvPr id="3" name="Content Placeholder 2">
            <a:extLst>
              <a:ext uri="{FF2B5EF4-FFF2-40B4-BE49-F238E27FC236}">
                <a16:creationId xmlns:a16="http://schemas.microsoft.com/office/drawing/2014/main" id="{EAFD8EF7-2BBA-7C47-F75D-186E597F8F5F}"/>
              </a:ext>
            </a:extLst>
          </p:cNvPr>
          <p:cNvSpPr>
            <a:spLocks noGrp="1"/>
          </p:cNvSpPr>
          <p:nvPr>
            <p:ph idx="1"/>
          </p:nvPr>
        </p:nvSpPr>
        <p:spPr/>
        <p:txBody>
          <a:bodyPr>
            <a:normAutofit/>
          </a:bodyPr>
          <a:lstStyle/>
          <a:p>
            <a:pPr algn="l"/>
            <a:r>
              <a:rPr lang="en-US" b="0" i="0" dirty="0">
                <a:solidFill>
                  <a:schemeClr val="tx1">
                    <a:lumMod val="95000"/>
                    <a:lumOff val="5000"/>
                  </a:schemeClr>
                </a:solidFill>
                <a:effectLst/>
                <a:latin typeface="-apple-system"/>
              </a:rPr>
              <a:t>Rossmann operates over 3,000 drug stores in 7 European countries. Currently, Rossmann store managers are tasked with predicting their daily sales up to six weeks in advance. Store sales are influenced by many factors, including promotions, competition, school and state holidays, seasonality, and locality. With thousands of individual managers predicting sales based on their unique circumstances, the accuracy of results can be quite varied. My work includes various plots and graphs, visualizations , feature engineering, ensemble techniques, different ML algorithms with their respective parameter tuning , analysis and trends . Predictions are of 6 weeks of daily sales for 1,115 stores located across Germany.</a:t>
            </a:r>
          </a:p>
          <a:p>
            <a:pPr marL="0" indent="0">
              <a:buNone/>
            </a:pPr>
            <a:endParaRPr lang="en-IN" dirty="0"/>
          </a:p>
        </p:txBody>
      </p:sp>
    </p:spTree>
    <p:extLst>
      <p:ext uri="{BB962C8B-B14F-4D97-AF65-F5344CB8AC3E}">
        <p14:creationId xmlns:p14="http://schemas.microsoft.com/office/powerpoint/2010/main" val="558921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27C88-9384-845B-2530-61889C11FF64}"/>
              </a:ext>
            </a:extLst>
          </p:cNvPr>
          <p:cNvSpPr>
            <a:spLocks noGrp="1"/>
          </p:cNvSpPr>
          <p:nvPr>
            <p:ph type="title"/>
          </p:nvPr>
        </p:nvSpPr>
        <p:spPr/>
        <p:txBody>
          <a:bodyPr/>
          <a:lstStyle/>
          <a:p>
            <a:r>
              <a:rPr lang="en-IN" b="1" i="0" dirty="0">
                <a:solidFill>
                  <a:srgbClr val="E6EDF3"/>
                </a:solidFill>
                <a:effectLst/>
                <a:latin typeface="-apple-system"/>
              </a:rPr>
              <a:t> </a:t>
            </a:r>
            <a:r>
              <a:rPr lang="en-IN" b="1" i="0" dirty="0">
                <a:solidFill>
                  <a:schemeClr val="tx1">
                    <a:lumMod val="95000"/>
                    <a:lumOff val="5000"/>
                  </a:schemeClr>
                </a:solidFill>
                <a:effectLst/>
                <a:latin typeface="-apple-system"/>
              </a:rPr>
              <a:t>Solution Strategy</a:t>
            </a:r>
            <a:br>
              <a:rPr lang="en-IN" b="1" i="0" dirty="0">
                <a:solidFill>
                  <a:srgbClr val="E6EDF3"/>
                </a:solidFill>
                <a:effectLst/>
                <a:latin typeface="-apple-system"/>
              </a:rPr>
            </a:br>
            <a:endParaRPr lang="en-IN" dirty="0"/>
          </a:p>
        </p:txBody>
      </p:sp>
      <p:sp>
        <p:nvSpPr>
          <p:cNvPr id="3" name="Content Placeholder 2">
            <a:extLst>
              <a:ext uri="{FF2B5EF4-FFF2-40B4-BE49-F238E27FC236}">
                <a16:creationId xmlns:a16="http://schemas.microsoft.com/office/drawing/2014/main" id="{20CE3B2C-4A99-0AA0-EC15-AD2BD56BB698}"/>
              </a:ext>
            </a:extLst>
          </p:cNvPr>
          <p:cNvSpPr>
            <a:spLocks noGrp="1"/>
          </p:cNvSpPr>
          <p:nvPr>
            <p:ph idx="1"/>
          </p:nvPr>
        </p:nvSpPr>
        <p:spPr/>
        <p:txBody>
          <a:bodyPr>
            <a:normAutofit fontScale="92500" lnSpcReduction="10000"/>
          </a:bodyPr>
          <a:lstStyle/>
          <a:p>
            <a:pPr algn="l"/>
            <a:r>
              <a:rPr lang="en-US" b="0" i="0" dirty="0">
                <a:solidFill>
                  <a:schemeClr val="tx1">
                    <a:lumMod val="95000"/>
                    <a:lumOff val="5000"/>
                  </a:schemeClr>
                </a:solidFill>
                <a:effectLst/>
                <a:latin typeface="-apple-system"/>
              </a:rPr>
              <a:t>My strategy to solve this challenge was:</a:t>
            </a:r>
          </a:p>
          <a:p>
            <a:pPr algn="l"/>
            <a:r>
              <a:rPr lang="en-US" b="0" i="0" dirty="0">
                <a:solidFill>
                  <a:schemeClr val="tx1">
                    <a:lumMod val="95000"/>
                    <a:lumOff val="5000"/>
                  </a:schemeClr>
                </a:solidFill>
                <a:effectLst/>
                <a:latin typeface="-apple-system"/>
              </a:rPr>
              <a:t>Data Description: Use statistics metrics to identify data distributions.</a:t>
            </a:r>
          </a:p>
          <a:p>
            <a:pPr algn="l"/>
            <a:r>
              <a:rPr lang="en-US" b="0" i="0" dirty="0">
                <a:solidFill>
                  <a:schemeClr val="tx1">
                    <a:lumMod val="95000"/>
                    <a:lumOff val="5000"/>
                  </a:schemeClr>
                </a:solidFill>
                <a:effectLst/>
                <a:latin typeface="-apple-system"/>
              </a:rPr>
              <a:t>Feature Engineering: Derive new attributes based on the original variables to better describe the phenomenon that will be modeled.</a:t>
            </a:r>
          </a:p>
          <a:p>
            <a:pPr algn="l"/>
            <a:r>
              <a:rPr lang="en-US" b="0" i="0" dirty="0">
                <a:solidFill>
                  <a:schemeClr val="tx1">
                    <a:lumMod val="95000"/>
                    <a:lumOff val="5000"/>
                  </a:schemeClr>
                </a:solidFill>
                <a:effectLst/>
                <a:latin typeface="-apple-system"/>
              </a:rPr>
              <a:t>Exploratory Data Analysis: Explore the data to find insights and better understand the impact of variables on model learning.</a:t>
            </a:r>
          </a:p>
          <a:p>
            <a:pPr algn="l"/>
            <a:r>
              <a:rPr lang="en-US" b="0" i="0" dirty="0">
                <a:solidFill>
                  <a:schemeClr val="tx1">
                    <a:lumMod val="95000"/>
                    <a:lumOff val="5000"/>
                  </a:schemeClr>
                </a:solidFill>
                <a:effectLst/>
                <a:latin typeface="-apple-system"/>
              </a:rPr>
              <a:t>Feature Selection: Selection of the most significant attributes for training the model.</a:t>
            </a:r>
          </a:p>
          <a:p>
            <a:pPr algn="l"/>
            <a:r>
              <a:rPr lang="en-US" b="0" i="0" dirty="0">
                <a:solidFill>
                  <a:schemeClr val="tx1">
                    <a:lumMod val="95000"/>
                    <a:lumOff val="5000"/>
                  </a:schemeClr>
                </a:solidFill>
                <a:effectLst/>
                <a:latin typeface="-apple-system"/>
              </a:rPr>
              <a:t>Machine Learning Modelling: Machine Learning model training.</a:t>
            </a:r>
          </a:p>
          <a:p>
            <a:pPr algn="l"/>
            <a:r>
              <a:rPr lang="en-US" b="0" i="0" dirty="0">
                <a:solidFill>
                  <a:schemeClr val="tx1">
                    <a:lumMod val="95000"/>
                    <a:lumOff val="5000"/>
                  </a:schemeClr>
                </a:solidFill>
                <a:effectLst/>
                <a:latin typeface="-apple-system"/>
              </a:rPr>
              <a:t>Hyperparameter Fine Tunning: choose the best values for each of the parameters of the model selected from the previous step.</a:t>
            </a:r>
          </a:p>
          <a:p>
            <a:pPr algn="l"/>
            <a:r>
              <a:rPr lang="en-US" b="0" i="0" dirty="0">
                <a:solidFill>
                  <a:schemeClr val="tx1">
                    <a:lumMod val="95000"/>
                    <a:lumOff val="5000"/>
                  </a:schemeClr>
                </a:solidFill>
                <a:effectLst/>
                <a:latin typeface="-apple-system"/>
              </a:rPr>
              <a:t>Convert Model Performance to Business Values: Convert the performance of the Machine Learning model into a business result.</a:t>
            </a:r>
          </a:p>
          <a:p>
            <a:endParaRPr lang="en-IN" dirty="0">
              <a:solidFill>
                <a:schemeClr val="tx1">
                  <a:lumMod val="95000"/>
                  <a:lumOff val="5000"/>
                </a:schemeClr>
              </a:solidFill>
            </a:endParaRPr>
          </a:p>
        </p:txBody>
      </p:sp>
    </p:spTree>
    <p:extLst>
      <p:ext uri="{BB962C8B-B14F-4D97-AF65-F5344CB8AC3E}">
        <p14:creationId xmlns:p14="http://schemas.microsoft.com/office/powerpoint/2010/main" val="2826414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1ACF6-19F4-0F1E-3CCC-06B46AB3B2E6}"/>
              </a:ext>
            </a:extLst>
          </p:cNvPr>
          <p:cNvSpPr>
            <a:spLocks noGrp="1"/>
          </p:cNvSpPr>
          <p:nvPr>
            <p:ph type="title"/>
          </p:nvPr>
        </p:nvSpPr>
        <p:spPr/>
        <p:txBody>
          <a:bodyPr/>
          <a:lstStyle/>
          <a:p>
            <a:r>
              <a:rPr lang="en-US" b="1" i="0" dirty="0">
                <a:solidFill>
                  <a:schemeClr val="tx1">
                    <a:lumMod val="95000"/>
                    <a:lumOff val="5000"/>
                  </a:schemeClr>
                </a:solidFill>
                <a:effectLst/>
                <a:latin typeface="-apple-system"/>
              </a:rPr>
              <a:t>Conclusion</a:t>
            </a:r>
            <a:br>
              <a:rPr lang="en-US" b="1" i="0" dirty="0">
                <a:solidFill>
                  <a:srgbClr val="E6EDF3"/>
                </a:solidFill>
                <a:effectLst/>
                <a:latin typeface="-apple-system"/>
              </a:rPr>
            </a:br>
            <a:endParaRPr lang="en-IN" dirty="0"/>
          </a:p>
        </p:txBody>
      </p:sp>
      <p:sp>
        <p:nvSpPr>
          <p:cNvPr id="3" name="Content Placeholder 2">
            <a:extLst>
              <a:ext uri="{FF2B5EF4-FFF2-40B4-BE49-F238E27FC236}">
                <a16:creationId xmlns:a16="http://schemas.microsoft.com/office/drawing/2014/main" id="{E8958766-EC75-86E3-C5FE-499A7E0B2BB1}"/>
              </a:ext>
            </a:extLst>
          </p:cNvPr>
          <p:cNvSpPr>
            <a:spLocks noGrp="1"/>
          </p:cNvSpPr>
          <p:nvPr>
            <p:ph idx="1"/>
          </p:nvPr>
        </p:nvSpPr>
        <p:spPr/>
        <p:txBody>
          <a:bodyPr/>
          <a:lstStyle/>
          <a:p>
            <a:r>
              <a:rPr lang="en-US" b="0" i="0" dirty="0">
                <a:solidFill>
                  <a:schemeClr val="tx1">
                    <a:lumMod val="95000"/>
                    <a:lumOff val="5000"/>
                  </a:schemeClr>
                </a:solidFill>
                <a:effectLst/>
                <a:latin typeface="-apple-system"/>
              </a:rPr>
              <a:t>Achieved MAPE of 5.65% and MAE = $376 showing predictions of model is </a:t>
            </a:r>
            <a:r>
              <a:rPr lang="en-US" b="0" i="0" dirty="0" err="1">
                <a:solidFill>
                  <a:schemeClr val="tx1">
                    <a:lumMod val="95000"/>
                    <a:lumOff val="5000"/>
                  </a:schemeClr>
                </a:solidFill>
                <a:effectLst/>
                <a:latin typeface="-apple-system"/>
              </a:rPr>
              <a:t>higly</a:t>
            </a:r>
            <a:r>
              <a:rPr lang="en-US" b="0" i="0" dirty="0">
                <a:solidFill>
                  <a:schemeClr val="tx1">
                    <a:lumMod val="95000"/>
                    <a:lumOff val="5000"/>
                  </a:schemeClr>
                </a:solidFill>
                <a:effectLst/>
                <a:latin typeface="-apple-system"/>
              </a:rPr>
              <a:t> accurate for the sales forecast. Generated insights by EDA and feature importance provide valuable tools to decide the amount of budget and inventory for upcoming sales.</a:t>
            </a:r>
          </a:p>
          <a:p>
            <a:endParaRPr lang="en-IN" dirty="0"/>
          </a:p>
        </p:txBody>
      </p:sp>
    </p:spTree>
    <p:extLst>
      <p:ext uri="{BB962C8B-B14F-4D97-AF65-F5344CB8AC3E}">
        <p14:creationId xmlns:p14="http://schemas.microsoft.com/office/powerpoint/2010/main" val="878982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598E1-25D7-0B8F-120D-70FD9D1E8C88}"/>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4F686543-FB27-4E66-027D-D142281E327C}"/>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2AC6C924-6103-16CF-5301-B2AFA0A0ACB0}"/>
              </a:ext>
            </a:extLst>
          </p:cNvPr>
          <p:cNvPicPr>
            <a:picLocks noChangeAspect="1"/>
          </p:cNvPicPr>
          <p:nvPr/>
        </p:nvPicPr>
        <p:blipFill>
          <a:blip r:embed="rId2"/>
          <a:stretch>
            <a:fillRect/>
          </a:stretch>
        </p:blipFill>
        <p:spPr>
          <a:xfrm>
            <a:off x="439271" y="80682"/>
            <a:ext cx="9807388" cy="6777318"/>
          </a:xfrm>
          <a:prstGeom prst="rect">
            <a:avLst/>
          </a:prstGeom>
        </p:spPr>
      </p:pic>
    </p:spTree>
    <p:extLst>
      <p:ext uri="{BB962C8B-B14F-4D97-AF65-F5344CB8AC3E}">
        <p14:creationId xmlns:p14="http://schemas.microsoft.com/office/powerpoint/2010/main" val="182809690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15</TotalTime>
  <Words>303</Words>
  <Application>Microsoft Office PowerPoint</Application>
  <PresentationFormat>Widescreen</PresentationFormat>
  <Paragraphs>14</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-apple-system</vt:lpstr>
      <vt:lpstr>Arial</vt:lpstr>
      <vt:lpstr>Trebuchet MS</vt:lpstr>
      <vt:lpstr>Wingdings 3</vt:lpstr>
      <vt:lpstr>Facet</vt:lpstr>
      <vt:lpstr>Retail-Sales-Prediction   </vt:lpstr>
      <vt:lpstr>Business Problem. </vt:lpstr>
      <vt:lpstr> Solution Strategy </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Retail-Sales-Prediction</dc:title>
  <dc:creator>karuna sonawane</dc:creator>
  <cp:lastModifiedBy>karuna sonawane</cp:lastModifiedBy>
  <cp:revision>2</cp:revision>
  <dcterms:created xsi:type="dcterms:W3CDTF">2024-06-16T11:08:15Z</dcterms:created>
  <dcterms:modified xsi:type="dcterms:W3CDTF">2024-06-17T06:41:19Z</dcterms:modified>
</cp:coreProperties>
</file>