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75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4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" initials="j" lastIdx="1" clrIdx="0">
    <p:extLst>
      <p:ext uri="{19B8F6BF-5375-455C-9EA6-DF929625EA0E}">
        <p15:presenceInfo xmlns:p15="http://schemas.microsoft.com/office/powerpoint/2012/main" userId="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EAEAEA"/>
    <a:srgbClr val="0EF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 snapToGrid="0" showGuides="1">
      <p:cViewPr varScale="1">
        <p:scale>
          <a:sx n="68" d="100"/>
          <a:sy n="68" d="100"/>
        </p:scale>
        <p:origin x="696" y="78"/>
      </p:cViewPr>
      <p:guideLst>
        <p:guide orient="horz" pos="3317"/>
        <p:guide pos="46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961551-3ABD-4619-A8B4-EF1FE069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ST.JOSEPHS COLLEGE OF ENGINNERING AND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F152C-7C96-4455-A5EE-57E6AF97FC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899B-CB3E-4B0C-A396-8B48D2129DEC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CF4-9C53-4BAC-9466-CF8FF58493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77E6C-55D5-475B-B14D-1B458ED50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7777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ST.JOSEPHS COLLEGE OF ENGINNERING AND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9CFE-0B6A-49E8-932D-14AD4F64397B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DC51-34C4-4D0B-9951-1248E68FF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8280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DC51-34C4-4D0B-9951-1248E68FFBF9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1035-F971-4064-B6BF-46863C82B7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461DD2-2275-4F75-9E53-30770995268C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3E97A79-3983-414D-BA75-FFDE91E7E7F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ST.JOSEPHS COLLEGE OF ENGINNERING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08971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70" y="1122363"/>
            <a:ext cx="9001463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70" y="3602038"/>
            <a:ext cx="90014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1EFA-C77C-419E-8A65-5A9DE854445A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55091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289374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7" y="621323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81AA-5C26-4C34-BF3D-DA6EF4D4CD83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91369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105C-EDA3-4A0D-AC10-0704BD92B5FF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4251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3" y="4204821"/>
            <a:ext cx="10353763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02D4-AF0A-46CC-8704-5C0684A7683F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69069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2126944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EAC3-B927-4AB2-8B15-C78B9012EB36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15479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3" y="609602"/>
            <a:ext cx="103537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88321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7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F63A-D308-4E0F-A5A9-E73A24C777E4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7526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6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6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2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5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7" y="4772163"/>
            <a:ext cx="3294259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78E-A08D-49AD-8BED-95617D674DDA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35022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BE68-F83D-4F2D-8C8E-B4808FE3ECFE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98786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1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4F9-CE34-4F21-BDE1-453F6C984157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4930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1EFA-C77C-419E-8A65-5A9DE854445A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6413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9059254" y="6295669"/>
            <a:ext cx="990599" cy="304799"/>
          </a:xfrm>
        </p:spPr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155" y="6248399"/>
            <a:ext cx="4085554" cy="461685"/>
          </a:xfrm>
        </p:spPr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‹#›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39323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0811" y="6487599"/>
            <a:ext cx="2743200" cy="365125"/>
          </a:xfrm>
        </p:spPr>
        <p:txBody>
          <a:bodyPr/>
          <a:lstStyle>
            <a:lvl1pPr>
              <a:defRPr sz="1600">
                <a:solidFill>
                  <a:srgbClr val="EA0000"/>
                </a:solidFill>
              </a:defRPr>
            </a:lvl1pPr>
          </a:lstStyle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51313"/>
            <a:ext cx="6672865" cy="365125"/>
          </a:xfrm>
        </p:spPr>
        <p:txBody>
          <a:bodyPr/>
          <a:lstStyle>
            <a:lvl1pPr>
              <a:defRPr sz="1400">
                <a:solidFill>
                  <a:srgbClr val="EA0000"/>
                </a:solidFill>
              </a:defRPr>
            </a:lvl1pPr>
          </a:lstStyle>
          <a:p>
            <a:r>
              <a:rPr lang="en-IN" dirty="0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6241" y="6451313"/>
            <a:ext cx="753545" cy="365125"/>
          </a:xfrm>
        </p:spPr>
        <p:txBody>
          <a:bodyPr/>
          <a:lstStyle>
            <a:lvl1pPr>
              <a:defRPr sz="1600">
                <a:solidFill>
                  <a:srgbClr val="EA0000"/>
                </a:solidFill>
              </a:defRPr>
            </a:lvl1pPr>
          </a:lstStyle>
          <a:p>
            <a:fld id="{9AB619BF-0A3C-46AF-8020-9109D3A91137}" type="slidenum">
              <a:rPr lang="en-IN" smtClean="0"/>
              <a:pPr/>
              <a:t>‹#›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511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26E-F54D-4F6A-B739-FC19A398A8C5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24332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645-AE89-442C-89DA-EACA86E289B7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3584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AE8F-31C4-4BCC-BE42-52EA56E4F8D4}" type="datetime1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11528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EA40-C303-4D0C-9FBE-09873FF9908B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34583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1F9C-C407-4280-9EB7-F2EAA6A82C9D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93050"/>
      </p:ext>
    </p:extLst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9865-B933-4B28-B27C-EB6C567E9BFF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42266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A09-B77C-4E1A-AA02-5D5700B3C943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81042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81AA-5C26-4C34-BF3D-DA6EF4D4CD83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74997"/>
      </p:ext>
    </p:extLst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105C-EDA3-4A0D-AC10-0704BD92B5FF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02452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0289-EC10-4B7F-8D4C-A8B8D0F85049}" type="datetime1">
              <a:rPr lang="en-IN" smtClean="0"/>
              <a:t>28-05-2021</a:t>
            </a:fld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‹#›</a:t>
            </a:fld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92914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8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40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26E-F54D-4F6A-B739-FC19A398A8C5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84103"/>
      </p:ext>
    </p:extLst>
  </p:cSld>
  <p:clrMapOvr>
    <a:masterClrMapping/>
  </p:clrMapOvr>
  <p:transition spd="slow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0289-EC10-4B7F-8D4C-A8B8D0F85049}" type="datetime1">
              <a:rPr lang="en-IN" smtClean="0"/>
              <a:t>28-05-2021</a:t>
            </a:fld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‹#›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8124040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F63A-D308-4E0F-A5A9-E73A24C777E4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88813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78E-A08D-49AD-8BED-95617D674DDA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92454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BE68-F83D-4F2D-8C8E-B4808FE3ECFE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41055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54F9-CE34-4F21-BDE1-453F6C984157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0134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21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1"/>
            <a:ext cx="5094155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D645-AE89-442C-89DA-EACA86E289B7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9564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6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5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AE8F-31C4-4BCC-BE42-52EA56E4F8D4}" type="datetime1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76456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EA40-C303-4D0C-9FBE-09873FF9908B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5787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1F9C-C407-4280-9EB7-F2EAA6A82C9D}" type="datetime1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8940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5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2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9865-B933-4B28-B27C-EB6C567E9BFF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35665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5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1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8A09-B77C-4E1A-AA02-5D5700B3C943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85824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1566"/>
            <a:ext cx="1209501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0289-EC10-4B7F-8D4C-A8B8D0F85049}" type="datetime1">
              <a:rPr lang="en-IN" smtClean="0"/>
              <a:t>28-05-2021</a:t>
            </a:fld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19BF-0A3C-46AF-8020-9109D3A91137}" type="slidenum">
              <a:rPr lang="en-IN" smtClean="0"/>
              <a:pPr/>
              <a:t>‹#›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5364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 spd="slow">
    <p:wipe dir="d"/>
  </p:transition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rgbClr val="0EFA19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C70289-EC10-4B7F-8D4C-A8B8D0F85049}" type="datetime1">
              <a:rPr lang="en-IN" smtClean="0"/>
              <a:t>28-05-2021</a:t>
            </a:fld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19BF-0A3C-46AF-8020-9109D3A91137}" type="slidenum">
              <a:rPr lang="en-IN" smtClean="0"/>
              <a:pPr/>
              <a:t>‹#›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4570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ransition spd="slow">
    <p:wipe dir="d"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" TargetMode="External"/><Relationship Id="rId2" Type="http://schemas.openxmlformats.org/officeDocument/2006/relationships/hyperlink" Target="https://www.slideshare.net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linkedin.com/pulse/why-we-need-iot-internet-things-jugeshwar-mahto#:~:text=IoT%20wants%20to%20connect%20all,we%20can%20use%20it%20whenever" TargetMode="External"/><Relationship Id="rId4" Type="http://schemas.openxmlformats.org/officeDocument/2006/relationships/hyperlink" Target="https://www.iot-now.com/2019/07/07/97056-what-is-io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FA361-E0D4-4C6A-9EF0-F9178B1E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655"/>
            <a:ext cx="12192000" cy="700765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0EC5478-8199-4708-9948-116CEB86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1"/>
            <a:ext cx="10353761" cy="1326321"/>
          </a:xfrm>
        </p:spPr>
        <p:txBody>
          <a:bodyPr/>
          <a:lstStyle/>
          <a:p>
            <a:pPr algn="ctr"/>
            <a:b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INTERNET OF THINGS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8E646-06BF-4E75-B881-6EB482F3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0499-5CA6-4EAE-B610-749DE8AD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/>
              <a:t>     </a:t>
            </a:r>
            <a:fld id="{6AAE62AF-4874-4C30-8484-0D5EFEB9E316}" type="datetime1">
              <a:rPr lang="en-IN" sz="1400"/>
              <a:t>28-05-2021</a:t>
            </a:fld>
            <a:endParaRPr lang="en-IN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2CF44F2-D9D4-49D3-A621-F4BD2D9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3C2DE-A73C-4D21-8ACA-0D7EE19B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z="1400"/>
              <a:t>1</a:t>
            </a:fld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73281-D9E4-447D-9395-96931454E99F}"/>
              </a:ext>
            </a:extLst>
          </p:cNvPr>
          <p:cNvSpPr txBox="1"/>
          <p:nvPr/>
        </p:nvSpPr>
        <p:spPr>
          <a:xfrm>
            <a:off x="8134083" y="5073523"/>
            <a:ext cx="4985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KARUN CHERY JAMES</a:t>
            </a:r>
          </a:p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S2 CSEA </a:t>
            </a:r>
          </a:p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625787224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5C9-FF17-4C01-97FF-526D2DE1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5C95-C563-43BF-B936-43788902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28" y="1365531"/>
            <a:ext cx="10353763" cy="488286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50000"/>
              </a:lnSpc>
            </a:pPr>
            <a:r>
              <a:rPr lang="en-IN" sz="6400" b="1" i="0" dirty="0">
                <a:effectLst/>
                <a:latin typeface="Inter"/>
              </a:rPr>
              <a:t>The cloud is a </a:t>
            </a:r>
            <a:r>
              <a:rPr lang="en-IN" sz="6400" b="1" i="0" dirty="0">
                <a:solidFill>
                  <a:srgbClr val="FFFF00"/>
                </a:solidFill>
                <a:effectLst/>
                <a:latin typeface="Inter"/>
              </a:rPr>
              <a:t>huge, interconnected network </a:t>
            </a:r>
            <a:r>
              <a:rPr lang="en-IN" sz="6400" b="1" i="0" dirty="0">
                <a:effectLst/>
                <a:latin typeface="Inter"/>
              </a:rPr>
              <a:t>of powerful servers that performs services for businesses and for people.</a:t>
            </a:r>
          </a:p>
          <a:p>
            <a:pPr>
              <a:lnSpc>
                <a:spcPct val="200000"/>
              </a:lnSpc>
            </a:pPr>
            <a:r>
              <a:rPr lang="en-IN" sz="6400" b="0" i="0" dirty="0">
                <a:effectLst/>
                <a:latin typeface="Inter"/>
              </a:rPr>
              <a:t>Using the cloud is important for </a:t>
            </a:r>
            <a:r>
              <a:rPr lang="en-IN" sz="6400" b="0" i="0" dirty="0">
                <a:solidFill>
                  <a:srgbClr val="FFFF00"/>
                </a:solidFill>
                <a:effectLst/>
                <a:latin typeface="Inter"/>
              </a:rPr>
              <a:t>aggregating data </a:t>
            </a:r>
            <a:r>
              <a:rPr lang="en-IN" sz="6400" b="0" i="0" dirty="0">
                <a:effectLst/>
                <a:latin typeface="Inter"/>
              </a:rPr>
              <a:t>and </a:t>
            </a:r>
            <a:r>
              <a:rPr lang="en-IN" sz="6400" b="0" i="0" dirty="0">
                <a:solidFill>
                  <a:srgbClr val="FFFF00"/>
                </a:solidFill>
                <a:effectLst/>
                <a:latin typeface="Inter"/>
              </a:rPr>
              <a:t>drawing insights </a:t>
            </a:r>
            <a:r>
              <a:rPr lang="en-IN" sz="6400" b="0" i="0" dirty="0">
                <a:effectLst/>
                <a:latin typeface="Inter"/>
              </a:rPr>
              <a:t>from that data</a:t>
            </a:r>
            <a:endParaRPr lang="en-IN" sz="6400" b="1" dirty="0">
              <a:effectLst/>
              <a:latin typeface="Inter"/>
            </a:endParaRPr>
          </a:p>
          <a:p>
            <a:pPr>
              <a:lnSpc>
                <a:spcPct val="200000"/>
              </a:lnSpc>
            </a:pPr>
            <a:r>
              <a:rPr lang="en-IN" sz="6400" b="0" i="0" dirty="0">
                <a:effectLst/>
                <a:latin typeface="Inter"/>
              </a:rPr>
              <a:t>High scalability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6000" dirty="0"/>
              <a:t>User interface</a:t>
            </a:r>
          </a:p>
          <a:p>
            <a:pPr fontAlgn="base">
              <a:lnSpc>
                <a:spcPct val="300000"/>
              </a:lnSpc>
            </a:pPr>
            <a:r>
              <a:rPr lang="en-IN" sz="6800" b="0" i="0" dirty="0">
                <a:effectLst/>
                <a:latin typeface="Open Sans"/>
              </a:rPr>
              <a:t>The user interface consists of the features by which a </a:t>
            </a:r>
            <a:r>
              <a:rPr lang="en-IN" sz="6800" b="0" i="0" dirty="0">
                <a:solidFill>
                  <a:srgbClr val="FFFF00"/>
                </a:solidFill>
                <a:effectLst/>
                <a:latin typeface="Open Sans"/>
              </a:rPr>
              <a:t>user interacts with a computer system. </a:t>
            </a:r>
          </a:p>
          <a:p>
            <a:pPr marL="0" indent="0">
              <a:lnSpc>
                <a:spcPct val="250000"/>
              </a:lnSpc>
              <a:buNone/>
            </a:pPr>
            <a:br>
              <a:rPr lang="en-IN" sz="4800" dirty="0"/>
            </a:br>
            <a:endParaRPr lang="en-IN" sz="4800" dirty="0"/>
          </a:p>
          <a:p>
            <a:pPr marL="0" indent="0">
              <a:lnSpc>
                <a:spcPct val="200000"/>
              </a:lnSpc>
              <a:buNone/>
            </a:pPr>
            <a:endParaRPr lang="en-IN" sz="5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25A4-F854-4589-87A4-841EEAF4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01FB-C21D-41B8-8CDE-037CB3DA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0EDF-C64B-40F9-B0F4-82B3F2B0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10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7449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3104-FA23-4F70-BB8C-C56260EC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CHALLENGES OF IOT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88B0-68A6-4003-8175-4322A752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3" y="1294228"/>
            <a:ext cx="11111848" cy="50221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b="0" i="0" dirty="0">
                <a:solidFill>
                  <a:srgbClr val="FF0000"/>
                </a:solidFill>
                <a:effectLst/>
                <a:latin typeface="Roboto"/>
              </a:rPr>
              <a:t>SECURITY</a:t>
            </a:r>
          </a:p>
          <a:p>
            <a:r>
              <a:rPr lang="en-IN" b="0" i="0" dirty="0">
                <a:effectLst/>
                <a:latin typeface="Roboto"/>
              </a:rPr>
              <a:t>They can simply </a:t>
            </a:r>
            <a:r>
              <a:rPr lang="en-IN" b="0" i="0" dirty="0">
                <a:solidFill>
                  <a:srgbClr val="FFFF00"/>
                </a:solidFill>
                <a:effectLst/>
                <a:latin typeface="Roboto"/>
              </a:rPr>
              <a:t>finesse </a:t>
            </a:r>
            <a:r>
              <a:rPr lang="en-IN" b="0" i="0" dirty="0">
                <a:effectLst/>
                <a:latin typeface="Roboto"/>
              </a:rPr>
              <a:t>their way in through </a:t>
            </a:r>
            <a:r>
              <a:rPr lang="en-IN" b="0" i="0" dirty="0">
                <a:solidFill>
                  <a:srgbClr val="FFFF00"/>
                </a:solidFill>
                <a:effectLst/>
                <a:latin typeface="Roboto"/>
              </a:rPr>
              <a:t>one of the many security </a:t>
            </a:r>
            <a:r>
              <a:rPr lang="en-IN" b="0" i="0" dirty="0">
                <a:effectLst/>
                <a:latin typeface="Roboto"/>
              </a:rPr>
              <a:t>vulnerabilities</a:t>
            </a:r>
          </a:p>
          <a:p>
            <a:r>
              <a:rPr lang="en-IN" b="0" i="0" dirty="0">
                <a:effectLst/>
                <a:latin typeface="Roboto"/>
              </a:rPr>
              <a:t> Many IoT devices have </a:t>
            </a:r>
            <a:r>
              <a:rPr lang="en-IN" b="0" i="0" dirty="0">
                <a:solidFill>
                  <a:srgbClr val="FFFF00"/>
                </a:solidFill>
                <a:effectLst/>
                <a:latin typeface="Roboto"/>
              </a:rPr>
              <a:t>default passwords left unchanged</a:t>
            </a:r>
            <a:r>
              <a:rPr lang="en-IN" b="0" i="0" dirty="0">
                <a:effectLst/>
                <a:latin typeface="Roboto"/>
              </a:rPr>
              <a:t>, </a:t>
            </a:r>
            <a:r>
              <a:rPr lang="en-IN" b="0" i="0" dirty="0">
                <a:solidFill>
                  <a:srgbClr val="FFFF00"/>
                </a:solidFill>
                <a:effectLst/>
                <a:latin typeface="Roboto"/>
              </a:rPr>
              <a:t>unpatched software </a:t>
            </a:r>
            <a:r>
              <a:rPr lang="en-IN" b="0" i="0" dirty="0">
                <a:effectLst/>
                <a:latin typeface="Roboto"/>
              </a:rPr>
              <a:t>and other major security vulnerabilities.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</a:rPr>
              <a:t>2</a:t>
            </a:r>
            <a:r>
              <a:rPr lang="en-IN" sz="2800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Roboto"/>
              </a:rPr>
              <a:t>.</a:t>
            </a:r>
            <a:r>
              <a:rPr lang="en-IN" sz="2800" b="0" i="0" dirty="0">
                <a:solidFill>
                  <a:srgbClr val="EA0000"/>
                </a:solidFill>
                <a:effectLst/>
                <a:latin typeface="Roboto"/>
              </a:rPr>
              <a:t>BANDWIDTH</a:t>
            </a:r>
          </a:p>
          <a:p>
            <a:pPr>
              <a:lnSpc>
                <a:spcPct val="170000"/>
              </a:lnSpc>
            </a:pPr>
            <a:r>
              <a:rPr lang="en-IN" b="0" i="0" dirty="0">
                <a:effectLst/>
                <a:latin typeface="Roboto"/>
              </a:rPr>
              <a:t>Connectivity is a bigger challenge to the IoT </a:t>
            </a:r>
          </a:p>
          <a:p>
            <a:pPr>
              <a:lnSpc>
                <a:spcPct val="170000"/>
              </a:lnSpc>
            </a:pPr>
            <a:r>
              <a:rPr lang="en-IN" b="0" i="0" dirty="0">
                <a:effectLst/>
                <a:latin typeface="Roboto"/>
              </a:rPr>
              <a:t>Features like </a:t>
            </a:r>
            <a:r>
              <a:rPr lang="en-IN" b="0" i="0" dirty="0">
                <a:solidFill>
                  <a:srgbClr val="FFFF00"/>
                </a:solidFill>
                <a:effectLst/>
                <a:latin typeface="Roboto"/>
              </a:rPr>
              <a:t>intelligent switching between mobile network operators </a:t>
            </a:r>
            <a:r>
              <a:rPr lang="en-IN" b="0" i="0" dirty="0">
                <a:effectLst/>
                <a:latin typeface="Roboto"/>
              </a:rPr>
              <a:t>(MNOs) are particularly useful for creating a more reliable and user-friendly IoT product</a:t>
            </a:r>
            <a:endParaRPr lang="en-IN" dirty="0"/>
          </a:p>
          <a:p>
            <a:endParaRPr lang="en-IN" b="1" dirty="0">
              <a:solidFill>
                <a:srgbClr val="FFFF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EFA19"/>
              </a:solidFill>
              <a:effectLst/>
              <a:latin typeface="Robo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DA3B-81D6-430D-9F39-0925415D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E186-8213-47A8-8DC0-F673C8A5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2A04-E451-4431-8279-0168BCFF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11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2329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00CC-3570-4BBD-B16F-B2897A3E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36E0-1732-4651-A156-1B47CED2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  <a:effectLst/>
              </a:rPr>
              <a:t>“How much more IOT can do is only left to your imagination - Unleash Your Creativity”</a:t>
            </a:r>
            <a:endParaRPr lang="en-IN" sz="4000" b="1" spc="600" dirty="0">
              <a:solidFill>
                <a:srgbClr val="FF0000"/>
              </a:solidFill>
              <a:effectLst/>
              <a:latin typeface="Broadway" panose="04040905080B02020502" pitchFamily="82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865A-10F8-420E-8C92-E2388375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EEA-4F73-4B39-9225-F19C8D49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CE2A-9700-4CEA-B916-BDFA4EE8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12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8508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52DB-1E04-4D2B-9549-0EA807ED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D298-CEA0-411C-8C96-8EC8AAA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https://www.slideshare.net/</a:t>
            </a:r>
            <a:endParaRPr lang="en-IN" dirty="0"/>
          </a:p>
          <a:p>
            <a:r>
              <a:rPr lang="en-IN" dirty="0">
                <a:hlinkClick r:id="rId3"/>
              </a:rPr>
              <a:t>https://youtube.com/</a:t>
            </a:r>
            <a:endParaRPr lang="en-IN" dirty="0"/>
          </a:p>
          <a:p>
            <a:r>
              <a:rPr lang="en-IN" dirty="0">
                <a:hlinkClick r:id="rId4"/>
              </a:rPr>
              <a:t>https://www.iot-now.com/2019/07/07/97056-what-is-iot/</a:t>
            </a:r>
            <a:endParaRPr lang="en-IN" dirty="0"/>
          </a:p>
          <a:p>
            <a:r>
              <a:rPr lang="en-IN" dirty="0">
                <a:hlinkClick r:id="rId5"/>
              </a:rPr>
              <a:t>https://www.linkedin.com/pulse/why-we-need-iot-internet-things-jugeshwar-mahto#:~:text=IoT%20wants%20to%20connect%20all,we%20can%20use%20it%20whenever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81A5-8E96-48B8-B0A5-C089E5A3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9EB1-F3DB-41B7-BE36-0E4A0A6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E75C-7798-4311-B5FF-1CF78035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13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2400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8D93-4C4D-4065-B052-DE7587AB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50" y="1786575"/>
            <a:ext cx="10353763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spc="600" dirty="0">
                <a:solidFill>
                  <a:srgbClr val="EAEAEA"/>
                </a:solidFill>
                <a:effectLst/>
                <a:latin typeface="Broadway" panose="04040905080B02020502" pitchFamily="82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D295-7925-4940-8CF4-F2CFA87F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3E9A-576B-429D-94BC-DDDEDF78228D}" type="datetime1">
              <a:rPr lang="en-IN" smtClean="0"/>
              <a:t>28-05-2021</a:t>
            </a:fld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7A09E7-4D1E-4F0D-A653-7EC3058F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98400-500E-4612-A708-A47371A5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55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B29E54-E343-4FD1-9B60-7A721A9C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50" y="-168175"/>
            <a:ext cx="11524951" cy="1428651"/>
          </a:xfrm>
        </p:spPr>
        <p:txBody>
          <a:bodyPr vert="horz" wrap="square" lIns="252000" tIns="324000" rIns="288000" bIns="324000" rtlCol="0">
            <a:noAutofit/>
          </a:bodyPr>
          <a:lstStyle/>
          <a:p>
            <a:pPr marL="95398" indent="0" algn="ctr">
              <a:lnSpc>
                <a:spcPct val="100000"/>
              </a:lnSpc>
              <a:spcAft>
                <a:spcPts val="2400"/>
              </a:spcAft>
              <a:buNone/>
            </a:pPr>
            <a:r>
              <a:rPr lang="en-IN" sz="4000" dirty="0"/>
              <a:t>TOPICS</a:t>
            </a:r>
          </a:p>
          <a:p>
            <a:pPr marL="381141" indent="-285744">
              <a:lnSpc>
                <a:spcPct val="250000"/>
              </a:lnSpc>
              <a:spcAft>
                <a:spcPts val="2400"/>
              </a:spcAft>
            </a:pPr>
            <a:r>
              <a:rPr lang="en-IN" sz="1800" dirty="0"/>
              <a:t>What is IOT</a:t>
            </a:r>
          </a:p>
          <a:p>
            <a:pPr marL="323992">
              <a:lnSpc>
                <a:spcPct val="250000"/>
              </a:lnSpc>
              <a:spcAft>
                <a:spcPts val="2400"/>
              </a:spcAft>
            </a:pPr>
            <a:r>
              <a:rPr lang="en-IN" sz="1800" dirty="0"/>
              <a:t>Why IOT</a:t>
            </a:r>
          </a:p>
          <a:p>
            <a:pPr marL="323992">
              <a:lnSpc>
                <a:spcPct val="250000"/>
              </a:lnSpc>
              <a:spcAft>
                <a:spcPts val="2400"/>
              </a:spcAft>
            </a:pPr>
            <a:r>
              <a:rPr lang="en-IN" sz="1800" dirty="0"/>
              <a:t>How IOT works</a:t>
            </a:r>
          </a:p>
          <a:p>
            <a:pPr>
              <a:lnSpc>
                <a:spcPct val="250000"/>
              </a:lnSpc>
              <a:spcAft>
                <a:spcPts val="2400"/>
              </a:spcAft>
            </a:pPr>
            <a:r>
              <a:rPr lang="en-IN" sz="1800" dirty="0"/>
              <a:t>Challenges of IOT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98B33-4B72-41C5-8A63-0EA3E3C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06F0-AC72-4506-A12B-364545FED7C6}" type="datetime1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F140-72E2-494E-A959-72AA4201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053" y="6478488"/>
            <a:ext cx="6672865" cy="365125"/>
          </a:xfrm>
        </p:spPr>
        <p:txBody>
          <a:bodyPr/>
          <a:lstStyle/>
          <a:p>
            <a:r>
              <a:rPr lang="en-IN" dirty="0"/>
              <a:t>ST.JOSEPH COLLEGE OF ENGINEERING AND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1F146-89C8-46BA-8E52-38075705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2</a:t>
            </a:fld>
            <a:endParaRPr lang="en-IN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F244DCC-50D4-494C-9F40-2C313914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76" y="1063416"/>
            <a:ext cx="4740777" cy="4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37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23BB-8B01-4261-A1EF-719B3B94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IOT?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AB353-993A-47EC-83B1-5B524C98D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81" y="1550405"/>
            <a:ext cx="3350315" cy="29333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7301-3558-4745-83AE-EC5E72EE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27F9-8B81-4D1D-8E6C-F43763CE0F62}" type="datetime1">
              <a:rPr lang="en-IN" smtClean="0"/>
              <a:t>28-05-2021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7DFD6-CCDD-41B8-B271-C7E311D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3421C-3CA4-45F6-B644-31242190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ADCED-CDEB-4B72-B9F1-8F0C6A6F8362}"/>
              </a:ext>
            </a:extLst>
          </p:cNvPr>
          <p:cNvSpPr txBox="1"/>
          <p:nvPr/>
        </p:nvSpPr>
        <p:spPr>
          <a:xfrm>
            <a:off x="2" y="1359511"/>
            <a:ext cx="9342783" cy="468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400" dirty="0">
                <a:latin typeface="Helvetica Neue"/>
              </a:rPr>
              <a:t>The Internet of Things (IoT) is the </a:t>
            </a:r>
            <a:r>
              <a:rPr lang="en-IN" sz="2400" dirty="0">
                <a:solidFill>
                  <a:srgbClr val="FFFF00"/>
                </a:solidFill>
                <a:latin typeface="Helvetica Neue"/>
              </a:rPr>
              <a:t>network </a:t>
            </a:r>
            <a:r>
              <a:rPr lang="en-IN" sz="2400" dirty="0">
                <a:latin typeface="Helvetica Neue"/>
              </a:rPr>
              <a:t>of </a:t>
            </a:r>
            <a:r>
              <a:rPr lang="en-IN" sz="2400" dirty="0">
                <a:solidFill>
                  <a:srgbClr val="FFFF00"/>
                </a:solidFill>
                <a:latin typeface="Helvetica Neue"/>
              </a:rPr>
              <a:t>physical objects </a:t>
            </a:r>
            <a:r>
              <a:rPr lang="en-IN" sz="2400" dirty="0">
                <a:latin typeface="Helvetica Neue"/>
              </a:rPr>
              <a:t>or </a:t>
            </a:r>
            <a:r>
              <a:rPr lang="en-IN" sz="2400" dirty="0">
                <a:solidFill>
                  <a:srgbClr val="FFFF00"/>
                </a:solidFill>
                <a:latin typeface="Helvetica Neue"/>
              </a:rPr>
              <a:t>"things" </a:t>
            </a:r>
            <a:r>
              <a:rPr lang="en-IN" sz="2400" dirty="0">
                <a:latin typeface="Helvetica Neue"/>
              </a:rPr>
              <a:t>embedded </a:t>
            </a:r>
            <a:r>
              <a:rPr lang="en-IN" sz="2400" dirty="0"/>
              <a:t> </a:t>
            </a:r>
            <a:r>
              <a:rPr lang="en-IN" sz="2400" dirty="0">
                <a:latin typeface="Helvetica Neue"/>
              </a:rPr>
              <a:t> with electronics, software, sensors, and network connectivity, which enables these objects to </a:t>
            </a:r>
            <a:r>
              <a:rPr lang="en-IN" sz="2400" dirty="0">
                <a:solidFill>
                  <a:srgbClr val="FFFF00"/>
                </a:solidFill>
                <a:latin typeface="Helvetica Neue"/>
              </a:rPr>
              <a:t>collect </a:t>
            </a:r>
            <a:r>
              <a:rPr lang="en-IN" sz="2400" dirty="0">
                <a:latin typeface="Helvetica Neue"/>
              </a:rPr>
              <a:t>and </a:t>
            </a:r>
            <a:r>
              <a:rPr lang="en-IN" sz="2400" dirty="0">
                <a:solidFill>
                  <a:srgbClr val="FFFF00"/>
                </a:solidFill>
                <a:latin typeface="Helvetica Neue"/>
              </a:rPr>
              <a:t>exchange data.</a:t>
            </a:r>
            <a:endParaRPr lang="en-IN" sz="2400" dirty="0">
              <a:solidFill>
                <a:srgbClr val="FFFF00"/>
              </a:solidFill>
            </a:endParaRPr>
          </a:p>
          <a:p>
            <a:pPr>
              <a:lnSpc>
                <a:spcPct val="300000"/>
              </a:lnSpc>
            </a:pP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476C1-F96B-4461-9AC6-2E0C620FBD15}"/>
              </a:ext>
            </a:extLst>
          </p:cNvPr>
          <p:cNvSpPr txBox="1"/>
          <p:nvPr/>
        </p:nvSpPr>
        <p:spPr>
          <a:xfrm flipH="1">
            <a:off x="8951180" y="4744278"/>
            <a:ext cx="243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http://www.syncopathlabs.com/wp-content/uploads/2018/09/WhatIsIt-300x254.jpg</a:t>
            </a:r>
          </a:p>
        </p:txBody>
      </p:sp>
    </p:spTree>
    <p:extLst>
      <p:ext uri="{BB962C8B-B14F-4D97-AF65-F5344CB8AC3E}">
        <p14:creationId xmlns:p14="http://schemas.microsoft.com/office/powerpoint/2010/main" val="400601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3198-7639-44A1-80A6-0BC2401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IOT?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101A-FBD5-4898-B664-A43E0AC1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9988"/>
            <a:ext cx="10353763" cy="4951827"/>
          </a:xfrm>
        </p:spPr>
        <p:txBody>
          <a:bodyPr/>
          <a:lstStyle/>
          <a:p>
            <a:pPr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/>
              <a:t>Automation and control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/>
              <a:t>Communication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/>
              <a:t>Monitor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dirty="0"/>
              <a:t>Time and Money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EA8D-1BCF-4210-B909-8D8EBB14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B134-23A3-404B-AC01-2796E3641EA6}" type="datetime1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6023-6E70-4418-BDB6-0E09461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DA11-C4E0-4F60-90DF-A7A900B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7855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3F17-183D-42B0-B75B-324737C0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Automation and control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effectLst/>
                <a:latin typeface="Source Serif Pro"/>
              </a:rPr>
              <a:t>Without human intervention, the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machines </a:t>
            </a:r>
            <a:r>
              <a:rPr lang="en-IN" sz="2800" dirty="0">
                <a:effectLst/>
                <a:latin typeface="Source Serif Pro"/>
              </a:rPr>
              <a:t>are able to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communicate</a:t>
            </a:r>
            <a:r>
              <a:rPr lang="en-IN" sz="2800" dirty="0">
                <a:effectLst/>
                <a:latin typeface="Source Serif Pro"/>
              </a:rPr>
              <a:t> with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each other </a:t>
            </a:r>
            <a:r>
              <a:rPr lang="en-IN" sz="2800" dirty="0">
                <a:effectLst/>
                <a:latin typeface="Source Serif Pro"/>
              </a:rPr>
              <a:t>leading to faster and timely output.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effectLst/>
                <a:latin typeface="Source Serif Pro"/>
              </a:rPr>
              <a:t> Also known as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Machine-to-Machine</a:t>
            </a:r>
            <a:r>
              <a:rPr lang="en-IN" sz="2800" dirty="0">
                <a:effectLst/>
                <a:latin typeface="Source Serif Pro"/>
              </a:rPr>
              <a:t> (M2M) communication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effectLst/>
                <a:latin typeface="Source Serif Pro"/>
              </a:rPr>
              <a:t>Physical devices are able to stay connected and hence the total transparency is available with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lesser inefficiencies</a:t>
            </a:r>
            <a:r>
              <a:rPr lang="en-IN" sz="2800" dirty="0">
                <a:effectLst/>
                <a:latin typeface="Source Serif Pro"/>
              </a:rPr>
              <a:t> and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greater quality</a:t>
            </a:r>
            <a:r>
              <a:rPr lang="en-IN" sz="2800" dirty="0">
                <a:effectLst/>
                <a:latin typeface="Source Serif Pro"/>
              </a:rPr>
              <a:t>.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3C16-E3A1-4621-97AD-DE1CC4EC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F2BD-26EE-4E1D-BC86-B74A380A2BBF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3D98-43BD-41EB-8EBE-653A51DF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B05EB-73C3-4325-A156-FF6931BA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378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1E6D-9CDB-492F-97C1-E712912A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17696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N" sz="4000" b="1" dirty="0">
                <a:effectLst/>
              </a:rPr>
              <a:t>Monitor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Knowing </a:t>
            </a:r>
            <a:r>
              <a:rPr lang="en-IN" sz="2800" dirty="0">
                <a:effectLst/>
                <a:latin typeface="Source Serif Pro"/>
              </a:rPr>
              <a:t>the exact </a:t>
            </a:r>
            <a:r>
              <a:rPr lang="en-IN" sz="2800" dirty="0">
                <a:solidFill>
                  <a:srgbClr val="FFFF00"/>
                </a:solidFill>
                <a:effectLst/>
                <a:latin typeface="Source Serif Pro"/>
              </a:rPr>
              <a:t>quantity</a:t>
            </a:r>
            <a:r>
              <a:rPr lang="en-IN" sz="2800" dirty="0">
                <a:effectLst/>
                <a:latin typeface="Source Serif Pro"/>
              </a:rPr>
              <a:t> of supplies or the air quality in your home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>
              <a:latin typeface="Source Serif Pr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IN" sz="4000" b="1" dirty="0">
                <a:effectLst/>
                <a:latin typeface="Source Serif Pro"/>
              </a:rPr>
              <a:t>Time and Money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effectLst/>
                <a:latin typeface="Source Serif Pro"/>
              </a:rPr>
              <a:t>The amount of time saved because of IoT could be quite large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effectLst/>
                <a:latin typeface="Source Serif Pro"/>
              </a:rPr>
              <a:t> And in today’s modern life, we all could use more time.</a:t>
            </a:r>
            <a:endParaRPr lang="en-IN" sz="4000" dirty="0">
              <a:latin typeface="Source Serif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1BF4-8C21-46FB-AFE7-61AE3A7F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E36D-ECB3-41D4-9462-344C0CF4B28F}" type="datetime1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559E-EF72-4595-96B9-2B7D952B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838AB-EF8D-49A1-83E5-B53715FD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3139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6C95-E4D1-45BB-BF35-D9F18C5F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761" y="295729"/>
            <a:ext cx="9404723" cy="1400530"/>
          </a:xfrm>
        </p:spPr>
        <p:txBody>
          <a:bodyPr/>
          <a:lstStyle/>
          <a:p>
            <a:r>
              <a:rPr lang="en-IN" dirty="0"/>
              <a:t>HOW IOT WORKS?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BF85B7-69BA-4CF5-BF41-61637132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438" y="618421"/>
            <a:ext cx="12379568" cy="62439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82A-E3A8-48D1-B08F-6FE39FBC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80E4-DB86-466A-A822-88BECD815F3E}" type="datetime1">
              <a:rPr lang="en-IN" smtClean="0">
                <a:solidFill>
                  <a:srgbClr val="FF0000"/>
                </a:solidFill>
              </a:rPr>
              <a:t>28-05-2021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6BE58-4DEE-4F2D-AF77-E0A598CF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94000-D8B6-4E0E-A709-CF0C82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>
                <a:solidFill>
                  <a:srgbClr val="FF0000"/>
                </a:solidFill>
              </a:rPr>
              <a:t>7</a:t>
            </a:fld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8B59-A459-416B-92E8-688E50DB6D6A}"/>
              </a:ext>
            </a:extLst>
          </p:cNvPr>
          <p:cNvSpPr txBox="1"/>
          <p:nvPr/>
        </p:nvSpPr>
        <p:spPr>
          <a:xfrm>
            <a:off x="6241774" y="5885073"/>
            <a:ext cx="73549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https://d2h0cx97tjks2p.cloudfront.net/blogs/wp-content/uploads/sites/2/2018/05/iot-working-image-1.png</a:t>
            </a:r>
          </a:p>
        </p:txBody>
      </p:sp>
    </p:spTree>
    <p:extLst>
      <p:ext uri="{BB962C8B-B14F-4D97-AF65-F5344CB8AC3E}">
        <p14:creationId xmlns:p14="http://schemas.microsoft.com/office/powerpoint/2010/main" val="273496908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222A-B61F-400A-9FC0-3C839EB8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Sensors/devices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6EF667-BF52-4BCC-B78C-828AC2A3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45" y="1237371"/>
            <a:ext cx="4017975" cy="369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7B2C-F8E8-41E3-997A-669BD4B1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D173-0C06-413A-BD32-D71F61BF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C54A-DD8F-4E63-B6C2-58C9630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8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49BD9-E2C2-4086-AECE-CD62EEEB64D0}"/>
              </a:ext>
            </a:extLst>
          </p:cNvPr>
          <p:cNvSpPr txBox="1"/>
          <p:nvPr/>
        </p:nvSpPr>
        <p:spPr>
          <a:xfrm>
            <a:off x="1575583" y="1631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93C17-714D-4079-8B0C-5451FC6369FB}"/>
              </a:ext>
            </a:extLst>
          </p:cNvPr>
          <p:cNvSpPr txBox="1"/>
          <p:nvPr/>
        </p:nvSpPr>
        <p:spPr>
          <a:xfrm>
            <a:off x="309489" y="1330897"/>
            <a:ext cx="76246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</a:rPr>
              <a:t>Sensors play an important role in </a:t>
            </a: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</a:rPr>
              <a:t>creating solutions using IoT</a:t>
            </a:r>
            <a:r>
              <a:rPr lang="en-IN" sz="2000" dirty="0">
                <a:latin typeface="arial" panose="020B0604020202020204" pitchFamily="34" charset="0"/>
              </a:rPr>
              <a:t>.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</a:rPr>
              <a:t>Sensors are devices that </a:t>
            </a: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</a:rPr>
              <a:t>detect external information</a:t>
            </a:r>
            <a:r>
              <a:rPr lang="en-IN" sz="2000" dirty="0">
                <a:latin typeface="arial" panose="020B0604020202020204" pitchFamily="34" charset="0"/>
              </a:rPr>
              <a:t>, </a:t>
            </a: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</a:rPr>
              <a:t>replacing</a:t>
            </a:r>
            <a:r>
              <a:rPr lang="en-IN" sz="2000" dirty="0">
                <a:latin typeface="arial" panose="020B0604020202020204" pitchFamily="34" charset="0"/>
              </a:rPr>
              <a:t> it with a</a:t>
            </a:r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FFFF00"/>
                </a:solidFill>
                <a:latin typeface="arial" panose="020B0604020202020204" pitchFamily="34" charset="0"/>
              </a:rPr>
              <a:t>signal </a:t>
            </a:r>
            <a:r>
              <a:rPr lang="en-IN" sz="2000" dirty="0">
                <a:latin typeface="arial" panose="020B0604020202020204" pitchFamily="34" charset="0"/>
              </a:rPr>
              <a:t>that humans and machines can distinguish.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Temperature and humidity sensors ,Acceleration sensors ,Gyro sensors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165B1-DE51-4173-8F4D-8215C8A8323B}"/>
              </a:ext>
            </a:extLst>
          </p:cNvPr>
          <p:cNvSpPr txBox="1"/>
          <p:nvPr/>
        </p:nvSpPr>
        <p:spPr>
          <a:xfrm>
            <a:off x="7934178" y="5103793"/>
            <a:ext cx="458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https://d2h0cx97tjks2p.cloudfront.net/blogs/wp-content/uploads/sites/2/2018/05/iot-working-image-3.jpg</a:t>
            </a:r>
          </a:p>
        </p:txBody>
      </p:sp>
    </p:spTree>
    <p:extLst>
      <p:ext uri="{BB962C8B-B14F-4D97-AF65-F5344CB8AC3E}">
        <p14:creationId xmlns:p14="http://schemas.microsoft.com/office/powerpoint/2010/main" val="396295277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F1C5-E579-4DD0-9D30-71796501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2CBB-DC70-4451-97FD-AABAF21A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Iot</a:t>
            </a:r>
            <a:r>
              <a:rPr lang="en-IN" b="0" i="0" dirty="0">
                <a:effectLst/>
                <a:latin typeface="Arial" panose="020B0604020202020204" pitchFamily="34" charset="0"/>
              </a:rPr>
              <a:t>) gateway is a physical 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device </a:t>
            </a:r>
            <a:r>
              <a:rPr lang="en-IN" b="0" i="0" dirty="0">
                <a:effectLst/>
                <a:latin typeface="Arial" panose="020B0604020202020204" pitchFamily="34" charset="0"/>
              </a:rPr>
              <a:t>or software program that serves as the 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connection point </a:t>
            </a:r>
            <a:r>
              <a:rPr lang="en-IN" b="0" i="0" dirty="0">
                <a:effectLst/>
                <a:latin typeface="Arial" panose="020B0604020202020204" pitchFamily="34" charset="0"/>
              </a:rPr>
              <a:t>between the</a:t>
            </a:r>
            <a:r>
              <a:rPr lang="en-IN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cloud and controllers, sensors and intelligent devices.</a:t>
            </a:r>
          </a:p>
          <a:p>
            <a:pPr>
              <a:lnSpc>
                <a:spcPct val="2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 A gateway provides a place to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preprocess</a:t>
            </a:r>
            <a:r>
              <a:rPr lang="en-IN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that data locally at the edge before sending it on to the cloud</a:t>
            </a:r>
          </a:p>
          <a:p>
            <a:pPr>
              <a:lnSpc>
                <a:spcPct val="250000"/>
              </a:lnSpc>
            </a:pPr>
            <a:r>
              <a:rPr lang="en-IN" b="0" i="0" dirty="0">
                <a:effectLst/>
                <a:latin typeface="Arial" panose="020B0604020202020204" pitchFamily="34" charset="0"/>
              </a:rPr>
              <a:t> Can have a big impact on response times and network transmission costs.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B24E-FCCF-4BAD-A681-E96DFF66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F6F8-9FCB-4DFA-B946-B01A319CF0E3}" type="datetime1">
              <a:rPr lang="en-IN" smtClean="0"/>
              <a:t>28-05-2021</a:t>
            </a:fld>
            <a:endParaRPr lang="en-IN" dirty="0">
              <a:solidFill>
                <a:srgbClr val="EA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9A72-BB41-4C77-BDC3-3E88E06B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ST.JOSEPH COLLEGE OF ENGINEERING AND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E389-AB9C-48D0-B361-70E01AD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9BF-0A3C-46AF-8020-9109D3A91137}" type="slidenum">
              <a:rPr lang="en-IN" smtClean="0"/>
              <a:pPr/>
              <a:t>9</a:t>
            </a:fld>
            <a:endParaRPr lang="en-IN" dirty="0">
              <a:solidFill>
                <a:srgbClr val="E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3945"/>
      </p:ext>
    </p:extLst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598</TotalTime>
  <Words>706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Arial</vt:lpstr>
      <vt:lpstr>Bookman Old Style</vt:lpstr>
      <vt:lpstr>Broadway</vt:lpstr>
      <vt:lpstr>Calibri</vt:lpstr>
      <vt:lpstr>Century Gothic</vt:lpstr>
      <vt:lpstr>Helvetica Neue</vt:lpstr>
      <vt:lpstr>Inter</vt:lpstr>
      <vt:lpstr>Open Sans</vt:lpstr>
      <vt:lpstr>Roboto</vt:lpstr>
      <vt:lpstr>Rockwell</vt:lpstr>
      <vt:lpstr>Source Serif Pro</vt:lpstr>
      <vt:lpstr>Wingdings</vt:lpstr>
      <vt:lpstr>Wingdings 3</vt:lpstr>
      <vt:lpstr>Damask</vt:lpstr>
      <vt:lpstr>Ion</vt:lpstr>
      <vt:lpstr> INTERNET OF THINGS</vt:lpstr>
      <vt:lpstr>PowerPoint Presentation</vt:lpstr>
      <vt:lpstr>WHAT IS IOT?</vt:lpstr>
      <vt:lpstr>Why IOT?</vt:lpstr>
      <vt:lpstr>PowerPoint Presentation</vt:lpstr>
      <vt:lpstr>PowerPoint Presentation</vt:lpstr>
      <vt:lpstr>HOW IOT WORKS?</vt:lpstr>
      <vt:lpstr>Sensors/devices</vt:lpstr>
      <vt:lpstr>GATEWAY</vt:lpstr>
      <vt:lpstr>CLOUD/SERVER</vt:lpstr>
      <vt:lpstr>CHALLENGES OF IOT 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j</dc:creator>
  <cp:lastModifiedBy>j</cp:lastModifiedBy>
  <cp:revision>62</cp:revision>
  <dcterms:created xsi:type="dcterms:W3CDTF">2021-02-04T14:45:31Z</dcterms:created>
  <dcterms:modified xsi:type="dcterms:W3CDTF">2021-05-28T08:49:47Z</dcterms:modified>
</cp:coreProperties>
</file>