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8"/>
  </p:notesMasterIdLst>
  <p:handoutMasterIdLst>
    <p:handoutMasterId r:id="rId29"/>
  </p:handoutMasterIdLst>
  <p:sldIdLst>
    <p:sldId id="257" r:id="rId5"/>
    <p:sldId id="267" r:id="rId6"/>
    <p:sldId id="260" r:id="rId7"/>
    <p:sldId id="269" r:id="rId8"/>
    <p:sldId id="271" r:id="rId9"/>
    <p:sldId id="285" r:id="rId10"/>
    <p:sldId id="283" r:id="rId11"/>
    <p:sldId id="292" r:id="rId12"/>
    <p:sldId id="276" r:id="rId13"/>
    <p:sldId id="277" r:id="rId14"/>
    <p:sldId id="293" r:id="rId15"/>
    <p:sldId id="281" r:id="rId16"/>
    <p:sldId id="280" r:id="rId17"/>
    <p:sldId id="275" r:id="rId18"/>
    <p:sldId id="274" r:id="rId19"/>
    <p:sldId id="273" r:id="rId20"/>
    <p:sldId id="287" r:id="rId21"/>
    <p:sldId id="272" r:id="rId22"/>
    <p:sldId id="289" r:id="rId23"/>
    <p:sldId id="291" r:id="rId24"/>
    <p:sldId id="278" r:id="rId25"/>
    <p:sldId id="294" r:id="rId26"/>
    <p:sldId id="2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dirty="0"/>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25-04-2024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dirty="0"/>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dirty="0"/>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25-04-2024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dirty="0"/>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dirty="0"/>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dirty="0"/>
          </a:p>
        </p:txBody>
      </p:sp>
      <p:sp>
        <p:nvSpPr>
          <p:cNvPr id="5" name="Footer Placeholder 4"/>
          <p:cNvSpPr>
            <a:spLocks noGrp="1"/>
          </p:cNvSpPr>
          <p:nvPr>
            <p:ph type="ftr" sz="quarter" idx="11"/>
          </p:nvPr>
        </p:nvSpPr>
        <p:spPr/>
        <p:txBody>
          <a:bodyPr/>
          <a:lstStyle/>
          <a:p>
            <a:r>
              <a:rPr lang="en-IN" dirty="0"/>
              <a:t>BATCH NO:                   PRESENTED DATE:</a:t>
            </a:r>
          </a:p>
        </p:txBody>
      </p:sp>
      <p:sp>
        <p:nvSpPr>
          <p:cNvPr id="6" name="Header Placeholder 5"/>
          <p:cNvSpPr>
            <a:spLocks noGrp="1"/>
          </p:cNvSpPr>
          <p:nvPr>
            <p:ph type="hdr" sz="quarter" idx="12"/>
          </p:nvPr>
        </p:nvSpPr>
        <p:spPr/>
        <p:txBody>
          <a:bodyPr/>
          <a:lstStyle/>
          <a:p>
            <a:r>
              <a:rPr lang="en-IN" dirty="0"/>
              <a:t>REVIEW-I</a:t>
            </a:r>
          </a:p>
        </p:txBody>
      </p:sp>
    </p:spTree>
    <p:extLst>
      <p:ext uri="{BB962C8B-B14F-4D97-AF65-F5344CB8AC3E}">
        <p14:creationId xmlns:p14="http://schemas.microsoft.com/office/powerpoint/2010/main" val="201219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dirty="0"/>
              <a:t>REVIEW-I</a:t>
            </a:r>
          </a:p>
        </p:txBody>
      </p:sp>
      <p:sp>
        <p:nvSpPr>
          <p:cNvPr id="5" name="Footer Placeholder 4"/>
          <p:cNvSpPr>
            <a:spLocks noGrp="1"/>
          </p:cNvSpPr>
          <p:nvPr>
            <p:ph type="ftr" sz="quarter" idx="4"/>
          </p:nvPr>
        </p:nvSpPr>
        <p:spPr/>
        <p:txBody>
          <a:bodyPr/>
          <a:lstStyle/>
          <a:p>
            <a:r>
              <a:rPr lang="en-IN" dirty="0"/>
              <a:t>BATCH NO:                   PRESENTED DATE:</a:t>
            </a:r>
          </a:p>
        </p:txBody>
      </p:sp>
      <p:sp>
        <p:nvSpPr>
          <p:cNvPr id="6" name="Slide Number Placeholder 5"/>
          <p:cNvSpPr>
            <a:spLocks noGrp="1"/>
          </p:cNvSpPr>
          <p:nvPr>
            <p:ph type="sldNum" sz="quarter" idx="5"/>
          </p:nvPr>
        </p:nvSpPr>
        <p:spPr/>
        <p:txBody>
          <a:bodyPr/>
          <a:lstStyle/>
          <a:p>
            <a:fld id="{20769F63-365D-4A0A-B033-A46EF4671CBB}" type="slidenum">
              <a:rPr lang="en-IN" smtClean="0"/>
              <a:t>16</a:t>
            </a:fld>
            <a:endParaRPr lang="en-IN" dirty="0"/>
          </a:p>
        </p:txBody>
      </p:sp>
    </p:spTree>
    <p:extLst>
      <p:ext uri="{BB962C8B-B14F-4D97-AF65-F5344CB8AC3E}">
        <p14:creationId xmlns:p14="http://schemas.microsoft.com/office/powerpoint/2010/main" val="4830240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25-04-2024</a:t>
            </a:fld>
            <a:endParaRPr lang="en-IN" dirty="0"/>
          </a:p>
        </p:txBody>
      </p:sp>
      <p:sp>
        <p:nvSpPr>
          <p:cNvPr id="5" name="Footer Placeholder 4"/>
          <p:cNvSpPr>
            <a:spLocks noGrp="1"/>
          </p:cNvSpPr>
          <p:nvPr>
            <p:ph type="ftr" sz="quarter" idx="11"/>
          </p:nvPr>
        </p:nvSpPr>
        <p:spPr>
          <a:xfrm>
            <a:off x="812805" y="6272785"/>
            <a:ext cx="4745736" cy="365125"/>
          </a:xfrm>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dirty="0"/>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25-04-2024</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25-04-2024</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25-04-2024</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25-04-2024</a:t>
            </a:fld>
            <a:endParaRPr lang="en-IN"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dirty="0"/>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dirty="0"/>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25-04-2024</a:t>
            </a:fld>
            <a:endParaRPr lang="en-IN" dirty="0"/>
          </a:p>
        </p:txBody>
      </p:sp>
      <p:sp>
        <p:nvSpPr>
          <p:cNvPr id="6" name="Footer Placeholder 5"/>
          <p:cNvSpPr>
            <a:spLocks noGrp="1"/>
          </p:cNvSpPr>
          <p:nvPr>
            <p:ph type="ftr" sz="quarter" idx="11"/>
          </p:nvPr>
        </p:nvSpPr>
        <p:spPr/>
        <p:txBody>
          <a:bodyPr/>
          <a:lstStyle/>
          <a:p>
            <a:r>
              <a:rPr lang="en-IN" dirty="0"/>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25-04-2024</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25-04-2024</a:t>
            </a:fld>
            <a:endParaRPr lang="en-IN"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25-04-2024</a:t>
            </a:fld>
            <a:endParaRPr lang="en-IN" dirty="0"/>
          </a:p>
        </p:txBody>
      </p:sp>
      <p:sp>
        <p:nvSpPr>
          <p:cNvPr id="3" name="Footer Placeholder 2"/>
          <p:cNvSpPr>
            <a:spLocks noGrp="1"/>
          </p:cNvSpPr>
          <p:nvPr>
            <p:ph type="ftr" sz="quarter" idx="11"/>
          </p:nvPr>
        </p:nvSpPr>
        <p:spPr/>
        <p:txBody>
          <a:bodyPr/>
          <a:lstStyle/>
          <a:p>
            <a:r>
              <a:rPr lang="en-IN" dirty="0"/>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25-04-2024</a:t>
            </a:fld>
            <a:endParaRPr lang="en-IN" dirty="0"/>
          </a:p>
        </p:txBody>
      </p:sp>
      <p:sp>
        <p:nvSpPr>
          <p:cNvPr id="10" name="Footer Placeholder 9"/>
          <p:cNvSpPr>
            <a:spLocks noGrp="1"/>
          </p:cNvSpPr>
          <p:nvPr>
            <p:ph type="ftr" sz="quarter" idx="11"/>
          </p:nvPr>
        </p:nvSpPr>
        <p:spPr/>
        <p:txBody>
          <a:bodyPr/>
          <a:lstStyle/>
          <a:p>
            <a:r>
              <a:rPr lang="en-IN" dirty="0"/>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25-04-2024</a:t>
            </a:fld>
            <a:endParaRPr lang="en-IN" dirty="0"/>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dirty="0"/>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25-04-2024</a:t>
            </a:fld>
            <a:endParaRPr lang="en-IN"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dirty="0"/>
              <a:t>BATCH NO:        DEPARTMENT OF COMPUTER SCIENCE &amp; ENGINEERING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dirty="0"/>
              <a:t>BATCH-NO:</a:t>
            </a:r>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lvl="0" algn="ctr" eaLnBrk="1" latinLnBrk="1" hangingPunct="1"/>
            <a:r>
              <a:rPr lang="en-US" sz="1600" b="1" dirty="0">
                <a:latin typeface="Times New Roman" pitchFamily="18" charset="0"/>
                <a:ea typeface="Verdana" pitchFamily="34" charset="0"/>
                <a:cs typeface="Times New Roman" pitchFamily="18" charset="0"/>
              </a:rPr>
              <a:t>IN-HOUSE</a:t>
            </a:r>
          </a:p>
          <a:p>
            <a:pPr lvl="0" algn="ctr" eaLnBrk="1" latinLnBrk="1" hangingPunct="1"/>
            <a:r>
              <a:rPr lang="en-US" sz="1600" b="1" dirty="0">
                <a:latin typeface="Times New Roman" pitchFamily="18" charset="0"/>
                <a:ea typeface="Verdana" pitchFamily="34" charset="0"/>
                <a:cs typeface="Times New Roman" pitchFamily="18" charset="0"/>
              </a:rPr>
              <a:t>WINTER SEMESTER(2023-2024)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1015663"/>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a:cs typeface="Times New Roman"/>
              </a:rPr>
              <a:t>ENHANCING INSURANCE CLAIM INTEGRITY USING MACHINE LEARNING  FOR FRAUD DETECTION AND ANALYSIS</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707904" y="4869160"/>
            <a:ext cx="5220072" cy="151323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marL="190500" indent="-177800">
              <a:lnSpc>
                <a:spcPct val="100000"/>
              </a:lnSpc>
              <a:spcBef>
                <a:spcPts val="370"/>
              </a:spcBef>
              <a:buAutoNum type="arabicPeriod"/>
              <a:tabLst>
                <a:tab pos="190500" algn="l"/>
              </a:tabLst>
            </a:pPr>
            <a:r>
              <a:rPr lang="en-US" sz="1400" b="1" spc="-5" dirty="0">
                <a:latin typeface="Times New Roman"/>
                <a:cs typeface="Times New Roman"/>
              </a:rPr>
              <a:t>Y.Karunkumar </a:t>
            </a:r>
            <a:r>
              <a:rPr lang="en-US" sz="1400" b="1" dirty="0">
                <a:latin typeface="Times New Roman"/>
                <a:cs typeface="Times New Roman"/>
              </a:rPr>
              <a:t>(VTU</a:t>
            </a:r>
            <a:r>
              <a:rPr lang="en-US" sz="1400" b="1" spc="-114" dirty="0">
                <a:latin typeface="Times New Roman"/>
                <a:cs typeface="Times New Roman"/>
              </a:rPr>
              <a:t> </a:t>
            </a:r>
            <a:r>
              <a:rPr lang="en-US" sz="1400" b="1" spc="-5" dirty="0">
                <a:latin typeface="Times New Roman"/>
                <a:cs typeface="Times New Roman"/>
              </a:rPr>
              <a:t>18059)(20UECS1037)</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M.V.Vishnuvardhan </a:t>
            </a:r>
            <a:r>
              <a:rPr lang="en-US" sz="1400" b="1" dirty="0">
                <a:latin typeface="Times New Roman"/>
                <a:cs typeface="Times New Roman"/>
              </a:rPr>
              <a:t>(VTU</a:t>
            </a:r>
            <a:r>
              <a:rPr lang="en-US" sz="1400" b="1" spc="-114" dirty="0">
                <a:latin typeface="Times New Roman"/>
                <a:cs typeface="Times New Roman"/>
              </a:rPr>
              <a:t>16707</a:t>
            </a:r>
            <a:r>
              <a:rPr lang="en-US" sz="1400" b="1" spc="-5" dirty="0">
                <a:latin typeface="Times New Roman"/>
                <a:cs typeface="Times New Roman"/>
              </a:rPr>
              <a:t>)(20UECS0603)</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Y.Ramanareddy </a:t>
            </a:r>
            <a:r>
              <a:rPr lang="en-US" sz="1400" b="1" dirty="0">
                <a:latin typeface="Times New Roman"/>
                <a:cs typeface="Times New Roman"/>
              </a:rPr>
              <a:t>(VTU</a:t>
            </a:r>
            <a:r>
              <a:rPr lang="en-US" sz="1400" b="1" spc="-114" dirty="0">
                <a:latin typeface="Times New Roman"/>
                <a:cs typeface="Times New Roman"/>
              </a:rPr>
              <a:t> </a:t>
            </a:r>
            <a:r>
              <a:rPr lang="en-US" sz="1400" b="1" spc="-5" dirty="0">
                <a:latin typeface="Times New Roman"/>
                <a:cs typeface="Times New Roman"/>
              </a:rPr>
              <a:t>16717)(20UECS1046)</a:t>
            </a:r>
            <a:endParaRPr lang="en-US" sz="1400" dirty="0">
              <a:latin typeface="Times New Roman"/>
              <a:cs typeface="Times New Roman"/>
            </a:endParaRP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1169551"/>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Dr. S.Lalitha </a:t>
            </a:r>
          </a:p>
          <a:p>
            <a:r>
              <a:rPr lang="en-US" sz="1400" b="1" spc="-25" dirty="0">
                <a:latin typeface="Times New Roman"/>
                <a:cs typeface="Times New Roman"/>
              </a:rPr>
              <a:t>Associate Professor</a:t>
            </a:r>
            <a:endParaRPr lang="en-US" sz="1400" dirty="0">
              <a:latin typeface="Times New Roman"/>
              <a:cs typeface="Times New Roman"/>
            </a:endParaRPr>
          </a:p>
          <a:p>
            <a:endParaRPr lang="en-IN" sz="1400" b="1"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fld id="{BDE25BC2-97E0-42D5-B1EE-307C8651BB35}" type="datetime1">
              <a:rPr lang="en-IN" smtClean="0"/>
              <a:t>25-04-2024</a:t>
            </a:fld>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 1: </a:t>
            </a:r>
            <a:r>
              <a:rPr lang="en-US" sz="2400" dirty="0">
                <a:latin typeface="Times New Roman" panose="02020603050405020304" pitchFamily="18" charset="0"/>
                <a:cs typeface="Times New Roman" panose="02020603050405020304" pitchFamily="18" charset="0"/>
              </a:rPr>
              <a:t>Data Collection and Pre-processing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lnSpcReduction="10000"/>
          </a:bodyPr>
          <a:lstStyle/>
          <a:p>
            <a:pPr algn="just"/>
            <a:r>
              <a:rPr lang="en-US" sz="1800" b="0" i="0" dirty="0">
                <a:effectLst/>
                <a:latin typeface="Times New Roman" panose="02020603050405020304" pitchFamily="18" charset="0"/>
                <a:cs typeface="Times New Roman" panose="02020603050405020304" pitchFamily="18" charset="0"/>
              </a:rPr>
              <a:t>Determine the specific data attributes needed for fraud detection in insurance claims, such as claim details, policyholder information, transaction history, etc.</a:t>
            </a:r>
            <a:endParaRPr lang="en-US" sz="1800" dirty="0">
              <a:latin typeface="Times New Roman" panose="02020603050405020304" pitchFamily="18" charset="0"/>
              <a:cs typeface="Times New Roman" panose="02020603050405020304" pitchFamily="18" charset="0"/>
            </a:endParaRPr>
          </a:p>
          <a:p>
            <a:pPr algn="just"/>
            <a:r>
              <a:rPr lang="en-US" sz="1800" b="1" i="0" dirty="0">
                <a:effectLst/>
                <a:latin typeface="Times New Roman" panose="02020603050405020304" pitchFamily="18" charset="0"/>
                <a:cs typeface="Times New Roman" panose="02020603050405020304" pitchFamily="18" charset="0"/>
              </a:rPr>
              <a:t>Data Collection</a:t>
            </a:r>
            <a:r>
              <a:rPr lang="en-US" sz="1800" b="0" i="0" dirty="0">
                <a:effectLst/>
                <a:latin typeface="Times New Roman" panose="02020603050405020304" pitchFamily="18" charset="0"/>
                <a:cs typeface="Times New Roman" panose="02020603050405020304" pitchFamily="18" charset="0"/>
              </a:rPr>
              <a:t>: Collect comprehensive datasets from reliable sources containing information relevant to insurance claims, ensuring data integrity and completeness.</a:t>
            </a:r>
          </a:p>
          <a:p>
            <a:pPr algn="just"/>
            <a:r>
              <a:rPr lang="en-US" sz="1800" b="1" i="0" dirty="0">
                <a:effectLst/>
                <a:latin typeface="Times New Roman" panose="02020603050405020304" pitchFamily="18" charset="0"/>
                <a:cs typeface="Times New Roman" panose="02020603050405020304" pitchFamily="18" charset="0"/>
              </a:rPr>
              <a:t>Data Cleaning</a:t>
            </a:r>
            <a:r>
              <a:rPr lang="en-US" sz="1800" b="0" i="0" dirty="0">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Handle missing values, outliers, and inconsistencies in the data. Ensure data quality before proceeding to the next steps.</a:t>
            </a:r>
          </a:p>
          <a:p>
            <a:pPr algn="just"/>
            <a:r>
              <a:rPr lang="en-US" sz="1800" b="1" i="0" dirty="0">
                <a:solidFill>
                  <a:srgbClr val="0D0D0D"/>
                </a:solidFill>
                <a:effectLst/>
                <a:latin typeface="Times New Roman" panose="02020603050405020304" pitchFamily="18" charset="0"/>
                <a:cs typeface="Times New Roman" panose="02020603050405020304" pitchFamily="18" charset="0"/>
              </a:rPr>
              <a:t>Feature Engineering:</a:t>
            </a:r>
            <a:r>
              <a:rPr lang="en-US" sz="1800" b="0" i="0" dirty="0">
                <a:solidFill>
                  <a:srgbClr val="0D0D0D"/>
                </a:solidFill>
                <a:effectLst/>
                <a:latin typeface="Times New Roman" panose="02020603050405020304" pitchFamily="18" charset="0"/>
                <a:cs typeface="Times New Roman" panose="02020603050405020304" pitchFamily="18" charset="0"/>
              </a:rPr>
              <a:t> Extract relevant features from the raw data that could help in distinguishing between legitimate and fraudulent claims. This could include variables like claim amount, claim type, policyholder information, claim history, etc.</a:t>
            </a:r>
          </a:p>
          <a:p>
            <a:pPr algn="just"/>
            <a:r>
              <a:rPr lang="en-US" sz="1800" b="1" i="0" dirty="0">
                <a:solidFill>
                  <a:srgbClr val="0D0D0D"/>
                </a:solidFill>
                <a:effectLst/>
                <a:latin typeface="Times New Roman" panose="02020603050405020304" pitchFamily="18" charset="0"/>
                <a:cs typeface="Times New Roman" panose="02020603050405020304" pitchFamily="18" charset="0"/>
              </a:rPr>
              <a:t>Data Transformation:</a:t>
            </a:r>
            <a:r>
              <a:rPr lang="en-US" sz="1800" b="0" i="0" dirty="0">
                <a:solidFill>
                  <a:srgbClr val="0D0D0D"/>
                </a:solidFill>
                <a:effectLst/>
                <a:latin typeface="Times New Roman" panose="02020603050405020304" pitchFamily="18" charset="0"/>
                <a:cs typeface="Times New Roman" panose="02020603050405020304" pitchFamily="18" charset="0"/>
              </a:rPr>
              <a:t> Normalize or scale the features to ensure they are on similar scales. Convert categorical variables into numerical representations through techniques like one-hot encoding or label encoding.</a:t>
            </a:r>
          </a:p>
          <a:p>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25-04-2024</a:t>
            </a:fld>
            <a:endParaRPr lang="en-IN" dirty="0"/>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10</a:t>
            </a:fld>
            <a:endParaRPr lang="en-IN" dirty="0"/>
          </a:p>
        </p:txBody>
      </p:sp>
    </p:spTree>
    <p:extLst>
      <p:ext uri="{BB962C8B-B14F-4D97-AF65-F5344CB8AC3E}">
        <p14:creationId xmlns:p14="http://schemas.microsoft.com/office/powerpoint/2010/main" val="243672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 2: </a:t>
            </a:r>
            <a:r>
              <a:rPr lang="en-US" sz="2400" dirty="0">
                <a:latin typeface="Times New Roman" panose="02020603050405020304" pitchFamily="18" charset="0"/>
                <a:cs typeface="Times New Roman" panose="02020603050405020304" pitchFamily="18" charset="0"/>
              </a:rPr>
              <a:t> Training the Model and Implementation</a:t>
            </a:r>
            <a:br>
              <a:rPr lang="en-US" sz="2400"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Model Selection</a:t>
            </a:r>
            <a:r>
              <a:rPr lang="en-US" sz="1800" b="0" i="0" dirty="0">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Choose appropriate machine learning algorithms for fraud detection. Commonly used algorithms include:</a:t>
            </a:r>
          </a:p>
          <a:p>
            <a:pPr marL="742950" lvl="1" indent="-285750" algn="l">
              <a:buFont typeface="+mj-lt"/>
              <a:buAutoNum type="arabicPeriod"/>
            </a:pPr>
            <a:r>
              <a:rPr lang="en-IN" sz="1600" b="0" i="0" dirty="0">
                <a:solidFill>
                  <a:srgbClr val="0D0D0D"/>
                </a:solidFill>
                <a:effectLst/>
                <a:latin typeface="Times New Roman" panose="02020603050405020304" pitchFamily="18" charset="0"/>
                <a:cs typeface="Times New Roman" panose="02020603050405020304" pitchFamily="18" charset="0"/>
              </a:rPr>
              <a:t>Logistic Regression</a:t>
            </a:r>
          </a:p>
          <a:p>
            <a:pPr marL="742950" lvl="1" indent="-285750" algn="l">
              <a:buFont typeface="+mj-lt"/>
              <a:buAutoNum type="arabicPeriod"/>
            </a:pPr>
            <a:r>
              <a:rPr lang="en-IN" sz="1600" b="0" i="0" dirty="0">
                <a:solidFill>
                  <a:srgbClr val="0D0D0D"/>
                </a:solidFill>
                <a:effectLst/>
                <a:latin typeface="Times New Roman" panose="02020603050405020304" pitchFamily="18" charset="0"/>
                <a:cs typeface="Times New Roman" panose="02020603050405020304" pitchFamily="18" charset="0"/>
              </a:rPr>
              <a:t>Decision Trees</a:t>
            </a:r>
          </a:p>
          <a:p>
            <a:pPr marL="742950" lvl="1" indent="-285750" algn="l">
              <a:buFont typeface="+mj-lt"/>
              <a:buAutoNum type="arabicPeriod"/>
            </a:pPr>
            <a:r>
              <a:rPr lang="en-IN" sz="1600" b="0" i="0" dirty="0">
                <a:solidFill>
                  <a:srgbClr val="0D0D0D"/>
                </a:solidFill>
                <a:effectLst/>
                <a:latin typeface="Times New Roman" panose="02020603050405020304" pitchFamily="18" charset="0"/>
                <a:cs typeface="Times New Roman" panose="02020603050405020304" pitchFamily="18" charset="0"/>
              </a:rPr>
              <a:t>Gradient Boosting Machines (</a:t>
            </a:r>
            <a:r>
              <a:rPr lang="en-IN" sz="1600" dirty="0">
                <a:solidFill>
                  <a:srgbClr val="0D0D0D"/>
                </a:solidFill>
                <a:latin typeface="Times New Roman" panose="02020603050405020304" pitchFamily="18" charset="0"/>
                <a:cs typeface="Times New Roman" panose="02020603050405020304" pitchFamily="18" charset="0"/>
              </a:rPr>
              <a:t>SGD</a:t>
            </a:r>
            <a:r>
              <a:rPr lang="en-IN"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16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742950" lvl="1" indent="-285750" algn="l">
              <a:buFont typeface="+mj-lt"/>
              <a:buAutoNum type="arabicPeriod"/>
            </a:pPr>
            <a:r>
              <a:rPr lang="en-US" sz="1600" i="0" dirty="0">
                <a:effectLst/>
                <a:highlight>
                  <a:srgbClr val="FFFFFF"/>
                </a:highlight>
                <a:latin typeface="Times New Roman" panose="02020603050405020304" pitchFamily="18" charset="0"/>
                <a:cs typeface="Times New Roman" panose="02020603050405020304" pitchFamily="18" charset="0"/>
              </a:rPr>
              <a:t>Naive Bayes</a:t>
            </a:r>
            <a:endParaRPr lang="en-IN" sz="1600" i="0" dirty="0">
              <a:effectLst/>
              <a:latin typeface="Times New Roman" panose="02020603050405020304" pitchFamily="18" charset="0"/>
              <a:cs typeface="Times New Roman" panose="02020603050405020304" pitchFamily="18" charset="0"/>
            </a:endParaRPr>
          </a:p>
          <a:p>
            <a:pPr algn="just"/>
            <a:r>
              <a:rPr lang="en-IN" sz="1800" b="1" i="0" dirty="0">
                <a:solidFill>
                  <a:srgbClr val="0D0D0D"/>
                </a:solidFill>
                <a:effectLst/>
                <a:latin typeface="Times New Roman" panose="02020603050405020304" pitchFamily="18" charset="0"/>
                <a:cs typeface="Times New Roman" panose="02020603050405020304" pitchFamily="18" charset="0"/>
              </a:rPr>
              <a:t>Model Training</a:t>
            </a:r>
            <a:r>
              <a:rPr lang="en-IN" sz="2100" b="1" i="0" dirty="0">
                <a:solidFill>
                  <a:srgbClr val="0D0D0D"/>
                </a:solidFill>
                <a:effectLst/>
                <a:latin typeface="Times New Roman" panose="02020603050405020304" pitchFamily="18" charset="0"/>
                <a:cs typeface="Times New Roman" panose="02020603050405020304" pitchFamily="18" charset="0"/>
              </a:rPr>
              <a:t>:</a:t>
            </a:r>
            <a:r>
              <a:rPr lang="en-IN" sz="2100" b="0" i="0" dirty="0">
                <a:solidFill>
                  <a:srgbClr val="0D0D0D"/>
                </a:solidFill>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Split the preprocessed data into training and testing sets. Train the selected models on the training data.</a:t>
            </a:r>
          </a:p>
          <a:p>
            <a:pPr algn="just"/>
            <a:r>
              <a:rPr lang="en-IN" sz="1800" b="1" i="0" dirty="0">
                <a:solidFill>
                  <a:srgbClr val="0D0D0D"/>
                </a:solidFill>
                <a:effectLst/>
                <a:latin typeface="Times New Roman" panose="02020603050405020304" pitchFamily="18" charset="0"/>
                <a:cs typeface="Times New Roman" panose="02020603050405020304" pitchFamily="18" charset="0"/>
              </a:rPr>
              <a:t>Model Evaluation:</a:t>
            </a:r>
            <a:r>
              <a:rPr lang="en-IN" sz="1800" b="0" i="0" dirty="0">
                <a:solidFill>
                  <a:srgbClr val="0D0D0D"/>
                </a:solidFill>
                <a:effectLst/>
                <a:latin typeface="Times New Roman" panose="02020603050405020304" pitchFamily="18" charset="0"/>
                <a:cs typeface="Times New Roman" panose="02020603050405020304" pitchFamily="18" charset="0"/>
              </a:rPr>
              <a:t> Evaluate the performance of each model using appropriate metrics such as accuracy, precision, recall, F1-score, and area under the ROC curve (AUC-ROC). Tune hyperparameters to improve model performance.</a:t>
            </a:r>
          </a:p>
          <a:p>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fld id="{B0BB0584-8292-43A0-945E-D5FA59BFE0E9}" type="datetime1">
              <a:rPr lang="en-IN" smtClean="0"/>
              <a:t>25-04-2024</a:t>
            </a:fld>
            <a:endParaRPr lang="en-IN" dirty="0"/>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11</a:t>
            </a:fld>
            <a:endParaRPr lang="en-IN" dirty="0"/>
          </a:p>
        </p:txBody>
      </p:sp>
    </p:spTree>
    <p:extLst>
      <p:ext uri="{BB962C8B-B14F-4D97-AF65-F5344CB8AC3E}">
        <p14:creationId xmlns:p14="http://schemas.microsoft.com/office/powerpoint/2010/main" val="145841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1F510-F272-4061-819F-52754DBDC412}"/>
              </a:ext>
            </a:extLst>
          </p:cNvPr>
          <p:cNvSpPr>
            <a:spLocks noGrp="1"/>
          </p:cNvSpPr>
          <p:nvPr>
            <p:ph idx="1"/>
          </p:nvPr>
        </p:nvSpPr>
        <p:spPr>
          <a:xfrm>
            <a:off x="457200" y="136526"/>
            <a:ext cx="8229600" cy="5989638"/>
          </a:xfrm>
        </p:spPr>
        <p:txBody>
          <a:bodyPr/>
          <a:lstStyle/>
          <a:p>
            <a:pPr marL="0" indent="0">
              <a:buNone/>
            </a:pPr>
            <a:r>
              <a:rPr lang="en-US" sz="2400" dirty="0">
                <a:latin typeface="Times New Roman" panose="02020603050405020304" pitchFamily="18" charset="0"/>
                <a:cs typeface="Times New Roman" panose="02020603050405020304" pitchFamily="18" charset="0"/>
              </a:rPr>
              <a:t>Step 2:</a:t>
            </a:r>
            <a:r>
              <a:rPr lang="en-IN" sz="2400" dirty="0">
                <a:latin typeface="Times New Roman" panose="02020603050405020304" pitchFamily="18" charset="0"/>
                <a:cs typeface="Times New Roman" panose="02020603050405020304" pitchFamily="18" charset="0"/>
              </a:rPr>
              <a:t> Processing of data</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Step 3: Apply Machine Learning Algorithms</a:t>
            </a:r>
          </a:p>
        </p:txBody>
      </p:sp>
      <p:sp>
        <p:nvSpPr>
          <p:cNvPr id="2" name="Date Placeholder 1">
            <a:extLst>
              <a:ext uri="{FF2B5EF4-FFF2-40B4-BE49-F238E27FC236}">
                <a16:creationId xmlns:a16="http://schemas.microsoft.com/office/drawing/2014/main" id="{ADCB0B35-108D-4F13-9C3A-510A68682A8F}"/>
              </a:ext>
            </a:extLst>
          </p:cNvPr>
          <p:cNvSpPr>
            <a:spLocks noGrp="1"/>
          </p:cNvSpPr>
          <p:nvPr>
            <p:ph type="dt" sz="half" idx="10"/>
          </p:nvPr>
        </p:nvSpPr>
        <p:spPr/>
        <p:txBody>
          <a:bodyPr/>
          <a:lstStyle/>
          <a:p>
            <a:fld id="{45458280-6FAB-4376-A7F5-CAFB4D5938C4}" type="datetime1">
              <a:rPr lang="en-IN" smtClean="0"/>
              <a:t>25-04-2024</a:t>
            </a:fld>
            <a:endParaRPr lang="en-IN" dirty="0"/>
          </a:p>
        </p:txBody>
      </p:sp>
      <p:sp>
        <p:nvSpPr>
          <p:cNvPr id="4" name="Footer Placeholder 3">
            <a:extLst>
              <a:ext uri="{FF2B5EF4-FFF2-40B4-BE49-F238E27FC236}">
                <a16:creationId xmlns:a16="http://schemas.microsoft.com/office/drawing/2014/main" id="{56F01316-0206-44DC-8470-626A668EC5FC}"/>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AC6BEFAC-EA36-4F6D-B917-8E7AEDED04F0}"/>
              </a:ext>
            </a:extLst>
          </p:cNvPr>
          <p:cNvSpPr>
            <a:spLocks noGrp="1"/>
          </p:cNvSpPr>
          <p:nvPr>
            <p:ph type="sldNum" sz="quarter" idx="12"/>
          </p:nvPr>
        </p:nvSpPr>
        <p:spPr/>
        <p:txBody>
          <a:bodyPr/>
          <a:lstStyle/>
          <a:p>
            <a:fld id="{FA00FD27-8DB0-4CB2-BD37-BEA95C6A1008}" type="slidenum">
              <a:rPr lang="en-IN" smtClean="0"/>
              <a:t>12</a:t>
            </a:fld>
            <a:endParaRPr lang="en-IN" dirty="0"/>
          </a:p>
        </p:txBody>
      </p:sp>
      <p:pic>
        <p:nvPicPr>
          <p:cNvPr id="13" name="Picture 12" descr="A screen shot of a computer&#10;&#10;Description automatically generated">
            <a:extLst>
              <a:ext uri="{FF2B5EF4-FFF2-40B4-BE49-F238E27FC236}">
                <a16:creationId xmlns:a16="http://schemas.microsoft.com/office/drawing/2014/main" id="{BAC003EA-1D0D-3BA0-069A-CF495EEBB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6" y="836712"/>
            <a:ext cx="7056784" cy="1867338"/>
          </a:xfrm>
          <a:prstGeom prst="rect">
            <a:avLst/>
          </a:prstGeom>
        </p:spPr>
      </p:pic>
      <p:pic>
        <p:nvPicPr>
          <p:cNvPr id="7" name="Picture 6">
            <a:extLst>
              <a:ext uri="{FF2B5EF4-FFF2-40B4-BE49-F238E27FC236}">
                <a16:creationId xmlns:a16="http://schemas.microsoft.com/office/drawing/2014/main" id="{15581E8A-4982-15CD-D5F0-5D010F288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16" y="3376718"/>
            <a:ext cx="8655790" cy="2749446"/>
          </a:xfrm>
          <a:prstGeom prst="rect">
            <a:avLst/>
          </a:prstGeom>
        </p:spPr>
      </p:pic>
    </p:spTree>
    <p:extLst>
      <p:ext uri="{BB962C8B-B14F-4D97-AF65-F5344CB8AC3E}">
        <p14:creationId xmlns:p14="http://schemas.microsoft.com/office/powerpoint/2010/main" val="38870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A75F57-9D58-4AD7-8DCA-CB2C52B835E4}"/>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Activitiy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Colloboration Diagram(If applicable)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p:txBody>
      </p:sp>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fld id="{6C6BF4AC-4E26-4D1F-9003-921A18503A76}" type="datetime1">
              <a:rPr lang="en-IN" smtClean="0"/>
              <a:t>25-04-2024</a:t>
            </a:fld>
            <a:endParaRPr lang="en-IN" dirty="0"/>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13</a:t>
            </a:fld>
            <a:endParaRPr lang="en-IN" dirty="0"/>
          </a:p>
        </p:txBody>
      </p:sp>
    </p:spTree>
    <p:extLst>
      <p:ext uri="{BB962C8B-B14F-4D97-AF65-F5344CB8AC3E}">
        <p14:creationId xmlns:p14="http://schemas.microsoft.com/office/powerpoint/2010/main" val="268868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fld id="{B8D055EC-92E0-4521-8D38-203B5CE64B47}"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14</a:t>
            </a:fld>
            <a:endParaRPr lang="en-IN" dirty="0"/>
          </a:p>
        </p:txBody>
      </p:sp>
      <p:pic>
        <p:nvPicPr>
          <p:cNvPr id="7" name="Picture 6" descr="A diagram of a data processing process&#10;&#10;Description automatically generated">
            <a:extLst>
              <a:ext uri="{FF2B5EF4-FFF2-40B4-BE49-F238E27FC236}">
                <a16:creationId xmlns:a16="http://schemas.microsoft.com/office/drawing/2014/main" id="{5547DF67-C71B-824A-3AC0-43B7F831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61" y="1772816"/>
            <a:ext cx="7800975" cy="4077245"/>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fld id="{55E3AA76-41E4-444A-A1EB-FF3D494392FE}"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dirty="0"/>
          </a:p>
        </p:txBody>
      </p:sp>
      <p:pic>
        <p:nvPicPr>
          <p:cNvPr id="6" name="Content Placeholder 5">
            <a:extLst>
              <a:ext uri="{FF2B5EF4-FFF2-40B4-BE49-F238E27FC236}">
                <a16:creationId xmlns:a16="http://schemas.microsoft.com/office/drawing/2014/main" id="{A77E9F2F-EA8E-F505-5A78-8080E73889D0}"/>
              </a:ext>
            </a:extLst>
          </p:cNvPr>
          <p:cNvPicPr>
            <a:picLocks noGrp="1" noChangeAspect="1"/>
          </p:cNvPicPr>
          <p:nvPr>
            <p:ph idx="1"/>
          </p:nvPr>
        </p:nvPicPr>
        <p:blipFill>
          <a:blip r:embed="rId2"/>
          <a:stretch>
            <a:fillRect/>
          </a:stretch>
        </p:blipFill>
        <p:spPr>
          <a:xfrm>
            <a:off x="395536" y="1628800"/>
            <a:ext cx="8280920" cy="4248472"/>
          </a:xfrm>
          <a:prstGeom prst="rect">
            <a:avLst/>
          </a:prstGeom>
        </p:spPr>
      </p:pic>
    </p:spTree>
    <p:extLst>
      <p:ext uri="{BB962C8B-B14F-4D97-AF65-F5344CB8AC3E}">
        <p14:creationId xmlns:p14="http://schemas.microsoft.com/office/powerpoint/2010/main" val="150682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fld id="{80BA5178-A27B-409B-9787-8D37FAD366B6}"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dirty="0"/>
          </a:p>
        </p:txBody>
      </p:sp>
      <p:pic>
        <p:nvPicPr>
          <p:cNvPr id="7" name="Picture 6" descr="A diagram of a diagram&#10;&#10;Description automatically generated">
            <a:extLst>
              <a:ext uri="{FF2B5EF4-FFF2-40B4-BE49-F238E27FC236}">
                <a16:creationId xmlns:a16="http://schemas.microsoft.com/office/drawing/2014/main" id="{361E3A91-10D8-99B1-52AA-19F49F9BF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994887"/>
            <a:ext cx="8026122" cy="5271813"/>
          </a:xfrm>
          <a:prstGeom prst="rect">
            <a:avLst/>
          </a:prstGeom>
        </p:spPr>
      </p:pic>
    </p:spTree>
    <p:extLst>
      <p:ext uri="{BB962C8B-B14F-4D97-AF65-F5344CB8AC3E}">
        <p14:creationId xmlns:p14="http://schemas.microsoft.com/office/powerpoint/2010/main" val="380770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17FB-0DA0-F993-4DA4-DDB004A6C39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Class Diagram</a:t>
            </a:r>
            <a:br>
              <a:rPr lang="en-US" sz="4400" dirty="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40FC0827-B04D-0FE8-F308-7DEF00B043EA}"/>
              </a:ext>
            </a:extLst>
          </p:cNvPr>
          <p:cNvSpPr>
            <a:spLocks noGrp="1"/>
          </p:cNvSpPr>
          <p:nvPr>
            <p:ph type="dt" sz="half" idx="10"/>
          </p:nvPr>
        </p:nvSpPr>
        <p:spPr/>
        <p:txBody>
          <a:bodyPr/>
          <a:lstStyle/>
          <a:p>
            <a:fld id="{29B7F2CF-3883-4F4C-B632-6E38E4E094B5}" type="datetime1">
              <a:rPr lang="en-IN" smtClean="0"/>
              <a:t>25-04-2024</a:t>
            </a:fld>
            <a:endParaRPr lang="en-IN" dirty="0"/>
          </a:p>
        </p:txBody>
      </p:sp>
      <p:sp>
        <p:nvSpPr>
          <p:cNvPr id="5" name="Footer Placeholder 4">
            <a:extLst>
              <a:ext uri="{FF2B5EF4-FFF2-40B4-BE49-F238E27FC236}">
                <a16:creationId xmlns:a16="http://schemas.microsoft.com/office/drawing/2014/main" id="{4B83E4A0-AB76-BB04-5285-1346E0262EAE}"/>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02EC6527-3501-F6FA-8F7F-2069EEEBAAFF}"/>
              </a:ext>
            </a:extLst>
          </p:cNvPr>
          <p:cNvSpPr>
            <a:spLocks noGrp="1"/>
          </p:cNvSpPr>
          <p:nvPr>
            <p:ph type="sldNum" sz="quarter" idx="12"/>
          </p:nvPr>
        </p:nvSpPr>
        <p:spPr/>
        <p:txBody>
          <a:bodyPr/>
          <a:lstStyle/>
          <a:p>
            <a:fld id="{FA00FD27-8DB0-4CB2-BD37-BEA95C6A1008}" type="slidenum">
              <a:rPr lang="en-IN" smtClean="0"/>
              <a:t>17</a:t>
            </a:fld>
            <a:endParaRPr lang="en-IN" dirty="0"/>
          </a:p>
        </p:txBody>
      </p:sp>
      <p:pic>
        <p:nvPicPr>
          <p:cNvPr id="11" name="Content Placeholder 10" descr="A diagram of a customer data&#10;&#10;Description automatically generated">
            <a:extLst>
              <a:ext uri="{FF2B5EF4-FFF2-40B4-BE49-F238E27FC236}">
                <a16:creationId xmlns:a16="http://schemas.microsoft.com/office/drawing/2014/main" id="{228D7B9C-2730-6B89-7816-019ADD67B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60" y="2120900"/>
            <a:ext cx="6734280" cy="4051300"/>
          </a:xfrm>
        </p:spPr>
      </p:pic>
    </p:spTree>
    <p:extLst>
      <p:ext uri="{BB962C8B-B14F-4D97-AF65-F5344CB8AC3E}">
        <p14:creationId xmlns:p14="http://schemas.microsoft.com/office/powerpoint/2010/main" val="146019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Activitiy Diagram</a:t>
            </a:r>
          </a:p>
        </p:txBody>
      </p:sp>
      <p:pic>
        <p:nvPicPr>
          <p:cNvPr id="8" name="Content Placeholder 7" descr="A diagram of a workflow&#10;&#10;Description automatically generated">
            <a:extLst>
              <a:ext uri="{FF2B5EF4-FFF2-40B4-BE49-F238E27FC236}">
                <a16:creationId xmlns:a16="http://schemas.microsoft.com/office/drawing/2014/main" id="{8B81BEA9-FBE4-426F-A4EC-27ADA4CA6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7" y="2120900"/>
            <a:ext cx="7920880" cy="4051300"/>
          </a:xfrm>
        </p:spPr>
      </p:pic>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fld id="{AF08D5C2-CE6C-4B97-8923-65CF7B1D307C}"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18</a:t>
            </a:fld>
            <a:endParaRPr lang="en-IN" dirty="0"/>
          </a:p>
        </p:txBody>
      </p:sp>
    </p:spTree>
    <p:extLst>
      <p:ext uri="{BB962C8B-B14F-4D97-AF65-F5344CB8AC3E}">
        <p14:creationId xmlns:p14="http://schemas.microsoft.com/office/powerpoint/2010/main" val="3598811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F5FC-0CF3-EDE6-26B0-7BB3FCF3EF0A}"/>
              </a:ext>
            </a:extLst>
          </p:cNvPr>
          <p:cNvSpPr>
            <a:spLocks noGrp="1"/>
          </p:cNvSpPr>
          <p:nvPr>
            <p:ph type="title"/>
          </p:nvPr>
        </p:nvSpPr>
        <p:spPr/>
        <p:txBody>
          <a:bodyPr/>
          <a:lstStyle/>
          <a:p>
            <a:r>
              <a:rPr lang="en-US" sz="4400">
                <a:latin typeface="Times New Roman" panose="02020603050405020304" pitchFamily="18" charset="0"/>
                <a:cs typeface="Times New Roman" panose="02020603050405020304" pitchFamily="18" charset="0"/>
              </a:rPr>
              <a:t>Sequence Diagram</a:t>
            </a:r>
            <a:br>
              <a:rPr lang="en-US" sz="4400">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A13AE81D-87ED-C62D-0F69-5465AC2D8B31}"/>
              </a:ext>
            </a:extLst>
          </p:cNvPr>
          <p:cNvSpPr>
            <a:spLocks noGrp="1"/>
          </p:cNvSpPr>
          <p:nvPr>
            <p:ph type="dt" sz="half" idx="10"/>
          </p:nvPr>
        </p:nvSpPr>
        <p:spPr/>
        <p:txBody>
          <a:bodyPr/>
          <a:lstStyle/>
          <a:p>
            <a:fld id="{29B7F2CF-3883-4F4C-B632-6E38E4E094B5}" type="datetime1">
              <a:rPr lang="en-IN" smtClean="0"/>
              <a:t>25-04-2024</a:t>
            </a:fld>
            <a:endParaRPr lang="en-IN" dirty="0"/>
          </a:p>
        </p:txBody>
      </p:sp>
      <p:sp>
        <p:nvSpPr>
          <p:cNvPr id="5" name="Footer Placeholder 4">
            <a:extLst>
              <a:ext uri="{FF2B5EF4-FFF2-40B4-BE49-F238E27FC236}">
                <a16:creationId xmlns:a16="http://schemas.microsoft.com/office/drawing/2014/main" id="{623FCEC8-8FE5-1672-5B72-E8231AAEFBB3}"/>
              </a:ext>
            </a:extLst>
          </p:cNvPr>
          <p:cNvSpPr>
            <a:spLocks noGrp="1"/>
          </p:cNvSpPr>
          <p:nvPr>
            <p:ph type="ftr" sz="quarter" idx="11"/>
          </p:nvPr>
        </p:nvSpPr>
        <p:spPr/>
        <p:txBody>
          <a:bodyPr/>
          <a:lstStyle/>
          <a:p>
            <a:r>
              <a:rPr lang="en-IN"/>
              <a:t>BATCH NO:        DEPARTMENT OF COMPUTER SCIENCE &amp; ENGINEERING</a:t>
            </a:r>
            <a:endParaRPr lang="en-IN" dirty="0"/>
          </a:p>
        </p:txBody>
      </p:sp>
      <p:sp>
        <p:nvSpPr>
          <p:cNvPr id="6" name="Slide Number Placeholder 5">
            <a:extLst>
              <a:ext uri="{FF2B5EF4-FFF2-40B4-BE49-F238E27FC236}">
                <a16:creationId xmlns:a16="http://schemas.microsoft.com/office/drawing/2014/main" id="{2DCDA09C-5F81-573B-AA53-7C42278390D0}"/>
              </a:ext>
            </a:extLst>
          </p:cNvPr>
          <p:cNvSpPr>
            <a:spLocks noGrp="1"/>
          </p:cNvSpPr>
          <p:nvPr>
            <p:ph type="sldNum" sz="quarter" idx="12"/>
          </p:nvPr>
        </p:nvSpPr>
        <p:spPr/>
        <p:txBody>
          <a:bodyPr/>
          <a:lstStyle/>
          <a:p>
            <a:fld id="{FA00FD27-8DB0-4CB2-BD37-BEA95C6A1008}" type="slidenum">
              <a:rPr lang="en-IN" smtClean="0"/>
              <a:t>19</a:t>
            </a:fld>
            <a:endParaRPr lang="en-IN" dirty="0"/>
          </a:p>
        </p:txBody>
      </p:sp>
      <p:pic>
        <p:nvPicPr>
          <p:cNvPr id="10" name="Picture 9" descr="A screenshot of a computer screen&#10;&#10;Description automatically generated">
            <a:extLst>
              <a:ext uri="{FF2B5EF4-FFF2-40B4-BE49-F238E27FC236}">
                <a16:creationId xmlns:a16="http://schemas.microsoft.com/office/drawing/2014/main" id="{12424EEC-3B07-47A7-1F6C-F1127C74B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12776"/>
            <a:ext cx="5256584" cy="4519052"/>
          </a:xfrm>
          <a:prstGeom prst="rect">
            <a:avLst/>
          </a:prstGeom>
        </p:spPr>
      </p:pic>
    </p:spTree>
    <p:extLst>
      <p:ext uri="{BB962C8B-B14F-4D97-AF65-F5344CB8AC3E}">
        <p14:creationId xmlns:p14="http://schemas.microsoft.com/office/powerpoint/2010/main" val="31044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fld id="{43ED5206-148C-4A5A-B90D-45CD799BDAFA}" type="datetime1">
              <a:rPr lang="en-IN" smtClean="0"/>
              <a:t>25-04-2024</a:t>
            </a:fld>
            <a:endParaRPr lang="en-IN" dirty="0"/>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dirty="0"/>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dirty="0"/>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CCAA-0049-A2C7-AF29-B6035B387D8A}"/>
              </a:ext>
            </a:extLst>
          </p:cNvPr>
          <p:cNvSpPr>
            <a:spLocks noGrp="1"/>
          </p:cNvSpPr>
          <p:nvPr>
            <p:ph type="title"/>
          </p:nvPr>
        </p:nvSpPr>
        <p:spPr/>
        <p:txBody>
          <a:bodyPr/>
          <a:lstStyle/>
          <a:p>
            <a:r>
              <a:rPr lang="en-US" dirty="0"/>
              <a:t>E-r dIAGRAM</a:t>
            </a:r>
            <a:endParaRPr lang="en-IN" dirty="0"/>
          </a:p>
        </p:txBody>
      </p:sp>
      <p:sp>
        <p:nvSpPr>
          <p:cNvPr id="4" name="Date Placeholder 3">
            <a:extLst>
              <a:ext uri="{FF2B5EF4-FFF2-40B4-BE49-F238E27FC236}">
                <a16:creationId xmlns:a16="http://schemas.microsoft.com/office/drawing/2014/main" id="{33D730A0-FB1F-2759-FB99-5D436B117760}"/>
              </a:ext>
            </a:extLst>
          </p:cNvPr>
          <p:cNvSpPr>
            <a:spLocks noGrp="1"/>
          </p:cNvSpPr>
          <p:nvPr>
            <p:ph type="dt" sz="half" idx="10"/>
          </p:nvPr>
        </p:nvSpPr>
        <p:spPr/>
        <p:txBody>
          <a:bodyPr/>
          <a:lstStyle/>
          <a:p>
            <a:fld id="{29B7F2CF-3883-4F4C-B632-6E38E4E094B5}" type="datetime1">
              <a:rPr lang="en-IN" smtClean="0"/>
              <a:t>25-04-2024</a:t>
            </a:fld>
            <a:endParaRPr lang="en-IN" dirty="0"/>
          </a:p>
        </p:txBody>
      </p:sp>
      <p:sp>
        <p:nvSpPr>
          <p:cNvPr id="5" name="Footer Placeholder 4">
            <a:extLst>
              <a:ext uri="{FF2B5EF4-FFF2-40B4-BE49-F238E27FC236}">
                <a16:creationId xmlns:a16="http://schemas.microsoft.com/office/drawing/2014/main" id="{0B5233D9-896A-393F-2B18-8F0B452CAF3D}"/>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4C3DD23C-8C3B-4E6C-0532-60365E012862}"/>
              </a:ext>
            </a:extLst>
          </p:cNvPr>
          <p:cNvSpPr>
            <a:spLocks noGrp="1"/>
          </p:cNvSpPr>
          <p:nvPr>
            <p:ph type="sldNum" sz="quarter" idx="12"/>
          </p:nvPr>
        </p:nvSpPr>
        <p:spPr/>
        <p:txBody>
          <a:bodyPr/>
          <a:lstStyle/>
          <a:p>
            <a:fld id="{FA00FD27-8DB0-4CB2-BD37-BEA95C6A1008}" type="slidenum">
              <a:rPr lang="en-IN" smtClean="0"/>
              <a:t>20</a:t>
            </a:fld>
            <a:endParaRPr lang="en-IN" dirty="0"/>
          </a:p>
        </p:txBody>
      </p:sp>
      <p:pic>
        <p:nvPicPr>
          <p:cNvPr id="14" name="Content Placeholder 13" descr="A diagram of a company&#10;&#10;Description automatically generated">
            <a:extLst>
              <a:ext uri="{FF2B5EF4-FFF2-40B4-BE49-F238E27FC236}">
                <a16:creationId xmlns:a16="http://schemas.microsoft.com/office/drawing/2014/main" id="{F973C006-0B67-BD1B-9AAD-A2F4797335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499332"/>
            <a:ext cx="5974099" cy="4672868"/>
          </a:xfrm>
        </p:spPr>
      </p:pic>
    </p:spTree>
    <p:extLst>
      <p:ext uri="{BB962C8B-B14F-4D97-AF65-F5344CB8AC3E}">
        <p14:creationId xmlns:p14="http://schemas.microsoft.com/office/powerpoint/2010/main" val="161293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Severino, M. K., &amp; Peng, Y. (2021). Machine learning algorithms for fraud prediction in property insurance: Empirical evidence using real-world microdata. Journal of Insurance Analytics,</a:t>
            </a:r>
            <a:r>
              <a:rPr lang="en-US" b="0" i="0" dirty="0">
                <a:effectLst/>
                <a:latin typeface="Times New Roman" panose="02020603050405020304" pitchFamily="18" charset="0"/>
                <a:cs typeface="Times New Roman" panose="02020603050405020304" pitchFamily="18" charset="0"/>
              </a:rPr>
              <a:t> vol. 5, no. 1, 2021, pp. 45-58.</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Elsevier. (2022). Insurance Fraud Detection: Evidence from Artificial Intelligence and Machine Learning. Journal of Insurance Analytics, vol.7,no.3, pp.210-225.</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Mary, A. Jenita, and S. P. Angelin Claret. "Analytical Study on Fraud Detection in Healthcare Insurance Claim Data Using Machine Learning Classifiers." </a:t>
            </a:r>
            <a:r>
              <a:rPr lang="en-US" b="0" i="1" dirty="0">
                <a:effectLst/>
                <a:latin typeface="Times New Roman" panose="02020603050405020304" pitchFamily="18" charset="0"/>
                <a:cs typeface="Times New Roman" panose="02020603050405020304" pitchFamily="18" charset="0"/>
              </a:rPr>
              <a:t>Journal of Healthcare Analytics</a:t>
            </a:r>
            <a:r>
              <a:rPr lang="en-US" b="0" i="0" dirty="0">
                <a:effectLst/>
                <a:latin typeface="Times New Roman" panose="02020603050405020304" pitchFamily="18" charset="0"/>
                <a:cs typeface="Times New Roman" panose="02020603050405020304" pitchFamily="18" charset="0"/>
              </a:rPr>
              <a:t>, vol. 8, no. 2, 2022, pp. 145-162.</a:t>
            </a: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25-04-2024</a:t>
            </a:fld>
            <a:endParaRPr lang="en-IN" dirty="0"/>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21</a:t>
            </a:fld>
            <a:endParaRPr lang="en-IN" dirty="0"/>
          </a:p>
        </p:txBody>
      </p:sp>
    </p:spTree>
    <p:extLst>
      <p:ext uri="{BB962C8B-B14F-4D97-AF65-F5344CB8AC3E}">
        <p14:creationId xmlns:p14="http://schemas.microsoft.com/office/powerpoint/2010/main" val="10317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Adedayo, F. Adedotun, Oluwaseun A. Odusanya, Olumide S. Adesina, J.A. Adeyiga, Hilary I. Okagbue, and O. Oyewole. "Prediction of Automobile Insurance Fraud Claims Using Machine Learning." </a:t>
            </a:r>
            <a:r>
              <a:rPr lang="en-US" b="0" i="1" dirty="0">
                <a:effectLst/>
                <a:latin typeface="Times New Roman" panose="02020603050405020304" pitchFamily="18" charset="0"/>
                <a:cs typeface="Times New Roman" panose="02020603050405020304" pitchFamily="18" charset="0"/>
              </a:rPr>
              <a:t>Journal of Insurance Analytics</a:t>
            </a:r>
            <a:r>
              <a:rPr lang="en-US" b="0" i="0" dirty="0">
                <a:effectLst/>
                <a:latin typeface="Times New Roman" panose="02020603050405020304" pitchFamily="18" charset="0"/>
                <a:cs typeface="Times New Roman" panose="02020603050405020304" pitchFamily="18" charset="0"/>
              </a:rPr>
              <a:t>, vol. 6, no. 2, 2022, pp. 87-102.</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Mary Arockiam, Jenita, and Seraphim Pushpanathan Angelin Claret. "MapReduce-Iterative Support Vector Machine Classifier: Novel Fraud Detection Systems in Healthcare Insurance Industry." </a:t>
            </a:r>
            <a:r>
              <a:rPr lang="en-US" b="0" i="1" dirty="0">
                <a:effectLst/>
                <a:latin typeface="Times New Roman" panose="02020603050405020304" pitchFamily="18" charset="0"/>
                <a:cs typeface="Times New Roman" panose="02020603050405020304" pitchFamily="18" charset="0"/>
              </a:rPr>
              <a:t>Journal of Healthcare Informatics Research</a:t>
            </a:r>
            <a:r>
              <a:rPr lang="en-US" b="0" i="0" dirty="0">
                <a:effectLst/>
                <a:latin typeface="Times New Roman" panose="02020603050405020304" pitchFamily="18" charset="0"/>
                <a:cs typeface="Times New Roman" panose="02020603050405020304" pitchFamily="18" charset="0"/>
              </a:rPr>
              <a:t>, vol. 12, no. 3, 2023, pp. 211-226.</a:t>
            </a:r>
          </a:p>
          <a:p>
            <a:pPr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 Caruana, Mark Anthony, and Liam Grech. "Automobile Insurance Fraud Detection." </a:t>
            </a:r>
            <a:r>
              <a:rPr lang="en-US" b="0" i="1" dirty="0">
                <a:effectLst/>
                <a:latin typeface="Times New Roman" panose="02020603050405020304" pitchFamily="18" charset="0"/>
                <a:cs typeface="Times New Roman" panose="02020603050405020304" pitchFamily="18" charset="0"/>
              </a:rPr>
              <a:t>Journal of Fraud Detection and Prevention</a:t>
            </a:r>
            <a:r>
              <a:rPr lang="en-US" b="0" i="0" dirty="0">
                <a:effectLst/>
                <a:latin typeface="Times New Roman" panose="02020603050405020304" pitchFamily="18" charset="0"/>
                <a:cs typeface="Times New Roman" panose="02020603050405020304" pitchFamily="18" charset="0"/>
              </a:rPr>
              <a:t>, vol. 9, no. 4, 2023, pp. 301-315.</a:t>
            </a:r>
            <a:r>
              <a:rPr lang="en-US" b="0" i="0" dirty="0">
                <a:solidFill>
                  <a:srgbClr val="ECECEC"/>
                </a:solidFill>
                <a:effectLst/>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fld id="{55BBB77E-706F-4434-957B-D8355BF4ED0A}" type="datetime1">
              <a:rPr lang="en-IN" smtClean="0"/>
              <a:t>25-04-2024</a:t>
            </a:fld>
            <a:endParaRPr lang="en-IN" dirty="0"/>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22</a:t>
            </a:fld>
            <a:endParaRPr lang="en-IN" dirty="0"/>
          </a:p>
        </p:txBody>
      </p:sp>
    </p:spTree>
    <p:extLst>
      <p:ext uri="{BB962C8B-B14F-4D97-AF65-F5344CB8AC3E}">
        <p14:creationId xmlns:p14="http://schemas.microsoft.com/office/powerpoint/2010/main" val="53027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fld id="{9AA6929D-FBF1-49B9-B7EB-CAFAE318BF09}" type="datetime1">
              <a:rPr lang="en-IN" smtClean="0"/>
              <a:t>25-04-2024</a:t>
            </a:fld>
            <a:endParaRPr lang="en-IN" dirty="0"/>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23</a:t>
            </a:fld>
            <a:endParaRPr lang="en-IN" dirty="0"/>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323528" y="764704"/>
            <a:ext cx="8229600" cy="5159660"/>
          </a:xfrm>
        </p:spPr>
        <p:txBody>
          <a:bodyPr>
            <a:no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Insurance Company working as commercial enterprise from last few years have been experiencing fraud cases for all type of claims. </a:t>
            </a:r>
          </a:p>
          <a:p>
            <a:pPr algn="just"/>
            <a:r>
              <a:rPr lang="en-US" b="0" i="0" dirty="0">
                <a:solidFill>
                  <a:srgbClr val="333333"/>
                </a:solidFill>
                <a:effectLst/>
                <a:latin typeface="Times New Roman" panose="02020603050405020304" pitchFamily="18" charset="0"/>
                <a:cs typeface="Times New Roman" panose="02020603050405020304" pitchFamily="18" charset="0"/>
              </a:rPr>
              <a:t>Amount claimed by fraudulent is significantly huge that may causes serious problems, hence along with government, different organization also working to detect and reduce such activities. </a:t>
            </a:r>
          </a:p>
          <a:p>
            <a:pPr algn="just"/>
            <a:r>
              <a:rPr lang="en-US" b="0" i="0" dirty="0">
                <a:solidFill>
                  <a:srgbClr val="333333"/>
                </a:solidFill>
                <a:effectLst/>
                <a:latin typeface="Times New Roman" panose="02020603050405020304" pitchFamily="18" charset="0"/>
                <a:cs typeface="Times New Roman" panose="02020603050405020304" pitchFamily="18" charset="0"/>
              </a:rPr>
              <a:t>Such frauds occurred in all areas of insurance claim with high severity such as insurance claimed towards auto sector is fraud that widely claimed and prominent type, which can be done by fake accident claim.</a:t>
            </a:r>
          </a:p>
          <a:p>
            <a:pPr algn="just"/>
            <a:r>
              <a:rPr lang="en-US" b="0" i="0" dirty="0">
                <a:solidFill>
                  <a:srgbClr val="333333"/>
                </a:solidFill>
                <a:effectLst/>
                <a:latin typeface="Times New Roman" panose="02020603050405020304" pitchFamily="18" charset="0"/>
                <a:cs typeface="Times New Roman" panose="02020603050405020304" pitchFamily="18" charset="0"/>
              </a:rPr>
              <a:t>So, we aim to develop a project that work on insurance claim data set to detect fraud and fake claims amount.</a:t>
            </a:r>
            <a:endParaRPr lang="en-IN" dirty="0">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The project implement machine learning algorithms to build model to label and classify claim. </a:t>
            </a:r>
            <a:endParaRPr lang="en-IN" b="0" i="0" dirty="0">
              <a:solidFill>
                <a:srgbClr val="333333"/>
              </a:solidFill>
              <a:effectLst/>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fld id="{9BEE4593-0D8E-4444-A56B-222217CE2EFB}"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aim of the project is to use machine learning to detect and reduce fraudulent insurance claims, particularly in the auto sector, by analyzing a dataset and implementing classification algorithms.</a:t>
            </a:r>
          </a:p>
          <a:p>
            <a:pPr marL="0" indent="0">
              <a:buNone/>
            </a:pPr>
            <a:endParaRPr lang="en-IN" sz="24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identify what are the major determinants of fraud claims and proposed a machine learning solution for detecting fraud claims. Past claim data will be analyzed with underwriting details.</a:t>
            </a:r>
            <a:endParaRPr lang="en-IN"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0572" y="1704706"/>
            <a:ext cx="7772400" cy="4316581"/>
          </a:xfrm>
        </p:spPr>
        <p:txBody>
          <a:bodyPr>
            <a:normAutofit fontScale="25000" lnSpcReduction="20000"/>
          </a:bodyPr>
          <a:lstStyle/>
          <a:p>
            <a:pPr algn="just">
              <a:buFont typeface="Wingdings" panose="05000000000000000000" pitchFamily="2" charset="2"/>
              <a:buChar char="Ø"/>
            </a:pPr>
            <a:r>
              <a:rPr lang="en-US" sz="8000" b="0" i="0" dirty="0">
                <a:effectLst/>
                <a:latin typeface="Times New Roman" panose="02020603050405020304" pitchFamily="18" charset="0"/>
                <a:cs typeface="Times New Roman" panose="02020603050405020304" pitchFamily="18" charset="0"/>
              </a:rPr>
              <a:t>Insurance fraud presents a significant challenge for insurance companies worldwide, resulting in financial losses and higher premiums. Detecting and preventing fraudulent claims is essential for industry integrity and fairness. Traditional methods rely on manual investigation and rule-based systems, limiting adaptability.</a:t>
            </a:r>
          </a:p>
          <a:p>
            <a:pPr algn="just">
              <a:buFont typeface="Wingdings" panose="05000000000000000000" pitchFamily="2" charset="2"/>
              <a:buChar char="Ø"/>
            </a:pPr>
            <a:r>
              <a:rPr lang="en-US" sz="8000" b="0" i="0" dirty="0">
                <a:effectLst/>
                <a:latin typeface="Times New Roman" panose="02020603050405020304" pitchFamily="18" charset="0"/>
                <a:cs typeface="Times New Roman" panose="02020603050405020304" pitchFamily="18" charset="0"/>
              </a:rPr>
              <a:t>Machine learning is a powerful tool for enhancing fraud detection in insurance claims. By analyzing vast datasets, ML algorithms can identify patterns indicative of fraudulent activity. This enables insurance companies to detect fraud more effectively and proactively address complex schemes.</a:t>
            </a:r>
          </a:p>
          <a:p>
            <a:pPr algn="just">
              <a:buFont typeface="Wingdings" panose="05000000000000000000" pitchFamily="2" charset="2"/>
              <a:buChar char="Ø"/>
            </a:pPr>
            <a:r>
              <a:rPr lang="en-US" sz="8000" b="0" i="0" dirty="0">
                <a:solidFill>
                  <a:srgbClr val="0D0D0D"/>
                </a:solidFill>
                <a:effectLst/>
                <a:latin typeface="Times New Roman" panose="02020603050405020304" pitchFamily="18" charset="0"/>
                <a:cs typeface="Times New Roman" panose="02020603050405020304" pitchFamily="18" charset="0"/>
              </a:rPr>
              <a:t>In this paper, we explore the application of machine learning in fraud detection and analysis for insurance claims. We discuss various ML algorithms and techniques that can be employed to detect fraudulent claims, including supervised learning and anomaly detection. Furthermore, we delve into feature engineering, model evaluation, and deployment strategies tailored specifically to the insurance fraud detection domain.</a:t>
            </a:r>
          </a:p>
          <a:p>
            <a:pPr marL="0" indent="0" algn="just">
              <a:buNone/>
            </a:pPr>
            <a:endParaRPr lang="en-US" sz="2200" b="0" i="0" dirty="0">
              <a:effectLst/>
              <a:latin typeface="Times New Roman" panose="02020603050405020304" pitchFamily="18" charset="0"/>
              <a:cs typeface="Times New Roman" panose="02020603050405020304" pitchFamily="18" charset="0"/>
            </a:endParaRPr>
          </a:p>
          <a:p>
            <a:pPr marL="0" indent="0" algn="just">
              <a:buNone/>
            </a:pPr>
            <a:endParaRPr lang="en-US" sz="36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fld id="{9D9CC52F-1A39-45FF-BF4F-DC6B8923C628}"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dirty="0"/>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4"/>
            <a:ext cx="8229600" cy="4162467"/>
          </a:xfrm>
        </p:spPr>
        <p:txBody>
          <a:bodyPr>
            <a:normAutofit/>
          </a:bodyPr>
          <a:lstStyle/>
          <a:p>
            <a:pPr marL="0" indent="0" algn="just">
              <a:buNone/>
            </a:pPr>
            <a:r>
              <a:rPr lang="en-GB" sz="2400" dirty="0">
                <a:latin typeface="Times New Roman" pitchFamily="18" charset="0"/>
                <a:cs typeface="Times New Roman" pitchFamily="18" charset="0"/>
              </a:rPr>
              <a:t>“</a:t>
            </a:r>
            <a:r>
              <a:rPr lang="en-US" b="1" dirty="0">
                <a:latin typeface="Times New Roman" pitchFamily="18" charset="0"/>
                <a:cs typeface="Times New Roman" pitchFamily="18" charset="0"/>
              </a:rPr>
              <a:t>Machine learning algorithms for fraud prediction in property insurance</a:t>
            </a:r>
            <a:r>
              <a:rPr lang="en-GB" b="1" dirty="0">
                <a:latin typeface="Times New Roman" pitchFamily="18" charset="0"/>
                <a:cs typeface="Times New Roman" pitchFamily="18" charset="0"/>
              </a:rPr>
              <a:t>”,  Matheus Kempa, Yaohao Peng, 2021</a:t>
            </a:r>
          </a:p>
          <a:p>
            <a:pPr marL="0" indent="0" algn="just">
              <a:buNone/>
            </a:pPr>
            <a:endParaRPr lang="en-GB" dirty="0">
              <a:latin typeface="Times New Roman" pitchFamily="18" charset="0"/>
              <a:cs typeface="Times New Roman"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This paper presents an exploration of machine learning algorithms tailored for predicting fraud in property insurance. It discusses various techniques and advancements in data analysis within the insurance industry, focusing on the application of machine learning models. The paper highlights the challenges of fraud detection in property insurance and proposes innovative approaches to enhance prediction accuracy.</a:t>
            </a:r>
            <a:endParaRPr lang="en-US" dirty="0">
              <a:latin typeface="Times New Roman" panose="02020603050405020304" pitchFamily="18" charset="0"/>
              <a:cs typeface="Times New Roman" pitchFamily="18" charset="0"/>
            </a:endParaRPr>
          </a:p>
          <a:p>
            <a:pPr marL="0" indent="0">
              <a:buNone/>
            </a:pPr>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fld id="{6895D223-330B-46C2-80AA-364D74E53CFC}" type="datetime1">
              <a:rPr lang="en-IN" smtClean="0"/>
              <a:t>25-04-2024</a:t>
            </a:fld>
            <a:endParaRPr lang="en-IN" dirty="0"/>
          </a:p>
        </p:txBody>
      </p:sp>
      <p:sp>
        <p:nvSpPr>
          <p:cNvPr id="3" name="Footer Placeholder 2"/>
          <p:cNvSpPr>
            <a:spLocks noGrp="1"/>
          </p:cNvSpPr>
          <p:nvPr>
            <p:ph type="ftr" sz="quarter" idx="11"/>
          </p:nvPr>
        </p:nvSpPr>
        <p:spPr/>
        <p:txBody>
          <a:bodyPr/>
          <a:lstStyle/>
          <a:p>
            <a:r>
              <a:rPr lang="en-IN" dirty="0"/>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dirty="0"/>
          </a:p>
        </p:txBody>
      </p:sp>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GB" sz="2800" dirty="0">
                <a:latin typeface="Times New Roman" pitchFamily="18" charset="0"/>
                <a:cs typeface="Times New Roman" pitchFamily="18" charset="0"/>
              </a:rPr>
              <a:t>“</a:t>
            </a:r>
            <a:r>
              <a:rPr lang="en-US" b="1" dirty="0">
                <a:latin typeface="Times New Roman" pitchFamily="18" charset="0"/>
                <a:cs typeface="Times New Roman" pitchFamily="18" charset="0"/>
              </a:rPr>
              <a:t>Insurance Fraud Detection: Evidence from Artificial Intelligence and Machine Learning</a:t>
            </a:r>
            <a:r>
              <a:rPr lang="en-GB" b="1" dirty="0">
                <a:latin typeface="Times New Roman" pitchFamily="18" charset="0"/>
                <a:cs typeface="Times New Roman" pitchFamily="18" charset="0"/>
              </a:rPr>
              <a:t>”,Elsevier , 2022</a:t>
            </a:r>
          </a:p>
          <a:p>
            <a:pPr marL="0" indent="0" algn="just">
              <a:buNone/>
            </a:pPr>
            <a:endParaRPr lang="en-GB"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The project investigates how artificial intelligence and machine learning can improve insurance fraud detection. It examines data to find patterns and anomalies indicating fraud in insurance claims. By comparing different AI and ML techniques, the study aims to enhance fraud detection in the insurance industry, providing valuable insights for insurers and policymakers.</a:t>
            </a:r>
            <a:endParaRPr lang="en-GB" dirty="0">
              <a:latin typeface="Times New Roman" pitchFamily="18" charset="0"/>
              <a:cs typeface="Times New Roman"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fld id="{DA80EFFF-DDFB-4015-AA6A-41E3B2B29866}" type="datetime1">
              <a:rPr lang="en-IN" smtClean="0"/>
              <a:t>25-04-2024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dirty="0"/>
          </a:p>
        </p:txBody>
      </p:sp>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F30D-FD83-C9D5-0D53-039E1A038CC6}"/>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4" name="Date Placeholder 3">
            <a:extLst>
              <a:ext uri="{FF2B5EF4-FFF2-40B4-BE49-F238E27FC236}">
                <a16:creationId xmlns:a16="http://schemas.microsoft.com/office/drawing/2014/main" id="{47AB9BB9-678A-BE8D-5919-686996D3174E}"/>
              </a:ext>
            </a:extLst>
          </p:cNvPr>
          <p:cNvSpPr>
            <a:spLocks noGrp="1"/>
          </p:cNvSpPr>
          <p:nvPr>
            <p:ph type="dt" sz="half" idx="10"/>
          </p:nvPr>
        </p:nvSpPr>
        <p:spPr/>
        <p:txBody>
          <a:bodyPr/>
          <a:lstStyle/>
          <a:p>
            <a:fld id="{29B7F2CF-3883-4F4C-B632-6E38E4E094B5}" type="datetime1">
              <a:rPr lang="en-IN" smtClean="0"/>
              <a:t>25-04-2024</a:t>
            </a:fld>
            <a:endParaRPr lang="en-IN" dirty="0"/>
          </a:p>
        </p:txBody>
      </p:sp>
      <p:sp>
        <p:nvSpPr>
          <p:cNvPr id="5" name="Footer Placeholder 4">
            <a:extLst>
              <a:ext uri="{FF2B5EF4-FFF2-40B4-BE49-F238E27FC236}">
                <a16:creationId xmlns:a16="http://schemas.microsoft.com/office/drawing/2014/main" id="{8C111E1D-B977-87E4-8955-3A4C9CD7BE96}"/>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2B04DE35-C82D-A77C-8669-C0C00CC4C77A}"/>
              </a:ext>
            </a:extLst>
          </p:cNvPr>
          <p:cNvSpPr>
            <a:spLocks noGrp="1"/>
          </p:cNvSpPr>
          <p:nvPr>
            <p:ph type="sldNum" sz="quarter" idx="12"/>
          </p:nvPr>
        </p:nvSpPr>
        <p:spPr/>
        <p:txBody>
          <a:bodyPr/>
          <a:lstStyle/>
          <a:p>
            <a:fld id="{FA00FD27-8DB0-4CB2-BD37-BEA95C6A1008}" type="slidenum">
              <a:rPr lang="en-IN" smtClean="0"/>
              <a:t>8</a:t>
            </a:fld>
            <a:endParaRPr lang="en-IN" dirty="0"/>
          </a:p>
        </p:txBody>
      </p:sp>
      <p:sp>
        <p:nvSpPr>
          <p:cNvPr id="12" name="Content Placeholder 11">
            <a:extLst>
              <a:ext uri="{FF2B5EF4-FFF2-40B4-BE49-F238E27FC236}">
                <a16:creationId xmlns:a16="http://schemas.microsoft.com/office/drawing/2014/main" id="{981BDBC5-2433-1AB1-FDC4-F989005031ED}"/>
              </a:ext>
            </a:extLst>
          </p:cNvPr>
          <p:cNvSpPr>
            <a:spLocks noGrp="1"/>
          </p:cNvSpPr>
          <p:nvPr>
            <p:ph idx="1"/>
          </p:nvPr>
        </p:nvSpPr>
        <p:spPr/>
        <p:txBody>
          <a:bodyPr/>
          <a:lstStyle/>
          <a:p>
            <a:r>
              <a:rPr lang="en-GB" sz="2400" dirty="0">
                <a:latin typeface="Times New Roman"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Analytical study on fraud detection in healthcare insurance claim data using machine learning classifiers</a:t>
            </a:r>
            <a:r>
              <a:rPr lang="en-GB" b="1" dirty="0">
                <a:latin typeface="Times New Roman" panose="02020603050405020304" pitchFamily="18" charset="0"/>
                <a:cs typeface="Times New Roman" pitchFamily="18" charset="0"/>
              </a:rPr>
              <a:t>”,</a:t>
            </a:r>
            <a:r>
              <a:rPr lang="en-US" b="1" dirty="0">
                <a:latin typeface="Times New Roman" panose="02020603050405020304" pitchFamily="18" charset="0"/>
                <a:cs typeface="Times New Roman" panose="02020603050405020304" pitchFamily="18" charset="0"/>
              </a:rPr>
              <a:t> A. Jenita Mary and S. P. Angelin Claret</a:t>
            </a:r>
            <a:r>
              <a:rPr lang="en-GB" b="1" dirty="0">
                <a:latin typeface="Times New Roman" panose="02020603050405020304" pitchFamily="18" charset="0"/>
                <a:cs typeface="Times New Roman" pitchFamily="18" charset="0"/>
              </a:rPr>
              <a:t> , 2022</a:t>
            </a:r>
          </a:p>
          <a:p>
            <a:pPr marL="0" indent="0" algn="just">
              <a:buNone/>
            </a:pPr>
            <a:endParaRPr lang="en-GB" sz="2400" dirty="0">
              <a:latin typeface="Times New Roman" pitchFamily="18" charset="0"/>
              <a:cs typeface="Times New Roman"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This paper  explores the application of machine learning classifiers in detecting fraud within healthcare insurance claims. The authors investigate various classifiers and evaluate their effectiveness in identifying fraudulent activities within the healthcare insurance domain.</a:t>
            </a:r>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527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 and Pre-processing</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Training the Model and Implementation</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fld id="{1C97E6A9-E6AF-4136-81B9-D9D4593781CD}" type="datetime1">
              <a:rPr lang="en-IN" smtClean="0"/>
              <a:t>25-04-2024</a:t>
            </a:fld>
            <a:endParaRPr lang="en-IN" dirty="0"/>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dirty="0"/>
              <a:t>BATCH NO: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9</a:t>
            </a:fld>
            <a:endParaRPr lang="en-IN" dirty="0"/>
          </a:p>
        </p:txBody>
      </p:sp>
    </p:spTree>
    <p:extLst>
      <p:ext uri="{BB962C8B-B14F-4D97-AF65-F5344CB8AC3E}">
        <p14:creationId xmlns:p14="http://schemas.microsoft.com/office/powerpoint/2010/main" val="305124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EDEAC0B9588A4D9D192B7C7BE60375" ma:contentTypeVersion="2" ma:contentTypeDescription="Create a new document." ma:contentTypeScope="" ma:versionID="5d785fa36d806074aff50ce58938a2bb">
  <xsd:schema xmlns:xsd="http://www.w3.org/2001/XMLSchema" xmlns:xs="http://www.w3.org/2001/XMLSchema" xmlns:p="http://schemas.microsoft.com/office/2006/metadata/properties" xmlns:ns3="392ba06a-02f9-4921-9312-b3467016af72" targetNamespace="http://schemas.microsoft.com/office/2006/metadata/properties" ma:root="true" ma:fieldsID="9e63f60231249b155371534d5f28fde1" ns3:_="">
    <xsd:import namespace="392ba06a-02f9-4921-9312-b3467016af7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ba06a-02f9-4921-9312-b3467016a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3CA7EA-3746-476D-9827-EFDF7E4078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ba06a-02f9-4921-9312-b3467016af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BD80F9-0B83-439C-B75E-74CD80A6E08E}">
  <ds:schemaRefs>
    <ds:schemaRef ds:uri="http://schemas.microsoft.com/sharepoint/v3/contenttype/forms"/>
  </ds:schemaRefs>
</ds:datastoreItem>
</file>

<file path=customXml/itemProps3.xml><?xml version="1.0" encoding="utf-8"?>
<ds:datastoreItem xmlns:ds="http://schemas.openxmlformats.org/officeDocument/2006/customXml" ds:itemID="{F7A52F40-D82C-4D56-B9AF-55281AD3C839}">
  <ds:schemaRefs>
    <ds:schemaRef ds:uri="http://schemas.microsoft.com/office/2006/documentManagement/types"/>
    <ds:schemaRef ds:uri="http://purl.org/dc/dcmitype/"/>
    <ds:schemaRef ds:uri="http://www.w3.org/XML/1998/namespace"/>
    <ds:schemaRef ds:uri="392ba06a-02f9-4921-9312-b3467016af72"/>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Wood Type</Template>
  <TotalTime>2419</TotalTime>
  <Words>1551</Words>
  <Application>Microsoft Office PowerPoint</Application>
  <PresentationFormat>On-screen Show (4:3)</PresentationFormat>
  <Paragraphs>186</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Rockwell</vt:lpstr>
      <vt:lpstr>Rockwell Condensed</vt:lpstr>
      <vt:lpstr>Times New Roman</vt:lpstr>
      <vt:lpstr>Wingdings</vt:lpstr>
      <vt:lpstr>Wood Type</vt:lpstr>
      <vt:lpstr>PowerPoint Presentation</vt:lpstr>
      <vt:lpstr>PowerPoint Presentation</vt:lpstr>
      <vt:lpstr>ABSTRACT</vt:lpstr>
      <vt:lpstr>OBJECTIVES </vt:lpstr>
      <vt:lpstr>INTRODUCTION</vt:lpstr>
      <vt:lpstr>LITERATURE REVIEW</vt:lpstr>
      <vt:lpstr>LITERATURE REVIEW</vt:lpstr>
      <vt:lpstr>LITERATURE REVIEW</vt:lpstr>
      <vt:lpstr>DESIGN AND METHOLOGIES</vt:lpstr>
      <vt:lpstr>MODULE 1: Data Collection and Pre-processing</vt:lpstr>
      <vt:lpstr>MODULE 2:  Training the Model and Implementation </vt:lpstr>
      <vt:lpstr>PowerPoint Presentation</vt:lpstr>
      <vt:lpstr>IMPLEMENTATION</vt:lpstr>
      <vt:lpstr>ARCHITECTURE DIAGRAM</vt:lpstr>
      <vt:lpstr>DATA FLOW DIAGRAM</vt:lpstr>
      <vt:lpstr>Use Case Diagram</vt:lpstr>
      <vt:lpstr>Class Diagram </vt:lpstr>
      <vt:lpstr>Activitiy Diagram</vt:lpstr>
      <vt:lpstr>Sequence Diagram </vt:lpstr>
      <vt:lpstr>E-r dIAGRAM</vt:lpstr>
      <vt:lpstr>REFERENCES</vt:lpstr>
      <vt:lpstr>REFERENCES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Yarragorla Teja</cp:lastModifiedBy>
  <cp:revision>100</cp:revision>
  <dcterms:created xsi:type="dcterms:W3CDTF">2019-08-05T06:49:57Z</dcterms:created>
  <dcterms:modified xsi:type="dcterms:W3CDTF">2024-04-25T06:27:03Z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0x010100E4EDEAC0B9588A4D9D192B7C7BE60375</vt:lpwstr>
  </property>
</Properties>
</file>