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7" r:id="rId2"/>
    <p:sldId id="258" r:id="rId3"/>
    <p:sldId id="259" r:id="rId4"/>
    <p:sldId id="269" r:id="rId5"/>
    <p:sldId id="261" r:id="rId6"/>
    <p:sldId id="272" r:id="rId7"/>
    <p:sldId id="262" r:id="rId8"/>
    <p:sldId id="270" r:id="rId9"/>
    <p:sldId id="271" r:id="rId10"/>
    <p:sldId id="273" r:id="rId11"/>
    <p:sldId id="263" r:id="rId12"/>
    <p:sldId id="284" r:id="rId13"/>
    <p:sldId id="287" r:id="rId14"/>
    <p:sldId id="286" r:id="rId15"/>
    <p:sldId id="288" r:id="rId16"/>
    <p:sldId id="264" r:id="rId17"/>
    <p:sldId id="274" r:id="rId18"/>
    <p:sldId id="275" r:id="rId19"/>
    <p:sldId id="276" r:id="rId20"/>
    <p:sldId id="277" r:id="rId21"/>
    <p:sldId id="268" r:id="rId22"/>
    <p:sldId id="279" r:id="rId23"/>
    <p:sldId id="280" r:id="rId24"/>
    <p:sldId id="281" r:id="rId25"/>
    <p:sldId id="282" r:id="rId26"/>
    <p:sldId id="267" r:id="rId27"/>
    <p:sldId id="283" r:id="rId28"/>
    <p:sldId id="265" r:id="rId29"/>
    <p:sldId id="266" r:id="rId30"/>
    <p:sldId id="278"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26" y="72"/>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592F483-9F1F-45B4-A689-30918532A67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a:extLst>
              <a:ext uri="{FF2B5EF4-FFF2-40B4-BE49-F238E27FC236}">
                <a16:creationId xmlns:a16="http://schemas.microsoft.com/office/drawing/2014/main" id="{9505EB72-8410-4B88-A580-CEBBE8B1F1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E06749-F403-4812-9916-B679DA453081}" type="datetimeFigureOut">
              <a:rPr lang="en-IN" smtClean="0"/>
              <a:t>16-04-2024</a:t>
            </a:fld>
            <a:endParaRPr lang="en-IN" dirty="0"/>
          </a:p>
        </p:txBody>
      </p:sp>
      <p:sp>
        <p:nvSpPr>
          <p:cNvPr id="4" name="Footer Placeholder 3">
            <a:extLst>
              <a:ext uri="{FF2B5EF4-FFF2-40B4-BE49-F238E27FC236}">
                <a16:creationId xmlns:a16="http://schemas.microsoft.com/office/drawing/2014/main" id="{8011FC22-0854-4D11-9812-397AFEF6F9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a:extLst>
              <a:ext uri="{FF2B5EF4-FFF2-40B4-BE49-F238E27FC236}">
                <a16:creationId xmlns:a16="http://schemas.microsoft.com/office/drawing/2014/main" id="{D601E928-255A-4688-AEB9-56B6E9B42A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2F7CDB-C1B7-4897-93D4-8A516D874FE6}" type="slidenum">
              <a:rPr lang="en-IN" smtClean="0"/>
              <a:t>‹#›</a:t>
            </a:fld>
            <a:endParaRPr lang="en-IN" dirty="0"/>
          </a:p>
        </p:txBody>
      </p:sp>
    </p:spTree>
    <p:extLst>
      <p:ext uri="{BB962C8B-B14F-4D97-AF65-F5344CB8AC3E}">
        <p14:creationId xmlns:p14="http://schemas.microsoft.com/office/powerpoint/2010/main" val="16408773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23597B-99E9-4D89-B3A7-AF7269CF0CB0}" type="datetimeFigureOut">
              <a:rPr lang="en-IN" smtClean="0"/>
              <a:t>16-04-2024</a:t>
            </a:fld>
            <a:endParaRPr lang="en-IN"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E63E9F-17D9-4D9D-A155-C06C7C01E417}" type="slidenum">
              <a:rPr lang="en-IN" smtClean="0"/>
              <a:t>‹#›</a:t>
            </a:fld>
            <a:endParaRPr lang="en-IN" dirty="0"/>
          </a:p>
        </p:txBody>
      </p:sp>
    </p:spTree>
    <p:extLst>
      <p:ext uri="{BB962C8B-B14F-4D97-AF65-F5344CB8AC3E}">
        <p14:creationId xmlns:p14="http://schemas.microsoft.com/office/powerpoint/2010/main" val="1978767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0769F63-365D-4A0A-B033-A46EF4671CBB}" type="slidenum">
              <a:rPr lang="en-IN" smtClean="0"/>
              <a:t>1</a:t>
            </a:fld>
            <a:endParaRPr lang="en-IN" dirty="0"/>
          </a:p>
        </p:txBody>
      </p:sp>
      <p:sp>
        <p:nvSpPr>
          <p:cNvPr id="5" name="Footer Placeholder 4"/>
          <p:cNvSpPr>
            <a:spLocks noGrp="1"/>
          </p:cNvSpPr>
          <p:nvPr>
            <p:ph type="ftr" sz="quarter" idx="11"/>
          </p:nvPr>
        </p:nvSpPr>
        <p:spPr/>
        <p:txBody>
          <a:bodyPr/>
          <a:lstStyle/>
          <a:p>
            <a:r>
              <a:rPr lang="en-IN" dirty="0"/>
              <a:t>BATCH NO:                   PRESENTED DATE:</a:t>
            </a:r>
          </a:p>
        </p:txBody>
      </p:sp>
      <p:sp>
        <p:nvSpPr>
          <p:cNvPr id="6" name="Header Placeholder 5"/>
          <p:cNvSpPr>
            <a:spLocks noGrp="1"/>
          </p:cNvSpPr>
          <p:nvPr>
            <p:ph type="hdr" sz="quarter" idx="12"/>
          </p:nvPr>
        </p:nvSpPr>
        <p:spPr/>
        <p:txBody>
          <a:bodyPr/>
          <a:lstStyle/>
          <a:p>
            <a:r>
              <a:rPr lang="en-IN" dirty="0"/>
              <a:t>REVIEW-I</a:t>
            </a:r>
          </a:p>
        </p:txBody>
      </p:sp>
    </p:spTree>
    <p:extLst>
      <p:ext uri="{BB962C8B-B14F-4D97-AF65-F5344CB8AC3E}">
        <p14:creationId xmlns:p14="http://schemas.microsoft.com/office/powerpoint/2010/main" val="2012198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9D8EC669-F287-4605-A111-D80E7CD68A3C}" type="datetime1">
              <a:rPr lang="en-IN" smtClean="0"/>
              <a:t>16-04-2024</a:t>
            </a:fld>
            <a:endParaRPr lang="en-IN" dirty="0"/>
          </a:p>
        </p:txBody>
      </p:sp>
      <p:sp>
        <p:nvSpPr>
          <p:cNvPr id="5" name="Footer Placeholder 4"/>
          <p:cNvSpPr>
            <a:spLocks noGrp="1"/>
          </p:cNvSpPr>
          <p:nvPr>
            <p:ph type="ftr" sz="quarter" idx="11"/>
          </p:nvPr>
        </p:nvSpPr>
        <p:spPr/>
        <p:txBody>
          <a:bodyPr/>
          <a:lstStyle/>
          <a:p>
            <a:r>
              <a:rPr lang="en-IN" dirty="0"/>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dirty="0"/>
          </a:p>
        </p:txBody>
      </p:sp>
    </p:spTree>
    <p:extLst>
      <p:ext uri="{BB962C8B-B14F-4D97-AF65-F5344CB8AC3E}">
        <p14:creationId xmlns:p14="http://schemas.microsoft.com/office/powerpoint/2010/main" val="1981147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4F08F3C-8990-45EC-A09B-099E83B30694}" type="datetime1">
              <a:rPr lang="en-IN" smtClean="0"/>
              <a:t>16-04-2024</a:t>
            </a:fld>
            <a:endParaRPr lang="en-IN" dirty="0"/>
          </a:p>
        </p:txBody>
      </p:sp>
      <p:sp>
        <p:nvSpPr>
          <p:cNvPr id="5" name="Footer Placeholder 4"/>
          <p:cNvSpPr>
            <a:spLocks noGrp="1"/>
          </p:cNvSpPr>
          <p:nvPr>
            <p:ph type="ftr" sz="quarter" idx="11"/>
          </p:nvPr>
        </p:nvSpPr>
        <p:spPr/>
        <p:txBody>
          <a:bodyPr/>
          <a:lstStyle/>
          <a:p>
            <a:r>
              <a:rPr lang="en-IN" dirty="0"/>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dirty="0"/>
          </a:p>
        </p:txBody>
      </p:sp>
    </p:spTree>
    <p:extLst>
      <p:ext uri="{BB962C8B-B14F-4D97-AF65-F5344CB8AC3E}">
        <p14:creationId xmlns:p14="http://schemas.microsoft.com/office/powerpoint/2010/main" val="361413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DA074D3-8852-4758-B058-1AD517DB5347}" type="datetime1">
              <a:rPr lang="en-IN" smtClean="0"/>
              <a:t>16-04-2024</a:t>
            </a:fld>
            <a:endParaRPr lang="en-IN" dirty="0"/>
          </a:p>
        </p:txBody>
      </p:sp>
      <p:sp>
        <p:nvSpPr>
          <p:cNvPr id="5" name="Footer Placeholder 4"/>
          <p:cNvSpPr>
            <a:spLocks noGrp="1"/>
          </p:cNvSpPr>
          <p:nvPr>
            <p:ph type="ftr" sz="quarter" idx="11"/>
          </p:nvPr>
        </p:nvSpPr>
        <p:spPr/>
        <p:txBody>
          <a:bodyPr/>
          <a:lstStyle/>
          <a:p>
            <a:r>
              <a:rPr lang="en-IN" dirty="0"/>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dirty="0"/>
          </a:p>
        </p:txBody>
      </p:sp>
    </p:spTree>
    <p:extLst>
      <p:ext uri="{BB962C8B-B14F-4D97-AF65-F5344CB8AC3E}">
        <p14:creationId xmlns:p14="http://schemas.microsoft.com/office/powerpoint/2010/main" val="1159504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FB176AE-A2F7-48FF-8D57-374ABD9244C2}" type="datetime1">
              <a:rPr lang="en-IN" smtClean="0"/>
              <a:t>16-04-2024</a:t>
            </a:fld>
            <a:endParaRPr lang="en-IN" dirty="0"/>
          </a:p>
        </p:txBody>
      </p:sp>
      <p:sp>
        <p:nvSpPr>
          <p:cNvPr id="5" name="Footer Placeholder 4"/>
          <p:cNvSpPr>
            <a:spLocks noGrp="1"/>
          </p:cNvSpPr>
          <p:nvPr>
            <p:ph type="ftr" sz="quarter" idx="11"/>
          </p:nvPr>
        </p:nvSpPr>
        <p:spPr/>
        <p:txBody>
          <a:bodyPr/>
          <a:lstStyle/>
          <a:p>
            <a:r>
              <a:rPr lang="en-IN" dirty="0"/>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dirty="0"/>
          </a:p>
        </p:txBody>
      </p:sp>
    </p:spTree>
    <p:extLst>
      <p:ext uri="{BB962C8B-B14F-4D97-AF65-F5344CB8AC3E}">
        <p14:creationId xmlns:p14="http://schemas.microsoft.com/office/powerpoint/2010/main" val="580337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7FB209-1C0D-4996-8EDC-479C4AD609FE}" type="datetime1">
              <a:rPr lang="en-IN" smtClean="0"/>
              <a:t>16-04-2024</a:t>
            </a:fld>
            <a:endParaRPr lang="en-IN" dirty="0"/>
          </a:p>
        </p:txBody>
      </p:sp>
      <p:sp>
        <p:nvSpPr>
          <p:cNvPr id="5" name="Footer Placeholder 4"/>
          <p:cNvSpPr>
            <a:spLocks noGrp="1"/>
          </p:cNvSpPr>
          <p:nvPr>
            <p:ph type="ftr" sz="quarter" idx="11"/>
          </p:nvPr>
        </p:nvSpPr>
        <p:spPr/>
        <p:txBody>
          <a:bodyPr/>
          <a:lstStyle/>
          <a:p>
            <a:r>
              <a:rPr lang="en-IN" dirty="0"/>
              <a:t>BATCH NO:        DEPARTMENT OF COMPUTER SCIENCE &amp; ENGINEERING</a:t>
            </a:r>
          </a:p>
        </p:txBody>
      </p:sp>
      <p:sp>
        <p:nvSpPr>
          <p:cNvPr id="6" name="Slide Number Placeholder 5"/>
          <p:cNvSpPr>
            <a:spLocks noGrp="1"/>
          </p:cNvSpPr>
          <p:nvPr>
            <p:ph type="sldNum" sz="quarter" idx="12"/>
          </p:nvPr>
        </p:nvSpPr>
        <p:spPr/>
        <p:txBody>
          <a:bodyPr/>
          <a:lstStyle/>
          <a:p>
            <a:fld id="{669AD40C-E5A7-4132-A31D-54A4D1BB6E89}" type="slidenum">
              <a:rPr lang="en-IN" smtClean="0"/>
              <a:t>‹#›</a:t>
            </a:fld>
            <a:endParaRPr lang="en-IN" dirty="0"/>
          </a:p>
        </p:txBody>
      </p:sp>
    </p:spTree>
    <p:extLst>
      <p:ext uri="{BB962C8B-B14F-4D97-AF65-F5344CB8AC3E}">
        <p14:creationId xmlns:p14="http://schemas.microsoft.com/office/powerpoint/2010/main" val="3413810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FBDDCE3-B183-4366-A15D-D4B4CC4EC5DE}" type="datetime1">
              <a:rPr lang="en-IN" smtClean="0"/>
              <a:t>16-04-2024</a:t>
            </a:fld>
            <a:endParaRPr lang="en-IN" dirty="0"/>
          </a:p>
        </p:txBody>
      </p:sp>
      <p:sp>
        <p:nvSpPr>
          <p:cNvPr id="6" name="Footer Placeholder 5"/>
          <p:cNvSpPr>
            <a:spLocks noGrp="1"/>
          </p:cNvSpPr>
          <p:nvPr>
            <p:ph type="ftr" sz="quarter" idx="11"/>
          </p:nvPr>
        </p:nvSpPr>
        <p:spPr/>
        <p:txBody>
          <a:bodyPr/>
          <a:lstStyle/>
          <a:p>
            <a:r>
              <a:rPr lang="en-IN" dirty="0"/>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dirty="0"/>
          </a:p>
        </p:txBody>
      </p:sp>
    </p:spTree>
    <p:extLst>
      <p:ext uri="{BB962C8B-B14F-4D97-AF65-F5344CB8AC3E}">
        <p14:creationId xmlns:p14="http://schemas.microsoft.com/office/powerpoint/2010/main" val="51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F9C61D9-9CEC-4A28-BF86-9A7C810F45C2}" type="datetime1">
              <a:rPr lang="en-IN" smtClean="0"/>
              <a:t>16-04-2024</a:t>
            </a:fld>
            <a:endParaRPr lang="en-IN" dirty="0"/>
          </a:p>
        </p:txBody>
      </p:sp>
      <p:sp>
        <p:nvSpPr>
          <p:cNvPr id="8" name="Footer Placeholder 7"/>
          <p:cNvSpPr>
            <a:spLocks noGrp="1"/>
          </p:cNvSpPr>
          <p:nvPr>
            <p:ph type="ftr" sz="quarter" idx="11"/>
          </p:nvPr>
        </p:nvSpPr>
        <p:spPr/>
        <p:txBody>
          <a:bodyPr/>
          <a:lstStyle/>
          <a:p>
            <a:r>
              <a:rPr lang="en-IN" dirty="0"/>
              <a:t>BATCH NO:        DEPARTMENT OF COMPUTER SCIENCE &amp; ENGINEERING</a:t>
            </a:r>
          </a:p>
        </p:txBody>
      </p:sp>
      <p:sp>
        <p:nvSpPr>
          <p:cNvPr id="9" name="Slide Number Placeholder 8"/>
          <p:cNvSpPr>
            <a:spLocks noGrp="1"/>
          </p:cNvSpPr>
          <p:nvPr>
            <p:ph type="sldNum" sz="quarter" idx="12"/>
          </p:nvPr>
        </p:nvSpPr>
        <p:spPr/>
        <p:txBody>
          <a:bodyPr/>
          <a:lstStyle/>
          <a:p>
            <a:fld id="{669AD40C-E5A7-4132-A31D-54A4D1BB6E89}" type="slidenum">
              <a:rPr lang="en-IN" smtClean="0"/>
              <a:t>‹#›</a:t>
            </a:fld>
            <a:endParaRPr lang="en-IN" dirty="0"/>
          </a:p>
        </p:txBody>
      </p:sp>
    </p:spTree>
    <p:extLst>
      <p:ext uri="{BB962C8B-B14F-4D97-AF65-F5344CB8AC3E}">
        <p14:creationId xmlns:p14="http://schemas.microsoft.com/office/powerpoint/2010/main" val="2118790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F60C9E5-F48D-4A80-B622-3379A9EE0CBB}" type="datetime1">
              <a:rPr lang="en-IN" smtClean="0"/>
              <a:t>16-04-2024</a:t>
            </a:fld>
            <a:endParaRPr lang="en-IN" dirty="0"/>
          </a:p>
        </p:txBody>
      </p:sp>
      <p:sp>
        <p:nvSpPr>
          <p:cNvPr id="4" name="Footer Placeholder 3"/>
          <p:cNvSpPr>
            <a:spLocks noGrp="1"/>
          </p:cNvSpPr>
          <p:nvPr>
            <p:ph type="ftr" sz="quarter" idx="11"/>
          </p:nvPr>
        </p:nvSpPr>
        <p:spPr/>
        <p:txBody>
          <a:bodyPr/>
          <a:lstStyle/>
          <a:p>
            <a:r>
              <a:rPr lang="en-IN" dirty="0"/>
              <a:t>BATCH NO:        DEPARTMENT OF COMPUTER SCIENCE &amp; ENGINEERING</a:t>
            </a:r>
          </a:p>
        </p:txBody>
      </p:sp>
      <p:sp>
        <p:nvSpPr>
          <p:cNvPr id="5" name="Slide Number Placeholder 4"/>
          <p:cNvSpPr>
            <a:spLocks noGrp="1"/>
          </p:cNvSpPr>
          <p:nvPr>
            <p:ph type="sldNum" sz="quarter" idx="12"/>
          </p:nvPr>
        </p:nvSpPr>
        <p:spPr/>
        <p:txBody>
          <a:bodyPr/>
          <a:lstStyle/>
          <a:p>
            <a:fld id="{669AD40C-E5A7-4132-A31D-54A4D1BB6E89}" type="slidenum">
              <a:rPr lang="en-IN" smtClean="0"/>
              <a:t>‹#›</a:t>
            </a:fld>
            <a:endParaRPr lang="en-IN" dirty="0"/>
          </a:p>
        </p:txBody>
      </p:sp>
    </p:spTree>
    <p:extLst>
      <p:ext uri="{BB962C8B-B14F-4D97-AF65-F5344CB8AC3E}">
        <p14:creationId xmlns:p14="http://schemas.microsoft.com/office/powerpoint/2010/main" val="1902163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F564BA-3FA0-4446-8EC9-56CEFF197DD0}" type="datetime1">
              <a:rPr lang="en-IN" smtClean="0"/>
              <a:t>16-04-2024</a:t>
            </a:fld>
            <a:endParaRPr lang="en-IN" dirty="0"/>
          </a:p>
        </p:txBody>
      </p:sp>
      <p:sp>
        <p:nvSpPr>
          <p:cNvPr id="3" name="Footer Placeholder 2"/>
          <p:cNvSpPr>
            <a:spLocks noGrp="1"/>
          </p:cNvSpPr>
          <p:nvPr>
            <p:ph type="ftr" sz="quarter" idx="11"/>
          </p:nvPr>
        </p:nvSpPr>
        <p:spPr/>
        <p:txBody>
          <a:bodyPr/>
          <a:lstStyle/>
          <a:p>
            <a:r>
              <a:rPr lang="en-IN" dirty="0"/>
              <a:t>BATCH NO:        DEPARTMENT OF COMPUTER SCIENCE &amp; ENGINEERING</a:t>
            </a:r>
          </a:p>
        </p:txBody>
      </p:sp>
      <p:sp>
        <p:nvSpPr>
          <p:cNvPr id="4" name="Slide Number Placeholder 3"/>
          <p:cNvSpPr>
            <a:spLocks noGrp="1"/>
          </p:cNvSpPr>
          <p:nvPr>
            <p:ph type="sldNum" sz="quarter" idx="12"/>
          </p:nvPr>
        </p:nvSpPr>
        <p:spPr/>
        <p:txBody>
          <a:bodyPr/>
          <a:lstStyle/>
          <a:p>
            <a:fld id="{669AD40C-E5A7-4132-A31D-54A4D1BB6E89}" type="slidenum">
              <a:rPr lang="en-IN" smtClean="0"/>
              <a:t>‹#›</a:t>
            </a:fld>
            <a:endParaRPr lang="en-IN" dirty="0"/>
          </a:p>
        </p:txBody>
      </p:sp>
    </p:spTree>
    <p:extLst>
      <p:ext uri="{BB962C8B-B14F-4D97-AF65-F5344CB8AC3E}">
        <p14:creationId xmlns:p14="http://schemas.microsoft.com/office/powerpoint/2010/main" val="510164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6DE1F5-DDBA-44B7-89A5-AEE9A728A422}" type="datetime1">
              <a:rPr lang="en-IN" smtClean="0"/>
              <a:t>16-04-2024</a:t>
            </a:fld>
            <a:endParaRPr lang="en-IN" dirty="0"/>
          </a:p>
        </p:txBody>
      </p:sp>
      <p:sp>
        <p:nvSpPr>
          <p:cNvPr id="6" name="Footer Placeholder 5"/>
          <p:cNvSpPr>
            <a:spLocks noGrp="1"/>
          </p:cNvSpPr>
          <p:nvPr>
            <p:ph type="ftr" sz="quarter" idx="11"/>
          </p:nvPr>
        </p:nvSpPr>
        <p:spPr/>
        <p:txBody>
          <a:bodyPr/>
          <a:lstStyle/>
          <a:p>
            <a:r>
              <a:rPr lang="en-IN" dirty="0"/>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dirty="0"/>
          </a:p>
        </p:txBody>
      </p:sp>
    </p:spTree>
    <p:extLst>
      <p:ext uri="{BB962C8B-B14F-4D97-AF65-F5344CB8AC3E}">
        <p14:creationId xmlns:p14="http://schemas.microsoft.com/office/powerpoint/2010/main" val="487034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62672B-B881-4139-90E3-4CD101168ED5}" type="datetime1">
              <a:rPr lang="en-IN" smtClean="0"/>
              <a:t>16-04-2024</a:t>
            </a:fld>
            <a:endParaRPr lang="en-IN" dirty="0"/>
          </a:p>
        </p:txBody>
      </p:sp>
      <p:sp>
        <p:nvSpPr>
          <p:cNvPr id="6" name="Footer Placeholder 5"/>
          <p:cNvSpPr>
            <a:spLocks noGrp="1"/>
          </p:cNvSpPr>
          <p:nvPr>
            <p:ph type="ftr" sz="quarter" idx="11"/>
          </p:nvPr>
        </p:nvSpPr>
        <p:spPr/>
        <p:txBody>
          <a:bodyPr/>
          <a:lstStyle/>
          <a:p>
            <a:r>
              <a:rPr lang="en-IN" dirty="0"/>
              <a:t>BATCH NO:        DEPARTMENT OF COMPUTER SCIENCE &amp; ENGINEERING</a:t>
            </a:r>
          </a:p>
        </p:txBody>
      </p:sp>
      <p:sp>
        <p:nvSpPr>
          <p:cNvPr id="7" name="Slide Number Placeholder 6"/>
          <p:cNvSpPr>
            <a:spLocks noGrp="1"/>
          </p:cNvSpPr>
          <p:nvPr>
            <p:ph type="sldNum" sz="quarter" idx="12"/>
          </p:nvPr>
        </p:nvSpPr>
        <p:spPr/>
        <p:txBody>
          <a:bodyPr/>
          <a:lstStyle/>
          <a:p>
            <a:fld id="{669AD40C-E5A7-4132-A31D-54A4D1BB6E89}" type="slidenum">
              <a:rPr lang="en-IN" smtClean="0"/>
              <a:t>‹#›</a:t>
            </a:fld>
            <a:endParaRPr lang="en-IN" dirty="0"/>
          </a:p>
        </p:txBody>
      </p:sp>
    </p:spTree>
    <p:extLst>
      <p:ext uri="{BB962C8B-B14F-4D97-AF65-F5344CB8AC3E}">
        <p14:creationId xmlns:p14="http://schemas.microsoft.com/office/powerpoint/2010/main" val="3094070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DA94B0-4CFC-423D-9800-BA2F5C502A03}" type="datetime1">
              <a:rPr lang="en-IN" smtClean="0"/>
              <a:t>16-04-2024</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BATCH NO:        DEPARTMENT OF COMPUTER SCIENCE &amp;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9AD40C-E5A7-4132-A31D-54A4D1BB6E89}" type="slidenum">
              <a:rPr lang="en-IN" smtClean="0"/>
              <a:t>‹#›</a:t>
            </a:fld>
            <a:endParaRPr lang="en-IN" dirty="0"/>
          </a:p>
        </p:txBody>
      </p:sp>
      <p:pic>
        <p:nvPicPr>
          <p:cNvPr id="8" name="Picture 7">
            <a:extLst>
              <a:ext uri="{FF2B5EF4-FFF2-40B4-BE49-F238E27FC236}">
                <a16:creationId xmlns:a16="http://schemas.microsoft.com/office/drawing/2014/main" id="{8C796D16-B512-451B-91D6-F336438D6E20}"/>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543800" y="274638"/>
            <a:ext cx="1143000" cy="1143000"/>
          </a:xfrm>
          <a:prstGeom prst="rect">
            <a:avLst/>
          </a:prstGeom>
        </p:spPr>
      </p:pic>
    </p:spTree>
    <p:extLst>
      <p:ext uri="{BB962C8B-B14F-4D97-AF65-F5344CB8AC3E}">
        <p14:creationId xmlns:p14="http://schemas.microsoft.com/office/powerpoint/2010/main" val="1805384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Logo VTU"/>
          <p:cNvPicPr/>
          <p:nvPr/>
        </p:nvPicPr>
        <p:blipFill>
          <a:blip r:embed="rId3">
            <a:extLst>
              <a:ext uri="{28A0092B-C50C-407E-A947-70E740481C1C}">
                <a14:useLocalDpi xmlns:a14="http://schemas.microsoft.com/office/drawing/2010/main" val="0"/>
              </a:ext>
            </a:extLst>
          </a:blip>
          <a:srcRect/>
          <a:stretch>
            <a:fillRect/>
          </a:stretch>
        </p:blipFill>
        <p:spPr bwMode="auto">
          <a:xfrm>
            <a:off x="1979712" y="548680"/>
            <a:ext cx="5040560" cy="1008112"/>
          </a:xfrm>
          <a:prstGeom prst="rect">
            <a:avLst/>
          </a:prstGeom>
          <a:noFill/>
          <a:ln>
            <a:noFill/>
          </a:ln>
        </p:spPr>
      </p:pic>
      <p:sp>
        <p:nvSpPr>
          <p:cNvPr id="4" name="Rectangle 3"/>
          <p:cNvSpPr/>
          <p:nvPr/>
        </p:nvSpPr>
        <p:spPr>
          <a:xfrm>
            <a:off x="755576" y="1700808"/>
            <a:ext cx="7848872" cy="1600438"/>
          </a:xfrm>
          <a:prstGeom prst="rect">
            <a:avLst/>
          </a:prstGeom>
        </p:spPr>
        <p:txBody>
          <a:bodyPr wrap="square">
            <a:spAutoFit/>
          </a:bodyPr>
          <a:lstStyle/>
          <a:p>
            <a:pPr algn="ctr"/>
            <a:r>
              <a:rPr lang="en-US" sz="1600" b="1" dirty="0">
                <a:latin typeface="Times New Roman" pitchFamily="18" charset="0"/>
                <a:ea typeface="Verdana" pitchFamily="34" charset="0"/>
                <a:cs typeface="Times New Roman" pitchFamily="18" charset="0"/>
              </a:rPr>
              <a:t>DEPARTMENT OF COMPUTER SCIENCE &amp; ENGINEERING</a:t>
            </a:r>
          </a:p>
          <a:p>
            <a:pPr algn="ctr"/>
            <a:r>
              <a:rPr lang="en-US" sz="1600" b="1" dirty="0">
                <a:latin typeface="Times New Roman" pitchFamily="18" charset="0"/>
                <a:ea typeface="Verdana" pitchFamily="34" charset="0"/>
                <a:cs typeface="Times New Roman" pitchFamily="18" charset="0"/>
              </a:rPr>
              <a:t>SCHOOL OF COMPUTING</a:t>
            </a:r>
          </a:p>
          <a:p>
            <a:pPr algn="ctr"/>
            <a:r>
              <a:rPr lang="en-US" sz="1600" b="1" dirty="0">
                <a:latin typeface="Times New Roman" pitchFamily="18" charset="0"/>
                <a:ea typeface="Verdana" pitchFamily="34" charset="0"/>
                <a:cs typeface="Times New Roman" pitchFamily="18" charset="0"/>
              </a:rPr>
              <a:t>1156CS701- MAJOR PROJECT(INHOUSE)</a:t>
            </a:r>
          </a:p>
          <a:p>
            <a:pPr algn="ctr"/>
            <a:r>
              <a:rPr lang="en-US" sz="1600" b="1" dirty="0">
                <a:latin typeface="Times New Roman" pitchFamily="18" charset="0"/>
                <a:ea typeface="Verdana" pitchFamily="34" charset="0"/>
                <a:cs typeface="Times New Roman" pitchFamily="18" charset="0"/>
              </a:rPr>
              <a:t>WINTER SEMESTER 2023-2024</a:t>
            </a:r>
          </a:p>
          <a:p>
            <a:pPr algn="ctr"/>
            <a:r>
              <a:rPr lang="en-US" sz="1600" b="1" dirty="0">
                <a:latin typeface="Times New Roman" pitchFamily="18" charset="0"/>
                <a:ea typeface="Verdana" pitchFamily="34" charset="0"/>
                <a:cs typeface="Times New Roman" pitchFamily="18" charset="0"/>
              </a:rPr>
              <a:t>REVIEW - II</a:t>
            </a:r>
            <a:endParaRPr lang="en-IN" sz="1600" dirty="0">
              <a:latin typeface="Times New Roman" pitchFamily="18" charset="0"/>
              <a:ea typeface="Verdana" pitchFamily="34" charset="0"/>
              <a:cs typeface="Times New Roman" pitchFamily="18" charset="0"/>
            </a:endParaRPr>
          </a:p>
          <a:p>
            <a:pPr algn="ctr"/>
            <a:endParaRPr lang="en-IN" dirty="0"/>
          </a:p>
        </p:txBody>
      </p:sp>
      <p:sp>
        <p:nvSpPr>
          <p:cNvPr id="7" name="Rectangle 6"/>
          <p:cNvSpPr/>
          <p:nvPr/>
        </p:nvSpPr>
        <p:spPr>
          <a:xfrm>
            <a:off x="557808" y="3362801"/>
            <a:ext cx="7848872" cy="1015663"/>
          </a:xfrm>
          <a:prstGeom prst="rect">
            <a:avLst/>
          </a:prstGeom>
        </p:spPr>
        <p:txBody>
          <a:bodyPr wrap="square">
            <a:spAutoFit/>
          </a:bodyPr>
          <a:lstStyle/>
          <a:p>
            <a:pPr algn="ctr"/>
            <a:r>
              <a:rPr lang="en-IN" sz="2000" b="1" dirty="0">
                <a:latin typeface="Times New Roman" pitchFamily="18" charset="0"/>
                <a:cs typeface="Times New Roman" pitchFamily="18" charset="0"/>
              </a:rPr>
              <a:t>“</a:t>
            </a:r>
            <a:r>
              <a:rPr lang="en-US" sz="2000" b="1" dirty="0">
                <a:latin typeface="Times New Roman"/>
                <a:cs typeface="Times New Roman"/>
              </a:rPr>
              <a:t>ENHANCING INSURANCE CLAIM INTEGRITY USING MACHINE LEARNING  FOR FRAUD DETECTION AND ANALYSIS</a:t>
            </a:r>
            <a:r>
              <a:rPr lang="en-IN" sz="2000" b="1" dirty="0">
                <a:latin typeface="Times New Roman" pitchFamily="18" charset="0"/>
                <a:cs typeface="Times New Roman" pitchFamily="18" charset="0"/>
              </a:rPr>
              <a:t>”</a:t>
            </a:r>
            <a:endParaRPr lang="en-IN" sz="2000" dirty="0"/>
          </a:p>
        </p:txBody>
      </p:sp>
      <p:sp>
        <p:nvSpPr>
          <p:cNvPr id="8" name="Rectangle 7"/>
          <p:cNvSpPr/>
          <p:nvPr/>
        </p:nvSpPr>
        <p:spPr>
          <a:xfrm>
            <a:off x="4482244" y="4841126"/>
            <a:ext cx="4466042" cy="1728678"/>
          </a:xfrm>
          <a:prstGeom prst="rect">
            <a:avLst/>
          </a:prstGeom>
        </p:spPr>
        <p:txBody>
          <a:bodyPr wrap="square">
            <a:spAutoFit/>
          </a:bodyPr>
          <a:lstStyle/>
          <a:p>
            <a:r>
              <a:rPr lang="en-IN" sz="1400" b="1" dirty="0">
                <a:latin typeface="Times New Roman" pitchFamily="18" charset="0"/>
                <a:cs typeface="Times New Roman" pitchFamily="18" charset="0"/>
              </a:rPr>
              <a:t>PRESENTED BY</a:t>
            </a:r>
          </a:p>
          <a:p>
            <a:pPr algn="ctr"/>
            <a:endParaRPr lang="en-IN" sz="1400" b="1" dirty="0">
              <a:latin typeface="Times New Roman" pitchFamily="18" charset="0"/>
              <a:cs typeface="Times New Roman" pitchFamily="18" charset="0"/>
            </a:endParaRPr>
          </a:p>
          <a:p>
            <a:pPr algn="just"/>
            <a:r>
              <a:rPr lang="en-IN" sz="1400" b="1" dirty="0">
                <a:latin typeface="Times New Roman" pitchFamily="18" charset="0"/>
                <a:cs typeface="Times New Roman" pitchFamily="18" charset="0"/>
              </a:rPr>
              <a:t> </a:t>
            </a:r>
          </a:p>
          <a:p>
            <a:pPr marL="190500" indent="-177800">
              <a:lnSpc>
                <a:spcPct val="100000"/>
              </a:lnSpc>
              <a:spcBef>
                <a:spcPts val="370"/>
              </a:spcBef>
              <a:buAutoNum type="arabicPeriod"/>
              <a:tabLst>
                <a:tab pos="190500" algn="l"/>
              </a:tabLst>
            </a:pPr>
            <a:r>
              <a:rPr lang="en-US" sz="1400" b="1" spc="-5" dirty="0">
                <a:latin typeface="Times New Roman"/>
                <a:cs typeface="Times New Roman"/>
              </a:rPr>
              <a:t>Y.Karunkumar </a:t>
            </a:r>
            <a:r>
              <a:rPr lang="en-US" sz="1400" b="1" dirty="0">
                <a:latin typeface="Times New Roman"/>
                <a:cs typeface="Times New Roman"/>
              </a:rPr>
              <a:t>(VTU</a:t>
            </a:r>
            <a:r>
              <a:rPr lang="en-US" sz="1400" b="1" spc="-114" dirty="0">
                <a:latin typeface="Times New Roman"/>
                <a:cs typeface="Times New Roman"/>
              </a:rPr>
              <a:t> </a:t>
            </a:r>
            <a:r>
              <a:rPr lang="en-US" sz="1400" b="1" spc="-5" dirty="0">
                <a:latin typeface="Times New Roman"/>
                <a:cs typeface="Times New Roman"/>
              </a:rPr>
              <a:t>18059)(20UECS1037)</a:t>
            </a:r>
            <a:endParaRPr lang="en-US" sz="1400" dirty="0">
              <a:latin typeface="Times New Roman"/>
              <a:cs typeface="Times New Roman"/>
            </a:endParaRPr>
          </a:p>
          <a:p>
            <a:pPr marL="190500" indent="-177800">
              <a:lnSpc>
                <a:spcPct val="100000"/>
              </a:lnSpc>
              <a:spcBef>
                <a:spcPts val="270"/>
              </a:spcBef>
              <a:buAutoNum type="arabicPeriod"/>
              <a:tabLst>
                <a:tab pos="190500" algn="l"/>
              </a:tabLst>
            </a:pPr>
            <a:r>
              <a:rPr lang="en-US" sz="1400" b="1" spc="-5" dirty="0">
                <a:latin typeface="Times New Roman"/>
                <a:cs typeface="Times New Roman"/>
              </a:rPr>
              <a:t>M.V.VishnuvardhanReddy</a:t>
            </a:r>
            <a:r>
              <a:rPr lang="en-US" sz="1400" b="1" dirty="0">
                <a:latin typeface="Times New Roman"/>
                <a:cs typeface="Times New Roman"/>
              </a:rPr>
              <a:t>(VTU</a:t>
            </a:r>
            <a:r>
              <a:rPr lang="en-US" sz="1400" b="1" spc="-114" dirty="0">
                <a:latin typeface="Times New Roman"/>
                <a:cs typeface="Times New Roman"/>
              </a:rPr>
              <a:t>16707</a:t>
            </a:r>
            <a:r>
              <a:rPr lang="en-US" sz="1400" b="1" spc="-5" dirty="0">
                <a:latin typeface="Times New Roman"/>
                <a:cs typeface="Times New Roman"/>
              </a:rPr>
              <a:t>)(20UECS0603)</a:t>
            </a:r>
            <a:endParaRPr lang="en-US" sz="1400" dirty="0">
              <a:latin typeface="Times New Roman"/>
              <a:cs typeface="Times New Roman"/>
            </a:endParaRPr>
          </a:p>
          <a:p>
            <a:pPr marL="190500" indent="-177800">
              <a:lnSpc>
                <a:spcPct val="100000"/>
              </a:lnSpc>
              <a:spcBef>
                <a:spcPts val="270"/>
              </a:spcBef>
              <a:buAutoNum type="arabicPeriod"/>
              <a:tabLst>
                <a:tab pos="190500" algn="l"/>
              </a:tabLst>
            </a:pPr>
            <a:r>
              <a:rPr lang="en-US" sz="1400" b="1" spc="-5" dirty="0">
                <a:latin typeface="Times New Roman"/>
                <a:cs typeface="Times New Roman"/>
              </a:rPr>
              <a:t>Y.Ramanareddy </a:t>
            </a:r>
            <a:r>
              <a:rPr lang="en-US" sz="1400" b="1" dirty="0">
                <a:latin typeface="Times New Roman"/>
                <a:cs typeface="Times New Roman"/>
              </a:rPr>
              <a:t>(VTU</a:t>
            </a:r>
            <a:r>
              <a:rPr lang="en-US" sz="1400" b="1" spc="-114" dirty="0">
                <a:latin typeface="Times New Roman"/>
                <a:cs typeface="Times New Roman"/>
              </a:rPr>
              <a:t> </a:t>
            </a:r>
            <a:r>
              <a:rPr lang="en-US" sz="1400" b="1" spc="-5" dirty="0">
                <a:latin typeface="Times New Roman"/>
                <a:cs typeface="Times New Roman"/>
              </a:rPr>
              <a:t>16717)(20UECS1046)</a:t>
            </a:r>
            <a:endParaRPr lang="en-US" sz="1400" dirty="0">
              <a:latin typeface="Times New Roman"/>
              <a:cs typeface="Times New Roman"/>
            </a:endParaRPr>
          </a:p>
          <a:p>
            <a:endParaRPr lang="en-IN" sz="1400" b="1" dirty="0">
              <a:latin typeface="Times New Roman" pitchFamily="18" charset="0"/>
              <a:cs typeface="Times New Roman" pitchFamily="18" charset="0"/>
            </a:endParaRPr>
          </a:p>
        </p:txBody>
      </p:sp>
      <p:sp>
        <p:nvSpPr>
          <p:cNvPr id="9" name="Rectangle 8"/>
          <p:cNvSpPr/>
          <p:nvPr/>
        </p:nvSpPr>
        <p:spPr>
          <a:xfrm>
            <a:off x="557808" y="4831998"/>
            <a:ext cx="2843808" cy="1169551"/>
          </a:xfrm>
          <a:prstGeom prst="rect">
            <a:avLst/>
          </a:prstGeom>
        </p:spPr>
        <p:txBody>
          <a:bodyPr wrap="square">
            <a:spAutoFit/>
          </a:bodyPr>
          <a:lstStyle/>
          <a:p>
            <a:r>
              <a:rPr lang="en-IN" sz="1400" b="1" dirty="0">
                <a:latin typeface="Times New Roman" pitchFamily="18" charset="0"/>
                <a:cs typeface="Times New Roman" pitchFamily="18" charset="0"/>
              </a:rPr>
              <a:t>SUPERVISED BY</a:t>
            </a:r>
          </a:p>
          <a:p>
            <a:endParaRPr lang="en-IN" sz="1400" b="1" dirty="0">
              <a:latin typeface="Times New Roman" pitchFamily="18" charset="0"/>
              <a:cs typeface="Times New Roman" pitchFamily="18" charset="0"/>
            </a:endParaRPr>
          </a:p>
          <a:p>
            <a:r>
              <a:rPr lang="en-US" sz="1400" b="1" spc="-25" dirty="0">
                <a:latin typeface="Times New Roman"/>
                <a:cs typeface="Times New Roman"/>
              </a:rPr>
              <a:t>Dr. S.Lalitha </a:t>
            </a:r>
          </a:p>
          <a:p>
            <a:r>
              <a:rPr lang="en-US" sz="1400" b="1" spc="-25" dirty="0">
                <a:latin typeface="Times New Roman"/>
                <a:cs typeface="Times New Roman"/>
              </a:rPr>
              <a:t>Associate Professor</a:t>
            </a:r>
            <a:endParaRPr lang="en-US" sz="1400" dirty="0">
              <a:latin typeface="Times New Roman"/>
              <a:cs typeface="Times New Roman"/>
            </a:endParaRPr>
          </a:p>
          <a:p>
            <a:endParaRPr lang="en-IN" sz="1400" dirty="0"/>
          </a:p>
        </p:txBody>
      </p:sp>
      <p:sp>
        <p:nvSpPr>
          <p:cNvPr id="10" name="Slide Number Placeholder 9"/>
          <p:cNvSpPr>
            <a:spLocks noGrp="1"/>
          </p:cNvSpPr>
          <p:nvPr>
            <p:ph type="sldNum" sz="quarter" idx="12"/>
          </p:nvPr>
        </p:nvSpPr>
        <p:spPr/>
        <p:txBody>
          <a:bodyPr/>
          <a:lstStyle/>
          <a:p>
            <a:fld id="{FA00FD27-8DB0-4CB2-BD37-BEA95C6A1008}" type="slidenum">
              <a:rPr lang="en-IN" smtClean="0"/>
              <a:t>1</a:t>
            </a:fld>
            <a:endParaRPr lang="en-IN" dirty="0"/>
          </a:p>
        </p:txBody>
      </p:sp>
      <p:sp>
        <p:nvSpPr>
          <p:cNvPr id="11" name="Footer Placeholder 10"/>
          <p:cNvSpPr>
            <a:spLocks noGrp="1"/>
          </p:cNvSpPr>
          <p:nvPr>
            <p:ph type="ftr" sz="quarter" idx="11"/>
          </p:nvPr>
        </p:nvSpPr>
        <p:spPr>
          <a:xfrm>
            <a:off x="2551956" y="6341570"/>
            <a:ext cx="4900364" cy="365125"/>
          </a:xfrm>
        </p:spPr>
        <p:txBody>
          <a:bodyPr/>
          <a:lstStyle/>
          <a:p>
            <a:r>
              <a:rPr lang="en-IN" dirty="0"/>
              <a:t>BATCH NO:        DEPARTMENT OF COMPUTER SCIENCE &amp; ENGINEERING</a:t>
            </a:r>
          </a:p>
        </p:txBody>
      </p:sp>
      <p:sp>
        <p:nvSpPr>
          <p:cNvPr id="2" name="Date Placeholder 1">
            <a:extLst>
              <a:ext uri="{FF2B5EF4-FFF2-40B4-BE49-F238E27FC236}">
                <a16:creationId xmlns:a16="http://schemas.microsoft.com/office/drawing/2014/main" id="{B04B6E2B-D18D-4E02-AC24-5A326546D733}"/>
              </a:ext>
            </a:extLst>
          </p:cNvPr>
          <p:cNvSpPr>
            <a:spLocks noGrp="1"/>
          </p:cNvSpPr>
          <p:nvPr>
            <p:ph type="dt" sz="half" idx="10"/>
          </p:nvPr>
        </p:nvSpPr>
        <p:spPr/>
        <p:txBody>
          <a:bodyPr/>
          <a:lstStyle/>
          <a:p>
            <a:fld id="{BF477D9D-1523-43A5-AE6E-58669A5E89C6}" type="datetime1">
              <a:rPr lang="en-IN" smtClean="0"/>
              <a:t>16-04-2024</a:t>
            </a:fld>
            <a:endParaRPr lang="en-IN" dirty="0"/>
          </a:p>
        </p:txBody>
      </p:sp>
    </p:spTree>
    <p:extLst>
      <p:ext uri="{BB962C8B-B14F-4D97-AF65-F5344CB8AC3E}">
        <p14:creationId xmlns:p14="http://schemas.microsoft.com/office/powerpoint/2010/main" val="2427753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p:txBody>
          <a:bodyPr/>
          <a:lstStyle/>
          <a:p>
            <a:r>
              <a:rPr lang="en-IN" dirty="0"/>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10</a:t>
            </a:fld>
            <a:endParaRPr lang="en-IN" dirty="0"/>
          </a:p>
        </p:txBody>
      </p:sp>
      <p:sp>
        <p:nvSpPr>
          <p:cNvPr id="8" name="Content Placeholder 2"/>
          <p:cNvSpPr>
            <a:spLocks noGrp="1"/>
          </p:cNvSpPr>
          <p:nvPr>
            <p:ph idx="1"/>
          </p:nvPr>
        </p:nvSpPr>
        <p:spPr>
          <a:xfrm>
            <a:off x="457200" y="1600200"/>
            <a:ext cx="8229600" cy="4525963"/>
          </a:xfrm>
        </p:spPr>
        <p:txBody>
          <a:bodyPr>
            <a:normAutofit fontScale="92500" lnSpcReduction="10000"/>
          </a:bodyPr>
          <a:lstStyle/>
          <a:p>
            <a:pPr marL="0" indent="0" algn="just">
              <a:buNone/>
            </a:pPr>
            <a:r>
              <a:rPr lang="en-US" sz="2000" b="1" i="0" dirty="0">
                <a:effectLst/>
                <a:latin typeface="Times New Roman" panose="02020603050405020304" pitchFamily="18" charset="0"/>
                <a:cs typeface="Times New Roman" panose="02020603050405020304" pitchFamily="18" charset="0"/>
              </a:rPr>
              <a:t>Mary Arockiam, Jenita, and Seraphim Pushpanathan Angelin Claret</a:t>
            </a:r>
            <a:r>
              <a:rPr lang="en-GB" sz="2000" b="1" dirty="0">
                <a:latin typeface="Times New Roman" panose="02020603050405020304" pitchFamily="18" charset="0"/>
                <a:cs typeface="Times New Roman" pitchFamily="18" charset="0"/>
              </a:rPr>
              <a:t> , 2023,</a:t>
            </a:r>
            <a:r>
              <a:rPr lang="en-GB" sz="2000" dirty="0">
                <a:latin typeface="Times New Roman" pitchFamily="18" charset="0"/>
                <a:cs typeface="Times New Roman" pitchFamily="18" charset="0"/>
              </a:rPr>
              <a:t>“</a:t>
            </a:r>
            <a:r>
              <a:rPr lang="en-US" sz="2000" b="1" i="0" dirty="0">
                <a:effectLst/>
                <a:latin typeface="Times New Roman" panose="02020603050405020304" pitchFamily="18" charset="0"/>
                <a:cs typeface="Times New Roman" panose="02020603050405020304" pitchFamily="18" charset="0"/>
              </a:rPr>
              <a:t>MapReduce-Iterative Support Vector Machine Classifier: Novel Fraud Detection Systems in Healthcare Insurance Industry</a:t>
            </a:r>
            <a:r>
              <a:rPr lang="en-GB" sz="2000" b="1" dirty="0">
                <a:latin typeface="Times New Roman" panose="02020603050405020304" pitchFamily="18" charset="0"/>
                <a:cs typeface="Times New Roman" pitchFamily="18" charset="0"/>
              </a:rPr>
              <a:t>”</a:t>
            </a:r>
          </a:p>
          <a:p>
            <a:pPr marL="0" indent="0" algn="just">
              <a:buNone/>
            </a:pPr>
            <a:r>
              <a:rPr lang="en-US" sz="2000" dirty="0">
                <a:latin typeface="Times New Roman" panose="02020603050405020304" pitchFamily="18" charset="0"/>
                <a:cs typeface="Times New Roman" panose="02020603050405020304" pitchFamily="18" charset="0"/>
              </a:rPr>
              <a:t> </a:t>
            </a:r>
            <a:endParaRPr lang="en-GB" sz="2000" b="1" dirty="0">
              <a:latin typeface="Times New Roman" panose="02020603050405020304" pitchFamily="18" charset="0"/>
              <a:cs typeface="Times New Roman" pitchFamily="18" charset="0"/>
            </a:endParaRPr>
          </a:p>
          <a:p>
            <a:pPr marL="0" indent="0" algn="just">
              <a:buNone/>
            </a:pPr>
            <a:r>
              <a:rPr lang="en-US" sz="2000" b="0" i="0" dirty="0">
                <a:effectLst/>
                <a:latin typeface="Times New Roman" panose="02020603050405020304" pitchFamily="18" charset="0"/>
                <a:cs typeface="Times New Roman" panose="02020603050405020304" pitchFamily="18" charset="0"/>
              </a:rPr>
              <a:t>This paper introduces an innovative approach to fraud detection in the healthcare insurance industry through the utilization of MapReduce-Iterative Support Vector Machine (SVM) classifiers. The study presents a novel system that merges the scalability of MapReduce with the precision of SVM classifiers to efficiently identify fraudulent activities in healthcare insurance claims. By incorporating advanced data processing techniques and machine learning algorithms, the proposed system aims to enhance fraud detection accuracy, thereby bolstering the effectiveness and dependability of healthcare insurance operations. The research contributes to the advancement of robust fraud detection mechanisms tailored specifically for the healthcare insurance domain, addressing the escalating demand for proficient fraud prevention strategies in this sector.</a:t>
            </a:r>
            <a:endParaRPr lang="en-GB" sz="2000" dirty="0">
              <a:latin typeface="Times New Roman" panose="02020603050405020304" pitchFamily="18" charset="0"/>
              <a:cs typeface="Times New Roman" pitchFamily="18" charset="0"/>
            </a:endParaRPr>
          </a:p>
        </p:txBody>
      </p:sp>
      <p:sp>
        <p:nvSpPr>
          <p:cNvPr id="3" name="Date Placeholder 2">
            <a:extLst>
              <a:ext uri="{FF2B5EF4-FFF2-40B4-BE49-F238E27FC236}">
                <a16:creationId xmlns:a16="http://schemas.microsoft.com/office/drawing/2014/main" id="{C0008E33-90FB-4B49-80F3-837A7E748E15}"/>
              </a:ext>
            </a:extLst>
          </p:cNvPr>
          <p:cNvSpPr>
            <a:spLocks noGrp="1"/>
          </p:cNvSpPr>
          <p:nvPr>
            <p:ph type="dt" sz="half" idx="10"/>
          </p:nvPr>
        </p:nvSpPr>
        <p:spPr/>
        <p:txBody>
          <a:bodyPr/>
          <a:lstStyle/>
          <a:p>
            <a:fld id="{23487455-39B1-44D9-9F6E-ECDF7C5FCF41}" type="datetime1">
              <a:rPr lang="en-IN" smtClean="0"/>
              <a:t>16-04-2024</a:t>
            </a:fld>
            <a:endParaRPr lang="en-IN" dirty="0"/>
          </a:p>
        </p:txBody>
      </p:sp>
    </p:spTree>
    <p:extLst>
      <p:ext uri="{BB962C8B-B14F-4D97-AF65-F5344CB8AC3E}">
        <p14:creationId xmlns:p14="http://schemas.microsoft.com/office/powerpoint/2010/main" val="3231985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a:latin typeface="Times New Roman" pitchFamily="18" charset="0"/>
                <a:cs typeface="Times New Roman" pitchFamily="18" charset="0"/>
              </a:rPr>
              <a:t>MODULE 1 :</a:t>
            </a:r>
            <a:r>
              <a:rPr lang="en-US" sz="2000" dirty="0">
                <a:latin typeface="Times New Roman" panose="02020603050405020304" pitchFamily="18" charset="0"/>
                <a:cs typeface="Times New Roman" panose="02020603050405020304" pitchFamily="18" charset="0"/>
              </a:rPr>
              <a:t>  Data Collection and Pre-processing</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MODULE 2 :  </a:t>
            </a:r>
            <a:r>
              <a:rPr lang="en-US" sz="2000" i="0" dirty="0">
                <a:effectLst/>
                <a:latin typeface="Times New Roman" panose="02020603050405020304" pitchFamily="18" charset="0"/>
                <a:cs typeface="Times New Roman" panose="02020603050405020304" pitchFamily="18" charset="0"/>
              </a:rPr>
              <a:t>Feature Selection and Splitting the Data</a:t>
            </a:r>
            <a:r>
              <a:rPr lang="en-IN" sz="2000" dirty="0">
                <a:latin typeface="Times New Roman" pitchFamily="18" charset="0"/>
                <a:cs typeface="Times New Roman" pitchFamily="18" charset="0"/>
              </a:rPr>
              <a:t> </a:t>
            </a:r>
          </a:p>
          <a:p>
            <a:r>
              <a:rPr lang="en-IN" sz="2000" dirty="0">
                <a:latin typeface="Times New Roman" pitchFamily="18" charset="0"/>
                <a:cs typeface="Times New Roman" pitchFamily="18" charset="0"/>
              </a:rPr>
              <a:t>MODULE 3 :  </a:t>
            </a:r>
            <a:r>
              <a:rPr lang="en-US" sz="2000" i="0" dirty="0">
                <a:effectLst/>
                <a:latin typeface="Times New Roman" panose="02020603050405020304" pitchFamily="18" charset="0"/>
                <a:cs typeface="Times New Roman" panose="02020603050405020304" pitchFamily="18" charset="0"/>
              </a:rPr>
              <a:t>Model Selection and Training</a:t>
            </a:r>
            <a:endParaRPr lang="en-IN" sz="2000" dirty="0">
              <a:latin typeface="Times New Roman" pitchFamily="18" charset="0"/>
              <a:cs typeface="Times New Roman" pitchFamily="18" charset="0"/>
            </a:endParaRPr>
          </a:p>
          <a:p>
            <a:r>
              <a:rPr lang="en-IN" sz="2000" dirty="0">
                <a:latin typeface="Times New Roman" pitchFamily="18" charset="0"/>
                <a:cs typeface="Times New Roman" pitchFamily="18" charset="0"/>
              </a:rPr>
              <a:t>MODULE 4 : </a:t>
            </a:r>
            <a:r>
              <a:rPr lang="en-US" sz="2000" i="0" dirty="0">
                <a:effectLst/>
                <a:latin typeface="Times New Roman" panose="02020603050405020304" pitchFamily="18" charset="0"/>
                <a:cs typeface="Times New Roman" panose="02020603050405020304" pitchFamily="18" charset="0"/>
              </a:rPr>
              <a:t>Evaluation, Deployment and Maintenance</a:t>
            </a:r>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11</a:t>
            </a:fld>
            <a:endParaRPr lang="en-IN" dirty="0"/>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DESIGN AND METHODOLOGIES</a:t>
            </a:r>
            <a:endParaRPr lang="en-IN" dirty="0"/>
          </a:p>
        </p:txBody>
      </p:sp>
      <p:sp>
        <p:nvSpPr>
          <p:cNvPr id="2" name="Date Placeholder 1">
            <a:extLst>
              <a:ext uri="{FF2B5EF4-FFF2-40B4-BE49-F238E27FC236}">
                <a16:creationId xmlns:a16="http://schemas.microsoft.com/office/drawing/2014/main" id="{6403A22A-BB9E-4D9D-9BAC-242B5FF1F552}"/>
              </a:ext>
            </a:extLst>
          </p:cNvPr>
          <p:cNvSpPr>
            <a:spLocks noGrp="1"/>
          </p:cNvSpPr>
          <p:nvPr>
            <p:ph type="dt" sz="half" idx="10"/>
          </p:nvPr>
        </p:nvSpPr>
        <p:spPr/>
        <p:txBody>
          <a:bodyPr/>
          <a:lstStyle/>
          <a:p>
            <a:fld id="{05E64F48-4722-47FA-93CF-8C2352C09D66}" type="datetime1">
              <a:rPr lang="en-IN" smtClean="0"/>
              <a:t>16-04-2024</a:t>
            </a:fld>
            <a:endParaRPr lang="en-IN" dirty="0"/>
          </a:p>
        </p:txBody>
      </p:sp>
    </p:spTree>
    <p:extLst>
      <p:ext uri="{BB962C8B-B14F-4D97-AF65-F5344CB8AC3E}">
        <p14:creationId xmlns:p14="http://schemas.microsoft.com/office/powerpoint/2010/main" val="40204289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33F77-4315-EF39-0C32-CA7FB397A404}"/>
              </a:ext>
            </a:extLst>
          </p:cNvPr>
          <p:cNvSpPr>
            <a:spLocks noGrp="1"/>
          </p:cNvSpPr>
          <p:nvPr>
            <p:ph type="title"/>
          </p:nvPr>
        </p:nvSpPr>
        <p:spPr>
          <a:xfrm>
            <a:off x="457200" y="274638"/>
            <a:ext cx="8291264" cy="1143000"/>
          </a:xfrm>
        </p:spPr>
        <p:txBody>
          <a:bodyPr>
            <a:normAutofit fontScale="90000"/>
          </a:bodyPr>
          <a:lstStyle/>
          <a:p>
            <a:pPr algn="l"/>
            <a:r>
              <a:rPr lang="en-IN" sz="2700" b="1" dirty="0">
                <a:latin typeface="Times New Roman" pitchFamily="18" charset="0"/>
                <a:cs typeface="Times New Roman" pitchFamily="18" charset="0"/>
              </a:rPr>
              <a:t>MODULE 1:</a:t>
            </a:r>
            <a:r>
              <a:rPr lang="en-US" sz="4400" dirty="0">
                <a:latin typeface="Times New Roman" panose="02020603050405020304" pitchFamily="18" charset="0"/>
                <a:cs typeface="Times New Roman" panose="02020603050405020304" pitchFamily="18" charset="0"/>
              </a:rPr>
              <a:t> </a:t>
            </a:r>
            <a:r>
              <a:rPr lang="en-US" sz="2700" dirty="0">
                <a:latin typeface="Times New Roman" panose="02020603050405020304" pitchFamily="18" charset="0"/>
                <a:cs typeface="Times New Roman" panose="02020603050405020304" pitchFamily="18" charset="0"/>
              </a:rPr>
              <a:t>Data Collection and Pre-processing</a:t>
            </a:r>
            <a:br>
              <a:rPr lang="en-IN" sz="4400" dirty="0">
                <a:latin typeface="Times New Roman" pitchFamily="18" charset="0"/>
                <a:cs typeface="Times New Roman" pitchFamily="18" charset="0"/>
              </a:rPr>
            </a:br>
            <a:endParaRPr lang="en-US" dirty="0"/>
          </a:p>
        </p:txBody>
      </p:sp>
      <p:sp>
        <p:nvSpPr>
          <p:cNvPr id="3" name="Content Placeholder 2">
            <a:extLst>
              <a:ext uri="{FF2B5EF4-FFF2-40B4-BE49-F238E27FC236}">
                <a16:creationId xmlns:a16="http://schemas.microsoft.com/office/drawing/2014/main" id="{AEE169E5-5FFB-0372-4DBA-9B9442AA7101}"/>
              </a:ext>
            </a:extLst>
          </p:cNvPr>
          <p:cNvSpPr>
            <a:spLocks noGrp="1"/>
          </p:cNvSpPr>
          <p:nvPr>
            <p:ph idx="1"/>
          </p:nvPr>
        </p:nvSpPr>
        <p:spPr/>
        <p:txBody>
          <a:bodyPr>
            <a:normAutofit fontScale="62500" lnSpcReduction="20000"/>
          </a:bodyPr>
          <a:lstStyle/>
          <a:p>
            <a:pPr algn="just"/>
            <a:r>
              <a:rPr lang="en-US" sz="3200" b="0" i="0" dirty="0">
                <a:effectLst/>
                <a:latin typeface="Times New Roman" panose="02020603050405020304" pitchFamily="18" charset="0"/>
                <a:cs typeface="Times New Roman" panose="02020603050405020304" pitchFamily="18" charset="0"/>
              </a:rPr>
              <a:t>Determine the specific data attributes needed for fraud detection in insurance claims, such as claim details, policyholder information, transaction history, etc.</a:t>
            </a:r>
            <a:endParaRPr lang="en-US" sz="3200" dirty="0">
              <a:latin typeface="Times New Roman" panose="02020603050405020304" pitchFamily="18" charset="0"/>
              <a:cs typeface="Times New Roman" panose="02020603050405020304" pitchFamily="18" charset="0"/>
            </a:endParaRPr>
          </a:p>
          <a:p>
            <a:pPr algn="just"/>
            <a:r>
              <a:rPr lang="en-US" sz="3200" b="1" i="0" dirty="0">
                <a:effectLst/>
                <a:latin typeface="Times New Roman" panose="02020603050405020304" pitchFamily="18" charset="0"/>
                <a:cs typeface="Times New Roman" panose="02020603050405020304" pitchFamily="18" charset="0"/>
              </a:rPr>
              <a:t>Data Collection</a:t>
            </a:r>
            <a:r>
              <a:rPr lang="en-US" sz="3200" b="0" i="0" dirty="0">
                <a:effectLst/>
                <a:latin typeface="Times New Roman" panose="02020603050405020304" pitchFamily="18" charset="0"/>
                <a:cs typeface="Times New Roman" panose="02020603050405020304" pitchFamily="18" charset="0"/>
              </a:rPr>
              <a:t>: Collect comprehensive datasets from reliable sources containing information relevant to insurance claims, ensuring data integrity and completeness.</a:t>
            </a:r>
          </a:p>
          <a:p>
            <a:pPr algn="just"/>
            <a:r>
              <a:rPr lang="en-US" sz="3200" b="1" i="0" dirty="0">
                <a:effectLst/>
                <a:latin typeface="Times New Roman" panose="02020603050405020304" pitchFamily="18" charset="0"/>
                <a:cs typeface="Times New Roman" panose="02020603050405020304" pitchFamily="18" charset="0"/>
              </a:rPr>
              <a:t>Data Cleaning</a:t>
            </a:r>
            <a:r>
              <a:rPr lang="en-US" sz="3200" b="0" i="0" dirty="0">
                <a:effectLst/>
                <a:latin typeface="Times New Roman" panose="02020603050405020304" pitchFamily="18" charset="0"/>
                <a:cs typeface="Times New Roman" panose="02020603050405020304" pitchFamily="18" charset="0"/>
              </a:rPr>
              <a:t>: </a:t>
            </a:r>
            <a:r>
              <a:rPr lang="en-US" sz="3200" b="0" i="0" dirty="0">
                <a:solidFill>
                  <a:srgbClr val="0D0D0D"/>
                </a:solidFill>
                <a:effectLst/>
                <a:latin typeface="Times New Roman" panose="02020603050405020304" pitchFamily="18" charset="0"/>
                <a:cs typeface="Times New Roman" panose="02020603050405020304" pitchFamily="18" charset="0"/>
              </a:rPr>
              <a:t>Handle missing values, outliers, and inconsistencies in the data. Ensure data quality before proceeding to the next steps.</a:t>
            </a:r>
          </a:p>
          <a:p>
            <a:pPr algn="just"/>
            <a:r>
              <a:rPr lang="en-US" sz="3200" b="1" i="0" dirty="0">
                <a:solidFill>
                  <a:srgbClr val="0D0D0D"/>
                </a:solidFill>
                <a:effectLst/>
                <a:latin typeface="Times New Roman" panose="02020603050405020304" pitchFamily="18" charset="0"/>
                <a:cs typeface="Times New Roman" panose="02020603050405020304" pitchFamily="18" charset="0"/>
              </a:rPr>
              <a:t>Feature Engineering:</a:t>
            </a:r>
            <a:r>
              <a:rPr lang="en-US" sz="3200" b="0" i="0" dirty="0">
                <a:solidFill>
                  <a:srgbClr val="0D0D0D"/>
                </a:solidFill>
                <a:effectLst/>
                <a:latin typeface="Times New Roman" panose="02020603050405020304" pitchFamily="18" charset="0"/>
                <a:cs typeface="Times New Roman" panose="02020603050405020304" pitchFamily="18" charset="0"/>
              </a:rPr>
              <a:t> Extract relevant features from the raw data that could help in distinguishing between legitimate and fraudulent claims. This could include variables like claim amount, claim type, policyholder information, claim history, etc.</a:t>
            </a:r>
          </a:p>
          <a:p>
            <a:pPr algn="just"/>
            <a:r>
              <a:rPr lang="en-US" sz="3200" b="1" i="0" dirty="0">
                <a:solidFill>
                  <a:srgbClr val="0D0D0D"/>
                </a:solidFill>
                <a:effectLst/>
                <a:latin typeface="Times New Roman" panose="02020603050405020304" pitchFamily="18" charset="0"/>
                <a:cs typeface="Times New Roman" panose="02020603050405020304" pitchFamily="18" charset="0"/>
              </a:rPr>
              <a:t>Data Transformation:</a:t>
            </a:r>
            <a:r>
              <a:rPr lang="en-US" sz="3200" b="0" i="0" dirty="0">
                <a:solidFill>
                  <a:srgbClr val="0D0D0D"/>
                </a:solidFill>
                <a:effectLst/>
                <a:latin typeface="Times New Roman" panose="02020603050405020304" pitchFamily="18" charset="0"/>
                <a:cs typeface="Times New Roman" panose="02020603050405020304" pitchFamily="18" charset="0"/>
              </a:rPr>
              <a:t> Normalize or scale the features to ensure they are on similar scales. Convert categorical variables into numerical representations through techniques like one-hot encoding or label encoding.</a:t>
            </a:r>
          </a:p>
          <a:p>
            <a:pPr marL="0" indent="0">
              <a:buNone/>
            </a:pPr>
            <a:endParaRPr lang="en-US" dirty="0"/>
          </a:p>
        </p:txBody>
      </p:sp>
      <p:sp>
        <p:nvSpPr>
          <p:cNvPr id="4" name="Date Placeholder 3">
            <a:extLst>
              <a:ext uri="{FF2B5EF4-FFF2-40B4-BE49-F238E27FC236}">
                <a16:creationId xmlns:a16="http://schemas.microsoft.com/office/drawing/2014/main" id="{B8EB57B2-7362-8A53-CF3B-4BD2F0196E47}"/>
              </a:ext>
            </a:extLst>
          </p:cNvPr>
          <p:cNvSpPr>
            <a:spLocks noGrp="1"/>
          </p:cNvSpPr>
          <p:nvPr>
            <p:ph type="dt" sz="half" idx="10"/>
          </p:nvPr>
        </p:nvSpPr>
        <p:spPr/>
        <p:txBody>
          <a:bodyPr/>
          <a:lstStyle/>
          <a:p>
            <a:fld id="{DFB176AE-A2F7-48FF-8D57-374ABD9244C2}" type="datetime1">
              <a:rPr lang="en-IN" smtClean="0"/>
              <a:t>16-04-2024</a:t>
            </a:fld>
            <a:endParaRPr lang="en-IN" dirty="0"/>
          </a:p>
        </p:txBody>
      </p:sp>
      <p:sp>
        <p:nvSpPr>
          <p:cNvPr id="5" name="Footer Placeholder 4">
            <a:extLst>
              <a:ext uri="{FF2B5EF4-FFF2-40B4-BE49-F238E27FC236}">
                <a16:creationId xmlns:a16="http://schemas.microsoft.com/office/drawing/2014/main" id="{0367BC46-F2F2-7E78-B324-F6B85176884F}"/>
              </a:ext>
            </a:extLst>
          </p:cNvPr>
          <p:cNvSpPr>
            <a:spLocks noGrp="1"/>
          </p:cNvSpPr>
          <p:nvPr>
            <p:ph type="ftr" sz="quarter" idx="11"/>
          </p:nvPr>
        </p:nvSpPr>
        <p:spPr/>
        <p:txBody>
          <a:bodyPr/>
          <a:lstStyle/>
          <a:p>
            <a:r>
              <a:rPr lang="en-IN" dirty="0"/>
              <a:t>BATCH NO:        DEPARTMENT OF COMPUTER SCIENCE &amp; ENGINEERING</a:t>
            </a:r>
          </a:p>
        </p:txBody>
      </p:sp>
      <p:sp>
        <p:nvSpPr>
          <p:cNvPr id="6" name="Slide Number Placeholder 5">
            <a:extLst>
              <a:ext uri="{FF2B5EF4-FFF2-40B4-BE49-F238E27FC236}">
                <a16:creationId xmlns:a16="http://schemas.microsoft.com/office/drawing/2014/main" id="{AE49A36D-5601-631C-0A71-88956E1DC6E0}"/>
              </a:ext>
            </a:extLst>
          </p:cNvPr>
          <p:cNvSpPr>
            <a:spLocks noGrp="1"/>
          </p:cNvSpPr>
          <p:nvPr>
            <p:ph type="sldNum" sz="quarter" idx="12"/>
          </p:nvPr>
        </p:nvSpPr>
        <p:spPr/>
        <p:txBody>
          <a:bodyPr/>
          <a:lstStyle/>
          <a:p>
            <a:fld id="{669AD40C-E5A7-4132-A31D-54A4D1BB6E89}" type="slidenum">
              <a:rPr lang="en-IN" smtClean="0"/>
              <a:t>12</a:t>
            </a:fld>
            <a:endParaRPr lang="en-IN" dirty="0"/>
          </a:p>
        </p:txBody>
      </p:sp>
    </p:spTree>
    <p:extLst>
      <p:ext uri="{BB962C8B-B14F-4D97-AF65-F5344CB8AC3E}">
        <p14:creationId xmlns:p14="http://schemas.microsoft.com/office/powerpoint/2010/main" val="2888660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6694E-4842-3F5C-E287-E5DE1C17DF06}"/>
              </a:ext>
            </a:extLst>
          </p:cNvPr>
          <p:cNvSpPr>
            <a:spLocks noGrp="1"/>
          </p:cNvSpPr>
          <p:nvPr>
            <p:ph type="title"/>
          </p:nvPr>
        </p:nvSpPr>
        <p:spPr/>
        <p:txBody>
          <a:bodyPr>
            <a:normAutofit/>
          </a:bodyPr>
          <a:lstStyle/>
          <a:p>
            <a:pPr algn="l"/>
            <a:r>
              <a:rPr lang="en-US" sz="2400" b="1" dirty="0">
                <a:latin typeface="Times New Roman" panose="02020603050405020304" pitchFamily="18" charset="0"/>
                <a:cs typeface="Times New Roman" panose="02020603050405020304" pitchFamily="18" charset="0"/>
              </a:rPr>
              <a:t>MODULE 2</a:t>
            </a:r>
            <a:r>
              <a:rPr lang="en-US" sz="2400" dirty="0">
                <a:latin typeface="Times New Roman" panose="02020603050405020304" pitchFamily="18" charset="0"/>
                <a:cs typeface="Times New Roman" panose="02020603050405020304" pitchFamily="18" charset="0"/>
              </a:rPr>
              <a:t>:</a:t>
            </a:r>
            <a:r>
              <a:rPr lang="en-US" sz="2400" i="0" dirty="0">
                <a:effectLst/>
                <a:latin typeface="Times New Roman" panose="02020603050405020304" pitchFamily="18" charset="0"/>
                <a:cs typeface="Times New Roman" panose="02020603050405020304" pitchFamily="18" charset="0"/>
              </a:rPr>
              <a:t> Feature Selection and Splitting the Data</a:t>
            </a:r>
            <a:br>
              <a:rPr lang="en-US" sz="1050" b="1" i="0" dirty="0">
                <a:solidFill>
                  <a:srgbClr val="ECECEC"/>
                </a:solidFill>
                <a:effectLst/>
                <a:highlight>
                  <a:srgbClr val="212121"/>
                </a:highlight>
                <a:latin typeface="Söhne"/>
              </a:rPr>
            </a:br>
            <a:endParaRPr lang="en-US"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01A09F-FFF6-F478-697E-C285736C792A}"/>
              </a:ext>
            </a:extLst>
          </p:cNvPr>
          <p:cNvSpPr>
            <a:spLocks noGrp="1"/>
          </p:cNvSpPr>
          <p:nvPr>
            <p:ph idx="1"/>
          </p:nvPr>
        </p:nvSpPr>
        <p:spPr/>
        <p:txBody>
          <a:bodyPr>
            <a:normAutofit/>
          </a:bodyPr>
          <a:lstStyle/>
          <a:p>
            <a:pPr algn="just"/>
            <a:r>
              <a:rPr lang="en-US" sz="2000" b="1" i="0" dirty="0">
                <a:effectLst/>
                <a:latin typeface="Times New Roman" panose="02020603050405020304" pitchFamily="18" charset="0"/>
                <a:cs typeface="Times New Roman" panose="02020603050405020304" pitchFamily="18" charset="0"/>
              </a:rPr>
              <a:t>Feature Selection</a:t>
            </a:r>
            <a:r>
              <a:rPr lang="en-US" sz="2000" b="0" i="0" dirty="0">
                <a:effectLst/>
                <a:latin typeface="Times New Roman" panose="02020603050405020304" pitchFamily="18" charset="0"/>
                <a:cs typeface="Times New Roman" panose="02020603050405020304" pitchFamily="18" charset="0"/>
              </a:rPr>
              <a:t>: Choose the most relevant features for detecting insurance fraud. Use techniques like correlation analysis, feature importance ranking, or domain expertise to select the subset of features that are likely to contribute most to the model's performance.</a:t>
            </a:r>
          </a:p>
          <a:p>
            <a:pPr algn="just"/>
            <a:endParaRPr lang="en-US" sz="2000" b="0" i="0" dirty="0">
              <a:effectLst/>
              <a:latin typeface="Times New Roman" panose="02020603050405020304" pitchFamily="18" charset="0"/>
              <a:cs typeface="Times New Roman" panose="02020603050405020304" pitchFamily="18" charset="0"/>
            </a:endParaRPr>
          </a:p>
          <a:p>
            <a:pPr algn="just"/>
            <a:r>
              <a:rPr lang="en-US" sz="2000" b="1" i="0" dirty="0">
                <a:effectLst/>
                <a:latin typeface="Times New Roman" panose="02020603050405020304" pitchFamily="18" charset="0"/>
                <a:cs typeface="Times New Roman" panose="02020603050405020304" pitchFamily="18" charset="0"/>
              </a:rPr>
              <a:t>Splitting the Data</a:t>
            </a:r>
            <a:r>
              <a:rPr lang="en-US" sz="2000" b="0" i="0" dirty="0">
                <a:effectLst/>
                <a:latin typeface="Times New Roman" panose="02020603050405020304" pitchFamily="18" charset="0"/>
                <a:cs typeface="Times New Roman" panose="02020603050405020304" pitchFamily="18" charset="0"/>
              </a:rPr>
              <a:t>: Divide the dataset into training, validation, and test sets. Typically, the data is split into around 70-80% for training, 10-15% for validation, and 10-15% for testing. Ensure that each set contains a representative sample of both legitimate and fraudulent claims.</a:t>
            </a:r>
          </a:p>
          <a:p>
            <a:pPr marL="0" indent="0">
              <a:buNone/>
            </a:pPr>
            <a:endParaRPr lang="en-US" dirty="0"/>
          </a:p>
        </p:txBody>
      </p:sp>
      <p:sp>
        <p:nvSpPr>
          <p:cNvPr id="4" name="Date Placeholder 3">
            <a:extLst>
              <a:ext uri="{FF2B5EF4-FFF2-40B4-BE49-F238E27FC236}">
                <a16:creationId xmlns:a16="http://schemas.microsoft.com/office/drawing/2014/main" id="{C7E9611D-97F6-DCAB-1D0A-82327BEC25EE}"/>
              </a:ext>
            </a:extLst>
          </p:cNvPr>
          <p:cNvSpPr>
            <a:spLocks noGrp="1"/>
          </p:cNvSpPr>
          <p:nvPr>
            <p:ph type="dt" sz="half" idx="10"/>
          </p:nvPr>
        </p:nvSpPr>
        <p:spPr/>
        <p:txBody>
          <a:bodyPr/>
          <a:lstStyle/>
          <a:p>
            <a:fld id="{DFB176AE-A2F7-48FF-8D57-374ABD9244C2}" type="datetime1">
              <a:rPr lang="en-IN" smtClean="0"/>
              <a:t>16-04-2024</a:t>
            </a:fld>
            <a:endParaRPr lang="en-IN" dirty="0"/>
          </a:p>
        </p:txBody>
      </p:sp>
      <p:sp>
        <p:nvSpPr>
          <p:cNvPr id="5" name="Footer Placeholder 4">
            <a:extLst>
              <a:ext uri="{FF2B5EF4-FFF2-40B4-BE49-F238E27FC236}">
                <a16:creationId xmlns:a16="http://schemas.microsoft.com/office/drawing/2014/main" id="{4B12A891-E794-D8A7-3162-A17168D76897}"/>
              </a:ext>
            </a:extLst>
          </p:cNvPr>
          <p:cNvSpPr>
            <a:spLocks noGrp="1"/>
          </p:cNvSpPr>
          <p:nvPr>
            <p:ph type="ftr" sz="quarter" idx="11"/>
          </p:nvPr>
        </p:nvSpPr>
        <p:spPr/>
        <p:txBody>
          <a:bodyPr/>
          <a:lstStyle/>
          <a:p>
            <a:r>
              <a:rPr lang="en-IN" dirty="0"/>
              <a:t>BATCH NO:        DEPARTMENT OF COMPUTER SCIENCE &amp; ENGINEERING</a:t>
            </a:r>
          </a:p>
        </p:txBody>
      </p:sp>
      <p:sp>
        <p:nvSpPr>
          <p:cNvPr id="6" name="Slide Number Placeholder 5">
            <a:extLst>
              <a:ext uri="{FF2B5EF4-FFF2-40B4-BE49-F238E27FC236}">
                <a16:creationId xmlns:a16="http://schemas.microsoft.com/office/drawing/2014/main" id="{BCB62540-CD6A-0473-EA97-E7EB6F8C4341}"/>
              </a:ext>
            </a:extLst>
          </p:cNvPr>
          <p:cNvSpPr>
            <a:spLocks noGrp="1"/>
          </p:cNvSpPr>
          <p:nvPr>
            <p:ph type="sldNum" sz="quarter" idx="12"/>
          </p:nvPr>
        </p:nvSpPr>
        <p:spPr/>
        <p:txBody>
          <a:bodyPr/>
          <a:lstStyle/>
          <a:p>
            <a:fld id="{669AD40C-E5A7-4132-A31D-54A4D1BB6E89}" type="slidenum">
              <a:rPr lang="en-IN" smtClean="0"/>
              <a:t>13</a:t>
            </a:fld>
            <a:endParaRPr lang="en-IN" dirty="0"/>
          </a:p>
        </p:txBody>
      </p:sp>
    </p:spTree>
    <p:extLst>
      <p:ext uri="{BB962C8B-B14F-4D97-AF65-F5344CB8AC3E}">
        <p14:creationId xmlns:p14="http://schemas.microsoft.com/office/powerpoint/2010/main" val="3737919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54BBB-5687-4EEF-4BC0-52FDE131DE0B}"/>
              </a:ext>
            </a:extLst>
          </p:cNvPr>
          <p:cNvSpPr>
            <a:spLocks noGrp="1"/>
          </p:cNvSpPr>
          <p:nvPr>
            <p:ph type="title"/>
          </p:nvPr>
        </p:nvSpPr>
        <p:spPr/>
        <p:txBody>
          <a:bodyPr>
            <a:normAutofit/>
          </a:bodyPr>
          <a:lstStyle/>
          <a:p>
            <a:pPr algn="l"/>
            <a:r>
              <a:rPr lang="en-IN" sz="2400" b="1" dirty="0">
                <a:latin typeface="Times New Roman" pitchFamily="18" charset="0"/>
                <a:cs typeface="Times New Roman" pitchFamily="18" charset="0"/>
              </a:rPr>
              <a:t>MODULE 3: </a:t>
            </a:r>
            <a:r>
              <a:rPr lang="en-US" sz="2400" i="0" dirty="0">
                <a:effectLst/>
                <a:latin typeface="Times New Roman" panose="02020603050405020304" pitchFamily="18" charset="0"/>
                <a:cs typeface="Times New Roman" panose="02020603050405020304" pitchFamily="18" charset="0"/>
              </a:rPr>
              <a:t>Model Selection and Training</a:t>
            </a:r>
            <a:br>
              <a:rPr lang="en-US" sz="1050" b="1" i="0" dirty="0">
                <a:solidFill>
                  <a:srgbClr val="ECECEC"/>
                </a:solidFill>
                <a:effectLst/>
                <a:highlight>
                  <a:srgbClr val="212121"/>
                </a:highlight>
                <a:latin typeface="Söhne"/>
              </a:rPr>
            </a:br>
            <a:endParaRPr lang="en-US" sz="2400" b="1" dirty="0"/>
          </a:p>
        </p:txBody>
      </p:sp>
      <p:sp>
        <p:nvSpPr>
          <p:cNvPr id="3" name="Content Placeholder 2">
            <a:extLst>
              <a:ext uri="{FF2B5EF4-FFF2-40B4-BE49-F238E27FC236}">
                <a16:creationId xmlns:a16="http://schemas.microsoft.com/office/drawing/2014/main" id="{EB6A528F-2854-3C0F-EFCD-EE407B9CF9EB}"/>
              </a:ext>
            </a:extLst>
          </p:cNvPr>
          <p:cNvSpPr>
            <a:spLocks noGrp="1"/>
          </p:cNvSpPr>
          <p:nvPr>
            <p:ph idx="1"/>
          </p:nvPr>
        </p:nvSpPr>
        <p:spPr/>
        <p:txBody>
          <a:bodyPr>
            <a:normAutofit/>
          </a:bodyPr>
          <a:lstStyle/>
          <a:p>
            <a:pPr algn="just"/>
            <a:r>
              <a:rPr lang="en-US" sz="1800" b="1" dirty="0">
                <a:latin typeface="Times New Roman" panose="02020603050405020304" pitchFamily="18" charset="0"/>
                <a:cs typeface="Times New Roman" panose="02020603050405020304" pitchFamily="18" charset="0"/>
              </a:rPr>
              <a:t>Model Selection</a:t>
            </a:r>
            <a:r>
              <a:rPr lang="en-US" sz="1800" b="0" i="0" dirty="0">
                <a:effectLst/>
                <a:latin typeface="Times New Roman" panose="02020603050405020304" pitchFamily="18" charset="0"/>
                <a:cs typeface="Times New Roman" panose="02020603050405020304" pitchFamily="18" charset="0"/>
              </a:rPr>
              <a:t>: </a:t>
            </a:r>
            <a:r>
              <a:rPr lang="en-IN" sz="1800" b="0" i="0" dirty="0">
                <a:solidFill>
                  <a:srgbClr val="0D0D0D"/>
                </a:solidFill>
                <a:effectLst/>
                <a:latin typeface="Times New Roman" panose="02020603050405020304" pitchFamily="18" charset="0"/>
                <a:cs typeface="Times New Roman" panose="02020603050405020304" pitchFamily="18" charset="0"/>
              </a:rPr>
              <a:t>Choose appropriate machine learning algorithms for fraud detection. Commonly used algorithms include:</a:t>
            </a:r>
          </a:p>
          <a:p>
            <a:pPr marL="742950" lvl="1" indent="-285750" algn="l">
              <a:buFont typeface="+mj-lt"/>
              <a:buAutoNum type="arabicPeriod"/>
            </a:pPr>
            <a:r>
              <a:rPr lang="en-IN" sz="1800" b="0" i="0" dirty="0">
                <a:solidFill>
                  <a:srgbClr val="0D0D0D"/>
                </a:solidFill>
                <a:effectLst/>
                <a:latin typeface="Times New Roman" panose="02020603050405020304" pitchFamily="18" charset="0"/>
                <a:cs typeface="Times New Roman" panose="02020603050405020304" pitchFamily="18" charset="0"/>
              </a:rPr>
              <a:t>Logistic Regression</a:t>
            </a:r>
          </a:p>
          <a:p>
            <a:pPr marL="742950" lvl="1" indent="-285750" algn="l">
              <a:buFont typeface="+mj-lt"/>
              <a:buAutoNum type="arabicPeriod"/>
            </a:pPr>
            <a:r>
              <a:rPr lang="en-IN" sz="1800" b="0" i="0" dirty="0">
                <a:solidFill>
                  <a:srgbClr val="0D0D0D"/>
                </a:solidFill>
                <a:effectLst/>
                <a:latin typeface="Times New Roman" panose="02020603050405020304" pitchFamily="18" charset="0"/>
                <a:cs typeface="Times New Roman" panose="02020603050405020304" pitchFamily="18" charset="0"/>
              </a:rPr>
              <a:t>Decision Trees</a:t>
            </a:r>
          </a:p>
          <a:p>
            <a:pPr marL="742950" lvl="1" indent="-285750" algn="l">
              <a:buFont typeface="+mj-lt"/>
              <a:buAutoNum type="arabicPeriod"/>
            </a:pPr>
            <a:r>
              <a:rPr lang="en-US" sz="1800" i="0" dirty="0">
                <a:effectLst/>
                <a:latin typeface="Times New Roman" panose="02020603050405020304" pitchFamily="18" charset="0"/>
                <a:cs typeface="Times New Roman" panose="02020603050405020304" pitchFamily="18" charset="0"/>
              </a:rPr>
              <a:t>Stochastic Gradient Descent</a:t>
            </a:r>
            <a:r>
              <a:rPr lang="en-IN" sz="1800" i="0" dirty="0">
                <a:effectLst/>
                <a:latin typeface="Times New Roman" panose="02020603050405020304" pitchFamily="18" charset="0"/>
                <a:cs typeface="Times New Roman" panose="02020603050405020304" pitchFamily="18" charset="0"/>
              </a:rPr>
              <a:t> </a:t>
            </a:r>
            <a:r>
              <a:rPr lang="en-IN" sz="1800" b="0" i="0" dirty="0">
                <a:solidFill>
                  <a:srgbClr val="0D0D0D"/>
                </a:solidFill>
                <a:effectLst/>
                <a:latin typeface="Times New Roman" panose="02020603050405020304" pitchFamily="18" charset="0"/>
                <a:cs typeface="Times New Roman" panose="02020603050405020304" pitchFamily="18" charset="0"/>
              </a:rPr>
              <a:t>(</a:t>
            </a:r>
            <a:r>
              <a:rPr lang="en-IN" sz="1800" dirty="0">
                <a:solidFill>
                  <a:srgbClr val="0D0D0D"/>
                </a:solidFill>
                <a:latin typeface="Times New Roman" panose="02020603050405020304" pitchFamily="18" charset="0"/>
                <a:cs typeface="Times New Roman" panose="02020603050405020304" pitchFamily="18" charset="0"/>
              </a:rPr>
              <a:t>SGD</a:t>
            </a:r>
            <a:r>
              <a:rPr lang="en-IN" sz="1800" b="0" i="0" dirty="0">
                <a:solidFill>
                  <a:srgbClr val="0D0D0D"/>
                </a:solidFill>
                <a:effectLst/>
                <a:latin typeface="Times New Roman" panose="02020603050405020304" pitchFamily="18" charset="0"/>
                <a:cs typeface="Times New Roman" panose="02020603050405020304" pitchFamily="18" charset="0"/>
              </a:rPr>
              <a:t>)</a:t>
            </a:r>
          </a:p>
          <a:p>
            <a:pPr marL="742950" lvl="1" indent="-285750" algn="l">
              <a:buFont typeface="+mj-lt"/>
              <a:buAutoNum type="arabicPeriod"/>
            </a:pPr>
            <a:r>
              <a:rPr lang="en-IN" sz="1800" b="0" i="0" dirty="0">
                <a:solidFill>
                  <a:srgbClr val="0D0D0D"/>
                </a:solidFill>
                <a:effectLst/>
                <a:latin typeface="Times New Roman" panose="02020603050405020304" pitchFamily="18" charset="0"/>
                <a:cs typeface="Times New Roman" panose="02020603050405020304" pitchFamily="18" charset="0"/>
              </a:rPr>
              <a:t>Support Vector Machines (SVM)</a:t>
            </a:r>
          </a:p>
          <a:p>
            <a:pPr marL="742950" lvl="1" indent="-285750" algn="l">
              <a:buFont typeface="+mj-lt"/>
              <a:buAutoNum type="arabicPeriod"/>
            </a:pPr>
            <a:r>
              <a:rPr lang="en-US" sz="1800" i="0" dirty="0">
                <a:effectLst/>
                <a:highlight>
                  <a:srgbClr val="FFFFFF"/>
                </a:highlight>
                <a:latin typeface="Times New Roman" panose="02020603050405020304" pitchFamily="18" charset="0"/>
                <a:cs typeface="Times New Roman" panose="02020603050405020304" pitchFamily="18" charset="0"/>
              </a:rPr>
              <a:t>Naive Bayes</a:t>
            </a:r>
          </a:p>
          <a:p>
            <a:pPr marL="742950" lvl="1" indent="-285750" algn="l">
              <a:buFont typeface="+mj-lt"/>
              <a:buAutoNum type="arabicPeriod"/>
            </a:pPr>
            <a:r>
              <a:rPr lang="en-US" sz="1800" i="0" dirty="0">
                <a:effectLst/>
                <a:highlight>
                  <a:srgbClr val="FFFFFF"/>
                </a:highlight>
                <a:latin typeface="Times New Roman" panose="02020603050405020304" pitchFamily="18" charset="0"/>
                <a:cs typeface="Times New Roman" panose="02020603050405020304" pitchFamily="18" charset="0"/>
              </a:rPr>
              <a:t>Voting Classifier</a:t>
            </a:r>
          </a:p>
          <a:p>
            <a:pPr marL="0" indent="0">
              <a:buNone/>
            </a:pPr>
            <a:endParaRPr lang="en-US" sz="1800" b="1" i="0" dirty="0">
              <a:effectLst/>
              <a:latin typeface="Times New Roman" panose="02020603050405020304" pitchFamily="18" charset="0"/>
              <a:cs typeface="Times New Roman" panose="02020603050405020304" pitchFamily="18" charset="0"/>
            </a:endParaRPr>
          </a:p>
          <a:p>
            <a:r>
              <a:rPr lang="en-US" sz="1800" b="1" i="0" dirty="0">
                <a:effectLst/>
                <a:latin typeface="Times New Roman" panose="02020603050405020304" pitchFamily="18" charset="0"/>
                <a:cs typeface="Times New Roman" panose="02020603050405020304" pitchFamily="18" charset="0"/>
              </a:rPr>
              <a:t>Model Training</a:t>
            </a:r>
            <a:r>
              <a:rPr lang="en-US" sz="1800" b="0" i="0" dirty="0">
                <a:effectLst/>
                <a:latin typeface="Times New Roman" panose="02020603050405020304" pitchFamily="18" charset="0"/>
                <a:cs typeface="Times New Roman" panose="02020603050405020304" pitchFamily="18" charset="0"/>
              </a:rPr>
              <a:t>: Train the selected model using the training dataset. During training, the model learns patterns from the input data and adjusts its parameters to minimize a specified loss function.</a:t>
            </a:r>
            <a:endParaRPr lang="en-US" sz="1800" dirty="0">
              <a:latin typeface="Times New Roman" panose="02020603050405020304" pitchFamily="18" charset="0"/>
              <a:cs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64395C4A-E265-A0B3-126E-938280D5001C}"/>
              </a:ext>
            </a:extLst>
          </p:cNvPr>
          <p:cNvSpPr>
            <a:spLocks noGrp="1"/>
          </p:cNvSpPr>
          <p:nvPr>
            <p:ph type="dt" sz="half" idx="10"/>
          </p:nvPr>
        </p:nvSpPr>
        <p:spPr/>
        <p:txBody>
          <a:bodyPr/>
          <a:lstStyle/>
          <a:p>
            <a:fld id="{DFB176AE-A2F7-48FF-8D57-374ABD9244C2}" type="datetime1">
              <a:rPr lang="en-IN" smtClean="0"/>
              <a:t>16-04-2024</a:t>
            </a:fld>
            <a:endParaRPr lang="en-IN" dirty="0"/>
          </a:p>
        </p:txBody>
      </p:sp>
      <p:sp>
        <p:nvSpPr>
          <p:cNvPr id="5" name="Footer Placeholder 4">
            <a:extLst>
              <a:ext uri="{FF2B5EF4-FFF2-40B4-BE49-F238E27FC236}">
                <a16:creationId xmlns:a16="http://schemas.microsoft.com/office/drawing/2014/main" id="{157E361F-9C5F-E7A5-77C6-05E4D84C12FB}"/>
              </a:ext>
            </a:extLst>
          </p:cNvPr>
          <p:cNvSpPr>
            <a:spLocks noGrp="1"/>
          </p:cNvSpPr>
          <p:nvPr>
            <p:ph type="ftr" sz="quarter" idx="11"/>
          </p:nvPr>
        </p:nvSpPr>
        <p:spPr/>
        <p:txBody>
          <a:bodyPr/>
          <a:lstStyle/>
          <a:p>
            <a:r>
              <a:rPr lang="en-IN" dirty="0"/>
              <a:t>BATCH NO:        DEPARTMENT OF COMPUTER SCIENCE &amp; ENGINEERING</a:t>
            </a:r>
          </a:p>
        </p:txBody>
      </p:sp>
      <p:sp>
        <p:nvSpPr>
          <p:cNvPr id="6" name="Slide Number Placeholder 5">
            <a:extLst>
              <a:ext uri="{FF2B5EF4-FFF2-40B4-BE49-F238E27FC236}">
                <a16:creationId xmlns:a16="http://schemas.microsoft.com/office/drawing/2014/main" id="{8AECD27E-CF43-0BCD-7E20-958867E21DC6}"/>
              </a:ext>
            </a:extLst>
          </p:cNvPr>
          <p:cNvSpPr>
            <a:spLocks noGrp="1"/>
          </p:cNvSpPr>
          <p:nvPr>
            <p:ph type="sldNum" sz="quarter" idx="12"/>
          </p:nvPr>
        </p:nvSpPr>
        <p:spPr/>
        <p:txBody>
          <a:bodyPr/>
          <a:lstStyle/>
          <a:p>
            <a:fld id="{669AD40C-E5A7-4132-A31D-54A4D1BB6E89}" type="slidenum">
              <a:rPr lang="en-IN" smtClean="0"/>
              <a:t>14</a:t>
            </a:fld>
            <a:endParaRPr lang="en-IN" dirty="0"/>
          </a:p>
        </p:txBody>
      </p:sp>
    </p:spTree>
    <p:extLst>
      <p:ext uri="{BB962C8B-B14F-4D97-AF65-F5344CB8AC3E}">
        <p14:creationId xmlns:p14="http://schemas.microsoft.com/office/powerpoint/2010/main" val="3089162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AA709-2B66-C9C9-A000-F1A279F35290}"/>
              </a:ext>
            </a:extLst>
          </p:cNvPr>
          <p:cNvSpPr>
            <a:spLocks noGrp="1"/>
          </p:cNvSpPr>
          <p:nvPr>
            <p:ph type="title"/>
          </p:nvPr>
        </p:nvSpPr>
        <p:spPr/>
        <p:txBody>
          <a:bodyPr>
            <a:normAutofit/>
          </a:bodyPr>
          <a:lstStyle/>
          <a:p>
            <a:pPr algn="l"/>
            <a:r>
              <a:rPr lang="en-US" sz="2400" b="1" dirty="0">
                <a:latin typeface="Times New Roman" panose="02020603050405020304" pitchFamily="18" charset="0"/>
                <a:cs typeface="Times New Roman" panose="02020603050405020304" pitchFamily="18" charset="0"/>
              </a:rPr>
              <a:t>MODULE 4: </a:t>
            </a:r>
            <a:r>
              <a:rPr lang="en-US" sz="2400" i="0" dirty="0">
                <a:effectLst/>
                <a:latin typeface="Times New Roman" panose="02020603050405020304" pitchFamily="18" charset="0"/>
                <a:cs typeface="Times New Roman" panose="02020603050405020304" pitchFamily="18" charset="0"/>
              </a:rPr>
              <a:t>Evaluation, Deployment and Maintenance</a:t>
            </a:r>
            <a:br>
              <a:rPr lang="en-US" sz="1050" b="1" i="0" dirty="0">
                <a:solidFill>
                  <a:srgbClr val="ECECEC"/>
                </a:solidFill>
                <a:effectLst/>
                <a:highlight>
                  <a:srgbClr val="212121"/>
                </a:highlight>
                <a:latin typeface="Söhne"/>
              </a:rPr>
            </a:br>
            <a:r>
              <a:rPr lang="en-US" sz="24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9D080FD0-8FA4-9214-0BDB-E032853FF2CF}"/>
              </a:ext>
            </a:extLst>
          </p:cNvPr>
          <p:cNvSpPr>
            <a:spLocks noGrp="1"/>
          </p:cNvSpPr>
          <p:nvPr>
            <p:ph idx="1"/>
          </p:nvPr>
        </p:nvSpPr>
        <p:spPr/>
        <p:txBody>
          <a:bodyPr>
            <a:normAutofit fontScale="62500" lnSpcReduction="20000"/>
          </a:bodyPr>
          <a:lstStyle/>
          <a:p>
            <a:pPr algn="just"/>
            <a:r>
              <a:rPr lang="en-US" b="1" i="0" dirty="0">
                <a:effectLst/>
                <a:latin typeface="Times New Roman" panose="02020603050405020304" pitchFamily="18" charset="0"/>
                <a:cs typeface="Times New Roman" panose="02020603050405020304" pitchFamily="18" charset="0"/>
              </a:rPr>
              <a:t>Hyperparameter Tuning</a:t>
            </a:r>
            <a:r>
              <a:rPr lang="en-US" b="0" i="0" dirty="0">
                <a:effectLst/>
                <a:latin typeface="Times New Roman" panose="02020603050405020304" pitchFamily="18" charset="0"/>
                <a:cs typeface="Times New Roman" panose="02020603050405020304" pitchFamily="18" charset="0"/>
              </a:rPr>
              <a:t>: Fine-tune the model's hyperparameters using the validation set to improve its performance. Hyperparameters control aspects of the model such as learning rate, tree depth, regularization strength, etc.</a:t>
            </a:r>
          </a:p>
          <a:p>
            <a:pPr algn="just"/>
            <a:r>
              <a:rPr lang="en-US" b="1" i="0" dirty="0">
                <a:effectLst/>
                <a:latin typeface="Times New Roman" panose="02020603050405020304" pitchFamily="18" charset="0"/>
                <a:cs typeface="Times New Roman" panose="02020603050405020304" pitchFamily="18" charset="0"/>
              </a:rPr>
              <a:t>Model Evaluation</a:t>
            </a:r>
            <a:r>
              <a:rPr lang="en-US" b="0" i="0" dirty="0">
                <a:effectLst/>
                <a:latin typeface="Times New Roman" panose="02020603050405020304" pitchFamily="18" charset="0"/>
                <a:cs typeface="Times New Roman" panose="02020603050405020304" pitchFamily="18" charset="0"/>
              </a:rPr>
              <a:t>: Evaluate the trained model's performance using the test set. Use evaluation metrics such as accuracy, precision, recall, F1-score, and ROC-AUC to assess how well the model identifies fraudulent claims.</a:t>
            </a:r>
          </a:p>
          <a:p>
            <a:pPr algn="just"/>
            <a:r>
              <a:rPr lang="en-US" b="1" i="0" dirty="0">
                <a:effectLst/>
                <a:latin typeface="Times New Roman" panose="02020603050405020304" pitchFamily="18" charset="0"/>
                <a:cs typeface="Times New Roman" panose="02020603050405020304" pitchFamily="18" charset="0"/>
              </a:rPr>
              <a:t>Model Deployment</a:t>
            </a:r>
            <a:r>
              <a:rPr lang="en-US" b="0" i="0" dirty="0">
                <a:effectLst/>
                <a:latin typeface="Times New Roman" panose="02020603050405020304" pitchFamily="18" charset="0"/>
                <a:cs typeface="Times New Roman" panose="02020603050405020304" pitchFamily="18" charset="0"/>
              </a:rPr>
              <a:t>: Deploy the trained model into the production environment where it can be used to automatically flag potentially fraudulent insurance claims in real-time. Ensure that proper monitoring and logging mechanisms are in place to track the model's performance and any potential issues.</a:t>
            </a:r>
          </a:p>
          <a:p>
            <a:pPr algn="just"/>
            <a:r>
              <a:rPr lang="en-US" b="1" i="0" dirty="0">
                <a:effectLst/>
                <a:latin typeface="Times New Roman" panose="02020603050405020304" pitchFamily="18" charset="0"/>
                <a:cs typeface="Times New Roman" panose="02020603050405020304" pitchFamily="18" charset="0"/>
              </a:rPr>
              <a:t>Monitoring and Maintenance</a:t>
            </a:r>
            <a:r>
              <a:rPr lang="en-US" b="0" i="0" dirty="0">
                <a:effectLst/>
                <a:latin typeface="Times New Roman" panose="02020603050405020304" pitchFamily="18" charset="0"/>
                <a:cs typeface="Times New Roman" panose="02020603050405020304" pitchFamily="18" charset="0"/>
              </a:rPr>
              <a:t>: Continuously monitor the model's performance in the production environment and update it as needed to adapt to evolving fraud patterns or changes in the data distribution. Regularly retraining the model with new data helps ensure its effectiveness over time.</a:t>
            </a:r>
          </a:p>
          <a:p>
            <a:endParaRPr lang="en-US" dirty="0"/>
          </a:p>
        </p:txBody>
      </p:sp>
      <p:sp>
        <p:nvSpPr>
          <p:cNvPr id="4" name="Date Placeholder 3">
            <a:extLst>
              <a:ext uri="{FF2B5EF4-FFF2-40B4-BE49-F238E27FC236}">
                <a16:creationId xmlns:a16="http://schemas.microsoft.com/office/drawing/2014/main" id="{DF64032C-314A-7DC9-6C76-0F32CFF936CB}"/>
              </a:ext>
            </a:extLst>
          </p:cNvPr>
          <p:cNvSpPr>
            <a:spLocks noGrp="1"/>
          </p:cNvSpPr>
          <p:nvPr>
            <p:ph type="dt" sz="half" idx="10"/>
          </p:nvPr>
        </p:nvSpPr>
        <p:spPr/>
        <p:txBody>
          <a:bodyPr/>
          <a:lstStyle/>
          <a:p>
            <a:fld id="{DFB176AE-A2F7-48FF-8D57-374ABD9244C2}" type="datetime1">
              <a:rPr lang="en-IN" smtClean="0"/>
              <a:t>16-04-2024</a:t>
            </a:fld>
            <a:endParaRPr lang="en-IN" dirty="0"/>
          </a:p>
        </p:txBody>
      </p:sp>
      <p:sp>
        <p:nvSpPr>
          <p:cNvPr id="5" name="Footer Placeholder 4">
            <a:extLst>
              <a:ext uri="{FF2B5EF4-FFF2-40B4-BE49-F238E27FC236}">
                <a16:creationId xmlns:a16="http://schemas.microsoft.com/office/drawing/2014/main" id="{F89303CC-75E6-E6C7-6E64-DC97FAB197A2}"/>
              </a:ext>
            </a:extLst>
          </p:cNvPr>
          <p:cNvSpPr>
            <a:spLocks noGrp="1"/>
          </p:cNvSpPr>
          <p:nvPr>
            <p:ph type="ftr" sz="quarter" idx="11"/>
          </p:nvPr>
        </p:nvSpPr>
        <p:spPr/>
        <p:txBody>
          <a:bodyPr/>
          <a:lstStyle/>
          <a:p>
            <a:r>
              <a:rPr lang="en-IN" dirty="0"/>
              <a:t>BATCH NO:        DEPARTMENT OF COMPUTER SCIENCE &amp; ENGINEERING</a:t>
            </a:r>
          </a:p>
        </p:txBody>
      </p:sp>
      <p:sp>
        <p:nvSpPr>
          <p:cNvPr id="6" name="Slide Number Placeholder 5">
            <a:extLst>
              <a:ext uri="{FF2B5EF4-FFF2-40B4-BE49-F238E27FC236}">
                <a16:creationId xmlns:a16="http://schemas.microsoft.com/office/drawing/2014/main" id="{E00CB92B-D880-7CD8-BC78-0EB0DE6A1E44}"/>
              </a:ext>
            </a:extLst>
          </p:cNvPr>
          <p:cNvSpPr>
            <a:spLocks noGrp="1"/>
          </p:cNvSpPr>
          <p:nvPr>
            <p:ph type="sldNum" sz="quarter" idx="12"/>
          </p:nvPr>
        </p:nvSpPr>
        <p:spPr/>
        <p:txBody>
          <a:bodyPr/>
          <a:lstStyle/>
          <a:p>
            <a:fld id="{669AD40C-E5A7-4132-A31D-54A4D1BB6E89}" type="slidenum">
              <a:rPr lang="en-IN" smtClean="0"/>
              <a:t>15</a:t>
            </a:fld>
            <a:endParaRPr lang="en-IN" dirty="0"/>
          </a:p>
        </p:txBody>
      </p:sp>
    </p:spTree>
    <p:extLst>
      <p:ext uri="{BB962C8B-B14F-4D97-AF65-F5344CB8AC3E}">
        <p14:creationId xmlns:p14="http://schemas.microsoft.com/office/powerpoint/2010/main" val="3284016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IN" sz="2000" dirty="0">
                <a:latin typeface="Times New Roman" pitchFamily="18" charset="0"/>
                <a:cs typeface="Times New Roman" pitchFamily="18" charset="0"/>
              </a:rPr>
              <a:t>ARCHITECTURE DIAGRAM</a:t>
            </a:r>
          </a:p>
          <a:p>
            <a:r>
              <a:rPr lang="en-IN" sz="2000" dirty="0">
                <a:latin typeface="Times New Roman" pitchFamily="18" charset="0"/>
                <a:cs typeface="Times New Roman" pitchFamily="18" charset="0"/>
              </a:rPr>
              <a:t>DATA FLOW DIAGRAM</a:t>
            </a:r>
          </a:p>
          <a:p>
            <a:r>
              <a:rPr lang="en-IN" sz="2000" dirty="0">
                <a:latin typeface="Times New Roman" pitchFamily="18" charset="0"/>
                <a:cs typeface="Times New Roman" pitchFamily="18" charset="0"/>
              </a:rPr>
              <a:t>ER DIAGRAM</a:t>
            </a:r>
          </a:p>
          <a:p>
            <a:r>
              <a:rPr lang="en-IN" sz="2000" dirty="0">
                <a:latin typeface="Times New Roman" pitchFamily="18" charset="0"/>
                <a:cs typeface="Times New Roman" pitchFamily="18" charset="0"/>
              </a:rPr>
              <a:t>SEQUENCE DIAGRAM</a:t>
            </a:r>
          </a:p>
          <a:p>
            <a:pPr marL="0" indent="0">
              <a:buNone/>
            </a:pP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16</a:t>
            </a:fld>
            <a:endParaRPr lang="en-IN" dirty="0"/>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IMPLEMENTATION</a:t>
            </a:r>
            <a:endParaRPr lang="en-IN" dirty="0"/>
          </a:p>
        </p:txBody>
      </p:sp>
      <p:sp>
        <p:nvSpPr>
          <p:cNvPr id="2" name="Date Placeholder 1">
            <a:extLst>
              <a:ext uri="{FF2B5EF4-FFF2-40B4-BE49-F238E27FC236}">
                <a16:creationId xmlns:a16="http://schemas.microsoft.com/office/drawing/2014/main" id="{30C9C193-DE1C-4B1C-962A-272B333C245D}"/>
              </a:ext>
            </a:extLst>
          </p:cNvPr>
          <p:cNvSpPr>
            <a:spLocks noGrp="1"/>
          </p:cNvSpPr>
          <p:nvPr>
            <p:ph type="dt" sz="half" idx="10"/>
          </p:nvPr>
        </p:nvSpPr>
        <p:spPr/>
        <p:txBody>
          <a:bodyPr/>
          <a:lstStyle/>
          <a:p>
            <a:fld id="{064D25E9-3AD2-4EF1-AACA-6F900DF4C815}" type="datetime1">
              <a:rPr lang="en-IN" smtClean="0"/>
              <a:t>16-04-2024</a:t>
            </a:fld>
            <a:endParaRPr lang="en-IN" dirty="0"/>
          </a:p>
        </p:txBody>
      </p:sp>
    </p:spTree>
    <p:extLst>
      <p:ext uri="{BB962C8B-B14F-4D97-AF65-F5344CB8AC3E}">
        <p14:creationId xmlns:p14="http://schemas.microsoft.com/office/powerpoint/2010/main" val="6838706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EF56-8624-1994-3F9B-0C14495A9FCB}"/>
              </a:ext>
            </a:extLst>
          </p:cNvPr>
          <p:cNvSpPr>
            <a:spLocks noGrp="1"/>
          </p:cNvSpPr>
          <p:nvPr>
            <p:ph type="title"/>
          </p:nvPr>
        </p:nvSpPr>
        <p:spPr/>
        <p:txBody>
          <a:bodyPr>
            <a:normAutofit/>
          </a:bodyPr>
          <a:lstStyle/>
          <a:p>
            <a:pPr algn="l"/>
            <a:r>
              <a:rPr lang="en-IN" sz="2400" b="1" dirty="0">
                <a:latin typeface="Times New Roman" pitchFamily="18" charset="0"/>
                <a:cs typeface="Times New Roman" pitchFamily="18" charset="0"/>
              </a:rPr>
              <a:t>ARCHITECTURE DIAGRAM</a:t>
            </a:r>
            <a:br>
              <a:rPr lang="en-IN" sz="2400" b="1" dirty="0">
                <a:latin typeface="Times New Roman" pitchFamily="18" charset="0"/>
                <a:cs typeface="Times New Roman" pitchFamily="18" charset="0"/>
              </a:rPr>
            </a:br>
            <a:endParaRPr lang="en-US" sz="2400" b="1" dirty="0"/>
          </a:p>
        </p:txBody>
      </p:sp>
      <p:pic>
        <p:nvPicPr>
          <p:cNvPr id="7" name="Content Placeholder 6">
            <a:extLst>
              <a:ext uri="{FF2B5EF4-FFF2-40B4-BE49-F238E27FC236}">
                <a16:creationId xmlns:a16="http://schemas.microsoft.com/office/drawing/2014/main" id="{B6954ED6-B919-291D-062D-87F50EC05375}"/>
              </a:ext>
            </a:extLst>
          </p:cNvPr>
          <p:cNvPicPr>
            <a:picLocks noGrp="1" noChangeAspect="1"/>
          </p:cNvPicPr>
          <p:nvPr>
            <p:ph idx="1"/>
          </p:nvPr>
        </p:nvPicPr>
        <p:blipFill>
          <a:blip r:embed="rId2"/>
          <a:stretch>
            <a:fillRect/>
          </a:stretch>
        </p:blipFill>
        <p:spPr>
          <a:xfrm>
            <a:off x="670222" y="1823893"/>
            <a:ext cx="7803556" cy="4078577"/>
          </a:xfrm>
          <a:prstGeom prst="rect">
            <a:avLst/>
          </a:prstGeom>
        </p:spPr>
      </p:pic>
      <p:sp>
        <p:nvSpPr>
          <p:cNvPr id="4" name="Date Placeholder 3">
            <a:extLst>
              <a:ext uri="{FF2B5EF4-FFF2-40B4-BE49-F238E27FC236}">
                <a16:creationId xmlns:a16="http://schemas.microsoft.com/office/drawing/2014/main" id="{2B6806D3-CBDB-BEF3-CDEF-3A5B35FB8CF1}"/>
              </a:ext>
            </a:extLst>
          </p:cNvPr>
          <p:cNvSpPr>
            <a:spLocks noGrp="1"/>
          </p:cNvSpPr>
          <p:nvPr>
            <p:ph type="dt" sz="half" idx="10"/>
          </p:nvPr>
        </p:nvSpPr>
        <p:spPr/>
        <p:txBody>
          <a:bodyPr/>
          <a:lstStyle/>
          <a:p>
            <a:fld id="{DFB176AE-A2F7-48FF-8D57-374ABD9244C2}" type="datetime1">
              <a:rPr lang="en-IN" smtClean="0"/>
              <a:t>16-04-2024</a:t>
            </a:fld>
            <a:endParaRPr lang="en-IN" dirty="0"/>
          </a:p>
        </p:txBody>
      </p:sp>
      <p:sp>
        <p:nvSpPr>
          <p:cNvPr id="5" name="Footer Placeholder 4">
            <a:extLst>
              <a:ext uri="{FF2B5EF4-FFF2-40B4-BE49-F238E27FC236}">
                <a16:creationId xmlns:a16="http://schemas.microsoft.com/office/drawing/2014/main" id="{E7FB278A-546A-0C0B-8B8B-301A47F9CAB6}"/>
              </a:ext>
            </a:extLst>
          </p:cNvPr>
          <p:cNvSpPr>
            <a:spLocks noGrp="1"/>
          </p:cNvSpPr>
          <p:nvPr>
            <p:ph type="ftr" sz="quarter" idx="11"/>
          </p:nvPr>
        </p:nvSpPr>
        <p:spPr/>
        <p:txBody>
          <a:bodyPr/>
          <a:lstStyle/>
          <a:p>
            <a:r>
              <a:rPr lang="en-IN" dirty="0"/>
              <a:t>BATCH NO:        DEPARTMENT OF COMPUTER SCIENCE &amp; ENGINEERING</a:t>
            </a:r>
          </a:p>
        </p:txBody>
      </p:sp>
      <p:sp>
        <p:nvSpPr>
          <p:cNvPr id="6" name="Slide Number Placeholder 5">
            <a:extLst>
              <a:ext uri="{FF2B5EF4-FFF2-40B4-BE49-F238E27FC236}">
                <a16:creationId xmlns:a16="http://schemas.microsoft.com/office/drawing/2014/main" id="{7FF446BE-0150-8F44-7068-8537A5FDB8ED}"/>
              </a:ext>
            </a:extLst>
          </p:cNvPr>
          <p:cNvSpPr>
            <a:spLocks noGrp="1"/>
          </p:cNvSpPr>
          <p:nvPr>
            <p:ph type="sldNum" sz="quarter" idx="12"/>
          </p:nvPr>
        </p:nvSpPr>
        <p:spPr/>
        <p:txBody>
          <a:bodyPr/>
          <a:lstStyle/>
          <a:p>
            <a:fld id="{669AD40C-E5A7-4132-A31D-54A4D1BB6E89}" type="slidenum">
              <a:rPr lang="en-IN" smtClean="0"/>
              <a:t>17</a:t>
            </a:fld>
            <a:endParaRPr lang="en-IN" dirty="0"/>
          </a:p>
        </p:txBody>
      </p:sp>
    </p:spTree>
    <p:extLst>
      <p:ext uri="{BB962C8B-B14F-4D97-AF65-F5344CB8AC3E}">
        <p14:creationId xmlns:p14="http://schemas.microsoft.com/office/powerpoint/2010/main" val="2299387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294E0-F777-D77F-9F71-3F8BCB9A0EB7}"/>
              </a:ext>
            </a:extLst>
          </p:cNvPr>
          <p:cNvSpPr>
            <a:spLocks noGrp="1"/>
          </p:cNvSpPr>
          <p:nvPr>
            <p:ph type="title"/>
          </p:nvPr>
        </p:nvSpPr>
        <p:spPr/>
        <p:txBody>
          <a:bodyPr>
            <a:normAutofit fontScale="90000"/>
          </a:bodyPr>
          <a:lstStyle/>
          <a:p>
            <a:pPr algn="l"/>
            <a:r>
              <a:rPr lang="en-IN" sz="2700" b="1" dirty="0">
                <a:latin typeface="Times New Roman" pitchFamily="18" charset="0"/>
                <a:cs typeface="Times New Roman" pitchFamily="18" charset="0"/>
              </a:rPr>
              <a:t>DATA FLOW DIAGRAM</a:t>
            </a:r>
            <a:br>
              <a:rPr lang="en-IN" sz="4400" dirty="0">
                <a:latin typeface="Times New Roman" pitchFamily="18" charset="0"/>
                <a:cs typeface="Times New Roman" pitchFamily="18" charset="0"/>
              </a:rPr>
            </a:br>
            <a:endParaRPr lang="en-US" dirty="0"/>
          </a:p>
        </p:txBody>
      </p:sp>
      <p:pic>
        <p:nvPicPr>
          <p:cNvPr id="7" name="Content Placeholder 6">
            <a:extLst>
              <a:ext uri="{FF2B5EF4-FFF2-40B4-BE49-F238E27FC236}">
                <a16:creationId xmlns:a16="http://schemas.microsoft.com/office/drawing/2014/main" id="{02617D84-0003-7DBF-295B-78CEAFBCE3A2}"/>
              </a:ext>
            </a:extLst>
          </p:cNvPr>
          <p:cNvPicPr>
            <a:picLocks noGrp="1" noChangeAspect="1"/>
          </p:cNvPicPr>
          <p:nvPr>
            <p:ph idx="1"/>
          </p:nvPr>
        </p:nvPicPr>
        <p:blipFill>
          <a:blip r:embed="rId2"/>
          <a:stretch>
            <a:fillRect/>
          </a:stretch>
        </p:blipFill>
        <p:spPr>
          <a:xfrm>
            <a:off x="476664" y="1417639"/>
            <a:ext cx="8127742" cy="4171602"/>
          </a:xfrm>
          <a:prstGeom prst="rect">
            <a:avLst/>
          </a:prstGeom>
        </p:spPr>
      </p:pic>
      <p:sp>
        <p:nvSpPr>
          <p:cNvPr id="4" name="Date Placeholder 3">
            <a:extLst>
              <a:ext uri="{FF2B5EF4-FFF2-40B4-BE49-F238E27FC236}">
                <a16:creationId xmlns:a16="http://schemas.microsoft.com/office/drawing/2014/main" id="{9926093A-4D31-EBB0-47F5-BFCAAB5D5609}"/>
              </a:ext>
            </a:extLst>
          </p:cNvPr>
          <p:cNvSpPr>
            <a:spLocks noGrp="1"/>
          </p:cNvSpPr>
          <p:nvPr>
            <p:ph type="dt" sz="half" idx="10"/>
          </p:nvPr>
        </p:nvSpPr>
        <p:spPr/>
        <p:txBody>
          <a:bodyPr/>
          <a:lstStyle/>
          <a:p>
            <a:fld id="{DFB176AE-A2F7-48FF-8D57-374ABD9244C2}" type="datetime1">
              <a:rPr lang="en-IN" smtClean="0"/>
              <a:t>16-04-2024</a:t>
            </a:fld>
            <a:endParaRPr lang="en-IN" dirty="0"/>
          </a:p>
        </p:txBody>
      </p:sp>
      <p:sp>
        <p:nvSpPr>
          <p:cNvPr id="5" name="Footer Placeholder 4">
            <a:extLst>
              <a:ext uri="{FF2B5EF4-FFF2-40B4-BE49-F238E27FC236}">
                <a16:creationId xmlns:a16="http://schemas.microsoft.com/office/drawing/2014/main" id="{5B7270C0-F5D9-2201-AE5D-3955D8278D3C}"/>
              </a:ext>
            </a:extLst>
          </p:cNvPr>
          <p:cNvSpPr>
            <a:spLocks noGrp="1"/>
          </p:cNvSpPr>
          <p:nvPr>
            <p:ph type="ftr" sz="quarter" idx="11"/>
          </p:nvPr>
        </p:nvSpPr>
        <p:spPr/>
        <p:txBody>
          <a:bodyPr/>
          <a:lstStyle/>
          <a:p>
            <a:r>
              <a:rPr lang="en-IN" dirty="0"/>
              <a:t>BATCH NO:        DEPARTMENT OF COMPUTER SCIENCE &amp; ENGINEERING</a:t>
            </a:r>
          </a:p>
        </p:txBody>
      </p:sp>
      <p:sp>
        <p:nvSpPr>
          <p:cNvPr id="6" name="Slide Number Placeholder 5">
            <a:extLst>
              <a:ext uri="{FF2B5EF4-FFF2-40B4-BE49-F238E27FC236}">
                <a16:creationId xmlns:a16="http://schemas.microsoft.com/office/drawing/2014/main" id="{ADC661A2-3890-3F09-3DC9-0F90A8C6E334}"/>
              </a:ext>
            </a:extLst>
          </p:cNvPr>
          <p:cNvSpPr>
            <a:spLocks noGrp="1"/>
          </p:cNvSpPr>
          <p:nvPr>
            <p:ph type="sldNum" sz="quarter" idx="12"/>
          </p:nvPr>
        </p:nvSpPr>
        <p:spPr/>
        <p:txBody>
          <a:bodyPr/>
          <a:lstStyle/>
          <a:p>
            <a:fld id="{669AD40C-E5A7-4132-A31D-54A4D1BB6E89}" type="slidenum">
              <a:rPr lang="en-IN" smtClean="0"/>
              <a:t>18</a:t>
            </a:fld>
            <a:endParaRPr lang="en-IN" dirty="0"/>
          </a:p>
        </p:txBody>
      </p:sp>
    </p:spTree>
    <p:extLst>
      <p:ext uri="{BB962C8B-B14F-4D97-AF65-F5344CB8AC3E}">
        <p14:creationId xmlns:p14="http://schemas.microsoft.com/office/powerpoint/2010/main" val="219379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1DCA3-174C-2DCB-ED7A-4720DF8D9645}"/>
              </a:ext>
            </a:extLst>
          </p:cNvPr>
          <p:cNvSpPr>
            <a:spLocks noGrp="1"/>
          </p:cNvSpPr>
          <p:nvPr>
            <p:ph type="title"/>
          </p:nvPr>
        </p:nvSpPr>
        <p:spPr/>
        <p:txBody>
          <a:bodyPr>
            <a:normAutofit fontScale="90000"/>
          </a:bodyPr>
          <a:lstStyle/>
          <a:p>
            <a:pPr algn="l"/>
            <a:r>
              <a:rPr lang="en-IN" sz="2700" b="1" dirty="0">
                <a:latin typeface="Times New Roman" pitchFamily="18" charset="0"/>
                <a:cs typeface="Times New Roman" pitchFamily="18" charset="0"/>
              </a:rPr>
              <a:t>ER DIAGRAM</a:t>
            </a:r>
            <a:br>
              <a:rPr lang="en-IN" sz="4400" dirty="0">
                <a:latin typeface="Times New Roman" pitchFamily="18" charset="0"/>
                <a:cs typeface="Times New Roman" pitchFamily="18" charset="0"/>
              </a:rPr>
            </a:br>
            <a:endParaRPr lang="en-US" dirty="0"/>
          </a:p>
        </p:txBody>
      </p:sp>
      <p:pic>
        <p:nvPicPr>
          <p:cNvPr id="8" name="Content Placeholder 7" descr="A diagram of a policy&#10;&#10;Description automatically generated">
            <a:extLst>
              <a:ext uri="{FF2B5EF4-FFF2-40B4-BE49-F238E27FC236}">
                <a16:creationId xmlns:a16="http://schemas.microsoft.com/office/drawing/2014/main" id="{04B81AC7-ED24-2A36-9E6A-459169EB1B0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0827" y="1600200"/>
            <a:ext cx="6482346" cy="4525963"/>
          </a:xfrm>
        </p:spPr>
      </p:pic>
      <p:sp>
        <p:nvSpPr>
          <p:cNvPr id="4" name="Date Placeholder 3">
            <a:extLst>
              <a:ext uri="{FF2B5EF4-FFF2-40B4-BE49-F238E27FC236}">
                <a16:creationId xmlns:a16="http://schemas.microsoft.com/office/drawing/2014/main" id="{ECD70AC5-F1F4-7982-DC20-EACFEFA6D376}"/>
              </a:ext>
            </a:extLst>
          </p:cNvPr>
          <p:cNvSpPr>
            <a:spLocks noGrp="1"/>
          </p:cNvSpPr>
          <p:nvPr>
            <p:ph type="dt" sz="half" idx="10"/>
          </p:nvPr>
        </p:nvSpPr>
        <p:spPr/>
        <p:txBody>
          <a:bodyPr/>
          <a:lstStyle/>
          <a:p>
            <a:fld id="{DFB176AE-A2F7-48FF-8D57-374ABD9244C2}" type="datetime1">
              <a:rPr lang="en-IN" smtClean="0"/>
              <a:t>16-04-2024</a:t>
            </a:fld>
            <a:endParaRPr lang="en-IN" dirty="0"/>
          </a:p>
        </p:txBody>
      </p:sp>
      <p:sp>
        <p:nvSpPr>
          <p:cNvPr id="5" name="Footer Placeholder 4">
            <a:extLst>
              <a:ext uri="{FF2B5EF4-FFF2-40B4-BE49-F238E27FC236}">
                <a16:creationId xmlns:a16="http://schemas.microsoft.com/office/drawing/2014/main" id="{B9E18526-CD19-885F-865D-645CF3F33951}"/>
              </a:ext>
            </a:extLst>
          </p:cNvPr>
          <p:cNvSpPr>
            <a:spLocks noGrp="1"/>
          </p:cNvSpPr>
          <p:nvPr>
            <p:ph type="ftr" sz="quarter" idx="11"/>
          </p:nvPr>
        </p:nvSpPr>
        <p:spPr/>
        <p:txBody>
          <a:bodyPr/>
          <a:lstStyle/>
          <a:p>
            <a:r>
              <a:rPr lang="en-IN" dirty="0"/>
              <a:t>BATCH NO:        DEPARTMENT OF COMPUTER SCIENCE &amp; ENGINEERING</a:t>
            </a:r>
          </a:p>
        </p:txBody>
      </p:sp>
      <p:sp>
        <p:nvSpPr>
          <p:cNvPr id="6" name="Slide Number Placeholder 5">
            <a:extLst>
              <a:ext uri="{FF2B5EF4-FFF2-40B4-BE49-F238E27FC236}">
                <a16:creationId xmlns:a16="http://schemas.microsoft.com/office/drawing/2014/main" id="{073336C2-8D0F-8900-DE2A-533EC54296B1}"/>
              </a:ext>
            </a:extLst>
          </p:cNvPr>
          <p:cNvSpPr>
            <a:spLocks noGrp="1"/>
          </p:cNvSpPr>
          <p:nvPr>
            <p:ph type="sldNum" sz="quarter" idx="12"/>
          </p:nvPr>
        </p:nvSpPr>
        <p:spPr/>
        <p:txBody>
          <a:bodyPr/>
          <a:lstStyle/>
          <a:p>
            <a:fld id="{669AD40C-E5A7-4132-A31D-54A4D1BB6E89}" type="slidenum">
              <a:rPr lang="en-IN" smtClean="0"/>
              <a:t>19</a:t>
            </a:fld>
            <a:endParaRPr lang="en-IN" dirty="0"/>
          </a:p>
        </p:txBody>
      </p:sp>
    </p:spTree>
    <p:extLst>
      <p:ext uri="{BB962C8B-B14F-4D97-AF65-F5344CB8AC3E}">
        <p14:creationId xmlns:p14="http://schemas.microsoft.com/office/powerpoint/2010/main" val="844103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2267744" y="6348844"/>
            <a:ext cx="4824536" cy="365125"/>
          </a:xfrm>
        </p:spPr>
        <p:txBody>
          <a:bodyPr/>
          <a:lstStyle/>
          <a:p>
            <a:r>
              <a:rPr lang="en-IN" dirty="0"/>
              <a:t>BATCH NO:        DEPARTMENT OF COMPUTER SCIENCE &amp; ENGINEERING</a:t>
            </a:r>
          </a:p>
        </p:txBody>
      </p:sp>
      <p:sp>
        <p:nvSpPr>
          <p:cNvPr id="3" name="Slide Number Placeholder 2"/>
          <p:cNvSpPr>
            <a:spLocks noGrp="1"/>
          </p:cNvSpPr>
          <p:nvPr>
            <p:ph type="sldNum" sz="quarter" idx="12"/>
          </p:nvPr>
        </p:nvSpPr>
        <p:spPr/>
        <p:txBody>
          <a:bodyPr/>
          <a:lstStyle/>
          <a:p>
            <a:fld id="{FA00FD27-8DB0-4CB2-BD37-BEA95C6A1008}" type="slidenum">
              <a:rPr lang="en-IN" smtClean="0"/>
              <a:t>2</a:t>
            </a:fld>
            <a:endParaRPr lang="en-IN" dirty="0"/>
          </a:p>
        </p:txBody>
      </p:sp>
      <p:sp>
        <p:nvSpPr>
          <p:cNvPr id="4" name="Title 1"/>
          <p:cNvSpPr txBox="1">
            <a:spLocks/>
          </p:cNvSpPr>
          <p:nvPr/>
        </p:nvSpPr>
        <p:spPr>
          <a:xfrm>
            <a:off x="457200" y="326593"/>
            <a:ext cx="8229600" cy="726143"/>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IN" sz="2400" b="1" dirty="0">
                <a:latin typeface="Times New Roman" pitchFamily="18" charset="0"/>
                <a:cs typeface="Times New Roman" pitchFamily="18" charset="0"/>
              </a:rPr>
              <a:t>AGENDA</a:t>
            </a:r>
            <a:endParaRPr lang="en-IN" b="1" dirty="0">
              <a:latin typeface="Times New Roman" pitchFamily="18" charset="0"/>
              <a:cs typeface="Times New Roman" pitchFamily="18" charset="0"/>
            </a:endParaRPr>
          </a:p>
        </p:txBody>
      </p:sp>
      <p:sp>
        <p:nvSpPr>
          <p:cNvPr id="6" name="Content Placeholder 2"/>
          <p:cNvSpPr txBox="1">
            <a:spLocks/>
          </p:cNvSpPr>
          <p:nvPr/>
        </p:nvSpPr>
        <p:spPr>
          <a:xfrm>
            <a:off x="457200" y="1340768"/>
            <a:ext cx="8229600" cy="4525963"/>
          </a:xfrm>
          <a:prstGeom prst="rect">
            <a:avLst/>
          </a:prstGeom>
        </p:spPr>
        <p:txBody>
          <a:bodyPr>
            <a:normAutofit fontScale="5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pPr>
            <a:r>
              <a:rPr lang="en-IN" sz="2300" dirty="0">
                <a:latin typeface="Times New Roman" pitchFamily="18" charset="0"/>
                <a:cs typeface="Times New Roman" pitchFamily="18" charset="0"/>
              </a:rPr>
              <a:t>ABSTRACT</a:t>
            </a:r>
          </a:p>
          <a:p>
            <a:pPr>
              <a:lnSpc>
                <a:spcPct val="150000"/>
              </a:lnSpc>
            </a:pPr>
            <a:r>
              <a:rPr lang="en-IN" sz="2300" dirty="0">
                <a:latin typeface="Times New Roman" pitchFamily="18" charset="0"/>
                <a:cs typeface="Times New Roman" pitchFamily="18" charset="0"/>
              </a:rPr>
              <a:t>OBJECTIVE</a:t>
            </a:r>
          </a:p>
          <a:p>
            <a:pPr>
              <a:lnSpc>
                <a:spcPct val="150000"/>
              </a:lnSpc>
            </a:pPr>
            <a:r>
              <a:rPr lang="en-IN" sz="2300" dirty="0">
                <a:latin typeface="Times New Roman" pitchFamily="18" charset="0"/>
                <a:cs typeface="Times New Roman" pitchFamily="18" charset="0"/>
              </a:rPr>
              <a:t>INTRODUCTION</a:t>
            </a:r>
          </a:p>
          <a:p>
            <a:pPr>
              <a:lnSpc>
                <a:spcPct val="150000"/>
              </a:lnSpc>
            </a:pPr>
            <a:r>
              <a:rPr lang="en-IN" sz="2300" dirty="0">
                <a:latin typeface="Times New Roman" pitchFamily="18" charset="0"/>
                <a:cs typeface="Times New Roman" pitchFamily="18" charset="0"/>
              </a:rPr>
              <a:t>LITERATURE REVIEW (SOFT COPY OF PAPERS TO BE LINKED AS HYPERLINK)</a:t>
            </a:r>
          </a:p>
          <a:p>
            <a:pPr>
              <a:lnSpc>
                <a:spcPct val="150000"/>
              </a:lnSpc>
            </a:pPr>
            <a:r>
              <a:rPr lang="en-IN" sz="2300" dirty="0">
                <a:latin typeface="Times New Roman" pitchFamily="18" charset="0"/>
                <a:cs typeface="Times New Roman" pitchFamily="18" charset="0"/>
              </a:rPr>
              <a:t>DESIGN AND METHODOLOGIES</a:t>
            </a:r>
          </a:p>
          <a:p>
            <a:pPr>
              <a:lnSpc>
                <a:spcPct val="150000"/>
              </a:lnSpc>
            </a:pPr>
            <a:r>
              <a:rPr lang="en-IN" sz="2300" dirty="0">
                <a:latin typeface="Times New Roman" pitchFamily="18" charset="0"/>
                <a:cs typeface="Times New Roman" pitchFamily="18" charset="0"/>
              </a:rPr>
              <a:t>IMPLEMENTATION</a:t>
            </a:r>
          </a:p>
          <a:p>
            <a:pPr>
              <a:lnSpc>
                <a:spcPct val="150000"/>
              </a:lnSpc>
            </a:pPr>
            <a:r>
              <a:rPr lang="en-IN" sz="2300" dirty="0">
                <a:latin typeface="Times New Roman" pitchFamily="18" charset="0"/>
                <a:cs typeface="Times New Roman" pitchFamily="18" charset="0"/>
              </a:rPr>
              <a:t>TESTING</a:t>
            </a:r>
          </a:p>
          <a:p>
            <a:pPr>
              <a:lnSpc>
                <a:spcPct val="150000"/>
              </a:lnSpc>
            </a:pPr>
            <a:r>
              <a:rPr lang="en-IN" sz="2300" dirty="0">
                <a:latin typeface="Times New Roman" pitchFamily="18" charset="0"/>
                <a:cs typeface="Times New Roman" pitchFamily="18" charset="0"/>
              </a:rPr>
              <a:t>INPUT AND OUTPUT</a:t>
            </a:r>
          </a:p>
          <a:p>
            <a:pPr>
              <a:lnSpc>
                <a:spcPct val="150000"/>
              </a:lnSpc>
            </a:pPr>
            <a:r>
              <a:rPr lang="en-IN" sz="2300" dirty="0">
                <a:latin typeface="Times New Roman" pitchFamily="18" charset="0"/>
                <a:cs typeface="Times New Roman" pitchFamily="18" charset="0"/>
              </a:rPr>
              <a:t>INCLUDE DEMO VIDEO-1 (Till REVEW-1)</a:t>
            </a:r>
          </a:p>
          <a:p>
            <a:pPr>
              <a:lnSpc>
                <a:spcPct val="150000"/>
              </a:lnSpc>
            </a:pPr>
            <a:r>
              <a:rPr lang="en-IN" sz="2300" dirty="0">
                <a:latin typeface="Times New Roman" pitchFamily="18" charset="0"/>
                <a:cs typeface="Times New Roman" pitchFamily="18" charset="0"/>
              </a:rPr>
              <a:t>INCLUDE DEMO VIDEO-2(Complete Implementation of Project)</a:t>
            </a:r>
          </a:p>
          <a:p>
            <a:pPr>
              <a:lnSpc>
                <a:spcPct val="150000"/>
              </a:lnSpc>
            </a:pPr>
            <a:r>
              <a:rPr lang="en-IN" sz="2300" dirty="0">
                <a:latin typeface="Times New Roman" pitchFamily="18" charset="0"/>
                <a:cs typeface="Times New Roman" pitchFamily="18" charset="0"/>
              </a:rPr>
              <a:t>CONCLUSION</a:t>
            </a:r>
          </a:p>
          <a:p>
            <a:pPr>
              <a:lnSpc>
                <a:spcPct val="150000"/>
              </a:lnSpc>
            </a:pPr>
            <a:r>
              <a:rPr lang="en-IN" sz="2300" dirty="0">
                <a:latin typeface="Times New Roman" pitchFamily="18" charset="0"/>
                <a:cs typeface="Times New Roman" pitchFamily="18" charset="0"/>
              </a:rPr>
              <a:t>WEB REFERENCES LINK (TILL REVIEW DATE ALL LINKS TO BE INCLUDED DAY WISE)</a:t>
            </a:r>
          </a:p>
          <a:p>
            <a:pPr>
              <a:lnSpc>
                <a:spcPct val="150000"/>
              </a:lnSpc>
            </a:pPr>
            <a:r>
              <a:rPr lang="en-IN" sz="2300" dirty="0">
                <a:latin typeface="Times New Roman" pitchFamily="18" charset="0"/>
                <a:cs typeface="Times New Roman" pitchFamily="18" charset="0"/>
              </a:rPr>
              <a:t>PLAGIARISM REPORT OF PPT</a:t>
            </a:r>
          </a:p>
          <a:p>
            <a:pPr>
              <a:lnSpc>
                <a:spcPct val="150000"/>
              </a:lnSpc>
            </a:pPr>
            <a:r>
              <a:rPr lang="en-IN" sz="2300" dirty="0">
                <a:latin typeface="Times New Roman" pitchFamily="18" charset="0"/>
                <a:cs typeface="Times New Roman" pitchFamily="18" charset="0"/>
              </a:rPr>
              <a:t>REFERENCES</a:t>
            </a: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5" name="Date Placeholder 4">
            <a:extLst>
              <a:ext uri="{FF2B5EF4-FFF2-40B4-BE49-F238E27FC236}">
                <a16:creationId xmlns:a16="http://schemas.microsoft.com/office/drawing/2014/main" id="{33A34B77-5AC3-4083-AF75-FC3E929854C7}"/>
              </a:ext>
            </a:extLst>
          </p:cNvPr>
          <p:cNvSpPr>
            <a:spLocks noGrp="1"/>
          </p:cNvSpPr>
          <p:nvPr>
            <p:ph type="dt" sz="half" idx="10"/>
          </p:nvPr>
        </p:nvSpPr>
        <p:spPr/>
        <p:txBody>
          <a:bodyPr/>
          <a:lstStyle/>
          <a:p>
            <a:fld id="{549647C6-200A-4B29-BF8B-6936B552C475}" type="datetime1">
              <a:rPr lang="en-IN" smtClean="0"/>
              <a:t>16-04-2024</a:t>
            </a:fld>
            <a:endParaRPr lang="en-IN" dirty="0"/>
          </a:p>
        </p:txBody>
      </p:sp>
    </p:spTree>
    <p:extLst>
      <p:ext uri="{BB962C8B-B14F-4D97-AF65-F5344CB8AC3E}">
        <p14:creationId xmlns:p14="http://schemas.microsoft.com/office/powerpoint/2010/main" val="12330510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9C145-4241-8B9E-5172-773A8147C37E}"/>
              </a:ext>
            </a:extLst>
          </p:cNvPr>
          <p:cNvSpPr>
            <a:spLocks noGrp="1"/>
          </p:cNvSpPr>
          <p:nvPr>
            <p:ph type="title"/>
          </p:nvPr>
        </p:nvSpPr>
        <p:spPr/>
        <p:txBody>
          <a:bodyPr>
            <a:normAutofit fontScale="90000"/>
          </a:bodyPr>
          <a:lstStyle/>
          <a:p>
            <a:pPr algn="l"/>
            <a:r>
              <a:rPr lang="en-IN" sz="2700" b="1" dirty="0">
                <a:latin typeface="Times New Roman" pitchFamily="18" charset="0"/>
                <a:cs typeface="Times New Roman" pitchFamily="18" charset="0"/>
              </a:rPr>
              <a:t>SEQUENCE DIAGRAM</a:t>
            </a:r>
            <a:br>
              <a:rPr lang="en-IN" sz="4400" dirty="0">
                <a:latin typeface="Times New Roman" pitchFamily="18" charset="0"/>
                <a:cs typeface="Times New Roman" pitchFamily="18" charset="0"/>
              </a:rPr>
            </a:br>
            <a:endParaRPr lang="en-US" dirty="0"/>
          </a:p>
        </p:txBody>
      </p:sp>
      <p:pic>
        <p:nvPicPr>
          <p:cNvPr id="7" name="Content Placeholder 6">
            <a:extLst>
              <a:ext uri="{FF2B5EF4-FFF2-40B4-BE49-F238E27FC236}">
                <a16:creationId xmlns:a16="http://schemas.microsoft.com/office/drawing/2014/main" id="{08075048-9B26-AFEE-15E6-ECD68A2FA8B3}"/>
              </a:ext>
            </a:extLst>
          </p:cNvPr>
          <p:cNvPicPr>
            <a:picLocks noGrp="1" noChangeAspect="1"/>
          </p:cNvPicPr>
          <p:nvPr>
            <p:ph idx="1"/>
          </p:nvPr>
        </p:nvPicPr>
        <p:blipFill>
          <a:blip r:embed="rId2"/>
          <a:stretch>
            <a:fillRect/>
          </a:stretch>
        </p:blipFill>
        <p:spPr>
          <a:xfrm>
            <a:off x="1475656" y="1325274"/>
            <a:ext cx="6696744" cy="4796671"/>
          </a:xfrm>
          <a:prstGeom prst="rect">
            <a:avLst/>
          </a:prstGeom>
        </p:spPr>
      </p:pic>
      <p:sp>
        <p:nvSpPr>
          <p:cNvPr id="4" name="Date Placeholder 3">
            <a:extLst>
              <a:ext uri="{FF2B5EF4-FFF2-40B4-BE49-F238E27FC236}">
                <a16:creationId xmlns:a16="http://schemas.microsoft.com/office/drawing/2014/main" id="{59BE5AC6-6A2A-8154-81F4-1A6750158E87}"/>
              </a:ext>
            </a:extLst>
          </p:cNvPr>
          <p:cNvSpPr>
            <a:spLocks noGrp="1"/>
          </p:cNvSpPr>
          <p:nvPr>
            <p:ph type="dt" sz="half" idx="10"/>
          </p:nvPr>
        </p:nvSpPr>
        <p:spPr/>
        <p:txBody>
          <a:bodyPr/>
          <a:lstStyle/>
          <a:p>
            <a:fld id="{DFB176AE-A2F7-48FF-8D57-374ABD9244C2}" type="datetime1">
              <a:rPr lang="en-IN" smtClean="0"/>
              <a:t>16-04-2024</a:t>
            </a:fld>
            <a:endParaRPr lang="en-IN" dirty="0"/>
          </a:p>
        </p:txBody>
      </p:sp>
      <p:sp>
        <p:nvSpPr>
          <p:cNvPr id="5" name="Footer Placeholder 4">
            <a:extLst>
              <a:ext uri="{FF2B5EF4-FFF2-40B4-BE49-F238E27FC236}">
                <a16:creationId xmlns:a16="http://schemas.microsoft.com/office/drawing/2014/main" id="{AA67A8EE-C969-D2A9-3179-874B6007F457}"/>
              </a:ext>
            </a:extLst>
          </p:cNvPr>
          <p:cNvSpPr>
            <a:spLocks noGrp="1"/>
          </p:cNvSpPr>
          <p:nvPr>
            <p:ph type="ftr" sz="quarter" idx="11"/>
          </p:nvPr>
        </p:nvSpPr>
        <p:spPr/>
        <p:txBody>
          <a:bodyPr/>
          <a:lstStyle/>
          <a:p>
            <a:r>
              <a:rPr lang="en-IN" dirty="0"/>
              <a:t>BATCH NO:        DEPARTMENT OF COMPUTER SCIENCE &amp; ENGINEERING</a:t>
            </a:r>
          </a:p>
        </p:txBody>
      </p:sp>
      <p:sp>
        <p:nvSpPr>
          <p:cNvPr id="6" name="Slide Number Placeholder 5">
            <a:extLst>
              <a:ext uri="{FF2B5EF4-FFF2-40B4-BE49-F238E27FC236}">
                <a16:creationId xmlns:a16="http://schemas.microsoft.com/office/drawing/2014/main" id="{11F2D808-30AF-F79A-2B06-B57BAAEA7A7F}"/>
              </a:ext>
            </a:extLst>
          </p:cNvPr>
          <p:cNvSpPr>
            <a:spLocks noGrp="1"/>
          </p:cNvSpPr>
          <p:nvPr>
            <p:ph type="sldNum" sz="quarter" idx="12"/>
          </p:nvPr>
        </p:nvSpPr>
        <p:spPr/>
        <p:txBody>
          <a:bodyPr/>
          <a:lstStyle/>
          <a:p>
            <a:fld id="{669AD40C-E5A7-4132-A31D-54A4D1BB6E89}" type="slidenum">
              <a:rPr lang="en-IN" smtClean="0"/>
              <a:t>20</a:t>
            </a:fld>
            <a:endParaRPr lang="en-IN" dirty="0"/>
          </a:p>
        </p:txBody>
      </p:sp>
    </p:spTree>
    <p:extLst>
      <p:ext uri="{BB962C8B-B14F-4D97-AF65-F5344CB8AC3E}">
        <p14:creationId xmlns:p14="http://schemas.microsoft.com/office/powerpoint/2010/main" val="1249621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000" dirty="0">
                <a:latin typeface="Times New Roman" pitchFamily="18" charset="0"/>
                <a:cs typeface="Times New Roman" pitchFamily="18" charset="0"/>
              </a:rPr>
              <a:t>UNIT TESTING</a:t>
            </a:r>
            <a:endParaRPr lang="en-IN" sz="2000" i="1" dirty="0">
              <a:latin typeface="Times New Roman" pitchFamily="18" charset="0"/>
              <a:cs typeface="Times New Roman" pitchFamily="18" charset="0"/>
            </a:endParaRPr>
          </a:p>
          <a:p>
            <a:r>
              <a:rPr lang="en-US" sz="2000" dirty="0">
                <a:latin typeface="Times New Roman" pitchFamily="18" charset="0"/>
                <a:cs typeface="Times New Roman" pitchFamily="18" charset="0"/>
              </a:rPr>
              <a:t>INTEGRATION TESTING</a:t>
            </a:r>
          </a:p>
          <a:p>
            <a:r>
              <a:rPr lang="en-US" sz="2000" dirty="0">
                <a:latin typeface="Times New Roman" pitchFamily="18" charset="0"/>
                <a:cs typeface="Times New Roman" pitchFamily="18" charset="0"/>
              </a:rPr>
              <a:t>FUNCTIONAL TESTING</a:t>
            </a:r>
          </a:p>
          <a:p>
            <a:r>
              <a:rPr lang="en-US" sz="2000" dirty="0">
                <a:latin typeface="Times New Roman" pitchFamily="18" charset="0"/>
                <a:cs typeface="Times New Roman" pitchFamily="18" charset="0"/>
              </a:rPr>
              <a:t>WHITE BOX TESTING</a:t>
            </a:r>
          </a:p>
          <a:p>
            <a:r>
              <a:rPr lang="en-US" sz="2000" dirty="0">
                <a:latin typeface="Times New Roman" pitchFamily="18" charset="0"/>
                <a:cs typeface="Times New Roman" pitchFamily="18" charset="0"/>
              </a:rPr>
              <a:t>BLACK BOX TESTING</a:t>
            </a:r>
            <a:endParaRPr lang="en-IN" sz="2000" dirty="0">
              <a:latin typeface="Times New Roman" pitchFamily="18" charset="0"/>
              <a:cs typeface="Times New Roman" pitchFamily="18" charset="0"/>
            </a:endParaRPr>
          </a:p>
          <a:p>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21</a:t>
            </a:fld>
            <a:endParaRPr lang="en-IN" dirty="0"/>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TESTING</a:t>
            </a:r>
            <a:endParaRPr lang="en-IN" dirty="0"/>
          </a:p>
        </p:txBody>
      </p:sp>
      <p:sp>
        <p:nvSpPr>
          <p:cNvPr id="2" name="Date Placeholder 1">
            <a:extLst>
              <a:ext uri="{FF2B5EF4-FFF2-40B4-BE49-F238E27FC236}">
                <a16:creationId xmlns:a16="http://schemas.microsoft.com/office/drawing/2014/main" id="{55F7E947-6EBB-4466-B3E0-3D5786C91D3C}"/>
              </a:ext>
            </a:extLst>
          </p:cNvPr>
          <p:cNvSpPr>
            <a:spLocks noGrp="1"/>
          </p:cNvSpPr>
          <p:nvPr>
            <p:ph type="dt" sz="half" idx="10"/>
          </p:nvPr>
        </p:nvSpPr>
        <p:spPr/>
        <p:txBody>
          <a:bodyPr/>
          <a:lstStyle/>
          <a:p>
            <a:fld id="{F831E1D1-EA1C-4003-AE43-53F24840C406}" type="datetime1">
              <a:rPr lang="en-IN" smtClean="0"/>
              <a:t>16-04-2024</a:t>
            </a:fld>
            <a:endParaRPr lang="en-IN" dirty="0"/>
          </a:p>
        </p:txBody>
      </p:sp>
    </p:spTree>
    <p:extLst>
      <p:ext uri="{BB962C8B-B14F-4D97-AF65-F5344CB8AC3E}">
        <p14:creationId xmlns:p14="http://schemas.microsoft.com/office/powerpoint/2010/main" val="2419782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16E3F-8597-0863-4B93-0E57C260B4F5}"/>
              </a:ext>
            </a:extLst>
          </p:cNvPr>
          <p:cNvSpPr>
            <a:spLocks noGrp="1"/>
          </p:cNvSpPr>
          <p:nvPr>
            <p:ph type="title"/>
          </p:nvPr>
        </p:nvSpPr>
        <p:spPr/>
        <p:txBody>
          <a:bodyPr>
            <a:normAutofit fontScale="90000"/>
          </a:bodyPr>
          <a:lstStyle/>
          <a:p>
            <a:pPr algn="l"/>
            <a:r>
              <a:rPr lang="en-US" sz="2700" b="1" dirty="0">
                <a:latin typeface="Times New Roman" pitchFamily="18" charset="0"/>
                <a:cs typeface="Times New Roman" pitchFamily="18" charset="0"/>
              </a:rPr>
              <a:t>UNIT TESTING</a:t>
            </a:r>
            <a:br>
              <a:rPr lang="en-IN" sz="4400" i="1" dirty="0">
                <a:latin typeface="Times New Roman" pitchFamily="18" charset="0"/>
                <a:cs typeface="Times New Roman" pitchFamily="18" charset="0"/>
              </a:rPr>
            </a:br>
            <a:endParaRPr lang="en-US" dirty="0"/>
          </a:p>
        </p:txBody>
      </p:sp>
      <p:sp>
        <p:nvSpPr>
          <p:cNvPr id="3" name="Content Placeholder 2">
            <a:extLst>
              <a:ext uri="{FF2B5EF4-FFF2-40B4-BE49-F238E27FC236}">
                <a16:creationId xmlns:a16="http://schemas.microsoft.com/office/drawing/2014/main" id="{7C5FC0C2-95FC-8262-D31C-92FAC3779BFA}"/>
              </a:ext>
            </a:extLst>
          </p:cNvPr>
          <p:cNvSpPr>
            <a:spLocks noGrp="1"/>
          </p:cNvSpPr>
          <p:nvPr>
            <p:ph idx="1"/>
          </p:nvPr>
        </p:nvSpPr>
        <p:spPr/>
        <p:txBody>
          <a:bodyPr>
            <a:normAutofit/>
          </a:bodyPr>
          <a:lstStyle/>
          <a:p>
            <a:pPr marL="0" indent="0" algn="just">
              <a:buNone/>
            </a:pPr>
            <a:r>
              <a:rPr lang="en-US" sz="2000" dirty="0">
                <a:effectLst/>
                <a:latin typeface="Times New Roman" panose="02020603050405020304" pitchFamily="18" charset="0"/>
                <a:ea typeface="Times New Roman" panose="02020603050405020304" pitchFamily="18" charset="0"/>
              </a:rPr>
              <a:t> Unit testing involves the design of test cases that validate that the internal program logic is functioning properly, and that program inputs produce valid outputs. All decision branches and internal code flow should be validated. It is the testing of individual software units of the application . </a:t>
            </a:r>
            <a:r>
              <a:rPr lang="en-US" sz="2000" dirty="0">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t is done after the completion of an individual unit before integration. This is a structural testing, that relies on knowledge of its construction and is invasive. Unit tests perform basic tests at component level and test a specific business process, application, and/or system configuration. Unit tests ensure that each unique path of a business process performs accurately to the documented specifications and contains clearly defined inputs and expected results.</a:t>
            </a: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4415157-1DEF-2664-1D9F-4B03C55D821E}"/>
              </a:ext>
            </a:extLst>
          </p:cNvPr>
          <p:cNvSpPr>
            <a:spLocks noGrp="1"/>
          </p:cNvSpPr>
          <p:nvPr>
            <p:ph type="dt" sz="half" idx="10"/>
          </p:nvPr>
        </p:nvSpPr>
        <p:spPr/>
        <p:txBody>
          <a:bodyPr/>
          <a:lstStyle/>
          <a:p>
            <a:fld id="{DFB176AE-A2F7-48FF-8D57-374ABD9244C2}" type="datetime1">
              <a:rPr lang="en-IN" smtClean="0"/>
              <a:t>16-04-2024</a:t>
            </a:fld>
            <a:endParaRPr lang="en-IN" dirty="0"/>
          </a:p>
        </p:txBody>
      </p:sp>
      <p:sp>
        <p:nvSpPr>
          <p:cNvPr id="5" name="Footer Placeholder 4">
            <a:extLst>
              <a:ext uri="{FF2B5EF4-FFF2-40B4-BE49-F238E27FC236}">
                <a16:creationId xmlns:a16="http://schemas.microsoft.com/office/drawing/2014/main" id="{49710700-0C70-F4BE-BA1C-6E8D6A1FBE25}"/>
              </a:ext>
            </a:extLst>
          </p:cNvPr>
          <p:cNvSpPr>
            <a:spLocks noGrp="1"/>
          </p:cNvSpPr>
          <p:nvPr>
            <p:ph type="ftr" sz="quarter" idx="11"/>
          </p:nvPr>
        </p:nvSpPr>
        <p:spPr/>
        <p:txBody>
          <a:bodyPr/>
          <a:lstStyle/>
          <a:p>
            <a:r>
              <a:rPr lang="en-IN" dirty="0"/>
              <a:t>BATCH NO:        DEPARTMENT OF COMPUTER SCIENCE &amp; ENGINEERING</a:t>
            </a:r>
          </a:p>
        </p:txBody>
      </p:sp>
      <p:sp>
        <p:nvSpPr>
          <p:cNvPr id="6" name="Slide Number Placeholder 5">
            <a:extLst>
              <a:ext uri="{FF2B5EF4-FFF2-40B4-BE49-F238E27FC236}">
                <a16:creationId xmlns:a16="http://schemas.microsoft.com/office/drawing/2014/main" id="{C45C97AD-74C7-F096-6179-CDFCBA68A70A}"/>
              </a:ext>
            </a:extLst>
          </p:cNvPr>
          <p:cNvSpPr>
            <a:spLocks noGrp="1"/>
          </p:cNvSpPr>
          <p:nvPr>
            <p:ph type="sldNum" sz="quarter" idx="12"/>
          </p:nvPr>
        </p:nvSpPr>
        <p:spPr/>
        <p:txBody>
          <a:bodyPr/>
          <a:lstStyle/>
          <a:p>
            <a:fld id="{669AD40C-E5A7-4132-A31D-54A4D1BB6E89}" type="slidenum">
              <a:rPr lang="en-IN" smtClean="0"/>
              <a:t>22</a:t>
            </a:fld>
            <a:endParaRPr lang="en-IN" dirty="0"/>
          </a:p>
        </p:txBody>
      </p:sp>
    </p:spTree>
    <p:extLst>
      <p:ext uri="{BB962C8B-B14F-4D97-AF65-F5344CB8AC3E}">
        <p14:creationId xmlns:p14="http://schemas.microsoft.com/office/powerpoint/2010/main" val="14855157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16E3F-8597-0863-4B93-0E57C260B4F5}"/>
              </a:ext>
            </a:extLst>
          </p:cNvPr>
          <p:cNvSpPr>
            <a:spLocks noGrp="1"/>
          </p:cNvSpPr>
          <p:nvPr>
            <p:ph type="title"/>
          </p:nvPr>
        </p:nvSpPr>
        <p:spPr/>
        <p:txBody>
          <a:bodyPr>
            <a:normAutofit fontScale="90000"/>
          </a:bodyPr>
          <a:lstStyle/>
          <a:p>
            <a:pPr algn="l"/>
            <a:br>
              <a:rPr lang="en-US" sz="2800" dirty="0">
                <a:latin typeface="Times New Roman" pitchFamily="18" charset="0"/>
                <a:cs typeface="Times New Roman" pitchFamily="18" charset="0"/>
              </a:rPr>
            </a:br>
            <a:r>
              <a:rPr lang="en-US" sz="2700" b="1" dirty="0">
                <a:latin typeface="Times New Roman" pitchFamily="18" charset="0"/>
                <a:cs typeface="Times New Roman" pitchFamily="18" charset="0"/>
              </a:rPr>
              <a:t>INTEGRATION TESTING</a:t>
            </a:r>
            <a:br>
              <a:rPr lang="en-US" sz="2700" b="1" dirty="0">
                <a:latin typeface="Times New Roman" pitchFamily="18" charset="0"/>
                <a:cs typeface="Times New Roman" pitchFamily="18" charset="0"/>
              </a:rPr>
            </a:br>
            <a:br>
              <a:rPr lang="en-IN" sz="4400" i="1" dirty="0">
                <a:latin typeface="Times New Roman" pitchFamily="18" charset="0"/>
                <a:cs typeface="Times New Roman" pitchFamily="18" charset="0"/>
              </a:rPr>
            </a:br>
            <a:endParaRPr lang="en-US" dirty="0"/>
          </a:p>
        </p:txBody>
      </p:sp>
      <p:sp>
        <p:nvSpPr>
          <p:cNvPr id="3" name="Content Placeholder 2">
            <a:extLst>
              <a:ext uri="{FF2B5EF4-FFF2-40B4-BE49-F238E27FC236}">
                <a16:creationId xmlns:a16="http://schemas.microsoft.com/office/drawing/2014/main" id="{7C5FC0C2-95FC-8262-D31C-92FAC3779BFA}"/>
              </a:ext>
            </a:extLst>
          </p:cNvPr>
          <p:cNvSpPr>
            <a:spLocks noGrp="1"/>
          </p:cNvSpPr>
          <p:nvPr>
            <p:ph idx="1"/>
          </p:nvPr>
        </p:nvSpPr>
        <p:spPr/>
        <p:txBody>
          <a:bodyPr>
            <a:normAutofit/>
          </a:bodyPr>
          <a:lstStyle/>
          <a:p>
            <a:pPr marL="0" marR="0" indent="0" algn="just">
              <a:spcBef>
                <a:spcPts val="0"/>
              </a:spcBef>
              <a:spcAft>
                <a:spcPts val="0"/>
              </a:spcAft>
              <a:buNone/>
            </a:pPr>
            <a:r>
              <a:rPr lang="en-US" sz="2000" dirty="0">
                <a:effectLst/>
                <a:latin typeface="Times New Roman" panose="02020603050405020304" pitchFamily="18" charset="0"/>
                <a:ea typeface="Times New Roman" panose="02020603050405020304" pitchFamily="18" charset="0"/>
              </a:rPr>
              <a:t> Integration tests are designed to test integrated software components to determine if they actually run as one program.  Testing is event driven and is more concerned with the basic outcome of screens or fields. Integration tests demonstrate that although the components were individually satisfaction, as shown by successfully unit testing, the combination of components is correct and consistent. Integration testing is specifically aimed at exposing the problems that arise from the combination of components.</a:t>
            </a:r>
          </a:p>
          <a:p>
            <a:pPr marL="0" marR="0" indent="0" algn="just">
              <a:lnSpc>
                <a:spcPct val="150000"/>
              </a:lnSpc>
              <a:spcBef>
                <a:spcPts val="0"/>
              </a:spcBef>
              <a:spcAft>
                <a:spcPts val="0"/>
              </a:spcAft>
              <a:buNone/>
            </a:pPr>
            <a:endParaRPr lang="en-US" sz="2000" dirty="0">
              <a:effectLst/>
              <a:latin typeface="Times New Roman" panose="02020603050405020304" pitchFamily="18" charset="0"/>
              <a:ea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D4415157-1DEF-2664-1D9F-4B03C55D821E}"/>
              </a:ext>
            </a:extLst>
          </p:cNvPr>
          <p:cNvSpPr>
            <a:spLocks noGrp="1"/>
          </p:cNvSpPr>
          <p:nvPr>
            <p:ph type="dt" sz="half" idx="10"/>
          </p:nvPr>
        </p:nvSpPr>
        <p:spPr/>
        <p:txBody>
          <a:bodyPr/>
          <a:lstStyle/>
          <a:p>
            <a:fld id="{DFB176AE-A2F7-48FF-8D57-374ABD9244C2}" type="datetime1">
              <a:rPr lang="en-IN" smtClean="0"/>
              <a:t>16-04-2024</a:t>
            </a:fld>
            <a:endParaRPr lang="en-IN" dirty="0"/>
          </a:p>
        </p:txBody>
      </p:sp>
      <p:sp>
        <p:nvSpPr>
          <p:cNvPr id="5" name="Footer Placeholder 4">
            <a:extLst>
              <a:ext uri="{FF2B5EF4-FFF2-40B4-BE49-F238E27FC236}">
                <a16:creationId xmlns:a16="http://schemas.microsoft.com/office/drawing/2014/main" id="{49710700-0C70-F4BE-BA1C-6E8D6A1FBE25}"/>
              </a:ext>
            </a:extLst>
          </p:cNvPr>
          <p:cNvSpPr>
            <a:spLocks noGrp="1"/>
          </p:cNvSpPr>
          <p:nvPr>
            <p:ph type="ftr" sz="quarter" idx="11"/>
          </p:nvPr>
        </p:nvSpPr>
        <p:spPr/>
        <p:txBody>
          <a:bodyPr/>
          <a:lstStyle/>
          <a:p>
            <a:r>
              <a:rPr lang="en-IN" dirty="0"/>
              <a:t>BATCH NO:        DEPARTMENT OF COMPUTER SCIENCE &amp; ENGINEERING</a:t>
            </a:r>
          </a:p>
        </p:txBody>
      </p:sp>
      <p:sp>
        <p:nvSpPr>
          <p:cNvPr id="6" name="Slide Number Placeholder 5">
            <a:extLst>
              <a:ext uri="{FF2B5EF4-FFF2-40B4-BE49-F238E27FC236}">
                <a16:creationId xmlns:a16="http://schemas.microsoft.com/office/drawing/2014/main" id="{C45C97AD-74C7-F096-6179-CDFCBA68A70A}"/>
              </a:ext>
            </a:extLst>
          </p:cNvPr>
          <p:cNvSpPr>
            <a:spLocks noGrp="1"/>
          </p:cNvSpPr>
          <p:nvPr>
            <p:ph type="sldNum" sz="quarter" idx="12"/>
          </p:nvPr>
        </p:nvSpPr>
        <p:spPr/>
        <p:txBody>
          <a:bodyPr/>
          <a:lstStyle/>
          <a:p>
            <a:fld id="{669AD40C-E5A7-4132-A31D-54A4D1BB6E89}" type="slidenum">
              <a:rPr lang="en-IN" smtClean="0"/>
              <a:t>23</a:t>
            </a:fld>
            <a:endParaRPr lang="en-IN" dirty="0"/>
          </a:p>
        </p:txBody>
      </p:sp>
    </p:spTree>
    <p:extLst>
      <p:ext uri="{BB962C8B-B14F-4D97-AF65-F5344CB8AC3E}">
        <p14:creationId xmlns:p14="http://schemas.microsoft.com/office/powerpoint/2010/main" val="401179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E302-952E-1400-B741-B107857905B1}"/>
              </a:ext>
            </a:extLst>
          </p:cNvPr>
          <p:cNvSpPr>
            <a:spLocks noGrp="1"/>
          </p:cNvSpPr>
          <p:nvPr>
            <p:ph type="title"/>
          </p:nvPr>
        </p:nvSpPr>
        <p:spPr/>
        <p:txBody>
          <a:bodyPr>
            <a:normAutofit fontScale="90000"/>
          </a:bodyPr>
          <a:lstStyle/>
          <a:p>
            <a:pPr algn="l"/>
            <a:r>
              <a:rPr lang="en-US" sz="2700" b="1" dirty="0">
                <a:latin typeface="Times New Roman" pitchFamily="18" charset="0"/>
                <a:cs typeface="Times New Roman" pitchFamily="18" charset="0"/>
              </a:rPr>
              <a:t>FUNCTIONAL TESTING</a:t>
            </a:r>
            <a:br>
              <a:rPr lang="en-US" sz="4400" dirty="0">
                <a:latin typeface="Times New Roman" pitchFamily="18" charset="0"/>
                <a:cs typeface="Times New Roman" pitchFamily="18" charset="0"/>
              </a:rPr>
            </a:br>
            <a:endParaRPr lang="en-US" dirty="0"/>
          </a:p>
        </p:txBody>
      </p:sp>
      <p:sp>
        <p:nvSpPr>
          <p:cNvPr id="3" name="Content Placeholder 2">
            <a:extLst>
              <a:ext uri="{FF2B5EF4-FFF2-40B4-BE49-F238E27FC236}">
                <a16:creationId xmlns:a16="http://schemas.microsoft.com/office/drawing/2014/main" id="{9A7B2CCE-7CE4-11AE-0789-1A8B55FE768B}"/>
              </a:ext>
            </a:extLst>
          </p:cNvPr>
          <p:cNvSpPr>
            <a:spLocks noGrp="1"/>
          </p:cNvSpPr>
          <p:nvPr>
            <p:ph idx="1"/>
          </p:nvPr>
        </p:nvSpPr>
        <p:spPr>
          <a:xfrm>
            <a:off x="457200" y="1401662"/>
            <a:ext cx="8229600" cy="4525963"/>
          </a:xfrm>
        </p:spPr>
        <p:txBody>
          <a:bodyPr>
            <a:normAutofit fontScale="77500" lnSpcReduction="20000"/>
          </a:bodyPr>
          <a:lstStyle/>
          <a:p>
            <a:pPr marL="0" marR="0" indent="0" algn="just">
              <a:lnSpc>
                <a:spcPct val="150000"/>
              </a:lnSpc>
              <a:spcBef>
                <a:spcPts val="0"/>
              </a:spcBef>
              <a:spcAft>
                <a:spcPts val="0"/>
              </a:spcAft>
              <a:buNone/>
            </a:pPr>
            <a:r>
              <a:rPr lang="en-US" sz="2300" dirty="0">
                <a:effectLst/>
                <a:latin typeface="Times New Roman" panose="02020603050405020304" pitchFamily="18" charset="0"/>
                <a:ea typeface="Times New Roman" panose="02020603050405020304" pitchFamily="18" charset="0"/>
              </a:rPr>
              <a:t> </a:t>
            </a:r>
            <a:endParaRPr lang="en-US" sz="2600" dirty="0">
              <a:effectLst/>
              <a:latin typeface="Times New Roman" panose="02020603050405020304" pitchFamily="18" charset="0"/>
              <a:ea typeface="Times New Roman" panose="02020603050405020304" pitchFamily="18" charset="0"/>
            </a:endParaRPr>
          </a:p>
          <a:p>
            <a:pPr marL="0" marR="0" indent="0" algn="just">
              <a:lnSpc>
                <a:spcPct val="150000"/>
              </a:lnSpc>
              <a:spcBef>
                <a:spcPts val="0"/>
              </a:spcBef>
              <a:spcAft>
                <a:spcPts val="0"/>
              </a:spcAft>
              <a:buNone/>
            </a:pPr>
            <a:r>
              <a:rPr lang="en-US" sz="2600" dirty="0">
                <a:effectLst/>
                <a:latin typeface="Times New Roman" panose="02020603050405020304" pitchFamily="18" charset="0"/>
                <a:ea typeface="Times New Roman" panose="02020603050405020304" pitchFamily="18" charset="0"/>
              </a:rPr>
              <a:t>Functional tests provide systematic demonstrations that functions tested are available as specified by the business and technical requirements, system documentation, and user manuals.</a:t>
            </a:r>
          </a:p>
          <a:p>
            <a:pPr marL="0" marR="0" indent="0" algn="just">
              <a:lnSpc>
                <a:spcPct val="150000"/>
              </a:lnSpc>
              <a:spcBef>
                <a:spcPts val="0"/>
              </a:spcBef>
              <a:spcAft>
                <a:spcPts val="0"/>
              </a:spcAft>
              <a:buNone/>
            </a:pPr>
            <a:r>
              <a:rPr lang="en-US" sz="2600" dirty="0">
                <a:effectLst/>
                <a:latin typeface="Times New Roman" panose="02020603050405020304" pitchFamily="18" charset="0"/>
                <a:ea typeface="Times New Roman" panose="02020603050405020304" pitchFamily="18" charset="0"/>
              </a:rPr>
              <a:t>Functional testing is centered on the following items:</a:t>
            </a:r>
          </a:p>
          <a:p>
            <a:pPr marL="0" marR="0" algn="just">
              <a:lnSpc>
                <a:spcPct val="150000"/>
              </a:lnSpc>
              <a:spcBef>
                <a:spcPts val="0"/>
              </a:spcBef>
              <a:spcAft>
                <a:spcPts val="0"/>
              </a:spcAft>
            </a:pPr>
            <a:r>
              <a:rPr lang="en-US" sz="2600" dirty="0">
                <a:effectLst/>
                <a:latin typeface="Times New Roman" panose="02020603050405020304" pitchFamily="18" charset="0"/>
                <a:ea typeface="Times New Roman" panose="02020603050405020304" pitchFamily="18" charset="0"/>
              </a:rPr>
              <a:t>Valid Input               :  Identified classes of valid input must be accepted.</a:t>
            </a:r>
          </a:p>
          <a:p>
            <a:pPr marL="0" marR="0" algn="just">
              <a:lnSpc>
                <a:spcPct val="150000"/>
              </a:lnSpc>
              <a:spcBef>
                <a:spcPts val="0"/>
              </a:spcBef>
              <a:spcAft>
                <a:spcPts val="0"/>
              </a:spcAft>
            </a:pPr>
            <a:r>
              <a:rPr lang="en-US" sz="2600" dirty="0">
                <a:effectLst/>
                <a:latin typeface="Times New Roman" panose="02020603050405020304" pitchFamily="18" charset="0"/>
                <a:ea typeface="Times New Roman" panose="02020603050405020304" pitchFamily="18" charset="0"/>
              </a:rPr>
              <a:t>Invalid Input             : Identified classes of invalid input must be rejected.</a:t>
            </a:r>
          </a:p>
          <a:p>
            <a:pPr marL="0" marR="0" algn="just">
              <a:lnSpc>
                <a:spcPct val="150000"/>
              </a:lnSpc>
              <a:spcBef>
                <a:spcPts val="0"/>
              </a:spcBef>
              <a:spcAft>
                <a:spcPts val="0"/>
              </a:spcAft>
            </a:pPr>
            <a:r>
              <a:rPr lang="en-US" sz="2600" dirty="0">
                <a:effectLst/>
                <a:latin typeface="Times New Roman" panose="02020603050405020304" pitchFamily="18" charset="0"/>
                <a:ea typeface="Times New Roman" panose="02020603050405020304" pitchFamily="18" charset="0"/>
              </a:rPr>
              <a:t>Functions                  : Identified functions must be exercised.</a:t>
            </a:r>
          </a:p>
          <a:p>
            <a:pPr marL="0" marR="0" algn="just">
              <a:lnSpc>
                <a:spcPct val="150000"/>
              </a:lnSpc>
              <a:spcBef>
                <a:spcPts val="0"/>
              </a:spcBef>
              <a:spcAft>
                <a:spcPts val="0"/>
              </a:spcAft>
            </a:pPr>
            <a:r>
              <a:rPr lang="en-US" sz="2600" dirty="0">
                <a:effectLst/>
                <a:latin typeface="Times New Roman" panose="02020603050405020304" pitchFamily="18" charset="0"/>
                <a:ea typeface="Times New Roman" panose="02020603050405020304" pitchFamily="18" charset="0"/>
              </a:rPr>
              <a:t>Output           	          : Identified classes of application outputs must be</a:t>
            </a:r>
          </a:p>
          <a:p>
            <a:pPr marL="0" marR="0" indent="0" algn="just">
              <a:lnSpc>
                <a:spcPct val="150000"/>
              </a:lnSpc>
              <a:spcBef>
                <a:spcPts val="0"/>
              </a:spcBef>
              <a:spcAft>
                <a:spcPts val="0"/>
              </a:spcAft>
              <a:buNone/>
            </a:pPr>
            <a:r>
              <a:rPr lang="en-US" sz="2600" dirty="0">
                <a:latin typeface="Times New Roman" panose="02020603050405020304" pitchFamily="18" charset="0"/>
                <a:ea typeface="Times New Roman" panose="02020603050405020304" pitchFamily="18" charset="0"/>
              </a:rPr>
              <a:t>                          </a:t>
            </a:r>
            <a:r>
              <a:rPr lang="en-US" sz="2600" dirty="0">
                <a:effectLst/>
                <a:latin typeface="Times New Roman" panose="02020603050405020304" pitchFamily="18" charset="0"/>
                <a:ea typeface="Times New Roman" panose="02020603050405020304" pitchFamily="18" charset="0"/>
              </a:rPr>
              <a:t>                  exercised.</a:t>
            </a:r>
          </a:p>
          <a:p>
            <a:pPr marL="0" marR="0" algn="just">
              <a:lnSpc>
                <a:spcPct val="150000"/>
              </a:lnSpc>
              <a:spcBef>
                <a:spcPts val="0"/>
              </a:spcBef>
              <a:spcAft>
                <a:spcPts val="0"/>
              </a:spcAft>
            </a:pPr>
            <a:r>
              <a:rPr lang="en-US" sz="2600" dirty="0">
                <a:effectLst/>
                <a:latin typeface="Times New Roman" panose="02020603050405020304" pitchFamily="18" charset="0"/>
                <a:ea typeface="Times New Roman" panose="02020603050405020304" pitchFamily="18" charset="0"/>
              </a:rPr>
              <a:t>Systems/Procedures: interfacing systems or procedures must be invoked. </a:t>
            </a:r>
          </a:p>
          <a:p>
            <a:pPr marL="0" indent="0">
              <a:buNone/>
            </a:pPr>
            <a:endParaRPr lang="en-US" dirty="0"/>
          </a:p>
        </p:txBody>
      </p:sp>
      <p:sp>
        <p:nvSpPr>
          <p:cNvPr id="4" name="Date Placeholder 3">
            <a:extLst>
              <a:ext uri="{FF2B5EF4-FFF2-40B4-BE49-F238E27FC236}">
                <a16:creationId xmlns:a16="http://schemas.microsoft.com/office/drawing/2014/main" id="{0BD55B9B-C28C-3DD2-03A4-4B85D68566FD}"/>
              </a:ext>
            </a:extLst>
          </p:cNvPr>
          <p:cNvSpPr>
            <a:spLocks noGrp="1"/>
          </p:cNvSpPr>
          <p:nvPr>
            <p:ph type="dt" sz="half" idx="10"/>
          </p:nvPr>
        </p:nvSpPr>
        <p:spPr/>
        <p:txBody>
          <a:bodyPr/>
          <a:lstStyle/>
          <a:p>
            <a:fld id="{DFB176AE-A2F7-48FF-8D57-374ABD9244C2}" type="datetime1">
              <a:rPr lang="en-IN" smtClean="0"/>
              <a:t>16-04-2024</a:t>
            </a:fld>
            <a:endParaRPr lang="en-IN" dirty="0"/>
          </a:p>
        </p:txBody>
      </p:sp>
      <p:sp>
        <p:nvSpPr>
          <p:cNvPr id="5" name="Footer Placeholder 4">
            <a:extLst>
              <a:ext uri="{FF2B5EF4-FFF2-40B4-BE49-F238E27FC236}">
                <a16:creationId xmlns:a16="http://schemas.microsoft.com/office/drawing/2014/main" id="{62E6D3DE-AFB3-5EA2-1835-B8B29CEA4B72}"/>
              </a:ext>
            </a:extLst>
          </p:cNvPr>
          <p:cNvSpPr>
            <a:spLocks noGrp="1"/>
          </p:cNvSpPr>
          <p:nvPr>
            <p:ph type="ftr" sz="quarter" idx="11"/>
          </p:nvPr>
        </p:nvSpPr>
        <p:spPr/>
        <p:txBody>
          <a:bodyPr/>
          <a:lstStyle/>
          <a:p>
            <a:r>
              <a:rPr lang="en-IN" dirty="0"/>
              <a:t>BATCH NO:        DEPARTMENT OF COMPUTER SCIENCE &amp; ENGINEERING</a:t>
            </a:r>
          </a:p>
        </p:txBody>
      </p:sp>
      <p:sp>
        <p:nvSpPr>
          <p:cNvPr id="6" name="Slide Number Placeholder 5">
            <a:extLst>
              <a:ext uri="{FF2B5EF4-FFF2-40B4-BE49-F238E27FC236}">
                <a16:creationId xmlns:a16="http://schemas.microsoft.com/office/drawing/2014/main" id="{89057788-6595-E174-9FB3-6ABD150E4251}"/>
              </a:ext>
            </a:extLst>
          </p:cNvPr>
          <p:cNvSpPr>
            <a:spLocks noGrp="1"/>
          </p:cNvSpPr>
          <p:nvPr>
            <p:ph type="sldNum" sz="quarter" idx="12"/>
          </p:nvPr>
        </p:nvSpPr>
        <p:spPr/>
        <p:txBody>
          <a:bodyPr/>
          <a:lstStyle/>
          <a:p>
            <a:fld id="{669AD40C-E5A7-4132-A31D-54A4D1BB6E89}" type="slidenum">
              <a:rPr lang="en-IN" smtClean="0"/>
              <a:t>24</a:t>
            </a:fld>
            <a:endParaRPr lang="en-IN" dirty="0"/>
          </a:p>
        </p:txBody>
      </p:sp>
    </p:spTree>
    <p:extLst>
      <p:ext uri="{BB962C8B-B14F-4D97-AF65-F5344CB8AC3E}">
        <p14:creationId xmlns:p14="http://schemas.microsoft.com/office/powerpoint/2010/main" val="34623153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1983F-E757-D75F-8347-0DD244FD5152}"/>
              </a:ext>
            </a:extLst>
          </p:cNvPr>
          <p:cNvSpPr>
            <a:spLocks noGrp="1"/>
          </p:cNvSpPr>
          <p:nvPr>
            <p:ph type="title"/>
          </p:nvPr>
        </p:nvSpPr>
        <p:spPr>
          <a:xfrm>
            <a:off x="323528" y="443547"/>
            <a:ext cx="8229600" cy="1143000"/>
          </a:xfrm>
        </p:spPr>
        <p:txBody>
          <a:bodyPr>
            <a:normAutofit fontScale="90000"/>
          </a:bodyPr>
          <a:lstStyle/>
          <a:p>
            <a:pPr algn="l"/>
            <a:r>
              <a:rPr lang="en-US" sz="2700" b="1" dirty="0">
                <a:latin typeface="Times New Roman" pitchFamily="18" charset="0"/>
                <a:cs typeface="Times New Roman" pitchFamily="18" charset="0"/>
              </a:rPr>
              <a:t>WHITE BOX TESTING</a:t>
            </a:r>
            <a:br>
              <a:rPr lang="en-US" sz="4400" dirty="0">
                <a:latin typeface="Times New Roman" pitchFamily="18" charset="0"/>
                <a:cs typeface="Times New Roman" pitchFamily="18" charset="0"/>
              </a:rPr>
            </a:br>
            <a:endParaRPr lang="en-US" dirty="0"/>
          </a:p>
        </p:txBody>
      </p:sp>
      <p:sp>
        <p:nvSpPr>
          <p:cNvPr id="3" name="Content Placeholder 2">
            <a:extLst>
              <a:ext uri="{FF2B5EF4-FFF2-40B4-BE49-F238E27FC236}">
                <a16:creationId xmlns:a16="http://schemas.microsoft.com/office/drawing/2014/main" id="{4292C876-2A05-1553-B324-2470551A3A90}"/>
              </a:ext>
            </a:extLst>
          </p:cNvPr>
          <p:cNvSpPr>
            <a:spLocks noGrp="1"/>
          </p:cNvSpPr>
          <p:nvPr>
            <p:ph idx="1"/>
          </p:nvPr>
        </p:nvSpPr>
        <p:spPr>
          <a:xfrm>
            <a:off x="457200" y="1600201"/>
            <a:ext cx="8229600" cy="1684784"/>
          </a:xfrm>
        </p:spPr>
        <p:txBody>
          <a:bodyPr>
            <a:normAutofit/>
          </a:bodyPr>
          <a:lstStyle/>
          <a:p>
            <a:r>
              <a:rPr lang="en-US" sz="2000" dirty="0">
                <a:effectLst/>
                <a:latin typeface="Times New Roman" panose="02020603050405020304" pitchFamily="18" charset="0"/>
                <a:ea typeface="Times New Roman" panose="02020603050405020304" pitchFamily="18" charset="0"/>
              </a:rPr>
              <a:t> White Box Testing is a testing in which in which the software tester has knowledge of the inner workings, structure and language of the software, or at least its purpose. It is purpose. It is used to test areas that cannot be reached from a black box level.</a:t>
            </a:r>
            <a:endParaRPr lang="en-US" sz="2000" dirty="0"/>
          </a:p>
        </p:txBody>
      </p:sp>
      <p:sp>
        <p:nvSpPr>
          <p:cNvPr id="4" name="Date Placeholder 3">
            <a:extLst>
              <a:ext uri="{FF2B5EF4-FFF2-40B4-BE49-F238E27FC236}">
                <a16:creationId xmlns:a16="http://schemas.microsoft.com/office/drawing/2014/main" id="{7CC1B92B-1768-1F66-A499-F54D2FD8183E}"/>
              </a:ext>
            </a:extLst>
          </p:cNvPr>
          <p:cNvSpPr>
            <a:spLocks noGrp="1"/>
          </p:cNvSpPr>
          <p:nvPr>
            <p:ph type="dt" sz="half" idx="10"/>
          </p:nvPr>
        </p:nvSpPr>
        <p:spPr/>
        <p:txBody>
          <a:bodyPr/>
          <a:lstStyle/>
          <a:p>
            <a:fld id="{DFB176AE-A2F7-48FF-8D57-374ABD9244C2}" type="datetime1">
              <a:rPr lang="en-IN" smtClean="0"/>
              <a:t>16-04-2024</a:t>
            </a:fld>
            <a:endParaRPr lang="en-IN" dirty="0"/>
          </a:p>
        </p:txBody>
      </p:sp>
      <p:sp>
        <p:nvSpPr>
          <p:cNvPr id="5" name="Footer Placeholder 4">
            <a:extLst>
              <a:ext uri="{FF2B5EF4-FFF2-40B4-BE49-F238E27FC236}">
                <a16:creationId xmlns:a16="http://schemas.microsoft.com/office/drawing/2014/main" id="{1DB8038B-6368-EB7B-D091-F5D80515E3E8}"/>
              </a:ext>
            </a:extLst>
          </p:cNvPr>
          <p:cNvSpPr>
            <a:spLocks noGrp="1"/>
          </p:cNvSpPr>
          <p:nvPr>
            <p:ph type="ftr" sz="quarter" idx="11"/>
          </p:nvPr>
        </p:nvSpPr>
        <p:spPr/>
        <p:txBody>
          <a:bodyPr/>
          <a:lstStyle/>
          <a:p>
            <a:r>
              <a:rPr lang="en-IN" dirty="0"/>
              <a:t>BATCH NO:        DEPARTMENT OF COMPUTER SCIENCE &amp; ENGINEERING</a:t>
            </a:r>
          </a:p>
        </p:txBody>
      </p:sp>
      <p:sp>
        <p:nvSpPr>
          <p:cNvPr id="6" name="Slide Number Placeholder 5">
            <a:extLst>
              <a:ext uri="{FF2B5EF4-FFF2-40B4-BE49-F238E27FC236}">
                <a16:creationId xmlns:a16="http://schemas.microsoft.com/office/drawing/2014/main" id="{DCF3804F-8670-4BD0-64A9-EB129605741C}"/>
              </a:ext>
            </a:extLst>
          </p:cNvPr>
          <p:cNvSpPr>
            <a:spLocks noGrp="1"/>
          </p:cNvSpPr>
          <p:nvPr>
            <p:ph type="sldNum" sz="quarter" idx="12"/>
          </p:nvPr>
        </p:nvSpPr>
        <p:spPr/>
        <p:txBody>
          <a:bodyPr/>
          <a:lstStyle/>
          <a:p>
            <a:fld id="{669AD40C-E5A7-4132-A31D-54A4D1BB6E89}" type="slidenum">
              <a:rPr lang="en-IN" smtClean="0"/>
              <a:t>25</a:t>
            </a:fld>
            <a:endParaRPr lang="en-IN" dirty="0"/>
          </a:p>
        </p:txBody>
      </p:sp>
      <p:sp>
        <p:nvSpPr>
          <p:cNvPr id="7" name="Title 1">
            <a:extLst>
              <a:ext uri="{FF2B5EF4-FFF2-40B4-BE49-F238E27FC236}">
                <a16:creationId xmlns:a16="http://schemas.microsoft.com/office/drawing/2014/main" id="{F9422487-33C9-746D-7890-659A33D89279}"/>
              </a:ext>
            </a:extLst>
          </p:cNvPr>
          <p:cNvSpPr txBox="1">
            <a:spLocks/>
          </p:cNvSpPr>
          <p:nvPr/>
        </p:nvSpPr>
        <p:spPr>
          <a:xfrm>
            <a:off x="251520" y="3106167"/>
            <a:ext cx="8229600" cy="11430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2700" b="1" dirty="0">
                <a:latin typeface="Times New Roman" pitchFamily="18" charset="0"/>
                <a:cs typeface="Times New Roman" pitchFamily="18" charset="0"/>
              </a:rPr>
              <a:t>    </a:t>
            </a:r>
            <a:r>
              <a:rPr lang="en-US" sz="2500" b="1" dirty="0">
                <a:latin typeface="Times New Roman" pitchFamily="18" charset="0"/>
                <a:cs typeface="Times New Roman" pitchFamily="18" charset="0"/>
              </a:rPr>
              <a:t>BLACK BOX TESTING</a:t>
            </a:r>
            <a:br>
              <a:rPr lang="en-US" dirty="0">
                <a:latin typeface="Times New Roman" pitchFamily="18" charset="0"/>
                <a:cs typeface="Times New Roman" pitchFamily="18" charset="0"/>
              </a:rPr>
            </a:br>
            <a:endParaRPr lang="en-US" dirty="0"/>
          </a:p>
        </p:txBody>
      </p:sp>
      <p:sp>
        <p:nvSpPr>
          <p:cNvPr id="8" name="Content Placeholder 2">
            <a:extLst>
              <a:ext uri="{FF2B5EF4-FFF2-40B4-BE49-F238E27FC236}">
                <a16:creationId xmlns:a16="http://schemas.microsoft.com/office/drawing/2014/main" id="{336FC3EA-D255-EE13-B3E1-FAB17B50DEA9}"/>
              </a:ext>
            </a:extLst>
          </p:cNvPr>
          <p:cNvSpPr txBox="1">
            <a:spLocks/>
          </p:cNvSpPr>
          <p:nvPr/>
        </p:nvSpPr>
        <p:spPr>
          <a:xfrm>
            <a:off x="457200" y="3693729"/>
            <a:ext cx="8095928" cy="254358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2000" dirty="0">
                <a:effectLst/>
                <a:latin typeface="Times New Roman" panose="02020603050405020304" pitchFamily="18" charset="0"/>
                <a:ea typeface="Times New Roman" panose="02020603050405020304" pitchFamily="18" charset="0"/>
              </a:rPr>
              <a:t>Black Box Testing is testing the software without any knowledge of the inner workings, structure or language of the module being tested. Black box tests, as most other kinds of tests, must be written from a definitive source document, such as specification or requirements document, such as specification or requirements document. It is a testing in which the software under test is treated, as a black box .you cannot “see” into it. The test provides inputs and responds to outputs without considering how the software works.</a:t>
            </a:r>
          </a:p>
          <a:p>
            <a:endParaRPr lang="en-US" sz="2000" dirty="0"/>
          </a:p>
        </p:txBody>
      </p:sp>
    </p:spTree>
    <p:extLst>
      <p:ext uri="{BB962C8B-B14F-4D97-AF65-F5344CB8AC3E}">
        <p14:creationId xmlns:p14="http://schemas.microsoft.com/office/powerpoint/2010/main" val="982366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548680"/>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dirty="0"/>
          </a:p>
        </p:txBody>
      </p:sp>
      <p:sp>
        <p:nvSpPr>
          <p:cNvPr id="4" name="Title 1"/>
          <p:cNvSpPr txBox="1">
            <a:spLocks/>
          </p:cNvSpPr>
          <p:nvPr/>
        </p:nvSpPr>
        <p:spPr>
          <a:xfrm>
            <a:off x="457200" y="357914"/>
            <a:ext cx="82296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IN" dirty="0"/>
          </a:p>
        </p:txBody>
      </p:sp>
      <p:sp>
        <p:nvSpPr>
          <p:cNvPr id="8" name="Title 7">
            <a:extLst>
              <a:ext uri="{FF2B5EF4-FFF2-40B4-BE49-F238E27FC236}">
                <a16:creationId xmlns:a16="http://schemas.microsoft.com/office/drawing/2014/main" id="{317142D2-F54E-EAEF-C0E9-D406F70D7C21}"/>
              </a:ext>
            </a:extLst>
          </p:cNvPr>
          <p:cNvSpPr>
            <a:spLocks noGrp="1"/>
          </p:cNvSpPr>
          <p:nvPr>
            <p:ph type="title"/>
          </p:nvPr>
        </p:nvSpPr>
        <p:spPr>
          <a:xfrm>
            <a:off x="251520" y="227013"/>
            <a:ext cx="8229600" cy="1143000"/>
          </a:xfrm>
        </p:spPr>
        <p:txBody>
          <a:bodyPr>
            <a:normAutofit fontScale="90000"/>
          </a:bodyPr>
          <a:lstStyle/>
          <a:p>
            <a:pPr algn="l"/>
            <a:br>
              <a:rPr lang="en-US" b="1" dirty="0"/>
            </a:br>
            <a:r>
              <a:rPr lang="en-US" sz="2700" b="1" dirty="0">
                <a:latin typeface="Times New Roman" panose="02020603050405020304" pitchFamily="18" charset="0"/>
                <a:cs typeface="Times New Roman" panose="02020603050405020304" pitchFamily="18" charset="0"/>
              </a:rPr>
              <a:t>INPUT</a:t>
            </a:r>
          </a:p>
        </p:txBody>
      </p:sp>
      <p:pic>
        <p:nvPicPr>
          <p:cNvPr id="12" name="Content Placeholder 11" descr="A screenshot of a computer screen&#10;&#10;Description automatically generated">
            <a:extLst>
              <a:ext uri="{FF2B5EF4-FFF2-40B4-BE49-F238E27FC236}">
                <a16:creationId xmlns:a16="http://schemas.microsoft.com/office/drawing/2014/main" id="{D1678576-B55E-2BB9-18D4-A8242628BB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482" y="1506962"/>
            <a:ext cx="8895035" cy="4802358"/>
          </a:xfrm>
        </p:spPr>
      </p:pic>
      <p:sp>
        <p:nvSpPr>
          <p:cNvPr id="5" name="Date Placeholder 4">
            <a:extLst>
              <a:ext uri="{FF2B5EF4-FFF2-40B4-BE49-F238E27FC236}">
                <a16:creationId xmlns:a16="http://schemas.microsoft.com/office/drawing/2014/main" id="{D2A0C2AB-7557-46A6-A6A1-28DABF1AD593}"/>
              </a:ext>
            </a:extLst>
          </p:cNvPr>
          <p:cNvSpPr>
            <a:spLocks noGrp="1"/>
          </p:cNvSpPr>
          <p:nvPr>
            <p:ph type="dt" sz="half" idx="10"/>
          </p:nvPr>
        </p:nvSpPr>
        <p:spPr/>
        <p:txBody>
          <a:bodyPr/>
          <a:lstStyle/>
          <a:p>
            <a:fld id="{69A4E54E-743F-418C-95CA-9BB94F3F30C6}" type="datetime1">
              <a:rPr lang="en-IN" smtClean="0"/>
              <a:t>16-04-2024</a:t>
            </a:fld>
            <a:endParaRPr lang="en-IN" dirty="0"/>
          </a:p>
        </p:txBody>
      </p:sp>
      <p:sp>
        <p:nvSpPr>
          <p:cNvPr id="6" name="Footer Placeholder 5">
            <a:extLst>
              <a:ext uri="{FF2B5EF4-FFF2-40B4-BE49-F238E27FC236}">
                <a16:creationId xmlns:a16="http://schemas.microsoft.com/office/drawing/2014/main" id="{406ABC6C-9360-4E37-A257-79247624A710}"/>
              </a:ext>
            </a:extLst>
          </p:cNvPr>
          <p:cNvSpPr>
            <a:spLocks noGrp="1"/>
          </p:cNvSpPr>
          <p:nvPr>
            <p:ph type="ftr" sz="quarter" idx="11"/>
          </p:nvPr>
        </p:nvSpPr>
        <p:spPr/>
        <p:txBody>
          <a:bodyPr/>
          <a:lstStyle/>
          <a:p>
            <a:r>
              <a:rPr lang="en-IN" dirty="0"/>
              <a:t>BATCH NO:        DEPARTMENT OF COMPUTER SCIENCE &amp; ENGINEERING</a:t>
            </a:r>
          </a:p>
        </p:txBody>
      </p:sp>
      <p:sp>
        <p:nvSpPr>
          <p:cNvPr id="7" name="Slide Number Placeholder 6">
            <a:extLst>
              <a:ext uri="{FF2B5EF4-FFF2-40B4-BE49-F238E27FC236}">
                <a16:creationId xmlns:a16="http://schemas.microsoft.com/office/drawing/2014/main" id="{0E8874BE-D6FC-4A35-927C-029BCDACB3FD}"/>
              </a:ext>
            </a:extLst>
          </p:cNvPr>
          <p:cNvSpPr>
            <a:spLocks noGrp="1"/>
          </p:cNvSpPr>
          <p:nvPr>
            <p:ph type="sldNum" sz="quarter" idx="12"/>
          </p:nvPr>
        </p:nvSpPr>
        <p:spPr/>
        <p:txBody>
          <a:bodyPr/>
          <a:lstStyle/>
          <a:p>
            <a:fld id="{669AD40C-E5A7-4132-A31D-54A4D1BB6E89}" type="slidenum">
              <a:rPr lang="en-IN" smtClean="0"/>
              <a:t>26</a:t>
            </a:fld>
            <a:endParaRPr lang="en-IN" dirty="0"/>
          </a:p>
        </p:txBody>
      </p:sp>
    </p:spTree>
    <p:extLst>
      <p:ext uri="{BB962C8B-B14F-4D97-AF65-F5344CB8AC3E}">
        <p14:creationId xmlns:p14="http://schemas.microsoft.com/office/powerpoint/2010/main" val="2077298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FDB1E-A418-762B-02A0-E5FA5CDEDC87}"/>
              </a:ext>
            </a:extLst>
          </p:cNvPr>
          <p:cNvSpPr>
            <a:spLocks noGrp="1"/>
          </p:cNvSpPr>
          <p:nvPr>
            <p:ph type="title"/>
          </p:nvPr>
        </p:nvSpPr>
        <p:spPr/>
        <p:txBody>
          <a:bodyPr>
            <a:normAutofit/>
          </a:bodyPr>
          <a:lstStyle/>
          <a:p>
            <a:pPr algn="l"/>
            <a:r>
              <a:rPr lang="en-US" sz="2400" b="1" dirty="0">
                <a:latin typeface="Times New Roman" panose="02020603050405020304" pitchFamily="18" charset="0"/>
                <a:cs typeface="Times New Roman" panose="02020603050405020304" pitchFamily="18" charset="0"/>
              </a:rPr>
              <a:t>OUTPUT</a:t>
            </a:r>
          </a:p>
        </p:txBody>
      </p:sp>
      <p:pic>
        <p:nvPicPr>
          <p:cNvPr id="8" name="Content Placeholder 7" descr="A screenshot of a computer&#10;&#10;Description automatically generated">
            <a:extLst>
              <a:ext uri="{FF2B5EF4-FFF2-40B4-BE49-F238E27FC236}">
                <a16:creationId xmlns:a16="http://schemas.microsoft.com/office/drawing/2014/main" id="{B27ACEE6-B328-D653-8032-7B46148BA1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4360" y="1484784"/>
            <a:ext cx="8435280" cy="4339692"/>
          </a:xfrm>
        </p:spPr>
      </p:pic>
      <p:sp>
        <p:nvSpPr>
          <p:cNvPr id="4" name="Date Placeholder 3">
            <a:extLst>
              <a:ext uri="{FF2B5EF4-FFF2-40B4-BE49-F238E27FC236}">
                <a16:creationId xmlns:a16="http://schemas.microsoft.com/office/drawing/2014/main" id="{131E28B5-BD1E-A52D-207A-C1A014DFD2D4}"/>
              </a:ext>
            </a:extLst>
          </p:cNvPr>
          <p:cNvSpPr>
            <a:spLocks noGrp="1"/>
          </p:cNvSpPr>
          <p:nvPr>
            <p:ph type="dt" sz="half" idx="10"/>
          </p:nvPr>
        </p:nvSpPr>
        <p:spPr/>
        <p:txBody>
          <a:bodyPr/>
          <a:lstStyle/>
          <a:p>
            <a:fld id="{DFB176AE-A2F7-48FF-8D57-374ABD9244C2}" type="datetime1">
              <a:rPr lang="en-IN" smtClean="0"/>
              <a:t>16-04-2024</a:t>
            </a:fld>
            <a:endParaRPr lang="en-IN" dirty="0"/>
          </a:p>
        </p:txBody>
      </p:sp>
      <p:sp>
        <p:nvSpPr>
          <p:cNvPr id="5" name="Footer Placeholder 4">
            <a:extLst>
              <a:ext uri="{FF2B5EF4-FFF2-40B4-BE49-F238E27FC236}">
                <a16:creationId xmlns:a16="http://schemas.microsoft.com/office/drawing/2014/main" id="{5AF27F2C-E703-7A18-4F80-F7A35E33A039}"/>
              </a:ext>
            </a:extLst>
          </p:cNvPr>
          <p:cNvSpPr>
            <a:spLocks noGrp="1"/>
          </p:cNvSpPr>
          <p:nvPr>
            <p:ph type="ftr" sz="quarter" idx="11"/>
          </p:nvPr>
        </p:nvSpPr>
        <p:spPr/>
        <p:txBody>
          <a:bodyPr/>
          <a:lstStyle/>
          <a:p>
            <a:r>
              <a:rPr lang="en-IN" dirty="0"/>
              <a:t>BATCH NO:        DEPARTMENT OF COMPUTER SCIENCE &amp; ENGINEERING</a:t>
            </a:r>
          </a:p>
        </p:txBody>
      </p:sp>
      <p:sp>
        <p:nvSpPr>
          <p:cNvPr id="6" name="Slide Number Placeholder 5">
            <a:extLst>
              <a:ext uri="{FF2B5EF4-FFF2-40B4-BE49-F238E27FC236}">
                <a16:creationId xmlns:a16="http://schemas.microsoft.com/office/drawing/2014/main" id="{3835CE82-24FB-D583-2700-5B88F6587960}"/>
              </a:ext>
            </a:extLst>
          </p:cNvPr>
          <p:cNvSpPr>
            <a:spLocks noGrp="1"/>
          </p:cNvSpPr>
          <p:nvPr>
            <p:ph type="sldNum" sz="quarter" idx="12"/>
          </p:nvPr>
        </p:nvSpPr>
        <p:spPr/>
        <p:txBody>
          <a:bodyPr/>
          <a:lstStyle/>
          <a:p>
            <a:fld id="{669AD40C-E5A7-4132-A31D-54A4D1BB6E89}" type="slidenum">
              <a:rPr lang="en-IN" smtClean="0"/>
              <a:t>27</a:t>
            </a:fld>
            <a:endParaRPr lang="en-IN" dirty="0"/>
          </a:p>
        </p:txBody>
      </p:sp>
    </p:spTree>
    <p:extLst>
      <p:ext uri="{BB962C8B-B14F-4D97-AF65-F5344CB8AC3E}">
        <p14:creationId xmlns:p14="http://schemas.microsoft.com/office/powerpoint/2010/main" val="33420543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p>
            <a:pPr algn="l"/>
            <a:r>
              <a:rPr lang="en-IN" sz="2400" b="1" dirty="0">
                <a:latin typeface="Times New Roman" pitchFamily="18" charset="0"/>
                <a:cs typeface="Times New Roman" pitchFamily="18" charset="0"/>
              </a:rPr>
              <a:t>CONCLUSION</a:t>
            </a:r>
          </a:p>
        </p:txBody>
      </p:sp>
      <p:sp>
        <p:nvSpPr>
          <p:cNvPr id="6" name="Content Placeholder 5">
            <a:extLst>
              <a:ext uri="{FF2B5EF4-FFF2-40B4-BE49-F238E27FC236}">
                <a16:creationId xmlns:a16="http://schemas.microsoft.com/office/drawing/2014/main" id="{6FA911A6-62E2-1551-9752-AB9A0B62CFE5}"/>
              </a:ext>
            </a:extLst>
          </p:cNvPr>
          <p:cNvSpPr>
            <a:spLocks noGrp="1"/>
          </p:cNvSpPr>
          <p:nvPr>
            <p:ph idx="1"/>
          </p:nvPr>
        </p:nvSpPr>
        <p:spPr>
          <a:xfrm>
            <a:off x="251520" y="1624012"/>
            <a:ext cx="8229600" cy="4525963"/>
          </a:xfrm>
        </p:spPr>
        <p:txBody>
          <a:bodyPr>
            <a:normAutofit/>
          </a:bodyPr>
          <a:lstStyle/>
          <a:p>
            <a:pPr marL="0" indent="0" algn="just">
              <a:spcBef>
                <a:spcPts val="0"/>
              </a:spcBef>
              <a:buNone/>
            </a:pPr>
            <a:endParaRPr lang="en-US" sz="2000" b="0" i="0" dirty="0">
              <a:effectLst/>
              <a:latin typeface="Times New Roman" panose="02020603050405020304" pitchFamily="18" charset="0"/>
              <a:cs typeface="Times New Roman" panose="02020603050405020304" pitchFamily="18" charset="0"/>
            </a:endParaRPr>
          </a:p>
          <a:p>
            <a:pPr marL="0" indent="0" algn="just">
              <a:spcBef>
                <a:spcPts val="0"/>
              </a:spcBef>
              <a:buNone/>
            </a:pPr>
            <a:endParaRPr lang="en-US" sz="2000" dirty="0">
              <a:latin typeface="Times New Roman" panose="02020603050405020304" pitchFamily="18" charset="0"/>
              <a:cs typeface="Times New Roman" panose="02020603050405020304" pitchFamily="18" charset="0"/>
            </a:endParaRPr>
          </a:p>
          <a:p>
            <a:pPr marL="0" indent="0" algn="just">
              <a:spcBef>
                <a:spcPts val="0"/>
              </a:spcBef>
              <a:buNone/>
            </a:pPr>
            <a:endParaRPr lang="en-US" sz="2000" b="0" i="0" dirty="0">
              <a:effectLst/>
              <a:latin typeface="Times New Roman" panose="02020603050405020304" pitchFamily="18" charset="0"/>
              <a:cs typeface="Times New Roman" panose="02020603050405020304" pitchFamily="18" charset="0"/>
            </a:endParaRPr>
          </a:p>
          <a:p>
            <a:pPr marL="0" indent="0" algn="just">
              <a:spcBef>
                <a:spcPts val="0"/>
              </a:spcBef>
              <a:buNone/>
            </a:pPr>
            <a:r>
              <a:rPr lang="en-US" sz="2000" b="0" i="0" dirty="0">
                <a:effectLst/>
                <a:latin typeface="Times New Roman" panose="02020603050405020304" pitchFamily="18" charset="0"/>
                <a:cs typeface="Times New Roman" panose="02020603050405020304" pitchFamily="18" charset="0"/>
              </a:rPr>
              <a:t> The application of machine learning in fraud detection and analysis within the insurance industry represents a significant advancement in mitigating financial losses and preserving the integrity of insurance operations. Through the utilization of sophisticated algorithms insurers can effectively identify and prevent fraudulent activities, thereby safeguarding their financial interests and maintaining trust among stakeholders.</a:t>
            </a:r>
          </a:p>
          <a:p>
            <a:pPr marL="0" indent="0">
              <a:buNone/>
            </a:pPr>
            <a:br>
              <a:rPr lang="en-US" dirty="0"/>
            </a:br>
            <a:endParaRPr lang="en-US" dirty="0"/>
          </a:p>
        </p:txBody>
      </p:sp>
      <p:sp>
        <p:nvSpPr>
          <p:cNvPr id="3" name="Date Placeholder 2">
            <a:extLst>
              <a:ext uri="{FF2B5EF4-FFF2-40B4-BE49-F238E27FC236}">
                <a16:creationId xmlns:a16="http://schemas.microsoft.com/office/drawing/2014/main" id="{BF35A13F-A99B-4837-84E6-AE1522CBED38}"/>
              </a:ext>
            </a:extLst>
          </p:cNvPr>
          <p:cNvSpPr>
            <a:spLocks noGrp="1"/>
          </p:cNvSpPr>
          <p:nvPr>
            <p:ph type="dt" sz="half" idx="10"/>
          </p:nvPr>
        </p:nvSpPr>
        <p:spPr/>
        <p:txBody>
          <a:bodyPr/>
          <a:lstStyle/>
          <a:p>
            <a:fld id="{C55F1057-7B91-45BB-A2ED-FB4FF515A149}" type="datetime1">
              <a:rPr lang="en-IN" smtClean="0"/>
              <a:t>16-04-2024</a:t>
            </a:fld>
            <a:endParaRPr lang="en-IN" dirty="0"/>
          </a:p>
        </p:txBody>
      </p:sp>
      <p:sp>
        <p:nvSpPr>
          <p:cNvPr id="4" name="Footer Placeholder 3"/>
          <p:cNvSpPr>
            <a:spLocks noGrp="1"/>
          </p:cNvSpPr>
          <p:nvPr>
            <p:ph type="ftr" sz="quarter" idx="11"/>
          </p:nvPr>
        </p:nvSpPr>
        <p:spPr/>
        <p:txBody>
          <a:bodyPr/>
          <a:lstStyle/>
          <a:p>
            <a:r>
              <a:rPr lang="en-IN" dirty="0"/>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28</a:t>
            </a:fld>
            <a:endParaRPr lang="en-IN" dirty="0"/>
          </a:p>
        </p:txBody>
      </p:sp>
    </p:spTree>
    <p:extLst>
      <p:ext uri="{BB962C8B-B14F-4D97-AF65-F5344CB8AC3E}">
        <p14:creationId xmlns:p14="http://schemas.microsoft.com/office/powerpoint/2010/main" val="25278462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dirty="0"/>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29</a:t>
            </a:fld>
            <a:endParaRPr lang="en-IN" dirty="0"/>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REFERENCES</a:t>
            </a:r>
            <a:endParaRPr lang="en-IN" dirty="0"/>
          </a:p>
        </p:txBody>
      </p:sp>
      <p:sp>
        <p:nvSpPr>
          <p:cNvPr id="7" name="Title 1"/>
          <p:cNvSpPr>
            <a:spLocks noGrp="1"/>
          </p:cNvSpPr>
          <p:nvPr>
            <p:ph idx="1"/>
          </p:nvPr>
        </p:nvSpPr>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Severino, M. K., &amp; Peng, Y. (2021). Machine learning algorithms for fraud prediction in property insurance: Empirical evidence using real-world microdata. Journal of Insurance Analytics,</a:t>
            </a:r>
            <a:r>
              <a:rPr lang="en-US" sz="2000" b="0" i="0" dirty="0">
                <a:effectLst/>
                <a:latin typeface="Times New Roman" panose="02020603050405020304" pitchFamily="18" charset="0"/>
                <a:cs typeface="Times New Roman" panose="02020603050405020304" pitchFamily="18" charset="0"/>
              </a:rPr>
              <a:t> vol. 5, no. 1, 2021, pp. 45-58.</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Elsevier. (2022). Insurance Fraud Detection: Evidence from Artificial Intelligence and Machine Learning. Journal of Insurance Analytics, vol.7,no.3, pp.210-225.</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Mary, A. Jenita, and S. P. Angelin Claret. "Analytical Study on Fraud Detection in Healthcare Insurance Claim Data Using Machine Learning Classifiers." </a:t>
            </a:r>
            <a:r>
              <a:rPr lang="en-US" sz="2000" b="0" i="1" dirty="0">
                <a:effectLst/>
                <a:latin typeface="Times New Roman" panose="02020603050405020304" pitchFamily="18" charset="0"/>
                <a:cs typeface="Times New Roman" panose="02020603050405020304" pitchFamily="18" charset="0"/>
              </a:rPr>
              <a:t>Journal of Healthcare Analytics</a:t>
            </a:r>
            <a:r>
              <a:rPr lang="en-US" sz="2000" b="0" i="0" dirty="0">
                <a:effectLst/>
                <a:latin typeface="Times New Roman" panose="02020603050405020304" pitchFamily="18" charset="0"/>
                <a:cs typeface="Times New Roman" panose="02020603050405020304" pitchFamily="18" charset="0"/>
              </a:rPr>
              <a:t>, vol. 8, no. 2, 2022, pp. 145-162.</a:t>
            </a:r>
            <a:endParaRPr lang="en-US" sz="20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F71EC006-EAFB-4114-ADDC-5462E58E6087}"/>
              </a:ext>
            </a:extLst>
          </p:cNvPr>
          <p:cNvSpPr>
            <a:spLocks noGrp="1"/>
          </p:cNvSpPr>
          <p:nvPr>
            <p:ph type="dt" sz="half" idx="10"/>
          </p:nvPr>
        </p:nvSpPr>
        <p:spPr/>
        <p:txBody>
          <a:bodyPr/>
          <a:lstStyle/>
          <a:p>
            <a:fld id="{086619B9-6A58-4061-BD81-B7D1C687DF67}" type="datetime1">
              <a:rPr lang="en-IN" smtClean="0"/>
              <a:t>16-04-2024</a:t>
            </a:fld>
            <a:endParaRPr lang="en-IN" dirty="0"/>
          </a:p>
        </p:txBody>
      </p:sp>
    </p:spTree>
    <p:extLst>
      <p:ext uri="{BB962C8B-B14F-4D97-AF65-F5344CB8AC3E}">
        <p14:creationId xmlns:p14="http://schemas.microsoft.com/office/powerpoint/2010/main" val="984626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93"/>
            <a:ext cx="8229600" cy="1039091"/>
          </a:xfrm>
        </p:spPr>
        <p:txBody>
          <a:bodyPr/>
          <a:lstStyle/>
          <a:p>
            <a:pPr algn="l"/>
            <a:r>
              <a:rPr lang="en-IN" sz="2400" b="1" dirty="0">
                <a:latin typeface="Times New Roman" pitchFamily="18" charset="0"/>
                <a:cs typeface="Times New Roman" pitchFamily="18" charset="0"/>
              </a:rPr>
              <a:t>ABSTRACT</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000" b="0" i="0" dirty="0">
                <a:solidFill>
                  <a:srgbClr val="333333"/>
                </a:solidFill>
                <a:effectLst/>
                <a:latin typeface="Times New Roman" panose="02020603050405020304" pitchFamily="18" charset="0"/>
                <a:cs typeface="Times New Roman" panose="02020603050405020304" pitchFamily="18" charset="0"/>
              </a:rPr>
              <a:t>Insurance Company working as commercial enterprise from last few years have been experiencing fraud cases for all type of claims. </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Amount claimed by fraudulent is significantly huge that may causes serious problems, hence along with government, different organization also working to detect and reduce such activities. </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Such frauds occurred in all areas of insurance claim with high severity such as insurance claimed towards auto sector is fraud that widely claimed and prominent type, which can be done by fake accident claim.</a:t>
            </a:r>
          </a:p>
          <a:p>
            <a:pPr algn="just"/>
            <a:r>
              <a:rPr lang="en-US" sz="2000" b="0" i="0" dirty="0">
                <a:effectLst/>
                <a:latin typeface="Times New Roman" panose="02020603050405020304" pitchFamily="18" charset="0"/>
                <a:cs typeface="Times New Roman" panose="02020603050405020304" pitchFamily="18" charset="0"/>
              </a:rPr>
              <a:t>The aim of the project is to develop a system that analyzes insurance claim datasets to detect fraudulent and fake claims amounts.</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The project implement machine learning algorithms to build model to label and classify claim. </a:t>
            </a:r>
            <a:endParaRPr lang="en-IN" sz="2000" b="0" i="0" dirty="0">
              <a:solidFill>
                <a:srgbClr val="333333"/>
              </a:solidFill>
              <a:effectLst/>
              <a:latin typeface="Times New Roman" panose="02020603050405020304" pitchFamily="18" charset="0"/>
              <a:cs typeface="Times New Roman" panose="02020603050405020304" pitchFamily="18" charset="0"/>
            </a:endParaRPr>
          </a:p>
          <a:p>
            <a:endParaRPr lang="en-US" sz="2000" b="0" i="0" dirty="0">
              <a:solidFill>
                <a:srgbClr val="333333"/>
              </a:solidFill>
              <a:effectLst/>
              <a:latin typeface="Times New Roman" panose="02020603050405020304" pitchFamily="18" charset="0"/>
              <a:cs typeface="Times New Roman" panose="02020603050405020304" pitchFamily="18" charset="0"/>
            </a:endParaRPr>
          </a:p>
          <a:p>
            <a:endParaRPr lang="en-IN" sz="2000" dirty="0">
              <a:latin typeface="Times New Roman" pitchFamily="18" charset="0"/>
              <a:cs typeface="Times New Roman" pitchFamily="18" charset="0"/>
            </a:endParaRPr>
          </a:p>
        </p:txBody>
      </p:sp>
      <p:sp>
        <p:nvSpPr>
          <p:cNvPr id="4" name="Footer Placeholder 3"/>
          <p:cNvSpPr>
            <a:spLocks noGrp="1"/>
          </p:cNvSpPr>
          <p:nvPr>
            <p:ph type="ftr" sz="quarter" idx="11"/>
          </p:nvPr>
        </p:nvSpPr>
        <p:spPr/>
        <p:txBody>
          <a:bodyPr/>
          <a:lstStyle/>
          <a:p>
            <a:r>
              <a:rPr lang="en-IN" dirty="0"/>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3</a:t>
            </a:fld>
            <a:endParaRPr lang="en-IN" dirty="0"/>
          </a:p>
        </p:txBody>
      </p:sp>
      <p:sp>
        <p:nvSpPr>
          <p:cNvPr id="6" name="Date Placeholder 5">
            <a:extLst>
              <a:ext uri="{FF2B5EF4-FFF2-40B4-BE49-F238E27FC236}">
                <a16:creationId xmlns:a16="http://schemas.microsoft.com/office/drawing/2014/main" id="{099CA599-DD4D-4951-B5FC-43FCA2002C22}"/>
              </a:ext>
            </a:extLst>
          </p:cNvPr>
          <p:cNvSpPr>
            <a:spLocks noGrp="1"/>
          </p:cNvSpPr>
          <p:nvPr>
            <p:ph type="dt" sz="half" idx="10"/>
          </p:nvPr>
        </p:nvSpPr>
        <p:spPr/>
        <p:txBody>
          <a:bodyPr/>
          <a:lstStyle/>
          <a:p>
            <a:fld id="{1B127D1E-49D5-4CD3-8BA8-CD41F87B4D3B}" type="datetime1">
              <a:rPr lang="en-IN" smtClean="0"/>
              <a:t>16-04-2024</a:t>
            </a:fld>
            <a:endParaRPr lang="en-IN" dirty="0"/>
          </a:p>
        </p:txBody>
      </p:sp>
    </p:spTree>
    <p:extLst>
      <p:ext uri="{BB962C8B-B14F-4D97-AF65-F5344CB8AC3E}">
        <p14:creationId xmlns:p14="http://schemas.microsoft.com/office/powerpoint/2010/main" val="1420800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dirty="0"/>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30</a:t>
            </a:fld>
            <a:endParaRPr lang="en-IN" dirty="0"/>
          </a:p>
        </p:txBody>
      </p:sp>
      <p:sp>
        <p:nvSpPr>
          <p:cNvPr id="6" name="Title 1"/>
          <p:cNvSpPr>
            <a:spLocks noGrp="1"/>
          </p:cNvSpPr>
          <p:nvPr>
            <p:ph type="title"/>
          </p:nvPr>
        </p:nvSpPr>
        <p:spPr/>
        <p:txBody>
          <a:bodyPr/>
          <a:lstStyle/>
          <a:p>
            <a:pPr algn="l"/>
            <a:r>
              <a:rPr lang="en-IN" sz="2400" b="1" dirty="0">
                <a:latin typeface="Times New Roman" pitchFamily="18" charset="0"/>
                <a:cs typeface="Times New Roman" pitchFamily="18" charset="0"/>
              </a:rPr>
              <a:t>REFERENCES</a:t>
            </a:r>
            <a:endParaRPr lang="en-IN" dirty="0"/>
          </a:p>
        </p:txBody>
      </p:sp>
      <p:sp>
        <p:nvSpPr>
          <p:cNvPr id="7" name="Title 1"/>
          <p:cNvSpPr>
            <a:spLocks noGrp="1"/>
          </p:cNvSpPr>
          <p:nvPr>
            <p:ph idx="1"/>
          </p:nvPr>
        </p:nvSpPr>
        <p:spPr/>
        <p:txBody>
          <a:bodyPr>
            <a:normAutofit/>
          </a:bodyPr>
          <a:lstStyle/>
          <a:p>
            <a:pPr algn="just">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Adedayo, F. Adedotun, Oluwaseun A. Odusanya, Olumide S. Adesina, J.A. Adeyiga, Hilary I. Okagbue, and O. Oyewole. "Prediction of Automobile Insurance Fraud Claims Using Machine Learning." </a:t>
            </a:r>
            <a:r>
              <a:rPr lang="en-US" sz="2000" b="0" i="1" dirty="0">
                <a:effectLst/>
                <a:latin typeface="Times New Roman" panose="02020603050405020304" pitchFamily="18" charset="0"/>
                <a:cs typeface="Times New Roman" panose="02020603050405020304" pitchFamily="18" charset="0"/>
              </a:rPr>
              <a:t>Journal of Insurance Analytics</a:t>
            </a:r>
            <a:r>
              <a:rPr lang="en-US" sz="2000" b="0" i="0" dirty="0">
                <a:effectLst/>
                <a:latin typeface="Times New Roman" panose="02020603050405020304" pitchFamily="18" charset="0"/>
                <a:cs typeface="Times New Roman" panose="02020603050405020304" pitchFamily="18" charset="0"/>
              </a:rPr>
              <a:t>, vol. 6, no. 2, 2022, pp. 87-102.</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Mary Arockiam, Jenita, and Seraphim Pushpanathan Angelin Claret. "MapReduce-Iterative Support Vector Machine Classifier: Novel Fraud Detection Systems in Healthcare Insurance Industry." </a:t>
            </a:r>
            <a:r>
              <a:rPr lang="en-US" sz="2000" b="0" i="1" dirty="0">
                <a:effectLst/>
                <a:latin typeface="Times New Roman" panose="02020603050405020304" pitchFamily="18" charset="0"/>
                <a:cs typeface="Times New Roman" panose="02020603050405020304" pitchFamily="18" charset="0"/>
              </a:rPr>
              <a:t>Journal of Healthcare Informatics Research</a:t>
            </a:r>
            <a:r>
              <a:rPr lang="en-US" sz="2000" b="0" i="0" dirty="0">
                <a:effectLst/>
                <a:latin typeface="Times New Roman" panose="02020603050405020304" pitchFamily="18" charset="0"/>
                <a:cs typeface="Times New Roman" panose="02020603050405020304" pitchFamily="18" charset="0"/>
              </a:rPr>
              <a:t>, vol. 12, no. 3, 2023, pp. 211-226.</a:t>
            </a:r>
          </a:p>
          <a:p>
            <a:pPr marL="0" indent="0" algn="just">
              <a:buNone/>
            </a:pPr>
            <a:endParaRPr lang="en-US" sz="2000" b="0" i="0" dirty="0">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 Caruana, Mark Anthony, and Liam Grech. "Automobile Insurance Fraud Detection." </a:t>
            </a:r>
            <a:r>
              <a:rPr lang="en-US" sz="2000" b="0" i="1" dirty="0">
                <a:effectLst/>
                <a:latin typeface="Times New Roman" panose="02020603050405020304" pitchFamily="18" charset="0"/>
                <a:cs typeface="Times New Roman" panose="02020603050405020304" pitchFamily="18" charset="0"/>
              </a:rPr>
              <a:t>Journal of Fraud Detection and Prevention</a:t>
            </a:r>
            <a:r>
              <a:rPr lang="en-US" sz="2000" b="0" i="0" dirty="0">
                <a:effectLst/>
                <a:latin typeface="Times New Roman" panose="02020603050405020304" pitchFamily="18" charset="0"/>
                <a:cs typeface="Times New Roman" panose="02020603050405020304" pitchFamily="18" charset="0"/>
              </a:rPr>
              <a:t>, vol. 9, no. 4, 2023, pp. 301-315.</a:t>
            </a:r>
            <a:r>
              <a:rPr lang="en-US" sz="2000" b="0" i="0" dirty="0">
                <a:solidFill>
                  <a:srgbClr val="ECECEC"/>
                </a:solidFill>
                <a:effectLst/>
                <a:latin typeface="Times New Roman" panose="02020603050405020304" pitchFamily="18" charset="0"/>
                <a:cs typeface="Times New Roman" panose="02020603050405020304" pitchFamily="18" charset="0"/>
              </a:rPr>
              <a:t>..</a:t>
            </a:r>
          </a:p>
          <a:p>
            <a:pPr marL="0" indent="0">
              <a:buNone/>
            </a:pPr>
            <a:endParaRPr lang="en-US" sz="2400"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F71EC006-EAFB-4114-ADDC-5462E58E6087}"/>
              </a:ext>
            </a:extLst>
          </p:cNvPr>
          <p:cNvSpPr>
            <a:spLocks noGrp="1"/>
          </p:cNvSpPr>
          <p:nvPr>
            <p:ph type="dt" sz="half" idx="10"/>
          </p:nvPr>
        </p:nvSpPr>
        <p:spPr/>
        <p:txBody>
          <a:bodyPr/>
          <a:lstStyle/>
          <a:p>
            <a:fld id="{086619B9-6A58-4061-BD81-B7D1C687DF67}" type="datetime1">
              <a:rPr lang="en-IN" smtClean="0"/>
              <a:t>16-04-2024</a:t>
            </a:fld>
            <a:endParaRPr lang="en-IN" dirty="0"/>
          </a:p>
        </p:txBody>
      </p:sp>
    </p:spTree>
    <p:extLst>
      <p:ext uri="{BB962C8B-B14F-4D97-AF65-F5344CB8AC3E}">
        <p14:creationId xmlns:p14="http://schemas.microsoft.com/office/powerpoint/2010/main" val="1899623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2386608" cy="1143000"/>
          </a:xfrm>
        </p:spPr>
        <p:txBody>
          <a:bodyPr/>
          <a:lstStyle/>
          <a:p>
            <a:r>
              <a:rPr lang="en-IN" sz="2400" b="1" dirty="0">
                <a:latin typeface="Times New Roman" pitchFamily="18" charset="0"/>
                <a:cs typeface="Times New Roman" pitchFamily="18" charset="0"/>
              </a:rPr>
              <a:t>OBJECTIVES</a:t>
            </a:r>
            <a:r>
              <a:rPr lang="en-IN" dirty="0"/>
              <a:t> </a:t>
            </a:r>
          </a:p>
        </p:txBody>
      </p:sp>
      <p:sp>
        <p:nvSpPr>
          <p:cNvPr id="3" name="Content Placeholder 2"/>
          <p:cNvSpPr>
            <a:spLocks noGrp="1"/>
          </p:cNvSpPr>
          <p:nvPr>
            <p:ph idx="1"/>
          </p:nvPr>
        </p:nvSpPr>
        <p:spPr/>
        <p:txBody>
          <a:bodyPr>
            <a:normAutofit/>
          </a:bodyPr>
          <a:lstStyle/>
          <a:p>
            <a:pPr marL="0" indent="0">
              <a:buNone/>
            </a:pPr>
            <a:r>
              <a:rPr lang="en-IN" sz="2400" b="1" dirty="0">
                <a:latin typeface="Times New Roman" panose="02020603050405020304" pitchFamily="18" charset="0"/>
                <a:cs typeface="Times New Roman" pitchFamily="18" charset="0"/>
              </a:rPr>
              <a:t>Aim of the Project:</a:t>
            </a:r>
          </a:p>
          <a:p>
            <a:pPr algn="just">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The aim of the project is to use machine learning to detect and reduce fraudulent insurance claims, particularly in the auto sector, by analyzing a dataset and implementing classification algorithms</a:t>
            </a:r>
          </a:p>
          <a:p>
            <a:pPr marL="0" indent="0">
              <a:buNone/>
            </a:pPr>
            <a:endParaRPr lang="en-IN" sz="2400" b="1" dirty="0">
              <a:latin typeface="Times New Roman" panose="02020603050405020304" pitchFamily="18" charset="0"/>
              <a:cs typeface="Times New Roman"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Scope of the Project:</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research aims to identify what are the major determinants of fraud claims and proposed a machine learning solution for detecting fraud claims. Past claim data will be analyzed with underwriting details.</a:t>
            </a:r>
            <a:endParaRPr lang="en-IN" sz="2000" dirty="0">
              <a:latin typeface="Times New Roman" pitchFamily="18" charset="0"/>
              <a:cs typeface="Times New Roman" pitchFamily="18" charset="0"/>
            </a:endParaRPr>
          </a:p>
          <a:p>
            <a:pPr algn="just">
              <a:buFont typeface="Wingdings" panose="05000000000000000000" pitchFamily="2" charset="2"/>
              <a:buChar char="Ø"/>
            </a:pPr>
            <a:endParaRPr lang="en-IN" dirty="0">
              <a:latin typeface="Times New Roman" pitchFamily="18" charset="0"/>
              <a:cs typeface="Times New Roman" pitchFamily="18" charset="0"/>
            </a:endParaRPr>
          </a:p>
          <a:p>
            <a:pPr marL="0" indent="0">
              <a:buNone/>
            </a:pPr>
            <a:endParaRPr lang="en-IN" sz="2400" dirty="0">
              <a:latin typeface="Times New Roman" pitchFamily="18" charset="0"/>
              <a:cs typeface="Times New Roman" pitchFamily="18" charset="0"/>
            </a:endParaRPr>
          </a:p>
        </p:txBody>
      </p:sp>
      <p:sp>
        <p:nvSpPr>
          <p:cNvPr id="6" name="Date Placeholder 5">
            <a:extLst>
              <a:ext uri="{FF2B5EF4-FFF2-40B4-BE49-F238E27FC236}">
                <a16:creationId xmlns:a16="http://schemas.microsoft.com/office/drawing/2014/main" id="{96522BB6-4601-43EF-9E8D-B663D9A2CC9B}"/>
              </a:ext>
            </a:extLst>
          </p:cNvPr>
          <p:cNvSpPr>
            <a:spLocks noGrp="1"/>
          </p:cNvSpPr>
          <p:nvPr>
            <p:ph type="dt" sz="half" idx="10"/>
          </p:nvPr>
        </p:nvSpPr>
        <p:spPr/>
        <p:txBody>
          <a:bodyPr/>
          <a:lstStyle/>
          <a:p>
            <a:fld id="{1CBBD127-996A-4642-9EFF-AA98AF31AED5}" type="datetime1">
              <a:rPr lang="en-IN" smtClean="0"/>
              <a:t>16-04-2024</a:t>
            </a:fld>
            <a:endParaRPr lang="en-IN" dirty="0"/>
          </a:p>
        </p:txBody>
      </p:sp>
      <p:sp>
        <p:nvSpPr>
          <p:cNvPr id="4" name="Footer Placeholder 3"/>
          <p:cNvSpPr>
            <a:spLocks noGrp="1"/>
          </p:cNvSpPr>
          <p:nvPr>
            <p:ph type="ftr" sz="quarter" idx="11"/>
          </p:nvPr>
        </p:nvSpPr>
        <p:spPr/>
        <p:txBody>
          <a:bodyPr/>
          <a:lstStyle/>
          <a:p>
            <a:r>
              <a:rPr lang="en-IN" dirty="0"/>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4</a:t>
            </a:fld>
            <a:endParaRPr lang="en-IN" dirty="0"/>
          </a:p>
        </p:txBody>
      </p:sp>
    </p:spTree>
    <p:extLst>
      <p:ext uri="{BB962C8B-B14F-4D97-AF65-F5344CB8AC3E}">
        <p14:creationId xmlns:p14="http://schemas.microsoft.com/office/powerpoint/2010/main" val="1945572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INTRODUCTION</a:t>
            </a:r>
            <a:endParaRPr lang="en-IN" dirty="0"/>
          </a:p>
        </p:txBody>
      </p:sp>
      <p:sp>
        <p:nvSpPr>
          <p:cNvPr id="6" name="Content Placeholder 5">
            <a:extLst>
              <a:ext uri="{FF2B5EF4-FFF2-40B4-BE49-F238E27FC236}">
                <a16:creationId xmlns:a16="http://schemas.microsoft.com/office/drawing/2014/main" id="{E23D70ED-0D6C-9314-CE91-7C27FFF02B30}"/>
              </a:ext>
            </a:extLst>
          </p:cNvPr>
          <p:cNvSpPr>
            <a:spLocks noGrp="1"/>
          </p:cNvSpPr>
          <p:nvPr>
            <p:ph idx="1"/>
          </p:nvPr>
        </p:nvSpPr>
        <p:spPr/>
        <p:txBody>
          <a:bodyPr>
            <a:normAutofit lnSpcReduction="10000"/>
          </a:bodyPr>
          <a:lstStyle/>
          <a:p>
            <a:pPr algn="just">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Insurance fraud presents a significant challenge for insurance companies worldwide, resulting in financial losses and higher premiums. Detecting and preventing fraudulent claims is essential for industry integrity and fairness. Traditional methods rely on manual investigation and rule-based systems, limiting adaptability.</a:t>
            </a:r>
          </a:p>
          <a:p>
            <a:pPr algn="just">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Machine learning is a powerful tool for enhancing fraud detection in insurance claims. By analyzing vast datasets, ML algorithms can identify patterns indicative of fraudulent activity. This enables insurance companies to detect fraud more effectively and proactively address complex schemes.</a:t>
            </a:r>
          </a:p>
          <a:p>
            <a:pPr algn="just">
              <a:buFont typeface="Wingdings" panose="05000000000000000000" pitchFamily="2" charset="2"/>
              <a:buChar char="Ø"/>
            </a:pPr>
            <a:r>
              <a:rPr lang="en-US" sz="2000" b="0" i="0" dirty="0">
                <a:effectLst/>
                <a:latin typeface="Times New Roman" panose="02020603050405020304" pitchFamily="18" charset="0"/>
                <a:cs typeface="Times New Roman" panose="02020603050405020304" pitchFamily="18" charset="0"/>
              </a:rPr>
              <a:t>In this project, the application of machine learning in fraud detection and analysis for insurance claims is explored. Various ML algorithms and techniques are discussed that can be employed to detect fraudulent claims, including supervised learning and anomaly detection. Furthermore, the project delves into feature engineering, model evaluation, and deployment strategies tailored specifically to the insurance fraud detection domain.</a:t>
            </a:r>
          </a:p>
          <a:p>
            <a:pPr algn="just">
              <a:buFont typeface="Wingdings" panose="05000000000000000000" pitchFamily="2" charset="2"/>
              <a:buChar char="Ø"/>
            </a:pPr>
            <a:endParaRPr lang="en-US" sz="2000" b="0" i="0" dirty="0">
              <a:effectLst/>
              <a:latin typeface="Times New Roman" panose="02020603050405020304" pitchFamily="18" charset="0"/>
              <a:cs typeface="Times New Roman" panose="02020603050405020304" pitchFamily="18" charset="0"/>
            </a:endParaRPr>
          </a:p>
          <a:p>
            <a:pPr marL="0" indent="0">
              <a:buNone/>
            </a:pPr>
            <a:endParaRPr lang="en-US" dirty="0"/>
          </a:p>
        </p:txBody>
      </p:sp>
      <p:sp>
        <p:nvSpPr>
          <p:cNvPr id="3" name="Date Placeholder 2">
            <a:extLst>
              <a:ext uri="{FF2B5EF4-FFF2-40B4-BE49-F238E27FC236}">
                <a16:creationId xmlns:a16="http://schemas.microsoft.com/office/drawing/2014/main" id="{8D3D199F-6940-4C5A-A62B-E35449563DCB}"/>
              </a:ext>
            </a:extLst>
          </p:cNvPr>
          <p:cNvSpPr>
            <a:spLocks noGrp="1"/>
          </p:cNvSpPr>
          <p:nvPr>
            <p:ph type="dt" sz="half" idx="10"/>
          </p:nvPr>
        </p:nvSpPr>
        <p:spPr/>
        <p:txBody>
          <a:bodyPr/>
          <a:lstStyle/>
          <a:p>
            <a:fld id="{D15006FB-6B1F-4BAF-B192-CC53CBB43D0B}" type="datetime1">
              <a:rPr lang="en-IN" smtClean="0"/>
              <a:t>16-04-2024</a:t>
            </a:fld>
            <a:endParaRPr lang="en-IN" dirty="0"/>
          </a:p>
        </p:txBody>
      </p:sp>
      <p:sp>
        <p:nvSpPr>
          <p:cNvPr id="4" name="Footer Placeholder 3"/>
          <p:cNvSpPr>
            <a:spLocks noGrp="1"/>
          </p:cNvSpPr>
          <p:nvPr>
            <p:ph type="ftr" sz="quarter" idx="11"/>
          </p:nvPr>
        </p:nvSpPr>
        <p:spPr/>
        <p:txBody>
          <a:bodyPr/>
          <a:lstStyle/>
          <a:p>
            <a:r>
              <a:rPr lang="en-IN" dirty="0"/>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5</a:t>
            </a:fld>
            <a:endParaRPr lang="en-IN" dirty="0"/>
          </a:p>
        </p:txBody>
      </p:sp>
    </p:spTree>
    <p:extLst>
      <p:ext uri="{BB962C8B-B14F-4D97-AF65-F5344CB8AC3E}">
        <p14:creationId xmlns:p14="http://schemas.microsoft.com/office/powerpoint/2010/main" val="2135441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p:txBody>
          <a:bodyPr/>
          <a:lstStyle/>
          <a:p>
            <a:r>
              <a:rPr lang="en-IN" dirty="0"/>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6</a:t>
            </a:fld>
            <a:endParaRPr lang="en-IN" dirty="0"/>
          </a:p>
        </p:txBody>
      </p:sp>
      <p:sp>
        <p:nvSpPr>
          <p:cNvPr id="8" name="Content Placeholder 2"/>
          <p:cNvSpPr>
            <a:spLocks noGrp="1"/>
          </p:cNvSpPr>
          <p:nvPr>
            <p:ph idx="1"/>
          </p:nvPr>
        </p:nvSpPr>
        <p:spPr>
          <a:xfrm>
            <a:off x="457200" y="1600200"/>
            <a:ext cx="8229600" cy="4525963"/>
          </a:xfrm>
        </p:spPr>
        <p:txBody>
          <a:bodyPr>
            <a:normAutofit/>
          </a:bodyPr>
          <a:lstStyle/>
          <a:p>
            <a:pPr marL="0" indent="0">
              <a:buNone/>
            </a:pPr>
            <a:r>
              <a:rPr lang="en-GB" sz="2000" b="1" dirty="0">
                <a:latin typeface="Times New Roman" pitchFamily="18" charset="0"/>
                <a:cs typeface="Times New Roman" pitchFamily="18" charset="0"/>
              </a:rPr>
              <a:t>Matheus Kempa, Yaohao Peng, 2021,</a:t>
            </a:r>
            <a:r>
              <a:rPr lang="en-GB" sz="2400" dirty="0">
                <a:latin typeface="Times New Roman" pitchFamily="18" charset="0"/>
                <a:cs typeface="Times New Roman" pitchFamily="18" charset="0"/>
              </a:rPr>
              <a:t> </a:t>
            </a:r>
            <a:r>
              <a:rPr lang="en-GB" sz="2000" dirty="0">
                <a:latin typeface="Times New Roman" pitchFamily="18" charset="0"/>
                <a:cs typeface="Times New Roman" pitchFamily="18" charset="0"/>
              </a:rPr>
              <a:t>“</a:t>
            </a:r>
            <a:r>
              <a:rPr lang="en-US" sz="2000" b="1" dirty="0">
                <a:latin typeface="Times New Roman" pitchFamily="18" charset="0"/>
                <a:cs typeface="Times New Roman" pitchFamily="18" charset="0"/>
              </a:rPr>
              <a:t>Machine learning algorithms for fraud prediction in property insurance</a:t>
            </a:r>
            <a:r>
              <a:rPr lang="en-GB" sz="2000" b="1" dirty="0">
                <a:latin typeface="Times New Roman" pitchFamily="18" charset="0"/>
                <a:cs typeface="Times New Roman" pitchFamily="18" charset="0"/>
              </a:rPr>
              <a:t>”</a:t>
            </a:r>
          </a:p>
          <a:p>
            <a:pPr marL="0" indent="0">
              <a:buNone/>
            </a:pPr>
            <a:endParaRPr lang="en-GB" sz="2000" b="1" dirty="0">
              <a:latin typeface="Times New Roman" pitchFamily="18" charset="0"/>
              <a:cs typeface="Times New Roman" pitchFamily="18" charset="0"/>
            </a:endParaRPr>
          </a:p>
          <a:p>
            <a:pPr marL="0" indent="0" algn="just">
              <a:buNone/>
            </a:pPr>
            <a:r>
              <a:rPr lang="en-US" sz="2000" b="0" i="0" dirty="0">
                <a:effectLst/>
                <a:latin typeface="Times New Roman" panose="02020603050405020304" pitchFamily="18" charset="0"/>
                <a:cs typeface="Times New Roman" panose="02020603050405020304" pitchFamily="18" charset="0"/>
              </a:rPr>
              <a:t>This paper presents an exploration of machine learning algorithms tailored for predicting fraud in property insurance. It discusses various techniques and advancements in data analysis within the insurance industry, focusing on the application of machine learning models. The paper highlights the challenges of fraud detection in property insurance and proposes innovative approaches to enhance prediction accuracy.</a:t>
            </a:r>
            <a:endParaRPr lang="en-US" sz="2000" dirty="0">
              <a:latin typeface="Times New Roman" panose="02020603050405020304" pitchFamily="18" charset="0"/>
              <a:cs typeface="Times New Roman" pitchFamily="18" charset="0"/>
            </a:endParaRPr>
          </a:p>
          <a:p>
            <a:pPr marL="0" indent="0">
              <a:buNone/>
            </a:pPr>
            <a:endParaRPr lang="en-IN" sz="1600" dirty="0">
              <a:latin typeface="Times New Roman" pitchFamily="18" charset="0"/>
              <a:cs typeface="Times New Roman" pitchFamily="18" charset="0"/>
            </a:endParaRPr>
          </a:p>
        </p:txBody>
      </p:sp>
      <p:sp>
        <p:nvSpPr>
          <p:cNvPr id="3" name="Date Placeholder 2">
            <a:extLst>
              <a:ext uri="{FF2B5EF4-FFF2-40B4-BE49-F238E27FC236}">
                <a16:creationId xmlns:a16="http://schemas.microsoft.com/office/drawing/2014/main" id="{C0008E33-90FB-4B49-80F3-837A7E748E15}"/>
              </a:ext>
            </a:extLst>
          </p:cNvPr>
          <p:cNvSpPr>
            <a:spLocks noGrp="1"/>
          </p:cNvSpPr>
          <p:nvPr>
            <p:ph type="dt" sz="half" idx="10"/>
          </p:nvPr>
        </p:nvSpPr>
        <p:spPr/>
        <p:txBody>
          <a:bodyPr/>
          <a:lstStyle/>
          <a:p>
            <a:fld id="{23487455-39B1-44D9-9F6E-ECDF7C5FCF41}" type="datetime1">
              <a:rPr lang="en-IN" smtClean="0"/>
              <a:t>16-04-2024</a:t>
            </a:fld>
            <a:endParaRPr lang="en-IN" dirty="0"/>
          </a:p>
        </p:txBody>
      </p:sp>
    </p:spTree>
    <p:extLst>
      <p:ext uri="{BB962C8B-B14F-4D97-AF65-F5344CB8AC3E}">
        <p14:creationId xmlns:p14="http://schemas.microsoft.com/office/powerpoint/2010/main" val="3633663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p:txBody>
          <a:bodyPr/>
          <a:lstStyle/>
          <a:p>
            <a:r>
              <a:rPr lang="en-IN" dirty="0"/>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7</a:t>
            </a:fld>
            <a:endParaRPr lang="en-IN" dirty="0"/>
          </a:p>
        </p:txBody>
      </p:sp>
      <p:sp>
        <p:nvSpPr>
          <p:cNvPr id="8" name="Content Placeholder 2"/>
          <p:cNvSpPr>
            <a:spLocks noGrp="1"/>
          </p:cNvSpPr>
          <p:nvPr>
            <p:ph idx="1"/>
          </p:nvPr>
        </p:nvSpPr>
        <p:spPr>
          <a:xfrm>
            <a:off x="457200" y="1600200"/>
            <a:ext cx="8229600" cy="4525963"/>
          </a:xfrm>
        </p:spPr>
        <p:txBody>
          <a:bodyPr>
            <a:normAutofit/>
          </a:bodyPr>
          <a:lstStyle/>
          <a:p>
            <a:pPr marL="0" indent="0">
              <a:buNone/>
            </a:pPr>
            <a:r>
              <a:rPr lang="en-GB" sz="2000" b="1" dirty="0">
                <a:latin typeface="Times New Roman" pitchFamily="18" charset="0"/>
                <a:cs typeface="Times New Roman" pitchFamily="18" charset="0"/>
              </a:rPr>
              <a:t>Elsevier , 2022 ,</a:t>
            </a:r>
            <a:r>
              <a:rPr lang="en-GB" sz="2000" dirty="0">
                <a:latin typeface="Times New Roman" pitchFamily="18" charset="0"/>
                <a:cs typeface="Times New Roman" pitchFamily="18" charset="0"/>
              </a:rPr>
              <a:t>“</a:t>
            </a:r>
            <a:r>
              <a:rPr lang="en-US" sz="2000" b="1" dirty="0">
                <a:latin typeface="Times New Roman" pitchFamily="18" charset="0"/>
                <a:cs typeface="Times New Roman" pitchFamily="18" charset="0"/>
              </a:rPr>
              <a:t>Insurance Fraud Detection: Evidence from Artificial Intelligence and Machine Learning</a:t>
            </a:r>
            <a:r>
              <a:rPr lang="en-GB" sz="2000" b="1" dirty="0">
                <a:latin typeface="Times New Roman" pitchFamily="18" charset="0"/>
                <a:cs typeface="Times New Roman" pitchFamily="18" charset="0"/>
              </a:rPr>
              <a:t>”</a:t>
            </a:r>
          </a:p>
          <a:p>
            <a:pPr marL="0" indent="0">
              <a:buNone/>
            </a:pPr>
            <a:endParaRPr lang="en-GB" sz="2000" b="1" dirty="0">
              <a:latin typeface="Times New Roman" pitchFamily="18" charset="0"/>
              <a:cs typeface="Times New Roman" pitchFamily="18" charset="0"/>
            </a:endParaRPr>
          </a:p>
          <a:p>
            <a:pPr marL="0" indent="0">
              <a:buNone/>
            </a:pPr>
            <a:r>
              <a:rPr lang="en-US" sz="2000" dirty="0">
                <a:latin typeface="Times New Roman" pitchFamily="18" charset="0"/>
                <a:cs typeface="Times New Roman" pitchFamily="18" charset="0"/>
              </a:rPr>
              <a:t>The project investigates how artificial intelligence and machine learning can improve insurance fraud detection. It examines data to find patterns and anomalies indicating fraud in insurance claims. By comparing different AI and ML techniques, the study aims to enhance fraud detection in the insurance industry, providing valuable insights for insurers and policymakers.</a:t>
            </a:r>
            <a:endParaRPr lang="en-GB" sz="2000" dirty="0">
              <a:latin typeface="Times New Roman" pitchFamily="18" charset="0"/>
              <a:cs typeface="Times New Roman" pitchFamily="18" charset="0"/>
            </a:endParaRPr>
          </a:p>
          <a:p>
            <a:pPr marL="0" indent="0">
              <a:buNone/>
            </a:pPr>
            <a:endParaRPr lang="en-IN" sz="1600" dirty="0">
              <a:latin typeface="Times New Roman" pitchFamily="18" charset="0"/>
              <a:cs typeface="Times New Roman" pitchFamily="18" charset="0"/>
            </a:endParaRPr>
          </a:p>
        </p:txBody>
      </p:sp>
      <p:sp>
        <p:nvSpPr>
          <p:cNvPr id="3" name="Date Placeholder 2">
            <a:extLst>
              <a:ext uri="{FF2B5EF4-FFF2-40B4-BE49-F238E27FC236}">
                <a16:creationId xmlns:a16="http://schemas.microsoft.com/office/drawing/2014/main" id="{C0008E33-90FB-4B49-80F3-837A7E748E15}"/>
              </a:ext>
            </a:extLst>
          </p:cNvPr>
          <p:cNvSpPr>
            <a:spLocks noGrp="1"/>
          </p:cNvSpPr>
          <p:nvPr>
            <p:ph type="dt" sz="half" idx="10"/>
          </p:nvPr>
        </p:nvSpPr>
        <p:spPr/>
        <p:txBody>
          <a:bodyPr/>
          <a:lstStyle/>
          <a:p>
            <a:fld id="{23487455-39B1-44D9-9F6E-ECDF7C5FCF41}" type="datetime1">
              <a:rPr lang="en-IN" smtClean="0"/>
              <a:t>16-04-2024</a:t>
            </a:fld>
            <a:endParaRPr lang="en-IN" dirty="0"/>
          </a:p>
        </p:txBody>
      </p:sp>
    </p:spTree>
    <p:extLst>
      <p:ext uri="{BB962C8B-B14F-4D97-AF65-F5344CB8AC3E}">
        <p14:creationId xmlns:p14="http://schemas.microsoft.com/office/powerpoint/2010/main" val="21969215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p:txBody>
          <a:bodyPr/>
          <a:lstStyle/>
          <a:p>
            <a:r>
              <a:rPr lang="en-IN" dirty="0"/>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8</a:t>
            </a:fld>
            <a:endParaRPr lang="en-IN" dirty="0"/>
          </a:p>
        </p:txBody>
      </p:sp>
      <p:sp>
        <p:nvSpPr>
          <p:cNvPr id="8" name="Content Placeholder 2"/>
          <p:cNvSpPr>
            <a:spLocks noGrp="1"/>
          </p:cNvSpPr>
          <p:nvPr>
            <p:ph idx="1"/>
          </p:nvPr>
        </p:nvSpPr>
        <p:spPr>
          <a:xfrm>
            <a:off x="457200" y="1600200"/>
            <a:ext cx="8229600" cy="4525963"/>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Jenita Mary and S. P. Angelin Claret</a:t>
            </a:r>
            <a:r>
              <a:rPr lang="en-GB" sz="2000" b="1" dirty="0">
                <a:latin typeface="Times New Roman" panose="02020603050405020304" pitchFamily="18" charset="0"/>
                <a:cs typeface="Times New Roman" pitchFamily="18" charset="0"/>
              </a:rPr>
              <a:t> , 2022,</a:t>
            </a:r>
            <a:r>
              <a:rPr lang="en-GB" sz="2000" dirty="0">
                <a:latin typeface="Times New Roman" pitchFamily="18" charset="0"/>
                <a:cs typeface="Times New Roman" pitchFamily="18" charset="0"/>
              </a:rPr>
              <a:t>“</a:t>
            </a:r>
            <a:r>
              <a:rPr lang="en-US" sz="2000" b="1" dirty="0">
                <a:latin typeface="Times New Roman" panose="02020603050405020304" pitchFamily="18" charset="0"/>
                <a:cs typeface="Times New Roman" panose="02020603050405020304" pitchFamily="18" charset="0"/>
              </a:rPr>
              <a:t>Analytical study on fraud detection in healthcare insurance claim data using machine learning classifiers</a:t>
            </a:r>
            <a:r>
              <a:rPr lang="en-GB" sz="2000" b="1" dirty="0">
                <a:latin typeface="Times New Roman" panose="02020603050405020304" pitchFamily="18" charset="0"/>
                <a:cs typeface="Times New Roman" pitchFamily="18" charset="0"/>
              </a:rPr>
              <a:t>”</a:t>
            </a:r>
          </a:p>
          <a:p>
            <a:pPr marL="0" indent="0">
              <a:buNone/>
            </a:pPr>
            <a:endParaRPr lang="en-GB" sz="2000" b="1" dirty="0">
              <a:latin typeface="Times New Roman" panose="02020603050405020304" pitchFamily="18" charset="0"/>
              <a:cs typeface="Times New Roman" pitchFamily="18" charset="0"/>
            </a:endParaRPr>
          </a:p>
          <a:p>
            <a:pPr marL="0" indent="0" algn="just">
              <a:buNone/>
            </a:pPr>
            <a:r>
              <a:rPr lang="en-US" sz="2000" b="0" i="0" dirty="0">
                <a:effectLst/>
                <a:latin typeface="Times New Roman" panose="02020603050405020304" pitchFamily="18" charset="0"/>
                <a:cs typeface="Times New Roman" panose="02020603050405020304" pitchFamily="18" charset="0"/>
              </a:rPr>
              <a:t>This paper  explores the application of machine learning classifiers in detecting fraud within healthcare insurance claims. The authors investigate various classifiers and evaluate their effectiveness in identifying fraudulent activities within the healthcare insurance domain.</a:t>
            </a:r>
            <a:endParaRPr lang="en-GB" sz="2400" dirty="0">
              <a:latin typeface="Times New Roman" pitchFamily="18" charset="0"/>
              <a:cs typeface="Times New Roman" pitchFamily="18" charset="0"/>
            </a:endParaRPr>
          </a:p>
          <a:p>
            <a:pPr marL="0" indent="0">
              <a:buNone/>
            </a:pPr>
            <a:endParaRPr lang="en-IN" sz="1600" dirty="0">
              <a:latin typeface="Times New Roman" pitchFamily="18" charset="0"/>
              <a:cs typeface="Times New Roman" pitchFamily="18" charset="0"/>
            </a:endParaRPr>
          </a:p>
        </p:txBody>
      </p:sp>
      <p:sp>
        <p:nvSpPr>
          <p:cNvPr id="3" name="Date Placeholder 2">
            <a:extLst>
              <a:ext uri="{FF2B5EF4-FFF2-40B4-BE49-F238E27FC236}">
                <a16:creationId xmlns:a16="http://schemas.microsoft.com/office/drawing/2014/main" id="{C0008E33-90FB-4B49-80F3-837A7E748E15}"/>
              </a:ext>
            </a:extLst>
          </p:cNvPr>
          <p:cNvSpPr>
            <a:spLocks noGrp="1"/>
          </p:cNvSpPr>
          <p:nvPr>
            <p:ph type="dt" sz="half" idx="10"/>
          </p:nvPr>
        </p:nvSpPr>
        <p:spPr/>
        <p:txBody>
          <a:bodyPr/>
          <a:lstStyle/>
          <a:p>
            <a:fld id="{23487455-39B1-44D9-9F6E-ECDF7C5FCF41}" type="datetime1">
              <a:rPr lang="en-IN" smtClean="0"/>
              <a:t>16-04-2024</a:t>
            </a:fld>
            <a:endParaRPr lang="en-IN" dirty="0"/>
          </a:p>
        </p:txBody>
      </p:sp>
    </p:spTree>
    <p:extLst>
      <p:ext uri="{BB962C8B-B14F-4D97-AF65-F5344CB8AC3E}">
        <p14:creationId xmlns:p14="http://schemas.microsoft.com/office/powerpoint/2010/main" val="3655597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IN" sz="2400" b="1" dirty="0">
                <a:latin typeface="Times New Roman" pitchFamily="18" charset="0"/>
                <a:cs typeface="Times New Roman" pitchFamily="18" charset="0"/>
              </a:rPr>
              <a:t>LITERATURE REVIEW</a:t>
            </a:r>
            <a:endParaRPr lang="en-IN" dirty="0"/>
          </a:p>
        </p:txBody>
      </p:sp>
      <p:sp>
        <p:nvSpPr>
          <p:cNvPr id="4" name="Footer Placeholder 3"/>
          <p:cNvSpPr>
            <a:spLocks noGrp="1"/>
          </p:cNvSpPr>
          <p:nvPr>
            <p:ph type="ftr" sz="quarter" idx="11"/>
          </p:nvPr>
        </p:nvSpPr>
        <p:spPr/>
        <p:txBody>
          <a:bodyPr/>
          <a:lstStyle/>
          <a:p>
            <a:r>
              <a:rPr lang="en-IN" dirty="0"/>
              <a:t>BATCH NO:        DEPARTMENT OF COMPUTER SCIENCE &amp; ENGINEERING</a:t>
            </a:r>
          </a:p>
        </p:txBody>
      </p:sp>
      <p:sp>
        <p:nvSpPr>
          <p:cNvPr id="5" name="Slide Number Placeholder 4"/>
          <p:cNvSpPr>
            <a:spLocks noGrp="1"/>
          </p:cNvSpPr>
          <p:nvPr>
            <p:ph type="sldNum" sz="quarter" idx="12"/>
          </p:nvPr>
        </p:nvSpPr>
        <p:spPr/>
        <p:txBody>
          <a:bodyPr/>
          <a:lstStyle/>
          <a:p>
            <a:fld id="{FA00FD27-8DB0-4CB2-BD37-BEA95C6A1008}" type="slidenum">
              <a:rPr lang="en-IN" smtClean="0"/>
              <a:t>9</a:t>
            </a:fld>
            <a:endParaRPr lang="en-IN" dirty="0"/>
          </a:p>
        </p:txBody>
      </p:sp>
      <p:sp>
        <p:nvSpPr>
          <p:cNvPr id="8" name="Content Placeholder 2"/>
          <p:cNvSpPr>
            <a:spLocks noGrp="1"/>
          </p:cNvSpPr>
          <p:nvPr>
            <p:ph idx="1"/>
          </p:nvPr>
        </p:nvSpPr>
        <p:spPr>
          <a:xfrm>
            <a:off x="457200" y="1600200"/>
            <a:ext cx="8229600" cy="4525963"/>
          </a:xfrm>
        </p:spPr>
        <p:txBody>
          <a:bodyPr>
            <a:normAutofit/>
          </a:bodyPr>
          <a:lstStyle/>
          <a:p>
            <a:pPr marL="0" indent="0" algn="just">
              <a:buNone/>
            </a:pPr>
            <a:r>
              <a:rPr lang="en-US" sz="2000" b="1" i="0" dirty="0">
                <a:effectLst/>
                <a:latin typeface="Times New Roman" panose="02020603050405020304" pitchFamily="18" charset="0"/>
                <a:cs typeface="Times New Roman" panose="02020603050405020304" pitchFamily="18" charset="0"/>
              </a:rPr>
              <a:t>Adedayo, F. Adedotun, Oluwaseun A. Odusanya, Olumide S. Adesina, J.A. Adeyiga,  and O. Oyewole</a:t>
            </a:r>
            <a:r>
              <a:rPr lang="en-GB" sz="2000" b="1" dirty="0">
                <a:latin typeface="Times New Roman" panose="02020603050405020304" pitchFamily="18" charset="0"/>
                <a:cs typeface="Times New Roman" pitchFamily="18" charset="0"/>
              </a:rPr>
              <a:t> , 2022,</a:t>
            </a:r>
            <a:r>
              <a:rPr lang="en-GB" sz="2000" dirty="0">
                <a:latin typeface="Times New Roman" pitchFamily="18" charset="0"/>
                <a:cs typeface="Times New Roman" pitchFamily="18" charset="0"/>
              </a:rPr>
              <a:t>“</a:t>
            </a:r>
            <a:r>
              <a:rPr lang="en-US" sz="2000" b="1" i="0" dirty="0">
                <a:effectLst/>
                <a:latin typeface="Times New Roman" panose="02020603050405020304" pitchFamily="18" charset="0"/>
                <a:cs typeface="Times New Roman" panose="02020603050405020304" pitchFamily="18" charset="0"/>
              </a:rPr>
              <a:t>Prediction of Automobile Insurance Fraud Claims Using Machine Learning</a:t>
            </a:r>
            <a:r>
              <a:rPr lang="en-GB" sz="2000" b="1" dirty="0">
                <a:latin typeface="Times New Roman" panose="02020603050405020304" pitchFamily="18" charset="0"/>
                <a:cs typeface="Times New Roman" pitchFamily="18" charset="0"/>
              </a:rPr>
              <a:t>”</a:t>
            </a:r>
          </a:p>
          <a:p>
            <a:pPr marL="0" indent="0">
              <a:buNone/>
            </a:pPr>
            <a:r>
              <a:rPr lang="en-US" sz="2000" dirty="0">
                <a:latin typeface="Times New Roman" panose="02020603050405020304" pitchFamily="18" charset="0"/>
                <a:cs typeface="Times New Roman" panose="02020603050405020304" pitchFamily="18" charset="0"/>
              </a:rPr>
              <a:t> </a:t>
            </a:r>
            <a:endParaRPr lang="en-GB" sz="2000" b="1" dirty="0">
              <a:latin typeface="Times New Roman" panose="02020603050405020304" pitchFamily="18" charset="0"/>
              <a:cs typeface="Times New Roman" pitchFamily="18" charset="0"/>
            </a:endParaRPr>
          </a:p>
          <a:p>
            <a:pPr marL="0" indent="0">
              <a:buNone/>
            </a:pPr>
            <a:endParaRPr lang="en-GB" sz="2000" b="1" dirty="0">
              <a:latin typeface="Times New Roman" panose="02020603050405020304" pitchFamily="18" charset="0"/>
              <a:cs typeface="Times New Roman" pitchFamily="18" charset="0"/>
            </a:endParaRPr>
          </a:p>
          <a:p>
            <a:pPr marL="0" indent="0" algn="just">
              <a:buNone/>
            </a:pPr>
            <a:r>
              <a:rPr lang="en-US" sz="2000" b="0" i="0" dirty="0">
                <a:effectLst/>
                <a:latin typeface="Times New Roman" panose="02020603050405020304" pitchFamily="18" charset="0"/>
                <a:cs typeface="Times New Roman" panose="02020603050405020304" pitchFamily="18" charset="0"/>
              </a:rPr>
              <a:t>The paper focuses on utilizing machine learning algorithms to predict fraud in automobile insurance claims. It presents an in-depth exploration of various machine learning techniques and their application in detecting fraudulent activities. The study aims to enhance prediction accuracy and mitigate financial risks for insurers by developing effective fraud detection models.</a:t>
            </a:r>
            <a:endParaRPr lang="en-GB" sz="2000" dirty="0">
              <a:latin typeface="Times New Roman" panose="02020603050405020304" pitchFamily="18" charset="0"/>
              <a:cs typeface="Times New Roman" pitchFamily="18" charset="0"/>
            </a:endParaRPr>
          </a:p>
        </p:txBody>
      </p:sp>
      <p:sp>
        <p:nvSpPr>
          <p:cNvPr id="3" name="Date Placeholder 2">
            <a:extLst>
              <a:ext uri="{FF2B5EF4-FFF2-40B4-BE49-F238E27FC236}">
                <a16:creationId xmlns:a16="http://schemas.microsoft.com/office/drawing/2014/main" id="{C0008E33-90FB-4B49-80F3-837A7E748E15}"/>
              </a:ext>
            </a:extLst>
          </p:cNvPr>
          <p:cNvSpPr>
            <a:spLocks noGrp="1"/>
          </p:cNvSpPr>
          <p:nvPr>
            <p:ph type="dt" sz="half" idx="10"/>
          </p:nvPr>
        </p:nvSpPr>
        <p:spPr/>
        <p:txBody>
          <a:bodyPr/>
          <a:lstStyle/>
          <a:p>
            <a:fld id="{23487455-39B1-44D9-9F6E-ECDF7C5FCF41}" type="datetime1">
              <a:rPr lang="en-IN" smtClean="0"/>
              <a:t>16-04-2024</a:t>
            </a:fld>
            <a:endParaRPr lang="en-IN" dirty="0"/>
          </a:p>
        </p:txBody>
      </p:sp>
    </p:spTree>
    <p:extLst>
      <p:ext uri="{BB962C8B-B14F-4D97-AF65-F5344CB8AC3E}">
        <p14:creationId xmlns:p14="http://schemas.microsoft.com/office/powerpoint/2010/main" val="1005606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347</TotalTime>
  <Words>2705</Words>
  <Application>Microsoft Office PowerPoint</Application>
  <PresentationFormat>On-screen Show (4:3)</PresentationFormat>
  <Paragraphs>247</Paragraphs>
  <Slides>30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Söhne</vt:lpstr>
      <vt:lpstr>Times New Roman</vt:lpstr>
      <vt:lpstr>Wingdings</vt:lpstr>
      <vt:lpstr>Office Theme</vt:lpstr>
      <vt:lpstr>PowerPoint Presentation</vt:lpstr>
      <vt:lpstr>PowerPoint Presentation</vt:lpstr>
      <vt:lpstr>ABSTRACT</vt:lpstr>
      <vt:lpstr>OBJECTIVES </vt:lpstr>
      <vt:lpstr>INTRODUCTION</vt:lpstr>
      <vt:lpstr>LITERATURE REVIEW</vt:lpstr>
      <vt:lpstr>LITERATURE REVIEW</vt:lpstr>
      <vt:lpstr>LITERATURE REVIEW</vt:lpstr>
      <vt:lpstr>LITERATURE REVIEW</vt:lpstr>
      <vt:lpstr>LITERATURE REVIEW</vt:lpstr>
      <vt:lpstr>DESIGN AND METHODOLOGIES</vt:lpstr>
      <vt:lpstr>MODULE 1: Data Collection and Pre-processing </vt:lpstr>
      <vt:lpstr>MODULE 2: Feature Selection and Splitting the Data </vt:lpstr>
      <vt:lpstr>MODULE 3: Model Selection and Training </vt:lpstr>
      <vt:lpstr>MODULE 4: Evaluation, Deployment and Maintenance   </vt:lpstr>
      <vt:lpstr>IMPLEMENTATION</vt:lpstr>
      <vt:lpstr>ARCHITECTURE DIAGRAM </vt:lpstr>
      <vt:lpstr>DATA FLOW DIAGRAM </vt:lpstr>
      <vt:lpstr>ER DIAGRAM </vt:lpstr>
      <vt:lpstr>SEQUENCE DIAGRAM </vt:lpstr>
      <vt:lpstr>TESTING</vt:lpstr>
      <vt:lpstr>UNIT TESTING </vt:lpstr>
      <vt:lpstr> INTEGRATION TESTING  </vt:lpstr>
      <vt:lpstr>FUNCTIONAL TESTING </vt:lpstr>
      <vt:lpstr>WHITE BOX TESTING </vt:lpstr>
      <vt:lpstr> INPUT</vt:lpstr>
      <vt:lpstr>OUTPUT</vt:lpstr>
      <vt:lpstr>CONCLUSION</vt:lpstr>
      <vt:lpstr>REFERENCES</vt:lpstr>
      <vt:lpstr>REFERENCES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Ashok Vijay</dc:creator>
  <cp:lastModifiedBy>Yarragorla Teja</cp:lastModifiedBy>
  <cp:revision>17</cp:revision>
  <dcterms:created xsi:type="dcterms:W3CDTF">2020-03-05T03:47:09Z</dcterms:created>
  <dcterms:modified xsi:type="dcterms:W3CDTF">2024-04-16T09:40:38Z</dcterms:modified>
</cp:coreProperties>
</file>