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59" r:id="rId6"/>
    <p:sldId id="260" r:id="rId7"/>
    <p:sldId id="261" r:id="rId8"/>
    <p:sldId id="262" r:id="rId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69CD5BF-BD1A-4895-9EA5-D0E4A8B502BE}" type="datetimeFigureOut">
              <a:rPr lang="en-IN" smtClean="0"/>
              <a:t>25-04-2024</a:t>
            </a:fld>
            <a:endParaRPr lang="en-IN" dirty="0"/>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F1C3718-E7DB-4DD2-AC3B-84DCC14D5E9B}" type="slidenum">
              <a:rPr lang="en-IN" smtClean="0"/>
              <a:t>‹#›</a:t>
            </a:fld>
            <a:endParaRPr lang="en-IN" dirty="0"/>
          </a:p>
        </p:txBody>
      </p:sp>
    </p:spTree>
    <p:extLst>
      <p:ext uri="{BB962C8B-B14F-4D97-AF65-F5344CB8AC3E}">
        <p14:creationId xmlns:p14="http://schemas.microsoft.com/office/powerpoint/2010/main" val="186898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35600" y="616332"/>
            <a:ext cx="8072799"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1CE5A03C-47A8-4608-B739-DCD2BAFFBFB9}" type="datetime1">
              <a:rPr lang="en-US" spc="-5" smtClean="0"/>
              <a:t>4/25/2024</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B586D8C9-6937-4ABF-AB6D-4D436A16A364}" type="datetime1">
              <a:rPr lang="en-US" spc="-5" smtClean="0"/>
              <a:t>4/25/2024</a:t>
            </a:fld>
            <a:endParaRPr spc="-5" dirty="0"/>
          </a:p>
        </p:txBody>
      </p:sp>
      <p:sp>
        <p:nvSpPr>
          <p:cNvPr id="6" name="Holder 6"/>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6" name="Holder 6"/>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A90E90D-3E19-4099-B618-06C9DD9E2B8F}" type="datetime1">
              <a:rPr lang="en-US" spc="-5" smtClean="0"/>
              <a:t>4/25/2024</a:t>
            </a:fld>
            <a:endParaRPr spc="-5" dirty="0"/>
          </a:p>
        </p:txBody>
      </p:sp>
      <p:sp>
        <p:nvSpPr>
          <p:cNvPr id="7" name="Holder 7"/>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4" name="Holder 4"/>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89EE49AB-8AC0-4452-B5AF-F369F05D3A30}" type="datetime1">
              <a:rPr lang="en-US" spc="-5" smtClean="0"/>
              <a:t>4/25/2024</a:t>
            </a:fld>
            <a:endParaRPr spc="-5" dirty="0"/>
          </a:p>
        </p:txBody>
      </p:sp>
      <p:sp>
        <p:nvSpPr>
          <p:cNvPr id="5" name="Holder 5"/>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286000" y="539495"/>
            <a:ext cx="4392166" cy="862583"/>
          </a:xfrm>
          <a:prstGeom prst="rect">
            <a:avLst/>
          </a:prstGeom>
          <a:blipFill>
            <a:blip r:embed="rId2" cstate="print"/>
            <a:stretch>
              <a:fillRect/>
            </a:stretch>
          </a:blipFill>
        </p:spPr>
        <p:txBody>
          <a:bodyPr wrap="square" lIns="0" tIns="0" rIns="0" bIns="0" rtlCol="0"/>
          <a:lstStyle/>
          <a:p>
            <a:endParaRPr dirty="0"/>
          </a:p>
        </p:txBody>
      </p:sp>
      <p:sp>
        <p:nvSpPr>
          <p:cNvPr id="2" name="Holder 2"/>
          <p:cNvSpPr>
            <a:spLocks noGrp="1"/>
          </p:cNvSpPr>
          <p:nvPr>
            <p:ph type="ftr" sz="quarter" idx="5"/>
          </p:nvPr>
        </p:nvSpPr>
        <p:spPr/>
        <p:txBody>
          <a:bodyPr lIns="0" tIns="0" rIns="0" bIns="0"/>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3" name="Holder 3"/>
          <p:cNvSpPr>
            <a:spLocks noGrp="1"/>
          </p:cNvSpPr>
          <p:nvPr>
            <p:ph type="dt" sz="half" idx="6"/>
          </p:nvPr>
        </p:nvSpPr>
        <p:spPr/>
        <p:txBody>
          <a:bodyPr lIns="0" tIns="0" rIns="0" bIns="0"/>
          <a:lstStyle>
            <a:lvl1pPr>
              <a:defRPr sz="1200" b="0" i="0">
                <a:solidFill>
                  <a:srgbClr val="878787"/>
                </a:solidFill>
                <a:latin typeface="Calibri"/>
                <a:cs typeface="Calibri"/>
              </a:defRPr>
            </a:lvl1pPr>
          </a:lstStyle>
          <a:p>
            <a:pPr marL="12700">
              <a:lnSpc>
                <a:spcPts val="1240"/>
              </a:lnSpc>
            </a:pPr>
            <a:fld id="{D24F81F3-3315-4D2C-972E-96C6B1D4473B}" type="datetime1">
              <a:rPr lang="en-US" spc="-5" smtClean="0"/>
              <a:t>4/25/2024</a:t>
            </a:fld>
            <a:endParaRPr spc="-5" dirty="0"/>
          </a:p>
        </p:txBody>
      </p:sp>
      <p:sp>
        <p:nvSpPr>
          <p:cNvPr id="4" name="Holder 4"/>
          <p:cNvSpPr>
            <a:spLocks noGrp="1"/>
          </p:cNvSpPr>
          <p:nvPr>
            <p:ph type="sldNum" sz="quarter" idx="7"/>
          </p:nvPr>
        </p:nvSpPr>
        <p:spPr/>
        <p:txBody>
          <a:bodyPr lIns="0" tIns="0" rIns="0" bIns="0"/>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60624" y="2528847"/>
            <a:ext cx="5422750" cy="1031239"/>
          </a:xfrm>
          <a:prstGeom prst="rect">
            <a:avLst/>
          </a:prstGeom>
        </p:spPr>
        <p:txBody>
          <a:bodyPr wrap="square" lIns="0" tIns="0" rIns="0" bIns="0">
            <a:spAutoFit/>
          </a:bodyPr>
          <a:lstStyle>
            <a:lvl1pPr>
              <a:defRPr sz="6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51009" y="1664462"/>
            <a:ext cx="8441981" cy="2327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28642" y="6475983"/>
            <a:ext cx="720089"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r>
              <a:rPr spc="-5" dirty="0"/>
              <a:t>BATCH</a:t>
            </a:r>
            <a:r>
              <a:rPr spc="-70" dirty="0"/>
              <a:t> </a:t>
            </a:r>
            <a:r>
              <a:rPr spc="-5" dirty="0"/>
              <a:t>NO:</a:t>
            </a:r>
          </a:p>
        </p:txBody>
      </p:sp>
      <p:sp>
        <p:nvSpPr>
          <p:cNvPr id="5" name="Holder 5"/>
          <p:cNvSpPr>
            <a:spLocks noGrp="1"/>
          </p:cNvSpPr>
          <p:nvPr>
            <p:ph type="dt" sz="half" idx="6"/>
          </p:nvPr>
        </p:nvSpPr>
        <p:spPr>
          <a:xfrm>
            <a:off x="535635" y="6475983"/>
            <a:ext cx="735965"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12700">
              <a:lnSpc>
                <a:spcPts val="1240"/>
              </a:lnSpc>
            </a:pPr>
            <a:fld id="{EA723EAD-84B2-42F9-8388-F22D80B5654E}" type="datetime1">
              <a:rPr lang="en-US" spc="-5" smtClean="0"/>
              <a:t>4/25/2024</a:t>
            </a:fld>
            <a:endParaRPr spc="-5" dirty="0"/>
          </a:p>
        </p:txBody>
      </p:sp>
      <p:sp>
        <p:nvSpPr>
          <p:cNvPr id="6" name="Holder 6"/>
          <p:cNvSpPr>
            <a:spLocks noGrp="1"/>
          </p:cNvSpPr>
          <p:nvPr>
            <p:ph type="sldNum" sz="quarter" idx="7"/>
          </p:nvPr>
        </p:nvSpPr>
        <p:spPr>
          <a:xfrm>
            <a:off x="8496554" y="6475983"/>
            <a:ext cx="128270" cy="177800"/>
          </a:xfrm>
          <a:prstGeom prst="rect">
            <a:avLst/>
          </a:prstGeom>
        </p:spPr>
        <p:txBody>
          <a:bodyPr wrap="square" lIns="0" tIns="0" rIns="0" bIns="0">
            <a:spAutoFit/>
          </a:bodyPr>
          <a:lstStyle>
            <a:lvl1pPr>
              <a:defRPr sz="1200" b="0" i="0">
                <a:solidFill>
                  <a:srgbClr val="878787"/>
                </a:solidFill>
                <a:latin typeface="Calibri"/>
                <a:cs typeface="Calibri"/>
              </a:defRPr>
            </a:lvl1pPr>
          </a:lstStyle>
          <a:p>
            <a:pPr marL="254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4151" y="1527447"/>
            <a:ext cx="6629399" cy="3093476"/>
          </a:xfrm>
          <a:prstGeom prst="rect">
            <a:avLst/>
          </a:prstGeom>
        </p:spPr>
        <p:txBody>
          <a:bodyPr vert="horz" wrap="square" lIns="0" tIns="8890" rIns="0" bIns="0" rtlCol="0">
            <a:spAutoFit/>
          </a:bodyPr>
          <a:lstStyle/>
          <a:p>
            <a:pPr marL="12065" marR="5080" algn="ctr">
              <a:lnSpc>
                <a:spcPct val="101600"/>
              </a:lnSpc>
              <a:spcBef>
                <a:spcPts val="70"/>
              </a:spcBef>
            </a:pPr>
            <a:r>
              <a:rPr sz="1600" b="1" spc="-25" dirty="0">
                <a:latin typeface="Times New Roman"/>
                <a:cs typeface="Times New Roman"/>
              </a:rPr>
              <a:t>DEPARTMENT </a:t>
            </a:r>
            <a:r>
              <a:rPr sz="1600" b="1" spc="-5" dirty="0">
                <a:latin typeface="Times New Roman"/>
                <a:cs typeface="Times New Roman"/>
              </a:rPr>
              <a:t>OF COMPUTER SCIENCE</a:t>
            </a:r>
            <a:r>
              <a:rPr sz="1600" b="1" spc="-125" dirty="0">
                <a:latin typeface="Times New Roman"/>
                <a:cs typeface="Times New Roman"/>
              </a:rPr>
              <a:t> </a:t>
            </a:r>
            <a:r>
              <a:rPr sz="1600" b="1" dirty="0">
                <a:latin typeface="Times New Roman"/>
                <a:cs typeface="Times New Roman"/>
              </a:rPr>
              <a:t>&amp;  </a:t>
            </a:r>
            <a:r>
              <a:rPr sz="1600" b="1" spc="-5" dirty="0">
                <a:latin typeface="Times New Roman"/>
                <a:cs typeface="Times New Roman"/>
              </a:rPr>
              <a:t>ENGINEERING </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SCHOOL OF COMPUTING</a:t>
            </a:r>
            <a:endParaRPr lang="en-US" sz="1600" b="1" spc="-5" dirty="0">
              <a:latin typeface="Times New Roman"/>
              <a:cs typeface="Times New Roman"/>
            </a:endParaRPr>
          </a:p>
          <a:p>
            <a:pPr marL="12065" marR="5080" algn="ctr">
              <a:lnSpc>
                <a:spcPct val="101600"/>
              </a:lnSpc>
              <a:spcBef>
                <a:spcPts val="70"/>
              </a:spcBef>
            </a:pPr>
            <a:r>
              <a:rPr lang="en-IN" sz="1600" b="1" spc="-5" dirty="0">
                <a:latin typeface="Times New Roman"/>
                <a:cs typeface="Times New Roman"/>
              </a:rPr>
              <a:t>1156CS701-MAJOR PROJECT</a:t>
            </a:r>
            <a:r>
              <a:rPr sz="1600" b="1" spc="-5" dirty="0">
                <a:latin typeface="Times New Roman"/>
                <a:cs typeface="Times New Roman"/>
              </a:rPr>
              <a:t>  </a:t>
            </a:r>
            <a:endParaRPr lang="en-IN" sz="1600" b="1" spc="-5" dirty="0">
              <a:latin typeface="Times New Roman"/>
              <a:cs typeface="Times New Roman"/>
            </a:endParaRPr>
          </a:p>
          <a:p>
            <a:pPr algn="ctr"/>
            <a:r>
              <a:rPr lang="en-US" sz="1600" b="1" dirty="0">
                <a:latin typeface="Times New Roman" pitchFamily="18" charset="0"/>
                <a:ea typeface="Verdana" pitchFamily="34" charset="0"/>
                <a:cs typeface="Times New Roman" pitchFamily="18" charset="0"/>
              </a:rPr>
              <a:t>INHOUSE</a:t>
            </a:r>
          </a:p>
          <a:p>
            <a:pPr marL="12065" marR="5080" algn="ctr">
              <a:lnSpc>
                <a:spcPct val="101600"/>
              </a:lnSpc>
              <a:spcBef>
                <a:spcPts val="70"/>
              </a:spcBef>
            </a:pPr>
            <a:r>
              <a:rPr lang="en-IN" sz="1600" b="1" spc="-5" dirty="0">
                <a:latin typeface="Times New Roman"/>
                <a:cs typeface="Times New Roman"/>
              </a:rPr>
              <a:t>WINTER </a:t>
            </a:r>
            <a:r>
              <a:rPr sz="1600" b="1" spc="-5" dirty="0">
                <a:latin typeface="Times New Roman"/>
                <a:cs typeface="Times New Roman"/>
              </a:rPr>
              <a:t>SEMESTER(</a:t>
            </a:r>
            <a:r>
              <a:rPr lang="en-IN" sz="1600" b="1" spc="-5" dirty="0">
                <a:latin typeface="Times New Roman"/>
                <a:cs typeface="Times New Roman"/>
              </a:rPr>
              <a:t>2023</a:t>
            </a:r>
            <a:r>
              <a:rPr sz="1600" b="1" spc="-5" dirty="0">
                <a:latin typeface="Times New Roman"/>
                <a:cs typeface="Times New Roman"/>
              </a:rPr>
              <a:t>-2</a:t>
            </a:r>
            <a:r>
              <a:rPr lang="en-US" sz="1600" b="1" spc="-5" dirty="0">
                <a:latin typeface="Times New Roman"/>
                <a:cs typeface="Times New Roman"/>
              </a:rPr>
              <a:t>0</a:t>
            </a:r>
            <a:r>
              <a:rPr lang="en-IN" sz="1600" b="1" spc="-5" dirty="0">
                <a:latin typeface="Times New Roman"/>
                <a:cs typeface="Times New Roman"/>
              </a:rPr>
              <a:t>24</a:t>
            </a:r>
            <a:r>
              <a:rPr sz="1600" b="1" spc="-5" dirty="0">
                <a:latin typeface="Times New Roman"/>
                <a:cs typeface="Times New Roman"/>
              </a:rPr>
              <a:t>)</a:t>
            </a:r>
            <a:endParaRPr lang="en-IN" sz="1600" b="1" spc="-5" dirty="0">
              <a:latin typeface="Times New Roman"/>
              <a:cs typeface="Times New Roman"/>
            </a:endParaRPr>
          </a:p>
          <a:p>
            <a:pPr marL="12065" marR="5080" algn="ctr">
              <a:lnSpc>
                <a:spcPct val="101600"/>
              </a:lnSpc>
              <a:spcBef>
                <a:spcPts val="70"/>
              </a:spcBef>
            </a:pPr>
            <a:r>
              <a:rPr sz="1600" b="1" spc="-5" dirty="0">
                <a:latin typeface="Times New Roman"/>
                <a:cs typeface="Times New Roman"/>
              </a:rPr>
              <a:t>  INITIAL</a:t>
            </a:r>
            <a:r>
              <a:rPr lang="en-US" sz="1600" b="1" spc="-5" dirty="0">
                <a:latin typeface="Times New Roman"/>
                <a:cs typeface="Times New Roman"/>
              </a:rPr>
              <a:t> </a:t>
            </a:r>
            <a:r>
              <a:rPr sz="1600" b="1" spc="-5" dirty="0">
                <a:latin typeface="Times New Roman"/>
                <a:cs typeface="Times New Roman"/>
              </a:rPr>
              <a:t>REVIEW</a:t>
            </a:r>
            <a:endParaRPr sz="1600" dirty="0">
              <a:latin typeface="Times New Roman"/>
              <a:cs typeface="Times New Roman"/>
            </a:endParaRPr>
          </a:p>
          <a:p>
            <a:pPr algn="ctr">
              <a:lnSpc>
                <a:spcPct val="100000"/>
              </a:lnSpc>
            </a:pPr>
            <a:endParaRPr sz="1700" dirty="0">
              <a:latin typeface="Times New Roman"/>
              <a:cs typeface="Times New Roman"/>
            </a:endParaRPr>
          </a:p>
          <a:p>
            <a:pPr algn="ctr">
              <a:lnSpc>
                <a:spcPct val="100000"/>
              </a:lnSpc>
              <a:spcBef>
                <a:spcPts val="45"/>
              </a:spcBef>
            </a:pPr>
            <a:endParaRPr sz="2250" dirty="0">
              <a:latin typeface="Times New Roman"/>
              <a:cs typeface="Times New Roman"/>
            </a:endParaRPr>
          </a:p>
          <a:p>
            <a:pPr marL="758190" algn="ctr">
              <a:lnSpc>
                <a:spcPct val="100000"/>
              </a:lnSpc>
            </a:pPr>
            <a:r>
              <a:rPr sz="2000" b="1" dirty="0">
                <a:latin typeface="Times New Roman"/>
                <a:cs typeface="Times New Roman"/>
              </a:rPr>
              <a:t>“</a:t>
            </a:r>
            <a:r>
              <a:rPr lang="en-IN" sz="2000" b="1" dirty="0">
                <a:latin typeface="Times New Roman"/>
                <a:cs typeface="Times New Roman"/>
              </a:rPr>
              <a:t>ENHANCING INSURANCE CLAIM INTEGRITY              USING MACHINE LEARNING  FOR </a:t>
            </a:r>
            <a:r>
              <a:rPr lang="en-US" sz="2000" b="1" dirty="0">
                <a:latin typeface="Times New Roman"/>
                <a:cs typeface="Times New Roman"/>
              </a:rPr>
              <a:t>FRAUD DETECTION AND ANALYSIS</a:t>
            </a:r>
            <a:r>
              <a:rPr sz="2000" b="1" spc="-5" dirty="0">
                <a:latin typeface="Times New Roman"/>
                <a:cs typeface="Times New Roman"/>
              </a:rPr>
              <a:t>”</a:t>
            </a:r>
            <a:endParaRPr sz="2000" dirty="0">
              <a:latin typeface="Times New Roman"/>
              <a:cs typeface="Times New Roman"/>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1</a:t>
            </a:fld>
            <a:endParaRPr dirty="0"/>
          </a:p>
        </p:txBody>
      </p:sp>
      <p:sp>
        <p:nvSpPr>
          <p:cNvPr id="3" name="object 3"/>
          <p:cNvSpPr txBox="1"/>
          <p:nvPr/>
        </p:nvSpPr>
        <p:spPr>
          <a:xfrm>
            <a:off x="4179325" y="5028760"/>
            <a:ext cx="1536954"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Times New Roman"/>
                <a:cs typeface="Times New Roman"/>
              </a:rPr>
              <a:t>PRESENTED</a:t>
            </a:r>
            <a:r>
              <a:rPr sz="1400" b="1" spc="-75" dirty="0">
                <a:latin typeface="Times New Roman"/>
                <a:cs typeface="Times New Roman"/>
              </a:rPr>
              <a:t> </a:t>
            </a:r>
            <a:r>
              <a:rPr sz="1400" b="1" spc="-5" dirty="0">
                <a:latin typeface="Times New Roman"/>
                <a:cs typeface="Times New Roman"/>
              </a:rPr>
              <a:t>BY</a:t>
            </a:r>
            <a:endParaRPr sz="1400" dirty="0">
              <a:latin typeface="Times New Roman"/>
              <a:cs typeface="Times New Roman"/>
            </a:endParaRPr>
          </a:p>
        </p:txBody>
      </p:sp>
      <p:sp>
        <p:nvSpPr>
          <p:cNvPr id="4" name="object 4"/>
          <p:cNvSpPr txBox="1"/>
          <p:nvPr/>
        </p:nvSpPr>
        <p:spPr>
          <a:xfrm>
            <a:off x="4179325" y="5275523"/>
            <a:ext cx="3974075" cy="770724"/>
          </a:xfrm>
          <a:prstGeom prst="rect">
            <a:avLst/>
          </a:prstGeom>
        </p:spPr>
        <p:txBody>
          <a:bodyPr vert="horz" wrap="square" lIns="0" tIns="46990" rIns="0" bIns="0" rtlCol="0">
            <a:spAutoFit/>
          </a:bodyPr>
          <a:lstStyle/>
          <a:p>
            <a:pPr marL="190500" indent="-177800">
              <a:lnSpc>
                <a:spcPct val="100000"/>
              </a:lnSpc>
              <a:spcBef>
                <a:spcPts val="370"/>
              </a:spcBef>
              <a:buAutoNum type="arabicPeriod"/>
              <a:tabLst>
                <a:tab pos="190500" algn="l"/>
              </a:tabLst>
            </a:pPr>
            <a:r>
              <a:rPr lang="en-US" sz="1400" b="1" spc="-5" dirty="0">
                <a:latin typeface="Times New Roman"/>
                <a:cs typeface="Times New Roman"/>
              </a:rPr>
              <a:t>Y.Karunkumar</a:t>
            </a:r>
            <a:r>
              <a:rPr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18059</a:t>
            </a:r>
            <a:r>
              <a:rPr sz="1400" b="1" spc="-5" dirty="0">
                <a:latin typeface="Times New Roman"/>
                <a:cs typeface="Times New Roman"/>
              </a:rPr>
              <a:t>)(</a:t>
            </a:r>
            <a:r>
              <a:rPr lang="en-US" sz="1400" b="1" spc="-5" dirty="0">
                <a:latin typeface="Times New Roman"/>
                <a:cs typeface="Times New Roman"/>
              </a:rPr>
              <a:t>20UECS1037</a:t>
            </a:r>
            <a:r>
              <a:rPr sz="1400" b="1" spc="-5" dirty="0">
                <a:latin typeface="Times New Roman"/>
                <a:cs typeface="Times New Roman"/>
              </a:rPr>
              <a:t>)</a:t>
            </a:r>
            <a:endParaRPr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M.V.Vishnuvardhan</a:t>
            </a:r>
            <a:r>
              <a:rPr sz="1400" b="1" spc="-5" dirty="0">
                <a:latin typeface="Times New Roman"/>
                <a:cs typeface="Times New Roman"/>
              </a:rPr>
              <a:t> </a:t>
            </a:r>
            <a:r>
              <a:rPr sz="1400" b="1" dirty="0">
                <a:latin typeface="Times New Roman"/>
                <a:cs typeface="Times New Roman"/>
              </a:rPr>
              <a:t>(VTU</a:t>
            </a:r>
            <a:r>
              <a:rPr lang="en-US" sz="1400" b="1" spc="-114" dirty="0">
                <a:latin typeface="Times New Roman"/>
                <a:cs typeface="Times New Roman"/>
              </a:rPr>
              <a:t>16707</a:t>
            </a:r>
            <a:r>
              <a:rPr sz="1400" b="1" spc="-5" dirty="0">
                <a:latin typeface="Times New Roman"/>
                <a:cs typeface="Times New Roman"/>
              </a:rPr>
              <a:t>)(</a:t>
            </a:r>
            <a:r>
              <a:rPr lang="en-US" sz="1400" b="1" spc="-5" dirty="0">
                <a:latin typeface="Times New Roman"/>
                <a:cs typeface="Times New Roman"/>
              </a:rPr>
              <a:t>20UECS0603</a:t>
            </a:r>
            <a:r>
              <a:rPr sz="1400" b="1" spc="-5" dirty="0">
                <a:latin typeface="Times New Roman"/>
                <a:cs typeface="Times New Roman"/>
              </a:rPr>
              <a:t>)</a:t>
            </a:r>
            <a:endParaRPr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Y.Ramanareddy</a:t>
            </a:r>
            <a:r>
              <a:rPr sz="1400" b="1" spc="-5" dirty="0">
                <a:latin typeface="Times New Roman"/>
                <a:cs typeface="Times New Roman"/>
              </a:rPr>
              <a:t> </a:t>
            </a:r>
            <a:r>
              <a:rPr sz="1400" b="1" dirty="0">
                <a:latin typeface="Times New Roman"/>
                <a:cs typeface="Times New Roman"/>
              </a:rPr>
              <a:t>(VTU</a:t>
            </a:r>
            <a:r>
              <a:rPr sz="1400" b="1" spc="-114" dirty="0">
                <a:latin typeface="Times New Roman"/>
                <a:cs typeface="Times New Roman"/>
              </a:rPr>
              <a:t> </a:t>
            </a:r>
            <a:r>
              <a:rPr lang="en-US" sz="1400" b="1" spc="-5" dirty="0">
                <a:latin typeface="Times New Roman"/>
                <a:cs typeface="Times New Roman"/>
              </a:rPr>
              <a:t>16717</a:t>
            </a:r>
            <a:r>
              <a:rPr sz="1400" b="1" spc="-5" dirty="0">
                <a:latin typeface="Times New Roman"/>
                <a:cs typeface="Times New Roman"/>
              </a:rPr>
              <a:t>)(</a:t>
            </a:r>
            <a:r>
              <a:rPr lang="en-US" sz="1400" b="1" spc="-5" dirty="0">
                <a:latin typeface="Times New Roman"/>
                <a:cs typeface="Times New Roman"/>
              </a:rPr>
              <a:t>20UECS1046</a:t>
            </a:r>
            <a:r>
              <a:rPr sz="1400" b="1" spc="-5" dirty="0">
                <a:latin typeface="Times New Roman"/>
                <a:cs typeface="Times New Roman"/>
              </a:rPr>
              <a:t>)</a:t>
            </a:r>
            <a:endParaRPr sz="1400" dirty="0">
              <a:latin typeface="Times New Roman"/>
              <a:cs typeface="Times New Roman"/>
            </a:endParaRPr>
          </a:p>
        </p:txBody>
      </p:sp>
      <p:sp>
        <p:nvSpPr>
          <p:cNvPr id="5" name="object 5"/>
          <p:cNvSpPr txBox="1"/>
          <p:nvPr/>
        </p:nvSpPr>
        <p:spPr>
          <a:xfrm>
            <a:off x="636227" y="5027810"/>
            <a:ext cx="1497373" cy="228268"/>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SUPERVISED</a:t>
            </a:r>
            <a:r>
              <a:rPr sz="1400" b="1" spc="-70" dirty="0">
                <a:latin typeface="Times New Roman"/>
                <a:cs typeface="Times New Roman"/>
              </a:rPr>
              <a:t> </a:t>
            </a:r>
            <a:r>
              <a:rPr sz="1400" b="1" spc="-5" dirty="0">
                <a:latin typeface="Times New Roman"/>
                <a:cs typeface="Times New Roman"/>
              </a:rPr>
              <a:t>BY</a:t>
            </a:r>
            <a:endParaRPr sz="1400" dirty="0">
              <a:latin typeface="Times New Roman"/>
              <a:cs typeface="Times New Roman"/>
            </a:endParaRPr>
          </a:p>
        </p:txBody>
      </p:sp>
      <p:sp>
        <p:nvSpPr>
          <p:cNvPr id="6" name="object 6"/>
          <p:cNvSpPr txBox="1"/>
          <p:nvPr/>
        </p:nvSpPr>
        <p:spPr>
          <a:xfrm>
            <a:off x="636226" y="5308363"/>
            <a:ext cx="2371090" cy="228268"/>
          </a:xfrm>
          <a:prstGeom prst="rect">
            <a:avLst/>
          </a:prstGeom>
        </p:spPr>
        <p:txBody>
          <a:bodyPr vert="horz" wrap="square" lIns="0" tIns="12700" rIns="0" bIns="0" rtlCol="0">
            <a:spAutoFit/>
          </a:bodyPr>
          <a:lstStyle/>
          <a:p>
            <a:pPr marL="12700">
              <a:lnSpc>
                <a:spcPct val="100000"/>
              </a:lnSpc>
              <a:spcBef>
                <a:spcPts val="100"/>
              </a:spcBef>
            </a:pPr>
            <a:r>
              <a:rPr sz="1400" b="1" spc="-25" dirty="0">
                <a:latin typeface="Times New Roman"/>
                <a:cs typeface="Times New Roman"/>
              </a:rPr>
              <a:t>Dr.</a:t>
            </a:r>
            <a:r>
              <a:rPr lang="en-US" sz="1400" b="1" spc="-25" dirty="0">
                <a:latin typeface="Times New Roman"/>
                <a:cs typeface="Times New Roman"/>
              </a:rPr>
              <a:t> S.Lalitha </a:t>
            </a:r>
            <a:endParaRPr sz="1400" dirty="0">
              <a:latin typeface="Times New Roman"/>
              <a:cs typeface="Times New Roman"/>
            </a:endParaRPr>
          </a:p>
        </p:txBody>
      </p:sp>
      <p:sp>
        <p:nvSpPr>
          <p:cNvPr id="10" name="Date Placeholder 9">
            <a:extLst>
              <a:ext uri="{FF2B5EF4-FFF2-40B4-BE49-F238E27FC236}">
                <a16:creationId xmlns:a16="http://schemas.microsoft.com/office/drawing/2014/main" id="{AE92E23E-1ED9-4881-B055-7436DD4C9741}"/>
              </a:ext>
            </a:extLst>
          </p:cNvPr>
          <p:cNvSpPr>
            <a:spLocks noGrp="1"/>
          </p:cNvSpPr>
          <p:nvPr>
            <p:ph type="dt" sz="half" idx="6"/>
          </p:nvPr>
        </p:nvSpPr>
        <p:spPr/>
        <p:txBody>
          <a:bodyPr/>
          <a:lstStyle/>
          <a:p>
            <a:pPr marL="12700">
              <a:lnSpc>
                <a:spcPts val="1240"/>
              </a:lnSpc>
            </a:pPr>
            <a:fld id="{C4EC10C3-7543-45B1-B257-8C3B3E23DDE0}" type="datetime1">
              <a:rPr lang="en-US" spc="-5" smtClean="0"/>
              <a:t>4/25/2024</a:t>
            </a:fld>
            <a:endParaRPr lang="en-US"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2400" b="1" spc="-5" dirty="0"/>
              <a:t>PROJECT TITLE</a:t>
            </a:r>
            <a:r>
              <a:rPr sz="2400" b="1" spc="-120" dirty="0"/>
              <a:t> </a:t>
            </a:r>
            <a:r>
              <a:rPr sz="2400" b="1" spc="-20" dirty="0"/>
              <a:t>JUSTIFICATION</a:t>
            </a:r>
            <a:endParaRPr sz="2400" b="1" dirty="0"/>
          </a:p>
        </p:txBody>
      </p:sp>
      <p:sp>
        <p:nvSpPr>
          <p:cNvPr id="6" name="Subtitle 5">
            <a:extLst>
              <a:ext uri="{FF2B5EF4-FFF2-40B4-BE49-F238E27FC236}">
                <a16:creationId xmlns:a16="http://schemas.microsoft.com/office/drawing/2014/main" id="{199C6A9E-63C3-5467-EB1B-B0843AA1E863}"/>
              </a:ext>
            </a:extLst>
          </p:cNvPr>
          <p:cNvSpPr>
            <a:spLocks noGrp="1"/>
          </p:cNvSpPr>
          <p:nvPr>
            <p:ph type="subTitle" idx="4"/>
          </p:nvPr>
        </p:nvSpPr>
        <p:spPr>
          <a:xfrm>
            <a:off x="266699" y="1371600"/>
            <a:ext cx="8610600" cy="3046988"/>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Insurance Company working as commercial enterprise from last few years have been experiencing fraud cases for all type of claims. Amount claimed by fraudulent is significantly huge that it may causes serious problems, hence along with government, different organization also working to detect and reduce such activities. </a:t>
            </a:r>
            <a:r>
              <a:rPr lang="en-US" dirty="0">
                <a:solidFill>
                  <a:srgbClr val="333333"/>
                </a:solidFill>
                <a:latin typeface="Times New Roman" panose="02020603050405020304" pitchFamily="18" charset="0"/>
                <a:cs typeface="Times New Roman" panose="02020603050405020304" pitchFamily="18" charset="0"/>
              </a:rPr>
              <a:t>Implementing a fraud detection and analysis system for insurance claims using machine learning not only helps mitigate financial losses but also enhances risk management, improves customer satisfaction, ensures regulatory compliance, provides valuable insights, and offers a competitive advantage in the insurance industry. We </a:t>
            </a:r>
            <a:r>
              <a:rPr lang="en-US" b="0" i="0" dirty="0">
                <a:solidFill>
                  <a:srgbClr val="333333"/>
                </a:solidFill>
                <a:effectLst/>
                <a:latin typeface="Times New Roman" panose="02020603050405020304" pitchFamily="18" charset="0"/>
                <a:cs typeface="Times New Roman" panose="02020603050405020304" pitchFamily="18" charset="0"/>
              </a:rPr>
              <a:t>aim to develop a project that work on insurance claim data set to detect fraud and fake claims amount. </a:t>
            </a:r>
          </a:p>
          <a:p>
            <a:pPr algn="just"/>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2F565878-8DEF-4C04-AC09-D586033F9EB1}" type="datetime1">
              <a:rPr lang="en-US" spc="-5" smtClean="0"/>
              <a:t>4/25/2024</a:t>
            </a:fld>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2400" b="1" spc="-5" dirty="0"/>
              <a:t>OBJECTIVE</a:t>
            </a:r>
            <a:r>
              <a:rPr sz="2400" spc="-5" dirty="0"/>
              <a:t> </a:t>
            </a:r>
            <a:r>
              <a:rPr sz="2400" b="1" spc="-5" dirty="0"/>
              <a:t>OF THE</a:t>
            </a:r>
            <a:r>
              <a:rPr sz="2400" b="1" spc="-215" dirty="0"/>
              <a:t> </a:t>
            </a:r>
            <a:r>
              <a:rPr sz="2400" b="1" spc="-5" dirty="0"/>
              <a:t>PROJECT</a:t>
            </a:r>
            <a:endParaRPr sz="2400" b="1" dirty="0"/>
          </a:p>
        </p:txBody>
      </p:sp>
      <p:sp>
        <p:nvSpPr>
          <p:cNvPr id="7" name="Subtitle 6">
            <a:extLst>
              <a:ext uri="{FF2B5EF4-FFF2-40B4-BE49-F238E27FC236}">
                <a16:creationId xmlns:a16="http://schemas.microsoft.com/office/drawing/2014/main" id="{158DFC1E-079A-C554-62D1-0355428F57A6}"/>
              </a:ext>
            </a:extLst>
          </p:cNvPr>
          <p:cNvSpPr>
            <a:spLocks noGrp="1"/>
          </p:cNvSpPr>
          <p:nvPr>
            <p:ph type="subTitle" idx="4"/>
          </p:nvPr>
        </p:nvSpPr>
        <p:spPr>
          <a:xfrm>
            <a:off x="298786" y="1981200"/>
            <a:ext cx="8379800" cy="3046988"/>
          </a:xfrm>
        </p:spPr>
        <p:txBody>
          <a:bodyPr/>
          <a:lstStyle/>
          <a:p>
            <a:pPr algn="just"/>
            <a:r>
              <a:rPr lang="en-US" dirty="0">
                <a:latin typeface="Times New Roman" panose="02020603050405020304" pitchFamily="18" charset="0"/>
                <a:cs typeface="Times New Roman" panose="02020603050405020304" pitchFamily="18" charset="0"/>
              </a:rPr>
              <a:t>The main goal of the research consists of developing affective and accurate machine learning model which can be used for detecting insurance fraud claims. To accomplish it, objectives are summarized as follows :</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study and understand about the insurance Fraud Claim Detection.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study how the Machine Learning can be used to fraud claim detection.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compare and identify different machine learning algorithms for fraud claim detection.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Study different evaluation methods used in classification problems.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propose machine learning solution to identify a fraud claim with high accuracy.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9D0F0D0-850C-41F4-A9E3-74C6B86CBB58}" type="datetime1">
              <a:rPr lang="en-US" spc="-5" smtClean="0"/>
              <a:t>4/25/2024</a:t>
            </a:fld>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FB7FD0-2421-B7E6-825F-AC30AA41CF47}"/>
              </a:ext>
            </a:extLst>
          </p:cNvPr>
          <p:cNvSpPr>
            <a:spLocks noGrp="1"/>
          </p:cNvSpPr>
          <p:nvPr>
            <p:ph type="body" idx="1"/>
          </p:nvPr>
        </p:nvSpPr>
        <p:spPr>
          <a:xfrm>
            <a:off x="351009" y="1664462"/>
            <a:ext cx="8441981" cy="1384995"/>
          </a:xfrm>
        </p:spPr>
        <p:txBody>
          <a:bodyPr/>
          <a:lstStyle/>
          <a:p>
            <a:pPr algn="just"/>
            <a:r>
              <a:rPr lang="en-US" dirty="0">
                <a:latin typeface="Times New Roman" panose="02020603050405020304" pitchFamily="18" charset="0"/>
                <a:cs typeface="Times New Roman" panose="02020603050405020304" pitchFamily="18" charset="0"/>
              </a:rPr>
              <a:t>This research aims to identify what are the major determinants of fraud claims and proposed a machine learning solution for detecting fraud claims. Past claim data will be analyzed with underwriting details. Those data were imported into Python as a data frame. The imported dataset was separated into Training, Validating and testing datasets and applied the machine learning algorithm.</a:t>
            </a:r>
          </a:p>
        </p:txBody>
      </p:sp>
      <p:sp>
        <p:nvSpPr>
          <p:cNvPr id="4" name="Footer Placeholder 3">
            <a:extLst>
              <a:ext uri="{FF2B5EF4-FFF2-40B4-BE49-F238E27FC236}">
                <a16:creationId xmlns:a16="http://schemas.microsoft.com/office/drawing/2014/main" id="{CEDCF63D-43CC-6153-86FE-90FBCAF6B667}"/>
              </a:ext>
            </a:extLst>
          </p:cNvPr>
          <p:cNvSpPr>
            <a:spLocks noGrp="1"/>
          </p:cNvSpPr>
          <p:nvPr>
            <p:ph type="ftr" sz="quarter" idx="5"/>
          </p:nvPr>
        </p:nvSpPr>
        <p:spPr/>
        <p:txBody>
          <a:bodyPr/>
          <a:lstStyle/>
          <a:p>
            <a:pPr marL="12700">
              <a:lnSpc>
                <a:spcPts val="1240"/>
              </a:lnSpc>
            </a:pPr>
            <a:r>
              <a:rPr lang="en-US" spc="-5" dirty="0"/>
              <a:t>BATCH</a:t>
            </a:r>
            <a:r>
              <a:rPr lang="en-US" spc="-70" dirty="0"/>
              <a:t> </a:t>
            </a:r>
            <a:r>
              <a:rPr lang="en-US" spc="-5" dirty="0"/>
              <a:t>NO:</a:t>
            </a:r>
          </a:p>
        </p:txBody>
      </p:sp>
      <p:sp>
        <p:nvSpPr>
          <p:cNvPr id="5" name="Date Placeholder 4">
            <a:extLst>
              <a:ext uri="{FF2B5EF4-FFF2-40B4-BE49-F238E27FC236}">
                <a16:creationId xmlns:a16="http://schemas.microsoft.com/office/drawing/2014/main" id="{87DAAFEB-41E6-6014-0954-BF2DAC08CD16}"/>
              </a:ext>
            </a:extLst>
          </p:cNvPr>
          <p:cNvSpPr>
            <a:spLocks noGrp="1"/>
          </p:cNvSpPr>
          <p:nvPr>
            <p:ph type="dt" sz="half" idx="6"/>
          </p:nvPr>
        </p:nvSpPr>
        <p:spPr/>
        <p:txBody>
          <a:bodyPr/>
          <a:lstStyle/>
          <a:p>
            <a:pPr marL="12700">
              <a:lnSpc>
                <a:spcPts val="1240"/>
              </a:lnSpc>
            </a:pPr>
            <a:fld id="{B586D8C9-6937-4ABF-AB6D-4D436A16A364}" type="datetime1">
              <a:rPr lang="en-US" spc="-5" smtClean="0"/>
              <a:t>4/25/2024</a:t>
            </a:fld>
            <a:endParaRPr lang="en-US" spc="-5" dirty="0"/>
          </a:p>
        </p:txBody>
      </p:sp>
      <p:sp>
        <p:nvSpPr>
          <p:cNvPr id="6" name="Slide Number Placeholder 5">
            <a:extLst>
              <a:ext uri="{FF2B5EF4-FFF2-40B4-BE49-F238E27FC236}">
                <a16:creationId xmlns:a16="http://schemas.microsoft.com/office/drawing/2014/main" id="{E543E54C-7C48-3547-1E5C-970B2D87AB61}"/>
              </a:ext>
            </a:extLst>
          </p:cNvPr>
          <p:cNvSpPr>
            <a:spLocks noGrp="1"/>
          </p:cNvSpPr>
          <p:nvPr>
            <p:ph type="sldNum" sz="quarter" idx="7"/>
          </p:nvPr>
        </p:nvSpPr>
        <p:spPr/>
        <p:txBody>
          <a:bodyPr/>
          <a:lstStyle/>
          <a:p>
            <a:pPr marL="25400">
              <a:lnSpc>
                <a:spcPts val="1240"/>
              </a:lnSpc>
            </a:pPr>
            <a:fld id="{81D60167-4931-47E6-BA6A-407CBD079E47}" type="slidenum">
              <a:rPr lang="en-US" smtClean="0"/>
              <a:t>4</a:t>
            </a:fld>
            <a:endParaRPr lang="en-US" dirty="0"/>
          </a:p>
        </p:txBody>
      </p:sp>
      <p:sp>
        <p:nvSpPr>
          <p:cNvPr id="8" name="TextBox 7">
            <a:extLst>
              <a:ext uri="{FF2B5EF4-FFF2-40B4-BE49-F238E27FC236}">
                <a16:creationId xmlns:a16="http://schemas.microsoft.com/office/drawing/2014/main" id="{660BAD9C-FB1B-6A81-BC86-697029FBAC42}"/>
              </a:ext>
            </a:extLst>
          </p:cNvPr>
          <p:cNvSpPr txBox="1"/>
          <p:nvPr/>
        </p:nvSpPr>
        <p:spPr>
          <a:xfrm>
            <a:off x="535635" y="609600"/>
            <a:ext cx="4572000" cy="461665"/>
          </a:xfrm>
          <a:prstGeom prst="rect">
            <a:avLst/>
          </a:prstGeom>
          <a:noFill/>
        </p:spPr>
        <p:txBody>
          <a:bodyPr wrap="square">
            <a:spAutoFit/>
          </a:bodyPr>
          <a:lstStyle/>
          <a:p>
            <a:r>
              <a:rPr lang="en-US" sz="2400" b="1" spc="-5">
                <a:latin typeface="Times New Roman" panose="02020603050405020304" pitchFamily="18" charset="0"/>
                <a:cs typeface="Times New Roman" panose="02020603050405020304" pitchFamily="18" charset="0"/>
              </a:rPr>
              <a:t>SCOPE OF </a:t>
            </a:r>
            <a:r>
              <a:rPr lang="en-US" sz="2400" b="1" spc="-5" dirty="0">
                <a:latin typeface="Times New Roman" panose="02020603050405020304" pitchFamily="18" charset="0"/>
                <a:cs typeface="Times New Roman" panose="02020603050405020304" pitchFamily="18" charset="0"/>
              </a:rPr>
              <a:t>THE</a:t>
            </a:r>
            <a:r>
              <a:rPr lang="en-US" sz="2400" b="1" spc="-215" dirty="0">
                <a:latin typeface="Times New Roman" panose="02020603050405020304" pitchFamily="18" charset="0"/>
                <a:cs typeface="Times New Roman" panose="02020603050405020304" pitchFamily="18" charset="0"/>
              </a:rPr>
              <a:t> </a:t>
            </a:r>
            <a:r>
              <a:rPr lang="en-US" sz="2400" b="1" spc="-5" dirty="0">
                <a:latin typeface="Times New Roman" panose="02020603050405020304" pitchFamily="18" charset="0"/>
                <a:cs typeface="Times New Roman" panose="02020603050405020304" pitchFamily="18" charset="0"/>
              </a:rPr>
              <a:t>PROJECT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625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91C4A43C-7C4F-4EF7-956F-F358244AFE34}" type="datetime1">
              <a:rPr lang="en-US" spc="-5" smtClean="0"/>
              <a:t>4/25/2024</a:t>
            </a:fld>
            <a:endParaRPr spc="-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5</a:t>
            </a:fld>
            <a:endParaRPr dirty="0"/>
          </a:p>
        </p:txBody>
      </p:sp>
      <p:sp>
        <p:nvSpPr>
          <p:cNvPr id="2" name="object 2"/>
          <p:cNvSpPr txBox="1">
            <a:spLocks noGrp="1"/>
          </p:cNvSpPr>
          <p:nvPr>
            <p:ph type="title"/>
          </p:nvPr>
        </p:nvSpPr>
        <p:spPr>
          <a:xfrm>
            <a:off x="535600" y="616332"/>
            <a:ext cx="4437380" cy="391160"/>
          </a:xfrm>
          <a:prstGeom prst="rect">
            <a:avLst/>
          </a:prstGeom>
        </p:spPr>
        <p:txBody>
          <a:bodyPr vert="horz" wrap="square" lIns="0" tIns="12700" rIns="0" bIns="0" rtlCol="0">
            <a:spAutoFit/>
          </a:bodyPr>
          <a:lstStyle/>
          <a:p>
            <a:pPr marL="12700">
              <a:lnSpc>
                <a:spcPct val="100000"/>
              </a:lnSpc>
              <a:spcBef>
                <a:spcPts val="100"/>
              </a:spcBef>
            </a:pPr>
            <a:r>
              <a:rPr sz="2400" spc="-5" dirty="0"/>
              <a:t>TIME PLAN OF THE</a:t>
            </a:r>
            <a:r>
              <a:rPr sz="2400" spc="-215" dirty="0"/>
              <a:t> </a:t>
            </a:r>
            <a:r>
              <a:rPr sz="2400" spc="-5" dirty="0"/>
              <a:t>PROJECT</a:t>
            </a:r>
            <a:endParaRPr sz="2400" dirty="0"/>
          </a:p>
        </p:txBody>
      </p:sp>
      <p:graphicFrame>
        <p:nvGraphicFramePr>
          <p:cNvPr id="3" name="object 3"/>
          <p:cNvGraphicFramePr>
            <a:graphicFrameLocks noGrp="1"/>
          </p:cNvGraphicFramePr>
          <p:nvPr>
            <p:extLst>
              <p:ext uri="{D42A27DB-BD31-4B8C-83A1-F6EECF244321}">
                <p14:modId xmlns:p14="http://schemas.microsoft.com/office/powerpoint/2010/main" val="2276377980"/>
              </p:ext>
            </p:extLst>
          </p:nvPr>
        </p:nvGraphicFramePr>
        <p:xfrm>
          <a:off x="783100" y="1664462"/>
          <a:ext cx="7995286" cy="2407889"/>
        </p:xfrm>
        <a:graphic>
          <a:graphicData uri="http://schemas.openxmlformats.org/drawingml/2006/table">
            <a:tbl>
              <a:tblPr firstRow="1" bandRow="1">
                <a:tableStyleId>{2D5ABB26-0587-4C30-8999-92F81FD0307C}</a:tableStyleId>
              </a:tblPr>
              <a:tblGrid>
                <a:gridCol w="1628229">
                  <a:extLst>
                    <a:ext uri="{9D8B030D-6E8A-4147-A177-3AD203B41FA5}">
                      <a16:colId xmlns:a16="http://schemas.microsoft.com/office/drawing/2014/main" val="20000"/>
                    </a:ext>
                  </a:extLst>
                </a:gridCol>
                <a:gridCol w="1628229">
                  <a:extLst>
                    <a:ext uri="{9D8B030D-6E8A-4147-A177-3AD203B41FA5}">
                      <a16:colId xmlns:a16="http://schemas.microsoft.com/office/drawing/2014/main" val="20001"/>
                    </a:ext>
                  </a:extLst>
                </a:gridCol>
                <a:gridCol w="1773052">
                  <a:extLst>
                    <a:ext uri="{9D8B030D-6E8A-4147-A177-3AD203B41FA5}">
                      <a16:colId xmlns:a16="http://schemas.microsoft.com/office/drawing/2014/main" val="20002"/>
                    </a:ext>
                  </a:extLst>
                </a:gridCol>
                <a:gridCol w="1482888">
                  <a:extLst>
                    <a:ext uri="{9D8B030D-6E8A-4147-A177-3AD203B41FA5}">
                      <a16:colId xmlns:a16="http://schemas.microsoft.com/office/drawing/2014/main" val="20003"/>
                    </a:ext>
                  </a:extLst>
                </a:gridCol>
                <a:gridCol w="1482888">
                  <a:extLst>
                    <a:ext uri="{9D8B030D-6E8A-4147-A177-3AD203B41FA5}">
                      <a16:colId xmlns:a16="http://schemas.microsoft.com/office/drawing/2014/main" val="2104964394"/>
                    </a:ext>
                  </a:extLst>
                </a:gridCol>
              </a:tblGrid>
              <a:tr h="487649">
                <a:tc>
                  <a:txBody>
                    <a:bodyPr/>
                    <a:lstStyle/>
                    <a:p>
                      <a:pPr marL="85090">
                        <a:lnSpc>
                          <a:spcPct val="100000"/>
                        </a:lnSpc>
                        <a:spcBef>
                          <a:spcPts val="595"/>
                        </a:spcBef>
                      </a:pPr>
                      <a:r>
                        <a:rPr lang="en-IN" sz="2000" b="1" spc="-5" dirty="0">
                          <a:latin typeface="Times New Roman"/>
                          <a:cs typeface="Times New Roman"/>
                        </a:rPr>
                        <a:t>January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00000"/>
                        </a:lnSpc>
                        <a:spcBef>
                          <a:spcPts val="595"/>
                        </a:spcBef>
                      </a:pPr>
                      <a:r>
                        <a:rPr lang="en-IN" sz="2000" b="1" spc="-5" dirty="0">
                          <a:latin typeface="Times New Roman"/>
                          <a:cs typeface="Times New Roman"/>
                        </a:rPr>
                        <a:t>February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725">
                        <a:lnSpc>
                          <a:spcPct val="100000"/>
                        </a:lnSpc>
                        <a:spcBef>
                          <a:spcPts val="595"/>
                        </a:spcBef>
                      </a:pPr>
                      <a:r>
                        <a:rPr lang="en-IN" sz="2000" b="1" spc="-10" dirty="0">
                          <a:latin typeface="Times New Roman"/>
                          <a:cs typeface="Times New Roman"/>
                        </a:rPr>
                        <a:t>March</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spc="-5" dirty="0">
                          <a:latin typeface="Times New Roman"/>
                          <a:cs typeface="Times New Roman"/>
                        </a:rPr>
                        <a:t>April</a:t>
                      </a:r>
                      <a:endParaRPr sz="2000" b="1" dirty="0">
                        <a:latin typeface="Times New Roman"/>
                        <a:cs typeface="Times New Roman"/>
                      </a:endParaRPr>
                    </a:p>
                  </a:txBody>
                  <a:tcPr marL="0" marR="0" marT="75565"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00FFFF"/>
                    </a:solidFill>
                  </a:tcPr>
                </a:tc>
                <a:tc>
                  <a:txBody>
                    <a:bodyPr/>
                    <a:lstStyle/>
                    <a:p>
                      <a:pPr marL="85090">
                        <a:lnSpc>
                          <a:spcPct val="100000"/>
                        </a:lnSpc>
                        <a:spcBef>
                          <a:spcPts val="595"/>
                        </a:spcBef>
                      </a:pPr>
                      <a:r>
                        <a:rPr lang="en-IN" sz="2000" b="1" dirty="0">
                          <a:latin typeface="Times New Roman"/>
                          <a:cs typeface="Times New Roman"/>
                        </a:rPr>
                        <a:t>May</a:t>
                      </a:r>
                      <a:endParaRPr sz="2000" b="1" dirty="0">
                        <a:latin typeface="Times New Roman"/>
                        <a:cs typeface="Times New Roman"/>
                      </a:endParaRPr>
                    </a:p>
                  </a:txBody>
                  <a:tcPr marL="0" marR="0" marT="75565"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00FFFF"/>
                    </a:solidFill>
                  </a:tcPr>
                </a:tc>
                <a:extLst>
                  <a:ext uri="{0D108BD9-81ED-4DB2-BD59-A6C34878D82A}">
                    <a16:rowId xmlns:a16="http://schemas.microsoft.com/office/drawing/2014/main" val="10000"/>
                  </a:ext>
                </a:extLst>
              </a:tr>
              <a:tr h="1830549">
                <a:tc>
                  <a:txBody>
                    <a:bodyPr/>
                    <a:lstStyle/>
                    <a:p>
                      <a:pPr marL="285750" indent="-285750">
                        <a:lnSpc>
                          <a:spcPct val="100000"/>
                        </a:lnSpc>
                        <a:buFont typeface="Arial" panose="020B0604020202020204" pitchFamily="34" charset="0"/>
                        <a:buChar char="•"/>
                      </a:pPr>
                      <a:r>
                        <a:rPr lang="en-US" sz="1800" dirty="0">
                          <a:latin typeface="Times New Roman"/>
                          <a:cs typeface="Times New Roman"/>
                        </a:rPr>
                        <a:t>Abstract</a:t>
                      </a:r>
                    </a:p>
                    <a:p>
                      <a:pPr marL="285750" indent="-285750">
                        <a:lnSpc>
                          <a:spcPct val="100000"/>
                        </a:lnSpc>
                        <a:buFont typeface="Arial" panose="020B0604020202020204" pitchFamily="34" charset="0"/>
                        <a:buChar char="•"/>
                      </a:pPr>
                      <a:r>
                        <a:rPr lang="en-US" sz="1800" dirty="0">
                          <a:latin typeface="Times New Roman"/>
                          <a:cs typeface="Times New Roman"/>
                        </a:rPr>
                        <a:t>Base papers</a:t>
                      </a:r>
                    </a:p>
                    <a:p>
                      <a:pPr marL="285750" indent="-285750">
                        <a:lnSpc>
                          <a:spcPct val="100000"/>
                        </a:lnSpc>
                        <a:buFont typeface="Arial" panose="020B0604020202020204" pitchFamily="34" charset="0"/>
                        <a:buChar char="•"/>
                      </a:pPr>
                      <a:r>
                        <a:rPr lang="en-US" sz="1800" dirty="0">
                          <a:latin typeface="Times New Roman"/>
                          <a:cs typeface="Times New Roman"/>
                        </a:rPr>
                        <a:t>References</a:t>
                      </a: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85750" indent="-285750">
                        <a:lnSpc>
                          <a:spcPct val="100000"/>
                        </a:lnSpc>
                        <a:buFont typeface="Arial" panose="020B0604020202020204" pitchFamily="34" charset="0"/>
                        <a:buChar char="•"/>
                      </a:pPr>
                      <a:r>
                        <a:rPr lang="en-US" sz="1800" dirty="0">
                          <a:latin typeface="Times New Roman"/>
                          <a:cs typeface="Times New Roman"/>
                        </a:rPr>
                        <a:t>Software requirement</a:t>
                      </a:r>
                    </a:p>
                    <a:p>
                      <a:pPr marL="285750" indent="-285750">
                        <a:lnSpc>
                          <a:spcPct val="100000"/>
                        </a:lnSpc>
                        <a:buFont typeface="Arial" panose="020B0604020202020204" pitchFamily="34" charset="0"/>
                        <a:buChar char="•"/>
                      </a:pPr>
                      <a:r>
                        <a:rPr lang="en-US" sz="1800" dirty="0">
                          <a:latin typeface="Times New Roman"/>
                          <a:cs typeface="Times New Roman"/>
                        </a:rPr>
                        <a:t>Specifications</a:t>
                      </a:r>
                    </a:p>
                    <a:p>
                      <a:pPr marL="285750" indent="-285750">
                        <a:lnSpc>
                          <a:spcPct val="100000"/>
                        </a:lnSpc>
                        <a:buFont typeface="Arial" panose="020B0604020202020204" pitchFamily="34" charset="0"/>
                        <a:buChar char="•"/>
                      </a:pPr>
                      <a:r>
                        <a:rPr lang="en-US" sz="1800" dirty="0">
                          <a:latin typeface="Times New Roman"/>
                          <a:cs typeface="Times New Roman"/>
                        </a:rPr>
                        <a:t>Architecture</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85750" indent="-285750">
                        <a:lnSpc>
                          <a:spcPct val="100000"/>
                        </a:lnSpc>
                        <a:buFont typeface="Arial" panose="020B0604020202020204" pitchFamily="34" charset="0"/>
                        <a:buChar char="•"/>
                      </a:pPr>
                      <a:r>
                        <a:rPr lang="en-US" sz="1800" dirty="0">
                          <a:latin typeface="Times New Roman"/>
                          <a:cs typeface="Times New Roman"/>
                        </a:rPr>
                        <a:t>Dataset</a:t>
                      </a:r>
                    </a:p>
                    <a:p>
                      <a:pPr marL="285750" indent="-285750">
                        <a:lnSpc>
                          <a:spcPct val="100000"/>
                        </a:lnSpc>
                        <a:buFont typeface="Arial" panose="020B0604020202020204" pitchFamily="34" charset="0"/>
                        <a:buChar char="•"/>
                      </a:pPr>
                      <a:r>
                        <a:rPr lang="en-US" sz="1800" dirty="0">
                          <a:latin typeface="Times New Roman"/>
                          <a:cs typeface="Times New Roman"/>
                        </a:rPr>
                        <a:t>Flow diagrams</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85750" indent="-285750">
                        <a:lnSpc>
                          <a:spcPct val="100000"/>
                        </a:lnSpc>
                        <a:buFont typeface="Arial" panose="020B0604020202020204" pitchFamily="34" charset="0"/>
                        <a:buChar char="•"/>
                      </a:pPr>
                      <a:r>
                        <a:rPr lang="en-US" sz="1800" dirty="0">
                          <a:latin typeface="Times New Roman"/>
                          <a:cs typeface="Times New Roman"/>
                        </a:rPr>
                        <a:t>Partial implementation </a:t>
                      </a:r>
                      <a:endParaRPr sz="1800" dirty="0">
                        <a:latin typeface="Times New Roman"/>
                        <a:cs typeface="Times New Roman"/>
                      </a:endParaRPr>
                    </a:p>
                  </a:txBody>
                  <a:tcPr marL="0" marR="0" marT="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tcPr>
                </a:tc>
                <a:tc>
                  <a:txBody>
                    <a:bodyPr/>
                    <a:lstStyle/>
                    <a:p>
                      <a:pPr marL="285750" indent="-285750">
                        <a:lnSpc>
                          <a:spcPct val="100000"/>
                        </a:lnSpc>
                        <a:buFont typeface="Arial" panose="020B0604020202020204" pitchFamily="34" charset="0"/>
                        <a:buChar char="•"/>
                      </a:pPr>
                      <a:r>
                        <a:rPr lang="en-US" sz="1800" dirty="0">
                          <a:latin typeface="Times New Roman"/>
                          <a:cs typeface="Times New Roman"/>
                        </a:rPr>
                        <a:t>Complete implementation</a:t>
                      </a:r>
                    </a:p>
                    <a:p>
                      <a:pPr marL="285750" indent="-285750">
                        <a:lnSpc>
                          <a:spcPct val="100000"/>
                        </a:lnSpc>
                        <a:buFont typeface="Arial" panose="020B0604020202020204" pitchFamily="34" charset="0"/>
                        <a:buChar char="•"/>
                      </a:pPr>
                      <a:r>
                        <a:rPr lang="en-US" sz="1800" dirty="0">
                          <a:latin typeface="Times New Roman"/>
                          <a:cs typeface="Times New Roman"/>
                        </a:rPr>
                        <a:t>Result &amp;Analysis</a:t>
                      </a:r>
                    </a:p>
                    <a:p>
                      <a:pPr marL="285750" indent="-285750">
                        <a:lnSpc>
                          <a:spcPct val="100000"/>
                        </a:lnSpc>
                        <a:buFont typeface="Arial" panose="020B0604020202020204" pitchFamily="34" charset="0"/>
                        <a:buChar char="•"/>
                      </a:pPr>
                      <a:r>
                        <a:rPr lang="en-US" sz="1800" dirty="0">
                          <a:latin typeface="Times New Roman"/>
                          <a:cs typeface="Times New Roman"/>
                        </a:rPr>
                        <a:t>Report of the project</a:t>
                      </a:r>
                      <a:endParaRPr sz="1800" dirty="0">
                        <a:latin typeface="Times New Roman"/>
                        <a:cs typeface="Times New Roman"/>
                      </a:endParaRPr>
                    </a:p>
                  </a:txBody>
                  <a:tcPr marL="0" marR="0" marT="0"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CB904A3D-DB09-2A8C-C366-9F3DE1E45404}"/>
              </a:ext>
            </a:extLst>
          </p:cNvPr>
          <p:cNvSpPr>
            <a:spLocks noGrp="1"/>
          </p:cNvSpPr>
          <p:nvPr>
            <p:ph type="subTitle" idx="4"/>
          </p:nvPr>
        </p:nvSpPr>
        <p:spPr>
          <a:xfrm>
            <a:off x="508203" y="2133600"/>
            <a:ext cx="6400800" cy="1415772"/>
          </a:xfrm>
        </p:spPr>
        <p:txBody>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Hardware requirements:</a:t>
            </a:r>
          </a:p>
          <a:p>
            <a:r>
              <a:rPr lang="en-US" dirty="0"/>
              <a:t>           1)  Monitor</a:t>
            </a:r>
          </a:p>
          <a:p>
            <a:r>
              <a:rPr lang="en-US" dirty="0"/>
              <a:t>           2) RAM  4GB</a:t>
            </a:r>
          </a:p>
          <a:p>
            <a:r>
              <a:rPr lang="en-US" dirty="0"/>
              <a:t>           3) System Processor  i3</a:t>
            </a:r>
          </a:p>
          <a:p>
            <a:r>
              <a:rPr lang="en-US" dirty="0"/>
              <a:t>           4) Input Device : Keyboard , Mouse </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C9BA0D0B-8E63-42C4-ACAD-E112FCFA465E}" type="datetime1">
              <a:rPr lang="en-US" spc="-5" smtClean="0"/>
              <a:t>4/25/2024</a:t>
            </a:fld>
            <a:endParaRPr spc="-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6</a:t>
            </a:fld>
            <a:endParaRPr dirty="0"/>
          </a:p>
        </p:txBody>
      </p:sp>
      <p:sp>
        <p:nvSpPr>
          <p:cNvPr id="2" name="object 2"/>
          <p:cNvSpPr txBox="1"/>
          <p:nvPr/>
        </p:nvSpPr>
        <p:spPr>
          <a:xfrm>
            <a:off x="381000" y="546760"/>
            <a:ext cx="5567680" cy="391160"/>
          </a:xfrm>
          <a:prstGeom prst="rect">
            <a:avLst/>
          </a:prstGeom>
        </p:spPr>
        <p:txBody>
          <a:bodyPr vert="horz" wrap="square" lIns="0" tIns="12700" rIns="0" bIns="0" rtlCol="0">
            <a:spAutoFit/>
          </a:bodyPr>
          <a:lstStyle/>
          <a:p>
            <a:pPr marL="12700">
              <a:lnSpc>
                <a:spcPct val="100000"/>
              </a:lnSpc>
              <a:spcBef>
                <a:spcPts val="100"/>
              </a:spcBef>
            </a:pPr>
            <a:r>
              <a:rPr sz="2400" b="1" spc="-15" dirty="0">
                <a:latin typeface="Times New Roman"/>
                <a:cs typeface="Times New Roman"/>
              </a:rPr>
              <a:t>TOOLS </a:t>
            </a:r>
            <a:r>
              <a:rPr sz="2400" b="1" spc="-25" dirty="0">
                <a:latin typeface="Times New Roman"/>
                <a:cs typeface="Times New Roman"/>
              </a:rPr>
              <a:t>TO </a:t>
            </a:r>
            <a:r>
              <a:rPr sz="2400" b="1" spc="-5" dirty="0">
                <a:latin typeface="Times New Roman"/>
                <a:cs typeface="Times New Roman"/>
              </a:rPr>
              <a:t>BE USED IN THE</a:t>
            </a:r>
            <a:r>
              <a:rPr sz="2400" b="1" spc="-130" dirty="0">
                <a:latin typeface="Times New Roman"/>
                <a:cs typeface="Times New Roman"/>
              </a:rPr>
              <a:t> </a:t>
            </a:r>
            <a:r>
              <a:rPr sz="2400" b="1" spc="-5" dirty="0">
                <a:latin typeface="Times New Roman"/>
                <a:cs typeface="Times New Roman"/>
              </a:rPr>
              <a:t>PROJECT</a:t>
            </a:r>
            <a:endParaRPr sz="2400" dirty="0">
              <a:latin typeface="Times New Roman"/>
              <a:cs typeface="Times New Roman"/>
            </a:endParaRPr>
          </a:p>
        </p:txBody>
      </p:sp>
      <p:sp>
        <p:nvSpPr>
          <p:cNvPr id="10" name="Subtitle 7">
            <a:extLst>
              <a:ext uri="{FF2B5EF4-FFF2-40B4-BE49-F238E27FC236}">
                <a16:creationId xmlns:a16="http://schemas.microsoft.com/office/drawing/2014/main" id="{F37E9A93-4771-86D5-9F25-41A3B7F39ECE}"/>
              </a:ext>
            </a:extLst>
          </p:cNvPr>
          <p:cNvSpPr txBox="1">
            <a:spLocks/>
          </p:cNvSpPr>
          <p:nvPr/>
        </p:nvSpPr>
        <p:spPr>
          <a:xfrm>
            <a:off x="514299" y="4037166"/>
            <a:ext cx="6400800" cy="1415772"/>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kern="0" dirty="0">
                <a:latin typeface="Times New Roman" panose="02020603050405020304" pitchFamily="18" charset="0"/>
                <a:cs typeface="Times New Roman" panose="02020603050405020304" pitchFamily="18" charset="0"/>
              </a:rPr>
              <a:t>2. Software requirements:</a:t>
            </a:r>
          </a:p>
          <a:p>
            <a:r>
              <a:rPr lang="en-US" kern="0" dirty="0"/>
              <a:t>           1)  Operating system                 :  Window 10</a:t>
            </a:r>
          </a:p>
          <a:p>
            <a:r>
              <a:rPr lang="en-US" kern="0" dirty="0"/>
              <a:t>           2)  Programming  language      :  Python</a:t>
            </a:r>
          </a:p>
          <a:p>
            <a:r>
              <a:rPr lang="en-US" kern="0" dirty="0"/>
              <a:t>           3)  IDE                                          :  Anaconda prompt</a:t>
            </a:r>
          </a:p>
          <a:p>
            <a:r>
              <a:rPr lang="en-US" kern="0"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2400" b="1" spc="-30" dirty="0"/>
              <a:t>SOCIETAL IMPORTANCE </a:t>
            </a:r>
            <a:r>
              <a:rPr sz="2400" b="1" spc="-5" dirty="0"/>
              <a:t>OF THE</a:t>
            </a:r>
            <a:r>
              <a:rPr sz="2400" b="1" spc="-270" dirty="0"/>
              <a:t> </a:t>
            </a:r>
            <a:r>
              <a:rPr sz="2400" b="1" spc="-5" dirty="0"/>
              <a:t>PROJECT</a:t>
            </a:r>
            <a:endParaRPr sz="2400" b="1" dirty="0"/>
          </a:p>
        </p:txBody>
      </p:sp>
      <p:sp>
        <p:nvSpPr>
          <p:cNvPr id="7" name="Subtitle 6">
            <a:extLst>
              <a:ext uri="{FF2B5EF4-FFF2-40B4-BE49-F238E27FC236}">
                <a16:creationId xmlns:a16="http://schemas.microsoft.com/office/drawing/2014/main" id="{33DF3AC9-D88F-FAFB-2106-8E68FF340C7F}"/>
              </a:ext>
            </a:extLst>
          </p:cNvPr>
          <p:cNvSpPr>
            <a:spLocks noGrp="1"/>
          </p:cNvSpPr>
          <p:nvPr>
            <p:ph type="subTitle" idx="4"/>
          </p:nvPr>
        </p:nvSpPr>
        <p:spPr>
          <a:xfrm>
            <a:off x="609600" y="1905000"/>
            <a:ext cx="8229600" cy="1661993"/>
          </a:xfrm>
        </p:spPr>
        <p:txBody>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Insurance fraud is a serious problem. Not only does it cost the insurance industry billions of dollars every year, but it also negatively impacts consumers. For example, insurance fraud can cause premiums to rise for everyone else. In addition, when a policyholder commits fraud on an application or claim, they cheat their own insurance company and other honest customers. For these reasons, insurance companies invest heavily in fraud detection technology as part of their anti-fraud strategies. </a:t>
            </a:r>
            <a:endParaRPr lang="en-US"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6535CBDD-3573-4178-92CC-8BF20A47E8EE}" type="datetime1">
              <a:rPr lang="en-US" spc="-5" smtClean="0"/>
              <a:t>4/25/2024</a:t>
            </a:fld>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dt" sz="half" idx="6"/>
          </p:nvPr>
        </p:nvSpPr>
        <p:spPr>
          <a:prstGeom prst="rect">
            <a:avLst/>
          </a:prstGeom>
        </p:spPr>
        <p:txBody>
          <a:bodyPr vert="horz" wrap="square" lIns="0" tIns="0" rIns="0" bIns="0" rtlCol="0">
            <a:spAutoFit/>
          </a:bodyPr>
          <a:lstStyle/>
          <a:p>
            <a:pPr marL="12700">
              <a:lnSpc>
                <a:spcPts val="1240"/>
              </a:lnSpc>
            </a:pPr>
            <a:fld id="{DB146837-2E41-4E74-A7AA-E97641C5DAC4}" type="datetime1">
              <a:rPr lang="en-US" spc="-5" smtClean="0"/>
              <a:t>4/25/2024</a:t>
            </a:fld>
            <a:endParaRPr spc="-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5" dirty="0"/>
              <a:t>BATCH</a:t>
            </a:r>
            <a:r>
              <a:rPr spc="-70" dirty="0"/>
              <a:t> </a:t>
            </a:r>
            <a:r>
              <a:rPr spc="-5" dirty="0"/>
              <a:t>NO:</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t>8</a:t>
            </a:fld>
            <a:endParaRPr dirty="0"/>
          </a:p>
        </p:txBody>
      </p:sp>
      <p:sp>
        <p:nvSpPr>
          <p:cNvPr id="2" name="object 2"/>
          <p:cNvSpPr txBox="1">
            <a:spLocks noGrp="1"/>
          </p:cNvSpPr>
          <p:nvPr>
            <p:ph type="title"/>
          </p:nvPr>
        </p:nvSpPr>
        <p:spPr>
          <a:xfrm>
            <a:off x="1860624" y="2528847"/>
            <a:ext cx="5132070" cy="1031240"/>
          </a:xfrm>
          <a:prstGeom prst="rect">
            <a:avLst/>
          </a:prstGeom>
        </p:spPr>
        <p:txBody>
          <a:bodyPr vert="horz" wrap="square" lIns="0" tIns="12700" rIns="0" bIns="0" rtlCol="0">
            <a:spAutoFit/>
          </a:bodyPr>
          <a:lstStyle/>
          <a:p>
            <a:pPr marL="12700">
              <a:lnSpc>
                <a:spcPct val="100000"/>
              </a:lnSpc>
              <a:spcBef>
                <a:spcPts val="100"/>
              </a:spcBef>
            </a:pPr>
            <a:r>
              <a:rPr spc="-15" dirty="0"/>
              <a:t>THANK</a:t>
            </a:r>
            <a:r>
              <a:rPr spc="-340" dirty="0"/>
              <a:t> </a:t>
            </a:r>
            <a:r>
              <a:rPr spc="-5"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593</Words>
  <Application>Microsoft Office PowerPoint</Application>
  <PresentationFormat>On-screen Show (4:3)</PresentationFormat>
  <Paragraphs>85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PROJECT TITLE JUSTIFICATION</vt:lpstr>
      <vt:lpstr>OBJECTIVE OF THE PROJECT</vt:lpstr>
      <vt:lpstr>PowerPoint Presentation</vt:lpstr>
      <vt:lpstr>TIME PLAN OF THE PROJECT</vt:lpstr>
      <vt:lpstr>PowerPoint Presentation</vt:lpstr>
      <vt:lpstr>SOCIETAL IMPORTANCE OF THE PROJECT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Yarragorla Teja</cp:lastModifiedBy>
  <cp:revision>13</cp:revision>
  <dcterms:created xsi:type="dcterms:W3CDTF">2021-02-04T08:47:24Z</dcterms:created>
  <dcterms:modified xsi:type="dcterms:W3CDTF">2024-04-25T06:26:05Z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