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3.jpg" ContentType="image/jpg"/>
  <Override PartName="/ppt/media/image9.jpg" ContentType="image/jpg"/>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94" r:id="rId8"/>
    <p:sldId id="292" r:id="rId9"/>
    <p:sldId id="293" r:id="rId10"/>
    <p:sldId id="262" r:id="rId11"/>
    <p:sldId id="295" r:id="rId12"/>
    <p:sldId id="296" r:id="rId13"/>
    <p:sldId id="297" r:id="rId14"/>
    <p:sldId id="298" r:id="rId15"/>
    <p:sldId id="263" r:id="rId16"/>
    <p:sldId id="264" r:id="rId17"/>
    <p:sldId id="278" r:id="rId18"/>
    <p:sldId id="280" r:id="rId19"/>
    <p:sldId id="281" r:id="rId20"/>
    <p:sldId id="282" r:id="rId21"/>
    <p:sldId id="283" r:id="rId22"/>
    <p:sldId id="284" r:id="rId23"/>
    <p:sldId id="285" r:id="rId24"/>
    <p:sldId id="265" r:id="rId25"/>
    <p:sldId id="286" r:id="rId26"/>
    <p:sldId id="287" r:id="rId27"/>
    <p:sldId id="288" r:id="rId28"/>
    <p:sldId id="299" r:id="rId29"/>
    <p:sldId id="266" r:id="rId30"/>
    <p:sldId id="279" r:id="rId31"/>
    <p:sldId id="267" r:id="rId32"/>
    <p:sldId id="268" r:id="rId33"/>
    <p:sldId id="269" r:id="rId34"/>
    <p:sldId id="270" r:id="rId35"/>
    <p:sldId id="271" r:id="rId36"/>
    <p:sldId id="273" r:id="rId37"/>
    <p:sldId id="274" r:id="rId38"/>
    <p:sldId id="275" r:id="rId39"/>
    <p:sldId id="289" r:id="rId40"/>
    <p:sldId id="290" r:id="rId41"/>
    <p:sldId id="276" r:id="rId4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isLlMoTleXBwo7R7Q301Pipc5x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
        <p:nvSpPr>
          <p:cNvPr id="89" name="Google Shape;89;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t>BATCH NO:                   PRESENTED DATE:</a:t>
            </a:r>
            <a:endParaRPr/>
          </a:p>
        </p:txBody>
      </p:sp>
      <p:sp>
        <p:nvSpPr>
          <p:cNvPr id="90" name="Google Shape;90;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REVIEW-I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cd1879ef89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cd1879ef89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2cd1879ef89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37</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05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1574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0641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3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9" name="Google Shape;29;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2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2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2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2" name="Google Shape;62;p2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3" name="Google Shape;63;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9"/>
          <p:cNvSpPr>
            <a:spLocks noGrp="1"/>
          </p:cNvSpPr>
          <p:nvPr>
            <p:ph type="pic" idx="2"/>
          </p:nvPr>
        </p:nvSpPr>
        <p:spPr>
          <a:xfrm>
            <a:off x="1792288" y="612775"/>
            <a:ext cx="5486400" cy="4114800"/>
          </a:xfrm>
          <a:prstGeom prst="rect">
            <a:avLst/>
          </a:prstGeom>
          <a:noFill/>
          <a:ln>
            <a:noFill/>
          </a:ln>
        </p:spPr>
      </p:sp>
      <p:sp>
        <p:nvSpPr>
          <p:cNvPr id="69" name="Google Shape;69;p2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0" name="Google Shape;70;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3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15" name="Google Shape;15;p20"/>
          <p:cNvPicPr preferRelativeResize="0"/>
          <p:nvPr/>
        </p:nvPicPr>
        <p:blipFill rotWithShape="1">
          <a:blip r:embed="rId12">
            <a:alphaModFix/>
          </a:blip>
          <a:srcRect/>
          <a:stretch/>
        </p:blipFill>
        <p:spPr>
          <a:xfrm>
            <a:off x="7316787" y="197732"/>
            <a:ext cx="1370013" cy="137001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 descr="Logo VTU"/>
          <p:cNvPicPr preferRelativeResize="0"/>
          <p:nvPr/>
        </p:nvPicPr>
        <p:blipFill rotWithShape="1">
          <a:blip r:embed="rId3">
            <a:alphaModFix/>
          </a:blip>
          <a:srcRect/>
          <a:stretch/>
        </p:blipFill>
        <p:spPr>
          <a:xfrm>
            <a:off x="3455876" y="526209"/>
            <a:ext cx="2232248" cy="633063"/>
          </a:xfrm>
          <a:prstGeom prst="rect">
            <a:avLst/>
          </a:prstGeom>
          <a:noFill/>
          <a:ln>
            <a:noFill/>
          </a:ln>
        </p:spPr>
      </p:pic>
      <p:sp>
        <p:nvSpPr>
          <p:cNvPr id="93" name="Google Shape;93;p1"/>
          <p:cNvSpPr/>
          <p:nvPr/>
        </p:nvSpPr>
        <p:spPr>
          <a:xfrm>
            <a:off x="755576" y="1700808"/>
            <a:ext cx="7848872" cy="20928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600" b="1" i="0" u="none" strike="noStrike" cap="none" dirty="0">
                <a:solidFill>
                  <a:schemeClr val="dk1"/>
                </a:solidFill>
                <a:latin typeface="Times New Roman"/>
                <a:ea typeface="Times New Roman"/>
                <a:cs typeface="Times New Roman"/>
                <a:sym typeface="Times New Roman"/>
              </a:rPr>
              <a:t>DEPARTMENT OF COMPUTER SCIENCE &amp; ENGINEERING</a:t>
            </a:r>
            <a:endParaRPr dirty="0"/>
          </a:p>
          <a:p>
            <a:pPr marL="0" marR="0" lvl="0" indent="0" algn="ctr" rtl="0">
              <a:spcBef>
                <a:spcPts val="0"/>
              </a:spcBef>
              <a:spcAft>
                <a:spcPts val="0"/>
              </a:spcAft>
              <a:buNone/>
            </a:pPr>
            <a:r>
              <a:rPr lang="en-IN" sz="1600" b="1" i="0" u="none" strike="noStrike" cap="none" dirty="0">
                <a:solidFill>
                  <a:schemeClr val="dk1"/>
                </a:solidFill>
                <a:latin typeface="Times New Roman"/>
                <a:ea typeface="Times New Roman"/>
                <a:cs typeface="Times New Roman"/>
                <a:sym typeface="Times New Roman"/>
              </a:rPr>
              <a:t>SCHOOL OF COMPUTING</a:t>
            </a:r>
            <a:endParaRPr dirty="0"/>
          </a:p>
          <a:p>
            <a:pPr marL="0" marR="0" lvl="0" indent="0" algn="ctr" rtl="0">
              <a:spcBef>
                <a:spcPts val="0"/>
              </a:spcBef>
              <a:spcAft>
                <a:spcPts val="0"/>
              </a:spcAft>
              <a:buNone/>
            </a:pPr>
            <a:endParaRPr sz="16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600" b="1" i="0" u="none" strike="noStrike" cap="none" dirty="0">
                <a:solidFill>
                  <a:schemeClr val="dk1"/>
                </a:solidFill>
                <a:latin typeface="Times New Roman"/>
                <a:ea typeface="Times New Roman"/>
                <a:cs typeface="Times New Roman"/>
                <a:sym typeface="Times New Roman"/>
              </a:rPr>
              <a:t>1156CS701- MAJOR PROJECT</a:t>
            </a:r>
            <a:endParaRPr dirty="0"/>
          </a:p>
          <a:p>
            <a:pPr marL="0" marR="0" lvl="0" indent="0" algn="ctr" rtl="0">
              <a:spcBef>
                <a:spcPts val="0"/>
              </a:spcBef>
              <a:spcAft>
                <a:spcPts val="0"/>
              </a:spcAft>
              <a:buNone/>
            </a:pPr>
            <a:r>
              <a:rPr lang="en-IN" sz="1600" b="1" i="0" u="none" strike="noStrike" cap="none" dirty="0">
                <a:solidFill>
                  <a:schemeClr val="dk1"/>
                </a:solidFill>
                <a:latin typeface="Times New Roman"/>
                <a:ea typeface="Times New Roman"/>
                <a:cs typeface="Times New Roman"/>
                <a:sym typeface="Times New Roman"/>
              </a:rPr>
              <a:t>WINTER SEMESTER 202</a:t>
            </a:r>
            <a:r>
              <a:rPr lang="en-IN" sz="1600" b="1" dirty="0">
                <a:solidFill>
                  <a:schemeClr val="dk1"/>
                </a:solidFill>
                <a:latin typeface="Times New Roman"/>
                <a:ea typeface="Times New Roman"/>
                <a:cs typeface="Times New Roman"/>
                <a:sym typeface="Times New Roman"/>
              </a:rPr>
              <a:t>3</a:t>
            </a:r>
            <a:r>
              <a:rPr lang="en-IN" sz="1600" b="1" i="0" u="none" strike="noStrike" cap="none" dirty="0">
                <a:solidFill>
                  <a:schemeClr val="dk1"/>
                </a:solidFill>
                <a:latin typeface="Times New Roman"/>
                <a:ea typeface="Times New Roman"/>
                <a:cs typeface="Times New Roman"/>
                <a:sym typeface="Times New Roman"/>
              </a:rPr>
              <a:t>-202</a:t>
            </a:r>
            <a:r>
              <a:rPr lang="en-IN" sz="1600" b="1" dirty="0">
                <a:solidFill>
                  <a:schemeClr val="dk1"/>
                </a:solidFill>
                <a:latin typeface="Times New Roman"/>
                <a:ea typeface="Times New Roman"/>
                <a:cs typeface="Times New Roman"/>
                <a:sym typeface="Times New Roman"/>
              </a:rPr>
              <a:t>4</a:t>
            </a:r>
            <a:endParaRPr sz="16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600" b="1" i="0" u="none" strike="noStrike" cap="none" dirty="0">
                <a:solidFill>
                  <a:schemeClr val="dk1"/>
                </a:solidFill>
                <a:latin typeface="Times New Roman"/>
                <a:ea typeface="Times New Roman"/>
                <a:cs typeface="Times New Roman"/>
                <a:sym typeface="Times New Roman"/>
              </a:rPr>
              <a:t>IN-HOUSE</a:t>
            </a:r>
            <a:endParaRPr dirty="0"/>
          </a:p>
          <a:p>
            <a:pPr marL="0" marR="0" lvl="0" indent="0" algn="ctr" rtl="0">
              <a:spcBef>
                <a:spcPts val="0"/>
              </a:spcBef>
              <a:spcAft>
                <a:spcPts val="0"/>
              </a:spcAft>
              <a:buNone/>
            </a:pPr>
            <a:r>
              <a:rPr lang="en-IN" sz="1600" b="1" i="0" u="none" strike="noStrike" cap="none" dirty="0">
                <a:solidFill>
                  <a:schemeClr val="dk1"/>
                </a:solidFill>
                <a:latin typeface="Times New Roman"/>
                <a:ea typeface="Times New Roman"/>
                <a:cs typeface="Times New Roman"/>
                <a:sym typeface="Times New Roman"/>
              </a:rPr>
              <a:t>SEMESTER END PROJECT VIVA VOCE EXAMINATIONS</a:t>
            </a:r>
            <a:endParaRPr sz="16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94" name="Google Shape;94;p1"/>
          <p:cNvSpPr/>
          <p:nvPr/>
        </p:nvSpPr>
        <p:spPr>
          <a:xfrm>
            <a:off x="894079" y="3586480"/>
            <a:ext cx="7806087" cy="1015622"/>
          </a:xfrm>
          <a:prstGeom prst="rect">
            <a:avLst/>
          </a:prstGeom>
          <a:noFill/>
          <a:ln>
            <a:noFill/>
          </a:ln>
        </p:spPr>
        <p:txBody>
          <a:bodyPr spcFirstLastPara="1" wrap="square" lIns="91425" tIns="45700" rIns="91425" bIns="45700" anchor="t" anchorCtr="0">
            <a:spAutoFit/>
          </a:bodyPr>
          <a:lstStyle/>
          <a:p>
            <a:pPr lvl="0" algn="ctr"/>
            <a:r>
              <a:rPr lang="en-IN" sz="2000" b="1" i="0" u="none" strike="noStrike" cap="none" dirty="0">
                <a:solidFill>
                  <a:schemeClr val="dk1"/>
                </a:solidFill>
                <a:latin typeface="Times New Roman"/>
                <a:ea typeface="Times New Roman"/>
                <a:cs typeface="Times New Roman"/>
                <a:sym typeface="Times New Roman"/>
              </a:rPr>
              <a:t>“</a:t>
            </a:r>
            <a:r>
              <a:rPr lang="en-US" sz="2000" b="1" dirty="0">
                <a:latin typeface="Times New Roman" panose="02020603050405020304" pitchFamily="18" charset="0"/>
                <a:cs typeface="Times New Roman" panose="02020603050405020304" pitchFamily="18" charset="0"/>
              </a:rPr>
              <a:t>ENHANCING</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INSURANCE CLAIM INTEGRITY USING MACHINE LEARNING FOR FRAUD DETECTION AND ANALYSIS</a:t>
            </a:r>
            <a:r>
              <a:rPr lang="en-IN" sz="2000" b="1" i="0" u="none" strike="noStrike" cap="none" dirty="0">
                <a:solidFill>
                  <a:schemeClr val="dk1"/>
                </a:solidFill>
                <a:latin typeface="Times New Roman"/>
                <a:ea typeface="Times New Roman"/>
                <a:cs typeface="Times New Roman"/>
                <a:sym typeface="Times New Roman"/>
              </a:rPr>
              <a:t>”</a:t>
            </a:r>
            <a:endParaRPr sz="2000" b="0" i="0" u="none" strike="noStrike" cap="none" dirty="0">
              <a:solidFill>
                <a:schemeClr val="dk1"/>
              </a:solidFill>
              <a:latin typeface="Calibri"/>
              <a:ea typeface="Calibri"/>
              <a:cs typeface="Calibri"/>
              <a:sym typeface="Calibri"/>
            </a:endParaRPr>
          </a:p>
        </p:txBody>
      </p:sp>
      <p:sp>
        <p:nvSpPr>
          <p:cNvPr id="95" name="Google Shape;95;p1"/>
          <p:cNvSpPr/>
          <p:nvPr/>
        </p:nvSpPr>
        <p:spPr>
          <a:xfrm>
            <a:off x="4067944" y="4869160"/>
            <a:ext cx="4860032" cy="11695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i="0" u="none" strike="noStrike" cap="none" dirty="0">
                <a:solidFill>
                  <a:schemeClr val="dk1"/>
                </a:solidFill>
                <a:latin typeface="Times New Roman"/>
                <a:ea typeface="Times New Roman"/>
                <a:cs typeface="Times New Roman"/>
                <a:sym typeface="Times New Roman"/>
              </a:rPr>
              <a:t>PRESENTED BY</a:t>
            </a:r>
            <a:endParaRPr dirty="0"/>
          </a:p>
          <a:p>
            <a:pPr marL="0" marR="0" lvl="0" indent="0" algn="ctr" rtl="0">
              <a:spcBef>
                <a:spcPts val="0"/>
              </a:spcBef>
              <a:spcAft>
                <a:spcPts val="0"/>
              </a:spcAft>
              <a:buNone/>
            </a:pPr>
            <a:endParaRPr sz="1400" b="1" dirty="0">
              <a:solidFill>
                <a:schemeClr val="dk1"/>
              </a:solidFill>
              <a:latin typeface="Times New Roman"/>
              <a:ea typeface="Times New Roman"/>
              <a:cs typeface="Times New Roman"/>
              <a:sym typeface="Times New Roman"/>
            </a:endParaRPr>
          </a:p>
          <a:p>
            <a:pPr marL="342900" lvl="0" indent="-342900">
              <a:buAutoNum type="arabicPeriod"/>
            </a:pPr>
            <a:r>
              <a:rPr lang="en-IN" sz="1400" b="1" dirty="0" err="1">
                <a:solidFill>
                  <a:schemeClr val="dk1"/>
                </a:solidFill>
                <a:latin typeface="Times New Roman"/>
                <a:ea typeface="Times New Roman"/>
                <a:cs typeface="Times New Roman"/>
                <a:sym typeface="Times New Roman"/>
              </a:rPr>
              <a:t>M.V.Vishnuvardhan</a:t>
            </a:r>
            <a:r>
              <a:rPr lang="en-IN" sz="1400" b="1" dirty="0">
                <a:solidFill>
                  <a:schemeClr val="dk1"/>
                </a:solidFill>
                <a:latin typeface="Times New Roman"/>
                <a:ea typeface="Times New Roman"/>
                <a:cs typeface="Times New Roman"/>
                <a:sym typeface="Times New Roman"/>
              </a:rPr>
              <a:t> </a:t>
            </a:r>
            <a:r>
              <a:rPr lang="en-IN" b="1" dirty="0">
                <a:solidFill>
                  <a:schemeClr val="dk1"/>
                </a:solidFill>
                <a:latin typeface="Times New Roman"/>
                <a:ea typeface="Times New Roman"/>
                <a:cs typeface="Times New Roman"/>
                <a:sym typeface="Times New Roman"/>
              </a:rPr>
              <a:t>Re</a:t>
            </a:r>
            <a:r>
              <a:rPr lang="en-IN" sz="1400" b="1" dirty="0">
                <a:solidFill>
                  <a:schemeClr val="dk1"/>
                </a:solidFill>
                <a:latin typeface="Times New Roman"/>
                <a:ea typeface="Times New Roman"/>
                <a:cs typeface="Times New Roman"/>
                <a:sym typeface="Times New Roman"/>
              </a:rPr>
              <a:t>ddy  (VTU 16707)(20UECS0603)</a:t>
            </a:r>
            <a:endParaRPr lang="en-IN" b="1" dirty="0">
              <a:solidFill>
                <a:schemeClr val="dk1"/>
              </a:solidFill>
              <a:latin typeface="Times New Roman"/>
              <a:ea typeface="Times New Roman"/>
              <a:cs typeface="Times New Roman"/>
              <a:sym typeface="Times New Roman"/>
            </a:endParaRPr>
          </a:p>
          <a:p>
            <a:pPr marL="342900" lvl="0" indent="-342900">
              <a:buAutoNum type="arabicPeriod"/>
            </a:pPr>
            <a:r>
              <a:rPr lang="en-IN" b="1" dirty="0" err="1">
                <a:latin typeface="Times New Roman" panose="02020603050405020304" pitchFamily="18" charset="0"/>
                <a:cs typeface="Times New Roman" panose="02020603050405020304" pitchFamily="18" charset="0"/>
              </a:rPr>
              <a:t>Y.Karun</a:t>
            </a:r>
            <a:r>
              <a:rPr lang="en-IN" b="1" dirty="0">
                <a:latin typeface="Times New Roman" panose="02020603050405020304" pitchFamily="18" charset="0"/>
                <a:cs typeface="Times New Roman" panose="02020603050405020304" pitchFamily="18" charset="0"/>
              </a:rPr>
              <a:t> Kumar      </a:t>
            </a:r>
            <a:r>
              <a:rPr lang="en-IN" sz="1400" b="1" dirty="0">
                <a:solidFill>
                  <a:schemeClr val="dk1"/>
                </a:solidFill>
                <a:latin typeface="Times New Roman"/>
                <a:ea typeface="Times New Roman"/>
                <a:cs typeface="Times New Roman"/>
                <a:sym typeface="Times New Roman"/>
              </a:rPr>
              <a:t>(VTU 18059)(20UECS1037)</a:t>
            </a:r>
            <a:endParaRPr lang="en-IN" dirty="0"/>
          </a:p>
          <a:p>
            <a:pPr marL="0" marR="0" lvl="0" indent="0" algn="l" rtl="0">
              <a:spcBef>
                <a:spcPts val="0"/>
              </a:spcBef>
              <a:spcAft>
                <a:spcPts val="0"/>
              </a:spcAft>
              <a:buNone/>
            </a:pPr>
            <a:r>
              <a:rPr lang="en-IN" b="1" dirty="0">
                <a:solidFill>
                  <a:schemeClr val="dk1"/>
                </a:solidFill>
                <a:latin typeface="Times New Roman"/>
                <a:ea typeface="Times New Roman"/>
                <a:cs typeface="Times New Roman"/>
                <a:sym typeface="Times New Roman"/>
              </a:rPr>
              <a:t>3</a:t>
            </a:r>
            <a:r>
              <a:rPr lang="en-IN" sz="1400" b="1" dirty="0">
                <a:solidFill>
                  <a:schemeClr val="dk1"/>
                </a:solidFill>
                <a:latin typeface="Times New Roman"/>
                <a:ea typeface="Times New Roman"/>
                <a:cs typeface="Times New Roman"/>
                <a:sym typeface="Times New Roman"/>
              </a:rPr>
              <a:t>.     </a:t>
            </a:r>
            <a:r>
              <a:rPr lang="en-IN" sz="1400" b="1" dirty="0" err="1">
                <a:solidFill>
                  <a:schemeClr val="dk1"/>
                </a:solidFill>
                <a:latin typeface="Times New Roman"/>
                <a:ea typeface="Times New Roman"/>
                <a:cs typeface="Times New Roman"/>
                <a:sym typeface="Times New Roman"/>
              </a:rPr>
              <a:t>Y.Ramana</a:t>
            </a:r>
            <a:r>
              <a:rPr lang="en-IN" sz="1400" b="1" dirty="0">
                <a:solidFill>
                  <a:schemeClr val="dk1"/>
                </a:solidFill>
                <a:latin typeface="Times New Roman"/>
                <a:ea typeface="Times New Roman"/>
                <a:cs typeface="Times New Roman"/>
                <a:sym typeface="Times New Roman"/>
              </a:rPr>
              <a:t> Reddy   (VTU 16717)(20UECS1046)</a:t>
            </a:r>
            <a:endParaRPr dirty="0"/>
          </a:p>
        </p:txBody>
      </p:sp>
      <p:sp>
        <p:nvSpPr>
          <p:cNvPr id="96" name="Google Shape;96;p1"/>
          <p:cNvSpPr/>
          <p:nvPr/>
        </p:nvSpPr>
        <p:spPr>
          <a:xfrm>
            <a:off x="612068" y="4940588"/>
            <a:ext cx="3599892"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dirty="0">
                <a:solidFill>
                  <a:schemeClr val="dk1"/>
                </a:solidFill>
                <a:latin typeface="Times New Roman"/>
                <a:ea typeface="Times New Roman"/>
                <a:cs typeface="Times New Roman"/>
                <a:sym typeface="Times New Roman"/>
              </a:rPr>
              <a:t>SUPERVISED BY    </a:t>
            </a:r>
            <a:endParaRPr dirty="0"/>
          </a:p>
          <a:p>
            <a:pPr marL="0" marR="0" lvl="0" indent="0" algn="l" rtl="0">
              <a:spcBef>
                <a:spcPts val="0"/>
              </a:spcBef>
              <a:spcAft>
                <a:spcPts val="0"/>
              </a:spcAft>
              <a:buNone/>
            </a:pPr>
            <a:endParaRPr sz="1400" b="1" dirty="0">
              <a:solidFill>
                <a:schemeClr val="dk1"/>
              </a:solidFill>
              <a:latin typeface="Times New Roman"/>
              <a:ea typeface="Times New Roman"/>
              <a:cs typeface="Times New Roman"/>
              <a:sym typeface="Times New Roman"/>
            </a:endParaRPr>
          </a:p>
          <a:p>
            <a:pPr lvl="0"/>
            <a:r>
              <a:rPr lang="en-IN" sz="1400" b="1" dirty="0" err="1">
                <a:solidFill>
                  <a:schemeClr val="dk1"/>
                </a:solidFill>
                <a:latin typeface="Times New Roman"/>
                <a:ea typeface="Times New Roman"/>
                <a:cs typeface="Times New Roman"/>
                <a:sym typeface="Times New Roman"/>
              </a:rPr>
              <a:t>Dr.</a:t>
            </a:r>
            <a:r>
              <a:rPr lang="en-IN" dirty="0">
                <a:ea typeface="Times New Roman"/>
              </a:rPr>
              <a:t> </a:t>
            </a:r>
            <a:r>
              <a:rPr lang="en-IN" b="1" dirty="0" err="1">
                <a:latin typeface="Times New Roman" panose="02020603050405020304" pitchFamily="18" charset="0"/>
                <a:cs typeface="Times New Roman" panose="02020603050405020304" pitchFamily="18" charset="0"/>
              </a:rPr>
              <a:t>S.Lalitha</a:t>
            </a:r>
            <a:r>
              <a:rPr lang="en-IN" b="1" dirty="0">
                <a:latin typeface="Times New Roman" panose="02020603050405020304" pitchFamily="18" charset="0"/>
                <a:cs typeface="Times New Roman" panose="02020603050405020304" pitchFamily="18" charset="0"/>
              </a:rPr>
              <a:t> </a:t>
            </a:r>
          </a:p>
          <a:p>
            <a:pPr lvl="0"/>
            <a:r>
              <a:rPr lang="en-IN" b="1" dirty="0">
                <a:latin typeface="Times New Roman" panose="02020603050405020304" pitchFamily="18" charset="0"/>
                <a:cs typeface="Times New Roman" panose="02020603050405020304" pitchFamily="18" charset="0"/>
              </a:rPr>
              <a:t>Associate Professor</a:t>
            </a:r>
            <a:endParaRPr sz="14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97" name="Google Shape;9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
        <p:nvSpPr>
          <p:cNvPr id="98" name="Google Shape;98;p1"/>
          <p:cNvSpPr txBox="1">
            <a:spLocks noGrp="1"/>
          </p:cNvSpPr>
          <p:nvPr>
            <p:ph type="ftr" idx="11"/>
          </p:nvPr>
        </p:nvSpPr>
        <p:spPr>
          <a:xfrm>
            <a:off x="2503659" y="6309320"/>
            <a:ext cx="454414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DEPARTMENT OF COMPUTER SCIENCE &amp; ENGINEERING</a:t>
            </a:r>
            <a:endParaRPr/>
          </a:p>
        </p:txBody>
      </p:sp>
      <p:sp>
        <p:nvSpPr>
          <p:cNvPr id="99" name="Google Shape;99;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17-04-2023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r>
              <a:rPr lang="en-IN" sz="2000" dirty="0">
                <a:latin typeface="Times New Roman" pitchFamily="18" charset="0"/>
                <a:cs typeface="Times New Roman" pitchFamily="18" charset="0"/>
              </a:rPr>
              <a:t>MODULE 1 :</a:t>
            </a:r>
            <a:r>
              <a:rPr lang="en-US" sz="2000" dirty="0">
                <a:latin typeface="Times New Roman" panose="02020603050405020304" pitchFamily="18" charset="0"/>
                <a:cs typeface="Times New Roman" panose="02020603050405020304" pitchFamily="18" charset="0"/>
              </a:rPr>
              <a:t>  Data Collection and Pre-processing</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MODULE 2 :  </a:t>
            </a:r>
            <a:r>
              <a:rPr lang="en-US" sz="2000" i="0" dirty="0">
                <a:effectLst/>
                <a:latin typeface="Times New Roman" panose="02020603050405020304" pitchFamily="18" charset="0"/>
                <a:cs typeface="Times New Roman" panose="02020603050405020304" pitchFamily="18" charset="0"/>
              </a:rPr>
              <a:t>Feature Selection and Splitting the Data</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MODULE 3 :  </a:t>
            </a:r>
            <a:r>
              <a:rPr lang="en-US" sz="2000" i="0" dirty="0">
                <a:effectLst/>
                <a:latin typeface="Times New Roman" panose="02020603050405020304" pitchFamily="18" charset="0"/>
                <a:cs typeface="Times New Roman" panose="02020603050405020304" pitchFamily="18" charset="0"/>
              </a:rPr>
              <a:t>Model Selection and Training</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MODULE 4 : </a:t>
            </a:r>
            <a:r>
              <a:rPr lang="en-US" sz="2000" i="0" dirty="0">
                <a:effectLst/>
                <a:latin typeface="Times New Roman" panose="02020603050405020304" pitchFamily="18" charset="0"/>
                <a:cs typeface="Times New Roman" panose="02020603050405020304" pitchFamily="18" charset="0"/>
              </a:rPr>
              <a:t>Evaluation, Deployment and Maintenance</a:t>
            </a:r>
            <a:endParaRPr lang="en-IN" sz="2000" dirty="0">
              <a:latin typeface="Times New Roman" pitchFamily="18" charset="0"/>
              <a:cs typeface="Times New Roman" pitchFamily="18" charset="0"/>
            </a:endParaRPr>
          </a:p>
        </p:txBody>
      </p:sp>
      <p:sp>
        <p:nvSpPr>
          <p:cNvPr id="149" name="Google Shape;14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DEPARTMENT OF COMPUTER SCIENCE &amp; ENGINEERING</a:t>
            </a:r>
            <a:endParaRPr/>
          </a:p>
        </p:txBody>
      </p:sp>
      <p:sp>
        <p:nvSpPr>
          <p:cNvPr id="150" name="Google Shape;15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
        <p:nvSpPr>
          <p:cNvPr id="151" name="Google Shape;15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DESIGN AND METHODOLOGIES</a:t>
            </a:r>
            <a:endParaRPr/>
          </a:p>
        </p:txBody>
      </p:sp>
      <p:sp>
        <p:nvSpPr>
          <p:cNvPr id="152" name="Google Shape;15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17-04-2023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33F77-4315-EF39-0C32-CA7FB397A404}"/>
              </a:ext>
            </a:extLst>
          </p:cNvPr>
          <p:cNvSpPr>
            <a:spLocks noGrp="1"/>
          </p:cNvSpPr>
          <p:nvPr>
            <p:ph type="title"/>
          </p:nvPr>
        </p:nvSpPr>
        <p:spPr>
          <a:xfrm>
            <a:off x="457200" y="274638"/>
            <a:ext cx="8291264" cy="1143000"/>
          </a:xfrm>
        </p:spPr>
        <p:txBody>
          <a:bodyPr>
            <a:normAutofit fontScale="90000"/>
          </a:bodyPr>
          <a:lstStyle/>
          <a:p>
            <a:pPr algn="l"/>
            <a:r>
              <a:rPr lang="en-IN" sz="2700" b="1" dirty="0">
                <a:latin typeface="Times New Roman" pitchFamily="18" charset="0"/>
                <a:cs typeface="Times New Roman" pitchFamily="18" charset="0"/>
              </a:rPr>
              <a:t>MODULE 1:</a:t>
            </a:r>
            <a:r>
              <a:rPr lang="en-US" sz="4400"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Data Collection and Pre-processing</a:t>
            </a:r>
            <a:br>
              <a:rPr lang="en-IN" sz="4400" dirty="0">
                <a:latin typeface="Times New Roman"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AEE169E5-5FFB-0372-4DBA-9B9442AA7101}"/>
              </a:ext>
            </a:extLst>
          </p:cNvPr>
          <p:cNvSpPr>
            <a:spLocks noGrp="1"/>
          </p:cNvSpPr>
          <p:nvPr>
            <p:ph idx="1"/>
          </p:nvPr>
        </p:nvSpPr>
        <p:spPr/>
        <p:txBody>
          <a:bodyPr>
            <a:normAutofit fontScale="62500" lnSpcReduction="20000"/>
          </a:bodyPr>
          <a:lstStyle/>
          <a:p>
            <a:pPr algn="just"/>
            <a:r>
              <a:rPr lang="en-US" sz="3200" b="0" i="0" dirty="0">
                <a:effectLst/>
                <a:latin typeface="Times New Roman" panose="02020603050405020304" pitchFamily="18" charset="0"/>
                <a:cs typeface="Times New Roman" panose="02020603050405020304" pitchFamily="18" charset="0"/>
              </a:rPr>
              <a:t>Determine the specific data attributes needed for fraud detection in insurance claims, such as claim details, policyholder information, transaction history, etc.</a:t>
            </a:r>
            <a:endParaRPr lang="en-US" sz="3200" dirty="0">
              <a:latin typeface="Times New Roman" panose="02020603050405020304" pitchFamily="18" charset="0"/>
              <a:cs typeface="Times New Roman" panose="02020603050405020304" pitchFamily="18" charset="0"/>
            </a:endParaRPr>
          </a:p>
          <a:p>
            <a:pPr algn="just"/>
            <a:r>
              <a:rPr lang="en-US" sz="3200" b="1" i="0" dirty="0">
                <a:effectLst/>
                <a:latin typeface="Times New Roman" panose="02020603050405020304" pitchFamily="18" charset="0"/>
                <a:cs typeface="Times New Roman" panose="02020603050405020304" pitchFamily="18" charset="0"/>
              </a:rPr>
              <a:t>Data Collection</a:t>
            </a:r>
            <a:r>
              <a:rPr lang="en-US" sz="3200" b="0" i="0" dirty="0">
                <a:effectLst/>
                <a:latin typeface="Times New Roman" panose="02020603050405020304" pitchFamily="18" charset="0"/>
                <a:cs typeface="Times New Roman" panose="02020603050405020304" pitchFamily="18" charset="0"/>
              </a:rPr>
              <a:t>: Collect comprehensive datasets from reliable sources containing information relevant to insurance claims, ensuring data integrity and completeness.</a:t>
            </a:r>
          </a:p>
          <a:p>
            <a:pPr algn="just"/>
            <a:r>
              <a:rPr lang="en-US" sz="3200" b="1" i="0" dirty="0">
                <a:effectLst/>
                <a:latin typeface="Times New Roman" panose="02020603050405020304" pitchFamily="18" charset="0"/>
                <a:cs typeface="Times New Roman" panose="02020603050405020304" pitchFamily="18" charset="0"/>
              </a:rPr>
              <a:t>Data Cleaning</a:t>
            </a:r>
            <a:r>
              <a:rPr lang="en-US" sz="3200" b="0" i="0" dirty="0">
                <a:effectLst/>
                <a:latin typeface="Times New Roman" panose="02020603050405020304" pitchFamily="18" charset="0"/>
                <a:cs typeface="Times New Roman" panose="02020603050405020304" pitchFamily="18" charset="0"/>
              </a:rPr>
              <a:t>: </a:t>
            </a:r>
            <a:r>
              <a:rPr lang="en-US" sz="3200" b="0" i="0" dirty="0">
                <a:solidFill>
                  <a:srgbClr val="0D0D0D"/>
                </a:solidFill>
                <a:effectLst/>
                <a:latin typeface="Times New Roman" panose="02020603050405020304" pitchFamily="18" charset="0"/>
                <a:cs typeface="Times New Roman" panose="02020603050405020304" pitchFamily="18" charset="0"/>
              </a:rPr>
              <a:t>Handle missing values, outliers, and inconsistencies in the data. Ensure data quality before proceeding to the next steps.</a:t>
            </a:r>
          </a:p>
          <a:p>
            <a:pPr algn="just"/>
            <a:r>
              <a:rPr lang="en-US" sz="3200" b="1" i="0" dirty="0">
                <a:solidFill>
                  <a:srgbClr val="0D0D0D"/>
                </a:solidFill>
                <a:effectLst/>
                <a:latin typeface="Times New Roman" panose="02020603050405020304" pitchFamily="18" charset="0"/>
                <a:cs typeface="Times New Roman" panose="02020603050405020304" pitchFamily="18" charset="0"/>
              </a:rPr>
              <a:t>Feature Engineering:</a:t>
            </a:r>
            <a:r>
              <a:rPr lang="en-US" sz="3200" b="0" i="0" dirty="0">
                <a:solidFill>
                  <a:srgbClr val="0D0D0D"/>
                </a:solidFill>
                <a:effectLst/>
                <a:latin typeface="Times New Roman" panose="02020603050405020304" pitchFamily="18" charset="0"/>
                <a:cs typeface="Times New Roman" panose="02020603050405020304" pitchFamily="18" charset="0"/>
              </a:rPr>
              <a:t> Extract relevant features from the raw data that could help in distinguishing between legitimate and fraudulent claims. This could include variables like claim amount, claim type, policyholder information, claim history, etc.</a:t>
            </a:r>
          </a:p>
          <a:p>
            <a:pPr algn="just"/>
            <a:r>
              <a:rPr lang="en-US" sz="3200" b="1" i="0" dirty="0">
                <a:solidFill>
                  <a:srgbClr val="0D0D0D"/>
                </a:solidFill>
                <a:effectLst/>
                <a:latin typeface="Times New Roman" panose="02020603050405020304" pitchFamily="18" charset="0"/>
                <a:cs typeface="Times New Roman" panose="02020603050405020304" pitchFamily="18" charset="0"/>
              </a:rPr>
              <a:t>Data Transformation:</a:t>
            </a:r>
            <a:r>
              <a:rPr lang="en-US" sz="3200" b="0" i="0" dirty="0">
                <a:solidFill>
                  <a:srgbClr val="0D0D0D"/>
                </a:solidFill>
                <a:effectLst/>
                <a:latin typeface="Times New Roman" panose="02020603050405020304" pitchFamily="18" charset="0"/>
                <a:cs typeface="Times New Roman" panose="02020603050405020304" pitchFamily="18" charset="0"/>
              </a:rPr>
              <a:t> Normalize or scale the features to ensure they are on similar scales. Convert categorical variables into numerical representations through techniques like one-hot encoding or label encoding.</a:t>
            </a:r>
          </a:p>
          <a:p>
            <a:pPr marL="0" indent="0">
              <a:buNone/>
            </a:pPr>
            <a:endParaRPr lang="en-US" dirty="0"/>
          </a:p>
        </p:txBody>
      </p:sp>
      <p:sp>
        <p:nvSpPr>
          <p:cNvPr id="4" name="Date Placeholder 3">
            <a:extLst>
              <a:ext uri="{FF2B5EF4-FFF2-40B4-BE49-F238E27FC236}">
                <a16:creationId xmlns:a16="http://schemas.microsoft.com/office/drawing/2014/main" id="{B8EB57B2-7362-8A53-CF3B-4BD2F0196E47}"/>
              </a:ext>
            </a:extLst>
          </p:cNvPr>
          <p:cNvSpPr>
            <a:spLocks noGrp="1"/>
          </p:cNvSpPr>
          <p:nvPr>
            <p:ph type="dt" sz="half" idx="10"/>
          </p:nvPr>
        </p:nvSpPr>
        <p:spPr/>
        <p:txBody>
          <a:bodyPr/>
          <a:lstStyle/>
          <a:p>
            <a:fld id="{DFB176AE-A2F7-48FF-8D57-374ABD9244C2}" type="datetime1">
              <a:rPr lang="en-IN" smtClean="0"/>
              <a:t>07-05-2024</a:t>
            </a:fld>
            <a:endParaRPr lang="en-IN" dirty="0"/>
          </a:p>
        </p:txBody>
      </p:sp>
      <p:sp>
        <p:nvSpPr>
          <p:cNvPr id="5" name="Footer Placeholder 4">
            <a:extLst>
              <a:ext uri="{FF2B5EF4-FFF2-40B4-BE49-F238E27FC236}">
                <a16:creationId xmlns:a16="http://schemas.microsoft.com/office/drawing/2014/main" id="{0367BC46-F2F2-7E78-B324-F6B85176884F}"/>
              </a:ext>
            </a:extLst>
          </p:cNvPr>
          <p:cNvSpPr>
            <a:spLocks noGrp="1"/>
          </p:cNvSpPr>
          <p:nvPr>
            <p:ph type="ftr" sz="quarter" idx="11"/>
          </p:nvPr>
        </p:nvSpPr>
        <p:spPr/>
        <p:txBody>
          <a:bodyPr/>
          <a:lstStyle/>
          <a:p>
            <a:r>
              <a:rPr lang="en-IN" dirty="0"/>
              <a:t>BATCH NO:        DEPARTMENT OF COMPUTER SCIENCE &amp; ENGINEERING</a:t>
            </a:r>
          </a:p>
        </p:txBody>
      </p:sp>
      <p:sp>
        <p:nvSpPr>
          <p:cNvPr id="6" name="Slide Number Placeholder 5">
            <a:extLst>
              <a:ext uri="{FF2B5EF4-FFF2-40B4-BE49-F238E27FC236}">
                <a16:creationId xmlns:a16="http://schemas.microsoft.com/office/drawing/2014/main" id="{AE49A36D-5601-631C-0A71-88956E1DC6E0}"/>
              </a:ext>
            </a:extLst>
          </p:cNvPr>
          <p:cNvSpPr>
            <a:spLocks noGrp="1"/>
          </p:cNvSpPr>
          <p:nvPr>
            <p:ph type="sldNum" sz="quarter" idx="12"/>
          </p:nvPr>
        </p:nvSpPr>
        <p:spPr/>
        <p:txBody>
          <a:bodyPr/>
          <a:lstStyle/>
          <a:p>
            <a:fld id="{669AD40C-E5A7-4132-A31D-54A4D1BB6E89}" type="slidenum">
              <a:rPr lang="en-IN" smtClean="0"/>
              <a:t>11</a:t>
            </a:fld>
            <a:endParaRPr lang="en-IN" dirty="0"/>
          </a:p>
        </p:txBody>
      </p:sp>
    </p:spTree>
    <p:extLst>
      <p:ext uri="{BB962C8B-B14F-4D97-AF65-F5344CB8AC3E}">
        <p14:creationId xmlns:p14="http://schemas.microsoft.com/office/powerpoint/2010/main" val="2888660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6694E-4842-3F5C-E287-E5DE1C17DF06}"/>
              </a:ext>
            </a:extLst>
          </p:cNvPr>
          <p:cNvSpPr>
            <a:spLocks noGrp="1"/>
          </p:cNvSpPr>
          <p:nvPr>
            <p:ph type="title"/>
          </p:nvPr>
        </p:nvSpPr>
        <p:spPr/>
        <p:txBody>
          <a:bodyPr>
            <a:normAutofit/>
          </a:bodyPr>
          <a:lstStyle/>
          <a:p>
            <a:pPr algn="l"/>
            <a:r>
              <a:rPr lang="en-US" sz="2400" b="1" dirty="0">
                <a:latin typeface="Times New Roman" panose="02020603050405020304" pitchFamily="18" charset="0"/>
                <a:cs typeface="Times New Roman" panose="02020603050405020304" pitchFamily="18" charset="0"/>
              </a:rPr>
              <a:t>MODULE 2</a:t>
            </a:r>
            <a:r>
              <a:rPr lang="en-US" sz="2400" dirty="0">
                <a:latin typeface="Times New Roman" panose="02020603050405020304" pitchFamily="18" charset="0"/>
                <a:cs typeface="Times New Roman" panose="02020603050405020304" pitchFamily="18" charset="0"/>
              </a:rPr>
              <a:t>:</a:t>
            </a:r>
            <a:r>
              <a:rPr lang="en-US" sz="2400" i="0" dirty="0">
                <a:effectLst/>
                <a:latin typeface="Times New Roman" panose="02020603050405020304" pitchFamily="18" charset="0"/>
                <a:cs typeface="Times New Roman" panose="02020603050405020304" pitchFamily="18" charset="0"/>
              </a:rPr>
              <a:t> Feature Selection and Splitting the Data</a:t>
            </a:r>
            <a:br>
              <a:rPr lang="en-US" sz="1050" b="1" i="0" dirty="0">
                <a:solidFill>
                  <a:srgbClr val="ECECEC"/>
                </a:solidFill>
                <a:effectLst/>
                <a:highlight>
                  <a:srgbClr val="212121"/>
                </a:highlight>
                <a:latin typeface="Söhne"/>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01A09F-FFF6-F478-697E-C285736C792A}"/>
              </a:ext>
            </a:extLst>
          </p:cNvPr>
          <p:cNvSpPr>
            <a:spLocks noGrp="1"/>
          </p:cNvSpPr>
          <p:nvPr>
            <p:ph idx="1"/>
          </p:nvPr>
        </p:nvSpPr>
        <p:spPr/>
        <p:txBody>
          <a:bodyPr>
            <a:normAutofit/>
          </a:bodyPr>
          <a:lstStyle/>
          <a:p>
            <a:pPr algn="just"/>
            <a:r>
              <a:rPr lang="en-US" sz="2000" b="1" i="0" dirty="0">
                <a:effectLst/>
                <a:latin typeface="Times New Roman" panose="02020603050405020304" pitchFamily="18" charset="0"/>
                <a:cs typeface="Times New Roman" panose="02020603050405020304" pitchFamily="18" charset="0"/>
              </a:rPr>
              <a:t>Feature Selection</a:t>
            </a:r>
            <a:r>
              <a:rPr lang="en-US" sz="2000" b="0" i="0" dirty="0">
                <a:effectLst/>
                <a:latin typeface="Times New Roman" panose="02020603050405020304" pitchFamily="18" charset="0"/>
                <a:cs typeface="Times New Roman" panose="02020603050405020304" pitchFamily="18" charset="0"/>
              </a:rPr>
              <a:t>: Choose the most relevant features for detecting insurance fraud. Use techniques like correlation analysis, feature importance ranking, or domain expertise to select the subset of features that are likely to contribute most to the model's performance.</a:t>
            </a:r>
          </a:p>
          <a:p>
            <a:pPr algn="just"/>
            <a:endParaRPr lang="en-US" sz="2000" b="0" i="0" dirty="0">
              <a:effectLst/>
              <a:latin typeface="Times New Roman" panose="02020603050405020304" pitchFamily="18" charset="0"/>
              <a:cs typeface="Times New Roman" panose="02020603050405020304" pitchFamily="18" charset="0"/>
            </a:endParaRPr>
          </a:p>
          <a:p>
            <a:pPr algn="just"/>
            <a:r>
              <a:rPr lang="en-US" sz="2000" b="1" i="0" dirty="0">
                <a:effectLst/>
                <a:latin typeface="Times New Roman" panose="02020603050405020304" pitchFamily="18" charset="0"/>
                <a:cs typeface="Times New Roman" panose="02020603050405020304" pitchFamily="18" charset="0"/>
              </a:rPr>
              <a:t>Splitting the Data</a:t>
            </a:r>
            <a:r>
              <a:rPr lang="en-US" sz="2000" b="0" i="0" dirty="0">
                <a:effectLst/>
                <a:latin typeface="Times New Roman" panose="02020603050405020304" pitchFamily="18" charset="0"/>
                <a:cs typeface="Times New Roman" panose="02020603050405020304" pitchFamily="18" charset="0"/>
              </a:rPr>
              <a:t>: Divide the dataset into training, validation, and test sets. Typically, the data is split into around 70-80% for training, 10-15% for validation, and 10-15% for testing. Ensure that each set contains a representative sample of both legitimate and fraudulent claims.</a:t>
            </a:r>
          </a:p>
          <a:p>
            <a:pPr marL="0" indent="0">
              <a:buNone/>
            </a:pPr>
            <a:endParaRPr lang="en-US" dirty="0"/>
          </a:p>
        </p:txBody>
      </p:sp>
      <p:sp>
        <p:nvSpPr>
          <p:cNvPr id="4" name="Date Placeholder 3">
            <a:extLst>
              <a:ext uri="{FF2B5EF4-FFF2-40B4-BE49-F238E27FC236}">
                <a16:creationId xmlns:a16="http://schemas.microsoft.com/office/drawing/2014/main" id="{C7E9611D-97F6-DCAB-1D0A-82327BEC25EE}"/>
              </a:ext>
            </a:extLst>
          </p:cNvPr>
          <p:cNvSpPr>
            <a:spLocks noGrp="1"/>
          </p:cNvSpPr>
          <p:nvPr>
            <p:ph type="dt" sz="half" idx="10"/>
          </p:nvPr>
        </p:nvSpPr>
        <p:spPr/>
        <p:txBody>
          <a:bodyPr/>
          <a:lstStyle/>
          <a:p>
            <a:fld id="{DFB176AE-A2F7-48FF-8D57-374ABD9244C2}" type="datetime1">
              <a:rPr lang="en-IN" smtClean="0"/>
              <a:t>07-05-2024</a:t>
            </a:fld>
            <a:endParaRPr lang="en-IN" dirty="0"/>
          </a:p>
        </p:txBody>
      </p:sp>
      <p:sp>
        <p:nvSpPr>
          <p:cNvPr id="5" name="Footer Placeholder 4">
            <a:extLst>
              <a:ext uri="{FF2B5EF4-FFF2-40B4-BE49-F238E27FC236}">
                <a16:creationId xmlns:a16="http://schemas.microsoft.com/office/drawing/2014/main" id="{4B12A891-E794-D8A7-3162-A17168D76897}"/>
              </a:ext>
            </a:extLst>
          </p:cNvPr>
          <p:cNvSpPr>
            <a:spLocks noGrp="1"/>
          </p:cNvSpPr>
          <p:nvPr>
            <p:ph type="ftr" sz="quarter" idx="11"/>
          </p:nvPr>
        </p:nvSpPr>
        <p:spPr/>
        <p:txBody>
          <a:bodyPr/>
          <a:lstStyle/>
          <a:p>
            <a:r>
              <a:rPr lang="en-IN" dirty="0"/>
              <a:t>BATCH NO:        DEPARTMENT OF COMPUTER SCIENCE &amp; ENGINEERING</a:t>
            </a:r>
          </a:p>
        </p:txBody>
      </p:sp>
      <p:sp>
        <p:nvSpPr>
          <p:cNvPr id="6" name="Slide Number Placeholder 5">
            <a:extLst>
              <a:ext uri="{FF2B5EF4-FFF2-40B4-BE49-F238E27FC236}">
                <a16:creationId xmlns:a16="http://schemas.microsoft.com/office/drawing/2014/main" id="{BCB62540-CD6A-0473-EA97-E7EB6F8C4341}"/>
              </a:ext>
            </a:extLst>
          </p:cNvPr>
          <p:cNvSpPr>
            <a:spLocks noGrp="1"/>
          </p:cNvSpPr>
          <p:nvPr>
            <p:ph type="sldNum" sz="quarter" idx="12"/>
          </p:nvPr>
        </p:nvSpPr>
        <p:spPr/>
        <p:txBody>
          <a:bodyPr/>
          <a:lstStyle/>
          <a:p>
            <a:fld id="{669AD40C-E5A7-4132-A31D-54A4D1BB6E89}" type="slidenum">
              <a:rPr lang="en-IN" smtClean="0"/>
              <a:t>12</a:t>
            </a:fld>
            <a:endParaRPr lang="en-IN" dirty="0"/>
          </a:p>
        </p:txBody>
      </p:sp>
    </p:spTree>
    <p:extLst>
      <p:ext uri="{BB962C8B-B14F-4D97-AF65-F5344CB8AC3E}">
        <p14:creationId xmlns:p14="http://schemas.microsoft.com/office/powerpoint/2010/main" val="3737919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4BBB-5687-4EEF-4BC0-52FDE131DE0B}"/>
              </a:ext>
            </a:extLst>
          </p:cNvPr>
          <p:cNvSpPr>
            <a:spLocks noGrp="1"/>
          </p:cNvSpPr>
          <p:nvPr>
            <p:ph type="title"/>
          </p:nvPr>
        </p:nvSpPr>
        <p:spPr/>
        <p:txBody>
          <a:bodyPr>
            <a:normAutofit/>
          </a:bodyPr>
          <a:lstStyle/>
          <a:p>
            <a:pPr algn="l"/>
            <a:r>
              <a:rPr lang="en-IN" sz="2400" b="1" dirty="0">
                <a:latin typeface="Times New Roman" pitchFamily="18" charset="0"/>
                <a:cs typeface="Times New Roman" pitchFamily="18" charset="0"/>
              </a:rPr>
              <a:t>MODULE 3: </a:t>
            </a:r>
            <a:r>
              <a:rPr lang="en-US" sz="2400" i="0" dirty="0">
                <a:effectLst/>
                <a:latin typeface="Times New Roman" panose="02020603050405020304" pitchFamily="18" charset="0"/>
                <a:cs typeface="Times New Roman" panose="02020603050405020304" pitchFamily="18" charset="0"/>
              </a:rPr>
              <a:t>Model Selection and Training</a:t>
            </a:r>
            <a:br>
              <a:rPr lang="en-US" sz="1050" b="1" i="0" dirty="0">
                <a:solidFill>
                  <a:srgbClr val="ECECEC"/>
                </a:solidFill>
                <a:effectLst/>
                <a:highlight>
                  <a:srgbClr val="212121"/>
                </a:highlight>
                <a:latin typeface="Söhne"/>
              </a:rPr>
            </a:br>
            <a:endParaRPr lang="en-US" sz="2400" b="1" dirty="0"/>
          </a:p>
        </p:txBody>
      </p:sp>
      <p:sp>
        <p:nvSpPr>
          <p:cNvPr id="3" name="Content Placeholder 2">
            <a:extLst>
              <a:ext uri="{FF2B5EF4-FFF2-40B4-BE49-F238E27FC236}">
                <a16:creationId xmlns:a16="http://schemas.microsoft.com/office/drawing/2014/main" id="{EB6A528F-2854-3C0F-EFCD-EE407B9CF9EB}"/>
              </a:ext>
            </a:extLst>
          </p:cNvPr>
          <p:cNvSpPr>
            <a:spLocks noGrp="1"/>
          </p:cNvSpPr>
          <p:nvPr>
            <p:ph idx="1"/>
          </p:nvPr>
        </p:nvSpPr>
        <p:spPr/>
        <p:txBody>
          <a:bodyPr>
            <a:normAutofit/>
          </a:bodyPr>
          <a:lstStyle/>
          <a:p>
            <a:pPr algn="just"/>
            <a:r>
              <a:rPr lang="en-US" sz="1800" b="1" dirty="0">
                <a:latin typeface="Times New Roman" panose="02020603050405020304" pitchFamily="18" charset="0"/>
                <a:cs typeface="Times New Roman" panose="02020603050405020304" pitchFamily="18" charset="0"/>
              </a:rPr>
              <a:t>Model Selection</a:t>
            </a:r>
            <a:r>
              <a:rPr lang="en-US" sz="1800" b="0" i="0" dirty="0">
                <a:effectLst/>
                <a:latin typeface="Times New Roman" panose="02020603050405020304" pitchFamily="18" charset="0"/>
                <a:cs typeface="Times New Roman" panose="02020603050405020304" pitchFamily="18" charset="0"/>
              </a:rPr>
              <a:t>: </a:t>
            </a:r>
            <a:r>
              <a:rPr lang="en-IN" sz="1800" b="0" i="0" dirty="0">
                <a:solidFill>
                  <a:srgbClr val="0D0D0D"/>
                </a:solidFill>
                <a:effectLst/>
                <a:latin typeface="Times New Roman" panose="02020603050405020304" pitchFamily="18" charset="0"/>
                <a:cs typeface="Times New Roman" panose="02020603050405020304" pitchFamily="18" charset="0"/>
              </a:rPr>
              <a:t>Choose appropriate machine learning algorithms for fraud detection. Commonly used algorithms include:</a:t>
            </a:r>
          </a:p>
          <a:p>
            <a:pPr marL="742950" lvl="1" indent="-285750" algn="l">
              <a:buFont typeface="+mj-lt"/>
              <a:buAutoNum type="arabicPeriod"/>
            </a:pPr>
            <a:r>
              <a:rPr lang="en-IN" sz="1800" b="0" i="0" dirty="0">
                <a:solidFill>
                  <a:srgbClr val="0D0D0D"/>
                </a:solidFill>
                <a:effectLst/>
                <a:latin typeface="Times New Roman" panose="02020603050405020304" pitchFamily="18" charset="0"/>
                <a:cs typeface="Times New Roman" panose="02020603050405020304" pitchFamily="18" charset="0"/>
              </a:rPr>
              <a:t>Logistic Regression</a:t>
            </a:r>
          </a:p>
          <a:p>
            <a:pPr marL="742950" lvl="1" indent="-285750" algn="l">
              <a:buFont typeface="+mj-lt"/>
              <a:buAutoNum type="arabicPeriod"/>
            </a:pPr>
            <a:r>
              <a:rPr lang="en-IN" sz="1800" b="0" i="0" dirty="0">
                <a:solidFill>
                  <a:srgbClr val="0D0D0D"/>
                </a:solidFill>
                <a:effectLst/>
                <a:latin typeface="Times New Roman" panose="02020603050405020304" pitchFamily="18" charset="0"/>
                <a:cs typeface="Times New Roman" panose="02020603050405020304" pitchFamily="18" charset="0"/>
              </a:rPr>
              <a:t>Decision Trees</a:t>
            </a:r>
          </a:p>
          <a:p>
            <a:pPr marL="742950" lvl="1" indent="-285750" algn="l">
              <a:buFont typeface="+mj-lt"/>
              <a:buAutoNum type="arabicPeriod"/>
            </a:pPr>
            <a:r>
              <a:rPr lang="en-US" sz="1800" i="0" dirty="0">
                <a:effectLst/>
                <a:latin typeface="Times New Roman" panose="02020603050405020304" pitchFamily="18" charset="0"/>
                <a:cs typeface="Times New Roman" panose="02020603050405020304" pitchFamily="18" charset="0"/>
              </a:rPr>
              <a:t>Stochastic Gradient Descent</a:t>
            </a:r>
            <a:r>
              <a:rPr lang="en-IN" sz="1800" i="0" dirty="0">
                <a:effectLst/>
                <a:latin typeface="Times New Roman" panose="02020603050405020304" pitchFamily="18" charset="0"/>
                <a:cs typeface="Times New Roman" panose="02020603050405020304" pitchFamily="18" charset="0"/>
              </a:rPr>
              <a:t> </a:t>
            </a:r>
            <a:r>
              <a:rPr lang="en-IN" sz="1800" b="0" i="0" dirty="0">
                <a:solidFill>
                  <a:srgbClr val="0D0D0D"/>
                </a:solidFill>
                <a:effectLst/>
                <a:latin typeface="Times New Roman" panose="02020603050405020304" pitchFamily="18" charset="0"/>
                <a:cs typeface="Times New Roman" panose="02020603050405020304" pitchFamily="18" charset="0"/>
              </a:rPr>
              <a:t>(</a:t>
            </a:r>
            <a:r>
              <a:rPr lang="en-IN" sz="1800" dirty="0">
                <a:solidFill>
                  <a:srgbClr val="0D0D0D"/>
                </a:solidFill>
                <a:latin typeface="Times New Roman" panose="02020603050405020304" pitchFamily="18" charset="0"/>
                <a:cs typeface="Times New Roman" panose="02020603050405020304" pitchFamily="18" charset="0"/>
              </a:rPr>
              <a:t>SGD</a:t>
            </a:r>
            <a:r>
              <a:rPr lang="en-IN" sz="18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IN" sz="1800" b="0" i="0" dirty="0">
                <a:solidFill>
                  <a:srgbClr val="0D0D0D"/>
                </a:solidFill>
                <a:effectLst/>
                <a:latin typeface="Times New Roman" panose="02020603050405020304" pitchFamily="18" charset="0"/>
                <a:cs typeface="Times New Roman" panose="02020603050405020304" pitchFamily="18" charset="0"/>
              </a:rPr>
              <a:t>Support Vector Machines (SVM)</a:t>
            </a:r>
          </a:p>
          <a:p>
            <a:pPr marL="742950" lvl="1" indent="-285750" algn="l">
              <a:buFont typeface="+mj-lt"/>
              <a:buAutoNum type="arabicPeriod"/>
            </a:pPr>
            <a:r>
              <a:rPr lang="en-US" sz="1800" i="0" dirty="0">
                <a:effectLst/>
                <a:highlight>
                  <a:srgbClr val="FFFFFF"/>
                </a:highlight>
                <a:latin typeface="Times New Roman" panose="02020603050405020304" pitchFamily="18" charset="0"/>
                <a:cs typeface="Times New Roman" panose="02020603050405020304" pitchFamily="18" charset="0"/>
              </a:rPr>
              <a:t>Naive Bayes</a:t>
            </a:r>
          </a:p>
          <a:p>
            <a:pPr marL="742950" lvl="1" indent="-285750" algn="l">
              <a:buFont typeface="+mj-lt"/>
              <a:buAutoNum type="arabicPeriod"/>
            </a:pPr>
            <a:r>
              <a:rPr lang="en-US" sz="1800" i="0" dirty="0">
                <a:effectLst/>
                <a:highlight>
                  <a:srgbClr val="FFFFFF"/>
                </a:highlight>
                <a:latin typeface="Times New Roman" panose="02020603050405020304" pitchFamily="18" charset="0"/>
                <a:cs typeface="Times New Roman" panose="02020603050405020304" pitchFamily="18" charset="0"/>
              </a:rPr>
              <a:t>Voting Classifier</a:t>
            </a:r>
          </a:p>
          <a:p>
            <a:pPr marL="0" indent="0">
              <a:buNone/>
            </a:pPr>
            <a:endParaRPr lang="en-US" sz="1800" b="1" i="0" dirty="0">
              <a:effectLst/>
              <a:latin typeface="Times New Roman" panose="02020603050405020304" pitchFamily="18" charset="0"/>
              <a:cs typeface="Times New Roman" panose="02020603050405020304" pitchFamily="18" charset="0"/>
            </a:endParaRPr>
          </a:p>
          <a:p>
            <a:r>
              <a:rPr lang="en-US" sz="1800" b="1" i="0" dirty="0">
                <a:effectLst/>
                <a:latin typeface="Times New Roman" panose="02020603050405020304" pitchFamily="18" charset="0"/>
                <a:cs typeface="Times New Roman" panose="02020603050405020304" pitchFamily="18" charset="0"/>
              </a:rPr>
              <a:t>Model Training</a:t>
            </a:r>
            <a:r>
              <a:rPr lang="en-US" sz="1800" b="0" i="0" dirty="0">
                <a:effectLst/>
                <a:latin typeface="Times New Roman" panose="02020603050405020304" pitchFamily="18" charset="0"/>
                <a:cs typeface="Times New Roman" panose="02020603050405020304" pitchFamily="18" charset="0"/>
              </a:rPr>
              <a:t>: Train the selected model using the training dataset. During training, the model learns patterns from the input data and adjusts its parameters to minimize a specified loss function.</a:t>
            </a:r>
            <a:endParaRPr lang="en-US" sz="1800" dirty="0">
              <a:latin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64395C4A-E265-A0B3-126E-938280D5001C}"/>
              </a:ext>
            </a:extLst>
          </p:cNvPr>
          <p:cNvSpPr>
            <a:spLocks noGrp="1"/>
          </p:cNvSpPr>
          <p:nvPr>
            <p:ph type="dt" sz="half" idx="10"/>
          </p:nvPr>
        </p:nvSpPr>
        <p:spPr/>
        <p:txBody>
          <a:bodyPr/>
          <a:lstStyle/>
          <a:p>
            <a:fld id="{DFB176AE-A2F7-48FF-8D57-374ABD9244C2}" type="datetime1">
              <a:rPr lang="en-IN" smtClean="0"/>
              <a:t>07-05-2024</a:t>
            </a:fld>
            <a:endParaRPr lang="en-IN" dirty="0"/>
          </a:p>
        </p:txBody>
      </p:sp>
      <p:sp>
        <p:nvSpPr>
          <p:cNvPr id="5" name="Footer Placeholder 4">
            <a:extLst>
              <a:ext uri="{FF2B5EF4-FFF2-40B4-BE49-F238E27FC236}">
                <a16:creationId xmlns:a16="http://schemas.microsoft.com/office/drawing/2014/main" id="{157E361F-9C5F-E7A5-77C6-05E4D84C12FB}"/>
              </a:ext>
            </a:extLst>
          </p:cNvPr>
          <p:cNvSpPr>
            <a:spLocks noGrp="1"/>
          </p:cNvSpPr>
          <p:nvPr>
            <p:ph type="ftr" sz="quarter" idx="11"/>
          </p:nvPr>
        </p:nvSpPr>
        <p:spPr/>
        <p:txBody>
          <a:bodyPr/>
          <a:lstStyle/>
          <a:p>
            <a:r>
              <a:rPr lang="en-IN" dirty="0"/>
              <a:t>BATCH NO:        DEPARTMENT OF COMPUTER SCIENCE &amp; ENGINEERING</a:t>
            </a:r>
          </a:p>
        </p:txBody>
      </p:sp>
      <p:sp>
        <p:nvSpPr>
          <p:cNvPr id="6" name="Slide Number Placeholder 5">
            <a:extLst>
              <a:ext uri="{FF2B5EF4-FFF2-40B4-BE49-F238E27FC236}">
                <a16:creationId xmlns:a16="http://schemas.microsoft.com/office/drawing/2014/main" id="{8AECD27E-CF43-0BCD-7E20-958867E21DC6}"/>
              </a:ext>
            </a:extLst>
          </p:cNvPr>
          <p:cNvSpPr>
            <a:spLocks noGrp="1"/>
          </p:cNvSpPr>
          <p:nvPr>
            <p:ph type="sldNum" sz="quarter" idx="12"/>
          </p:nvPr>
        </p:nvSpPr>
        <p:spPr/>
        <p:txBody>
          <a:bodyPr/>
          <a:lstStyle/>
          <a:p>
            <a:fld id="{669AD40C-E5A7-4132-A31D-54A4D1BB6E89}" type="slidenum">
              <a:rPr lang="en-IN" smtClean="0"/>
              <a:t>13</a:t>
            </a:fld>
            <a:endParaRPr lang="en-IN" dirty="0"/>
          </a:p>
        </p:txBody>
      </p:sp>
    </p:spTree>
    <p:extLst>
      <p:ext uri="{BB962C8B-B14F-4D97-AF65-F5344CB8AC3E}">
        <p14:creationId xmlns:p14="http://schemas.microsoft.com/office/powerpoint/2010/main" val="3089162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A709-2B66-C9C9-A000-F1A279F35290}"/>
              </a:ext>
            </a:extLst>
          </p:cNvPr>
          <p:cNvSpPr>
            <a:spLocks noGrp="1"/>
          </p:cNvSpPr>
          <p:nvPr>
            <p:ph type="title"/>
          </p:nvPr>
        </p:nvSpPr>
        <p:spPr/>
        <p:txBody>
          <a:bodyPr>
            <a:normAutofit/>
          </a:bodyPr>
          <a:lstStyle/>
          <a:p>
            <a:pPr algn="l"/>
            <a:r>
              <a:rPr lang="en-US" sz="2400" b="1" dirty="0">
                <a:latin typeface="Times New Roman" panose="02020603050405020304" pitchFamily="18" charset="0"/>
                <a:cs typeface="Times New Roman" panose="02020603050405020304" pitchFamily="18" charset="0"/>
              </a:rPr>
              <a:t>MODULE 4: </a:t>
            </a:r>
            <a:r>
              <a:rPr lang="en-US" sz="2400" i="0" dirty="0">
                <a:effectLst/>
                <a:latin typeface="Times New Roman" panose="02020603050405020304" pitchFamily="18" charset="0"/>
                <a:cs typeface="Times New Roman" panose="02020603050405020304" pitchFamily="18" charset="0"/>
              </a:rPr>
              <a:t>Evaluation, Deployment and Maintenance</a:t>
            </a:r>
            <a:br>
              <a:rPr lang="en-US" sz="1050" b="1" i="0" dirty="0">
                <a:solidFill>
                  <a:srgbClr val="ECECEC"/>
                </a:solidFill>
                <a:effectLst/>
                <a:highlight>
                  <a:srgbClr val="212121"/>
                </a:highlight>
                <a:latin typeface="Söhne"/>
              </a:rPr>
            </a:br>
            <a:r>
              <a:rPr lang="en-US" sz="2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9D080FD0-8FA4-9214-0BDB-E032853FF2CF}"/>
              </a:ext>
            </a:extLst>
          </p:cNvPr>
          <p:cNvSpPr>
            <a:spLocks noGrp="1"/>
          </p:cNvSpPr>
          <p:nvPr>
            <p:ph idx="1"/>
          </p:nvPr>
        </p:nvSpPr>
        <p:spPr/>
        <p:txBody>
          <a:bodyPr>
            <a:normAutofit fontScale="55000" lnSpcReduction="20000"/>
          </a:bodyPr>
          <a:lstStyle/>
          <a:p>
            <a:pPr algn="just"/>
            <a:r>
              <a:rPr lang="en-US" b="1" i="0" dirty="0">
                <a:effectLst/>
                <a:latin typeface="Times New Roman" panose="02020603050405020304" pitchFamily="18" charset="0"/>
                <a:cs typeface="Times New Roman" panose="02020603050405020304" pitchFamily="18" charset="0"/>
              </a:rPr>
              <a:t>Hyperparameter Tuning</a:t>
            </a:r>
            <a:r>
              <a:rPr lang="en-US" b="0" i="0" dirty="0">
                <a:effectLst/>
                <a:latin typeface="Times New Roman" panose="02020603050405020304" pitchFamily="18" charset="0"/>
                <a:cs typeface="Times New Roman" panose="02020603050405020304" pitchFamily="18" charset="0"/>
              </a:rPr>
              <a:t>: Fine-tune the model's hyperparameters using the validation set to improve its performance. Hyperparameters control aspects of the model such as learning rate, tree depth, regularization strength, etc.</a:t>
            </a:r>
          </a:p>
          <a:p>
            <a:pPr algn="just"/>
            <a:r>
              <a:rPr lang="en-US" b="1" i="0" dirty="0">
                <a:effectLst/>
                <a:latin typeface="Times New Roman" panose="02020603050405020304" pitchFamily="18" charset="0"/>
                <a:cs typeface="Times New Roman" panose="02020603050405020304" pitchFamily="18" charset="0"/>
              </a:rPr>
              <a:t>Model Evaluation</a:t>
            </a:r>
            <a:r>
              <a:rPr lang="en-US" b="0" i="0" dirty="0">
                <a:effectLst/>
                <a:latin typeface="Times New Roman" panose="02020603050405020304" pitchFamily="18" charset="0"/>
                <a:cs typeface="Times New Roman" panose="02020603050405020304" pitchFamily="18" charset="0"/>
              </a:rPr>
              <a:t>: Evaluate the trained model's performance using the test set. Use evaluation metrics such as accuracy, precision, recall, F1-score, and ROC-AUC to assess how well the model identifies fraudulent claims.</a:t>
            </a:r>
          </a:p>
          <a:p>
            <a:pPr algn="just"/>
            <a:r>
              <a:rPr lang="en-US" b="1" i="0" dirty="0">
                <a:effectLst/>
                <a:latin typeface="Times New Roman" panose="02020603050405020304" pitchFamily="18" charset="0"/>
                <a:cs typeface="Times New Roman" panose="02020603050405020304" pitchFamily="18" charset="0"/>
              </a:rPr>
              <a:t>Model Deployment</a:t>
            </a:r>
            <a:r>
              <a:rPr lang="en-US" b="0" i="0" dirty="0">
                <a:effectLst/>
                <a:latin typeface="Times New Roman" panose="02020603050405020304" pitchFamily="18" charset="0"/>
                <a:cs typeface="Times New Roman" panose="02020603050405020304" pitchFamily="18" charset="0"/>
              </a:rPr>
              <a:t>: Deploy the trained model into the production environment where it can be used to automatically flag potentially fraudulent insurance claims in real-time. Ensure that proper monitoring and logging mechanisms are in place to track the model's performance and any potential issues.</a:t>
            </a:r>
          </a:p>
          <a:p>
            <a:pPr algn="just"/>
            <a:r>
              <a:rPr lang="en-US" b="1" i="0" dirty="0">
                <a:effectLst/>
                <a:latin typeface="Times New Roman" panose="02020603050405020304" pitchFamily="18" charset="0"/>
                <a:cs typeface="Times New Roman" panose="02020603050405020304" pitchFamily="18" charset="0"/>
              </a:rPr>
              <a:t>Monitoring and Maintenance</a:t>
            </a:r>
            <a:r>
              <a:rPr lang="en-US" b="0" i="0" dirty="0">
                <a:effectLst/>
                <a:latin typeface="Times New Roman" panose="02020603050405020304" pitchFamily="18" charset="0"/>
                <a:cs typeface="Times New Roman" panose="02020603050405020304" pitchFamily="18" charset="0"/>
              </a:rPr>
              <a:t>: Continuously monitor the model's performance in the production environment and update it as needed to adapt to evolving fraud patterns or changes in the data distribution. Regularly retraining the model with new data helps ensure its effectiveness over time.</a:t>
            </a:r>
          </a:p>
          <a:p>
            <a:endParaRPr lang="en-US" dirty="0"/>
          </a:p>
        </p:txBody>
      </p:sp>
      <p:sp>
        <p:nvSpPr>
          <p:cNvPr id="4" name="Date Placeholder 3">
            <a:extLst>
              <a:ext uri="{FF2B5EF4-FFF2-40B4-BE49-F238E27FC236}">
                <a16:creationId xmlns:a16="http://schemas.microsoft.com/office/drawing/2014/main" id="{DF64032C-314A-7DC9-6C76-0F32CFF936CB}"/>
              </a:ext>
            </a:extLst>
          </p:cNvPr>
          <p:cNvSpPr>
            <a:spLocks noGrp="1"/>
          </p:cNvSpPr>
          <p:nvPr>
            <p:ph type="dt" sz="half" idx="10"/>
          </p:nvPr>
        </p:nvSpPr>
        <p:spPr/>
        <p:txBody>
          <a:bodyPr/>
          <a:lstStyle/>
          <a:p>
            <a:fld id="{DFB176AE-A2F7-48FF-8D57-374ABD9244C2}" type="datetime1">
              <a:rPr lang="en-IN" smtClean="0"/>
              <a:t>07-05-2024</a:t>
            </a:fld>
            <a:endParaRPr lang="en-IN" dirty="0"/>
          </a:p>
        </p:txBody>
      </p:sp>
      <p:sp>
        <p:nvSpPr>
          <p:cNvPr id="5" name="Footer Placeholder 4">
            <a:extLst>
              <a:ext uri="{FF2B5EF4-FFF2-40B4-BE49-F238E27FC236}">
                <a16:creationId xmlns:a16="http://schemas.microsoft.com/office/drawing/2014/main" id="{F89303CC-75E6-E6C7-6E64-DC97FAB197A2}"/>
              </a:ext>
            </a:extLst>
          </p:cNvPr>
          <p:cNvSpPr>
            <a:spLocks noGrp="1"/>
          </p:cNvSpPr>
          <p:nvPr>
            <p:ph type="ftr" sz="quarter" idx="11"/>
          </p:nvPr>
        </p:nvSpPr>
        <p:spPr/>
        <p:txBody>
          <a:bodyPr/>
          <a:lstStyle/>
          <a:p>
            <a:r>
              <a:rPr lang="en-IN" dirty="0"/>
              <a:t>BATCH NO:        DEPARTMENT OF COMPUTER SCIENCE &amp; ENGINEERING</a:t>
            </a:r>
          </a:p>
        </p:txBody>
      </p:sp>
      <p:sp>
        <p:nvSpPr>
          <p:cNvPr id="6" name="Slide Number Placeholder 5">
            <a:extLst>
              <a:ext uri="{FF2B5EF4-FFF2-40B4-BE49-F238E27FC236}">
                <a16:creationId xmlns:a16="http://schemas.microsoft.com/office/drawing/2014/main" id="{E00CB92B-D880-7CD8-BC78-0EB0DE6A1E44}"/>
              </a:ext>
            </a:extLst>
          </p:cNvPr>
          <p:cNvSpPr>
            <a:spLocks noGrp="1"/>
          </p:cNvSpPr>
          <p:nvPr>
            <p:ph type="sldNum" sz="quarter" idx="12"/>
          </p:nvPr>
        </p:nvSpPr>
        <p:spPr/>
        <p:txBody>
          <a:bodyPr/>
          <a:lstStyle/>
          <a:p>
            <a:fld id="{669AD40C-E5A7-4132-A31D-54A4D1BB6E89}" type="slidenum">
              <a:rPr lang="en-IN" smtClean="0"/>
              <a:t>14</a:t>
            </a:fld>
            <a:endParaRPr lang="en-IN" dirty="0"/>
          </a:p>
        </p:txBody>
      </p:sp>
    </p:spTree>
    <p:extLst>
      <p:ext uri="{BB962C8B-B14F-4D97-AF65-F5344CB8AC3E}">
        <p14:creationId xmlns:p14="http://schemas.microsoft.com/office/powerpoint/2010/main" val="3284016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dirty="0">
                <a:latin typeface="Times New Roman"/>
                <a:ea typeface="Times New Roman"/>
                <a:cs typeface="Times New Roman"/>
                <a:sym typeface="Times New Roman"/>
              </a:rPr>
              <a:t>Standards &amp; Policies</a:t>
            </a:r>
            <a:endParaRPr dirty="0"/>
          </a:p>
        </p:txBody>
      </p:sp>
      <p:sp>
        <p:nvSpPr>
          <p:cNvPr id="4" name="Text Placeholder 3">
            <a:extLst>
              <a:ext uri="{FF2B5EF4-FFF2-40B4-BE49-F238E27FC236}">
                <a16:creationId xmlns:a16="http://schemas.microsoft.com/office/drawing/2014/main" id="{E602C89F-5104-525E-278B-8C041C423373}"/>
              </a:ext>
            </a:extLst>
          </p:cNvPr>
          <p:cNvSpPr>
            <a:spLocks noGrp="1"/>
          </p:cNvSpPr>
          <p:nvPr>
            <p:ph type="body" idx="1"/>
          </p:nvPr>
        </p:nvSpPr>
        <p:spPr/>
        <p:txBody>
          <a:bodyPr>
            <a:normAutofit/>
          </a:bodyPr>
          <a:lstStyle/>
          <a:p>
            <a:pPr marL="114300" indent="0" algn="just">
              <a:buNone/>
            </a:pPr>
            <a:r>
              <a:rPr lang="en-US" sz="2000" dirty="0">
                <a:latin typeface="Times New Roman" panose="02020603050405020304" pitchFamily="18" charset="0"/>
                <a:cs typeface="Times New Roman" panose="02020603050405020304" pitchFamily="18" charset="0"/>
              </a:rPr>
              <a:t>Visual Studio Code (VSC) is a versatile and lightweight code editor developed by Microsoft. It offers a command line interface (CLI) alongside its graphical user interface (UI), making it accessible across Windows, Linux, and MacOS platforms. VSC supports various programming languages and extensions, including those for Machine Learning (ML) development. It provides an Integrated Development Environment (IDE) that enhances coding productivity and ease of use. Similar to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Visual Studio Code enables users to create and share documents containing live code, equations, visualizations, and narrative text. While primarily used for software development, VSC can be leveraged for tasks such as data cleaning, transformation, numerical simulation, statistical modeling, data visualization, and Machine Learning (ML) projects. </a:t>
            </a:r>
          </a:p>
          <a:p>
            <a:pPr marL="114300" indent="0" algn="just">
              <a:buNone/>
            </a:pPr>
            <a:endParaRPr lang="en-US" sz="2000" dirty="0">
              <a:latin typeface="Times New Roman" panose="02020603050405020304" pitchFamily="18" charset="0"/>
              <a:cs typeface="Times New Roman" panose="02020603050405020304" pitchFamily="18" charset="0"/>
            </a:endParaRPr>
          </a:p>
          <a:p>
            <a:pPr marL="114300" indent="0" algn="just">
              <a:buNone/>
            </a:pPr>
            <a:r>
              <a:rPr lang="en-US" sz="2000" b="1" dirty="0">
                <a:latin typeface="Times New Roman" panose="02020603050405020304" pitchFamily="18" charset="0"/>
                <a:cs typeface="Times New Roman" panose="02020603050405020304" pitchFamily="18" charset="0"/>
              </a:rPr>
              <a:t>Standard Used: ISO/IEC 27001</a:t>
            </a:r>
          </a:p>
        </p:txBody>
      </p:sp>
      <p:sp>
        <p:nvSpPr>
          <p:cNvPr id="159" name="Google Shape;159;p8"/>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17-04-2023</a:t>
            </a:r>
            <a:endParaRPr/>
          </a:p>
        </p:txBody>
      </p:sp>
      <p:sp>
        <p:nvSpPr>
          <p:cNvPr id="160" name="Google Shape;160;p8"/>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DEPARTMENT OF COMPUTER SCIENCE &amp; ENGINEERING</a:t>
            </a:r>
            <a:endParaRPr/>
          </a:p>
        </p:txBody>
      </p:sp>
      <p:sp>
        <p:nvSpPr>
          <p:cNvPr id="161" name="Google Shape;161;p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ct val="100000"/>
              <a:buChar char="•"/>
            </a:pPr>
            <a:r>
              <a:rPr lang="en-IN" sz="2000" dirty="0">
                <a:latin typeface="Times New Roman"/>
                <a:ea typeface="Times New Roman"/>
                <a:cs typeface="Times New Roman"/>
                <a:sym typeface="Times New Roman"/>
              </a:rPr>
              <a:t>Architecture Diagram</a:t>
            </a:r>
            <a:endParaRPr dirty="0"/>
          </a:p>
          <a:p>
            <a:pPr marL="342900" lvl="0" indent="-225425" algn="l" rtl="0">
              <a:spcBef>
                <a:spcPts val="370"/>
              </a:spcBef>
              <a:spcAft>
                <a:spcPts val="0"/>
              </a:spcAft>
              <a:buClr>
                <a:schemeClr val="dk1"/>
              </a:buClr>
              <a:buSzPct val="100000"/>
              <a:buNone/>
            </a:pPr>
            <a:endParaRPr sz="2000" dirty="0">
              <a:latin typeface="Times New Roman"/>
              <a:ea typeface="Times New Roman"/>
              <a:cs typeface="Times New Roman"/>
              <a:sym typeface="Times New Roman"/>
            </a:endParaRPr>
          </a:p>
          <a:p>
            <a:pPr marL="342900" lvl="0" indent="-342900" algn="l" rtl="0">
              <a:spcBef>
                <a:spcPts val="370"/>
              </a:spcBef>
              <a:spcAft>
                <a:spcPts val="0"/>
              </a:spcAft>
              <a:buClr>
                <a:schemeClr val="dk1"/>
              </a:buClr>
              <a:buSzPct val="100000"/>
              <a:buChar char="•"/>
            </a:pPr>
            <a:r>
              <a:rPr lang="en-IN" sz="2000" dirty="0">
                <a:latin typeface="Times New Roman"/>
                <a:ea typeface="Times New Roman"/>
                <a:cs typeface="Times New Roman"/>
                <a:sym typeface="Times New Roman"/>
              </a:rPr>
              <a:t>Data –Flow Diagram</a:t>
            </a:r>
            <a:endParaRPr dirty="0"/>
          </a:p>
          <a:p>
            <a:pPr marL="342900" lvl="0" indent="-225425" algn="l" rtl="0">
              <a:spcBef>
                <a:spcPts val="370"/>
              </a:spcBef>
              <a:spcAft>
                <a:spcPts val="0"/>
              </a:spcAft>
              <a:buClr>
                <a:schemeClr val="dk1"/>
              </a:buClr>
              <a:buSzPct val="100000"/>
              <a:buNone/>
            </a:pPr>
            <a:endParaRPr sz="2000" dirty="0">
              <a:latin typeface="Times New Roman"/>
              <a:ea typeface="Times New Roman"/>
              <a:cs typeface="Times New Roman"/>
              <a:sym typeface="Times New Roman"/>
            </a:endParaRPr>
          </a:p>
          <a:p>
            <a:pPr marL="342900" lvl="0" indent="-342900" algn="l" rtl="0">
              <a:spcBef>
                <a:spcPts val="370"/>
              </a:spcBef>
              <a:spcAft>
                <a:spcPts val="0"/>
              </a:spcAft>
              <a:buClr>
                <a:schemeClr val="dk1"/>
              </a:buClr>
              <a:buSzPct val="100000"/>
              <a:buChar char="•"/>
            </a:pPr>
            <a:r>
              <a:rPr lang="en-IN" sz="2000" dirty="0">
                <a:latin typeface="Times New Roman"/>
                <a:ea typeface="Times New Roman"/>
                <a:cs typeface="Times New Roman"/>
                <a:sym typeface="Times New Roman"/>
              </a:rPr>
              <a:t>Use Case Diagram</a:t>
            </a:r>
            <a:endParaRPr dirty="0"/>
          </a:p>
          <a:p>
            <a:pPr marL="342900" lvl="0" indent="-225425" algn="l" rtl="0">
              <a:spcBef>
                <a:spcPts val="370"/>
              </a:spcBef>
              <a:spcAft>
                <a:spcPts val="0"/>
              </a:spcAft>
              <a:buClr>
                <a:schemeClr val="dk1"/>
              </a:buClr>
              <a:buSzPct val="100000"/>
              <a:buNone/>
            </a:pPr>
            <a:endParaRPr sz="2000" dirty="0">
              <a:latin typeface="Times New Roman"/>
              <a:ea typeface="Times New Roman"/>
              <a:cs typeface="Times New Roman"/>
              <a:sym typeface="Times New Roman"/>
            </a:endParaRPr>
          </a:p>
          <a:p>
            <a:pPr marL="342900" lvl="0" indent="-342900" algn="l" rtl="0">
              <a:spcBef>
                <a:spcPts val="370"/>
              </a:spcBef>
              <a:spcAft>
                <a:spcPts val="0"/>
              </a:spcAft>
              <a:buClr>
                <a:schemeClr val="dk1"/>
              </a:buClr>
              <a:buSzPct val="100000"/>
              <a:buChar char="•"/>
            </a:pPr>
            <a:r>
              <a:rPr lang="en-IN" sz="2000" dirty="0">
                <a:latin typeface="Times New Roman"/>
                <a:ea typeface="Times New Roman"/>
                <a:cs typeface="Times New Roman"/>
                <a:sym typeface="Times New Roman"/>
              </a:rPr>
              <a:t>Class Diagram</a:t>
            </a:r>
            <a:endParaRPr dirty="0"/>
          </a:p>
          <a:p>
            <a:pPr marL="342900" lvl="0" indent="-225425" algn="l" rtl="0">
              <a:spcBef>
                <a:spcPts val="370"/>
              </a:spcBef>
              <a:spcAft>
                <a:spcPts val="0"/>
              </a:spcAft>
              <a:buClr>
                <a:schemeClr val="dk1"/>
              </a:buClr>
              <a:buSzPct val="100000"/>
              <a:buNone/>
            </a:pPr>
            <a:endParaRPr sz="2000" dirty="0">
              <a:latin typeface="Times New Roman"/>
              <a:ea typeface="Times New Roman"/>
              <a:cs typeface="Times New Roman"/>
              <a:sym typeface="Times New Roman"/>
            </a:endParaRPr>
          </a:p>
          <a:p>
            <a:pPr marL="342900" lvl="0" indent="-342900" algn="l" rtl="0">
              <a:spcBef>
                <a:spcPts val="370"/>
              </a:spcBef>
              <a:spcAft>
                <a:spcPts val="0"/>
              </a:spcAft>
              <a:buClr>
                <a:schemeClr val="dk1"/>
              </a:buClr>
              <a:buSzPct val="100000"/>
              <a:buChar char="•"/>
            </a:pPr>
            <a:r>
              <a:rPr lang="en-IN" sz="2000" dirty="0">
                <a:latin typeface="Times New Roman"/>
                <a:ea typeface="Times New Roman"/>
                <a:cs typeface="Times New Roman"/>
                <a:sym typeface="Times New Roman"/>
              </a:rPr>
              <a:t>Activity Diagram</a:t>
            </a:r>
            <a:endParaRPr dirty="0"/>
          </a:p>
          <a:p>
            <a:pPr marL="342900" lvl="0" indent="-225425" algn="l" rtl="0">
              <a:spcBef>
                <a:spcPts val="370"/>
              </a:spcBef>
              <a:spcAft>
                <a:spcPts val="0"/>
              </a:spcAft>
              <a:buClr>
                <a:schemeClr val="dk1"/>
              </a:buClr>
              <a:buSzPct val="100000"/>
              <a:buNone/>
            </a:pPr>
            <a:endParaRPr sz="2000" dirty="0">
              <a:latin typeface="Times New Roman"/>
              <a:ea typeface="Times New Roman"/>
              <a:cs typeface="Times New Roman"/>
              <a:sym typeface="Times New Roman"/>
            </a:endParaRPr>
          </a:p>
          <a:p>
            <a:pPr marL="342900" lvl="0" indent="-342900" algn="l" rtl="0">
              <a:spcBef>
                <a:spcPts val="370"/>
              </a:spcBef>
              <a:spcAft>
                <a:spcPts val="0"/>
              </a:spcAft>
              <a:buClr>
                <a:schemeClr val="dk1"/>
              </a:buClr>
              <a:buSzPct val="100000"/>
              <a:buChar char="•"/>
            </a:pPr>
            <a:r>
              <a:rPr lang="en-IN" sz="2000" dirty="0">
                <a:latin typeface="Times New Roman"/>
                <a:ea typeface="Times New Roman"/>
                <a:cs typeface="Times New Roman"/>
                <a:sym typeface="Times New Roman"/>
              </a:rPr>
              <a:t>Sequence Diagram</a:t>
            </a:r>
            <a:endParaRPr dirty="0"/>
          </a:p>
          <a:p>
            <a:pPr marL="342900" lvl="0" indent="-225425" algn="l" rtl="0">
              <a:spcBef>
                <a:spcPts val="370"/>
              </a:spcBef>
              <a:spcAft>
                <a:spcPts val="0"/>
              </a:spcAft>
              <a:buClr>
                <a:schemeClr val="dk1"/>
              </a:buClr>
              <a:buSzPct val="100000"/>
              <a:buNone/>
            </a:pPr>
            <a:endParaRPr sz="2000" dirty="0">
              <a:latin typeface="Times New Roman"/>
              <a:ea typeface="Times New Roman"/>
              <a:cs typeface="Times New Roman"/>
              <a:sym typeface="Times New Roman"/>
            </a:endParaRPr>
          </a:p>
          <a:p>
            <a:pPr marL="342900" lvl="0" indent="-342900" algn="l" rtl="0">
              <a:spcBef>
                <a:spcPts val="370"/>
              </a:spcBef>
              <a:spcAft>
                <a:spcPts val="0"/>
              </a:spcAft>
              <a:buClr>
                <a:schemeClr val="dk1"/>
              </a:buClr>
              <a:buSzPct val="100000"/>
              <a:buChar char="•"/>
            </a:pPr>
            <a:r>
              <a:rPr lang="en-IN" sz="2000" dirty="0">
                <a:latin typeface="Times New Roman"/>
                <a:ea typeface="Times New Roman"/>
                <a:cs typeface="Times New Roman"/>
                <a:sym typeface="Times New Roman"/>
              </a:rPr>
              <a:t>E-R Diagram</a:t>
            </a:r>
            <a:endParaRPr dirty="0"/>
          </a:p>
          <a:p>
            <a:pPr marL="342900" lvl="0" indent="-225425" algn="l" rtl="0">
              <a:spcBef>
                <a:spcPts val="370"/>
              </a:spcBef>
              <a:spcAft>
                <a:spcPts val="0"/>
              </a:spcAft>
              <a:buClr>
                <a:schemeClr val="dk1"/>
              </a:buClr>
              <a:buSzPct val="100000"/>
              <a:buNone/>
            </a:pPr>
            <a:endParaRPr sz="2000" dirty="0">
              <a:latin typeface="Times New Roman"/>
              <a:ea typeface="Times New Roman"/>
              <a:cs typeface="Times New Roman"/>
              <a:sym typeface="Times New Roman"/>
            </a:endParaRPr>
          </a:p>
        </p:txBody>
      </p:sp>
      <p:sp>
        <p:nvSpPr>
          <p:cNvPr id="167" name="Google Shape;167;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DEPARTMENT OF COMPUTER SCIENCE &amp; ENGINEERING</a:t>
            </a:r>
            <a:endParaRPr/>
          </a:p>
        </p:txBody>
      </p:sp>
      <p:sp>
        <p:nvSpPr>
          <p:cNvPr id="168" name="Google Shape;168;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sp>
        <p:nvSpPr>
          <p:cNvPr id="169" name="Google Shape;169;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IMPLEMENTATION</a:t>
            </a:r>
            <a:endParaRPr/>
          </a:p>
        </p:txBody>
      </p:sp>
      <p:sp>
        <p:nvSpPr>
          <p:cNvPr id="170" name="Google Shape;17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17-04-2023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17</a:t>
            </a:fld>
            <a:endParaRPr lang="en-IN"/>
          </a:p>
        </p:txBody>
      </p:sp>
      <p:sp>
        <p:nvSpPr>
          <p:cNvPr id="6" name="Rectangle 5"/>
          <p:cNvSpPr/>
          <p:nvPr/>
        </p:nvSpPr>
        <p:spPr>
          <a:xfrm>
            <a:off x="184559" y="494952"/>
            <a:ext cx="3456264" cy="461665"/>
          </a:xfrm>
          <a:prstGeom prst="rect">
            <a:avLst/>
          </a:prstGeom>
        </p:spPr>
        <p:txBody>
          <a:bodyPr wrap="square">
            <a:spAutoFit/>
          </a:bodyPr>
          <a:lstStyle/>
          <a:p>
            <a:pPr marL="342900" lvl="0" indent="-342900">
              <a:buClr>
                <a:schemeClr val="dk1"/>
              </a:buClr>
              <a:buSzPct val="100000"/>
              <a:buChar char="•"/>
            </a:pPr>
            <a:r>
              <a:rPr lang="en-IN" sz="2400" b="1" dirty="0">
                <a:latin typeface="Times New Roman"/>
                <a:ea typeface="Times New Roman"/>
                <a:cs typeface="Times New Roman"/>
                <a:sym typeface="Times New Roman"/>
              </a:rPr>
              <a:t>Architecture</a:t>
            </a:r>
            <a:r>
              <a:rPr lang="en-IN" dirty="0">
                <a:latin typeface="Times New Roman"/>
                <a:ea typeface="Times New Roman"/>
                <a:cs typeface="Times New Roman"/>
                <a:sym typeface="Times New Roman"/>
              </a:rPr>
              <a:t> </a:t>
            </a:r>
            <a:r>
              <a:rPr lang="en-IN" sz="2400" b="1" dirty="0">
                <a:latin typeface="Times New Roman"/>
                <a:ea typeface="Times New Roman"/>
                <a:cs typeface="Times New Roman"/>
                <a:sym typeface="Times New Roman"/>
              </a:rPr>
              <a:t>Diagram</a:t>
            </a:r>
            <a:endParaRPr lang="en-IN" sz="2400" b="1" dirty="0"/>
          </a:p>
        </p:txBody>
      </p:sp>
      <p:pic>
        <p:nvPicPr>
          <p:cNvPr id="7" name="object 3"/>
          <p:cNvPicPr/>
          <p:nvPr/>
        </p:nvPicPr>
        <p:blipFill>
          <a:blip r:embed="rId2" cstate="print"/>
          <a:stretch>
            <a:fillRect/>
          </a:stretch>
        </p:blipFill>
        <p:spPr>
          <a:xfrm>
            <a:off x="731519" y="1824227"/>
            <a:ext cx="7735823" cy="4072128"/>
          </a:xfrm>
          <a:prstGeom prst="rect">
            <a:avLst/>
          </a:prstGeom>
        </p:spPr>
      </p:pic>
    </p:spTree>
    <p:extLst>
      <p:ext uri="{BB962C8B-B14F-4D97-AF65-F5344CB8AC3E}">
        <p14:creationId xmlns:p14="http://schemas.microsoft.com/office/powerpoint/2010/main" val="3475851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18</a:t>
            </a:fld>
            <a:endParaRPr lang="en-IN"/>
          </a:p>
        </p:txBody>
      </p:sp>
      <p:sp>
        <p:nvSpPr>
          <p:cNvPr id="3" name="Rectangle 2"/>
          <p:cNvSpPr/>
          <p:nvPr/>
        </p:nvSpPr>
        <p:spPr>
          <a:xfrm>
            <a:off x="217892" y="280243"/>
            <a:ext cx="3283271" cy="461665"/>
          </a:xfrm>
          <a:prstGeom prst="rect">
            <a:avLst/>
          </a:prstGeom>
        </p:spPr>
        <p:txBody>
          <a:bodyPr wrap="none">
            <a:spAutoFit/>
          </a:bodyPr>
          <a:lstStyle/>
          <a:p>
            <a:pPr marL="342900" lvl="0" indent="-342900">
              <a:spcBef>
                <a:spcPts val="370"/>
              </a:spcBef>
              <a:buClr>
                <a:schemeClr val="dk1"/>
              </a:buClr>
              <a:buSzPct val="100000"/>
              <a:buChar char="•"/>
            </a:pPr>
            <a:r>
              <a:rPr lang="en-IN" sz="2400" b="1" dirty="0">
                <a:latin typeface="Times New Roman"/>
                <a:ea typeface="Times New Roman"/>
                <a:cs typeface="Times New Roman"/>
                <a:sym typeface="Times New Roman"/>
              </a:rPr>
              <a:t>Data –Flow Diagram</a:t>
            </a:r>
            <a:endParaRPr lang="en-IN"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828" y="1115736"/>
            <a:ext cx="6866215" cy="4920298"/>
          </a:xfrm>
          <a:prstGeom prst="rect">
            <a:avLst/>
          </a:prstGeom>
        </p:spPr>
      </p:pic>
    </p:spTree>
    <p:extLst>
      <p:ext uri="{BB962C8B-B14F-4D97-AF65-F5344CB8AC3E}">
        <p14:creationId xmlns:p14="http://schemas.microsoft.com/office/powerpoint/2010/main" val="2759089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19</a:t>
            </a:fld>
            <a:endParaRPr lang="en-IN"/>
          </a:p>
        </p:txBody>
      </p:sp>
      <p:sp>
        <p:nvSpPr>
          <p:cNvPr id="3" name="Rectangle 2"/>
          <p:cNvSpPr/>
          <p:nvPr/>
        </p:nvSpPr>
        <p:spPr>
          <a:xfrm>
            <a:off x="225748" y="263465"/>
            <a:ext cx="2959465" cy="461665"/>
          </a:xfrm>
          <a:prstGeom prst="rect">
            <a:avLst/>
          </a:prstGeom>
        </p:spPr>
        <p:txBody>
          <a:bodyPr wrap="none">
            <a:spAutoFit/>
          </a:bodyPr>
          <a:lstStyle/>
          <a:p>
            <a:pPr marL="342900" lvl="0" indent="-342900">
              <a:spcBef>
                <a:spcPts val="370"/>
              </a:spcBef>
              <a:buClr>
                <a:schemeClr val="dk1"/>
              </a:buClr>
              <a:buSzPct val="100000"/>
              <a:buChar char="•"/>
            </a:pPr>
            <a:r>
              <a:rPr lang="en-IN" sz="2400" b="1" dirty="0">
                <a:latin typeface="Times New Roman"/>
                <a:ea typeface="Times New Roman"/>
                <a:cs typeface="Times New Roman"/>
                <a:sym typeface="Times New Roman"/>
              </a:rPr>
              <a:t>Use Case Diagram</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742" y="1328737"/>
            <a:ext cx="5817896" cy="4300276"/>
          </a:xfrm>
          <a:prstGeom prst="rect">
            <a:avLst/>
          </a:prstGeom>
        </p:spPr>
      </p:pic>
    </p:spTree>
    <p:extLst>
      <p:ext uri="{BB962C8B-B14F-4D97-AF65-F5344CB8AC3E}">
        <p14:creationId xmlns:p14="http://schemas.microsoft.com/office/powerpoint/2010/main" val="1248627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DEPARTMENT OF COMPUTER SCIENCE &amp; ENGINEERING</a:t>
            </a:r>
            <a:endParaRP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
        <p:nvSpPr>
          <p:cNvPr id="106" name="Google Shape;106;p2"/>
          <p:cNvSpPr txBox="1"/>
          <p:nvPr/>
        </p:nvSpPr>
        <p:spPr>
          <a:xfrm>
            <a:off x="457200" y="326593"/>
            <a:ext cx="8229600" cy="7261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Times New Roman"/>
              <a:buNone/>
            </a:pPr>
            <a:r>
              <a:rPr lang="en-IN" sz="2400" b="1">
                <a:solidFill>
                  <a:schemeClr val="dk1"/>
                </a:solidFill>
                <a:latin typeface="Times New Roman"/>
                <a:ea typeface="Times New Roman"/>
                <a:cs typeface="Times New Roman"/>
                <a:sym typeface="Times New Roman"/>
              </a:rPr>
              <a:t>AGENDA</a:t>
            </a:r>
            <a:endParaRPr sz="4400" b="1">
              <a:solidFill>
                <a:schemeClr val="dk1"/>
              </a:solidFill>
              <a:latin typeface="Times New Roman"/>
              <a:ea typeface="Times New Roman"/>
              <a:cs typeface="Times New Roman"/>
              <a:sym typeface="Times New Roman"/>
            </a:endParaRPr>
          </a:p>
        </p:txBody>
      </p:sp>
      <p:sp>
        <p:nvSpPr>
          <p:cNvPr id="107" name="Google Shape;107;p2"/>
          <p:cNvSpPr txBox="1"/>
          <p:nvPr/>
        </p:nvSpPr>
        <p:spPr>
          <a:xfrm>
            <a:off x="457200" y="1340768"/>
            <a:ext cx="8229600" cy="4525963"/>
          </a:xfrm>
          <a:prstGeom prst="rect">
            <a:avLst/>
          </a:prstGeom>
          <a:noFill/>
          <a:ln>
            <a:noFill/>
          </a:ln>
        </p:spPr>
        <p:txBody>
          <a:bodyPr spcFirstLastPara="1" wrap="square" lIns="91425" tIns="45700" rIns="91425" bIns="45700" anchor="t" anchorCtr="0">
            <a:noAutofit/>
          </a:bodyPr>
          <a:lstStyle/>
          <a:p>
            <a:pPr marL="342900" marR="0" lvl="0" indent="-332740" algn="l" rtl="0">
              <a:lnSpc>
                <a:spcPct val="150000"/>
              </a:lnSpc>
              <a:spcBef>
                <a:spcPts val="0"/>
              </a:spcBef>
              <a:spcAft>
                <a:spcPts val="0"/>
              </a:spcAft>
              <a:buClr>
                <a:schemeClr val="dk1"/>
              </a:buClr>
              <a:buSzPts val="980"/>
              <a:buFont typeface="Arial"/>
              <a:buChar char="●"/>
            </a:pPr>
            <a:r>
              <a:rPr lang="en-IN" sz="980">
                <a:solidFill>
                  <a:schemeClr val="dk1"/>
                </a:solidFill>
                <a:latin typeface="Times New Roman"/>
                <a:ea typeface="Times New Roman"/>
                <a:cs typeface="Times New Roman"/>
                <a:sym typeface="Times New Roman"/>
              </a:rPr>
              <a:t>ABSTRACT</a:t>
            </a:r>
            <a:endParaRPr sz="655"/>
          </a:p>
          <a:p>
            <a:pPr marL="342900" marR="0" lvl="0" indent="-332740" algn="l" rtl="0">
              <a:lnSpc>
                <a:spcPct val="150000"/>
              </a:lnSpc>
              <a:spcBef>
                <a:spcPts val="228"/>
              </a:spcBef>
              <a:spcAft>
                <a:spcPts val="0"/>
              </a:spcAft>
              <a:buClr>
                <a:schemeClr val="dk1"/>
              </a:buClr>
              <a:buSzPts val="980"/>
              <a:buFont typeface="Arial"/>
              <a:buChar char="●"/>
            </a:pPr>
            <a:r>
              <a:rPr lang="en-IN" sz="980">
                <a:solidFill>
                  <a:schemeClr val="dk1"/>
                </a:solidFill>
                <a:latin typeface="Times New Roman"/>
                <a:ea typeface="Times New Roman"/>
                <a:cs typeface="Times New Roman"/>
                <a:sym typeface="Times New Roman"/>
              </a:rPr>
              <a:t>OBJECTIVE</a:t>
            </a:r>
            <a:endParaRPr sz="655"/>
          </a:p>
          <a:p>
            <a:pPr marL="342900" marR="0" lvl="0" indent="-332740" algn="l" rtl="0">
              <a:lnSpc>
                <a:spcPct val="150000"/>
              </a:lnSpc>
              <a:spcBef>
                <a:spcPts val="228"/>
              </a:spcBef>
              <a:spcAft>
                <a:spcPts val="0"/>
              </a:spcAft>
              <a:buClr>
                <a:schemeClr val="dk1"/>
              </a:buClr>
              <a:buSzPts val="980"/>
              <a:buFont typeface="Arial"/>
              <a:buChar char="●"/>
            </a:pPr>
            <a:r>
              <a:rPr lang="en-IN" sz="980">
                <a:solidFill>
                  <a:schemeClr val="dk1"/>
                </a:solidFill>
                <a:latin typeface="Times New Roman"/>
                <a:ea typeface="Times New Roman"/>
                <a:cs typeface="Times New Roman"/>
                <a:sym typeface="Times New Roman"/>
              </a:rPr>
              <a:t>INTRODUCTION</a:t>
            </a:r>
            <a:endParaRPr sz="655"/>
          </a:p>
          <a:p>
            <a:pPr marL="342900" marR="0" lvl="0" indent="-332740" algn="l" rtl="0">
              <a:lnSpc>
                <a:spcPct val="150000"/>
              </a:lnSpc>
              <a:spcBef>
                <a:spcPts val="228"/>
              </a:spcBef>
              <a:spcAft>
                <a:spcPts val="0"/>
              </a:spcAft>
              <a:buClr>
                <a:schemeClr val="dk1"/>
              </a:buClr>
              <a:buSzPts val="980"/>
              <a:buFont typeface="Arial"/>
              <a:buChar char="●"/>
            </a:pPr>
            <a:r>
              <a:rPr lang="en-IN" sz="980">
                <a:solidFill>
                  <a:schemeClr val="dk1"/>
                </a:solidFill>
                <a:latin typeface="Times New Roman"/>
                <a:ea typeface="Times New Roman"/>
                <a:cs typeface="Times New Roman"/>
                <a:sym typeface="Times New Roman"/>
              </a:rPr>
              <a:t>LITERATURE REVIEW (SOFT COPY OF PAPERS TO BE LINKED AS HYPERLINK)</a:t>
            </a:r>
            <a:endParaRPr sz="655"/>
          </a:p>
          <a:p>
            <a:pPr marL="342900" marR="0" lvl="0" indent="-332740" algn="l" rtl="0">
              <a:lnSpc>
                <a:spcPct val="150000"/>
              </a:lnSpc>
              <a:spcBef>
                <a:spcPts val="228"/>
              </a:spcBef>
              <a:spcAft>
                <a:spcPts val="0"/>
              </a:spcAft>
              <a:buClr>
                <a:schemeClr val="dk1"/>
              </a:buClr>
              <a:buSzPts val="980"/>
              <a:buFont typeface="Arial"/>
              <a:buChar char="●"/>
            </a:pPr>
            <a:r>
              <a:rPr lang="en-IN" sz="980">
                <a:solidFill>
                  <a:schemeClr val="dk1"/>
                </a:solidFill>
                <a:latin typeface="Times New Roman"/>
                <a:ea typeface="Times New Roman"/>
                <a:cs typeface="Times New Roman"/>
                <a:sym typeface="Times New Roman"/>
              </a:rPr>
              <a:t>DESIGN AND METHODOLOGIES</a:t>
            </a:r>
            <a:endParaRPr sz="655"/>
          </a:p>
          <a:p>
            <a:pPr marL="342900" marR="0" lvl="0" indent="-332740" algn="l" rtl="0">
              <a:lnSpc>
                <a:spcPct val="150000"/>
              </a:lnSpc>
              <a:spcBef>
                <a:spcPts val="228"/>
              </a:spcBef>
              <a:spcAft>
                <a:spcPts val="0"/>
              </a:spcAft>
              <a:buClr>
                <a:schemeClr val="dk1"/>
              </a:buClr>
              <a:buSzPts val="980"/>
              <a:buFont typeface="Arial"/>
              <a:buChar char="●"/>
            </a:pPr>
            <a:r>
              <a:rPr lang="en-IN" sz="980">
                <a:solidFill>
                  <a:schemeClr val="dk1"/>
                </a:solidFill>
                <a:latin typeface="Times New Roman"/>
                <a:ea typeface="Times New Roman"/>
                <a:cs typeface="Times New Roman"/>
                <a:sym typeface="Times New Roman"/>
              </a:rPr>
              <a:t>STANDARDS &amp; POLICIES USED</a:t>
            </a:r>
            <a:endParaRPr sz="655"/>
          </a:p>
          <a:p>
            <a:pPr marL="342900" marR="0" lvl="0" indent="-332740" algn="l" rtl="0">
              <a:lnSpc>
                <a:spcPct val="150000"/>
              </a:lnSpc>
              <a:spcBef>
                <a:spcPts val="228"/>
              </a:spcBef>
              <a:spcAft>
                <a:spcPts val="0"/>
              </a:spcAft>
              <a:buClr>
                <a:schemeClr val="dk1"/>
              </a:buClr>
              <a:buSzPts val="980"/>
              <a:buFont typeface="Arial"/>
              <a:buChar char="●"/>
            </a:pPr>
            <a:r>
              <a:rPr lang="en-IN" sz="980">
                <a:solidFill>
                  <a:schemeClr val="dk1"/>
                </a:solidFill>
                <a:latin typeface="Times New Roman"/>
                <a:ea typeface="Times New Roman"/>
                <a:cs typeface="Times New Roman"/>
                <a:sym typeface="Times New Roman"/>
              </a:rPr>
              <a:t>IMPLEMENTATION</a:t>
            </a:r>
            <a:endParaRPr sz="655"/>
          </a:p>
          <a:p>
            <a:pPr marL="342900" marR="0" lvl="0" indent="-332740" algn="l" rtl="0">
              <a:lnSpc>
                <a:spcPct val="150000"/>
              </a:lnSpc>
              <a:spcBef>
                <a:spcPts val="228"/>
              </a:spcBef>
              <a:spcAft>
                <a:spcPts val="0"/>
              </a:spcAft>
              <a:buClr>
                <a:schemeClr val="dk1"/>
              </a:buClr>
              <a:buSzPts val="980"/>
              <a:buFont typeface="Arial"/>
              <a:buChar char="●"/>
            </a:pPr>
            <a:r>
              <a:rPr lang="en-IN" sz="980">
                <a:solidFill>
                  <a:schemeClr val="dk1"/>
                </a:solidFill>
                <a:latin typeface="Times New Roman"/>
                <a:ea typeface="Times New Roman"/>
                <a:cs typeface="Times New Roman"/>
                <a:sym typeface="Times New Roman"/>
              </a:rPr>
              <a:t>TESTING</a:t>
            </a:r>
            <a:endParaRPr sz="655"/>
          </a:p>
          <a:p>
            <a:pPr marL="342900" marR="0" lvl="0" indent="-332740" algn="l" rtl="0">
              <a:lnSpc>
                <a:spcPct val="150000"/>
              </a:lnSpc>
              <a:spcBef>
                <a:spcPts val="228"/>
              </a:spcBef>
              <a:spcAft>
                <a:spcPts val="0"/>
              </a:spcAft>
              <a:buClr>
                <a:schemeClr val="dk1"/>
              </a:buClr>
              <a:buSzPts val="980"/>
              <a:buFont typeface="Arial"/>
              <a:buChar char="●"/>
            </a:pPr>
            <a:r>
              <a:rPr lang="en-IN" sz="980">
                <a:solidFill>
                  <a:schemeClr val="dk1"/>
                </a:solidFill>
                <a:latin typeface="Times New Roman"/>
                <a:ea typeface="Times New Roman"/>
                <a:cs typeface="Times New Roman"/>
                <a:sym typeface="Times New Roman"/>
              </a:rPr>
              <a:t>INPUT AND OUTPUT</a:t>
            </a:r>
            <a:endParaRPr sz="655"/>
          </a:p>
          <a:p>
            <a:pPr marL="342900" marR="0" lvl="0" indent="-332740" algn="l" rtl="0">
              <a:lnSpc>
                <a:spcPct val="150000"/>
              </a:lnSpc>
              <a:spcBef>
                <a:spcPts val="228"/>
              </a:spcBef>
              <a:spcAft>
                <a:spcPts val="0"/>
              </a:spcAft>
              <a:buClr>
                <a:schemeClr val="dk1"/>
              </a:buClr>
              <a:buSzPts val="980"/>
              <a:buFont typeface="Arial"/>
              <a:buChar char="●"/>
            </a:pPr>
            <a:r>
              <a:rPr lang="en-IN" sz="980">
                <a:solidFill>
                  <a:schemeClr val="dk1"/>
                </a:solidFill>
                <a:latin typeface="Times New Roman"/>
                <a:ea typeface="Times New Roman"/>
                <a:cs typeface="Times New Roman"/>
                <a:sym typeface="Times New Roman"/>
              </a:rPr>
              <a:t>INCLUDE DEMO VIDEO (You Tube URL of complete demonstration of project )</a:t>
            </a:r>
            <a:endParaRPr sz="655"/>
          </a:p>
          <a:p>
            <a:pPr marL="342900" marR="0" lvl="0" indent="-332740" algn="l" rtl="0">
              <a:lnSpc>
                <a:spcPct val="150000"/>
              </a:lnSpc>
              <a:spcBef>
                <a:spcPts val="228"/>
              </a:spcBef>
              <a:spcAft>
                <a:spcPts val="0"/>
              </a:spcAft>
              <a:buClr>
                <a:schemeClr val="dk1"/>
              </a:buClr>
              <a:buSzPts val="980"/>
              <a:buFont typeface="Arial"/>
              <a:buChar char="●"/>
            </a:pPr>
            <a:r>
              <a:rPr lang="en-IN" sz="980">
                <a:solidFill>
                  <a:schemeClr val="dk1"/>
                </a:solidFill>
                <a:latin typeface="Times New Roman"/>
                <a:ea typeface="Times New Roman"/>
                <a:cs typeface="Times New Roman"/>
                <a:sym typeface="Times New Roman"/>
              </a:rPr>
              <a:t>CONCLUSION</a:t>
            </a:r>
            <a:endParaRPr sz="655"/>
          </a:p>
          <a:p>
            <a:pPr marL="342900" marR="0" lvl="0" indent="-332740" algn="l" rtl="0">
              <a:lnSpc>
                <a:spcPct val="150000"/>
              </a:lnSpc>
              <a:spcBef>
                <a:spcPts val="228"/>
              </a:spcBef>
              <a:spcAft>
                <a:spcPts val="0"/>
              </a:spcAft>
              <a:buClr>
                <a:schemeClr val="dk1"/>
              </a:buClr>
              <a:buSzPts val="980"/>
              <a:buFont typeface="Arial"/>
              <a:buChar char="●"/>
            </a:pPr>
            <a:r>
              <a:rPr lang="en-IN" sz="980">
                <a:solidFill>
                  <a:schemeClr val="dk1"/>
                </a:solidFill>
                <a:latin typeface="Times New Roman"/>
                <a:ea typeface="Times New Roman"/>
                <a:cs typeface="Times New Roman"/>
                <a:sym typeface="Times New Roman"/>
              </a:rPr>
              <a:t>FUTURE ENHANCEMENTS</a:t>
            </a:r>
            <a:endParaRPr sz="655"/>
          </a:p>
          <a:p>
            <a:pPr marL="342900" marR="0" lvl="0" indent="-332740" algn="l" rtl="0">
              <a:lnSpc>
                <a:spcPct val="150000"/>
              </a:lnSpc>
              <a:spcBef>
                <a:spcPts val="228"/>
              </a:spcBef>
              <a:spcAft>
                <a:spcPts val="0"/>
              </a:spcAft>
              <a:buClr>
                <a:schemeClr val="dk1"/>
              </a:buClr>
              <a:buSzPts val="980"/>
              <a:buFont typeface="Arial"/>
              <a:buChar char="●"/>
            </a:pPr>
            <a:r>
              <a:rPr lang="en-IN" sz="980">
                <a:solidFill>
                  <a:schemeClr val="dk1"/>
                </a:solidFill>
                <a:latin typeface="Times New Roman"/>
                <a:ea typeface="Times New Roman"/>
                <a:cs typeface="Times New Roman"/>
                <a:sym typeface="Times New Roman"/>
              </a:rPr>
              <a:t>PLAGIARISM REPORT OF PPT</a:t>
            </a:r>
            <a:endParaRPr sz="655"/>
          </a:p>
          <a:p>
            <a:pPr marL="342900" marR="0" lvl="0" indent="-332740" algn="l" rtl="0">
              <a:lnSpc>
                <a:spcPct val="150000"/>
              </a:lnSpc>
              <a:spcBef>
                <a:spcPts val="228"/>
              </a:spcBef>
              <a:spcAft>
                <a:spcPts val="0"/>
              </a:spcAft>
              <a:buClr>
                <a:schemeClr val="dk1"/>
              </a:buClr>
              <a:buSzPts val="980"/>
              <a:buFont typeface="Arial"/>
              <a:buChar char="●"/>
            </a:pPr>
            <a:r>
              <a:rPr lang="en-IN" sz="980">
                <a:solidFill>
                  <a:schemeClr val="dk1"/>
                </a:solidFill>
                <a:latin typeface="Times New Roman"/>
                <a:ea typeface="Times New Roman"/>
                <a:cs typeface="Times New Roman"/>
                <a:sym typeface="Times New Roman"/>
              </a:rPr>
              <a:t>POSTER PRESENTATION </a:t>
            </a:r>
            <a:endParaRPr sz="655"/>
          </a:p>
          <a:p>
            <a:pPr marL="342900" marR="0" lvl="0" indent="-332740" algn="l" rtl="0">
              <a:lnSpc>
                <a:spcPct val="150000"/>
              </a:lnSpc>
              <a:spcBef>
                <a:spcPts val="228"/>
              </a:spcBef>
              <a:spcAft>
                <a:spcPts val="0"/>
              </a:spcAft>
              <a:buClr>
                <a:schemeClr val="dk1"/>
              </a:buClr>
              <a:buSzPts val="980"/>
              <a:buFont typeface="Arial"/>
              <a:buChar char="●"/>
            </a:pPr>
            <a:r>
              <a:rPr lang="en-IN" sz="980">
                <a:solidFill>
                  <a:schemeClr val="dk1"/>
                </a:solidFill>
                <a:latin typeface="Times New Roman"/>
                <a:ea typeface="Times New Roman"/>
                <a:cs typeface="Times New Roman"/>
                <a:sym typeface="Times New Roman"/>
              </a:rPr>
              <a:t>JOURNAL/CONFERENCE PUBLICATION PROOF(MANDATORY TO ATTACH)</a:t>
            </a:r>
            <a:endParaRPr sz="980">
              <a:solidFill>
                <a:schemeClr val="dk1"/>
              </a:solidFill>
              <a:latin typeface="Times New Roman"/>
              <a:ea typeface="Times New Roman"/>
              <a:cs typeface="Times New Roman"/>
              <a:sym typeface="Times New Roman"/>
            </a:endParaRPr>
          </a:p>
          <a:p>
            <a:pPr marL="342900" marR="0" lvl="0" indent="-332740" algn="l" rtl="0">
              <a:lnSpc>
                <a:spcPct val="150000"/>
              </a:lnSpc>
              <a:spcBef>
                <a:spcPts val="228"/>
              </a:spcBef>
              <a:spcAft>
                <a:spcPts val="0"/>
              </a:spcAft>
              <a:buClr>
                <a:schemeClr val="dk1"/>
              </a:buClr>
              <a:buSzPts val="980"/>
              <a:buFont typeface="Times New Roman"/>
              <a:buChar char="●"/>
            </a:pPr>
            <a:r>
              <a:rPr lang="en-IN" sz="980">
                <a:solidFill>
                  <a:schemeClr val="dk1"/>
                </a:solidFill>
                <a:latin typeface="Times New Roman"/>
                <a:ea typeface="Times New Roman"/>
                <a:cs typeface="Times New Roman"/>
                <a:sym typeface="Times New Roman"/>
              </a:rPr>
              <a:t>GitHub Link</a:t>
            </a:r>
            <a:endParaRPr sz="980">
              <a:solidFill>
                <a:schemeClr val="dk1"/>
              </a:solidFill>
              <a:latin typeface="Times New Roman"/>
              <a:ea typeface="Times New Roman"/>
              <a:cs typeface="Times New Roman"/>
              <a:sym typeface="Times New Roman"/>
            </a:endParaRPr>
          </a:p>
          <a:p>
            <a:pPr marL="457200" lvl="0" indent="-290830" algn="l" rtl="0">
              <a:lnSpc>
                <a:spcPct val="150000"/>
              </a:lnSpc>
              <a:spcBef>
                <a:spcPts val="0"/>
              </a:spcBef>
              <a:spcAft>
                <a:spcPts val="0"/>
              </a:spcAft>
              <a:buClr>
                <a:schemeClr val="dk1"/>
              </a:buClr>
              <a:buSzPts val="980"/>
              <a:buFont typeface="Times New Roman"/>
              <a:buChar char="●"/>
            </a:pPr>
            <a:r>
              <a:rPr lang="en-IN" sz="980">
                <a:solidFill>
                  <a:schemeClr val="dk1"/>
                </a:solidFill>
                <a:latin typeface="Times New Roman"/>
                <a:ea typeface="Times New Roman"/>
                <a:cs typeface="Times New Roman"/>
                <a:sym typeface="Times New Roman"/>
              </a:rPr>
              <a:t>           WEB REFERENCES LINK</a:t>
            </a:r>
            <a:endParaRPr sz="655">
              <a:solidFill>
                <a:schemeClr val="dk1"/>
              </a:solidFill>
            </a:endParaRPr>
          </a:p>
          <a:p>
            <a:pPr marL="457200" lvl="0" indent="-290830" algn="l" rtl="0">
              <a:lnSpc>
                <a:spcPct val="150000"/>
              </a:lnSpc>
              <a:spcBef>
                <a:spcPts val="0"/>
              </a:spcBef>
              <a:spcAft>
                <a:spcPts val="0"/>
              </a:spcAft>
              <a:buClr>
                <a:schemeClr val="dk1"/>
              </a:buClr>
              <a:buSzPts val="980"/>
              <a:buFont typeface="Times New Roman"/>
              <a:buChar char="●"/>
            </a:pPr>
            <a:r>
              <a:rPr lang="en-IN" sz="980">
                <a:solidFill>
                  <a:schemeClr val="dk1"/>
                </a:solidFill>
                <a:latin typeface="Times New Roman"/>
                <a:ea typeface="Times New Roman"/>
                <a:cs typeface="Times New Roman"/>
                <a:sym typeface="Times New Roman"/>
              </a:rPr>
              <a:t>            REFERENCES</a:t>
            </a:r>
            <a:endParaRPr sz="980">
              <a:solidFill>
                <a:schemeClr val="dk1"/>
              </a:solidFill>
              <a:latin typeface="Times New Roman"/>
              <a:ea typeface="Times New Roman"/>
              <a:cs typeface="Times New Roman"/>
              <a:sym typeface="Times New Roman"/>
            </a:endParaRPr>
          </a:p>
          <a:p>
            <a:pPr marL="342900" marR="0" lvl="0" indent="-270510" algn="l" rtl="0">
              <a:lnSpc>
                <a:spcPct val="150000"/>
              </a:lnSpc>
              <a:spcBef>
                <a:spcPts val="228"/>
              </a:spcBef>
              <a:spcAft>
                <a:spcPts val="0"/>
              </a:spcAft>
              <a:buClr>
                <a:schemeClr val="dk1"/>
              </a:buClr>
              <a:buSzPts val="780"/>
              <a:buFont typeface="Arial"/>
              <a:buNone/>
            </a:pPr>
            <a:endParaRPr sz="980">
              <a:solidFill>
                <a:schemeClr val="dk1"/>
              </a:solidFill>
              <a:latin typeface="Times New Roman"/>
              <a:ea typeface="Times New Roman"/>
              <a:cs typeface="Times New Roman"/>
              <a:sym typeface="Times New Roman"/>
            </a:endParaRPr>
          </a:p>
          <a:p>
            <a:pPr marL="342900" marR="0" lvl="0" indent="-282575" algn="l" rtl="0">
              <a:spcBef>
                <a:spcPts val="190"/>
              </a:spcBef>
              <a:spcAft>
                <a:spcPts val="0"/>
              </a:spcAft>
              <a:buClr>
                <a:schemeClr val="dk1"/>
              </a:buClr>
              <a:buSzPts val="650"/>
              <a:buFont typeface="Arial"/>
              <a:buNone/>
            </a:pPr>
            <a:endParaRPr sz="850">
              <a:solidFill>
                <a:schemeClr val="dk1"/>
              </a:solidFill>
              <a:latin typeface="Times New Roman"/>
              <a:ea typeface="Times New Roman"/>
              <a:cs typeface="Times New Roman"/>
              <a:sym typeface="Times New Roman"/>
            </a:endParaRPr>
          </a:p>
          <a:p>
            <a:pPr marL="342900" marR="0" lvl="0" indent="-282575" algn="l" rtl="0">
              <a:spcBef>
                <a:spcPts val="190"/>
              </a:spcBef>
              <a:spcAft>
                <a:spcPts val="0"/>
              </a:spcAft>
              <a:buClr>
                <a:schemeClr val="dk1"/>
              </a:buClr>
              <a:buSzPts val="650"/>
              <a:buFont typeface="Arial"/>
              <a:buNone/>
            </a:pPr>
            <a:endParaRPr sz="850">
              <a:solidFill>
                <a:schemeClr val="dk1"/>
              </a:solidFill>
              <a:latin typeface="Times New Roman"/>
              <a:ea typeface="Times New Roman"/>
              <a:cs typeface="Times New Roman"/>
              <a:sym typeface="Times New Roman"/>
            </a:endParaRPr>
          </a:p>
          <a:p>
            <a:pPr marL="342900" marR="0" lvl="0" indent="-282575" algn="l" rtl="0">
              <a:spcBef>
                <a:spcPts val="190"/>
              </a:spcBef>
              <a:spcAft>
                <a:spcPts val="0"/>
              </a:spcAft>
              <a:buClr>
                <a:schemeClr val="dk1"/>
              </a:buClr>
              <a:buSzPts val="650"/>
              <a:buFont typeface="Arial"/>
              <a:buNone/>
            </a:pPr>
            <a:endParaRPr sz="850">
              <a:solidFill>
                <a:schemeClr val="dk1"/>
              </a:solidFill>
              <a:latin typeface="Times New Roman"/>
              <a:ea typeface="Times New Roman"/>
              <a:cs typeface="Times New Roman"/>
              <a:sym typeface="Times New Roman"/>
            </a:endParaRPr>
          </a:p>
          <a:p>
            <a:pPr marL="342900" marR="0" lvl="0" indent="-282575" algn="l" rtl="0">
              <a:spcBef>
                <a:spcPts val="190"/>
              </a:spcBef>
              <a:spcAft>
                <a:spcPts val="0"/>
              </a:spcAft>
              <a:buClr>
                <a:schemeClr val="dk1"/>
              </a:buClr>
              <a:buSzPts val="650"/>
              <a:buFont typeface="Arial"/>
              <a:buNone/>
            </a:pPr>
            <a:endParaRPr sz="850">
              <a:solidFill>
                <a:schemeClr val="dk1"/>
              </a:solidFill>
              <a:latin typeface="Times New Roman"/>
              <a:ea typeface="Times New Roman"/>
              <a:cs typeface="Times New Roman"/>
              <a:sym typeface="Times New Roman"/>
            </a:endParaRPr>
          </a:p>
        </p:txBody>
      </p:sp>
      <p:sp>
        <p:nvSpPr>
          <p:cNvPr id="108" name="Google Shape;10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17-04-2023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20</a:t>
            </a:fld>
            <a:endParaRPr lang="en-IN"/>
          </a:p>
        </p:txBody>
      </p:sp>
      <p:sp>
        <p:nvSpPr>
          <p:cNvPr id="3" name="Rectangle 2"/>
          <p:cNvSpPr/>
          <p:nvPr/>
        </p:nvSpPr>
        <p:spPr>
          <a:xfrm>
            <a:off x="234191" y="204742"/>
            <a:ext cx="2472152" cy="461665"/>
          </a:xfrm>
          <a:prstGeom prst="rect">
            <a:avLst/>
          </a:prstGeom>
        </p:spPr>
        <p:txBody>
          <a:bodyPr wrap="none">
            <a:spAutoFit/>
          </a:bodyPr>
          <a:lstStyle/>
          <a:p>
            <a:pPr marL="342900" lvl="0" indent="-342900">
              <a:spcBef>
                <a:spcPts val="370"/>
              </a:spcBef>
              <a:buClr>
                <a:schemeClr val="dk1"/>
              </a:buClr>
              <a:buSzPct val="100000"/>
              <a:buChar char="•"/>
            </a:pPr>
            <a:r>
              <a:rPr lang="en-IN" sz="2400" b="1" dirty="0">
                <a:latin typeface="Times New Roman"/>
                <a:ea typeface="Times New Roman"/>
                <a:cs typeface="Times New Roman"/>
                <a:sym typeface="Times New Roman"/>
              </a:rPr>
              <a:t>Class Diagram</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91" y="1166071"/>
            <a:ext cx="7172325" cy="4294507"/>
          </a:xfrm>
          <a:prstGeom prst="rect">
            <a:avLst/>
          </a:prstGeom>
        </p:spPr>
      </p:pic>
    </p:spTree>
    <p:extLst>
      <p:ext uri="{BB962C8B-B14F-4D97-AF65-F5344CB8AC3E}">
        <p14:creationId xmlns:p14="http://schemas.microsoft.com/office/powerpoint/2010/main" val="2071634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21</a:t>
            </a:fld>
            <a:endParaRPr lang="en-IN"/>
          </a:p>
        </p:txBody>
      </p:sp>
      <p:sp>
        <p:nvSpPr>
          <p:cNvPr id="3" name="Rectangle 2"/>
          <p:cNvSpPr/>
          <p:nvPr/>
        </p:nvSpPr>
        <p:spPr>
          <a:xfrm>
            <a:off x="368597" y="577162"/>
            <a:ext cx="2811988" cy="461665"/>
          </a:xfrm>
          <a:prstGeom prst="rect">
            <a:avLst/>
          </a:prstGeom>
        </p:spPr>
        <p:txBody>
          <a:bodyPr wrap="none">
            <a:spAutoFit/>
          </a:bodyPr>
          <a:lstStyle/>
          <a:p>
            <a:pPr marL="342900" lvl="0" indent="-342900">
              <a:spcBef>
                <a:spcPts val="370"/>
              </a:spcBef>
              <a:buClr>
                <a:schemeClr val="dk1"/>
              </a:buClr>
              <a:buSzPct val="100000"/>
              <a:buChar char="•"/>
            </a:pPr>
            <a:r>
              <a:rPr lang="en-IN" sz="2400" b="1" dirty="0">
                <a:latin typeface="Times New Roman"/>
                <a:ea typeface="Times New Roman"/>
                <a:cs typeface="Times New Roman"/>
                <a:sym typeface="Times New Roman"/>
              </a:rPr>
              <a:t>Activity Diagram</a:t>
            </a:r>
            <a:endParaRPr lang="en-IN" sz="2400" b="1" dirty="0"/>
          </a:p>
        </p:txBody>
      </p:sp>
      <p:pic>
        <p:nvPicPr>
          <p:cNvPr id="6" name="Picture 5" descr="A diagram of a work flow&#10;&#10;Description automatically generated">
            <a:extLst>
              <a:ext uri="{FF2B5EF4-FFF2-40B4-BE49-F238E27FC236}">
                <a16:creationId xmlns:a16="http://schemas.microsoft.com/office/drawing/2014/main" id="{9C839FBE-DB43-4C4A-23CC-D7FF5B80F48D}"/>
              </a:ext>
            </a:extLst>
          </p:cNvPr>
          <p:cNvPicPr>
            <a:picLocks noChangeAspect="1"/>
          </p:cNvPicPr>
          <p:nvPr/>
        </p:nvPicPr>
        <p:blipFill>
          <a:blip r:embed="rId2"/>
          <a:stretch>
            <a:fillRect/>
          </a:stretch>
        </p:blipFill>
        <p:spPr>
          <a:xfrm>
            <a:off x="595540" y="1393782"/>
            <a:ext cx="6376760" cy="4656223"/>
          </a:xfrm>
          <a:prstGeom prst="rect">
            <a:avLst/>
          </a:prstGeom>
        </p:spPr>
      </p:pic>
    </p:spTree>
    <p:extLst>
      <p:ext uri="{BB962C8B-B14F-4D97-AF65-F5344CB8AC3E}">
        <p14:creationId xmlns:p14="http://schemas.microsoft.com/office/powerpoint/2010/main" val="3451220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22</a:t>
            </a:fld>
            <a:endParaRPr lang="en-IN"/>
          </a:p>
        </p:txBody>
      </p:sp>
      <p:sp>
        <p:nvSpPr>
          <p:cNvPr id="3" name="Rectangle 2"/>
          <p:cNvSpPr/>
          <p:nvPr/>
        </p:nvSpPr>
        <p:spPr>
          <a:xfrm>
            <a:off x="336781" y="104074"/>
            <a:ext cx="3001143" cy="461665"/>
          </a:xfrm>
          <a:prstGeom prst="rect">
            <a:avLst/>
          </a:prstGeom>
        </p:spPr>
        <p:txBody>
          <a:bodyPr wrap="none">
            <a:spAutoFit/>
          </a:bodyPr>
          <a:lstStyle/>
          <a:p>
            <a:pPr marL="342900" lvl="0" indent="-342900">
              <a:spcBef>
                <a:spcPts val="370"/>
              </a:spcBef>
              <a:buClr>
                <a:schemeClr val="dk1"/>
              </a:buClr>
              <a:buSzPct val="100000"/>
              <a:buChar char="•"/>
            </a:pPr>
            <a:r>
              <a:rPr lang="en-IN" sz="2400" b="1" dirty="0">
                <a:latin typeface="Times New Roman"/>
                <a:ea typeface="Times New Roman"/>
                <a:cs typeface="Times New Roman"/>
                <a:sym typeface="Times New Roman"/>
              </a:rPr>
              <a:t>Sequence Diagram</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61" y="729842"/>
            <a:ext cx="7102455" cy="5687962"/>
          </a:xfrm>
          <a:prstGeom prst="rect">
            <a:avLst/>
          </a:prstGeom>
        </p:spPr>
      </p:pic>
    </p:spTree>
    <p:extLst>
      <p:ext uri="{BB962C8B-B14F-4D97-AF65-F5344CB8AC3E}">
        <p14:creationId xmlns:p14="http://schemas.microsoft.com/office/powerpoint/2010/main" val="758839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23</a:t>
            </a:fld>
            <a:endParaRPr lang="en-IN"/>
          </a:p>
        </p:txBody>
      </p:sp>
      <p:sp>
        <p:nvSpPr>
          <p:cNvPr id="3" name="Rectangle 2"/>
          <p:cNvSpPr/>
          <p:nvPr/>
        </p:nvSpPr>
        <p:spPr>
          <a:xfrm>
            <a:off x="184820" y="112463"/>
            <a:ext cx="2300630" cy="461665"/>
          </a:xfrm>
          <a:prstGeom prst="rect">
            <a:avLst/>
          </a:prstGeom>
        </p:spPr>
        <p:txBody>
          <a:bodyPr wrap="none">
            <a:spAutoFit/>
          </a:bodyPr>
          <a:lstStyle/>
          <a:p>
            <a:pPr marL="342900" lvl="0" indent="-342900">
              <a:spcBef>
                <a:spcPts val="370"/>
              </a:spcBef>
              <a:buClr>
                <a:schemeClr val="dk1"/>
              </a:buClr>
              <a:buSzPct val="100000"/>
              <a:buChar char="•"/>
            </a:pPr>
            <a:r>
              <a:rPr lang="en-IN" sz="2400" b="1" dirty="0">
                <a:latin typeface="Times New Roman"/>
                <a:ea typeface="Times New Roman"/>
                <a:cs typeface="Times New Roman"/>
                <a:sym typeface="Times New Roman"/>
              </a:rPr>
              <a:t>E-R Diagram</a:t>
            </a:r>
            <a:endParaRPr lang="en-IN" sz="2400" b="1" dirty="0"/>
          </a:p>
        </p:txBody>
      </p:sp>
      <p:pic>
        <p:nvPicPr>
          <p:cNvPr id="4" name="object 3"/>
          <p:cNvPicPr/>
          <p:nvPr/>
        </p:nvPicPr>
        <p:blipFill>
          <a:blip r:embed="rId2" cstate="print"/>
          <a:stretch>
            <a:fillRect/>
          </a:stretch>
        </p:blipFill>
        <p:spPr>
          <a:xfrm>
            <a:off x="1330452" y="1600200"/>
            <a:ext cx="6453892" cy="4526280"/>
          </a:xfrm>
          <a:prstGeom prst="rect">
            <a:avLst/>
          </a:prstGeom>
        </p:spPr>
      </p:pic>
    </p:spTree>
    <p:extLst>
      <p:ext uri="{BB962C8B-B14F-4D97-AF65-F5344CB8AC3E}">
        <p14:creationId xmlns:p14="http://schemas.microsoft.com/office/powerpoint/2010/main" val="2527229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IN" sz="2000" dirty="0">
                <a:latin typeface="Times New Roman"/>
                <a:ea typeface="Times New Roman"/>
                <a:cs typeface="Times New Roman"/>
                <a:sym typeface="Times New Roman"/>
              </a:rPr>
              <a:t>UNIT TESTING</a:t>
            </a:r>
            <a:endParaRPr sz="2000" i="1" dirty="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IN" sz="2000" dirty="0">
                <a:latin typeface="Times New Roman"/>
                <a:ea typeface="Times New Roman"/>
                <a:cs typeface="Times New Roman"/>
                <a:sym typeface="Times New Roman"/>
              </a:rPr>
              <a:t>INTEGRATION TESTING</a:t>
            </a:r>
            <a:endParaRPr dirty="0"/>
          </a:p>
          <a:p>
            <a:pPr marL="342900" lvl="0" indent="-342900" algn="l" rtl="0">
              <a:spcBef>
                <a:spcPts val="400"/>
              </a:spcBef>
              <a:spcAft>
                <a:spcPts val="0"/>
              </a:spcAft>
              <a:buClr>
                <a:schemeClr val="dk1"/>
              </a:buClr>
              <a:buSzPts val="2000"/>
              <a:buChar char="•"/>
            </a:pPr>
            <a:r>
              <a:rPr lang="en-IN" sz="2000" dirty="0">
                <a:latin typeface="Times New Roman"/>
                <a:ea typeface="Times New Roman"/>
                <a:cs typeface="Times New Roman"/>
                <a:sym typeface="Times New Roman"/>
              </a:rPr>
              <a:t>SYSTEM TESTING</a:t>
            </a:r>
            <a:endParaRPr dirty="0"/>
          </a:p>
          <a:p>
            <a:pPr marL="342900" lvl="0" indent="-342900" algn="l" rtl="0">
              <a:spcBef>
                <a:spcPts val="400"/>
              </a:spcBef>
              <a:spcAft>
                <a:spcPts val="0"/>
              </a:spcAft>
              <a:buClr>
                <a:schemeClr val="dk1"/>
              </a:buClr>
              <a:buSzPts val="2000"/>
              <a:buChar char="•"/>
            </a:pPr>
            <a:r>
              <a:rPr lang="en-IN" sz="2000" dirty="0">
                <a:latin typeface="Times New Roman"/>
                <a:ea typeface="Times New Roman"/>
                <a:cs typeface="Times New Roman"/>
                <a:sym typeface="Times New Roman"/>
              </a:rPr>
              <a:t>Test results</a:t>
            </a:r>
            <a:endParaRPr dirty="0"/>
          </a:p>
          <a:p>
            <a:pPr marL="342900" lvl="0" indent="-215900" algn="l" rtl="0">
              <a:spcBef>
                <a:spcPts val="400"/>
              </a:spcBef>
              <a:spcAft>
                <a:spcPts val="0"/>
              </a:spcAft>
              <a:buClr>
                <a:schemeClr val="dk1"/>
              </a:buClr>
              <a:buSzPts val="2000"/>
              <a:buNone/>
            </a:pPr>
            <a:endParaRPr sz="2000" dirty="0">
              <a:latin typeface="Times New Roman"/>
              <a:ea typeface="Times New Roman"/>
              <a:cs typeface="Times New Roman"/>
              <a:sym typeface="Times New Roman"/>
            </a:endParaRPr>
          </a:p>
          <a:p>
            <a:pPr marL="342900" lvl="0" indent="-215900" algn="l" rtl="0">
              <a:spcBef>
                <a:spcPts val="400"/>
              </a:spcBef>
              <a:spcAft>
                <a:spcPts val="0"/>
              </a:spcAft>
              <a:buClr>
                <a:schemeClr val="dk1"/>
              </a:buClr>
              <a:buSzPts val="2000"/>
              <a:buNone/>
            </a:pPr>
            <a:endParaRPr sz="2000" dirty="0">
              <a:latin typeface="Times New Roman"/>
              <a:ea typeface="Times New Roman"/>
              <a:cs typeface="Times New Roman"/>
              <a:sym typeface="Times New Roman"/>
            </a:endParaRPr>
          </a:p>
        </p:txBody>
      </p:sp>
      <p:sp>
        <p:nvSpPr>
          <p:cNvPr id="176" name="Google Shape;17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DEPARTMENT OF COMPUTER SCIENCE &amp; ENGINEERING</a:t>
            </a:r>
            <a:endParaRPr/>
          </a:p>
        </p:txBody>
      </p:sp>
      <p:sp>
        <p:nvSpPr>
          <p:cNvPr id="177" name="Google Shape;17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24</a:t>
            </a:fld>
            <a:endParaRPr/>
          </a:p>
        </p:txBody>
      </p:sp>
      <p:sp>
        <p:nvSpPr>
          <p:cNvPr id="178" name="Google Shape;178;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TESTING</a:t>
            </a:r>
            <a:endParaRPr/>
          </a:p>
        </p:txBody>
      </p:sp>
      <p:sp>
        <p:nvSpPr>
          <p:cNvPr id="179" name="Google Shape;17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17-04-2023</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25</a:t>
            </a:fld>
            <a:endParaRPr lang="en-IN"/>
          </a:p>
        </p:txBody>
      </p:sp>
      <p:sp>
        <p:nvSpPr>
          <p:cNvPr id="3" name="Rectangle 2"/>
          <p:cNvSpPr/>
          <p:nvPr/>
        </p:nvSpPr>
        <p:spPr>
          <a:xfrm>
            <a:off x="436228" y="573857"/>
            <a:ext cx="2747868" cy="461665"/>
          </a:xfrm>
          <a:prstGeom prst="rect">
            <a:avLst/>
          </a:prstGeom>
        </p:spPr>
        <p:txBody>
          <a:bodyPr wrap="none">
            <a:spAutoFit/>
          </a:bodyPr>
          <a:lstStyle/>
          <a:p>
            <a:pPr marL="342900" lvl="0" indent="-342900">
              <a:buClr>
                <a:schemeClr val="dk1"/>
              </a:buClr>
              <a:buSzPts val="2000"/>
              <a:buChar char="•"/>
            </a:pPr>
            <a:r>
              <a:rPr lang="en-IN" sz="2400" b="1" dirty="0">
                <a:latin typeface="Times New Roman"/>
                <a:ea typeface="Times New Roman"/>
                <a:cs typeface="Times New Roman"/>
                <a:sym typeface="Times New Roman"/>
              </a:rPr>
              <a:t>UNIT TESTING</a:t>
            </a:r>
            <a:endParaRPr lang="en-IN" sz="2400" b="1" i="1" dirty="0">
              <a:latin typeface="Times New Roman"/>
              <a:ea typeface="Times New Roman"/>
              <a:cs typeface="Times New Roman"/>
              <a:sym typeface="Times New Roman"/>
            </a:endParaRPr>
          </a:p>
        </p:txBody>
      </p:sp>
      <p:sp>
        <p:nvSpPr>
          <p:cNvPr id="4" name="Rectangle 3"/>
          <p:cNvSpPr/>
          <p:nvPr/>
        </p:nvSpPr>
        <p:spPr>
          <a:xfrm>
            <a:off x="436228" y="1606665"/>
            <a:ext cx="8313489" cy="3477875"/>
          </a:xfrm>
          <a:prstGeom prst="rect">
            <a:avLst/>
          </a:prstGeom>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Unit testing involves the design of test cases that validate that the internal program logic is functioning properly, and that program inputs produce valid outputs. All decision branches and internal code flow should be validated. It is the testing of individual software units of the application . It is done after the completion of an individual unit before integration. This is a structural testing, that relies on knowledge of its construction and is invasive. Unit tests perform basic tests at component level and test a specific business process, application, and/or system configuration. Unit tests ensure that each unique path of a business process performs accurately to the documented specifications and contains clearly defined inputs and expected results.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7688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26</a:t>
            </a:fld>
            <a:endParaRPr lang="en-IN"/>
          </a:p>
        </p:txBody>
      </p:sp>
      <p:sp>
        <p:nvSpPr>
          <p:cNvPr id="3" name="Rectangle 2"/>
          <p:cNvSpPr/>
          <p:nvPr/>
        </p:nvSpPr>
        <p:spPr>
          <a:xfrm>
            <a:off x="317383" y="355744"/>
            <a:ext cx="4201791" cy="461665"/>
          </a:xfrm>
          <a:prstGeom prst="rect">
            <a:avLst/>
          </a:prstGeom>
        </p:spPr>
        <p:txBody>
          <a:bodyPr wrap="none">
            <a:spAutoFit/>
          </a:bodyPr>
          <a:lstStyle/>
          <a:p>
            <a:pPr marL="342900" lvl="0" indent="-342900">
              <a:spcBef>
                <a:spcPts val="400"/>
              </a:spcBef>
              <a:buClr>
                <a:schemeClr val="dk1"/>
              </a:buClr>
              <a:buSzPts val="2000"/>
              <a:buChar char="•"/>
            </a:pPr>
            <a:r>
              <a:rPr lang="en-IN" sz="2400" b="1" dirty="0">
                <a:latin typeface="Times New Roman"/>
                <a:ea typeface="Times New Roman"/>
                <a:cs typeface="Times New Roman"/>
                <a:sym typeface="Times New Roman"/>
              </a:rPr>
              <a:t>INTEGRATION TESTING</a:t>
            </a:r>
            <a:endParaRPr lang="en-IN" sz="2400" b="1" dirty="0"/>
          </a:p>
        </p:txBody>
      </p:sp>
      <p:sp>
        <p:nvSpPr>
          <p:cNvPr id="4" name="Rectangle 3"/>
          <p:cNvSpPr/>
          <p:nvPr/>
        </p:nvSpPr>
        <p:spPr>
          <a:xfrm>
            <a:off x="626681" y="1751942"/>
            <a:ext cx="7348757" cy="2862322"/>
          </a:xfrm>
          <a:prstGeom prst="rect">
            <a:avLst/>
          </a:prstGeom>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Integration</a:t>
            </a:r>
            <a:r>
              <a:rPr lang="en-US" sz="2000" spc="8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tests</a:t>
            </a:r>
            <a:r>
              <a:rPr lang="en-US" sz="2000" spc="7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are</a:t>
            </a:r>
            <a:r>
              <a:rPr lang="en-US" sz="2000" spc="7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designed</a:t>
            </a:r>
            <a:r>
              <a:rPr lang="en-US" sz="2000" spc="8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a:t>
            </a:r>
            <a:r>
              <a:rPr lang="en-US" sz="2000" spc="8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test</a:t>
            </a:r>
            <a:r>
              <a:rPr lang="en-US" sz="2000" spc="7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integrated</a:t>
            </a:r>
            <a:r>
              <a:rPr lang="en-US" sz="2000" spc="7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software</a:t>
            </a:r>
            <a:r>
              <a:rPr lang="en-US" sz="2000" spc="8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components</a:t>
            </a:r>
            <a:r>
              <a:rPr lang="en-US" sz="2000" spc="70"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determine</a:t>
            </a:r>
            <a:r>
              <a:rPr lang="en-US" sz="2000" spc="1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if</a:t>
            </a:r>
            <a:r>
              <a:rPr lang="en-US" sz="2000" spc="12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they</a:t>
            </a:r>
            <a:r>
              <a:rPr lang="en-US" sz="2000" spc="12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actually</a:t>
            </a:r>
            <a:r>
              <a:rPr lang="en-US" sz="2000" spc="114"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run</a:t>
            </a:r>
            <a:r>
              <a:rPr lang="en-US" sz="2000" spc="1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as</a:t>
            </a:r>
            <a:r>
              <a:rPr lang="en-US" sz="2000" spc="1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one</a:t>
            </a:r>
            <a:r>
              <a:rPr lang="en-US" sz="2000" spc="1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program.</a:t>
            </a:r>
            <a:r>
              <a:rPr lang="en-US" sz="2000" spc="13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Testing</a:t>
            </a:r>
            <a:r>
              <a:rPr lang="en-US" sz="2000" spc="1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a:t>
            </a:r>
            <a:r>
              <a:rPr lang="en-US" sz="2000" spc="10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event</a:t>
            </a:r>
            <a:r>
              <a:rPr lang="en-US" sz="2000" spc="1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driven</a:t>
            </a:r>
            <a:r>
              <a:rPr lang="en-US" sz="2000" spc="13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a:t>
            </a:r>
            <a:r>
              <a:rPr lang="en-US" sz="2000" spc="130"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more</a:t>
            </a:r>
            <a:r>
              <a:rPr lang="en-US" sz="2000" spc="17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concerned</a:t>
            </a:r>
            <a:r>
              <a:rPr lang="en-US" sz="2000" spc="18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with</a:t>
            </a:r>
            <a:r>
              <a:rPr lang="en-US" sz="2000" spc="17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18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basic</a:t>
            </a:r>
            <a:r>
              <a:rPr lang="en-US" sz="2000" spc="17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outcome</a:t>
            </a:r>
            <a:r>
              <a:rPr lang="en-US" sz="2000" spc="17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a:t>
            </a:r>
            <a:r>
              <a:rPr lang="en-US" sz="2000" spc="17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screens</a:t>
            </a:r>
            <a:r>
              <a:rPr lang="en-US" sz="2000" spc="17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or</a:t>
            </a:r>
            <a:r>
              <a:rPr lang="en-US" sz="2000" spc="16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fields.</a:t>
            </a:r>
            <a:r>
              <a:rPr lang="en-US" sz="2000" spc="16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Integration</a:t>
            </a:r>
            <a:r>
              <a:rPr lang="en-US" sz="2000" spc="18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tests </a:t>
            </a:r>
            <a:r>
              <a:rPr lang="en-US" sz="2000" dirty="0">
                <a:latin typeface="Times New Roman" panose="02020603050405020304" pitchFamily="18" charset="0"/>
                <a:cs typeface="Times New Roman" panose="02020603050405020304" pitchFamily="18" charset="0"/>
              </a:rPr>
              <a:t>demonstrate</a:t>
            </a:r>
            <a:r>
              <a:rPr lang="en-US" sz="2000" spc="3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that</a:t>
            </a:r>
            <a:r>
              <a:rPr lang="en-US" sz="2000" spc="3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although</a:t>
            </a:r>
            <a:r>
              <a:rPr lang="en-US" sz="2000" spc="3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3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components</a:t>
            </a:r>
            <a:r>
              <a:rPr lang="en-US" sz="2000" spc="3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were</a:t>
            </a:r>
            <a:r>
              <a:rPr lang="en-US" sz="2000" spc="3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individually</a:t>
            </a:r>
            <a:r>
              <a:rPr lang="en-US" sz="2000" spc="3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satisfaction,</a:t>
            </a:r>
            <a:r>
              <a:rPr lang="en-US" sz="2000" spc="305"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as </a:t>
            </a:r>
            <a:r>
              <a:rPr lang="en-US" sz="2000" dirty="0">
                <a:latin typeface="Times New Roman" panose="02020603050405020304" pitchFamily="18" charset="0"/>
                <a:cs typeface="Times New Roman" panose="02020603050405020304" pitchFamily="18" charset="0"/>
              </a:rPr>
              <a:t>shown</a:t>
            </a:r>
            <a:r>
              <a:rPr lang="en-US" sz="2000" spc="16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by</a:t>
            </a:r>
            <a:r>
              <a:rPr lang="en-US" sz="2000" spc="15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successfully</a:t>
            </a:r>
            <a:r>
              <a:rPr lang="en-US" sz="2000" spc="15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unit</a:t>
            </a:r>
            <a:r>
              <a:rPr lang="en-US" sz="2000" spc="15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testing,</a:t>
            </a:r>
            <a:r>
              <a:rPr lang="en-US" sz="2000" spc="16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16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combination</a:t>
            </a:r>
            <a:r>
              <a:rPr lang="en-US" sz="2000" spc="16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a:t>
            </a:r>
            <a:r>
              <a:rPr lang="en-US" sz="2000" spc="16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components</a:t>
            </a:r>
            <a:r>
              <a:rPr lang="en-US" sz="2000" spc="17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a:t>
            </a:r>
            <a:r>
              <a:rPr lang="en-US" sz="2000" spc="16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correct </a:t>
            </a:r>
            <a:r>
              <a:rPr lang="en-US" sz="2000" dirty="0">
                <a:latin typeface="Times New Roman" panose="02020603050405020304" pitchFamily="18" charset="0"/>
                <a:cs typeface="Times New Roman" panose="02020603050405020304" pitchFamily="18" charset="0"/>
              </a:rPr>
              <a:t>and</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consistent.</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Integration</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testing</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specifically</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aimed</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a:t>
            </a:r>
            <a:r>
              <a:rPr lang="en-US" sz="2000" spc="26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exposing</a:t>
            </a:r>
            <a:r>
              <a:rPr lang="en-US" sz="2000" spc="10"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problems</a:t>
            </a:r>
            <a:r>
              <a:rPr lang="en-US" sz="2000" spc="-5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that</a:t>
            </a:r>
            <a:r>
              <a:rPr lang="en-US" sz="2000" spc="-3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arise</a:t>
            </a:r>
            <a:r>
              <a:rPr lang="en-US" sz="2000" spc="-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from</a:t>
            </a:r>
            <a:r>
              <a:rPr lang="en-US" sz="2000" spc="-3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2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combination</a:t>
            </a:r>
            <a:r>
              <a:rPr lang="en-US" sz="2000" spc="-3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a:t>
            </a:r>
            <a:r>
              <a:rPr lang="en-US" sz="2000" spc="-2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components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985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fld id="{00000000-1234-1234-1234-123412341234}" type="slidenum">
              <a:rPr lang="en-IN" smtClean="0"/>
              <a:pPr lvl="0"/>
              <a:t>27</a:t>
            </a:fld>
            <a:endParaRPr lang="en-IN"/>
          </a:p>
        </p:txBody>
      </p:sp>
      <p:sp>
        <p:nvSpPr>
          <p:cNvPr id="3" name="Rectangle 2"/>
          <p:cNvSpPr/>
          <p:nvPr/>
        </p:nvSpPr>
        <p:spPr>
          <a:xfrm>
            <a:off x="328178" y="397689"/>
            <a:ext cx="3243196" cy="461665"/>
          </a:xfrm>
          <a:prstGeom prst="rect">
            <a:avLst/>
          </a:prstGeom>
        </p:spPr>
        <p:txBody>
          <a:bodyPr wrap="none">
            <a:spAutoFit/>
          </a:bodyPr>
          <a:lstStyle/>
          <a:p>
            <a:pPr marL="342900" lvl="0" indent="-342900">
              <a:spcBef>
                <a:spcPts val="400"/>
              </a:spcBef>
              <a:buClr>
                <a:schemeClr val="dk1"/>
              </a:buClr>
              <a:buSzPts val="2000"/>
              <a:buChar char="•"/>
            </a:pPr>
            <a:r>
              <a:rPr lang="en-IN" sz="2400" b="1" dirty="0">
                <a:latin typeface="Times New Roman"/>
                <a:ea typeface="Times New Roman"/>
                <a:cs typeface="Times New Roman"/>
                <a:sym typeface="Times New Roman"/>
              </a:rPr>
              <a:t>SYSTEM TESTING</a:t>
            </a:r>
            <a:endParaRPr lang="en-IN" sz="2400" b="1" dirty="0"/>
          </a:p>
        </p:txBody>
      </p:sp>
      <p:sp>
        <p:nvSpPr>
          <p:cNvPr id="7" name="TextBox 6">
            <a:extLst>
              <a:ext uri="{FF2B5EF4-FFF2-40B4-BE49-F238E27FC236}">
                <a16:creationId xmlns:a16="http://schemas.microsoft.com/office/drawing/2014/main" id="{6E2335B2-10D4-ADDD-8F10-F4C916BD9C27}"/>
              </a:ext>
            </a:extLst>
          </p:cNvPr>
          <p:cNvSpPr txBox="1"/>
          <p:nvPr/>
        </p:nvSpPr>
        <p:spPr>
          <a:xfrm>
            <a:off x="328178" y="1797784"/>
            <a:ext cx="8592312" cy="1631216"/>
          </a:xfrm>
          <a:prstGeom prst="rect">
            <a:avLst/>
          </a:prstGeom>
          <a:noFill/>
        </p:spPr>
        <p:txBody>
          <a:bodyPr wrap="square">
            <a:spAutoFit/>
          </a:bodyPr>
          <a:lstStyle/>
          <a:p>
            <a:pPr algn="just"/>
            <a:r>
              <a:rPr lang="en-US" sz="12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System testing ensures that the entire integrated software system meets requirements. It tests a configuration to ensure known and predictable results. An example of system testing is the configuration oriented system integration test. System testing is based on process descriptions and flows, emphasizing pre-driven process links and integration points.</a:t>
            </a:r>
            <a:endParaRPr lang="en-US" sz="2000" dirty="0"/>
          </a:p>
        </p:txBody>
      </p:sp>
    </p:spTree>
    <p:extLst>
      <p:ext uri="{BB962C8B-B14F-4D97-AF65-F5344CB8AC3E}">
        <p14:creationId xmlns:p14="http://schemas.microsoft.com/office/powerpoint/2010/main" val="3535971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fld id="{00000000-1234-1234-1234-123412341234}" type="slidenum">
              <a:rPr lang="en-IN" smtClean="0"/>
              <a:pPr lvl="0"/>
              <a:t>28</a:t>
            </a:fld>
            <a:endParaRPr lang="en-IN"/>
          </a:p>
        </p:txBody>
      </p:sp>
      <p:sp>
        <p:nvSpPr>
          <p:cNvPr id="3" name="Rectangle 2"/>
          <p:cNvSpPr/>
          <p:nvPr/>
        </p:nvSpPr>
        <p:spPr>
          <a:xfrm>
            <a:off x="328178" y="397689"/>
            <a:ext cx="2130711" cy="461665"/>
          </a:xfrm>
          <a:prstGeom prst="rect">
            <a:avLst/>
          </a:prstGeom>
        </p:spPr>
        <p:txBody>
          <a:bodyPr wrap="none">
            <a:spAutoFit/>
          </a:bodyPr>
          <a:lstStyle/>
          <a:p>
            <a:pPr marL="342900" lvl="0" indent="-342900">
              <a:spcBef>
                <a:spcPts val="400"/>
              </a:spcBef>
              <a:buClr>
                <a:schemeClr val="dk1"/>
              </a:buClr>
              <a:buSzPts val="2000"/>
              <a:buChar char="•"/>
            </a:pPr>
            <a:r>
              <a:rPr lang="en-IN" sz="2400" b="1" dirty="0">
                <a:latin typeface="Times New Roman"/>
                <a:cs typeface="Times New Roman"/>
                <a:sym typeface="Times New Roman"/>
              </a:rPr>
              <a:t>Test Results</a:t>
            </a:r>
            <a:endParaRPr lang="en-IN" sz="2400" b="1" dirty="0"/>
          </a:p>
        </p:txBody>
      </p:sp>
      <p:pic>
        <p:nvPicPr>
          <p:cNvPr id="5" name="Picture 4" descr="A screenshot of a computer&#10;&#10;Description automatically generated">
            <a:extLst>
              <a:ext uri="{FF2B5EF4-FFF2-40B4-BE49-F238E27FC236}">
                <a16:creationId xmlns:a16="http://schemas.microsoft.com/office/drawing/2014/main" id="{9990CB8F-78FF-A22D-EC35-EBDCF8CF74C7}"/>
              </a:ext>
            </a:extLst>
          </p:cNvPr>
          <p:cNvPicPr>
            <a:picLocks noChangeAspect="1"/>
          </p:cNvPicPr>
          <p:nvPr/>
        </p:nvPicPr>
        <p:blipFill>
          <a:blip r:embed="rId2"/>
          <a:stretch>
            <a:fillRect/>
          </a:stretch>
        </p:blipFill>
        <p:spPr>
          <a:xfrm>
            <a:off x="457200" y="1663192"/>
            <a:ext cx="8343392" cy="4693158"/>
          </a:xfrm>
          <a:prstGeom prst="rect">
            <a:avLst/>
          </a:prstGeom>
        </p:spPr>
      </p:pic>
    </p:spTree>
    <p:extLst>
      <p:ext uri="{BB962C8B-B14F-4D97-AF65-F5344CB8AC3E}">
        <p14:creationId xmlns:p14="http://schemas.microsoft.com/office/powerpoint/2010/main" val="3872865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p:nvPr/>
        </p:nvSpPr>
        <p:spPr>
          <a:xfrm>
            <a:off x="457200" y="548680"/>
            <a:ext cx="82296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4400"/>
              <a:buFont typeface="Calibri"/>
              <a:buNone/>
            </a:pPr>
            <a:endParaRPr sz="4400">
              <a:solidFill>
                <a:schemeClr val="dk1"/>
              </a:solidFill>
              <a:latin typeface="Calibri"/>
              <a:ea typeface="Calibri"/>
              <a:cs typeface="Calibri"/>
              <a:sym typeface="Calibri"/>
            </a:endParaRPr>
          </a:p>
        </p:txBody>
      </p:sp>
      <p:sp>
        <p:nvSpPr>
          <p:cNvPr id="186" name="Google Shape;186;p11"/>
          <p:cNvSpPr txBox="1"/>
          <p:nvPr/>
        </p:nvSpPr>
        <p:spPr>
          <a:xfrm>
            <a:off x="200120" y="427237"/>
            <a:ext cx="82296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Times New Roman"/>
              <a:buNone/>
            </a:pPr>
            <a:r>
              <a:rPr lang="en-IN" sz="2400" b="1" dirty="0">
                <a:solidFill>
                  <a:schemeClr val="dk1"/>
                </a:solidFill>
                <a:latin typeface="Times New Roman"/>
                <a:ea typeface="Times New Roman"/>
                <a:cs typeface="Times New Roman"/>
                <a:sym typeface="Times New Roman"/>
              </a:rPr>
              <a:t>INPUT </a:t>
            </a:r>
            <a:endParaRPr sz="4400" dirty="0">
              <a:solidFill>
                <a:schemeClr val="dk1"/>
              </a:solidFill>
              <a:latin typeface="Calibri"/>
              <a:ea typeface="Calibri"/>
              <a:cs typeface="Calibri"/>
              <a:sym typeface="Calibri"/>
            </a:endParaRPr>
          </a:p>
        </p:txBody>
      </p:sp>
      <p:sp>
        <p:nvSpPr>
          <p:cNvPr id="187" name="Google Shape;187;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17-04-2023</a:t>
            </a:r>
            <a:endParaRPr/>
          </a:p>
        </p:txBody>
      </p:sp>
      <p:sp>
        <p:nvSpPr>
          <p:cNvPr id="188" name="Google Shape;188;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DEPARTMENT OF COMPUTER SCIENCE &amp; ENGINEERING</a:t>
            </a:r>
            <a:endParaRPr/>
          </a:p>
        </p:txBody>
      </p:sp>
      <p:sp>
        <p:nvSpPr>
          <p:cNvPr id="189" name="Google Shape;189;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29</a:t>
            </a:fld>
            <a:endParaRPr/>
          </a:p>
        </p:txBody>
      </p:sp>
      <p:pic>
        <p:nvPicPr>
          <p:cNvPr id="10" name="object 3"/>
          <p:cNvPicPr/>
          <p:nvPr/>
        </p:nvPicPr>
        <p:blipFill>
          <a:blip r:embed="rId3" cstate="print"/>
          <a:stretch>
            <a:fillRect/>
          </a:stretch>
        </p:blipFill>
        <p:spPr>
          <a:xfrm>
            <a:off x="200120" y="1380725"/>
            <a:ext cx="8894064" cy="46433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457200" y="326593"/>
            <a:ext cx="8229600" cy="103909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ABSTRACT</a:t>
            </a:r>
            <a:endParaRPr b="1">
              <a:latin typeface="Times New Roman"/>
              <a:ea typeface="Times New Roman"/>
              <a:cs typeface="Times New Roman"/>
              <a:sym typeface="Times New Roman"/>
            </a:endParaRPr>
          </a:p>
        </p:txBody>
      </p:sp>
      <p:sp>
        <p:nvSpPr>
          <p:cNvPr id="114" name="Google Shape;114;p3"/>
          <p:cNvSpPr txBox="1">
            <a:spLocks noGrp="1"/>
          </p:cNvSpPr>
          <p:nvPr>
            <p:ph type="body" idx="1"/>
          </p:nvPr>
        </p:nvSpPr>
        <p:spPr>
          <a:xfrm>
            <a:off x="545284" y="1365685"/>
            <a:ext cx="8141516" cy="5228062"/>
          </a:xfrm>
          <a:prstGeom prst="rect">
            <a:avLst/>
          </a:prstGeom>
          <a:noFill/>
          <a:ln>
            <a:noFill/>
          </a:ln>
        </p:spPr>
        <p:txBody>
          <a:bodyPr spcFirstLastPara="1" wrap="square" lIns="91425" tIns="45700" rIns="91425" bIns="45700" anchor="t" anchorCtr="0">
            <a:noAutofit/>
          </a:bodyPr>
          <a:lstStyle/>
          <a:p>
            <a:pPr marL="342900" lvl="0" algn="just">
              <a:spcBef>
                <a:spcPts val="0"/>
              </a:spcBef>
              <a:buSzPts val="2000"/>
            </a:pPr>
            <a:r>
              <a:rPr lang="en-US" sz="1800" dirty="0">
                <a:latin typeface="Times New Roman" panose="02020603050405020304" pitchFamily="18" charset="0"/>
                <a:cs typeface="Times New Roman" panose="02020603050405020304" pitchFamily="18" charset="0"/>
              </a:rPr>
              <a:t>Insurance Company working as commercial enterprise from last few years have been experiencing fraud cases for all type of claims. Amount claimed by fraudulent is significantly huge that may causes serious problems, hence along with government, different organization also working to detect and reduce such activities.. These fraudulent practices undermine the integrity of insurance claim processes and necessitate the development of robust systems to address them effectively. In response to the escalating threat of insurance fraud, the aim of this project is to develop a comprehensive system capable of analyzing vast datasets of insurance claims to detect fraudulent and fake claims. Leveraging </a:t>
            </a:r>
            <a:r>
              <a:rPr lang="en-US" sz="1800" dirty="0" err="1">
                <a:latin typeface="Times New Roman" panose="02020603050405020304" pitchFamily="18" charset="0"/>
                <a:cs typeface="Times New Roman" panose="02020603050405020304" pitchFamily="18" charset="0"/>
              </a:rPr>
              <a:t>machin</a:t>
            </a:r>
            <a:r>
              <a:rPr lang="en-US" sz="1800" dirty="0">
                <a:latin typeface="Times New Roman" panose="02020603050405020304" pitchFamily="18" charset="0"/>
                <a:cs typeface="Times New Roman" panose="02020603050405020304" pitchFamily="18" charset="0"/>
              </a:rPr>
              <a:t> learning</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algorithms such as decision tree, support vector machine, logistic regression, naïve bayes, stochastic gradient descent algorithms, the project seeks to construct models that can accurately label and classify claims based on their fraudulent nature. The project aims to empower insurance companies with the tools necessary to proactively identify suspicious claims and mitigate potential losses.</a:t>
            </a:r>
            <a:endParaRPr sz="1800" dirty="0">
              <a:latin typeface="Times New Roman" panose="02020603050405020304" pitchFamily="18" charset="0"/>
              <a:cs typeface="Times New Roman" panose="02020603050405020304" pitchFamily="18" charset="0"/>
            </a:endParaRPr>
          </a:p>
        </p:txBody>
      </p:sp>
      <p:sp>
        <p:nvSpPr>
          <p:cNvPr id="115" name="Google Shape;11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DEPARTMENT OF COMPUTER SCIENCE &amp; ENGINEERING</a:t>
            </a:r>
            <a:endParaRPr/>
          </a:p>
        </p:txBody>
      </p:sp>
      <p:sp>
        <p:nvSpPr>
          <p:cNvPr id="116" name="Google Shape;11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
        <p:nvSpPr>
          <p:cNvPr id="117" name="Google Shape;117;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17-04-2023</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30</a:t>
            </a:fld>
            <a:endParaRPr lang="en-IN"/>
          </a:p>
        </p:txBody>
      </p:sp>
      <p:sp>
        <p:nvSpPr>
          <p:cNvPr id="3" name="Rectangle 2"/>
          <p:cNvSpPr/>
          <p:nvPr/>
        </p:nvSpPr>
        <p:spPr>
          <a:xfrm>
            <a:off x="453005" y="531911"/>
            <a:ext cx="1937857" cy="461665"/>
          </a:xfrm>
          <a:prstGeom prst="rect">
            <a:avLst/>
          </a:prstGeom>
        </p:spPr>
        <p:txBody>
          <a:bodyPr wrap="square">
            <a:spAutoFit/>
          </a:bodyPr>
          <a:lstStyle/>
          <a:p>
            <a:pPr lvl="0">
              <a:buClr>
                <a:schemeClr val="dk1"/>
              </a:buClr>
              <a:buSzPts val="2400"/>
            </a:pPr>
            <a:r>
              <a:rPr lang="en-IN" sz="2400" b="1" dirty="0">
                <a:solidFill>
                  <a:schemeClr val="dk1"/>
                </a:solidFill>
                <a:latin typeface="Times New Roman"/>
                <a:ea typeface="Times New Roman"/>
                <a:cs typeface="Times New Roman"/>
                <a:sym typeface="Times New Roman"/>
              </a:rPr>
              <a:t>OUTPUT</a:t>
            </a:r>
            <a:endParaRPr lang="en-IN" sz="2400" dirty="0">
              <a:solidFill>
                <a:schemeClr val="dk1"/>
              </a:solidFill>
              <a:latin typeface="Calibri"/>
              <a:ea typeface="Calibri"/>
              <a:cs typeface="Calibri"/>
              <a:sym typeface="Calibri"/>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91" y="1679692"/>
            <a:ext cx="8992998" cy="5041783"/>
          </a:xfrm>
          <a:prstGeom prst="rect">
            <a:avLst/>
          </a:prstGeom>
        </p:spPr>
      </p:pic>
    </p:spTree>
    <p:extLst>
      <p:ext uri="{BB962C8B-B14F-4D97-AF65-F5344CB8AC3E}">
        <p14:creationId xmlns:p14="http://schemas.microsoft.com/office/powerpoint/2010/main" val="709601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2"/>
          <p:cNvSpPr txBox="1"/>
          <p:nvPr/>
        </p:nvSpPr>
        <p:spPr>
          <a:xfrm>
            <a:off x="914400" y="620117"/>
            <a:ext cx="82296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4400"/>
              <a:buFont typeface="Calibri"/>
              <a:buNone/>
            </a:pPr>
            <a:endParaRPr sz="4400">
              <a:solidFill>
                <a:schemeClr val="dk1"/>
              </a:solidFill>
              <a:latin typeface="Calibri"/>
              <a:ea typeface="Calibri"/>
              <a:cs typeface="Calibri"/>
              <a:sym typeface="Calibri"/>
            </a:endParaRPr>
          </a:p>
        </p:txBody>
      </p:sp>
      <p:sp>
        <p:nvSpPr>
          <p:cNvPr id="196" name="Google Shape;196;p12"/>
          <p:cNvSpPr txBox="1"/>
          <p:nvPr/>
        </p:nvSpPr>
        <p:spPr>
          <a:xfrm>
            <a:off x="378619" y="444995"/>
            <a:ext cx="82296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Times New Roman"/>
              <a:buNone/>
            </a:pPr>
            <a:r>
              <a:rPr lang="en-IN" sz="2400" b="1" dirty="0">
                <a:solidFill>
                  <a:schemeClr val="dk1"/>
                </a:solidFill>
                <a:latin typeface="Times New Roman"/>
                <a:ea typeface="Times New Roman"/>
                <a:cs typeface="Times New Roman"/>
                <a:sym typeface="Times New Roman"/>
              </a:rPr>
              <a:t>DEMO VIDEO </a:t>
            </a:r>
            <a:endParaRPr sz="4400" dirty="0">
              <a:solidFill>
                <a:schemeClr val="dk1"/>
              </a:solidFill>
              <a:latin typeface="Calibri"/>
              <a:ea typeface="Calibri"/>
              <a:cs typeface="Calibri"/>
              <a:sym typeface="Calibri"/>
            </a:endParaRPr>
          </a:p>
        </p:txBody>
      </p:sp>
      <p:sp>
        <p:nvSpPr>
          <p:cNvPr id="197" name="Google Shape;19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17-04-2023</a:t>
            </a:r>
            <a:endParaRPr/>
          </a:p>
        </p:txBody>
      </p:sp>
      <p:sp>
        <p:nvSpPr>
          <p:cNvPr id="198" name="Google Shape;19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DEPARTMENT OF COMPUTER SCIENCE &amp; ENGINEERING</a:t>
            </a:r>
            <a:endParaRPr/>
          </a:p>
        </p:txBody>
      </p:sp>
      <p:sp>
        <p:nvSpPr>
          <p:cNvPr id="199" name="Google Shape;19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31</a:t>
            </a:fld>
            <a:endParaRPr/>
          </a:p>
        </p:txBody>
      </p:sp>
      <p:pic>
        <p:nvPicPr>
          <p:cNvPr id="3" name="Picture 2" descr="A screenshot of a computer&#10;&#10;Description automatically generated">
            <a:extLst>
              <a:ext uri="{FF2B5EF4-FFF2-40B4-BE49-F238E27FC236}">
                <a16:creationId xmlns:a16="http://schemas.microsoft.com/office/drawing/2014/main" id="{D2911F4A-2E25-CD14-FD9E-A08410EA611B}"/>
              </a:ext>
            </a:extLst>
          </p:cNvPr>
          <p:cNvPicPr>
            <a:picLocks noChangeAspect="1"/>
          </p:cNvPicPr>
          <p:nvPr/>
        </p:nvPicPr>
        <p:blipFill>
          <a:blip r:embed="rId3"/>
          <a:stretch>
            <a:fillRect/>
          </a:stretch>
        </p:blipFill>
        <p:spPr>
          <a:xfrm>
            <a:off x="721518" y="2031155"/>
            <a:ext cx="7279481" cy="409470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CONCLUSION</a:t>
            </a:r>
            <a:endParaRPr/>
          </a:p>
        </p:txBody>
      </p:sp>
      <p:sp>
        <p:nvSpPr>
          <p:cNvPr id="2" name="Text Placeholder 1"/>
          <p:cNvSpPr>
            <a:spLocks noGrp="1"/>
          </p:cNvSpPr>
          <p:nvPr>
            <p:ph type="body" idx="1"/>
          </p:nvPr>
        </p:nvSpPr>
        <p:spPr/>
        <p:txBody>
          <a:bodyPr>
            <a:noAutofit/>
          </a:bodyPr>
          <a:lstStyle/>
          <a:p>
            <a:pPr algn="just"/>
            <a:r>
              <a:rPr lang="en-US" sz="2000" dirty="0">
                <a:latin typeface="Times New Roman" panose="02020603050405020304" pitchFamily="18" charset="0"/>
                <a:cs typeface="Times New Roman" panose="02020603050405020304" pitchFamily="18" charset="0"/>
              </a:rPr>
              <a:t>The machine learning models that square measure mentioned which square measure applied on these datasets were able to determine most of the fallacious cases with low false positive rate which suggests with cheap exactness. Certain knowledge sets had severe challenges around data quality, resulting in comparatively poor levels of prediction. Given inherent characteristics of varied datasets, it would not be sensible to outline optimum algorithmic techniques or use feature engineering process for a lot of higher performance. The models would then be used for specific business context and user priorities. This helps loss management units to specialize in a replacement fraud situations and then guaranteeing that models square measure adapting to spot them. However, it might be cheap to counsel that supported the model performance on back-testing and talent to spot new frauds, the set of models work the cheap suite to use within the space of the insurance claims fraud detection.</a:t>
            </a:r>
            <a:endParaRPr lang="en-IN" sz="2000" dirty="0">
              <a:latin typeface="Times New Roman" panose="02020603050405020304" pitchFamily="18" charset="0"/>
              <a:cs typeface="Times New Roman" panose="02020603050405020304" pitchFamily="18" charset="0"/>
            </a:endParaRPr>
          </a:p>
        </p:txBody>
      </p:sp>
      <p:sp>
        <p:nvSpPr>
          <p:cNvPr id="207" name="Google Shape;207;p13"/>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17-04-2023</a:t>
            </a:r>
            <a:endParaRPr/>
          </a:p>
        </p:txBody>
      </p:sp>
      <p:sp>
        <p:nvSpPr>
          <p:cNvPr id="205" name="Google Shape;205;p1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DEPARTMENT OF COMPUTER SCIENCE &amp; ENGINEERING</a:t>
            </a:r>
            <a:endParaRPr/>
          </a:p>
        </p:txBody>
      </p:sp>
      <p:sp>
        <p:nvSpPr>
          <p:cNvPr id="206" name="Google Shape;206;p1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Times New Roman"/>
              <a:buNone/>
            </a:pPr>
            <a:r>
              <a:rPr lang="en-IN" sz="4000">
                <a:latin typeface="Times New Roman"/>
                <a:ea typeface="Times New Roman"/>
                <a:cs typeface="Times New Roman"/>
                <a:sym typeface="Times New Roman"/>
              </a:rPr>
              <a:t>Future Enhancements</a:t>
            </a:r>
            <a:endParaRPr/>
          </a:p>
        </p:txBody>
      </p:sp>
      <p:sp>
        <p:nvSpPr>
          <p:cNvPr id="213" name="Google Shape;213;p14"/>
          <p:cNvSpPr txBox="1">
            <a:spLocks noGrp="1"/>
          </p:cNvSpPr>
          <p:nvPr>
            <p:ph type="body" idx="1"/>
          </p:nvPr>
        </p:nvSpPr>
        <p:spPr>
          <a:xfrm>
            <a:off x="457200" y="1624012"/>
            <a:ext cx="8012430" cy="4525963"/>
          </a:xfrm>
          <a:prstGeom prst="rect">
            <a:avLst/>
          </a:prstGeom>
          <a:noFill/>
          <a:ln>
            <a:noFill/>
          </a:ln>
        </p:spPr>
        <p:txBody>
          <a:bodyPr spcFirstLastPara="1" wrap="square" lIns="91425" tIns="45700" rIns="91425" bIns="45700" anchor="t" anchorCtr="0">
            <a:noAutofit/>
          </a:bodyPr>
          <a:lstStyle/>
          <a:p>
            <a:pPr algn="just"/>
            <a:r>
              <a:rPr lang="en-US" sz="2000" dirty="0">
                <a:latin typeface="Times New Roman" panose="02020603050405020304" pitchFamily="18" charset="0"/>
                <a:cs typeface="Times New Roman" panose="02020603050405020304" pitchFamily="18" charset="0"/>
              </a:rPr>
              <a:t>Future enhancements for fraud detection and analysis in insurance claims using classification algorithms involve a multifaceted approach. This includes advanced feature engineering to capture nuanced indicators of fraud, ensemble learning techniques to combine the strengths of multiple models, and the integration of anomaly detection methods to identify irregular patterns. Continuous model improvement ensures adaptability to evolving fraud tactics, fostering a proactive and robust fraud detection framework in the insurance industry.</a:t>
            </a:r>
          </a:p>
          <a:p>
            <a:pPr marL="114300" indent="0" algn="just">
              <a:buNone/>
            </a:pPr>
            <a:br>
              <a:rPr lang="en-US" sz="2000" dirty="0">
                <a:latin typeface="Times New Roman" panose="02020603050405020304" pitchFamily="18" charset="0"/>
                <a:cs typeface="Times New Roman" panose="02020603050405020304" pitchFamily="18" charset="0"/>
              </a:rPr>
            </a:br>
            <a:endParaRPr sz="2000" dirty="0">
              <a:latin typeface="Times New Roman" panose="02020603050405020304" pitchFamily="18" charset="0"/>
              <a:cs typeface="Times New Roman" panose="02020603050405020304" pitchFamily="18" charset="0"/>
            </a:endParaRPr>
          </a:p>
        </p:txBody>
      </p:sp>
      <p:sp>
        <p:nvSpPr>
          <p:cNvPr id="214" name="Google Shape;21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17-04-2023</a:t>
            </a:r>
            <a:endParaRPr/>
          </a:p>
        </p:txBody>
      </p:sp>
      <p:sp>
        <p:nvSpPr>
          <p:cNvPr id="215" name="Google Shape;21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DEPARTMENT OF COMPUTER SCIENCE &amp; ENGINEERING</a:t>
            </a:r>
            <a:endParaRPr/>
          </a:p>
        </p:txBody>
      </p:sp>
      <p:sp>
        <p:nvSpPr>
          <p:cNvPr id="216" name="Google Shape;21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5"/>
          <p:cNvSpPr txBox="1">
            <a:spLocks noGrp="1"/>
          </p:cNvSpPr>
          <p:nvPr>
            <p:ph type="title"/>
          </p:nvPr>
        </p:nvSpPr>
        <p:spPr>
          <a:xfrm>
            <a:off x="-192882" y="4572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Times New Roman"/>
              <a:buNone/>
            </a:pPr>
            <a:r>
              <a:rPr lang="en-IN" sz="4000" dirty="0">
                <a:latin typeface="Times New Roman"/>
                <a:ea typeface="Times New Roman"/>
                <a:cs typeface="Times New Roman"/>
                <a:sym typeface="Times New Roman"/>
              </a:rPr>
              <a:t>Web references/video links</a:t>
            </a:r>
            <a:endParaRPr dirty="0"/>
          </a:p>
        </p:txBody>
      </p:sp>
      <p:sp>
        <p:nvSpPr>
          <p:cNvPr id="222" name="Google Shape;222;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lang="en-US" dirty="0"/>
          </a:p>
          <a:p>
            <a:pPr marL="342900" lvl="0" indent="-139700" algn="l" rtl="0">
              <a:spcBef>
                <a:spcPts val="0"/>
              </a:spcBef>
              <a:spcAft>
                <a:spcPts val="0"/>
              </a:spcAft>
              <a:buClr>
                <a:schemeClr val="dk1"/>
              </a:buClr>
              <a:buSzPts val="3200"/>
              <a:buNone/>
            </a:pPr>
            <a:endParaRPr lang="en-US" dirty="0"/>
          </a:p>
          <a:p>
            <a:pPr marL="342900" lvl="0" indent="-139700" algn="l" rtl="0">
              <a:spcBef>
                <a:spcPts val="0"/>
              </a:spcBef>
              <a:spcAft>
                <a:spcPts val="0"/>
              </a:spcAft>
              <a:buClr>
                <a:schemeClr val="dk1"/>
              </a:buClr>
              <a:buSzPts val="3200"/>
              <a:buNone/>
            </a:pPr>
            <a:endParaRPr lang="en-US" dirty="0"/>
          </a:p>
          <a:p>
            <a:pPr marL="342900" lvl="0" indent="-139700" algn="l" rtl="0">
              <a:spcBef>
                <a:spcPts val="0"/>
              </a:spcBef>
              <a:spcAft>
                <a:spcPts val="0"/>
              </a:spcAft>
              <a:buClr>
                <a:schemeClr val="dk1"/>
              </a:buClr>
              <a:buSzPts val="3200"/>
              <a:buNone/>
            </a:pPr>
            <a:r>
              <a:rPr lang="en-US" sz="2400" dirty="0">
                <a:latin typeface="Times New Roman" panose="02020603050405020304" pitchFamily="18" charset="0"/>
                <a:cs typeface="Times New Roman" panose="02020603050405020304" pitchFamily="18" charset="0"/>
              </a:rPr>
              <a:t>https://youtu.be/HWosmlAhmh8?si=OTxPTkJolLWASp_s</a:t>
            </a:r>
            <a:endParaRPr sz="2400" dirty="0">
              <a:latin typeface="Times New Roman" panose="02020603050405020304" pitchFamily="18" charset="0"/>
              <a:cs typeface="Times New Roman" panose="02020603050405020304" pitchFamily="18" charset="0"/>
            </a:endParaRPr>
          </a:p>
        </p:txBody>
      </p:sp>
      <p:sp>
        <p:nvSpPr>
          <p:cNvPr id="223" name="Google Shape;22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17-04-2023</a:t>
            </a:r>
            <a:endParaRPr/>
          </a:p>
        </p:txBody>
      </p:sp>
      <p:sp>
        <p:nvSpPr>
          <p:cNvPr id="224" name="Google Shape;22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DEPARTMENT OF COMPUTER SCIENCE &amp; ENGINEERING</a:t>
            </a:r>
            <a:endParaRPr/>
          </a:p>
        </p:txBody>
      </p:sp>
      <p:sp>
        <p:nvSpPr>
          <p:cNvPr id="225" name="Google Shape;22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Times New Roman"/>
              <a:buNone/>
            </a:pPr>
            <a:r>
              <a:rPr lang="en-IN" sz="4000">
                <a:latin typeface="Times New Roman"/>
                <a:ea typeface="Times New Roman"/>
                <a:cs typeface="Times New Roman"/>
                <a:sym typeface="Times New Roman"/>
              </a:rPr>
              <a:t>Plagiarism Report of PPT</a:t>
            </a:r>
            <a:endParaRPr/>
          </a:p>
        </p:txBody>
      </p:sp>
      <p:sp>
        <p:nvSpPr>
          <p:cNvPr id="231" name="Google Shape;231;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endParaRPr dirty="0"/>
          </a:p>
        </p:txBody>
      </p:sp>
      <p:sp>
        <p:nvSpPr>
          <p:cNvPr id="232" name="Google Shape;23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17-04-2023</a:t>
            </a:r>
            <a:endParaRPr/>
          </a:p>
        </p:txBody>
      </p:sp>
      <p:sp>
        <p:nvSpPr>
          <p:cNvPr id="233" name="Google Shape;23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DEPARTMENT OF COMPUTER SCIENCE &amp; ENGINEERING</a:t>
            </a:r>
            <a:endParaRPr/>
          </a:p>
        </p:txBody>
      </p:sp>
      <p:sp>
        <p:nvSpPr>
          <p:cNvPr id="234" name="Google Shape;23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35</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283" y="1600200"/>
            <a:ext cx="8292518" cy="47085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Times New Roman"/>
              <a:buNone/>
            </a:pPr>
            <a:r>
              <a:rPr lang="en-IN" sz="4000">
                <a:latin typeface="Times New Roman"/>
                <a:ea typeface="Times New Roman"/>
                <a:cs typeface="Times New Roman"/>
                <a:sym typeface="Times New Roman"/>
              </a:rPr>
              <a:t>Poster Presentation</a:t>
            </a:r>
            <a:endParaRPr/>
          </a:p>
        </p:txBody>
      </p:sp>
      <p:sp>
        <p:nvSpPr>
          <p:cNvPr id="248" name="Google Shape;248;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dirty="0"/>
          </a:p>
        </p:txBody>
      </p:sp>
      <p:sp>
        <p:nvSpPr>
          <p:cNvPr id="249" name="Google Shape;249;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17-04-2023</a:t>
            </a:r>
            <a:endParaRPr/>
          </a:p>
        </p:txBody>
      </p:sp>
      <p:sp>
        <p:nvSpPr>
          <p:cNvPr id="250" name="Google Shape;250;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DEPARTMENT OF COMPUTER SCIENCE &amp; ENGINEERING</a:t>
            </a:r>
            <a:endParaRPr/>
          </a:p>
        </p:txBody>
      </p:sp>
      <p:sp>
        <p:nvSpPr>
          <p:cNvPr id="251" name="Google Shape;251;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36</a:t>
            </a:fld>
            <a:endParaRPr/>
          </a:p>
        </p:txBody>
      </p:sp>
      <p:pic>
        <p:nvPicPr>
          <p:cNvPr id="4" name="Picture 3" descr="A screenshot of a computer&#10;&#10;Description automatically generated">
            <a:extLst>
              <a:ext uri="{FF2B5EF4-FFF2-40B4-BE49-F238E27FC236}">
                <a16:creationId xmlns:a16="http://schemas.microsoft.com/office/drawing/2014/main" id="{83E48D7C-B87A-7F89-0C69-328B3BC25770}"/>
              </a:ext>
            </a:extLst>
          </p:cNvPr>
          <p:cNvPicPr>
            <a:picLocks noChangeAspect="1"/>
          </p:cNvPicPr>
          <p:nvPr/>
        </p:nvPicPr>
        <p:blipFill>
          <a:blip r:embed="rId3"/>
          <a:stretch>
            <a:fillRect/>
          </a:stretch>
        </p:blipFill>
        <p:spPr>
          <a:xfrm>
            <a:off x="140284" y="1647825"/>
            <a:ext cx="8863431" cy="44132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2cd1879ef89_0_7"/>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IN"/>
              <a:t>GitHub Link</a:t>
            </a:r>
            <a:endParaRPr/>
          </a:p>
          <a:p>
            <a:pPr marL="0" lvl="0" indent="0" algn="ctr" rtl="0">
              <a:spcBef>
                <a:spcPts val="0"/>
              </a:spcBef>
              <a:spcAft>
                <a:spcPts val="0"/>
              </a:spcAft>
              <a:buNone/>
            </a:pPr>
            <a:r>
              <a:rPr lang="en-IN"/>
              <a:t>(Project Execution Files)</a:t>
            </a:r>
            <a:endParaRPr/>
          </a:p>
        </p:txBody>
      </p:sp>
      <p:sp>
        <p:nvSpPr>
          <p:cNvPr id="258" name="Google Shape;258;g2cd1879ef89_0_7"/>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sp>
        <p:nvSpPr>
          <p:cNvPr id="259" name="Google Shape;259;g2cd1879ef89_0_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DEPARTMENT OF COMPUTER SCIENCE &amp; ENGINEERING</a:t>
            </a:r>
            <a:endParaRPr/>
          </a:p>
        </p:txBody>
      </p:sp>
      <p:sp>
        <p:nvSpPr>
          <p:cNvPr id="265" name="Google Shape;265;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38</a:t>
            </a:fld>
            <a:endParaRPr dirty="0"/>
          </a:p>
        </p:txBody>
      </p:sp>
      <p:sp>
        <p:nvSpPr>
          <p:cNvPr id="266" name="Google Shape;26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dirty="0">
                <a:latin typeface="Times New Roman"/>
                <a:ea typeface="Times New Roman"/>
                <a:cs typeface="Times New Roman"/>
                <a:sym typeface="Times New Roman"/>
              </a:rPr>
              <a:t>REFERENCES</a:t>
            </a:r>
            <a:endParaRPr dirty="0"/>
          </a:p>
        </p:txBody>
      </p:sp>
      <p:sp>
        <p:nvSpPr>
          <p:cNvPr id="268" name="Google Shape;26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17-04-2023</a:t>
            </a:r>
            <a:endParaRPr/>
          </a:p>
        </p:txBody>
      </p:sp>
      <p:sp>
        <p:nvSpPr>
          <p:cNvPr id="5" name="Text Placeholder 4"/>
          <p:cNvSpPr>
            <a:spLocks noGrp="1"/>
          </p:cNvSpPr>
          <p:nvPr>
            <p:ph type="body" idx="1"/>
          </p:nvPr>
        </p:nvSpPr>
        <p:spPr/>
        <p:txBody>
          <a:bodyPr>
            <a:noAutofit/>
          </a:bodyPr>
          <a:lstStyle/>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[1] </a:t>
            </a:r>
            <a:r>
              <a:rPr lang="en-IN" sz="2000" dirty="0" err="1">
                <a:latin typeface="Times New Roman" panose="02020603050405020304" pitchFamily="18" charset="0"/>
                <a:cs typeface="Times New Roman" panose="02020603050405020304" pitchFamily="18" charset="0"/>
              </a:rPr>
              <a:t>Adedayo</a:t>
            </a:r>
            <a:r>
              <a:rPr lang="en-IN" sz="2000" dirty="0">
                <a:latin typeface="Times New Roman" panose="02020603050405020304" pitchFamily="18" charset="0"/>
                <a:cs typeface="Times New Roman" panose="02020603050405020304" pitchFamily="18" charset="0"/>
              </a:rPr>
              <a:t>, F. </a:t>
            </a:r>
            <a:r>
              <a:rPr lang="en-IN" sz="2000" dirty="0" err="1">
                <a:latin typeface="Times New Roman" panose="02020603050405020304" pitchFamily="18" charset="0"/>
                <a:cs typeface="Times New Roman" panose="02020603050405020304" pitchFamily="18" charset="0"/>
              </a:rPr>
              <a:t>Adedotun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Oluwaseun</a:t>
            </a: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Odusanya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Olumide</a:t>
            </a:r>
            <a:r>
              <a:rPr lang="en-IN" sz="2000" dirty="0">
                <a:latin typeface="Times New Roman" panose="02020603050405020304" pitchFamily="18" charset="0"/>
                <a:cs typeface="Times New Roman" panose="02020603050405020304" pitchFamily="18" charset="0"/>
              </a:rPr>
              <a:t> S. </a:t>
            </a:r>
            <a:r>
              <a:rPr lang="en-IN" sz="2000" dirty="0" err="1">
                <a:latin typeface="Times New Roman" panose="02020603050405020304" pitchFamily="18" charset="0"/>
                <a:cs typeface="Times New Roman" panose="02020603050405020304" pitchFamily="18" charset="0"/>
              </a:rPr>
              <a:t>Adesina</a:t>
            </a:r>
            <a:r>
              <a:rPr lang="en-IN" sz="2000" dirty="0">
                <a:latin typeface="Times New Roman" panose="02020603050405020304" pitchFamily="18" charset="0"/>
                <a:cs typeface="Times New Roman" panose="02020603050405020304" pitchFamily="18" charset="0"/>
              </a:rPr>
              <a:t>, J.A.“</a:t>
            </a:r>
            <a:r>
              <a:rPr lang="en-IN" sz="2000" dirty="0" err="1">
                <a:latin typeface="Times New Roman" panose="02020603050405020304" pitchFamily="18" charset="0"/>
                <a:cs typeface="Times New Roman" panose="02020603050405020304" pitchFamily="18" charset="0"/>
              </a:rPr>
              <a:t>Adeyiga</a:t>
            </a:r>
            <a:r>
              <a:rPr lang="en-IN" sz="2000" dirty="0">
                <a:latin typeface="Times New Roman" panose="02020603050405020304" pitchFamily="18" charset="0"/>
                <a:cs typeface="Times New Roman" panose="02020603050405020304" pitchFamily="18" charset="0"/>
              </a:rPr>
              <a:t>, Hilary I. </a:t>
            </a:r>
            <a:r>
              <a:rPr lang="en-IN" sz="2000" dirty="0" err="1">
                <a:latin typeface="Times New Roman" panose="02020603050405020304" pitchFamily="18" charset="0"/>
                <a:cs typeface="Times New Roman" panose="02020603050405020304" pitchFamily="18" charset="0"/>
              </a:rPr>
              <a:t>Okagbue</a:t>
            </a:r>
            <a:r>
              <a:rPr lang="en-IN" sz="2000" dirty="0">
                <a:latin typeface="Times New Roman" panose="02020603050405020304" pitchFamily="18" charset="0"/>
                <a:cs typeface="Times New Roman" panose="02020603050405020304" pitchFamily="18" charset="0"/>
              </a:rPr>
              <a:t>, and O. </a:t>
            </a:r>
            <a:r>
              <a:rPr lang="en-IN" sz="2000" dirty="0" err="1">
                <a:latin typeface="Times New Roman" panose="02020603050405020304" pitchFamily="18" charset="0"/>
                <a:cs typeface="Times New Roman" panose="02020603050405020304" pitchFamily="18" charset="0"/>
              </a:rPr>
              <a:t>Oyewole</a:t>
            </a:r>
            <a:r>
              <a:rPr lang="en-IN" sz="2000" dirty="0">
                <a:latin typeface="Times New Roman" panose="02020603050405020304" pitchFamily="18" charset="0"/>
                <a:cs typeface="Times New Roman" panose="02020603050405020304" pitchFamily="18" charset="0"/>
              </a:rPr>
              <a:t>.(2022). ”Prediction of </a:t>
            </a:r>
            <a:r>
              <a:rPr lang="en-IN" sz="2000" dirty="0" err="1">
                <a:latin typeface="Times New Roman" panose="02020603050405020304" pitchFamily="18" charset="0"/>
                <a:cs typeface="Times New Roman" panose="02020603050405020304" pitchFamily="18" charset="0"/>
              </a:rPr>
              <a:t>AutomobileInsurance</a:t>
            </a:r>
            <a:r>
              <a:rPr lang="en-IN" sz="2000" dirty="0">
                <a:latin typeface="Times New Roman" panose="02020603050405020304" pitchFamily="18" charset="0"/>
                <a:cs typeface="Times New Roman" panose="02020603050405020304" pitchFamily="18" charset="0"/>
              </a:rPr>
              <a:t> Fraud Claims Using Machine Learning.” Journal of Insurance Analytics, vol. 6, no. 2, pp. 87-102.</a:t>
            </a:r>
          </a:p>
          <a:p>
            <a:pPr marL="114300" indent="0">
              <a:buNone/>
            </a:pPr>
            <a:endParaRPr lang="en-IN"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[2]Caruana, M. A., </a:t>
            </a:r>
            <a:r>
              <a:rPr lang="en-IN" sz="2000" dirty="0" err="1">
                <a:latin typeface="Times New Roman" panose="02020603050405020304" pitchFamily="18" charset="0"/>
                <a:cs typeface="Times New Roman" panose="02020603050405020304" pitchFamily="18" charset="0"/>
              </a:rPr>
              <a:t>Grech</a:t>
            </a:r>
            <a:r>
              <a:rPr lang="en-IN" sz="2000" dirty="0">
                <a:latin typeface="Times New Roman" panose="02020603050405020304" pitchFamily="18" charset="0"/>
                <a:cs typeface="Times New Roman" panose="02020603050405020304" pitchFamily="18" charset="0"/>
              </a:rPr>
              <a:t>, L., “Automobile Insurance Fraud Detection,(2022).”Journal of Insurance Fraud Detection, vol. 12, no. 3, pp. 87-104.</a:t>
            </a:r>
          </a:p>
          <a:p>
            <a:pPr marL="114300" indent="0">
              <a:buNone/>
            </a:pPr>
            <a:endParaRPr lang="en-IN"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[3] Elsevier. (2022). Insurance Fraud Detection: Evidence from Artificial Intelligence and Machine Learning. Journal of Insurance Analytics, vol.7,no.3, pp.210-225.</a:t>
            </a:r>
          </a:p>
          <a:p>
            <a:pPr marL="114300" indent="0">
              <a:buNone/>
            </a:pP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39</a:t>
            </a:fld>
            <a:endParaRPr lang="en-IN"/>
          </a:p>
        </p:txBody>
      </p:sp>
      <p:sp>
        <p:nvSpPr>
          <p:cNvPr id="3" name="Rectangle 2"/>
          <p:cNvSpPr/>
          <p:nvPr/>
        </p:nvSpPr>
        <p:spPr>
          <a:xfrm>
            <a:off x="483786" y="554772"/>
            <a:ext cx="5692584" cy="461665"/>
          </a:xfrm>
          <a:prstGeom prst="rect">
            <a:avLst/>
          </a:prstGeom>
        </p:spPr>
        <p:txBody>
          <a:bodyPr wrap="none">
            <a:spAutoFit/>
          </a:bodyPr>
          <a:lstStyle/>
          <a:p>
            <a:r>
              <a:rPr lang="en-IN" sz="2400" b="1" dirty="0">
                <a:latin typeface="Times New Roman"/>
                <a:ea typeface="Times New Roman"/>
                <a:cs typeface="Times New Roman"/>
                <a:sym typeface="Times New Roman"/>
              </a:rPr>
              <a:t>REFERENCES(as per IEEE format only)</a:t>
            </a:r>
            <a:endParaRPr lang="en-IN" sz="2400" dirty="0"/>
          </a:p>
        </p:txBody>
      </p:sp>
      <p:sp>
        <p:nvSpPr>
          <p:cNvPr id="4" name="Rectangle 3"/>
          <p:cNvSpPr/>
          <p:nvPr/>
        </p:nvSpPr>
        <p:spPr>
          <a:xfrm>
            <a:off x="457200" y="1628025"/>
            <a:ext cx="8568774" cy="5016758"/>
          </a:xfrm>
          <a:prstGeom prst="rect">
            <a:avLst/>
          </a:prstGeom>
        </p:spPr>
        <p:txBody>
          <a:bodyPr wrap="square">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[4] </a:t>
            </a:r>
            <a:r>
              <a:rPr lang="en-IN" sz="2000" dirty="0" err="1">
                <a:latin typeface="Times New Roman" panose="02020603050405020304" pitchFamily="18" charset="0"/>
                <a:cs typeface="Times New Roman" panose="02020603050405020304" pitchFamily="18" charset="0"/>
              </a:rPr>
              <a:t>Kapadiya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Khyati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Usha</a:t>
            </a:r>
            <a:r>
              <a:rPr lang="en-IN" sz="2000" dirty="0">
                <a:latin typeface="Times New Roman" panose="02020603050405020304" pitchFamily="18" charset="0"/>
                <a:cs typeface="Times New Roman" panose="02020603050405020304" pitchFamily="18" charset="0"/>
              </a:rPr>
              <a:t> Patel, Rajesh Gupta,(2023). An Analysis, Architecture and Future Prospects.” Journal of Healthcare Engineering, vol.45,no.5, pp. 1-15</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[5] Mark Anthony, and Liam </a:t>
            </a:r>
            <a:r>
              <a:rPr lang="en-IN" sz="2000" dirty="0" err="1">
                <a:latin typeface="Times New Roman" panose="02020603050405020304" pitchFamily="18" charset="0"/>
                <a:cs typeface="Times New Roman" panose="02020603050405020304" pitchFamily="18" charset="0"/>
              </a:rPr>
              <a:t>Grech</a:t>
            </a:r>
            <a:r>
              <a:rPr lang="en-IN" sz="2000" dirty="0">
                <a:latin typeface="Times New Roman" panose="02020603050405020304" pitchFamily="18" charset="0"/>
                <a:cs typeface="Times New Roman" panose="02020603050405020304" pitchFamily="18" charset="0"/>
              </a:rPr>
              <a:t>.(2022).“Automobile Insurance Fraud </a:t>
            </a:r>
            <a:r>
              <a:rPr lang="en-IN" sz="2000" dirty="0" err="1">
                <a:latin typeface="Times New Roman" panose="02020603050405020304" pitchFamily="18" charset="0"/>
                <a:cs typeface="Times New Roman" panose="02020603050405020304" pitchFamily="18" charset="0"/>
              </a:rPr>
              <a:t>Detec-tion</a:t>
            </a:r>
            <a:r>
              <a:rPr lang="en-IN" sz="2000" dirty="0">
                <a:latin typeface="Times New Roman" panose="02020603050405020304" pitchFamily="18" charset="0"/>
                <a:cs typeface="Times New Roman" panose="02020603050405020304" pitchFamily="18" charset="0"/>
              </a:rPr>
              <a:t>.” Journal of Fraud Detection and Prevention, vol. 9, no. 4, pp.301-315..</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[6] Mary, A. </a:t>
            </a:r>
            <a:r>
              <a:rPr lang="en-IN" sz="2000" dirty="0" err="1">
                <a:latin typeface="Times New Roman" panose="02020603050405020304" pitchFamily="18" charset="0"/>
                <a:cs typeface="Times New Roman" panose="02020603050405020304" pitchFamily="18" charset="0"/>
              </a:rPr>
              <a:t>Jenita</a:t>
            </a:r>
            <a:r>
              <a:rPr lang="en-IN" sz="2000" dirty="0">
                <a:latin typeface="Times New Roman" panose="02020603050405020304" pitchFamily="18" charset="0"/>
                <a:cs typeface="Times New Roman" panose="02020603050405020304" pitchFamily="18" charset="0"/>
              </a:rPr>
              <a:t>, and S. P. </a:t>
            </a:r>
            <a:r>
              <a:rPr lang="en-IN" sz="2000" dirty="0" err="1">
                <a:latin typeface="Times New Roman" panose="02020603050405020304" pitchFamily="18" charset="0"/>
                <a:cs typeface="Times New Roman" panose="02020603050405020304" pitchFamily="18" charset="0"/>
              </a:rPr>
              <a:t>Angelin</a:t>
            </a:r>
            <a:r>
              <a:rPr lang="en-IN" sz="2000" dirty="0">
                <a:latin typeface="Times New Roman" panose="02020603050405020304" pitchFamily="18" charset="0"/>
                <a:cs typeface="Times New Roman" panose="02020603050405020304" pitchFamily="18" charset="0"/>
              </a:rPr>
              <a:t> Claret.(2022). “Analytical Study on Fraud Detection in Healthcare Insurance Claim Data Using Machine Learning Classifiers.” Journal of Healthcare Analytics, vol. 8, no. 2, pp. 145- 162.</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[7] Mary </a:t>
            </a:r>
            <a:r>
              <a:rPr lang="en-IN" sz="2000" dirty="0" err="1">
                <a:latin typeface="Times New Roman" panose="02020603050405020304" pitchFamily="18" charset="0"/>
                <a:cs typeface="Times New Roman" panose="02020603050405020304" pitchFamily="18" charset="0"/>
              </a:rPr>
              <a:t>Arockiam</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Jenita</a:t>
            </a:r>
            <a:r>
              <a:rPr lang="en-IN" sz="2000" dirty="0">
                <a:latin typeface="Times New Roman" panose="02020603050405020304" pitchFamily="18" charset="0"/>
                <a:cs typeface="Times New Roman" panose="02020603050405020304" pitchFamily="18" charset="0"/>
              </a:rPr>
              <a:t>, and Seraphim </a:t>
            </a:r>
            <a:r>
              <a:rPr lang="en-IN" sz="2000" dirty="0" err="1">
                <a:latin typeface="Times New Roman" panose="02020603050405020304" pitchFamily="18" charset="0"/>
                <a:cs typeface="Times New Roman" panose="02020603050405020304" pitchFamily="18" charset="0"/>
              </a:rPr>
              <a:t>Pushpanathan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Angelin</a:t>
            </a:r>
            <a:r>
              <a:rPr lang="en-IN" sz="2000" dirty="0">
                <a:latin typeface="Times New Roman" panose="02020603050405020304" pitchFamily="18" charset="0"/>
                <a:cs typeface="Times New Roman" panose="02020603050405020304" pitchFamily="18" charset="0"/>
              </a:rPr>
              <a:t> Claret.(2023).“Detection Systems in Healthcare Insurance Industry.” Journal of Healthcare Informatics Research, vol. 12, no. 3, pp. 211-226.</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713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OBJECTIVES</a:t>
            </a:r>
            <a:r>
              <a:rPr lang="en-IN"/>
              <a:t> </a:t>
            </a:r>
            <a:endParaRPr/>
          </a:p>
        </p:txBody>
      </p:sp>
      <p:sp>
        <p:nvSpPr>
          <p:cNvPr id="123" name="Google Shape;1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Font typeface="Wingdings" panose="05000000000000000000" pitchFamily="2" charset="2"/>
              <a:buChar char="Ø"/>
            </a:pPr>
            <a:r>
              <a:rPr lang="en-IN" sz="2000" b="1" dirty="0">
                <a:latin typeface="Times New Roman"/>
                <a:ea typeface="Times New Roman"/>
                <a:cs typeface="Times New Roman"/>
                <a:sym typeface="Times New Roman"/>
              </a:rPr>
              <a:t>Aim of the project</a:t>
            </a:r>
          </a:p>
          <a:p>
            <a:pPr marL="342900">
              <a:spcBef>
                <a:spcPts val="0"/>
              </a:spcBef>
              <a:buSzPts val="2000"/>
            </a:pPr>
            <a:r>
              <a:rPr lang="en-US" sz="2000" dirty="0">
                <a:latin typeface="Times New Roman"/>
                <a:cs typeface="Times New Roman"/>
              </a:rPr>
              <a:t>The</a:t>
            </a:r>
            <a:r>
              <a:rPr lang="en-US" sz="2000" spc="370" dirty="0">
                <a:latin typeface="Times New Roman"/>
                <a:cs typeface="Times New Roman"/>
              </a:rPr>
              <a:t> </a:t>
            </a:r>
            <a:r>
              <a:rPr lang="en-US" sz="2000" dirty="0">
                <a:latin typeface="Times New Roman"/>
                <a:cs typeface="Times New Roman"/>
              </a:rPr>
              <a:t>aim</a:t>
            </a:r>
            <a:r>
              <a:rPr lang="en-US" sz="2000" spc="350" dirty="0">
                <a:latin typeface="Times New Roman"/>
                <a:cs typeface="Times New Roman"/>
              </a:rPr>
              <a:t> </a:t>
            </a:r>
            <a:r>
              <a:rPr lang="en-US" sz="2000" dirty="0">
                <a:latin typeface="Times New Roman"/>
                <a:cs typeface="Times New Roman"/>
              </a:rPr>
              <a:t>of</a:t>
            </a:r>
            <a:r>
              <a:rPr lang="en-US" sz="2000" spc="375" dirty="0">
                <a:latin typeface="Times New Roman"/>
                <a:cs typeface="Times New Roman"/>
              </a:rPr>
              <a:t> </a:t>
            </a:r>
            <a:r>
              <a:rPr lang="en-US" sz="2000" dirty="0">
                <a:latin typeface="Times New Roman"/>
                <a:cs typeface="Times New Roman"/>
              </a:rPr>
              <a:t>the</a:t>
            </a:r>
            <a:r>
              <a:rPr lang="en-US" sz="2000" spc="365" dirty="0">
                <a:latin typeface="Times New Roman"/>
                <a:cs typeface="Times New Roman"/>
              </a:rPr>
              <a:t> </a:t>
            </a:r>
            <a:r>
              <a:rPr lang="en-US" sz="2000" dirty="0">
                <a:latin typeface="Times New Roman"/>
                <a:cs typeface="Times New Roman"/>
              </a:rPr>
              <a:t>project</a:t>
            </a:r>
            <a:r>
              <a:rPr lang="en-US" sz="2000" spc="375" dirty="0">
                <a:latin typeface="Times New Roman"/>
                <a:cs typeface="Times New Roman"/>
              </a:rPr>
              <a:t> </a:t>
            </a:r>
            <a:r>
              <a:rPr lang="en-US" sz="2000" dirty="0">
                <a:latin typeface="Times New Roman"/>
                <a:cs typeface="Times New Roman"/>
              </a:rPr>
              <a:t>is</a:t>
            </a:r>
            <a:r>
              <a:rPr lang="en-US" sz="2000" spc="375" dirty="0">
                <a:latin typeface="Times New Roman"/>
                <a:cs typeface="Times New Roman"/>
              </a:rPr>
              <a:t> </a:t>
            </a:r>
            <a:r>
              <a:rPr lang="en-US" sz="2000" dirty="0">
                <a:latin typeface="Times New Roman"/>
                <a:cs typeface="Times New Roman"/>
              </a:rPr>
              <a:t>to</a:t>
            </a:r>
            <a:r>
              <a:rPr lang="en-US" sz="2000" spc="365" dirty="0">
                <a:latin typeface="Times New Roman"/>
                <a:cs typeface="Times New Roman"/>
              </a:rPr>
              <a:t> </a:t>
            </a:r>
            <a:r>
              <a:rPr lang="en-US" sz="2000" dirty="0">
                <a:latin typeface="Times New Roman"/>
                <a:cs typeface="Times New Roman"/>
              </a:rPr>
              <a:t>use</a:t>
            </a:r>
            <a:r>
              <a:rPr lang="en-US" sz="2000" spc="370" dirty="0">
                <a:latin typeface="Times New Roman"/>
                <a:cs typeface="Times New Roman"/>
              </a:rPr>
              <a:t> </a:t>
            </a:r>
            <a:r>
              <a:rPr lang="en-US" sz="2000" dirty="0">
                <a:latin typeface="Times New Roman"/>
                <a:cs typeface="Times New Roman"/>
              </a:rPr>
              <a:t>machine</a:t>
            </a:r>
            <a:r>
              <a:rPr lang="en-US" sz="2000" spc="375" dirty="0">
                <a:latin typeface="Times New Roman"/>
                <a:cs typeface="Times New Roman"/>
              </a:rPr>
              <a:t> </a:t>
            </a:r>
            <a:r>
              <a:rPr lang="en-US" sz="2000" dirty="0">
                <a:latin typeface="Times New Roman"/>
                <a:cs typeface="Times New Roman"/>
              </a:rPr>
              <a:t>learning</a:t>
            </a:r>
            <a:r>
              <a:rPr lang="en-US" sz="2000" spc="385" dirty="0">
                <a:latin typeface="Times New Roman"/>
                <a:cs typeface="Times New Roman"/>
              </a:rPr>
              <a:t> </a:t>
            </a:r>
            <a:r>
              <a:rPr lang="en-US" sz="2000" dirty="0">
                <a:latin typeface="Times New Roman"/>
                <a:cs typeface="Times New Roman"/>
              </a:rPr>
              <a:t>to</a:t>
            </a:r>
            <a:r>
              <a:rPr lang="en-US" sz="2000" spc="365" dirty="0">
                <a:latin typeface="Times New Roman"/>
                <a:cs typeface="Times New Roman"/>
              </a:rPr>
              <a:t> </a:t>
            </a:r>
            <a:r>
              <a:rPr lang="en-US" sz="2000" dirty="0">
                <a:latin typeface="Times New Roman"/>
                <a:cs typeface="Times New Roman"/>
              </a:rPr>
              <a:t>detect</a:t>
            </a:r>
            <a:r>
              <a:rPr lang="en-US" sz="2000" spc="375" dirty="0">
                <a:latin typeface="Times New Roman"/>
                <a:cs typeface="Times New Roman"/>
              </a:rPr>
              <a:t> </a:t>
            </a:r>
            <a:r>
              <a:rPr lang="en-US" sz="2000" dirty="0">
                <a:latin typeface="Times New Roman"/>
                <a:cs typeface="Times New Roman"/>
              </a:rPr>
              <a:t>and</a:t>
            </a:r>
            <a:r>
              <a:rPr lang="en-US" sz="2000" spc="365" dirty="0">
                <a:latin typeface="Times New Roman"/>
                <a:cs typeface="Times New Roman"/>
              </a:rPr>
              <a:t> </a:t>
            </a:r>
            <a:r>
              <a:rPr lang="en-US" sz="2000" spc="-10" dirty="0">
                <a:latin typeface="Times New Roman"/>
                <a:cs typeface="Times New Roman"/>
              </a:rPr>
              <a:t>reduce </a:t>
            </a:r>
            <a:r>
              <a:rPr lang="en-US" sz="2000" dirty="0">
                <a:latin typeface="Times New Roman"/>
                <a:cs typeface="Times New Roman"/>
              </a:rPr>
              <a:t>fraudulent</a:t>
            </a:r>
            <a:r>
              <a:rPr lang="en-US" sz="2000" spc="114" dirty="0">
                <a:latin typeface="Times New Roman"/>
                <a:cs typeface="Times New Roman"/>
              </a:rPr>
              <a:t> </a:t>
            </a:r>
            <a:r>
              <a:rPr lang="en-US" sz="2000" dirty="0">
                <a:latin typeface="Times New Roman"/>
                <a:cs typeface="Times New Roman"/>
              </a:rPr>
              <a:t>insurance</a:t>
            </a:r>
            <a:r>
              <a:rPr lang="en-US" sz="2000" spc="145" dirty="0">
                <a:latin typeface="Times New Roman"/>
                <a:cs typeface="Times New Roman"/>
              </a:rPr>
              <a:t> </a:t>
            </a:r>
            <a:r>
              <a:rPr lang="en-US" sz="2000" dirty="0">
                <a:latin typeface="Times New Roman"/>
                <a:cs typeface="Times New Roman"/>
              </a:rPr>
              <a:t>claims,</a:t>
            </a:r>
            <a:r>
              <a:rPr lang="en-US" sz="2000" spc="125" dirty="0">
                <a:latin typeface="Times New Roman"/>
                <a:cs typeface="Times New Roman"/>
              </a:rPr>
              <a:t> </a:t>
            </a:r>
            <a:r>
              <a:rPr lang="en-US" sz="2000" dirty="0">
                <a:latin typeface="Times New Roman"/>
                <a:cs typeface="Times New Roman"/>
              </a:rPr>
              <a:t>particularly</a:t>
            </a:r>
            <a:r>
              <a:rPr lang="en-US" sz="2000" spc="130" dirty="0">
                <a:latin typeface="Times New Roman"/>
                <a:cs typeface="Times New Roman"/>
              </a:rPr>
              <a:t> </a:t>
            </a:r>
            <a:r>
              <a:rPr lang="en-US" sz="2000" dirty="0">
                <a:latin typeface="Times New Roman"/>
                <a:cs typeface="Times New Roman"/>
              </a:rPr>
              <a:t>in</a:t>
            </a:r>
            <a:r>
              <a:rPr lang="en-US" sz="2000" spc="135" dirty="0">
                <a:latin typeface="Times New Roman"/>
                <a:cs typeface="Times New Roman"/>
              </a:rPr>
              <a:t> </a:t>
            </a:r>
            <a:r>
              <a:rPr lang="en-US" sz="2000" dirty="0">
                <a:latin typeface="Times New Roman"/>
                <a:cs typeface="Times New Roman"/>
              </a:rPr>
              <a:t>the</a:t>
            </a:r>
            <a:r>
              <a:rPr lang="en-US" sz="2000" spc="135" dirty="0">
                <a:latin typeface="Times New Roman"/>
                <a:cs typeface="Times New Roman"/>
              </a:rPr>
              <a:t> </a:t>
            </a:r>
            <a:r>
              <a:rPr lang="en-US" sz="2000" dirty="0">
                <a:latin typeface="Times New Roman"/>
                <a:cs typeface="Times New Roman"/>
              </a:rPr>
              <a:t>auto</a:t>
            </a:r>
            <a:r>
              <a:rPr lang="en-US" sz="2000" spc="130" dirty="0">
                <a:latin typeface="Times New Roman"/>
                <a:cs typeface="Times New Roman"/>
              </a:rPr>
              <a:t> </a:t>
            </a:r>
            <a:r>
              <a:rPr lang="en-US" sz="2000" dirty="0">
                <a:latin typeface="Times New Roman"/>
                <a:cs typeface="Times New Roman"/>
              </a:rPr>
              <a:t>sector,</a:t>
            </a:r>
            <a:r>
              <a:rPr lang="en-US" sz="2000" spc="125" dirty="0">
                <a:latin typeface="Times New Roman"/>
                <a:cs typeface="Times New Roman"/>
              </a:rPr>
              <a:t> </a:t>
            </a:r>
            <a:r>
              <a:rPr lang="en-US" sz="2000" dirty="0">
                <a:latin typeface="Times New Roman"/>
                <a:cs typeface="Times New Roman"/>
              </a:rPr>
              <a:t>by</a:t>
            </a:r>
            <a:r>
              <a:rPr lang="en-US" sz="2000" spc="130" dirty="0">
                <a:latin typeface="Times New Roman"/>
                <a:cs typeface="Times New Roman"/>
              </a:rPr>
              <a:t> </a:t>
            </a:r>
            <a:r>
              <a:rPr lang="en-US" sz="2000" dirty="0">
                <a:latin typeface="Times New Roman"/>
                <a:cs typeface="Times New Roman"/>
              </a:rPr>
              <a:t>analyzing</a:t>
            </a:r>
            <a:r>
              <a:rPr lang="en-US" sz="2000" spc="135" dirty="0">
                <a:latin typeface="Times New Roman"/>
                <a:cs typeface="Times New Roman"/>
              </a:rPr>
              <a:t> </a:t>
            </a:r>
            <a:r>
              <a:rPr lang="en-US" sz="2000" spc="-50" dirty="0">
                <a:latin typeface="Times New Roman"/>
                <a:cs typeface="Times New Roman"/>
              </a:rPr>
              <a:t>a </a:t>
            </a:r>
            <a:r>
              <a:rPr lang="en-US" sz="2000" dirty="0">
                <a:latin typeface="Times New Roman"/>
                <a:cs typeface="Times New Roman"/>
              </a:rPr>
              <a:t>dataset</a:t>
            </a:r>
            <a:r>
              <a:rPr lang="en-US" sz="2000" spc="-65" dirty="0">
                <a:latin typeface="Times New Roman"/>
                <a:cs typeface="Times New Roman"/>
              </a:rPr>
              <a:t> </a:t>
            </a:r>
            <a:r>
              <a:rPr lang="en-US" sz="2000" dirty="0">
                <a:latin typeface="Times New Roman"/>
                <a:cs typeface="Times New Roman"/>
              </a:rPr>
              <a:t>and</a:t>
            </a:r>
            <a:r>
              <a:rPr lang="en-US" sz="2000" spc="-30" dirty="0">
                <a:latin typeface="Times New Roman"/>
                <a:cs typeface="Times New Roman"/>
              </a:rPr>
              <a:t> </a:t>
            </a:r>
            <a:r>
              <a:rPr lang="en-US" sz="2000" dirty="0">
                <a:latin typeface="Times New Roman"/>
                <a:cs typeface="Times New Roman"/>
              </a:rPr>
              <a:t>implementing</a:t>
            </a:r>
            <a:r>
              <a:rPr lang="en-US" sz="2000" spc="-25" dirty="0">
                <a:latin typeface="Times New Roman"/>
                <a:cs typeface="Times New Roman"/>
              </a:rPr>
              <a:t> </a:t>
            </a:r>
            <a:r>
              <a:rPr lang="en-US" sz="2000" dirty="0">
                <a:latin typeface="Times New Roman"/>
                <a:cs typeface="Times New Roman"/>
              </a:rPr>
              <a:t>classification</a:t>
            </a:r>
            <a:r>
              <a:rPr lang="en-US" sz="2000" spc="-55" dirty="0">
                <a:latin typeface="Times New Roman"/>
                <a:cs typeface="Times New Roman"/>
              </a:rPr>
              <a:t> </a:t>
            </a:r>
            <a:r>
              <a:rPr lang="en-US" sz="2000" spc="-10" dirty="0">
                <a:latin typeface="Times New Roman"/>
                <a:cs typeface="Times New Roman"/>
              </a:rPr>
              <a:t>algorithms.</a:t>
            </a:r>
          </a:p>
          <a:p>
            <a:pPr marL="342900">
              <a:spcBef>
                <a:spcPts val="0"/>
              </a:spcBef>
              <a:buSzPts val="2000"/>
            </a:pPr>
            <a:endParaRPr lang="en-US" sz="2000" spc="-10" dirty="0">
              <a:latin typeface="Times New Roman"/>
              <a:cs typeface="Times New Roman"/>
            </a:endParaRPr>
          </a:p>
          <a:p>
            <a:pPr marL="342900">
              <a:spcBef>
                <a:spcPts val="0"/>
              </a:spcBef>
              <a:buSzPts val="2000"/>
              <a:buFont typeface="Wingdings" panose="05000000000000000000" pitchFamily="2" charset="2"/>
              <a:buChar char="Ø"/>
            </a:pPr>
            <a:r>
              <a:rPr lang="en-IN" sz="2000" b="1" dirty="0">
                <a:latin typeface="Times New Roman"/>
                <a:ea typeface="Times New Roman"/>
                <a:cs typeface="Times New Roman"/>
                <a:sym typeface="Times New Roman"/>
              </a:rPr>
              <a:t>Scope of the project</a:t>
            </a:r>
          </a:p>
          <a:p>
            <a:pPr marL="342900">
              <a:spcBef>
                <a:spcPts val="0"/>
              </a:spcBef>
              <a:buSzPts val="2000"/>
            </a:pPr>
            <a:r>
              <a:rPr lang="en-US" sz="2000" dirty="0">
                <a:latin typeface="Times New Roman"/>
                <a:cs typeface="Times New Roman"/>
              </a:rPr>
              <a:t>This</a:t>
            </a:r>
            <a:r>
              <a:rPr lang="en-US" sz="2000" spc="310" dirty="0">
                <a:latin typeface="Times New Roman"/>
                <a:cs typeface="Times New Roman"/>
              </a:rPr>
              <a:t> </a:t>
            </a:r>
            <a:r>
              <a:rPr lang="en-US" sz="2000" dirty="0">
                <a:latin typeface="Times New Roman"/>
                <a:cs typeface="Times New Roman"/>
              </a:rPr>
              <a:t>research</a:t>
            </a:r>
            <a:r>
              <a:rPr lang="en-US" sz="2000" spc="325" dirty="0">
                <a:latin typeface="Times New Roman"/>
                <a:cs typeface="Times New Roman"/>
              </a:rPr>
              <a:t> </a:t>
            </a:r>
            <a:r>
              <a:rPr lang="en-US" sz="2000" dirty="0">
                <a:latin typeface="Times New Roman"/>
                <a:cs typeface="Times New Roman"/>
              </a:rPr>
              <a:t>aims</a:t>
            </a:r>
            <a:r>
              <a:rPr lang="en-US" sz="2000" spc="330" dirty="0">
                <a:latin typeface="Times New Roman"/>
                <a:cs typeface="Times New Roman"/>
              </a:rPr>
              <a:t> </a:t>
            </a:r>
            <a:r>
              <a:rPr lang="en-US" sz="2000" dirty="0">
                <a:latin typeface="Times New Roman"/>
                <a:cs typeface="Times New Roman"/>
              </a:rPr>
              <a:t>to</a:t>
            </a:r>
            <a:r>
              <a:rPr lang="en-US" sz="2000" spc="335" dirty="0">
                <a:latin typeface="Times New Roman"/>
                <a:cs typeface="Times New Roman"/>
              </a:rPr>
              <a:t> </a:t>
            </a:r>
            <a:r>
              <a:rPr lang="en-US" sz="2000" dirty="0">
                <a:latin typeface="Times New Roman"/>
                <a:cs typeface="Times New Roman"/>
              </a:rPr>
              <a:t>identify</a:t>
            </a:r>
            <a:r>
              <a:rPr lang="en-US" sz="2000" spc="325" dirty="0">
                <a:latin typeface="Times New Roman"/>
                <a:cs typeface="Times New Roman"/>
              </a:rPr>
              <a:t> </a:t>
            </a:r>
            <a:r>
              <a:rPr lang="en-US" sz="2000" dirty="0">
                <a:latin typeface="Times New Roman"/>
                <a:cs typeface="Times New Roman"/>
              </a:rPr>
              <a:t>what</a:t>
            </a:r>
            <a:r>
              <a:rPr lang="en-US" sz="2000" spc="325" dirty="0">
                <a:latin typeface="Times New Roman"/>
                <a:cs typeface="Times New Roman"/>
              </a:rPr>
              <a:t> </a:t>
            </a:r>
            <a:r>
              <a:rPr lang="en-US" sz="2000" dirty="0">
                <a:latin typeface="Times New Roman"/>
                <a:cs typeface="Times New Roman"/>
              </a:rPr>
              <a:t>are</a:t>
            </a:r>
            <a:r>
              <a:rPr lang="en-US" sz="2000" spc="330" dirty="0">
                <a:latin typeface="Times New Roman"/>
                <a:cs typeface="Times New Roman"/>
              </a:rPr>
              <a:t> </a:t>
            </a:r>
            <a:r>
              <a:rPr lang="en-US" sz="2000" dirty="0">
                <a:latin typeface="Times New Roman"/>
                <a:cs typeface="Times New Roman"/>
              </a:rPr>
              <a:t>the</a:t>
            </a:r>
            <a:r>
              <a:rPr lang="en-US" sz="2000" spc="325" dirty="0">
                <a:latin typeface="Times New Roman"/>
                <a:cs typeface="Times New Roman"/>
              </a:rPr>
              <a:t> </a:t>
            </a:r>
            <a:r>
              <a:rPr lang="en-US" sz="2000" dirty="0">
                <a:latin typeface="Times New Roman"/>
                <a:cs typeface="Times New Roman"/>
              </a:rPr>
              <a:t>major</a:t>
            </a:r>
            <a:r>
              <a:rPr lang="en-US" sz="2000" spc="325" dirty="0">
                <a:latin typeface="Times New Roman"/>
                <a:cs typeface="Times New Roman"/>
              </a:rPr>
              <a:t> </a:t>
            </a:r>
            <a:r>
              <a:rPr lang="en-US" sz="2000" dirty="0">
                <a:latin typeface="Times New Roman"/>
                <a:cs typeface="Times New Roman"/>
              </a:rPr>
              <a:t>determinants</a:t>
            </a:r>
            <a:r>
              <a:rPr lang="en-US" sz="2000" spc="325" dirty="0">
                <a:latin typeface="Times New Roman"/>
                <a:cs typeface="Times New Roman"/>
              </a:rPr>
              <a:t> </a:t>
            </a:r>
            <a:r>
              <a:rPr lang="en-US" sz="2000" dirty="0">
                <a:latin typeface="Times New Roman"/>
                <a:cs typeface="Times New Roman"/>
              </a:rPr>
              <a:t>of</a:t>
            </a:r>
            <a:r>
              <a:rPr lang="en-US" sz="2000" spc="320" dirty="0">
                <a:latin typeface="Times New Roman"/>
                <a:cs typeface="Times New Roman"/>
              </a:rPr>
              <a:t> </a:t>
            </a:r>
            <a:r>
              <a:rPr lang="en-US" sz="2000" spc="-10" dirty="0">
                <a:latin typeface="Times New Roman"/>
                <a:cs typeface="Times New Roman"/>
              </a:rPr>
              <a:t>fraud </a:t>
            </a:r>
            <a:r>
              <a:rPr lang="en-US" sz="2000" dirty="0">
                <a:latin typeface="Times New Roman"/>
                <a:cs typeface="Times New Roman"/>
              </a:rPr>
              <a:t>claims</a:t>
            </a:r>
            <a:r>
              <a:rPr lang="en-US" sz="2000" spc="-20" dirty="0">
                <a:latin typeface="Times New Roman"/>
                <a:cs typeface="Times New Roman"/>
              </a:rPr>
              <a:t> </a:t>
            </a:r>
            <a:r>
              <a:rPr lang="en-US" sz="2000" dirty="0">
                <a:latin typeface="Times New Roman"/>
                <a:cs typeface="Times New Roman"/>
              </a:rPr>
              <a:t>and</a:t>
            </a:r>
            <a:r>
              <a:rPr lang="en-US" sz="2000" spc="-10" dirty="0">
                <a:latin typeface="Times New Roman"/>
                <a:cs typeface="Times New Roman"/>
              </a:rPr>
              <a:t> </a:t>
            </a:r>
            <a:r>
              <a:rPr lang="en-US" sz="2000" dirty="0">
                <a:latin typeface="Times New Roman"/>
                <a:cs typeface="Times New Roman"/>
              </a:rPr>
              <a:t>proposed</a:t>
            </a:r>
            <a:r>
              <a:rPr lang="en-US" sz="2000" spc="-15" dirty="0">
                <a:latin typeface="Times New Roman"/>
                <a:cs typeface="Times New Roman"/>
              </a:rPr>
              <a:t> </a:t>
            </a:r>
            <a:r>
              <a:rPr lang="en-US" sz="2000" dirty="0">
                <a:latin typeface="Times New Roman"/>
                <a:cs typeface="Times New Roman"/>
              </a:rPr>
              <a:t>a</a:t>
            </a:r>
            <a:r>
              <a:rPr lang="en-US" sz="2000" spc="-20" dirty="0">
                <a:latin typeface="Times New Roman"/>
                <a:cs typeface="Times New Roman"/>
              </a:rPr>
              <a:t> </a:t>
            </a:r>
            <a:r>
              <a:rPr lang="en-US" sz="2000" dirty="0">
                <a:latin typeface="Times New Roman"/>
                <a:cs typeface="Times New Roman"/>
              </a:rPr>
              <a:t>machine</a:t>
            </a:r>
            <a:r>
              <a:rPr lang="en-US" sz="2000" spc="-15" dirty="0">
                <a:latin typeface="Times New Roman"/>
                <a:cs typeface="Times New Roman"/>
              </a:rPr>
              <a:t> </a:t>
            </a:r>
            <a:r>
              <a:rPr lang="en-US" sz="2000" dirty="0">
                <a:latin typeface="Times New Roman"/>
                <a:cs typeface="Times New Roman"/>
              </a:rPr>
              <a:t>learning</a:t>
            </a:r>
            <a:r>
              <a:rPr lang="en-US" sz="2000" spc="-15" dirty="0">
                <a:latin typeface="Times New Roman"/>
                <a:cs typeface="Times New Roman"/>
              </a:rPr>
              <a:t> </a:t>
            </a:r>
            <a:r>
              <a:rPr lang="en-US" sz="2000" dirty="0">
                <a:latin typeface="Times New Roman"/>
                <a:cs typeface="Times New Roman"/>
              </a:rPr>
              <a:t>solution</a:t>
            </a:r>
            <a:r>
              <a:rPr lang="en-US" sz="2000" spc="-40" dirty="0">
                <a:latin typeface="Times New Roman"/>
                <a:cs typeface="Times New Roman"/>
              </a:rPr>
              <a:t> </a:t>
            </a:r>
            <a:r>
              <a:rPr lang="en-US" sz="2000" dirty="0">
                <a:latin typeface="Times New Roman"/>
                <a:cs typeface="Times New Roman"/>
              </a:rPr>
              <a:t>for</a:t>
            </a:r>
            <a:r>
              <a:rPr lang="en-US" sz="2000" spc="-20" dirty="0">
                <a:latin typeface="Times New Roman"/>
                <a:cs typeface="Times New Roman"/>
              </a:rPr>
              <a:t> </a:t>
            </a:r>
            <a:r>
              <a:rPr lang="en-US" sz="2000" dirty="0">
                <a:latin typeface="Times New Roman"/>
                <a:cs typeface="Times New Roman"/>
              </a:rPr>
              <a:t>detecting</a:t>
            </a:r>
            <a:r>
              <a:rPr lang="en-US" sz="2000" spc="-10" dirty="0">
                <a:latin typeface="Times New Roman"/>
                <a:cs typeface="Times New Roman"/>
              </a:rPr>
              <a:t> </a:t>
            </a:r>
            <a:r>
              <a:rPr lang="en-US" sz="2000" dirty="0">
                <a:latin typeface="Times New Roman"/>
                <a:cs typeface="Times New Roman"/>
              </a:rPr>
              <a:t>fraud</a:t>
            </a:r>
            <a:r>
              <a:rPr lang="en-US" sz="2000" spc="-5" dirty="0">
                <a:latin typeface="Times New Roman"/>
                <a:cs typeface="Times New Roman"/>
              </a:rPr>
              <a:t> </a:t>
            </a:r>
            <a:r>
              <a:rPr lang="en-US" sz="2000" spc="-10" dirty="0">
                <a:latin typeface="Times New Roman"/>
                <a:cs typeface="Times New Roman"/>
              </a:rPr>
              <a:t>claims. </a:t>
            </a:r>
            <a:r>
              <a:rPr lang="en-US" sz="2000" dirty="0">
                <a:latin typeface="Times New Roman"/>
                <a:cs typeface="Times New Roman"/>
              </a:rPr>
              <a:t>Past</a:t>
            </a:r>
            <a:r>
              <a:rPr lang="en-US" sz="2000" spc="-25" dirty="0">
                <a:latin typeface="Times New Roman"/>
                <a:cs typeface="Times New Roman"/>
              </a:rPr>
              <a:t> </a:t>
            </a:r>
            <a:r>
              <a:rPr lang="en-US" sz="2000" dirty="0">
                <a:latin typeface="Times New Roman"/>
                <a:cs typeface="Times New Roman"/>
              </a:rPr>
              <a:t>claim</a:t>
            </a:r>
            <a:r>
              <a:rPr lang="en-US" sz="2000" spc="-25" dirty="0">
                <a:latin typeface="Times New Roman"/>
                <a:cs typeface="Times New Roman"/>
              </a:rPr>
              <a:t> </a:t>
            </a:r>
            <a:r>
              <a:rPr lang="en-US" sz="2000" dirty="0">
                <a:latin typeface="Times New Roman"/>
                <a:cs typeface="Times New Roman"/>
              </a:rPr>
              <a:t>data</a:t>
            </a:r>
            <a:r>
              <a:rPr lang="en-US" sz="2000" spc="-10" dirty="0">
                <a:latin typeface="Times New Roman"/>
                <a:cs typeface="Times New Roman"/>
              </a:rPr>
              <a:t> </a:t>
            </a:r>
            <a:r>
              <a:rPr lang="en-US" sz="2000" dirty="0">
                <a:latin typeface="Times New Roman"/>
                <a:cs typeface="Times New Roman"/>
              </a:rPr>
              <a:t>will</a:t>
            </a:r>
            <a:r>
              <a:rPr lang="en-US" sz="2000" spc="-25" dirty="0">
                <a:latin typeface="Times New Roman"/>
                <a:cs typeface="Times New Roman"/>
              </a:rPr>
              <a:t> </a:t>
            </a:r>
            <a:r>
              <a:rPr lang="en-US" sz="2000" dirty="0">
                <a:latin typeface="Times New Roman"/>
                <a:cs typeface="Times New Roman"/>
              </a:rPr>
              <a:t>be</a:t>
            </a:r>
            <a:r>
              <a:rPr lang="en-US" sz="2000" spc="-10" dirty="0">
                <a:latin typeface="Times New Roman"/>
                <a:cs typeface="Times New Roman"/>
              </a:rPr>
              <a:t> </a:t>
            </a:r>
            <a:r>
              <a:rPr lang="en-US" sz="2000" dirty="0">
                <a:latin typeface="Times New Roman"/>
                <a:cs typeface="Times New Roman"/>
              </a:rPr>
              <a:t>analyzed</a:t>
            </a:r>
            <a:r>
              <a:rPr lang="en-US" sz="2000" spc="-25" dirty="0">
                <a:latin typeface="Times New Roman"/>
                <a:cs typeface="Times New Roman"/>
              </a:rPr>
              <a:t> </a:t>
            </a:r>
            <a:r>
              <a:rPr lang="en-US" sz="2000" dirty="0">
                <a:latin typeface="Times New Roman"/>
                <a:cs typeface="Times New Roman"/>
              </a:rPr>
              <a:t>with</a:t>
            </a:r>
            <a:r>
              <a:rPr lang="en-US" sz="2000" spc="-15" dirty="0">
                <a:latin typeface="Times New Roman"/>
                <a:cs typeface="Times New Roman"/>
              </a:rPr>
              <a:t> </a:t>
            </a:r>
            <a:r>
              <a:rPr lang="en-US" sz="2000" dirty="0">
                <a:latin typeface="Times New Roman"/>
                <a:cs typeface="Times New Roman"/>
              </a:rPr>
              <a:t>underwriting</a:t>
            </a:r>
            <a:r>
              <a:rPr lang="en-US" sz="2000" spc="-25" dirty="0">
                <a:latin typeface="Times New Roman"/>
                <a:cs typeface="Times New Roman"/>
              </a:rPr>
              <a:t> </a:t>
            </a:r>
            <a:r>
              <a:rPr lang="en-US" sz="2000" spc="-10" dirty="0">
                <a:latin typeface="Times New Roman"/>
                <a:cs typeface="Times New Roman"/>
              </a:rPr>
              <a:t>details.</a:t>
            </a:r>
            <a:endParaRPr lang="en-US" sz="2000" dirty="0">
              <a:latin typeface="Times New Roman"/>
              <a:cs typeface="Times New Roman"/>
            </a:endParaRPr>
          </a:p>
          <a:p>
            <a:pPr marL="0" indent="0">
              <a:spcBef>
                <a:spcPts val="0"/>
              </a:spcBef>
              <a:buSzPts val="2000"/>
              <a:buNone/>
            </a:pPr>
            <a:endParaRPr lang="en-US" sz="2000" b="1" dirty="0">
              <a:latin typeface="Times New Roman"/>
              <a:cs typeface="Times New Roman"/>
            </a:endParaRPr>
          </a:p>
          <a:p>
            <a:pPr marL="342900" lvl="0" indent="-342900" algn="l" rtl="0">
              <a:spcBef>
                <a:spcPts val="0"/>
              </a:spcBef>
              <a:spcAft>
                <a:spcPts val="0"/>
              </a:spcAft>
              <a:buClr>
                <a:schemeClr val="dk1"/>
              </a:buClr>
              <a:buSzPts val="2000"/>
              <a:buChar char="•"/>
            </a:pPr>
            <a:endParaRPr lang="en-IN" sz="2000" dirty="0">
              <a:latin typeface="Times New Roman"/>
              <a:cs typeface="Times New Roman"/>
              <a:sym typeface="Times New Roman"/>
            </a:endParaRPr>
          </a:p>
        </p:txBody>
      </p:sp>
      <p:sp>
        <p:nvSpPr>
          <p:cNvPr id="124" name="Google Shape;124;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DEPARTMENT OF COMPUTER SCIENCE &amp; ENGINEERING</a:t>
            </a:r>
            <a:endParaRPr/>
          </a:p>
        </p:txBody>
      </p:sp>
      <p:sp>
        <p:nvSpPr>
          <p:cNvPr id="125" name="Google Shape;125;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
        <p:nvSpPr>
          <p:cNvPr id="126" name="Google Shape;1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17-04-2023</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40</a:t>
            </a:fld>
            <a:endParaRPr lang="en-IN"/>
          </a:p>
        </p:txBody>
      </p:sp>
      <p:sp>
        <p:nvSpPr>
          <p:cNvPr id="3" name="Rectangle 2"/>
          <p:cNvSpPr/>
          <p:nvPr/>
        </p:nvSpPr>
        <p:spPr>
          <a:xfrm>
            <a:off x="518076" y="417612"/>
            <a:ext cx="2255746" cy="461665"/>
          </a:xfrm>
          <a:prstGeom prst="rect">
            <a:avLst/>
          </a:prstGeom>
        </p:spPr>
        <p:txBody>
          <a:bodyPr wrap="none">
            <a:spAutoFit/>
          </a:bodyPr>
          <a:lstStyle/>
          <a:p>
            <a:r>
              <a:rPr lang="en-IN" sz="2400" b="1" dirty="0">
                <a:latin typeface="Times New Roman"/>
                <a:ea typeface="Times New Roman"/>
                <a:cs typeface="Times New Roman"/>
                <a:sym typeface="Times New Roman"/>
              </a:rPr>
              <a:t>REFERENCES</a:t>
            </a:r>
            <a:endParaRPr lang="en-IN" dirty="0"/>
          </a:p>
        </p:txBody>
      </p:sp>
      <p:sp>
        <p:nvSpPr>
          <p:cNvPr id="4" name="Rectangle 1"/>
          <p:cNvSpPr>
            <a:spLocks noChangeArrowheads="1"/>
          </p:cNvSpPr>
          <p:nvPr/>
        </p:nvSpPr>
        <p:spPr bwMode="auto">
          <a:xfrm>
            <a:off x="320040" y="1811329"/>
            <a:ext cx="8561070"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495365"/>
                </a:solidFill>
                <a:effectLst/>
                <a:latin typeface="Times New Roman" panose="02020603050405020304" pitchFamily="18" charset="0"/>
                <a:cs typeface="Times New Roman" panose="02020603050405020304" pitchFamily="18" charset="0"/>
              </a:rPr>
              <a:t>[8] </a:t>
            </a:r>
            <a:r>
              <a:rPr kumimoji="0" lang="en-US" altLang="en-US" sz="2000" b="0" i="0" u="none" strike="noStrike" cap="none" normalizeH="0" baseline="0" dirty="0" err="1">
                <a:ln>
                  <a:noFill/>
                </a:ln>
                <a:solidFill>
                  <a:srgbClr val="495365"/>
                </a:solidFill>
                <a:effectLst/>
                <a:latin typeface="Times New Roman" panose="02020603050405020304" pitchFamily="18" charset="0"/>
                <a:cs typeface="Times New Roman" panose="02020603050405020304" pitchFamily="18" charset="0"/>
              </a:rPr>
              <a:t>Nabrawi</a:t>
            </a:r>
            <a:r>
              <a:rPr kumimoji="0" lang="en-US" altLang="en-US" sz="2000" b="0" i="0" u="none" strike="noStrike" cap="none" normalizeH="0" baseline="0" dirty="0">
                <a:ln>
                  <a:noFill/>
                </a:ln>
                <a:solidFill>
                  <a:srgbClr val="495365"/>
                </a:solidFill>
                <a:effectLst/>
                <a:latin typeface="Times New Roman" panose="02020603050405020304" pitchFamily="18" charset="0"/>
                <a:cs typeface="Times New Roman" panose="02020603050405020304" pitchFamily="18" charset="0"/>
              </a:rPr>
              <a:t>, E., </a:t>
            </a:r>
            <a:r>
              <a:rPr kumimoji="0" lang="en-US" altLang="en-US" sz="2000" b="0" i="0" u="none" strike="noStrike" cap="none" normalizeH="0" baseline="0" dirty="0" err="1">
                <a:ln>
                  <a:noFill/>
                </a:ln>
                <a:solidFill>
                  <a:srgbClr val="495365"/>
                </a:solidFill>
                <a:effectLst/>
                <a:latin typeface="Times New Roman" panose="02020603050405020304" pitchFamily="18" charset="0"/>
                <a:cs typeface="Times New Roman" panose="02020603050405020304" pitchFamily="18" charset="0"/>
              </a:rPr>
              <a:t>Alanazi</a:t>
            </a:r>
            <a:r>
              <a:rPr kumimoji="0" lang="en-US" altLang="en-US" sz="2000" b="0" i="0" u="none" strike="noStrike" cap="none" normalizeH="0" baseline="0" dirty="0">
                <a:ln>
                  <a:noFill/>
                </a:ln>
                <a:solidFill>
                  <a:srgbClr val="495365"/>
                </a:solidFill>
                <a:effectLst/>
                <a:latin typeface="Times New Roman" panose="02020603050405020304" pitchFamily="18" charset="0"/>
                <a:cs typeface="Times New Roman" panose="02020603050405020304" pitchFamily="18" charset="0"/>
              </a:rPr>
              <a:t>, A.,(2023). “Fraud Detection in Healthcare Insurance</a:t>
            </a:r>
            <a:br>
              <a:rPr kumimoji="0" lang="en-US" altLang="en-US" sz="2000" b="0" i="0" u="none" strike="noStrike" cap="none" normalizeH="0" baseline="0" dirty="0">
                <a:ln>
                  <a:noFill/>
                </a:ln>
                <a:solidFill>
                  <a:srgbClr val="495365"/>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495365"/>
                </a:solidFill>
                <a:effectLst/>
                <a:latin typeface="Times New Roman" panose="02020603050405020304" pitchFamily="18" charset="0"/>
                <a:cs typeface="Times New Roman" panose="02020603050405020304" pitchFamily="18" charset="0"/>
              </a:rPr>
              <a:t>Claims Using Machine Learning,” Journal of Healthcare Analytics, vol. 7, no.</a:t>
            </a:r>
            <a:br>
              <a:rPr kumimoji="0" lang="en-US" altLang="en-US" sz="2000" b="0" i="0" u="none" strike="noStrike" cap="none" normalizeH="0" baseline="0" dirty="0">
                <a:ln>
                  <a:noFill/>
                </a:ln>
                <a:solidFill>
                  <a:srgbClr val="495365"/>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495365"/>
                </a:solidFill>
                <a:effectLst/>
                <a:latin typeface="Times New Roman" panose="02020603050405020304" pitchFamily="18" charset="0"/>
                <a:cs typeface="Times New Roman" panose="02020603050405020304" pitchFamily="18" charset="0"/>
              </a:rPr>
              <a:t>2, pp. 45-60.</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495365"/>
              </a:solidFill>
              <a:effectLst/>
              <a:latin typeface="Times New Roman" panose="02020603050405020304" pitchFamily="18" charset="0"/>
              <a:cs typeface="Times New Roman" panose="02020603050405020304" pitchFamily="18" charset="0"/>
            </a:endParaRPr>
          </a:p>
          <a:p>
            <a:pPr marL="342900" lvl="0" indent="-342900">
              <a:buClrTx/>
              <a:buFont typeface="Arial" panose="020B0604020202020204" pitchFamily="34" charset="0"/>
              <a:buChar char="•"/>
            </a:pPr>
            <a:r>
              <a:rPr lang="en-US" altLang="en-US" sz="2000" dirty="0">
                <a:solidFill>
                  <a:srgbClr val="495365"/>
                </a:solidFill>
                <a:latin typeface="Times New Roman" panose="02020603050405020304" pitchFamily="18" charset="0"/>
                <a:cs typeface="Times New Roman" panose="02020603050405020304" pitchFamily="18" charset="0"/>
              </a:rPr>
              <a:t>[9] </a:t>
            </a:r>
            <a:r>
              <a:rPr lang="en-US" altLang="en-US" sz="2000" dirty="0" err="1">
                <a:solidFill>
                  <a:srgbClr val="495365"/>
                </a:solidFill>
                <a:latin typeface="Times New Roman" panose="02020603050405020304" pitchFamily="18" charset="0"/>
                <a:cs typeface="Times New Roman" panose="02020603050405020304" pitchFamily="18" charset="0"/>
              </a:rPr>
              <a:t>Severino</a:t>
            </a:r>
            <a:r>
              <a:rPr lang="en-US" altLang="en-US" sz="2000" dirty="0">
                <a:solidFill>
                  <a:srgbClr val="495365"/>
                </a:solidFill>
                <a:latin typeface="Times New Roman" panose="02020603050405020304" pitchFamily="18" charset="0"/>
                <a:cs typeface="Times New Roman" panose="02020603050405020304" pitchFamily="18" charset="0"/>
              </a:rPr>
              <a:t>, M. K., Peng, Y. (2021). “Empirical evidence using real-world micro data”. Journal of Insurance Analytics, vol. 5, no. 1, 2021, pp. 45-58.</a:t>
            </a:r>
          </a:p>
          <a:p>
            <a:pPr marL="342900" lvl="0" indent="-342900">
              <a:buClrTx/>
              <a:buFont typeface="Arial" panose="020B0604020202020204" pitchFamily="34" charset="0"/>
              <a:buChar char="•"/>
            </a:pPr>
            <a:endParaRPr lang="en-US" altLang="en-US" sz="2000" dirty="0">
              <a:solidFill>
                <a:srgbClr val="495365"/>
              </a:solidFill>
              <a:latin typeface="Times New Roman" panose="02020603050405020304" pitchFamily="18" charset="0"/>
              <a:cs typeface="Times New Roman" panose="02020603050405020304" pitchFamily="18" charset="0"/>
            </a:endParaRPr>
          </a:p>
          <a:p>
            <a:pPr marL="342900" lvl="0" indent="-342900">
              <a:buClrTx/>
              <a:buFont typeface="Arial" panose="020B0604020202020204" pitchFamily="34" charset="0"/>
              <a:buChar char="•"/>
            </a:pPr>
            <a:r>
              <a:rPr lang="en-US" altLang="en-US" sz="2000" dirty="0">
                <a:solidFill>
                  <a:srgbClr val="495365"/>
                </a:solidFill>
                <a:latin typeface="Times New Roman" panose="02020603050405020304" pitchFamily="18" charset="0"/>
                <a:cs typeface="Times New Roman" panose="02020603050405020304" pitchFamily="18" charset="0"/>
              </a:rPr>
              <a:t>[10] Rima </a:t>
            </a:r>
            <a:r>
              <a:rPr lang="en-US" altLang="en-US" sz="2000" dirty="0" err="1">
                <a:solidFill>
                  <a:srgbClr val="495365"/>
                </a:solidFill>
                <a:latin typeface="Times New Roman" panose="02020603050405020304" pitchFamily="18" charset="0"/>
                <a:cs typeface="Times New Roman" panose="02020603050405020304" pitchFamily="18" charset="0"/>
              </a:rPr>
              <a:t>Kaafarania</a:t>
            </a:r>
            <a:r>
              <a:rPr lang="en-US" altLang="en-US" sz="2000" dirty="0">
                <a:solidFill>
                  <a:srgbClr val="495365"/>
                </a:solidFill>
                <a:latin typeface="Times New Roman" panose="02020603050405020304" pitchFamily="18" charset="0"/>
                <a:cs typeface="Times New Roman" panose="02020603050405020304" pitchFamily="18" charset="0"/>
              </a:rPr>
              <a:t>, Leila </a:t>
            </a:r>
            <a:r>
              <a:rPr lang="en-US" altLang="en-US" sz="2000" dirty="0" err="1">
                <a:solidFill>
                  <a:srgbClr val="495365"/>
                </a:solidFill>
                <a:latin typeface="Times New Roman" panose="02020603050405020304" pitchFamily="18" charset="0"/>
                <a:cs typeface="Times New Roman" panose="02020603050405020304" pitchFamily="18" charset="0"/>
              </a:rPr>
              <a:t>Ismailb,c,d</a:t>
            </a:r>
            <a:r>
              <a:rPr lang="en-US" altLang="en-US" sz="2000" dirty="0">
                <a:solidFill>
                  <a:srgbClr val="495365"/>
                </a:solidFill>
                <a:latin typeface="Times New Roman" panose="02020603050405020304" pitchFamily="18" charset="0"/>
                <a:cs typeface="Times New Roman" panose="02020603050405020304" pitchFamily="18" charset="0"/>
              </a:rPr>
              <a:t>, and </a:t>
            </a:r>
            <a:r>
              <a:rPr lang="en-US" altLang="en-US" sz="2000" dirty="0" err="1">
                <a:solidFill>
                  <a:srgbClr val="495365"/>
                </a:solidFill>
                <a:latin typeface="Times New Roman" panose="02020603050405020304" pitchFamily="18" charset="0"/>
                <a:cs typeface="Times New Roman" panose="02020603050405020304" pitchFamily="18" charset="0"/>
              </a:rPr>
              <a:t>Oussama</a:t>
            </a:r>
            <a:r>
              <a:rPr lang="en-US" altLang="en-US" sz="2000" dirty="0">
                <a:solidFill>
                  <a:srgbClr val="495365"/>
                </a:solidFill>
                <a:latin typeface="Times New Roman" panose="02020603050405020304" pitchFamily="18" charset="0"/>
                <a:cs typeface="Times New Roman" panose="02020603050405020304" pitchFamily="18" charset="0"/>
              </a:rPr>
              <a:t> </a:t>
            </a:r>
            <a:r>
              <a:rPr lang="en-US" altLang="en-US" sz="2000" dirty="0" err="1">
                <a:solidFill>
                  <a:srgbClr val="495365"/>
                </a:solidFill>
                <a:latin typeface="Times New Roman" panose="02020603050405020304" pitchFamily="18" charset="0"/>
                <a:cs typeface="Times New Roman" panose="02020603050405020304" pitchFamily="18" charset="0"/>
              </a:rPr>
              <a:t>Zahwea</a:t>
            </a:r>
            <a:r>
              <a:rPr lang="en-US" altLang="en-US" sz="2000" dirty="0">
                <a:solidFill>
                  <a:srgbClr val="495365"/>
                </a:solidFill>
                <a:latin typeface="Times New Roman" panose="02020603050405020304" pitchFamily="18" charset="0"/>
                <a:cs typeface="Times New Roman" panose="02020603050405020304" pitchFamily="18" charset="0"/>
              </a:rPr>
              <a:t>,(2023). “An Adaptive Decision-Making Approach for Better Selection of </a:t>
            </a:r>
            <a:r>
              <a:rPr lang="en-US" altLang="en-US" sz="2000" dirty="0" err="1">
                <a:solidFill>
                  <a:srgbClr val="495365"/>
                </a:solidFill>
                <a:latin typeface="Times New Roman" panose="02020603050405020304" pitchFamily="18" charset="0"/>
                <a:cs typeface="Times New Roman" panose="02020603050405020304" pitchFamily="18" charset="0"/>
              </a:rPr>
              <a:t>Blockchain</a:t>
            </a:r>
            <a:r>
              <a:rPr lang="en-US" altLang="en-US" sz="2000" dirty="0">
                <a:solidFill>
                  <a:srgbClr val="495365"/>
                </a:solidFill>
                <a:latin typeface="Times New Roman" panose="02020603050405020304" pitchFamily="18" charset="0"/>
                <a:cs typeface="Times New Roman" panose="02020603050405020304" pitchFamily="18" charset="0"/>
              </a:rPr>
              <a:t> Platform </a:t>
            </a:r>
            <a:r>
              <a:rPr lang="en-US" altLang="en-US" sz="2000" dirty="0" err="1">
                <a:solidFill>
                  <a:srgbClr val="495365"/>
                </a:solidFill>
                <a:latin typeface="Times New Roman" panose="02020603050405020304" pitchFamily="18" charset="0"/>
                <a:cs typeface="Times New Roman" panose="02020603050405020304" pitchFamily="18" charset="0"/>
              </a:rPr>
              <a:t>forHealth</a:t>
            </a:r>
            <a:r>
              <a:rPr lang="en-US" altLang="en-US" sz="2000" dirty="0">
                <a:solidFill>
                  <a:srgbClr val="495365"/>
                </a:solidFill>
                <a:latin typeface="Times New Roman" panose="02020603050405020304" pitchFamily="18" charset="0"/>
                <a:cs typeface="Times New Roman" panose="02020603050405020304" pitchFamily="18" charset="0"/>
              </a:rPr>
              <a:t> Insurance” International Journal of Information Management, vol. 45, no. 3, pp. 256-268.</a:t>
            </a:r>
            <a:br>
              <a:rPr lang="en-US" altLang="en-US" sz="2000" dirty="0">
                <a:solidFill>
                  <a:srgbClr val="495365"/>
                </a:solidFill>
                <a:latin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rgbClr val="495365"/>
                </a:solidFill>
                <a:effectLst/>
                <a:latin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7598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400"/>
              <a:buNone/>
            </a:pPr>
            <a:endParaRPr sz="4400" dirty="0">
              <a:latin typeface="Times New Roman"/>
              <a:ea typeface="Times New Roman"/>
              <a:cs typeface="Times New Roman"/>
              <a:sym typeface="Times New Roman"/>
            </a:endParaRPr>
          </a:p>
          <a:p>
            <a:pPr marL="0" lvl="0" indent="0" algn="l" rtl="0">
              <a:spcBef>
                <a:spcPts val="880"/>
              </a:spcBef>
              <a:spcAft>
                <a:spcPts val="0"/>
              </a:spcAft>
              <a:buClr>
                <a:schemeClr val="dk1"/>
              </a:buClr>
              <a:buSzPts val="4400"/>
              <a:buNone/>
            </a:pPr>
            <a:endParaRPr sz="4400" dirty="0">
              <a:latin typeface="Times New Roman"/>
              <a:ea typeface="Times New Roman"/>
              <a:cs typeface="Times New Roman"/>
              <a:sym typeface="Times New Roman"/>
            </a:endParaRPr>
          </a:p>
          <a:p>
            <a:pPr marL="0" lvl="0" indent="0" algn="ctr" rtl="0">
              <a:spcBef>
                <a:spcPts val="880"/>
              </a:spcBef>
              <a:spcAft>
                <a:spcPts val="0"/>
              </a:spcAft>
              <a:buClr>
                <a:schemeClr val="dk1"/>
              </a:buClr>
              <a:buSzPts val="4400"/>
              <a:buNone/>
            </a:pPr>
            <a:r>
              <a:rPr lang="en-IN" sz="4400" dirty="0">
                <a:latin typeface="Times New Roman"/>
                <a:ea typeface="Times New Roman"/>
                <a:cs typeface="Times New Roman"/>
                <a:sym typeface="Times New Roman"/>
              </a:rPr>
              <a:t>THANK YOU</a:t>
            </a:r>
            <a:endParaRPr dirty="0"/>
          </a:p>
        </p:txBody>
      </p:sp>
      <p:sp>
        <p:nvSpPr>
          <p:cNvPr id="275" name="Google Shape;275;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17-04-2023</a:t>
            </a:r>
            <a:endParaRPr/>
          </a:p>
        </p:txBody>
      </p:sp>
      <p:sp>
        <p:nvSpPr>
          <p:cNvPr id="276" name="Google Shape;276;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DEPARTMENT OF COMPUTER SCIENCE &amp; ENGINEERING</a:t>
            </a:r>
            <a:endParaRPr/>
          </a:p>
        </p:txBody>
      </p:sp>
      <p:sp>
        <p:nvSpPr>
          <p:cNvPr id="277" name="Google Shape;277;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41</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dirty="0">
                <a:latin typeface="Times New Roman"/>
                <a:ea typeface="Times New Roman"/>
                <a:cs typeface="Times New Roman"/>
                <a:sym typeface="Times New Roman"/>
              </a:rPr>
              <a:t>INTRODUCTION</a:t>
            </a:r>
            <a:endParaRPr dirty="0"/>
          </a:p>
        </p:txBody>
      </p:sp>
      <p:sp>
        <p:nvSpPr>
          <p:cNvPr id="132" name="Google Shape;132;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DEPARTMENT OF COMPUTER SCIENCE &amp; ENGINEERING</a:t>
            </a:r>
            <a:endParaRPr/>
          </a:p>
        </p:txBody>
      </p:sp>
      <p:sp>
        <p:nvSpPr>
          <p:cNvPr id="133" name="Google Shape;133;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
        <p:nvSpPr>
          <p:cNvPr id="134" name="Google Shape;1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17-04-2023</a:t>
            </a:r>
            <a:endParaRPr/>
          </a:p>
        </p:txBody>
      </p:sp>
      <p:sp>
        <p:nvSpPr>
          <p:cNvPr id="2" name="Rectangle 1"/>
          <p:cNvSpPr/>
          <p:nvPr/>
        </p:nvSpPr>
        <p:spPr>
          <a:xfrm>
            <a:off x="260059" y="1426795"/>
            <a:ext cx="8607104" cy="4375557"/>
          </a:xfrm>
          <a:prstGeom prst="rect">
            <a:avLst/>
          </a:prstGeom>
        </p:spPr>
        <p:txBody>
          <a:bodyPr wrap="square">
            <a:spAutoFit/>
          </a:bodyPr>
          <a:lstStyle/>
          <a:p>
            <a:pPr marL="355600" marR="5080" indent="-342900" algn="just">
              <a:lnSpc>
                <a:spcPct val="90000"/>
              </a:lnSpc>
              <a:spcBef>
                <a:spcPts val="340"/>
              </a:spcBef>
              <a:buFont typeface="Wingdings"/>
              <a:buChar char=""/>
              <a:tabLst>
                <a:tab pos="355600" algn="l"/>
              </a:tabLst>
            </a:pPr>
            <a:r>
              <a:rPr lang="en-US" sz="2000" dirty="0">
                <a:latin typeface="Times New Roman"/>
                <a:cs typeface="Times New Roman"/>
              </a:rPr>
              <a:t>Insurance</a:t>
            </a:r>
            <a:r>
              <a:rPr lang="en-US" sz="2000" spc="295" dirty="0">
                <a:latin typeface="Times New Roman"/>
                <a:cs typeface="Times New Roman"/>
              </a:rPr>
              <a:t> </a:t>
            </a:r>
            <a:r>
              <a:rPr lang="en-US" sz="2000" dirty="0">
                <a:latin typeface="Times New Roman"/>
                <a:cs typeface="Times New Roman"/>
              </a:rPr>
              <a:t>fraud</a:t>
            </a:r>
            <a:r>
              <a:rPr lang="en-US" sz="2000" spc="310" dirty="0">
                <a:latin typeface="Times New Roman"/>
                <a:cs typeface="Times New Roman"/>
              </a:rPr>
              <a:t> </a:t>
            </a:r>
            <a:r>
              <a:rPr lang="en-US" sz="2000" dirty="0">
                <a:latin typeface="Times New Roman"/>
                <a:cs typeface="Times New Roman"/>
              </a:rPr>
              <a:t>presents</a:t>
            </a:r>
            <a:r>
              <a:rPr lang="en-US" sz="2000" spc="310" dirty="0">
                <a:latin typeface="Times New Roman"/>
                <a:cs typeface="Times New Roman"/>
              </a:rPr>
              <a:t> </a:t>
            </a:r>
            <a:r>
              <a:rPr lang="en-US" sz="2000" dirty="0">
                <a:latin typeface="Times New Roman"/>
                <a:cs typeface="Times New Roman"/>
              </a:rPr>
              <a:t>a</a:t>
            </a:r>
            <a:r>
              <a:rPr lang="en-US" sz="2000" spc="310" dirty="0">
                <a:latin typeface="Times New Roman"/>
                <a:cs typeface="Times New Roman"/>
              </a:rPr>
              <a:t> </a:t>
            </a:r>
            <a:r>
              <a:rPr lang="en-US" sz="2000" dirty="0">
                <a:latin typeface="Times New Roman"/>
                <a:cs typeface="Times New Roman"/>
              </a:rPr>
              <a:t>significant</a:t>
            </a:r>
            <a:r>
              <a:rPr lang="en-US" sz="2000" spc="305" dirty="0">
                <a:latin typeface="Times New Roman"/>
                <a:cs typeface="Times New Roman"/>
              </a:rPr>
              <a:t> </a:t>
            </a:r>
            <a:r>
              <a:rPr lang="en-US" sz="2000" dirty="0">
                <a:latin typeface="Times New Roman"/>
                <a:cs typeface="Times New Roman"/>
              </a:rPr>
              <a:t>challenge</a:t>
            </a:r>
            <a:r>
              <a:rPr lang="en-US" sz="2000" spc="285" dirty="0">
                <a:latin typeface="Times New Roman"/>
                <a:cs typeface="Times New Roman"/>
              </a:rPr>
              <a:t> </a:t>
            </a:r>
            <a:r>
              <a:rPr lang="en-US" sz="2000" dirty="0">
                <a:latin typeface="Times New Roman"/>
                <a:cs typeface="Times New Roman"/>
              </a:rPr>
              <a:t>for</a:t>
            </a:r>
            <a:r>
              <a:rPr lang="en-US" sz="2000" spc="310" dirty="0">
                <a:latin typeface="Times New Roman"/>
                <a:cs typeface="Times New Roman"/>
              </a:rPr>
              <a:t> </a:t>
            </a:r>
            <a:r>
              <a:rPr lang="en-US" sz="2000" dirty="0">
                <a:latin typeface="Times New Roman"/>
                <a:cs typeface="Times New Roman"/>
              </a:rPr>
              <a:t>insurance</a:t>
            </a:r>
            <a:r>
              <a:rPr lang="en-US" sz="2000" spc="325" dirty="0">
                <a:latin typeface="Times New Roman"/>
                <a:cs typeface="Times New Roman"/>
              </a:rPr>
              <a:t> </a:t>
            </a:r>
            <a:r>
              <a:rPr lang="en-US" sz="2000" spc="-10" dirty="0">
                <a:latin typeface="Times New Roman"/>
                <a:cs typeface="Times New Roman"/>
              </a:rPr>
              <a:t>companies </a:t>
            </a:r>
            <a:r>
              <a:rPr lang="en-US" sz="2000" dirty="0">
                <a:latin typeface="Times New Roman"/>
                <a:cs typeface="Times New Roman"/>
              </a:rPr>
              <a:t>worldwide,</a:t>
            </a:r>
            <a:r>
              <a:rPr lang="en-US" sz="2000" spc="325" dirty="0">
                <a:latin typeface="Times New Roman"/>
                <a:cs typeface="Times New Roman"/>
              </a:rPr>
              <a:t> </a:t>
            </a:r>
            <a:r>
              <a:rPr lang="en-US" sz="2000" dirty="0">
                <a:latin typeface="Times New Roman"/>
                <a:cs typeface="Times New Roman"/>
              </a:rPr>
              <a:t>resulting</a:t>
            </a:r>
            <a:r>
              <a:rPr lang="en-US" sz="2000" spc="365" dirty="0">
                <a:latin typeface="Times New Roman"/>
                <a:cs typeface="Times New Roman"/>
              </a:rPr>
              <a:t> </a:t>
            </a:r>
            <a:r>
              <a:rPr lang="en-US" sz="2000" dirty="0">
                <a:latin typeface="Times New Roman"/>
                <a:cs typeface="Times New Roman"/>
              </a:rPr>
              <a:t>in</a:t>
            </a:r>
            <a:r>
              <a:rPr lang="en-US" sz="2000" spc="350" dirty="0">
                <a:latin typeface="Times New Roman"/>
                <a:cs typeface="Times New Roman"/>
              </a:rPr>
              <a:t> </a:t>
            </a:r>
            <a:r>
              <a:rPr lang="en-US" sz="2000" dirty="0">
                <a:latin typeface="Times New Roman"/>
                <a:cs typeface="Times New Roman"/>
              </a:rPr>
              <a:t>financial</a:t>
            </a:r>
            <a:r>
              <a:rPr lang="en-US" sz="2000" spc="350" dirty="0">
                <a:latin typeface="Times New Roman"/>
                <a:cs typeface="Times New Roman"/>
              </a:rPr>
              <a:t> </a:t>
            </a:r>
            <a:r>
              <a:rPr lang="en-US" sz="2000" dirty="0">
                <a:latin typeface="Times New Roman"/>
                <a:cs typeface="Times New Roman"/>
              </a:rPr>
              <a:t>losses</a:t>
            </a:r>
            <a:r>
              <a:rPr lang="en-US" sz="2000" spc="350" dirty="0">
                <a:latin typeface="Times New Roman"/>
                <a:cs typeface="Times New Roman"/>
              </a:rPr>
              <a:t> </a:t>
            </a:r>
            <a:r>
              <a:rPr lang="en-US" sz="2000" dirty="0">
                <a:latin typeface="Times New Roman"/>
                <a:cs typeface="Times New Roman"/>
              </a:rPr>
              <a:t>and</a:t>
            </a:r>
            <a:r>
              <a:rPr lang="en-US" sz="2000" spc="360" dirty="0">
                <a:latin typeface="Times New Roman"/>
                <a:cs typeface="Times New Roman"/>
              </a:rPr>
              <a:t> </a:t>
            </a:r>
            <a:r>
              <a:rPr lang="en-US" sz="2000" dirty="0">
                <a:latin typeface="Times New Roman"/>
                <a:cs typeface="Times New Roman"/>
              </a:rPr>
              <a:t>higher</a:t>
            </a:r>
            <a:r>
              <a:rPr lang="en-US" sz="2000" spc="360" dirty="0">
                <a:latin typeface="Times New Roman"/>
                <a:cs typeface="Times New Roman"/>
              </a:rPr>
              <a:t> </a:t>
            </a:r>
            <a:r>
              <a:rPr lang="en-US" sz="2000" dirty="0">
                <a:latin typeface="Times New Roman"/>
                <a:cs typeface="Times New Roman"/>
              </a:rPr>
              <a:t>premiums.</a:t>
            </a:r>
            <a:r>
              <a:rPr lang="en-US" sz="2000" spc="360" dirty="0">
                <a:latin typeface="Times New Roman"/>
                <a:cs typeface="Times New Roman"/>
              </a:rPr>
              <a:t> </a:t>
            </a:r>
            <a:r>
              <a:rPr lang="en-US" sz="2000" spc="-10" dirty="0">
                <a:latin typeface="Times New Roman"/>
                <a:cs typeface="Times New Roman"/>
              </a:rPr>
              <a:t>Detecting </a:t>
            </a:r>
            <a:r>
              <a:rPr lang="en-US" sz="2000" dirty="0">
                <a:latin typeface="Times New Roman"/>
                <a:cs typeface="Times New Roman"/>
              </a:rPr>
              <a:t>and</a:t>
            </a:r>
            <a:r>
              <a:rPr lang="en-US" sz="2000" spc="480" dirty="0">
                <a:latin typeface="Times New Roman"/>
                <a:cs typeface="Times New Roman"/>
              </a:rPr>
              <a:t> </a:t>
            </a:r>
            <a:r>
              <a:rPr lang="en-US" sz="2000" dirty="0">
                <a:latin typeface="Times New Roman"/>
                <a:cs typeface="Times New Roman"/>
              </a:rPr>
              <a:t>preventing</a:t>
            </a:r>
            <a:r>
              <a:rPr lang="en-US" sz="2000" spc="480" dirty="0">
                <a:latin typeface="Times New Roman"/>
                <a:cs typeface="Times New Roman"/>
              </a:rPr>
              <a:t> </a:t>
            </a:r>
            <a:r>
              <a:rPr lang="en-US" sz="2000" dirty="0">
                <a:latin typeface="Times New Roman"/>
                <a:cs typeface="Times New Roman"/>
              </a:rPr>
              <a:t>fraudulent</a:t>
            </a:r>
            <a:r>
              <a:rPr lang="en-US" sz="2000" spc="495" dirty="0">
                <a:latin typeface="Times New Roman"/>
                <a:cs typeface="Times New Roman"/>
              </a:rPr>
              <a:t> </a:t>
            </a:r>
            <a:r>
              <a:rPr lang="en-US" sz="2000" dirty="0">
                <a:latin typeface="Times New Roman"/>
                <a:cs typeface="Times New Roman"/>
              </a:rPr>
              <a:t>claims</a:t>
            </a:r>
            <a:r>
              <a:rPr lang="en-US" sz="2000" spc="490" dirty="0">
                <a:latin typeface="Times New Roman"/>
                <a:cs typeface="Times New Roman"/>
              </a:rPr>
              <a:t> </a:t>
            </a:r>
            <a:r>
              <a:rPr lang="en-US" sz="2000" dirty="0">
                <a:latin typeface="Times New Roman"/>
                <a:cs typeface="Times New Roman"/>
              </a:rPr>
              <a:t>is</a:t>
            </a:r>
            <a:r>
              <a:rPr lang="en-US" sz="2000" spc="490" dirty="0">
                <a:latin typeface="Times New Roman"/>
                <a:cs typeface="Times New Roman"/>
              </a:rPr>
              <a:t> </a:t>
            </a:r>
            <a:r>
              <a:rPr lang="en-US" sz="2000" dirty="0">
                <a:latin typeface="Times New Roman"/>
                <a:cs typeface="Times New Roman"/>
              </a:rPr>
              <a:t>essential</a:t>
            </a:r>
            <a:r>
              <a:rPr lang="en-US" sz="2000" spc="475" dirty="0">
                <a:latin typeface="Times New Roman"/>
                <a:cs typeface="Times New Roman"/>
              </a:rPr>
              <a:t> </a:t>
            </a:r>
            <a:r>
              <a:rPr lang="en-US" sz="2000" dirty="0">
                <a:latin typeface="Times New Roman"/>
                <a:cs typeface="Times New Roman"/>
              </a:rPr>
              <a:t>for</a:t>
            </a:r>
            <a:r>
              <a:rPr lang="en-US" sz="2000" spc="480" dirty="0">
                <a:latin typeface="Times New Roman"/>
                <a:cs typeface="Times New Roman"/>
              </a:rPr>
              <a:t> </a:t>
            </a:r>
            <a:r>
              <a:rPr lang="en-US" sz="2000" dirty="0">
                <a:latin typeface="Times New Roman"/>
                <a:cs typeface="Times New Roman"/>
              </a:rPr>
              <a:t>industry</a:t>
            </a:r>
            <a:r>
              <a:rPr lang="en-US" sz="2000" spc="490" dirty="0">
                <a:latin typeface="Times New Roman"/>
                <a:cs typeface="Times New Roman"/>
              </a:rPr>
              <a:t> </a:t>
            </a:r>
            <a:r>
              <a:rPr lang="en-US" sz="2000" dirty="0">
                <a:latin typeface="Times New Roman"/>
                <a:cs typeface="Times New Roman"/>
              </a:rPr>
              <a:t>integrity</a:t>
            </a:r>
            <a:r>
              <a:rPr lang="en-US" sz="2000" spc="480" dirty="0">
                <a:latin typeface="Times New Roman"/>
                <a:cs typeface="Times New Roman"/>
              </a:rPr>
              <a:t> </a:t>
            </a:r>
            <a:r>
              <a:rPr lang="en-US" sz="2000" spc="-25" dirty="0">
                <a:latin typeface="Times New Roman"/>
                <a:cs typeface="Times New Roman"/>
              </a:rPr>
              <a:t>and </a:t>
            </a:r>
            <a:r>
              <a:rPr lang="en-US" sz="2000" dirty="0">
                <a:latin typeface="Times New Roman"/>
                <a:cs typeface="Times New Roman"/>
              </a:rPr>
              <a:t>fairness.</a:t>
            </a:r>
            <a:r>
              <a:rPr lang="en-US" sz="2000" spc="210" dirty="0">
                <a:latin typeface="Times New Roman"/>
                <a:cs typeface="Times New Roman"/>
              </a:rPr>
              <a:t> </a:t>
            </a:r>
            <a:r>
              <a:rPr lang="en-US" sz="2000" dirty="0">
                <a:latin typeface="Times New Roman"/>
                <a:cs typeface="Times New Roman"/>
              </a:rPr>
              <a:t>Traditional</a:t>
            </a:r>
            <a:r>
              <a:rPr lang="en-US" sz="2000" spc="220" dirty="0">
                <a:latin typeface="Times New Roman"/>
                <a:cs typeface="Times New Roman"/>
              </a:rPr>
              <a:t> </a:t>
            </a:r>
            <a:r>
              <a:rPr lang="en-US" sz="2000" dirty="0">
                <a:latin typeface="Times New Roman"/>
                <a:cs typeface="Times New Roman"/>
              </a:rPr>
              <a:t>methods</a:t>
            </a:r>
            <a:r>
              <a:rPr lang="en-US" sz="2000" spc="195" dirty="0">
                <a:latin typeface="Times New Roman"/>
                <a:cs typeface="Times New Roman"/>
              </a:rPr>
              <a:t> </a:t>
            </a:r>
            <a:r>
              <a:rPr lang="en-US" sz="2000" dirty="0">
                <a:latin typeface="Times New Roman"/>
                <a:cs typeface="Times New Roman"/>
              </a:rPr>
              <a:t>rely</a:t>
            </a:r>
            <a:r>
              <a:rPr lang="en-US" sz="2000" spc="190" dirty="0">
                <a:latin typeface="Times New Roman"/>
                <a:cs typeface="Times New Roman"/>
              </a:rPr>
              <a:t> </a:t>
            </a:r>
            <a:r>
              <a:rPr lang="en-US" sz="2000" dirty="0">
                <a:latin typeface="Times New Roman"/>
                <a:cs typeface="Times New Roman"/>
              </a:rPr>
              <a:t>on</a:t>
            </a:r>
            <a:r>
              <a:rPr lang="en-US" sz="2000" spc="204" dirty="0">
                <a:latin typeface="Times New Roman"/>
                <a:cs typeface="Times New Roman"/>
              </a:rPr>
              <a:t> </a:t>
            </a:r>
            <a:r>
              <a:rPr lang="en-US" sz="2000" dirty="0">
                <a:latin typeface="Times New Roman"/>
                <a:cs typeface="Times New Roman"/>
              </a:rPr>
              <a:t>manual</a:t>
            </a:r>
            <a:r>
              <a:rPr lang="en-US" sz="2000" spc="210" dirty="0">
                <a:latin typeface="Times New Roman"/>
                <a:cs typeface="Times New Roman"/>
              </a:rPr>
              <a:t> </a:t>
            </a:r>
            <a:r>
              <a:rPr lang="en-US" sz="2000" dirty="0">
                <a:latin typeface="Times New Roman"/>
                <a:cs typeface="Times New Roman"/>
              </a:rPr>
              <a:t>investigation</a:t>
            </a:r>
            <a:r>
              <a:rPr lang="en-US" sz="2000" spc="215" dirty="0">
                <a:latin typeface="Times New Roman"/>
                <a:cs typeface="Times New Roman"/>
              </a:rPr>
              <a:t> </a:t>
            </a:r>
            <a:r>
              <a:rPr lang="en-US" sz="2000" dirty="0">
                <a:latin typeface="Times New Roman"/>
                <a:cs typeface="Times New Roman"/>
              </a:rPr>
              <a:t>and</a:t>
            </a:r>
            <a:r>
              <a:rPr lang="en-US" sz="2000" spc="200" dirty="0">
                <a:latin typeface="Times New Roman"/>
                <a:cs typeface="Times New Roman"/>
              </a:rPr>
              <a:t> </a:t>
            </a:r>
            <a:r>
              <a:rPr lang="en-US" sz="2000" spc="-10" dirty="0">
                <a:latin typeface="Times New Roman"/>
                <a:cs typeface="Times New Roman"/>
              </a:rPr>
              <a:t>rule-based </a:t>
            </a:r>
            <a:r>
              <a:rPr lang="en-US" sz="2000" dirty="0">
                <a:latin typeface="Times New Roman"/>
                <a:cs typeface="Times New Roman"/>
              </a:rPr>
              <a:t>systems,</a:t>
            </a:r>
            <a:r>
              <a:rPr lang="en-US" sz="2000" spc="-45" dirty="0">
                <a:latin typeface="Times New Roman"/>
                <a:cs typeface="Times New Roman"/>
              </a:rPr>
              <a:t> </a:t>
            </a:r>
            <a:r>
              <a:rPr lang="en-US" sz="2000" dirty="0">
                <a:latin typeface="Times New Roman"/>
                <a:cs typeface="Times New Roman"/>
              </a:rPr>
              <a:t>limiting</a:t>
            </a:r>
            <a:r>
              <a:rPr lang="en-US" sz="2000" spc="-20" dirty="0">
                <a:latin typeface="Times New Roman"/>
                <a:cs typeface="Times New Roman"/>
              </a:rPr>
              <a:t> </a:t>
            </a:r>
            <a:r>
              <a:rPr lang="en-US" sz="2000" spc="-10" dirty="0">
                <a:latin typeface="Times New Roman"/>
                <a:cs typeface="Times New Roman"/>
              </a:rPr>
              <a:t>adaptability.</a:t>
            </a:r>
            <a:endParaRPr lang="en-US" sz="2000" dirty="0">
              <a:latin typeface="Times New Roman"/>
              <a:cs typeface="Times New Roman"/>
            </a:endParaRPr>
          </a:p>
          <a:p>
            <a:pPr marL="355600" marR="5080" indent="-342900" algn="just">
              <a:lnSpc>
                <a:spcPct val="90000"/>
              </a:lnSpc>
              <a:spcBef>
                <a:spcPts val="480"/>
              </a:spcBef>
              <a:buFont typeface="Wingdings"/>
              <a:buChar char=""/>
              <a:tabLst>
                <a:tab pos="355600" algn="l"/>
              </a:tabLst>
            </a:pPr>
            <a:r>
              <a:rPr lang="en-US" sz="2000" dirty="0">
                <a:latin typeface="Times New Roman"/>
                <a:cs typeface="Times New Roman"/>
              </a:rPr>
              <a:t>Machine</a:t>
            </a:r>
            <a:r>
              <a:rPr lang="en-US" sz="2000" spc="35" dirty="0">
                <a:latin typeface="Times New Roman"/>
                <a:cs typeface="Times New Roman"/>
              </a:rPr>
              <a:t>  </a:t>
            </a:r>
            <a:r>
              <a:rPr lang="en-US" sz="2000" dirty="0">
                <a:latin typeface="Times New Roman"/>
                <a:cs typeface="Times New Roman"/>
              </a:rPr>
              <a:t>learning</a:t>
            </a:r>
            <a:r>
              <a:rPr lang="en-US" sz="2000" spc="45" dirty="0">
                <a:latin typeface="Times New Roman"/>
                <a:cs typeface="Times New Roman"/>
              </a:rPr>
              <a:t>  </a:t>
            </a:r>
            <a:r>
              <a:rPr lang="en-US" sz="2000" dirty="0">
                <a:latin typeface="Times New Roman"/>
                <a:cs typeface="Times New Roman"/>
              </a:rPr>
              <a:t>is</a:t>
            </a:r>
            <a:r>
              <a:rPr lang="en-US" sz="2000" spc="40" dirty="0">
                <a:latin typeface="Times New Roman"/>
                <a:cs typeface="Times New Roman"/>
              </a:rPr>
              <a:t>  </a:t>
            </a:r>
            <a:r>
              <a:rPr lang="en-US" sz="2000" dirty="0">
                <a:latin typeface="Times New Roman"/>
                <a:cs typeface="Times New Roman"/>
              </a:rPr>
              <a:t>a</a:t>
            </a:r>
            <a:r>
              <a:rPr lang="en-US" sz="2000" spc="40" dirty="0">
                <a:latin typeface="Times New Roman"/>
                <a:cs typeface="Times New Roman"/>
              </a:rPr>
              <a:t>  </a:t>
            </a:r>
            <a:r>
              <a:rPr lang="en-US" sz="2000" dirty="0">
                <a:latin typeface="Times New Roman"/>
                <a:cs typeface="Times New Roman"/>
              </a:rPr>
              <a:t>powerful</a:t>
            </a:r>
            <a:r>
              <a:rPr lang="en-US" sz="2000" spc="35" dirty="0">
                <a:latin typeface="Times New Roman"/>
                <a:cs typeface="Times New Roman"/>
              </a:rPr>
              <a:t>  </a:t>
            </a:r>
            <a:r>
              <a:rPr lang="en-US" sz="2000" dirty="0">
                <a:latin typeface="Times New Roman"/>
                <a:cs typeface="Times New Roman"/>
              </a:rPr>
              <a:t>tool</a:t>
            </a:r>
            <a:r>
              <a:rPr lang="en-US" sz="2000" spc="30" dirty="0">
                <a:latin typeface="Times New Roman"/>
                <a:cs typeface="Times New Roman"/>
              </a:rPr>
              <a:t>  </a:t>
            </a:r>
            <a:r>
              <a:rPr lang="en-US" sz="2000" dirty="0">
                <a:latin typeface="Times New Roman"/>
                <a:cs typeface="Times New Roman"/>
              </a:rPr>
              <a:t>for</a:t>
            </a:r>
            <a:r>
              <a:rPr lang="en-US" sz="2000" spc="40" dirty="0">
                <a:latin typeface="Times New Roman"/>
                <a:cs typeface="Times New Roman"/>
              </a:rPr>
              <a:t>  </a:t>
            </a:r>
            <a:r>
              <a:rPr lang="en-US" sz="2000" dirty="0">
                <a:latin typeface="Times New Roman"/>
                <a:cs typeface="Times New Roman"/>
              </a:rPr>
              <a:t>enhancing</a:t>
            </a:r>
            <a:r>
              <a:rPr lang="en-US" sz="2000" spc="40" dirty="0">
                <a:latin typeface="Times New Roman"/>
                <a:cs typeface="Times New Roman"/>
              </a:rPr>
              <a:t>  </a:t>
            </a:r>
            <a:r>
              <a:rPr lang="en-US" sz="2000" dirty="0">
                <a:latin typeface="Times New Roman"/>
                <a:cs typeface="Times New Roman"/>
              </a:rPr>
              <a:t>fraud</a:t>
            </a:r>
            <a:r>
              <a:rPr lang="en-US" sz="2000" spc="35" dirty="0">
                <a:latin typeface="Times New Roman"/>
                <a:cs typeface="Times New Roman"/>
              </a:rPr>
              <a:t>  </a:t>
            </a:r>
            <a:r>
              <a:rPr lang="en-US" sz="2000" dirty="0">
                <a:latin typeface="Times New Roman"/>
                <a:cs typeface="Times New Roman"/>
              </a:rPr>
              <a:t>detection</a:t>
            </a:r>
            <a:r>
              <a:rPr lang="en-US" sz="2000" spc="45" dirty="0">
                <a:latin typeface="Times New Roman"/>
                <a:cs typeface="Times New Roman"/>
              </a:rPr>
              <a:t>  </a:t>
            </a:r>
            <a:r>
              <a:rPr lang="en-US" sz="2000" spc="-25" dirty="0">
                <a:latin typeface="Times New Roman"/>
                <a:cs typeface="Times New Roman"/>
              </a:rPr>
              <a:t>in </a:t>
            </a:r>
            <a:r>
              <a:rPr lang="en-US" sz="2000" dirty="0">
                <a:latin typeface="Times New Roman"/>
                <a:cs typeface="Times New Roman"/>
              </a:rPr>
              <a:t>insurance</a:t>
            </a:r>
            <a:r>
              <a:rPr lang="en-US" sz="2000" spc="200" dirty="0">
                <a:latin typeface="Times New Roman"/>
                <a:cs typeface="Times New Roman"/>
              </a:rPr>
              <a:t> </a:t>
            </a:r>
            <a:r>
              <a:rPr lang="en-US" sz="2000" dirty="0">
                <a:latin typeface="Times New Roman"/>
                <a:cs typeface="Times New Roman"/>
              </a:rPr>
              <a:t>claims.</a:t>
            </a:r>
            <a:r>
              <a:rPr lang="en-US" sz="2000" spc="225" dirty="0">
                <a:latin typeface="Times New Roman"/>
                <a:cs typeface="Times New Roman"/>
              </a:rPr>
              <a:t> </a:t>
            </a:r>
            <a:r>
              <a:rPr lang="en-US" sz="2000" dirty="0">
                <a:latin typeface="Times New Roman"/>
                <a:cs typeface="Times New Roman"/>
              </a:rPr>
              <a:t>By</a:t>
            </a:r>
            <a:r>
              <a:rPr lang="en-US" sz="2000" spc="220" dirty="0">
                <a:latin typeface="Times New Roman"/>
                <a:cs typeface="Times New Roman"/>
              </a:rPr>
              <a:t> </a:t>
            </a:r>
            <a:r>
              <a:rPr lang="en-US" sz="2000" dirty="0">
                <a:latin typeface="Times New Roman"/>
                <a:cs typeface="Times New Roman"/>
              </a:rPr>
              <a:t>analyzing</a:t>
            </a:r>
            <a:r>
              <a:rPr lang="en-US" sz="2000" spc="220" dirty="0">
                <a:latin typeface="Times New Roman"/>
                <a:cs typeface="Times New Roman"/>
              </a:rPr>
              <a:t> </a:t>
            </a:r>
            <a:r>
              <a:rPr lang="en-US" sz="2000" dirty="0">
                <a:latin typeface="Times New Roman"/>
                <a:cs typeface="Times New Roman"/>
              </a:rPr>
              <a:t>vast</a:t>
            </a:r>
            <a:r>
              <a:rPr lang="en-US" sz="2000" spc="210" dirty="0">
                <a:latin typeface="Times New Roman"/>
                <a:cs typeface="Times New Roman"/>
              </a:rPr>
              <a:t> </a:t>
            </a:r>
            <a:r>
              <a:rPr lang="en-US" sz="2000" dirty="0">
                <a:latin typeface="Times New Roman"/>
                <a:cs typeface="Times New Roman"/>
              </a:rPr>
              <a:t>datasets,</a:t>
            </a:r>
            <a:r>
              <a:rPr lang="en-US" sz="2000" spc="210" dirty="0">
                <a:latin typeface="Times New Roman"/>
                <a:cs typeface="Times New Roman"/>
              </a:rPr>
              <a:t> </a:t>
            </a:r>
            <a:r>
              <a:rPr lang="en-US" sz="2000" dirty="0">
                <a:latin typeface="Times New Roman"/>
                <a:cs typeface="Times New Roman"/>
              </a:rPr>
              <a:t>ML</a:t>
            </a:r>
            <a:r>
              <a:rPr lang="en-US" sz="2000" spc="155" dirty="0">
                <a:latin typeface="Times New Roman"/>
                <a:cs typeface="Times New Roman"/>
              </a:rPr>
              <a:t> </a:t>
            </a:r>
            <a:r>
              <a:rPr lang="en-US" sz="2000" dirty="0">
                <a:latin typeface="Times New Roman"/>
                <a:cs typeface="Times New Roman"/>
              </a:rPr>
              <a:t>algorithms</a:t>
            </a:r>
            <a:r>
              <a:rPr lang="en-US" sz="2000" spc="225" dirty="0">
                <a:latin typeface="Times New Roman"/>
                <a:cs typeface="Times New Roman"/>
              </a:rPr>
              <a:t> </a:t>
            </a:r>
            <a:r>
              <a:rPr lang="en-US" sz="2000" dirty="0">
                <a:latin typeface="Times New Roman"/>
                <a:cs typeface="Times New Roman"/>
              </a:rPr>
              <a:t>can</a:t>
            </a:r>
            <a:r>
              <a:rPr lang="en-US" sz="2000" spc="215" dirty="0">
                <a:latin typeface="Times New Roman"/>
                <a:cs typeface="Times New Roman"/>
              </a:rPr>
              <a:t> </a:t>
            </a:r>
            <a:r>
              <a:rPr lang="en-US" sz="2000" spc="-10" dirty="0">
                <a:latin typeface="Times New Roman"/>
                <a:cs typeface="Times New Roman"/>
              </a:rPr>
              <a:t>identify </a:t>
            </a:r>
            <a:r>
              <a:rPr lang="en-US" sz="2000" dirty="0">
                <a:latin typeface="Times New Roman"/>
                <a:cs typeface="Times New Roman"/>
              </a:rPr>
              <a:t>patterns</a:t>
            </a:r>
            <a:r>
              <a:rPr lang="en-US" sz="2000" spc="10" dirty="0">
                <a:latin typeface="Times New Roman"/>
                <a:cs typeface="Times New Roman"/>
              </a:rPr>
              <a:t> </a:t>
            </a:r>
            <a:r>
              <a:rPr lang="en-US" sz="2000" dirty="0">
                <a:latin typeface="Times New Roman"/>
                <a:cs typeface="Times New Roman"/>
              </a:rPr>
              <a:t>indicative</a:t>
            </a:r>
            <a:r>
              <a:rPr lang="en-US" sz="2000" spc="25" dirty="0">
                <a:latin typeface="Times New Roman"/>
                <a:cs typeface="Times New Roman"/>
              </a:rPr>
              <a:t> </a:t>
            </a:r>
            <a:r>
              <a:rPr lang="en-US" sz="2000" dirty="0">
                <a:latin typeface="Times New Roman"/>
                <a:cs typeface="Times New Roman"/>
              </a:rPr>
              <a:t>of</a:t>
            </a:r>
            <a:r>
              <a:rPr lang="en-US" sz="2000" spc="10" dirty="0">
                <a:latin typeface="Times New Roman"/>
                <a:cs typeface="Times New Roman"/>
              </a:rPr>
              <a:t> </a:t>
            </a:r>
            <a:r>
              <a:rPr lang="en-US" sz="2000" dirty="0">
                <a:latin typeface="Times New Roman"/>
                <a:cs typeface="Times New Roman"/>
              </a:rPr>
              <a:t>fraudulent</a:t>
            </a:r>
            <a:r>
              <a:rPr lang="en-US" sz="2000" spc="20" dirty="0">
                <a:latin typeface="Times New Roman"/>
                <a:cs typeface="Times New Roman"/>
              </a:rPr>
              <a:t> </a:t>
            </a:r>
            <a:r>
              <a:rPr lang="en-US" sz="2000" dirty="0">
                <a:latin typeface="Times New Roman"/>
                <a:cs typeface="Times New Roman"/>
              </a:rPr>
              <a:t>activity.</a:t>
            </a:r>
            <a:r>
              <a:rPr lang="en-US" sz="2000" spc="35" dirty="0">
                <a:latin typeface="Times New Roman"/>
                <a:cs typeface="Times New Roman"/>
              </a:rPr>
              <a:t> </a:t>
            </a:r>
            <a:r>
              <a:rPr lang="en-US" sz="2000" dirty="0">
                <a:latin typeface="Times New Roman"/>
                <a:cs typeface="Times New Roman"/>
              </a:rPr>
              <a:t>This</a:t>
            </a:r>
            <a:r>
              <a:rPr lang="en-US" sz="2000" spc="30" dirty="0">
                <a:latin typeface="Times New Roman"/>
                <a:cs typeface="Times New Roman"/>
              </a:rPr>
              <a:t> </a:t>
            </a:r>
            <a:r>
              <a:rPr lang="en-US" sz="2000" dirty="0">
                <a:latin typeface="Times New Roman"/>
                <a:cs typeface="Times New Roman"/>
              </a:rPr>
              <a:t>enables</a:t>
            </a:r>
            <a:r>
              <a:rPr lang="en-US" sz="2000" spc="20" dirty="0">
                <a:latin typeface="Times New Roman"/>
                <a:cs typeface="Times New Roman"/>
              </a:rPr>
              <a:t> </a:t>
            </a:r>
            <a:r>
              <a:rPr lang="en-US" sz="2000" dirty="0">
                <a:latin typeface="Times New Roman"/>
                <a:cs typeface="Times New Roman"/>
              </a:rPr>
              <a:t>insurance</a:t>
            </a:r>
            <a:r>
              <a:rPr lang="en-US" sz="2000" spc="35" dirty="0">
                <a:latin typeface="Times New Roman"/>
                <a:cs typeface="Times New Roman"/>
              </a:rPr>
              <a:t> </a:t>
            </a:r>
            <a:r>
              <a:rPr lang="en-US" sz="2000" spc="-10" dirty="0">
                <a:latin typeface="Times New Roman"/>
                <a:cs typeface="Times New Roman"/>
              </a:rPr>
              <a:t>companies </a:t>
            </a:r>
            <a:r>
              <a:rPr lang="en-US" sz="2000" dirty="0">
                <a:latin typeface="Times New Roman"/>
                <a:cs typeface="Times New Roman"/>
              </a:rPr>
              <a:t>to</a:t>
            </a:r>
            <a:r>
              <a:rPr lang="en-US" sz="2000" spc="-25" dirty="0">
                <a:latin typeface="Times New Roman"/>
                <a:cs typeface="Times New Roman"/>
              </a:rPr>
              <a:t> </a:t>
            </a:r>
            <a:r>
              <a:rPr lang="en-US" sz="2000" dirty="0">
                <a:latin typeface="Times New Roman"/>
                <a:cs typeface="Times New Roman"/>
              </a:rPr>
              <a:t>detect</a:t>
            </a:r>
            <a:r>
              <a:rPr lang="en-US" sz="2000" spc="-40" dirty="0">
                <a:latin typeface="Times New Roman"/>
                <a:cs typeface="Times New Roman"/>
              </a:rPr>
              <a:t> </a:t>
            </a:r>
            <a:r>
              <a:rPr lang="en-US" sz="2000" dirty="0">
                <a:latin typeface="Times New Roman"/>
                <a:cs typeface="Times New Roman"/>
              </a:rPr>
              <a:t>fraud</a:t>
            </a:r>
            <a:r>
              <a:rPr lang="en-US" sz="2000" spc="-35" dirty="0">
                <a:latin typeface="Times New Roman"/>
                <a:cs typeface="Times New Roman"/>
              </a:rPr>
              <a:t> </a:t>
            </a:r>
            <a:r>
              <a:rPr lang="en-US" sz="2000" dirty="0">
                <a:latin typeface="Times New Roman"/>
                <a:cs typeface="Times New Roman"/>
              </a:rPr>
              <a:t>more</a:t>
            </a:r>
            <a:r>
              <a:rPr lang="en-US" sz="2000" spc="-20" dirty="0">
                <a:latin typeface="Times New Roman"/>
                <a:cs typeface="Times New Roman"/>
              </a:rPr>
              <a:t> </a:t>
            </a:r>
            <a:r>
              <a:rPr lang="en-US" sz="2000" dirty="0">
                <a:latin typeface="Times New Roman"/>
                <a:cs typeface="Times New Roman"/>
              </a:rPr>
              <a:t>effectively</a:t>
            </a:r>
            <a:r>
              <a:rPr lang="en-US" sz="2000" spc="-50" dirty="0">
                <a:latin typeface="Times New Roman"/>
                <a:cs typeface="Times New Roman"/>
              </a:rPr>
              <a:t> </a:t>
            </a:r>
            <a:r>
              <a:rPr lang="en-US" sz="2000" dirty="0">
                <a:latin typeface="Times New Roman"/>
                <a:cs typeface="Times New Roman"/>
              </a:rPr>
              <a:t>and</a:t>
            </a:r>
            <a:r>
              <a:rPr lang="en-US" sz="2000" spc="-20" dirty="0">
                <a:latin typeface="Times New Roman"/>
                <a:cs typeface="Times New Roman"/>
              </a:rPr>
              <a:t> </a:t>
            </a:r>
            <a:r>
              <a:rPr lang="en-US" sz="2000" dirty="0">
                <a:latin typeface="Times New Roman"/>
                <a:cs typeface="Times New Roman"/>
              </a:rPr>
              <a:t>proactively</a:t>
            </a:r>
            <a:r>
              <a:rPr lang="en-US" sz="2000" spc="-45" dirty="0">
                <a:latin typeface="Times New Roman"/>
                <a:cs typeface="Times New Roman"/>
              </a:rPr>
              <a:t> </a:t>
            </a:r>
            <a:r>
              <a:rPr lang="en-US" sz="2000" dirty="0">
                <a:latin typeface="Times New Roman"/>
                <a:cs typeface="Times New Roman"/>
              </a:rPr>
              <a:t>address</a:t>
            </a:r>
            <a:r>
              <a:rPr lang="en-US" sz="2000" spc="-40" dirty="0">
                <a:latin typeface="Times New Roman"/>
                <a:cs typeface="Times New Roman"/>
              </a:rPr>
              <a:t> </a:t>
            </a:r>
            <a:r>
              <a:rPr lang="en-US" sz="2000" dirty="0">
                <a:latin typeface="Times New Roman"/>
                <a:cs typeface="Times New Roman"/>
              </a:rPr>
              <a:t>complex</a:t>
            </a:r>
            <a:r>
              <a:rPr lang="en-US" sz="2000" spc="-5" dirty="0">
                <a:latin typeface="Times New Roman"/>
                <a:cs typeface="Times New Roman"/>
              </a:rPr>
              <a:t> </a:t>
            </a:r>
            <a:r>
              <a:rPr lang="en-US" sz="2000" spc="-10" dirty="0">
                <a:latin typeface="Times New Roman"/>
                <a:cs typeface="Times New Roman"/>
              </a:rPr>
              <a:t>schemes.</a:t>
            </a:r>
            <a:endParaRPr lang="en-US" sz="2000" dirty="0">
              <a:latin typeface="Times New Roman"/>
              <a:cs typeface="Times New Roman"/>
            </a:endParaRPr>
          </a:p>
          <a:p>
            <a:pPr marL="355600" marR="5080" indent="-342900" algn="just">
              <a:lnSpc>
                <a:spcPct val="90000"/>
              </a:lnSpc>
              <a:spcBef>
                <a:spcPts val="480"/>
              </a:spcBef>
              <a:buFont typeface="Wingdings"/>
              <a:buChar char=""/>
              <a:tabLst>
                <a:tab pos="355600" algn="l"/>
              </a:tabLst>
            </a:pPr>
            <a:r>
              <a:rPr lang="en-US" sz="2000" dirty="0">
                <a:latin typeface="Times New Roman"/>
                <a:cs typeface="Times New Roman"/>
              </a:rPr>
              <a:t>In</a:t>
            </a:r>
            <a:r>
              <a:rPr lang="en-US" sz="2000" spc="190" dirty="0">
                <a:latin typeface="Times New Roman"/>
                <a:cs typeface="Times New Roman"/>
              </a:rPr>
              <a:t> </a:t>
            </a:r>
            <a:r>
              <a:rPr lang="en-US" sz="2000" dirty="0">
                <a:latin typeface="Times New Roman"/>
                <a:cs typeface="Times New Roman"/>
              </a:rPr>
              <a:t>this</a:t>
            </a:r>
            <a:r>
              <a:rPr lang="en-US" sz="2000" spc="180" dirty="0">
                <a:latin typeface="Times New Roman"/>
                <a:cs typeface="Times New Roman"/>
              </a:rPr>
              <a:t> </a:t>
            </a:r>
            <a:r>
              <a:rPr lang="en-US" sz="2000" dirty="0">
                <a:latin typeface="Times New Roman"/>
                <a:cs typeface="Times New Roman"/>
              </a:rPr>
              <a:t>project,</a:t>
            </a:r>
            <a:r>
              <a:rPr lang="en-US" sz="2000" spc="190" dirty="0">
                <a:latin typeface="Times New Roman"/>
                <a:cs typeface="Times New Roman"/>
              </a:rPr>
              <a:t> </a:t>
            </a:r>
            <a:r>
              <a:rPr lang="en-US" sz="2000" dirty="0">
                <a:latin typeface="Times New Roman"/>
                <a:cs typeface="Times New Roman"/>
              </a:rPr>
              <a:t>the</a:t>
            </a:r>
            <a:r>
              <a:rPr lang="en-US" sz="2000" spc="190" dirty="0">
                <a:latin typeface="Times New Roman"/>
                <a:cs typeface="Times New Roman"/>
              </a:rPr>
              <a:t> </a:t>
            </a:r>
            <a:r>
              <a:rPr lang="en-US" sz="2000" dirty="0">
                <a:latin typeface="Times New Roman"/>
                <a:cs typeface="Times New Roman"/>
              </a:rPr>
              <a:t>application</a:t>
            </a:r>
            <a:r>
              <a:rPr lang="en-US" sz="2000" spc="170" dirty="0">
                <a:latin typeface="Times New Roman"/>
                <a:cs typeface="Times New Roman"/>
              </a:rPr>
              <a:t> </a:t>
            </a:r>
            <a:r>
              <a:rPr lang="en-US" sz="2000" dirty="0">
                <a:latin typeface="Times New Roman"/>
                <a:cs typeface="Times New Roman"/>
              </a:rPr>
              <a:t>of</a:t>
            </a:r>
            <a:r>
              <a:rPr lang="en-US" sz="2000" spc="204" dirty="0">
                <a:latin typeface="Times New Roman"/>
                <a:cs typeface="Times New Roman"/>
              </a:rPr>
              <a:t> </a:t>
            </a:r>
            <a:r>
              <a:rPr lang="en-US" sz="2000" dirty="0">
                <a:latin typeface="Times New Roman"/>
                <a:cs typeface="Times New Roman"/>
              </a:rPr>
              <a:t>machine</a:t>
            </a:r>
            <a:r>
              <a:rPr lang="en-US" sz="2000" spc="204" dirty="0">
                <a:latin typeface="Times New Roman"/>
                <a:cs typeface="Times New Roman"/>
              </a:rPr>
              <a:t> </a:t>
            </a:r>
            <a:r>
              <a:rPr lang="en-US" sz="2000" dirty="0">
                <a:latin typeface="Times New Roman"/>
                <a:cs typeface="Times New Roman"/>
              </a:rPr>
              <a:t>learning</a:t>
            </a:r>
            <a:r>
              <a:rPr lang="en-US" sz="2000" spc="190" dirty="0">
                <a:latin typeface="Times New Roman"/>
                <a:cs typeface="Times New Roman"/>
              </a:rPr>
              <a:t> </a:t>
            </a:r>
            <a:r>
              <a:rPr lang="en-US" sz="2000" dirty="0">
                <a:latin typeface="Times New Roman"/>
                <a:cs typeface="Times New Roman"/>
              </a:rPr>
              <a:t>in</a:t>
            </a:r>
            <a:r>
              <a:rPr lang="en-US" sz="2000" spc="185" dirty="0">
                <a:latin typeface="Times New Roman"/>
                <a:cs typeface="Times New Roman"/>
              </a:rPr>
              <a:t> </a:t>
            </a:r>
            <a:r>
              <a:rPr lang="en-US" sz="2000" dirty="0">
                <a:latin typeface="Times New Roman"/>
                <a:cs typeface="Times New Roman"/>
              </a:rPr>
              <a:t>fraud</a:t>
            </a:r>
            <a:r>
              <a:rPr lang="en-US" sz="2000" spc="190" dirty="0">
                <a:latin typeface="Times New Roman"/>
                <a:cs typeface="Times New Roman"/>
              </a:rPr>
              <a:t> </a:t>
            </a:r>
            <a:r>
              <a:rPr lang="en-US" sz="2000" dirty="0">
                <a:latin typeface="Times New Roman"/>
                <a:cs typeface="Times New Roman"/>
              </a:rPr>
              <a:t>detection</a:t>
            </a:r>
            <a:r>
              <a:rPr lang="en-US" sz="2000" spc="204" dirty="0">
                <a:latin typeface="Times New Roman"/>
                <a:cs typeface="Times New Roman"/>
              </a:rPr>
              <a:t> </a:t>
            </a:r>
            <a:r>
              <a:rPr lang="en-US" sz="2000" spc="-25" dirty="0">
                <a:latin typeface="Times New Roman"/>
                <a:cs typeface="Times New Roman"/>
              </a:rPr>
              <a:t>and </a:t>
            </a:r>
            <a:r>
              <a:rPr lang="en-US" sz="2000" dirty="0">
                <a:latin typeface="Times New Roman"/>
                <a:cs typeface="Times New Roman"/>
              </a:rPr>
              <a:t>analysis</a:t>
            </a:r>
            <a:r>
              <a:rPr lang="en-US" sz="2000" spc="5" dirty="0">
                <a:latin typeface="Times New Roman"/>
                <a:cs typeface="Times New Roman"/>
              </a:rPr>
              <a:t>  </a:t>
            </a:r>
            <a:r>
              <a:rPr lang="en-US" sz="2000" dirty="0">
                <a:latin typeface="Times New Roman"/>
                <a:cs typeface="Times New Roman"/>
              </a:rPr>
              <a:t>for</a:t>
            </a:r>
            <a:r>
              <a:rPr lang="en-US" sz="2000" spc="15" dirty="0">
                <a:latin typeface="Times New Roman"/>
                <a:cs typeface="Times New Roman"/>
              </a:rPr>
              <a:t>  </a:t>
            </a:r>
            <a:r>
              <a:rPr lang="en-US" sz="2000" dirty="0">
                <a:latin typeface="Times New Roman"/>
                <a:cs typeface="Times New Roman"/>
              </a:rPr>
              <a:t>insurance</a:t>
            </a:r>
            <a:r>
              <a:rPr lang="en-US" sz="2000" spc="15" dirty="0">
                <a:latin typeface="Times New Roman"/>
                <a:cs typeface="Times New Roman"/>
              </a:rPr>
              <a:t>  </a:t>
            </a:r>
            <a:r>
              <a:rPr lang="en-US" sz="2000" dirty="0">
                <a:latin typeface="Times New Roman"/>
                <a:cs typeface="Times New Roman"/>
              </a:rPr>
              <a:t>claims</a:t>
            </a:r>
            <a:r>
              <a:rPr lang="en-US" sz="2000" spc="20" dirty="0">
                <a:latin typeface="Times New Roman"/>
                <a:cs typeface="Times New Roman"/>
              </a:rPr>
              <a:t>  </a:t>
            </a:r>
            <a:r>
              <a:rPr lang="en-US" sz="2000" dirty="0">
                <a:latin typeface="Times New Roman"/>
                <a:cs typeface="Times New Roman"/>
              </a:rPr>
              <a:t>is</a:t>
            </a:r>
            <a:r>
              <a:rPr lang="en-US" sz="2000" spc="25" dirty="0">
                <a:latin typeface="Times New Roman"/>
                <a:cs typeface="Times New Roman"/>
              </a:rPr>
              <a:t>  </a:t>
            </a:r>
            <a:r>
              <a:rPr lang="en-US" sz="2000" dirty="0">
                <a:latin typeface="Times New Roman"/>
                <a:cs typeface="Times New Roman"/>
              </a:rPr>
              <a:t>explored.</a:t>
            </a:r>
            <a:r>
              <a:rPr lang="en-US" sz="2000" spc="15" dirty="0">
                <a:latin typeface="Times New Roman"/>
                <a:cs typeface="Times New Roman"/>
              </a:rPr>
              <a:t>  </a:t>
            </a:r>
            <a:r>
              <a:rPr lang="en-US" sz="2000" dirty="0">
                <a:latin typeface="Times New Roman"/>
                <a:cs typeface="Times New Roman"/>
              </a:rPr>
              <a:t>Various</a:t>
            </a:r>
            <a:r>
              <a:rPr lang="en-US" sz="2000" spc="20" dirty="0">
                <a:latin typeface="Times New Roman"/>
                <a:cs typeface="Times New Roman"/>
              </a:rPr>
              <a:t>  </a:t>
            </a:r>
            <a:r>
              <a:rPr lang="en-US" sz="2000" dirty="0">
                <a:latin typeface="Times New Roman"/>
                <a:cs typeface="Times New Roman"/>
              </a:rPr>
              <a:t>ML</a:t>
            </a:r>
            <a:r>
              <a:rPr lang="en-US" sz="2000" spc="470" dirty="0">
                <a:latin typeface="Times New Roman"/>
                <a:cs typeface="Times New Roman"/>
              </a:rPr>
              <a:t> </a:t>
            </a:r>
            <a:r>
              <a:rPr lang="en-US" sz="2000" dirty="0">
                <a:latin typeface="Times New Roman"/>
                <a:cs typeface="Times New Roman"/>
              </a:rPr>
              <a:t>algorithms</a:t>
            </a:r>
            <a:r>
              <a:rPr lang="en-US" sz="2000" spc="10" dirty="0">
                <a:latin typeface="Times New Roman"/>
                <a:cs typeface="Times New Roman"/>
              </a:rPr>
              <a:t>  </a:t>
            </a:r>
            <a:r>
              <a:rPr lang="en-US" sz="2000" spc="-25" dirty="0">
                <a:latin typeface="Times New Roman"/>
                <a:cs typeface="Times New Roman"/>
              </a:rPr>
              <a:t>and </a:t>
            </a:r>
            <a:r>
              <a:rPr lang="en-US" sz="2000" dirty="0">
                <a:latin typeface="Times New Roman"/>
                <a:cs typeface="Times New Roman"/>
              </a:rPr>
              <a:t>techniques</a:t>
            </a:r>
            <a:r>
              <a:rPr lang="en-US" sz="2000" spc="90" dirty="0">
                <a:latin typeface="Times New Roman"/>
                <a:cs typeface="Times New Roman"/>
              </a:rPr>
              <a:t> </a:t>
            </a:r>
            <a:r>
              <a:rPr lang="en-US" sz="2000" dirty="0">
                <a:latin typeface="Times New Roman"/>
                <a:cs typeface="Times New Roman"/>
              </a:rPr>
              <a:t>are</a:t>
            </a:r>
            <a:r>
              <a:rPr lang="en-US" sz="2000" spc="95" dirty="0">
                <a:latin typeface="Times New Roman"/>
                <a:cs typeface="Times New Roman"/>
              </a:rPr>
              <a:t> </a:t>
            </a:r>
            <a:r>
              <a:rPr lang="en-US" sz="2000" dirty="0">
                <a:latin typeface="Times New Roman"/>
                <a:cs typeface="Times New Roman"/>
              </a:rPr>
              <a:t>discussed</a:t>
            </a:r>
            <a:r>
              <a:rPr lang="en-US" sz="2000" spc="120" dirty="0">
                <a:latin typeface="Times New Roman"/>
                <a:cs typeface="Times New Roman"/>
              </a:rPr>
              <a:t> </a:t>
            </a:r>
            <a:r>
              <a:rPr lang="en-US" sz="2000" dirty="0">
                <a:latin typeface="Times New Roman"/>
                <a:cs typeface="Times New Roman"/>
              </a:rPr>
              <a:t>that</a:t>
            </a:r>
            <a:r>
              <a:rPr lang="en-US" sz="2000" spc="90" dirty="0">
                <a:latin typeface="Times New Roman"/>
                <a:cs typeface="Times New Roman"/>
              </a:rPr>
              <a:t> </a:t>
            </a:r>
            <a:r>
              <a:rPr lang="en-US" sz="2000" dirty="0">
                <a:latin typeface="Times New Roman"/>
                <a:cs typeface="Times New Roman"/>
              </a:rPr>
              <a:t>can</a:t>
            </a:r>
            <a:r>
              <a:rPr lang="en-US" sz="2000" spc="114" dirty="0">
                <a:latin typeface="Times New Roman"/>
                <a:cs typeface="Times New Roman"/>
              </a:rPr>
              <a:t> </a:t>
            </a:r>
            <a:r>
              <a:rPr lang="en-US" sz="2000" dirty="0">
                <a:latin typeface="Times New Roman"/>
                <a:cs typeface="Times New Roman"/>
              </a:rPr>
              <a:t>be</a:t>
            </a:r>
            <a:r>
              <a:rPr lang="en-US" sz="2000" spc="100" dirty="0">
                <a:latin typeface="Times New Roman"/>
                <a:cs typeface="Times New Roman"/>
              </a:rPr>
              <a:t> </a:t>
            </a:r>
            <a:r>
              <a:rPr lang="en-US" sz="2000" dirty="0">
                <a:latin typeface="Times New Roman"/>
                <a:cs typeface="Times New Roman"/>
              </a:rPr>
              <a:t>employed</a:t>
            </a:r>
            <a:r>
              <a:rPr lang="en-US" sz="2000" spc="125" dirty="0">
                <a:latin typeface="Times New Roman"/>
                <a:cs typeface="Times New Roman"/>
              </a:rPr>
              <a:t> </a:t>
            </a:r>
            <a:r>
              <a:rPr lang="en-US" sz="2000" dirty="0">
                <a:latin typeface="Times New Roman"/>
                <a:cs typeface="Times New Roman"/>
              </a:rPr>
              <a:t>to</a:t>
            </a:r>
            <a:r>
              <a:rPr lang="en-US" sz="2000" spc="110" dirty="0">
                <a:latin typeface="Times New Roman"/>
                <a:cs typeface="Times New Roman"/>
              </a:rPr>
              <a:t> </a:t>
            </a:r>
            <a:r>
              <a:rPr lang="en-US" sz="2000" dirty="0">
                <a:latin typeface="Times New Roman"/>
                <a:cs typeface="Times New Roman"/>
              </a:rPr>
              <a:t>detect</a:t>
            </a:r>
            <a:r>
              <a:rPr lang="en-US" sz="2000" spc="95" dirty="0">
                <a:latin typeface="Times New Roman"/>
                <a:cs typeface="Times New Roman"/>
              </a:rPr>
              <a:t> </a:t>
            </a:r>
            <a:r>
              <a:rPr lang="en-US" sz="2000" dirty="0">
                <a:latin typeface="Times New Roman"/>
                <a:cs typeface="Times New Roman"/>
              </a:rPr>
              <a:t>fraudulent</a:t>
            </a:r>
            <a:r>
              <a:rPr lang="en-US" sz="2000" spc="110" dirty="0">
                <a:latin typeface="Times New Roman"/>
                <a:cs typeface="Times New Roman"/>
              </a:rPr>
              <a:t> </a:t>
            </a:r>
            <a:r>
              <a:rPr lang="en-US" sz="2000" spc="-10" dirty="0">
                <a:latin typeface="Times New Roman"/>
                <a:cs typeface="Times New Roman"/>
              </a:rPr>
              <a:t>claims, </a:t>
            </a:r>
            <a:r>
              <a:rPr lang="en-US" sz="2000" dirty="0">
                <a:latin typeface="Times New Roman"/>
                <a:cs typeface="Times New Roman"/>
              </a:rPr>
              <a:t>including</a:t>
            </a:r>
            <a:r>
              <a:rPr lang="en-US" sz="2000" spc="10" dirty="0">
                <a:latin typeface="Times New Roman"/>
                <a:cs typeface="Times New Roman"/>
              </a:rPr>
              <a:t>  </a:t>
            </a:r>
            <a:r>
              <a:rPr lang="en-US" sz="2000" dirty="0">
                <a:latin typeface="Times New Roman"/>
                <a:cs typeface="Times New Roman"/>
              </a:rPr>
              <a:t>supervised</a:t>
            </a:r>
            <a:r>
              <a:rPr lang="en-US" sz="2000" spc="20" dirty="0">
                <a:latin typeface="Times New Roman"/>
                <a:cs typeface="Times New Roman"/>
              </a:rPr>
              <a:t>  </a:t>
            </a:r>
            <a:r>
              <a:rPr lang="en-US" sz="2000" dirty="0">
                <a:latin typeface="Times New Roman"/>
                <a:cs typeface="Times New Roman"/>
              </a:rPr>
              <a:t>learning</a:t>
            </a:r>
            <a:r>
              <a:rPr lang="en-US" sz="2000" spc="20" dirty="0">
                <a:latin typeface="Times New Roman"/>
                <a:cs typeface="Times New Roman"/>
              </a:rPr>
              <a:t>  </a:t>
            </a:r>
            <a:r>
              <a:rPr lang="en-US" sz="2000" dirty="0">
                <a:latin typeface="Times New Roman"/>
                <a:cs typeface="Times New Roman"/>
              </a:rPr>
              <a:t>and</a:t>
            </a:r>
            <a:r>
              <a:rPr lang="en-US" sz="2000" spc="20" dirty="0">
                <a:latin typeface="Times New Roman"/>
                <a:cs typeface="Times New Roman"/>
              </a:rPr>
              <a:t>  </a:t>
            </a:r>
            <a:r>
              <a:rPr lang="en-US" sz="2000" dirty="0">
                <a:latin typeface="Times New Roman"/>
                <a:cs typeface="Times New Roman"/>
              </a:rPr>
              <a:t>anomaly</a:t>
            </a:r>
            <a:r>
              <a:rPr lang="en-US" sz="2000" spc="15" dirty="0">
                <a:latin typeface="Times New Roman"/>
                <a:cs typeface="Times New Roman"/>
              </a:rPr>
              <a:t>  </a:t>
            </a:r>
            <a:r>
              <a:rPr lang="en-US" sz="2000" dirty="0">
                <a:latin typeface="Times New Roman"/>
                <a:cs typeface="Times New Roman"/>
              </a:rPr>
              <a:t>detection.</a:t>
            </a:r>
            <a:r>
              <a:rPr lang="en-US" sz="2000" spc="15" dirty="0">
                <a:latin typeface="Times New Roman"/>
                <a:cs typeface="Times New Roman"/>
              </a:rPr>
              <a:t>  </a:t>
            </a:r>
            <a:r>
              <a:rPr lang="en-US" sz="2000" dirty="0">
                <a:latin typeface="Times New Roman"/>
                <a:cs typeface="Times New Roman"/>
              </a:rPr>
              <a:t>Furthermore,</a:t>
            </a:r>
            <a:r>
              <a:rPr lang="en-US" sz="2000" spc="25" dirty="0">
                <a:latin typeface="Times New Roman"/>
                <a:cs typeface="Times New Roman"/>
              </a:rPr>
              <a:t>  </a:t>
            </a:r>
            <a:r>
              <a:rPr lang="en-US" sz="2000" spc="-25" dirty="0">
                <a:latin typeface="Times New Roman"/>
                <a:cs typeface="Times New Roman"/>
              </a:rPr>
              <a:t>the </a:t>
            </a:r>
            <a:r>
              <a:rPr lang="en-US" sz="2000" dirty="0">
                <a:latin typeface="Times New Roman"/>
                <a:cs typeface="Times New Roman"/>
              </a:rPr>
              <a:t>project</a:t>
            </a:r>
            <a:r>
              <a:rPr lang="en-US" sz="2000" spc="125" dirty="0">
                <a:latin typeface="Times New Roman"/>
                <a:cs typeface="Times New Roman"/>
              </a:rPr>
              <a:t> </a:t>
            </a:r>
            <a:r>
              <a:rPr lang="en-US" sz="2000" dirty="0">
                <a:latin typeface="Times New Roman"/>
                <a:cs typeface="Times New Roman"/>
              </a:rPr>
              <a:t>delves</a:t>
            </a:r>
            <a:r>
              <a:rPr lang="en-US" sz="2000" spc="140" dirty="0">
                <a:latin typeface="Times New Roman"/>
                <a:cs typeface="Times New Roman"/>
              </a:rPr>
              <a:t> </a:t>
            </a:r>
            <a:r>
              <a:rPr lang="en-US" sz="2000" dirty="0">
                <a:latin typeface="Times New Roman"/>
                <a:cs typeface="Times New Roman"/>
              </a:rPr>
              <a:t>into</a:t>
            </a:r>
            <a:r>
              <a:rPr lang="en-US" sz="2000" spc="145" dirty="0">
                <a:latin typeface="Times New Roman"/>
                <a:cs typeface="Times New Roman"/>
              </a:rPr>
              <a:t> </a:t>
            </a:r>
            <a:r>
              <a:rPr lang="en-US" sz="2000" dirty="0">
                <a:latin typeface="Times New Roman"/>
                <a:cs typeface="Times New Roman"/>
              </a:rPr>
              <a:t>feature</a:t>
            </a:r>
            <a:r>
              <a:rPr lang="en-US" sz="2000" spc="150" dirty="0">
                <a:latin typeface="Times New Roman"/>
                <a:cs typeface="Times New Roman"/>
              </a:rPr>
              <a:t> </a:t>
            </a:r>
            <a:r>
              <a:rPr lang="en-US" sz="2000" dirty="0">
                <a:latin typeface="Times New Roman"/>
                <a:cs typeface="Times New Roman"/>
              </a:rPr>
              <a:t>engineering,</a:t>
            </a:r>
            <a:r>
              <a:rPr lang="en-US" sz="2000" spc="145" dirty="0">
                <a:latin typeface="Times New Roman"/>
                <a:cs typeface="Times New Roman"/>
              </a:rPr>
              <a:t> </a:t>
            </a:r>
            <a:r>
              <a:rPr lang="en-US" sz="2000" dirty="0">
                <a:latin typeface="Times New Roman"/>
                <a:cs typeface="Times New Roman"/>
              </a:rPr>
              <a:t>model</a:t>
            </a:r>
            <a:r>
              <a:rPr lang="en-US" sz="2000" spc="135" dirty="0">
                <a:latin typeface="Times New Roman"/>
                <a:cs typeface="Times New Roman"/>
              </a:rPr>
              <a:t> </a:t>
            </a:r>
            <a:r>
              <a:rPr lang="en-US" sz="2000" dirty="0">
                <a:latin typeface="Times New Roman"/>
                <a:cs typeface="Times New Roman"/>
              </a:rPr>
              <a:t>evaluation,</a:t>
            </a:r>
            <a:r>
              <a:rPr lang="en-US" sz="2000" spc="140" dirty="0">
                <a:latin typeface="Times New Roman"/>
                <a:cs typeface="Times New Roman"/>
              </a:rPr>
              <a:t> </a:t>
            </a:r>
            <a:r>
              <a:rPr lang="en-US" sz="2000" dirty="0">
                <a:latin typeface="Times New Roman"/>
                <a:cs typeface="Times New Roman"/>
              </a:rPr>
              <a:t>and</a:t>
            </a:r>
            <a:r>
              <a:rPr lang="en-US" sz="2000" spc="150" dirty="0">
                <a:latin typeface="Times New Roman"/>
                <a:cs typeface="Times New Roman"/>
              </a:rPr>
              <a:t> </a:t>
            </a:r>
            <a:r>
              <a:rPr lang="en-US" sz="2000" spc="-10" dirty="0">
                <a:latin typeface="Times New Roman"/>
                <a:cs typeface="Times New Roman"/>
              </a:rPr>
              <a:t>deployment </a:t>
            </a:r>
            <a:r>
              <a:rPr lang="en-US" sz="2000" dirty="0">
                <a:latin typeface="Times New Roman"/>
                <a:cs typeface="Times New Roman"/>
              </a:rPr>
              <a:t>strategies</a:t>
            </a:r>
            <a:r>
              <a:rPr lang="en-US" sz="2000" spc="-55" dirty="0">
                <a:latin typeface="Times New Roman"/>
                <a:cs typeface="Times New Roman"/>
              </a:rPr>
              <a:t> </a:t>
            </a:r>
            <a:r>
              <a:rPr lang="en-US" sz="2000" dirty="0">
                <a:latin typeface="Times New Roman"/>
                <a:cs typeface="Times New Roman"/>
              </a:rPr>
              <a:t>tailored</a:t>
            </a:r>
            <a:r>
              <a:rPr lang="en-US" sz="2000" spc="-30" dirty="0">
                <a:latin typeface="Times New Roman"/>
                <a:cs typeface="Times New Roman"/>
              </a:rPr>
              <a:t> </a:t>
            </a:r>
            <a:r>
              <a:rPr lang="en-US" sz="2000" dirty="0">
                <a:latin typeface="Times New Roman"/>
                <a:cs typeface="Times New Roman"/>
              </a:rPr>
              <a:t>specifically</a:t>
            </a:r>
            <a:r>
              <a:rPr lang="en-US" sz="2000" spc="-45" dirty="0">
                <a:latin typeface="Times New Roman"/>
                <a:cs typeface="Times New Roman"/>
              </a:rPr>
              <a:t> </a:t>
            </a:r>
            <a:r>
              <a:rPr lang="en-US" sz="2000" dirty="0">
                <a:latin typeface="Times New Roman"/>
                <a:cs typeface="Times New Roman"/>
              </a:rPr>
              <a:t>to</a:t>
            </a:r>
            <a:r>
              <a:rPr lang="en-US" sz="2000" spc="-5" dirty="0">
                <a:latin typeface="Times New Roman"/>
                <a:cs typeface="Times New Roman"/>
              </a:rPr>
              <a:t> </a:t>
            </a:r>
            <a:r>
              <a:rPr lang="en-US" sz="2000" dirty="0">
                <a:latin typeface="Times New Roman"/>
                <a:cs typeface="Times New Roman"/>
              </a:rPr>
              <a:t>the</a:t>
            </a:r>
            <a:r>
              <a:rPr lang="en-US" sz="2000" spc="-15" dirty="0">
                <a:latin typeface="Times New Roman"/>
                <a:cs typeface="Times New Roman"/>
              </a:rPr>
              <a:t> </a:t>
            </a:r>
            <a:r>
              <a:rPr lang="en-US" sz="2000" dirty="0">
                <a:latin typeface="Times New Roman"/>
                <a:cs typeface="Times New Roman"/>
              </a:rPr>
              <a:t>insurance</a:t>
            </a:r>
            <a:r>
              <a:rPr lang="en-US" sz="2000" spc="-40" dirty="0">
                <a:latin typeface="Times New Roman"/>
                <a:cs typeface="Times New Roman"/>
              </a:rPr>
              <a:t> </a:t>
            </a:r>
            <a:r>
              <a:rPr lang="en-US" sz="2000" dirty="0">
                <a:latin typeface="Times New Roman"/>
                <a:cs typeface="Times New Roman"/>
              </a:rPr>
              <a:t>fraud</a:t>
            </a:r>
            <a:r>
              <a:rPr lang="en-US" sz="2000" spc="-30" dirty="0">
                <a:latin typeface="Times New Roman"/>
                <a:cs typeface="Times New Roman"/>
              </a:rPr>
              <a:t> </a:t>
            </a:r>
            <a:r>
              <a:rPr lang="en-US" sz="2000" dirty="0">
                <a:latin typeface="Times New Roman"/>
                <a:cs typeface="Times New Roman"/>
              </a:rPr>
              <a:t>detection</a:t>
            </a:r>
            <a:r>
              <a:rPr lang="en-US" sz="2000" spc="-20" dirty="0">
                <a:latin typeface="Times New Roman"/>
                <a:cs typeface="Times New Roman"/>
              </a:rPr>
              <a:t> </a:t>
            </a:r>
            <a:r>
              <a:rPr lang="en-US" sz="2000" spc="-10" dirty="0">
                <a:latin typeface="Times New Roman"/>
                <a:cs typeface="Times New Roman"/>
              </a:rPr>
              <a:t>domain.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LITERATURE REVIEW</a:t>
            </a:r>
            <a:endParaRPr/>
          </a:p>
        </p:txBody>
      </p:sp>
      <p:sp>
        <p:nvSpPr>
          <p:cNvPr id="140" name="Google Shape;140;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DEPARTMENT OF COMPUTER SCIENCE &amp; ENGINEERING</a:t>
            </a:r>
            <a:endParaRPr/>
          </a:p>
        </p:txBody>
      </p:sp>
      <p:sp>
        <p:nvSpPr>
          <p:cNvPr id="141" name="Google Shape;141;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sp>
        <p:nvSpPr>
          <p:cNvPr id="142" name="Google Shape;142;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000"/>
              <a:buChar char="•"/>
            </a:pPr>
            <a:r>
              <a:rPr lang="en-US" sz="2000" dirty="0">
                <a:latin typeface="Times New Roman" panose="02020603050405020304" pitchFamily="18" charset="0"/>
                <a:cs typeface="Times New Roman" panose="02020603050405020304" pitchFamily="18" charset="0"/>
              </a:rPr>
              <a:t>[1]</a:t>
            </a:r>
            <a:r>
              <a:rPr lang="en-US" sz="2000" dirty="0" err="1">
                <a:latin typeface="Times New Roman" panose="02020603050405020304" pitchFamily="18" charset="0"/>
                <a:cs typeface="Times New Roman" panose="02020603050405020304" pitchFamily="18" charset="0"/>
              </a:rPr>
              <a:t>Adedayo</a:t>
            </a:r>
            <a:r>
              <a:rPr lang="en-US" sz="2000" dirty="0">
                <a:latin typeface="Times New Roman" panose="02020603050405020304" pitchFamily="18" charset="0"/>
                <a:cs typeface="Times New Roman" panose="02020603050405020304" pitchFamily="18" charset="0"/>
              </a:rPr>
              <a:t>, et al, (2022) focused on utilizing machine learning algorithms to predict fraud in automobile insurance claims. It presents an in-depth exploration of various machine learning techniques and their application in detecting fraudulent activities. The study aims to enhance prediction accuracy and mitigate financial risks for insurers by developing effective fraud detection models.</a:t>
            </a:r>
          </a:p>
          <a:p>
            <a:pPr marL="0" lvl="0" indent="0" algn="just" rtl="0">
              <a:spcBef>
                <a:spcPts val="0"/>
              </a:spcBef>
              <a:spcAft>
                <a:spcPts val="0"/>
              </a:spcAft>
              <a:buClr>
                <a:schemeClr val="dk1"/>
              </a:buClr>
              <a:buSzPts val="2000"/>
              <a:buNone/>
            </a:pPr>
            <a:endParaRPr lang="en-US" sz="2000" dirty="0">
              <a:latin typeface="Times New Roman" panose="02020603050405020304" pitchFamily="18" charset="0"/>
              <a:cs typeface="Times New Roman" panose="02020603050405020304" pitchFamily="18" charset="0"/>
            </a:endParaRPr>
          </a:p>
          <a:p>
            <a:pPr marL="342900" lvl="0" indent="-342900" algn="just" rtl="0">
              <a:spcBef>
                <a:spcPts val="0"/>
              </a:spcBef>
              <a:spcAft>
                <a:spcPts val="0"/>
              </a:spcAft>
              <a:buClr>
                <a:schemeClr val="dk1"/>
              </a:buClr>
              <a:buSzPts val="2000"/>
              <a:buChar char="•"/>
            </a:pPr>
            <a:r>
              <a:rPr lang="en-US" sz="1800" dirty="0">
                <a:latin typeface="Times New Roman" panose="02020603050405020304" pitchFamily="18" charset="0"/>
                <a:cs typeface="Times New Roman" panose="02020603050405020304" pitchFamily="18" charset="0"/>
              </a:rPr>
              <a:t>[2]Caruana, et al, (2022) explored various methods and technologies employed in detecting fraudulent activities within the automobile insurance sector. The authors likely discuss traditional approaches like manual checks and basic rules, as well as advanced techniques such as machine learning. They examine the challenges faced by insurance companies in detecting fraud and evaluate the effectiveness of different fraud detection strategies. Overall, the article provides valuable insights into the current landscape of automobile insurance fraud detection, offering a foundation for further research and practical application in the field.</a:t>
            </a:r>
            <a:endParaRPr sz="1800" dirty="0">
              <a:latin typeface="Times New Roman" panose="02020603050405020304" pitchFamily="18" charset="0"/>
              <a:cs typeface="Times New Roman" panose="02020603050405020304" pitchFamily="18" charset="0"/>
            </a:endParaRPr>
          </a:p>
        </p:txBody>
      </p:sp>
      <p:sp>
        <p:nvSpPr>
          <p:cNvPr id="143" name="Google Shape;14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17-04-2023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LITERATURE REVIEW</a:t>
            </a:r>
            <a:endParaRPr/>
          </a:p>
        </p:txBody>
      </p:sp>
      <p:sp>
        <p:nvSpPr>
          <p:cNvPr id="140" name="Google Shape;140;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DEPARTMENT OF COMPUTER SCIENCE &amp; ENGINEERING</a:t>
            </a:r>
            <a:endParaRPr/>
          </a:p>
        </p:txBody>
      </p:sp>
      <p:sp>
        <p:nvSpPr>
          <p:cNvPr id="141" name="Google Shape;141;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sp>
        <p:nvSpPr>
          <p:cNvPr id="142" name="Google Shape;142;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000"/>
              <a:buChar char="•"/>
            </a:pPr>
            <a:r>
              <a:rPr lang="en-US" sz="1800" dirty="0">
                <a:latin typeface="Times New Roman" panose="02020603050405020304" pitchFamily="18" charset="0"/>
                <a:cs typeface="Times New Roman" panose="02020603050405020304" pitchFamily="18" charset="0"/>
              </a:rPr>
              <a:t>[3]Elsevier , et al, (2022) investigated how artificial intelligence and machine learning can improve insurance fraud detection. It examines data to find patterns and anomalies indicating fraud in insurance claims. By comparing different AI and ML techniques, the study aims to enhance fraud detection in the insurance industry, providing valuable insights for insurers and policymakers.</a:t>
            </a:r>
          </a:p>
          <a:p>
            <a:pPr marL="342900" lvl="0" indent="-342900" algn="just" rtl="0">
              <a:spcBef>
                <a:spcPts val="0"/>
              </a:spcBef>
              <a:spcAft>
                <a:spcPts val="0"/>
              </a:spcAft>
              <a:buClr>
                <a:schemeClr val="dk1"/>
              </a:buClr>
              <a:buSzPts val="2000"/>
              <a:buChar char="•"/>
            </a:pPr>
            <a:endParaRPr lang="en-US" sz="1800" dirty="0">
              <a:latin typeface="Times New Roman" panose="02020603050405020304" pitchFamily="18" charset="0"/>
              <a:cs typeface="Times New Roman" panose="02020603050405020304" pitchFamily="18" charset="0"/>
            </a:endParaRPr>
          </a:p>
          <a:p>
            <a:pPr marL="342900" lvl="0" indent="-342900" algn="just" rtl="0">
              <a:spcBef>
                <a:spcPts val="0"/>
              </a:spcBef>
              <a:spcAft>
                <a:spcPts val="0"/>
              </a:spcAft>
              <a:buClr>
                <a:schemeClr val="dk1"/>
              </a:buClr>
              <a:buSzPts val="2000"/>
              <a:buChar char="•"/>
            </a:pPr>
            <a:r>
              <a:rPr lang="en-US" sz="1800" dirty="0">
                <a:latin typeface="Times New Roman" panose="02020603050405020304" pitchFamily="18" charset="0"/>
                <a:cs typeface="Times New Roman" panose="02020603050405020304" pitchFamily="18" charset="0"/>
              </a:rPr>
              <a:t>[4]</a:t>
            </a:r>
            <a:r>
              <a:rPr lang="en-US" sz="1800" dirty="0" err="1">
                <a:latin typeface="Times New Roman" panose="02020603050405020304" pitchFamily="18" charset="0"/>
                <a:cs typeface="Times New Roman" panose="02020603050405020304" pitchFamily="18" charset="0"/>
              </a:rPr>
              <a:t>Jenita</a:t>
            </a:r>
            <a:r>
              <a:rPr lang="en-US" sz="1800" dirty="0">
                <a:latin typeface="Times New Roman" panose="02020603050405020304" pitchFamily="18" charset="0"/>
                <a:cs typeface="Times New Roman" panose="02020603050405020304" pitchFamily="18" charset="0"/>
              </a:rPr>
              <a:t> Mary, et al, (2022) explored the application of machine learning classifiers in detecting fraud within healthcare insurance claims. The authors investigate various classifiers and evaluate their effectiveness in identifying fraudulent activities within the healthcare insurance </a:t>
            </a:r>
            <a:r>
              <a:rPr lang="en-US" sz="1800" dirty="0" err="1">
                <a:latin typeface="Times New Roman" panose="02020603050405020304" pitchFamily="18" charset="0"/>
                <a:cs typeface="Times New Roman" panose="02020603050405020304" pitchFamily="18" charset="0"/>
              </a:rPr>
              <a:t>domain.The</a:t>
            </a:r>
            <a:r>
              <a:rPr lang="en-US" sz="1800" dirty="0">
                <a:latin typeface="Times New Roman" panose="02020603050405020304" pitchFamily="18" charset="0"/>
                <a:cs typeface="Times New Roman" panose="02020603050405020304" pitchFamily="18" charset="0"/>
              </a:rPr>
              <a:t> authors probably present insights into the effectiveness of different classifiers in detecting fraud, comparing their performance and accuracy. Through their study, they likely aim to contribute to the development of more robust fraud detection systems.</a:t>
            </a:r>
            <a:endParaRPr sz="1800" dirty="0">
              <a:latin typeface="Times New Roman" panose="02020603050405020304" pitchFamily="18" charset="0"/>
              <a:cs typeface="Times New Roman" panose="02020603050405020304" pitchFamily="18" charset="0"/>
            </a:endParaRPr>
          </a:p>
        </p:txBody>
      </p:sp>
      <p:sp>
        <p:nvSpPr>
          <p:cNvPr id="143" name="Google Shape;14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17-04-2023</a:t>
            </a:r>
            <a:endParaRPr/>
          </a:p>
        </p:txBody>
      </p:sp>
    </p:spTree>
    <p:extLst>
      <p:ext uri="{BB962C8B-B14F-4D97-AF65-F5344CB8AC3E}">
        <p14:creationId xmlns:p14="http://schemas.microsoft.com/office/powerpoint/2010/main" val="335115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LITERATURE REVIEW</a:t>
            </a:r>
            <a:endParaRPr/>
          </a:p>
        </p:txBody>
      </p:sp>
      <p:sp>
        <p:nvSpPr>
          <p:cNvPr id="140" name="Google Shape;140;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DEPARTMENT OF COMPUTER SCIENCE &amp; ENGINEERING</a:t>
            </a:r>
            <a:endParaRPr/>
          </a:p>
        </p:txBody>
      </p:sp>
      <p:sp>
        <p:nvSpPr>
          <p:cNvPr id="141" name="Google Shape;141;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
        <p:nvSpPr>
          <p:cNvPr id="142" name="Google Shape;142;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spcBef>
                <a:spcPts val="0"/>
              </a:spcBef>
              <a:spcAft>
                <a:spcPts val="0"/>
              </a:spcAft>
              <a:buClr>
                <a:schemeClr val="dk1"/>
              </a:buClr>
              <a:buSzPts val="2000"/>
              <a:buChar char="•"/>
            </a:pPr>
            <a:r>
              <a:rPr lang="en-US" sz="1800" dirty="0">
                <a:latin typeface="Times New Roman" panose="02020603050405020304" pitchFamily="18" charset="0"/>
                <a:cs typeface="Times New Roman" panose="02020603050405020304" pitchFamily="18" charset="0"/>
              </a:rPr>
              <a:t>[5]</a:t>
            </a:r>
            <a:r>
              <a:rPr lang="en-US" sz="1800" dirty="0" err="1">
                <a:latin typeface="Times New Roman" panose="02020603050405020304" pitchFamily="18" charset="0"/>
                <a:cs typeface="Times New Roman" panose="02020603050405020304" pitchFamily="18" charset="0"/>
              </a:rPr>
              <a:t>Kapadiya</a:t>
            </a:r>
            <a:r>
              <a:rPr lang="en-US" sz="1800" dirty="0">
                <a:latin typeface="Times New Roman" panose="02020603050405020304" pitchFamily="18" charset="0"/>
                <a:cs typeface="Times New Roman" panose="02020603050405020304" pitchFamily="18" charset="0"/>
              </a:rPr>
              <a:t>, et al, (2023) explored the utilization of blockchain and artificial intelligence (AI) to enhance fraud detection in healthcare insurance. It likely provides an analysis of the current landscape of healthcare insurance fraud, highlighting the shortcomings of traditional detection methods. The authors propose an integrated architecture that combines blockchain technology for secure data storage with AI algorithms for fraud pattern analysis. The article may discuss the technical aspects of this approach and its potential benefits, such as improved accuracy and scalability. </a:t>
            </a:r>
          </a:p>
          <a:p>
            <a:pPr marL="342900" lvl="0" indent="-342900" algn="just" rtl="0">
              <a:spcBef>
                <a:spcPts val="0"/>
              </a:spcBef>
              <a:spcAft>
                <a:spcPts val="0"/>
              </a:spcAft>
              <a:buClr>
                <a:schemeClr val="dk1"/>
              </a:buClr>
              <a:buSzPts val="2000"/>
              <a:buChar char="•"/>
            </a:pPr>
            <a:endParaRPr lang="en-US" sz="1800" dirty="0">
              <a:latin typeface="Times New Roman" panose="02020603050405020304" pitchFamily="18" charset="0"/>
              <a:cs typeface="Times New Roman" panose="02020603050405020304" pitchFamily="18" charset="0"/>
            </a:endParaRPr>
          </a:p>
          <a:p>
            <a:pPr marL="342900" lvl="0" indent="-342900" algn="just" rtl="0">
              <a:spcBef>
                <a:spcPts val="0"/>
              </a:spcBef>
              <a:spcAft>
                <a:spcPts val="0"/>
              </a:spcAft>
              <a:buClr>
                <a:schemeClr val="dk1"/>
              </a:buClr>
              <a:buSzPts val="2000"/>
              <a:buChar char="•"/>
            </a:pPr>
            <a:r>
              <a:rPr lang="en-US" sz="1800" dirty="0">
                <a:latin typeface="Times New Roman" panose="02020603050405020304" pitchFamily="18" charset="0"/>
                <a:cs typeface="Times New Roman" panose="02020603050405020304" pitchFamily="18" charset="0"/>
              </a:rPr>
              <a:t>[6]Mary </a:t>
            </a:r>
            <a:r>
              <a:rPr lang="en-US" sz="1800" dirty="0" err="1">
                <a:latin typeface="Times New Roman" panose="02020603050405020304" pitchFamily="18" charset="0"/>
                <a:cs typeface="Times New Roman" panose="02020603050405020304" pitchFamily="18" charset="0"/>
              </a:rPr>
              <a:t>Arockiam,et</a:t>
            </a:r>
            <a:r>
              <a:rPr lang="en-US" sz="1800" dirty="0">
                <a:latin typeface="Times New Roman" panose="02020603050405020304" pitchFamily="18" charset="0"/>
                <a:cs typeface="Times New Roman" panose="02020603050405020304" pitchFamily="18" charset="0"/>
              </a:rPr>
              <a:t> al, (2022) introduced an innovative approach to fraud detection in the healthcare insurance industry through the utilization of </a:t>
            </a:r>
            <a:r>
              <a:rPr lang="en-US" sz="1800" dirty="0" err="1">
                <a:latin typeface="Times New Roman" panose="02020603050405020304" pitchFamily="18" charset="0"/>
                <a:cs typeface="Times New Roman" panose="02020603050405020304" pitchFamily="18" charset="0"/>
              </a:rPr>
              <a:t>MapReduceIterative</a:t>
            </a:r>
            <a:r>
              <a:rPr lang="en-US" sz="1800" dirty="0">
                <a:latin typeface="Times New Roman" panose="02020603050405020304" pitchFamily="18" charset="0"/>
                <a:cs typeface="Times New Roman" panose="02020603050405020304" pitchFamily="18" charset="0"/>
              </a:rPr>
              <a:t> Support Vector Machine (SVM) classifiers. The study presents a novel system that merges the scalability of MapReduce with the precision of SVM classifiers to efficiently identify fraudulent activities in healthcare insurance claims. By incorporating advanced data processing techniques and machine learning algorithms, the proposed system aims to enhance fraud detection accuracy, thereby bolstering the effectiveness and dependability of healthcare insurance operations. The research contributes to the advancement of robust fraud detection mechanisms tailored specifically for the healthcare insurance domain, addressing the escalating demand for proficient fraud prevention strategies in this sector.</a:t>
            </a:r>
            <a:endParaRPr sz="1800" dirty="0">
              <a:latin typeface="Times New Roman" panose="02020603050405020304" pitchFamily="18" charset="0"/>
              <a:cs typeface="Times New Roman" panose="02020603050405020304" pitchFamily="18" charset="0"/>
            </a:endParaRPr>
          </a:p>
        </p:txBody>
      </p:sp>
      <p:sp>
        <p:nvSpPr>
          <p:cNvPr id="143" name="Google Shape;14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17-04-2023</a:t>
            </a:r>
            <a:endParaRPr/>
          </a:p>
        </p:txBody>
      </p:sp>
    </p:spTree>
    <p:extLst>
      <p:ext uri="{BB962C8B-B14F-4D97-AF65-F5344CB8AC3E}">
        <p14:creationId xmlns:p14="http://schemas.microsoft.com/office/powerpoint/2010/main" val="3877932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LITERATURE REVIEW</a:t>
            </a:r>
            <a:endParaRPr/>
          </a:p>
        </p:txBody>
      </p:sp>
      <p:sp>
        <p:nvSpPr>
          <p:cNvPr id="140" name="Google Shape;140;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BATCH NO:     DEPARTMENT OF COMPUTER SCIENCE &amp; ENGINEERING</a:t>
            </a:r>
            <a:endParaRPr/>
          </a:p>
        </p:txBody>
      </p:sp>
      <p:sp>
        <p:nvSpPr>
          <p:cNvPr id="141" name="Google Shape;141;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
        <p:nvSpPr>
          <p:cNvPr id="142" name="Google Shape;142;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spcBef>
                <a:spcPts val="0"/>
              </a:spcBef>
              <a:spcAft>
                <a:spcPts val="0"/>
              </a:spcAft>
              <a:buClr>
                <a:schemeClr val="dk1"/>
              </a:buClr>
              <a:buSzPts val="2000"/>
              <a:buChar char="•"/>
            </a:pPr>
            <a:r>
              <a:rPr lang="en-US" sz="1800" dirty="0">
                <a:latin typeface="Times New Roman" panose="02020603050405020304" pitchFamily="18" charset="0"/>
                <a:cs typeface="Times New Roman" panose="02020603050405020304" pitchFamily="18" charset="0"/>
              </a:rPr>
              <a:t>[7]Mark Anthony, et al, (2023) presented a comprehensive overview of fraud detection methods in the automobile insurance industry. The authors likely discuss various approaches and technologies utilized for identifying fraudulent activities within insurance claims. Traditional methods such as manual checks and rule-based systems may be compared with more advanced techniques like machine learning and data analytics. Through their examination, they likely aim to offer a comprehensive overview of the strengths and limitations of each approach, along with recommendations for improving fraud detection effectiveness in the context of automobile insurance. </a:t>
            </a:r>
          </a:p>
          <a:p>
            <a:pPr marL="342900" lvl="0" indent="-342900" algn="just" rtl="0">
              <a:spcBef>
                <a:spcPts val="0"/>
              </a:spcBef>
              <a:spcAft>
                <a:spcPts val="0"/>
              </a:spcAft>
              <a:buClr>
                <a:schemeClr val="dk1"/>
              </a:buClr>
              <a:buSzPts val="2000"/>
              <a:buChar char="•"/>
            </a:pPr>
            <a:endParaRPr lang="en-US" sz="1800" dirty="0">
              <a:latin typeface="Times New Roman" panose="02020603050405020304" pitchFamily="18" charset="0"/>
              <a:cs typeface="Times New Roman" panose="02020603050405020304" pitchFamily="18" charset="0"/>
            </a:endParaRPr>
          </a:p>
          <a:p>
            <a:pPr marL="342900" lvl="0" indent="-342900" algn="just" rtl="0">
              <a:spcBef>
                <a:spcPts val="0"/>
              </a:spcBef>
              <a:spcAft>
                <a:spcPts val="0"/>
              </a:spcAft>
              <a:buClr>
                <a:schemeClr val="dk1"/>
              </a:buClr>
              <a:buSzPts val="2000"/>
              <a:buChar char="•"/>
            </a:pPr>
            <a:r>
              <a:rPr lang="en-US" sz="1800" dirty="0">
                <a:latin typeface="Times New Roman" panose="02020603050405020304" pitchFamily="18" charset="0"/>
                <a:cs typeface="Times New Roman" panose="02020603050405020304" pitchFamily="18" charset="0"/>
              </a:rPr>
              <a:t>[8]</a:t>
            </a:r>
            <a:r>
              <a:rPr lang="en-US" sz="1800" dirty="0" err="1">
                <a:latin typeface="Times New Roman" panose="02020603050405020304" pitchFamily="18" charset="0"/>
                <a:cs typeface="Times New Roman" panose="02020603050405020304" pitchFamily="18" charset="0"/>
              </a:rPr>
              <a:t>Nabrawi</a:t>
            </a:r>
            <a:r>
              <a:rPr lang="en-US" sz="1800" dirty="0">
                <a:latin typeface="Times New Roman" panose="02020603050405020304" pitchFamily="18" charset="0"/>
                <a:cs typeface="Times New Roman" panose="02020603050405020304" pitchFamily="18" charset="0"/>
              </a:rPr>
              <a:t>, et al, (2023) demonstrated various machine learning algorithms and methodologies used to analyze healthcare insurance data and identify fraudulent patterns. They may discuss the importance of fraud detection in healthcare insurance and the challenges associated with traditional detection methods. The article may present case studies or experiments demonstrating the effectiveness of machine learning in detecting fraudulent claims. Additionally, it may discuss considerations such as data preprocessing, feature selection, and model evaluation in the context of fraud detection. Overall, the article likely provides valuable insights into leveraging machine learning for improving fraud detection in healthcare insurance, contributing to the advancement of analytics in the healthcare industry.</a:t>
            </a:r>
            <a:endParaRPr sz="1800" dirty="0">
              <a:latin typeface="Times New Roman" panose="02020603050405020304" pitchFamily="18" charset="0"/>
              <a:cs typeface="Times New Roman" panose="02020603050405020304" pitchFamily="18" charset="0"/>
            </a:endParaRPr>
          </a:p>
        </p:txBody>
      </p:sp>
      <p:sp>
        <p:nvSpPr>
          <p:cNvPr id="143" name="Google Shape;14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17-04-2023</a:t>
            </a:r>
            <a:endParaRPr/>
          </a:p>
        </p:txBody>
      </p:sp>
    </p:spTree>
    <p:extLst>
      <p:ext uri="{BB962C8B-B14F-4D97-AF65-F5344CB8AC3E}">
        <p14:creationId xmlns:p14="http://schemas.microsoft.com/office/powerpoint/2010/main" val="185788870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3400</Words>
  <Application>Microsoft Office PowerPoint</Application>
  <PresentationFormat>On-screen Show (4:3)</PresentationFormat>
  <Paragraphs>270</Paragraphs>
  <Slides>41</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Söhne</vt:lpstr>
      <vt:lpstr>Times New Roman</vt:lpstr>
      <vt:lpstr>Wingdings</vt:lpstr>
      <vt:lpstr>Office Theme</vt:lpstr>
      <vt:lpstr>PowerPoint Presentation</vt:lpstr>
      <vt:lpstr>PowerPoint Presentation</vt:lpstr>
      <vt:lpstr>ABSTRACT</vt:lpstr>
      <vt:lpstr>OBJECTIVES </vt:lpstr>
      <vt:lpstr>INTRODUCTION</vt:lpstr>
      <vt:lpstr>LITERATURE REVIEW</vt:lpstr>
      <vt:lpstr>LITERATURE REVIEW</vt:lpstr>
      <vt:lpstr>LITERATURE REVIEW</vt:lpstr>
      <vt:lpstr>LITERATURE REVIEW</vt:lpstr>
      <vt:lpstr>DESIGN AND METHODOLOGIES</vt:lpstr>
      <vt:lpstr>MODULE 1: Data Collection and Pre-processing </vt:lpstr>
      <vt:lpstr>MODULE 2: Feature Selection and Splitting the Data </vt:lpstr>
      <vt:lpstr>MODULE 3: Model Selection and Training </vt:lpstr>
      <vt:lpstr>MODULE 4: Evaluation, Deployment and Maintenance   </vt:lpstr>
      <vt:lpstr>Standards &amp; Policies</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Enhancements</vt:lpstr>
      <vt:lpstr>Web references/video links</vt:lpstr>
      <vt:lpstr>Plagiarism Report of PPT</vt:lpstr>
      <vt:lpstr>Poster Presentation</vt:lpstr>
      <vt:lpstr>GitHub Link (Project Execution Files)</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Yarragorla Teja</cp:lastModifiedBy>
  <cp:revision>24</cp:revision>
  <dcterms:created xsi:type="dcterms:W3CDTF">2020-03-05T03:47:09Z</dcterms:created>
  <dcterms:modified xsi:type="dcterms:W3CDTF">2024-05-07T11:45:17Z</dcterms:modified>
</cp:coreProperties>
</file>