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EC06-C1FB-5A9E-A26A-4A86FEA56411}"/>
              </a:ext>
            </a:extLst>
          </p:cNvPr>
          <p:cNvSpPr>
            <a:spLocks noGrp="1"/>
          </p:cNvSpPr>
          <p:nvPr>
            <p:ph type="ctrTitle"/>
          </p:nvPr>
        </p:nvSpPr>
        <p:spPr/>
        <p:txBody>
          <a:bodyPr/>
          <a:lstStyle/>
          <a:p>
            <a:r>
              <a:rPr lang="en-US" sz="4400" dirty="0"/>
              <a:t>TITLE:</a:t>
            </a:r>
            <a:br>
              <a:rPr lang="en-US" sz="4400" dirty="0"/>
            </a:br>
            <a:r>
              <a:rPr lang="en-US" sz="4400" dirty="0"/>
              <a:t>A PYTHON PROJECT ON ROCK, PAPER AND SCISSORS </a:t>
            </a:r>
            <a:endParaRPr lang="en-IN" sz="4400" dirty="0"/>
          </a:p>
        </p:txBody>
      </p:sp>
      <p:sp>
        <p:nvSpPr>
          <p:cNvPr id="3" name="Subtitle 2">
            <a:extLst>
              <a:ext uri="{FF2B5EF4-FFF2-40B4-BE49-F238E27FC236}">
                <a16:creationId xmlns:a16="http://schemas.microsoft.com/office/drawing/2014/main" id="{F93387B7-71E2-E3A5-4F13-61B4B64BA455}"/>
              </a:ext>
            </a:extLst>
          </p:cNvPr>
          <p:cNvSpPr>
            <a:spLocks noGrp="1"/>
          </p:cNvSpPr>
          <p:nvPr>
            <p:ph type="subTitle" idx="1"/>
          </p:nvPr>
        </p:nvSpPr>
        <p:spPr>
          <a:xfrm>
            <a:off x="8780104" y="1238313"/>
            <a:ext cx="6117739" cy="861420"/>
          </a:xfrm>
        </p:spPr>
        <p:txBody>
          <a:bodyPr/>
          <a:lstStyle/>
          <a:p>
            <a:r>
              <a:rPr lang="en-US" dirty="0"/>
              <a:t>POGULA KARUN RAJ</a:t>
            </a:r>
          </a:p>
          <a:p>
            <a:endParaRPr lang="en-IN" dirty="0"/>
          </a:p>
        </p:txBody>
      </p:sp>
    </p:spTree>
    <p:extLst>
      <p:ext uri="{BB962C8B-B14F-4D97-AF65-F5344CB8AC3E}">
        <p14:creationId xmlns:p14="http://schemas.microsoft.com/office/powerpoint/2010/main" val="357187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2F75-31B4-6D9F-07B5-013E58E96C3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9698C24-7BA1-AEB7-EB47-8B4589271F7B}"/>
              </a:ext>
            </a:extLst>
          </p:cNvPr>
          <p:cNvSpPr>
            <a:spLocks noGrp="1"/>
          </p:cNvSpPr>
          <p:nvPr>
            <p:ph idx="1"/>
          </p:nvPr>
        </p:nvSpPr>
        <p:spPr>
          <a:xfrm>
            <a:off x="567125" y="2556847"/>
            <a:ext cx="9724540" cy="3416300"/>
          </a:xfrm>
        </p:spPr>
        <p:txBody>
          <a:bodyPr>
            <a:normAutofit fontScale="92500"/>
          </a:bodyPr>
          <a:lstStyle/>
          <a:p>
            <a:pPr algn="l"/>
            <a:r>
              <a:rPr lang="en-US" sz="2400" b="0" i="0" dirty="0">
                <a:solidFill>
                  <a:srgbClr val="374151"/>
                </a:solidFill>
                <a:effectLst/>
                <a:latin typeface="Söhne"/>
              </a:rPr>
              <a:t>Rock, Paper, Scissors stands as a timeless game, rooted in ancient decision-making customs, encapsulating elements of strategy, chance, and entertainment. With its fundamental options—rock, paper, and scissors—this game has traversed eras and cultures, embodying simplicity yet enduring appeal.</a:t>
            </a:r>
          </a:p>
          <a:p>
            <a:pPr algn="l"/>
            <a:r>
              <a:rPr lang="en-US" sz="2400" b="0" i="0" dirty="0">
                <a:solidFill>
                  <a:srgbClr val="374151"/>
                </a:solidFill>
                <a:effectLst/>
                <a:latin typeface="Söhne"/>
              </a:rPr>
              <a:t>In this presentation, we aim to uncover the essence of this game and discover how Python, a versatile programming language, infuses vitality into this age-old pastime.</a:t>
            </a:r>
          </a:p>
          <a:p>
            <a:pPr algn="l"/>
            <a:r>
              <a:rPr lang="en-US" sz="2400" b="0" i="0" dirty="0" err="1">
                <a:solidFill>
                  <a:srgbClr val="374151"/>
                </a:solidFill>
                <a:effectLst/>
                <a:latin typeface="Söhne"/>
              </a:rPr>
              <a:t>Now,lets</a:t>
            </a:r>
            <a:r>
              <a:rPr lang="en-US" sz="2400" b="0" i="0" dirty="0">
                <a:solidFill>
                  <a:srgbClr val="374151"/>
                </a:solidFill>
                <a:effectLst/>
                <a:latin typeface="Söhne"/>
              </a:rPr>
              <a:t> see the mechanics behind Rock, Paper, Scissors, observing how Python animates this classic into the digital realm.</a:t>
            </a:r>
          </a:p>
          <a:p>
            <a:endParaRPr lang="en-IN" dirty="0"/>
          </a:p>
        </p:txBody>
      </p:sp>
    </p:spTree>
    <p:extLst>
      <p:ext uri="{BB962C8B-B14F-4D97-AF65-F5344CB8AC3E}">
        <p14:creationId xmlns:p14="http://schemas.microsoft.com/office/powerpoint/2010/main" val="215962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DA12-64EE-5FF3-6D24-E9CCE17F2DED}"/>
              </a:ext>
            </a:extLst>
          </p:cNvPr>
          <p:cNvSpPr>
            <a:spLocks noGrp="1"/>
          </p:cNvSpPr>
          <p:nvPr>
            <p:ph type="title"/>
          </p:nvPr>
        </p:nvSpPr>
        <p:spPr/>
        <p:txBody>
          <a:bodyPr/>
          <a:lstStyle/>
          <a:p>
            <a:r>
              <a:rPr lang="en-US" dirty="0"/>
              <a:t>OBJECTIVES :</a:t>
            </a:r>
            <a:endParaRPr lang="en-IN" dirty="0"/>
          </a:p>
        </p:txBody>
      </p:sp>
      <p:sp>
        <p:nvSpPr>
          <p:cNvPr id="4" name="Rectangle 2">
            <a:extLst>
              <a:ext uri="{FF2B5EF4-FFF2-40B4-BE49-F238E27FC236}">
                <a16:creationId xmlns:a16="http://schemas.microsoft.com/office/drawing/2014/main" id="{B39A1A68-BA50-24D4-A599-E2D9B192974D}"/>
              </a:ext>
            </a:extLst>
          </p:cNvPr>
          <p:cNvSpPr>
            <a:spLocks noGrp="1" noChangeArrowheads="1"/>
          </p:cNvSpPr>
          <p:nvPr>
            <p:ph idx="1"/>
          </p:nvPr>
        </p:nvSpPr>
        <p:spPr bwMode="auto">
          <a:xfrm>
            <a:off x="300134" y="2273050"/>
            <a:ext cx="11891866"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inherit"/>
              </a:rPr>
              <a:t>____) __import random</a:t>
            </a:r>
          </a:p>
          <a:p>
            <a:pPr algn="l">
              <a:buFont typeface="+mj-lt"/>
              <a:buAutoNum type="arabicPeriod"/>
            </a:pPr>
            <a:r>
              <a:rPr lang="en-US" sz="2000" b="1" i="0" dirty="0">
                <a:solidFill>
                  <a:srgbClr val="374151"/>
                </a:solidFill>
                <a:effectLst/>
                <a:latin typeface="Söhne"/>
              </a:rPr>
              <a:t>Introduction to Classic Games:</a:t>
            </a:r>
            <a:r>
              <a:rPr lang="en-US" sz="2000" b="0" i="0" dirty="0">
                <a:solidFill>
                  <a:srgbClr val="374151"/>
                </a:solidFill>
                <a:effectLst/>
                <a:latin typeface="Söhne"/>
              </a:rPr>
              <a:t> Use Rock, Paper, Scissors as an entry point to discuss the significance of traditional games and their cultural relevance.</a:t>
            </a:r>
          </a:p>
          <a:p>
            <a:pPr algn="l">
              <a:buFont typeface="+mj-lt"/>
              <a:buAutoNum type="arabicPeriod"/>
            </a:pPr>
            <a:r>
              <a:rPr lang="en-US" sz="2000" b="1" i="0" dirty="0">
                <a:solidFill>
                  <a:srgbClr val="374151"/>
                </a:solidFill>
                <a:effectLst/>
                <a:latin typeface="Söhne"/>
              </a:rPr>
              <a:t>Exploring Decision-Making in Games:</a:t>
            </a:r>
            <a:r>
              <a:rPr lang="en-US" sz="2000" b="0" i="0" dirty="0">
                <a:solidFill>
                  <a:srgbClr val="374151"/>
                </a:solidFill>
                <a:effectLst/>
                <a:latin typeface="Söhne"/>
              </a:rPr>
              <a:t> Analyze how Rock, Paper, Scissors represents decision-making, strategy, and probability within a simple game framework.</a:t>
            </a:r>
          </a:p>
          <a:p>
            <a:pPr algn="l">
              <a:buFont typeface="+mj-lt"/>
              <a:buAutoNum type="arabicPeriod"/>
            </a:pPr>
            <a:r>
              <a:rPr lang="en-US" sz="2000" b="1" i="0" dirty="0">
                <a:solidFill>
                  <a:srgbClr val="374151"/>
                </a:solidFill>
                <a:effectLst/>
                <a:latin typeface="Söhne"/>
              </a:rPr>
              <a:t>Understanding Python Basics:</a:t>
            </a:r>
            <a:r>
              <a:rPr lang="en-US" sz="2000" b="0" i="0" dirty="0">
                <a:solidFill>
                  <a:srgbClr val="374151"/>
                </a:solidFill>
                <a:effectLst/>
                <a:latin typeface="Söhne"/>
              </a:rPr>
              <a:t> Showcase how Python programming can be used to simulate and implement simple game logic, making it an engaging introduction to programming concepts.</a:t>
            </a:r>
          </a:p>
          <a:p>
            <a:pPr algn="l">
              <a:buFont typeface="+mj-lt"/>
              <a:buAutoNum type="arabicPeriod"/>
            </a:pPr>
            <a:r>
              <a:rPr lang="en-US" sz="2000" b="1" i="0" dirty="0">
                <a:solidFill>
                  <a:srgbClr val="374151"/>
                </a:solidFill>
                <a:effectLst/>
                <a:latin typeface="Söhne"/>
              </a:rPr>
              <a:t>Demonstrating Logic and Conditional Statements:</a:t>
            </a:r>
            <a:r>
              <a:rPr lang="en-US" sz="2000" b="0" i="0" dirty="0">
                <a:solidFill>
                  <a:srgbClr val="374151"/>
                </a:solidFill>
                <a:effectLst/>
                <a:latin typeface="Söhne"/>
              </a:rPr>
              <a:t> Highlight how the game's rules translate into programming logic, showcasing the usage of if-else statements and conditional checks.</a:t>
            </a:r>
          </a:p>
          <a:p>
            <a:pPr algn="l">
              <a:buFont typeface="+mj-lt"/>
              <a:buAutoNum type="arabicPeriod"/>
            </a:pPr>
            <a:r>
              <a:rPr lang="en-US" sz="2000" b="1" i="0" dirty="0">
                <a:solidFill>
                  <a:srgbClr val="374151"/>
                </a:solidFill>
                <a:effectLst/>
                <a:latin typeface="Söhne"/>
              </a:rPr>
              <a:t>Interactive Learning:</a:t>
            </a:r>
            <a:r>
              <a:rPr lang="en-US" sz="2000" b="0" i="0" dirty="0">
                <a:solidFill>
                  <a:srgbClr val="374151"/>
                </a:solidFill>
                <a:effectLst/>
                <a:latin typeface="Söhne"/>
              </a:rPr>
              <a:t> Engage the audience with interactive elements, possibly by demonstrating the code execution or encouraging participation in a simulated game.</a:t>
            </a:r>
          </a:p>
          <a:p>
            <a:pPr algn="l">
              <a:buFont typeface="+mj-lt"/>
              <a:buAutoNum type="arabicPeriod"/>
            </a:pPr>
            <a:r>
              <a:rPr lang="en-US" sz="2000" b="1" i="0" dirty="0">
                <a:solidFill>
                  <a:srgbClr val="374151"/>
                </a:solidFill>
                <a:effectLst/>
                <a:latin typeface="Söhne"/>
              </a:rPr>
              <a:t>Encouraging Problem Solving:</a:t>
            </a:r>
            <a:r>
              <a:rPr lang="en-US" sz="2000" b="0" i="0" dirty="0">
                <a:solidFill>
                  <a:srgbClr val="374151"/>
                </a:solidFill>
                <a:effectLst/>
                <a:latin typeface="Söhne"/>
              </a:rPr>
              <a:t> Emphasize the problem-solving aspect of programming by dissecting the game's mechanics and how they are translated into code.</a:t>
            </a:r>
          </a:p>
          <a:p>
            <a:pPr algn="l">
              <a:buFont typeface="+mj-lt"/>
              <a:buAutoNum type="arabicPeriod"/>
            </a:pPr>
            <a:r>
              <a:rPr lang="en-US" sz="2000" b="1" i="0" dirty="0">
                <a:solidFill>
                  <a:srgbClr val="374151"/>
                </a:solidFill>
                <a:effectLst/>
                <a:latin typeface="Söhne"/>
              </a:rPr>
              <a:t>Inspiring Further Exploration:</a:t>
            </a:r>
            <a:r>
              <a:rPr lang="en-US" sz="2000" b="0" i="0" dirty="0">
                <a:solidFill>
                  <a:srgbClr val="374151"/>
                </a:solidFill>
                <a:effectLst/>
                <a:latin typeface="Söhne"/>
              </a:rPr>
              <a:t> Encourage the audience to explore more complex games or programming challenges using the foundational concepts demonstrated through Rock, Paper, Scissors.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inherit"/>
            </a:endParaRPr>
          </a:p>
        </p:txBody>
      </p:sp>
    </p:spTree>
    <p:extLst>
      <p:ext uri="{BB962C8B-B14F-4D97-AF65-F5344CB8AC3E}">
        <p14:creationId xmlns:p14="http://schemas.microsoft.com/office/powerpoint/2010/main" val="137436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50B4B-9F50-7C5D-D1E7-84CE0DF1D05E}"/>
              </a:ext>
            </a:extLst>
          </p:cNvPr>
          <p:cNvSpPr txBox="1"/>
          <p:nvPr/>
        </p:nvSpPr>
        <p:spPr>
          <a:xfrm>
            <a:off x="930728" y="137041"/>
            <a:ext cx="6097554" cy="7294305"/>
          </a:xfrm>
          <a:prstGeom prst="rect">
            <a:avLst/>
          </a:prstGeom>
          <a:noFill/>
        </p:spPr>
        <p:txBody>
          <a:bodyPr wrap="square">
            <a:spAutoFit/>
          </a:bodyPr>
          <a:lstStyle/>
          <a:p>
            <a:r>
              <a:rPr lang="en-IN" sz="3600" b="1" dirty="0"/>
              <a:t>PYTHON CODE :</a:t>
            </a:r>
          </a:p>
          <a:p>
            <a:endParaRPr lang="en-IN" sz="3600" b="1" dirty="0"/>
          </a:p>
          <a:p>
            <a:r>
              <a:rPr lang="en-IN" dirty="0"/>
              <a:t>import random</a:t>
            </a:r>
          </a:p>
          <a:p>
            <a:endParaRPr lang="en-IN" dirty="0"/>
          </a:p>
          <a:p>
            <a:r>
              <a:rPr lang="en-IN" dirty="0"/>
              <a:t># Function to get user choice with input validation</a:t>
            </a:r>
          </a:p>
          <a:p>
            <a:r>
              <a:rPr lang="en-IN" dirty="0"/>
              <a:t>def </a:t>
            </a:r>
            <a:r>
              <a:rPr lang="en-IN" dirty="0" err="1"/>
              <a:t>get_user_choice</a:t>
            </a:r>
            <a:r>
              <a:rPr lang="en-IN" dirty="0"/>
              <a:t>():</a:t>
            </a:r>
          </a:p>
          <a:p>
            <a:r>
              <a:rPr lang="en-IN" dirty="0"/>
              <a:t>    # Ask for user input and convert it to lowercase</a:t>
            </a:r>
          </a:p>
          <a:p>
            <a:r>
              <a:rPr lang="en-IN" dirty="0"/>
              <a:t>    </a:t>
            </a:r>
            <a:r>
              <a:rPr lang="en-IN" dirty="0" err="1"/>
              <a:t>user_choice</a:t>
            </a:r>
            <a:r>
              <a:rPr lang="en-IN" dirty="0"/>
              <a:t> = input("Enter your choice (rock, paper, or scissors): ").lower()</a:t>
            </a:r>
          </a:p>
          <a:p>
            <a:r>
              <a:rPr lang="en-IN" dirty="0"/>
              <a:t>    </a:t>
            </a:r>
          </a:p>
          <a:p>
            <a:r>
              <a:rPr lang="en-IN" dirty="0"/>
              <a:t>    # Validate user input</a:t>
            </a:r>
          </a:p>
          <a:p>
            <a:r>
              <a:rPr lang="en-IN" dirty="0"/>
              <a:t>    while </a:t>
            </a:r>
            <a:r>
              <a:rPr lang="en-IN" dirty="0" err="1"/>
              <a:t>user_choice</a:t>
            </a:r>
            <a:r>
              <a:rPr lang="en-IN" dirty="0"/>
              <a:t> not in ["rock", "paper", "scissors"]:</a:t>
            </a:r>
          </a:p>
          <a:p>
            <a:r>
              <a:rPr lang="en-IN" dirty="0"/>
              <a:t>        print("Invalid choice. Please enter rock, paper, or scissors.")</a:t>
            </a:r>
          </a:p>
          <a:p>
            <a:r>
              <a:rPr lang="en-IN" dirty="0"/>
              <a:t>        </a:t>
            </a:r>
            <a:r>
              <a:rPr lang="en-IN" dirty="0" err="1"/>
              <a:t>user_choice</a:t>
            </a:r>
            <a:r>
              <a:rPr lang="en-IN" dirty="0"/>
              <a:t> = input("Enter your choice (rock, paper, or scissors): ").lower()</a:t>
            </a:r>
          </a:p>
          <a:p>
            <a:r>
              <a:rPr lang="en-IN" dirty="0"/>
              <a:t>    </a:t>
            </a:r>
          </a:p>
          <a:p>
            <a:r>
              <a:rPr lang="en-IN" dirty="0"/>
              <a:t>    return </a:t>
            </a:r>
            <a:r>
              <a:rPr lang="en-IN" dirty="0" err="1"/>
              <a:t>user_choice</a:t>
            </a:r>
            <a:endParaRPr lang="en-IN" dirty="0"/>
          </a:p>
          <a:p>
            <a:endParaRPr lang="en-IN" dirty="0"/>
          </a:p>
          <a:p>
            <a:r>
              <a:rPr lang="en-IN" dirty="0"/>
              <a:t># Function to get computer's random choice</a:t>
            </a:r>
          </a:p>
          <a:p>
            <a:r>
              <a:rPr lang="en-IN" dirty="0"/>
              <a:t>def </a:t>
            </a:r>
            <a:r>
              <a:rPr lang="en-IN" dirty="0" err="1"/>
              <a:t>get_computer_choice</a:t>
            </a:r>
            <a:r>
              <a:rPr lang="en-IN" dirty="0"/>
              <a:t>():</a:t>
            </a:r>
          </a:p>
          <a:p>
            <a:r>
              <a:rPr lang="en-IN" dirty="0"/>
              <a:t>    return </a:t>
            </a:r>
            <a:r>
              <a:rPr lang="en-IN" dirty="0" err="1"/>
              <a:t>random.choice</a:t>
            </a:r>
            <a:r>
              <a:rPr lang="en-IN" dirty="0"/>
              <a:t>(["rock", "paper", "scissors"])</a:t>
            </a:r>
          </a:p>
          <a:p>
            <a:endParaRPr lang="en-IN" dirty="0"/>
          </a:p>
          <a:p>
            <a:endParaRPr lang="en-IN" dirty="0"/>
          </a:p>
        </p:txBody>
      </p:sp>
    </p:spTree>
    <p:extLst>
      <p:ext uri="{BB962C8B-B14F-4D97-AF65-F5344CB8AC3E}">
        <p14:creationId xmlns:p14="http://schemas.microsoft.com/office/powerpoint/2010/main" val="355055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A280D-EEA4-D401-6A46-A6196E28DA38}"/>
              </a:ext>
            </a:extLst>
          </p:cNvPr>
          <p:cNvSpPr txBox="1"/>
          <p:nvPr/>
        </p:nvSpPr>
        <p:spPr>
          <a:xfrm>
            <a:off x="958721" y="320991"/>
            <a:ext cx="6097554" cy="6740307"/>
          </a:xfrm>
          <a:prstGeom prst="rect">
            <a:avLst/>
          </a:prstGeom>
          <a:noFill/>
        </p:spPr>
        <p:txBody>
          <a:bodyPr wrap="square">
            <a:spAutoFit/>
          </a:bodyPr>
          <a:lstStyle/>
          <a:p>
            <a:r>
              <a:rPr lang="en-IN" dirty="0"/>
              <a:t># Function to determine the winner</a:t>
            </a:r>
          </a:p>
          <a:p>
            <a:r>
              <a:rPr lang="en-IN" dirty="0"/>
              <a:t>def </a:t>
            </a:r>
            <a:r>
              <a:rPr lang="en-IN" dirty="0" err="1"/>
              <a:t>determine_winner</a:t>
            </a:r>
            <a:r>
              <a:rPr lang="en-IN" dirty="0"/>
              <a:t>(</a:t>
            </a:r>
            <a:r>
              <a:rPr lang="en-IN" dirty="0" err="1"/>
              <a:t>user_choice</a:t>
            </a:r>
            <a:r>
              <a:rPr lang="en-IN" dirty="0"/>
              <a:t>, </a:t>
            </a:r>
            <a:r>
              <a:rPr lang="en-IN" dirty="0" err="1"/>
              <a:t>computer_choice</a:t>
            </a:r>
            <a:r>
              <a:rPr lang="en-IN" dirty="0"/>
              <a:t>):</a:t>
            </a:r>
          </a:p>
          <a:p>
            <a:r>
              <a:rPr lang="en-IN" dirty="0"/>
              <a:t>    print(f "You chose {user choice}.")</a:t>
            </a:r>
          </a:p>
          <a:p>
            <a:r>
              <a:rPr lang="en-IN" dirty="0"/>
              <a:t>    print(f "The computer chose {computer choice}.")</a:t>
            </a:r>
          </a:p>
          <a:p>
            <a:endParaRPr lang="en-IN" dirty="0"/>
          </a:p>
          <a:p>
            <a:r>
              <a:rPr lang="en-IN" dirty="0"/>
              <a:t>    # Logic to determine the winner based on choices</a:t>
            </a:r>
          </a:p>
          <a:p>
            <a:r>
              <a:rPr lang="en-IN" dirty="0"/>
              <a:t>    if user choice == computer choice:</a:t>
            </a:r>
          </a:p>
          <a:p>
            <a:r>
              <a:rPr lang="en-IN" dirty="0"/>
              <a:t>        return "It's a tie!"</a:t>
            </a:r>
          </a:p>
          <a:p>
            <a:r>
              <a:rPr lang="en-IN" dirty="0"/>
              <a:t>    </a:t>
            </a:r>
            <a:r>
              <a:rPr lang="en-IN" dirty="0" err="1"/>
              <a:t>elif</a:t>
            </a:r>
            <a:r>
              <a:rPr lang="en-IN" dirty="0"/>
              <a:t> (</a:t>
            </a:r>
          </a:p>
          <a:p>
            <a:r>
              <a:rPr lang="en-IN" dirty="0"/>
              <a:t>        (user choice == "rock" and computer choice == "scissors") or</a:t>
            </a:r>
          </a:p>
          <a:p>
            <a:r>
              <a:rPr lang="en-IN" dirty="0"/>
              <a:t>        (user choice == "paper" and computer choice == "rock") or</a:t>
            </a:r>
          </a:p>
          <a:p>
            <a:r>
              <a:rPr lang="en-IN" dirty="0"/>
              <a:t>        (</a:t>
            </a:r>
            <a:r>
              <a:rPr lang="en-IN" dirty="0" err="1"/>
              <a:t>user_choice</a:t>
            </a:r>
            <a:r>
              <a:rPr lang="en-IN" dirty="0"/>
              <a:t> == "scissors" and </a:t>
            </a:r>
            <a:r>
              <a:rPr lang="en-IN" dirty="0" err="1"/>
              <a:t>computer_choice</a:t>
            </a:r>
            <a:r>
              <a:rPr lang="en-IN" dirty="0"/>
              <a:t> == "paper")</a:t>
            </a:r>
          </a:p>
          <a:p>
            <a:r>
              <a:rPr lang="en-IN" dirty="0"/>
              <a:t>    ):</a:t>
            </a:r>
          </a:p>
          <a:p>
            <a:r>
              <a:rPr lang="en-IN" dirty="0"/>
              <a:t>        return "You win!"</a:t>
            </a:r>
          </a:p>
          <a:p>
            <a:r>
              <a:rPr lang="en-IN" dirty="0"/>
              <a:t>    else:</a:t>
            </a:r>
          </a:p>
          <a:p>
            <a:r>
              <a:rPr lang="en-IN" dirty="0"/>
              <a:t>        return "You lost!"</a:t>
            </a:r>
          </a:p>
          <a:p>
            <a:endParaRPr lang="en-IN" dirty="0"/>
          </a:p>
          <a:p>
            <a:r>
              <a:rPr lang="en-IN" dirty="0"/>
              <a:t># Main function to execute the game</a:t>
            </a:r>
          </a:p>
          <a:p>
            <a:r>
              <a:rPr lang="en-IN" dirty="0"/>
              <a:t>if __name__ == "__main__":</a:t>
            </a:r>
          </a:p>
          <a:p>
            <a:r>
              <a:rPr lang="en-IN" dirty="0"/>
              <a:t>    </a:t>
            </a:r>
          </a:p>
        </p:txBody>
      </p:sp>
    </p:spTree>
    <p:extLst>
      <p:ext uri="{BB962C8B-B14F-4D97-AF65-F5344CB8AC3E}">
        <p14:creationId xmlns:p14="http://schemas.microsoft.com/office/powerpoint/2010/main" val="18793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00551-9113-5723-D14A-97E99899B363}"/>
              </a:ext>
            </a:extLst>
          </p:cNvPr>
          <p:cNvSpPr txBox="1"/>
          <p:nvPr/>
        </p:nvSpPr>
        <p:spPr>
          <a:xfrm>
            <a:off x="921399" y="781940"/>
            <a:ext cx="6097554" cy="2308324"/>
          </a:xfrm>
          <a:prstGeom prst="rect">
            <a:avLst/>
          </a:prstGeom>
          <a:noFill/>
        </p:spPr>
        <p:txBody>
          <a:bodyPr wrap="square">
            <a:spAutoFit/>
          </a:bodyPr>
          <a:lstStyle/>
          <a:p>
            <a:r>
              <a:rPr lang="en-IN" dirty="0"/>
              <a:t># Get user and computer choices</a:t>
            </a:r>
          </a:p>
          <a:p>
            <a:r>
              <a:rPr lang="en-IN" dirty="0"/>
              <a:t>    </a:t>
            </a:r>
            <a:r>
              <a:rPr lang="en-IN" dirty="0" err="1"/>
              <a:t>user_choice</a:t>
            </a:r>
            <a:r>
              <a:rPr lang="en-IN" dirty="0"/>
              <a:t> = </a:t>
            </a:r>
            <a:r>
              <a:rPr lang="en-IN" dirty="0" err="1"/>
              <a:t>get_user_choice</a:t>
            </a:r>
            <a:r>
              <a:rPr lang="en-IN" dirty="0"/>
              <a:t>()</a:t>
            </a:r>
          </a:p>
          <a:p>
            <a:r>
              <a:rPr lang="en-IN" dirty="0"/>
              <a:t>    </a:t>
            </a:r>
            <a:r>
              <a:rPr lang="en-IN" dirty="0" err="1"/>
              <a:t>computer_choice</a:t>
            </a:r>
            <a:r>
              <a:rPr lang="en-IN" dirty="0"/>
              <a:t> = </a:t>
            </a:r>
            <a:r>
              <a:rPr lang="en-IN" dirty="0" err="1"/>
              <a:t>get_computer_choice</a:t>
            </a:r>
            <a:r>
              <a:rPr lang="en-IN" dirty="0"/>
              <a:t>()</a:t>
            </a:r>
          </a:p>
          <a:p>
            <a:r>
              <a:rPr lang="en-IN" dirty="0"/>
              <a:t>    </a:t>
            </a:r>
          </a:p>
          <a:p>
            <a:r>
              <a:rPr lang="en-IN" dirty="0"/>
              <a:t>    # Determine the winner and print the result</a:t>
            </a:r>
          </a:p>
          <a:p>
            <a:r>
              <a:rPr lang="en-IN" dirty="0"/>
              <a:t>    result = </a:t>
            </a:r>
            <a:r>
              <a:rPr lang="en-IN" dirty="0" err="1"/>
              <a:t>determine_winner</a:t>
            </a:r>
            <a:r>
              <a:rPr lang="en-IN" dirty="0"/>
              <a:t>(</a:t>
            </a:r>
            <a:r>
              <a:rPr lang="en-IN" dirty="0" err="1"/>
              <a:t>user_choice</a:t>
            </a:r>
            <a:r>
              <a:rPr lang="en-IN" dirty="0"/>
              <a:t>, </a:t>
            </a:r>
            <a:r>
              <a:rPr lang="en-IN" dirty="0" err="1"/>
              <a:t>computer_choice</a:t>
            </a:r>
            <a:r>
              <a:rPr lang="en-IN" dirty="0"/>
              <a:t>)</a:t>
            </a:r>
          </a:p>
          <a:p>
            <a:r>
              <a:rPr lang="en-IN" dirty="0"/>
              <a:t>    print(result)</a:t>
            </a:r>
          </a:p>
        </p:txBody>
      </p:sp>
    </p:spTree>
    <p:extLst>
      <p:ext uri="{BB962C8B-B14F-4D97-AF65-F5344CB8AC3E}">
        <p14:creationId xmlns:p14="http://schemas.microsoft.com/office/powerpoint/2010/main" val="85280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ock paper scissors video">
            <a:hlinkClick r:id="" action="ppaction://media"/>
            <a:extLst>
              <a:ext uri="{FF2B5EF4-FFF2-40B4-BE49-F238E27FC236}">
                <a16:creationId xmlns:a16="http://schemas.microsoft.com/office/drawing/2014/main" id="{546FDEB6-BAE3-8C2B-B61B-956E3C81733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41175" y="499813"/>
            <a:ext cx="10753855" cy="6049044"/>
          </a:xfrm>
          <a:prstGeom prst="rect">
            <a:avLst/>
          </a:prstGeom>
        </p:spPr>
      </p:pic>
    </p:spTree>
    <p:extLst>
      <p:ext uri="{BB962C8B-B14F-4D97-AF65-F5344CB8AC3E}">
        <p14:creationId xmlns:p14="http://schemas.microsoft.com/office/powerpoint/2010/main" val="21040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8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C11AC-F5A1-4DF1-8A64-DF34C2FD3DA5}"/>
              </a:ext>
            </a:extLst>
          </p:cNvPr>
          <p:cNvSpPr txBox="1"/>
          <p:nvPr/>
        </p:nvSpPr>
        <p:spPr>
          <a:xfrm>
            <a:off x="790770" y="612844"/>
            <a:ext cx="9407589" cy="5632311"/>
          </a:xfrm>
          <a:prstGeom prst="rect">
            <a:avLst/>
          </a:prstGeom>
          <a:noFill/>
        </p:spPr>
        <p:txBody>
          <a:bodyPr wrap="square">
            <a:spAutoFit/>
          </a:bodyPr>
          <a:lstStyle/>
          <a:p>
            <a:pPr algn="l"/>
            <a:r>
              <a:rPr lang="en-US" sz="4000" b="1"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GAME FLOW :</a:t>
            </a:r>
          </a:p>
          <a:p>
            <a:pPr algn="l">
              <a:buFont typeface="+mj-lt"/>
              <a:buAutoNum type="arabicPeriod"/>
            </a:pPr>
            <a:r>
              <a:rPr lang="en-US" sz="2000" b="1" i="0" dirty="0">
                <a:solidFill>
                  <a:srgbClr val="374151"/>
                </a:solidFill>
                <a:effectLst/>
                <a:latin typeface="Söhne"/>
              </a:rPr>
              <a:t>Player Interaction:</a:t>
            </a:r>
            <a:r>
              <a:rPr lang="en-US" sz="2000" b="0" i="0" dirty="0">
                <a:solidFill>
                  <a:srgbClr val="374151"/>
                </a:solidFill>
                <a:effectLst/>
                <a:latin typeface="Söhne"/>
              </a:rPr>
              <a:t> Players make their choices by selecting one of the three options, typically by verbal or physical representation (e.g., hand gestures).</a:t>
            </a:r>
          </a:p>
          <a:p>
            <a:pPr algn="l">
              <a:buFont typeface="+mj-lt"/>
              <a:buAutoNum type="arabicPeriod"/>
            </a:pPr>
            <a:r>
              <a:rPr lang="en-US" sz="2000" b="1" i="0" dirty="0">
                <a:solidFill>
                  <a:srgbClr val="374151"/>
                </a:solidFill>
                <a:effectLst/>
                <a:latin typeface="Söhne"/>
              </a:rPr>
              <a:t>Computer's Choice:</a:t>
            </a:r>
            <a:r>
              <a:rPr lang="en-US" sz="2000" b="0" i="0" dirty="0">
                <a:solidFill>
                  <a:srgbClr val="374151"/>
                </a:solidFill>
                <a:effectLst/>
                <a:latin typeface="Söhne"/>
              </a:rPr>
              <a:t> Emphasize that in a computerized version, the computer randomly selects one of the three options as the opponent's choice.</a:t>
            </a:r>
          </a:p>
          <a:p>
            <a:pPr algn="l">
              <a:buFont typeface="+mj-lt"/>
              <a:buAutoNum type="arabicPeriod"/>
            </a:pPr>
            <a:r>
              <a:rPr lang="en-US" sz="2000" b="1" i="0" dirty="0">
                <a:solidFill>
                  <a:srgbClr val="374151"/>
                </a:solidFill>
                <a:effectLst/>
                <a:latin typeface="Söhne"/>
              </a:rPr>
              <a:t>Comparison and Decision:</a:t>
            </a:r>
            <a:r>
              <a:rPr lang="en-US" sz="2000" b="0" i="0" dirty="0">
                <a:solidFill>
                  <a:srgbClr val="374151"/>
                </a:solidFill>
                <a:effectLst/>
                <a:latin typeface="Söhne"/>
              </a:rPr>
              <a:t> The choices made by both the player and the computer are compared to determine the winner based on simple rules:</a:t>
            </a:r>
          </a:p>
          <a:p>
            <a:pPr marL="742950" lvl="1" indent="-285750" algn="l">
              <a:buFont typeface="+mj-lt"/>
              <a:buAutoNum type="arabicPeriod"/>
            </a:pPr>
            <a:r>
              <a:rPr lang="en-US" sz="2000" b="0" i="0" dirty="0">
                <a:solidFill>
                  <a:srgbClr val="374151"/>
                </a:solidFill>
                <a:effectLst/>
                <a:latin typeface="Söhne"/>
              </a:rPr>
              <a:t>Rock crushes scissors, scissors cuts paper, paper covers rock.</a:t>
            </a:r>
          </a:p>
          <a:p>
            <a:pPr marL="742950" lvl="1" indent="-285750" algn="l">
              <a:buFont typeface="+mj-lt"/>
              <a:buAutoNum type="arabicPeriod"/>
            </a:pPr>
            <a:r>
              <a:rPr lang="en-US" sz="2000" b="0" i="0" dirty="0">
                <a:solidFill>
                  <a:srgbClr val="374151"/>
                </a:solidFill>
                <a:effectLst/>
                <a:latin typeface="Söhne"/>
              </a:rPr>
              <a:t>Highlight how ties occur when both sides choose the same option.</a:t>
            </a:r>
          </a:p>
          <a:p>
            <a:pPr algn="l">
              <a:buFont typeface="+mj-lt"/>
              <a:buAutoNum type="arabicPeriod"/>
            </a:pPr>
            <a:r>
              <a:rPr lang="en-US" sz="2000" b="1" i="0" dirty="0">
                <a:solidFill>
                  <a:srgbClr val="374151"/>
                </a:solidFill>
                <a:effectLst/>
                <a:latin typeface="Söhne"/>
              </a:rPr>
              <a:t>Result Announcement:</a:t>
            </a:r>
            <a:r>
              <a:rPr lang="en-US" sz="2000" b="0" i="0" dirty="0">
                <a:solidFill>
                  <a:srgbClr val="374151"/>
                </a:solidFill>
                <a:effectLst/>
                <a:latin typeface="Söhne"/>
              </a:rPr>
              <a:t> Display the winner or declare a tie based on the comparison made between the choices.</a:t>
            </a:r>
          </a:p>
          <a:p>
            <a:pPr algn="l">
              <a:buFont typeface="+mj-lt"/>
              <a:buAutoNum type="arabicPeriod"/>
            </a:pPr>
            <a:r>
              <a:rPr lang="en-US" sz="2000" b="1" i="0" dirty="0">
                <a:solidFill>
                  <a:srgbClr val="374151"/>
                </a:solidFill>
                <a:effectLst/>
                <a:latin typeface="Söhne"/>
              </a:rPr>
              <a:t>Game Continuation:</a:t>
            </a:r>
            <a:r>
              <a:rPr lang="en-US" sz="2000" b="0" i="0" dirty="0">
                <a:solidFill>
                  <a:srgbClr val="374151"/>
                </a:solidFill>
                <a:effectLst/>
                <a:latin typeface="Söhne"/>
              </a:rPr>
              <a:t> Mention that the game can be played in rounds, allowing players to continue making choices until they decide to stop.</a:t>
            </a:r>
          </a:p>
          <a:p>
            <a:pPr algn="l">
              <a:buFont typeface="+mj-lt"/>
              <a:buAutoNum type="arabicPeriod"/>
            </a:pPr>
            <a:r>
              <a:rPr lang="en-US" sz="2000" b="1" i="0" dirty="0">
                <a:solidFill>
                  <a:srgbClr val="374151"/>
                </a:solidFill>
                <a:effectLst/>
                <a:latin typeface="Söhne"/>
              </a:rPr>
              <a:t>Python Implementation:</a:t>
            </a:r>
            <a:r>
              <a:rPr lang="en-US" sz="2000" b="0" i="0" dirty="0">
                <a:solidFill>
                  <a:srgbClr val="374151"/>
                </a:solidFill>
                <a:effectLst/>
                <a:latin typeface="Söhne"/>
              </a:rPr>
              <a:t> Discuss how these steps translate into a Python program, involving user input, random selection, comparison, and result determination.</a:t>
            </a:r>
          </a:p>
          <a:p>
            <a:pPr algn="l">
              <a:buFont typeface="+mj-lt"/>
              <a:buAutoNum type="arabicPeriod"/>
            </a:pPr>
            <a:r>
              <a:rPr lang="en-US" sz="2000" b="1" i="0" dirty="0">
                <a:solidFill>
                  <a:srgbClr val="374151"/>
                </a:solidFill>
                <a:effectLst/>
                <a:latin typeface="Söhne"/>
              </a:rPr>
              <a:t>Conclusion:</a:t>
            </a:r>
            <a:r>
              <a:rPr lang="en-US" sz="2000" b="0" i="0" dirty="0">
                <a:solidFill>
                  <a:srgbClr val="374151"/>
                </a:solidFill>
                <a:effectLst/>
                <a:latin typeface="Söhne"/>
              </a:rPr>
              <a:t> Summarize the simplicity and fun of Rock, Paper, Scissors, and how its mechanics can be translated into both a game and a programming exercise.</a:t>
            </a:r>
          </a:p>
        </p:txBody>
      </p:sp>
    </p:spTree>
    <p:extLst>
      <p:ext uri="{BB962C8B-B14F-4D97-AF65-F5344CB8AC3E}">
        <p14:creationId xmlns:p14="http://schemas.microsoft.com/office/powerpoint/2010/main" val="39447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9144-375E-3059-F3F1-A27387EEA26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BDEAC1F-E7E1-26AF-B810-C57D071E403B}"/>
              </a:ext>
            </a:extLst>
          </p:cNvPr>
          <p:cNvSpPr>
            <a:spLocks noGrp="1"/>
          </p:cNvSpPr>
          <p:nvPr>
            <p:ph idx="1"/>
          </p:nvPr>
        </p:nvSpPr>
        <p:spPr>
          <a:xfrm>
            <a:off x="557795" y="2556847"/>
            <a:ext cx="10237723" cy="3416300"/>
          </a:xfrm>
        </p:spPr>
        <p:txBody>
          <a:bodyPr>
            <a:normAutofit/>
          </a:bodyPr>
          <a:lstStyle/>
          <a:p>
            <a:pPr algn="l"/>
            <a:r>
              <a:rPr lang="en-US" sz="2000" b="0" i="0" dirty="0">
                <a:solidFill>
                  <a:srgbClr val="374151"/>
                </a:solidFill>
                <a:effectLst/>
                <a:latin typeface="Söhne"/>
              </a:rPr>
              <a:t>Rock, Paper, Scissors, a game as old as time, showcases the essence of decision-making, strategy, and chance. Its simplicity belies the intricate interactions between choices, making it a timeless and enjoyable pastime.</a:t>
            </a:r>
          </a:p>
          <a:p>
            <a:pPr algn="l"/>
            <a:r>
              <a:rPr lang="en-US" sz="2000" b="0" i="0" dirty="0">
                <a:solidFill>
                  <a:srgbClr val="374151"/>
                </a:solidFill>
                <a:effectLst/>
                <a:latin typeface="Söhne"/>
              </a:rPr>
              <a:t>Throughout this presentation, we've explored the fundamental mechanics of the game, from player interaction to result determination. We've seen how Python, with its logic and flexibility, breathes life into this classic, providing a digital platform for its play.</a:t>
            </a:r>
          </a:p>
          <a:p>
            <a:pPr algn="l"/>
            <a:r>
              <a:rPr lang="en-US" sz="2000" b="0" i="0" dirty="0">
                <a:solidFill>
                  <a:srgbClr val="374151"/>
                </a:solidFill>
                <a:effectLst/>
                <a:latin typeface="Söhne"/>
              </a:rPr>
              <a:t>By dissecting the game's flow, we've not only understood its gameplay sequence but also delved into basic programming concepts. Translating the rules into code has illuminated the logical steps and conditional checks pivotal to many programming tasks.</a:t>
            </a:r>
          </a:p>
          <a:p>
            <a:endParaRPr lang="en-IN" dirty="0"/>
          </a:p>
        </p:txBody>
      </p:sp>
    </p:spTree>
    <p:extLst>
      <p:ext uri="{BB962C8B-B14F-4D97-AF65-F5344CB8AC3E}">
        <p14:creationId xmlns:p14="http://schemas.microsoft.com/office/powerpoint/2010/main" val="1482718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{4B22885E-89A1-456A-8861-D9FD625812FB}tf02900722</Template>
  <TotalTime>535</TotalTime>
  <Words>996</Words>
  <Application>Microsoft Office PowerPoint</Application>
  <PresentationFormat>Widescreen</PresentationFormat>
  <Paragraphs>75</Paragraphs>
  <Slides>9</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 Light</vt:lpstr>
      <vt:lpstr>Century Gothic</vt:lpstr>
      <vt:lpstr>inherit</vt:lpstr>
      <vt:lpstr>Söhne</vt:lpstr>
      <vt:lpstr>Wingdings 3</vt:lpstr>
      <vt:lpstr>Ion Boardroom</vt:lpstr>
      <vt:lpstr>TITLE: A PYTHON PROJECT ON ROCK, PAPER AND SCISSORS </vt:lpstr>
      <vt:lpstr>INTRODUCTION</vt:lpstr>
      <vt:lpstr>OBJECTIVES :</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 PYTHON PROJECT ON ROCK, PAPER AND SCISSORS </dc:title>
  <dc:creator>Devulapally Sreeja</dc:creator>
  <cp:lastModifiedBy>Devulapally Sreeja</cp:lastModifiedBy>
  <cp:revision>2</cp:revision>
  <dcterms:created xsi:type="dcterms:W3CDTF">2023-12-13T09:21:36Z</dcterms:created>
  <dcterms:modified xsi:type="dcterms:W3CDTF">2023-12-13T19:31:13Z</dcterms:modified>
</cp:coreProperties>
</file>