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81" d="100"/>
          <a:sy n="81" d="100"/>
        </p:scale>
        <p:origin x="-1224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A11D6-7B71-5242-9038-FE53A15D0B92}" type="datetimeFigureOut">
              <a:rPr lang="en-US" smtClean="0"/>
              <a:t>2/14/19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FA4E3-DEB7-D44D-B211-81C2190B3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5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board: Bayes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A4E3-DEB7-D44D-B211-81C2190B33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34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723727-FD0F-E345-BA5D-16C7AE0AB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69B7B10-3405-5E41-ADA1-4F7345560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B693D9-AEF2-A545-BDCA-29EC3C29E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3540-D282-0C47-9A35-4BAD872DA9E7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39DD7B1-B1A6-4F46-9DFF-81FF8C6EC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D1E06AB-9084-4049-94AD-BFBB60C34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BDC-554E-D949-B9EA-1A32F92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2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65191E-4526-334B-9995-0AEECC164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0A9975F-3FD6-4A4E-8A66-55B20918B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69BC02-A778-C74E-9F94-C1D89BA57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3540-D282-0C47-9A35-4BAD872DA9E7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737946F-E8FC-9E4E-AB08-CE681BB54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5CDAE0-9330-8E40-B8A8-4C54C71B9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BDC-554E-D949-B9EA-1A32F92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41C6E84-8DE6-A748-83AE-0F3BB0C28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97671EE-305B-B646-BC61-C2FA6868F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A8BB137-AFEA-5646-AF9E-A2DBEBDA3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3540-D282-0C47-9A35-4BAD872DA9E7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EF96D24-8786-4747-9D0A-233D272EC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606A59-F872-DA44-9AD9-336532CD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BDC-554E-D949-B9EA-1A32F92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472BF1-F24C-BB4B-99ED-93F5EE675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2B67B2-C3D7-2F40-88A3-6CCE1C701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930B2B-FEF1-DE42-941F-DD026BB4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3540-D282-0C47-9A35-4BAD872DA9E7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526F13-72DB-5E40-860D-3FBAB56D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1AD1F7-0C7C-354A-84FA-41D663E9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BDC-554E-D949-B9EA-1A32F92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7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6091DF-5BA2-274A-B69A-982701C3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629624E-F879-A448-95CA-AB5B41C4B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DD7A01-683C-E644-9237-57CD6ADD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3540-D282-0C47-9A35-4BAD872DA9E7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C75F60-CB69-1047-8550-6DFFA205F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0F37EE-EEB6-7C44-ACDD-D7067CC1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BDC-554E-D949-B9EA-1A32F92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5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92A49A-BB5C-F043-8F9E-75316CAF0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24756D-A887-6D4F-826B-333EE946E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F341C56-93B1-AB49-B6C4-77DDB6B21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C948F20-68E0-0B49-8FD5-270C669B8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3540-D282-0C47-9A35-4BAD872DA9E7}" type="datetimeFigureOut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D006176-B583-594D-B68E-6985140C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95F04A6-97C7-E743-A2A6-1251161A1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BDC-554E-D949-B9EA-1A32F92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3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8D47D-11C3-DA4D-8EC7-24B43F0EA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73A14D-8AE9-6B4F-B69A-D63B48A0A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3580239-6638-1F4D-9A6A-FA7C758A5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1929276-65FB-7D47-BA9E-BF77885E8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AA151F4-4A3C-2046-B589-BD1250AEF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BF7F29F-F4E0-634D-9226-7DDC352AC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3540-D282-0C47-9A35-4BAD872DA9E7}" type="datetimeFigureOut">
              <a:rPr lang="en-US" smtClean="0"/>
              <a:t>2/14/19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0DFE62A-EE74-D947-BDA8-C65169E06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F4C4B7-B999-B84B-AA31-488AFDD25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BDC-554E-D949-B9EA-1A32F92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8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0657D0-E7EF-E547-B2BB-A546520D7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48331F0-8530-7444-8584-761CD0D45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3540-D282-0C47-9A35-4BAD872DA9E7}" type="datetimeFigureOut">
              <a:rPr lang="en-US" smtClean="0"/>
              <a:t>2/14/19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5051C0A-47FC-D947-BF3C-A312FD3FE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9025335-5988-E244-9037-F40805A4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BDC-554E-D949-B9EA-1A32F92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ECA6302-4D25-3440-9FB0-3EF1023BE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3540-D282-0C47-9A35-4BAD872DA9E7}" type="datetimeFigureOut">
              <a:rPr lang="en-US" smtClean="0"/>
              <a:t>2/14/19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1C57DAB-1482-724D-82E8-358839E97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511F44C-D99F-CE40-A410-EEBA4BA5A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BDC-554E-D949-B9EA-1A32F92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4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7BD7A4-77A5-994C-9902-BC82C724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860483-B85E-664A-B717-5567198C2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AF1EC0F-EC0E-C044-8E92-C6E65D3C7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076C23C-F96C-6A40-878A-432ACA48C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3540-D282-0C47-9A35-4BAD872DA9E7}" type="datetimeFigureOut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99B3B9C-D088-AA40-B12E-39184FC7F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6B336B1-AA0A-754A-AF24-CBECCCD98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BDC-554E-D949-B9EA-1A32F92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0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EAEAC1-9BC5-A04E-B235-5231ED2B4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66255F8-E61C-CB47-89C0-450DF460C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4138124-B732-6740-9E36-57A34CCDE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3FEDA88-E64E-9042-9F82-8B59EF360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3540-D282-0C47-9A35-4BAD872DA9E7}" type="datetimeFigureOut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594533C-222A-CF49-98A9-5B712936C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399D6DC-EC65-194E-8736-A1CB7685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BDC-554E-D949-B9EA-1A32F92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94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FA5EA42-4900-574B-89B7-4BFA6DE87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5477537-925E-2242-9775-07002C0A0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41B828-970B-7E42-B203-B63CBCD08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73540-D282-0C47-9A35-4BAD872DA9E7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8907038-34E4-794B-AE2A-68889352C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0FE36C2-1CDA-474D-B452-711A4D151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C8BDC-554E-D949-B9EA-1A32F92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1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E1A382-F98E-0B47-A9E8-DAA7F6A20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Bayesian/MCMC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8C261B3-6C4B-D14C-A586-5A9FAFC9B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004105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Session 2: Interpreting and Diagnosing MCMC results</a:t>
            </a:r>
          </a:p>
          <a:p>
            <a:endParaRPr lang="en-US" dirty="0"/>
          </a:p>
          <a:p>
            <a:r>
              <a:rPr lang="en-US" dirty="0"/>
              <a:t>Henry Ngo</a:t>
            </a:r>
          </a:p>
          <a:p>
            <a:r>
              <a:rPr lang="en-US" dirty="0"/>
              <a:t>15 Feb 2019</a:t>
            </a:r>
          </a:p>
        </p:txBody>
      </p:sp>
    </p:spTree>
    <p:extLst>
      <p:ext uri="{BB962C8B-B14F-4D97-AF65-F5344CB8AC3E}">
        <p14:creationId xmlns:p14="http://schemas.microsoft.com/office/powerpoint/2010/main" val="926701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MCMC in 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61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8665D3-0A49-E64C-90AD-F8B2DE5D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Session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374AEE-1BB8-2046-B743-202D555E4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over optimal estimation solution</a:t>
            </a:r>
          </a:p>
        </p:txBody>
      </p:sp>
    </p:spTree>
    <p:extLst>
      <p:ext uri="{BB962C8B-B14F-4D97-AF65-F5344CB8AC3E}">
        <p14:creationId xmlns:p14="http://schemas.microsoft.com/office/powerpoint/2010/main" val="691879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4DB304-4D46-D74B-B3CC-6263FC708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MCMC Algorithm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D6D6DC-2792-D64F-887A-08DEC3346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20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Compute posterior at current location (</a:t>
            </a:r>
            <a:r>
              <a:rPr lang="en-US" dirty="0" err="1"/>
              <a:t>p</a:t>
            </a:r>
            <a:r>
              <a:rPr lang="en-US" baseline="-25000" dirty="0" err="1"/>
              <a:t>current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Propose a move to a new location</a:t>
            </a:r>
          </a:p>
          <a:p>
            <a:pPr lvl="1"/>
            <a:r>
              <a:rPr lang="en-US" dirty="0"/>
              <a:t>(must be able to access all of the prior space)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posterior at new location (</a:t>
            </a:r>
            <a:r>
              <a:rPr lang="en-US" dirty="0" err="1"/>
              <a:t>p</a:t>
            </a:r>
            <a:r>
              <a:rPr lang="en-US" baseline="-25000" dirty="0" err="1"/>
              <a:t>new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Decide whether or not to move</a:t>
            </a:r>
          </a:p>
          <a:p>
            <a:pPr lvl="1"/>
            <a:r>
              <a:rPr lang="en-US" dirty="0"/>
              <a:t>Always accept if </a:t>
            </a:r>
            <a:r>
              <a:rPr lang="en-US" dirty="0" err="1"/>
              <a:t>p</a:t>
            </a:r>
            <a:r>
              <a:rPr lang="en-US" baseline="-25000" dirty="0" err="1"/>
              <a:t>new</a:t>
            </a:r>
            <a:r>
              <a:rPr lang="en-US" dirty="0"/>
              <a:t> &gt; </a:t>
            </a:r>
            <a:r>
              <a:rPr lang="en-US" dirty="0" err="1"/>
              <a:t>p</a:t>
            </a:r>
            <a:r>
              <a:rPr lang="en-US" baseline="-25000" dirty="0" err="1"/>
              <a:t>current</a:t>
            </a:r>
            <a:r>
              <a:rPr lang="en-US" dirty="0"/>
              <a:t> (going to better location)</a:t>
            </a:r>
          </a:p>
          <a:p>
            <a:pPr lvl="1"/>
            <a:r>
              <a:rPr lang="en-US" dirty="0"/>
              <a:t>Otherwise, only accept move with some probability (f = </a:t>
            </a:r>
            <a:r>
              <a:rPr lang="en-US" dirty="0" err="1"/>
              <a:t>p</a:t>
            </a:r>
            <a:r>
              <a:rPr lang="en-US" baseline="-25000" dirty="0" err="1"/>
              <a:t>new</a:t>
            </a:r>
            <a:r>
              <a:rPr lang="en-US" dirty="0"/>
              <a:t>/</a:t>
            </a:r>
            <a:r>
              <a:rPr lang="en-US" dirty="0" err="1"/>
              <a:t>p</a:t>
            </a:r>
            <a:r>
              <a:rPr lang="en-US" baseline="-25000" dirty="0" err="1"/>
              <a:t>current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until you reach # of desired steps</a:t>
            </a:r>
          </a:p>
          <a:p>
            <a:pPr lvl="1"/>
            <a:r>
              <a:rPr lang="en-US" dirty="0"/>
              <a:t>Our sample distribution </a:t>
            </a:r>
            <a:r>
              <a:rPr lang="en-US" dirty="0">
                <a:sym typeface="Wingdings" pitchFamily="2" charset="2"/>
              </a:rPr>
              <a:t> posterior distribution with infinite steps</a:t>
            </a:r>
          </a:p>
          <a:p>
            <a:pPr lvl="1"/>
            <a:r>
              <a:rPr lang="en-US" dirty="0">
                <a:sym typeface="Wingdings" pitchFamily="2" charset="2"/>
              </a:rPr>
              <a:t>But if there is “enough steps” then it is “close enough”</a:t>
            </a:r>
            <a:endParaRPr lang="en-US" dirty="0"/>
          </a:p>
        </p:txBody>
      </p:sp>
      <p:sp>
        <p:nvSpPr>
          <p:cNvPr id="4" name="Left Arrow 3">
            <a:extLst>
              <a:ext uri="{FF2B5EF4-FFF2-40B4-BE49-F238E27FC236}">
                <a16:creationId xmlns:a16="http://schemas.microsoft.com/office/drawing/2014/main" xmlns="" id="{826F816B-5177-FE46-B643-145DEC83B8A7}"/>
              </a:ext>
            </a:extLst>
          </p:cNvPr>
          <p:cNvSpPr/>
          <p:nvPr/>
        </p:nvSpPr>
        <p:spPr>
          <a:xfrm rot="21002757">
            <a:off x="7613150" y="2371049"/>
            <a:ext cx="1520575" cy="4828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xmlns="" id="{DE2585E6-A55F-924B-8D45-1326938D78F6}"/>
              </a:ext>
            </a:extLst>
          </p:cNvPr>
          <p:cNvSpPr/>
          <p:nvPr/>
        </p:nvSpPr>
        <p:spPr>
          <a:xfrm rot="20007666">
            <a:off x="9805457" y="3892318"/>
            <a:ext cx="1520575" cy="4828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xmlns="" id="{29505031-97A7-F647-B8B6-770D8B694538}"/>
              </a:ext>
            </a:extLst>
          </p:cNvPr>
          <p:cNvSpPr/>
          <p:nvPr/>
        </p:nvSpPr>
        <p:spPr>
          <a:xfrm rot="794446">
            <a:off x="9010079" y="5976226"/>
            <a:ext cx="1520575" cy="4828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65D0F63-9216-DC48-98E3-A604D7AA24A5}"/>
              </a:ext>
            </a:extLst>
          </p:cNvPr>
          <p:cNvSpPr txBox="1"/>
          <p:nvPr/>
        </p:nvSpPr>
        <p:spPr>
          <a:xfrm>
            <a:off x="10172006" y="3037655"/>
            <a:ext cx="2363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Why? “Detailed Balance” next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DC41D93-58D7-0545-9320-D820CC325552}"/>
              </a:ext>
            </a:extLst>
          </p:cNvPr>
          <p:cNvSpPr txBox="1"/>
          <p:nvPr/>
        </p:nvSpPr>
        <p:spPr>
          <a:xfrm>
            <a:off x="9316416" y="1993902"/>
            <a:ext cx="292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Will compare some MCMC algorithms today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6465FE3-EED5-5A46-9BAB-CA8D17D673DE}"/>
              </a:ext>
            </a:extLst>
          </p:cNvPr>
          <p:cNvSpPr txBox="1"/>
          <p:nvPr/>
        </p:nvSpPr>
        <p:spPr>
          <a:xfrm>
            <a:off x="9985358" y="6482926"/>
            <a:ext cx="2363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“convergence”</a:t>
            </a:r>
          </a:p>
        </p:txBody>
      </p:sp>
    </p:spTree>
    <p:extLst>
      <p:ext uri="{BB962C8B-B14F-4D97-AF65-F5344CB8AC3E}">
        <p14:creationId xmlns:p14="http://schemas.microsoft.com/office/powerpoint/2010/main" val="2235765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5D083F-22C5-7541-A985-5C2846B7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Balance (board)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5BFA7D-9EB0-7B48-BD7D-C89EA2BA4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484C7B-DC80-5444-AAB5-C5211BCC9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MCMC Convergence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0C391B-D405-4D48-B479-3DF7D4DC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45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MCMC Algorithms (board)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03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Multi-modal: Parallel Tempering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multiple simultaneous versions of your ensemble at different “temperatures”</a:t>
            </a:r>
          </a:p>
          <a:p>
            <a:r>
              <a:rPr lang="en-US" dirty="0" smtClean="0"/>
              <a:t>Takes your normal likelihood function and raises it to the power of 1/T, so that you are sampling from: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Note that for T = 1, this is the same as before</a:t>
            </a:r>
          </a:p>
          <a:p>
            <a:r>
              <a:rPr lang="en-US" dirty="0" smtClean="0"/>
              <a:t>Higher temperatures (T&gt;&gt;1) flattens out the likelihood function, allows sampling across all of prior space</a:t>
            </a:r>
          </a:p>
          <a:p>
            <a:r>
              <a:rPr lang="en-US" dirty="0" smtClean="0"/>
              <a:t>Lower temperatures better at sampling peaks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424" y="3162939"/>
            <a:ext cx="3810000" cy="927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04424" y="6369536"/>
            <a:ext cx="3125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Vousden</a:t>
            </a:r>
            <a:r>
              <a:rPr lang="en-US" dirty="0" smtClean="0"/>
              <a:t> et al. 2016, MNRAS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585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Tempering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Takes your normal likelihood function and raises it to the power of 1/T, so that you are sampling from:</a:t>
            </a:r>
          </a:p>
          <a:p>
            <a:pPr marL="0" indent="0">
              <a:buNone/>
            </a:pPr>
            <a:r>
              <a:rPr lang="en-US" dirty="0"/>
              <a:t>			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At predetermined times, the ensembles at different temperatures proposes to swap positions of their walkers which are accepted with probability (to preserve detailed balance)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Note: the lowest temperature chain (base chain) is usually the actual output, the other chains are just auxiliary chains to help sample the entire prior space through these swaps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424" y="2143745"/>
            <a:ext cx="3810000" cy="92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424" y="3829565"/>
            <a:ext cx="4392956" cy="13955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04424" y="6369536"/>
            <a:ext cx="3125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Vousden</a:t>
            </a:r>
            <a:r>
              <a:rPr lang="en-US" dirty="0" smtClean="0"/>
              <a:t> et al. 2016, MNRAS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274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Tempering (Notebook)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28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301</Words>
  <Application>Microsoft Macintosh PowerPoint</Application>
  <PresentationFormat>Custom</PresentationFormat>
  <Paragraphs>48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Bayesian/MCMC Workshop</vt:lpstr>
      <vt:lpstr>Review of Session 1</vt:lpstr>
      <vt:lpstr>MCMC Algorithm review</vt:lpstr>
      <vt:lpstr>Detailed Balance (board)</vt:lpstr>
      <vt:lpstr>MCMC Convergence</vt:lpstr>
      <vt:lpstr>MCMC Algorithms (board)</vt:lpstr>
      <vt:lpstr>Multi-modal: Parallel Tempering (1)</vt:lpstr>
      <vt:lpstr>Parallel Tempering (2)</vt:lpstr>
      <vt:lpstr>Parallel Tempering (Notebook)</vt:lpstr>
      <vt:lpstr>MCMC in papers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Bayesian/MCMC Workshop</dc:title>
  <dc:creator>Microsoft Office User</dc:creator>
  <cp:lastModifiedBy>Henry Ngo</cp:lastModifiedBy>
  <cp:revision>31</cp:revision>
  <dcterms:created xsi:type="dcterms:W3CDTF">2019-02-07T22:28:25Z</dcterms:created>
  <dcterms:modified xsi:type="dcterms:W3CDTF">2019-02-15T08:11:46Z</dcterms:modified>
</cp:coreProperties>
</file>