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83"/>
  </p:normalViewPr>
  <p:slideViewPr>
    <p:cSldViewPr snapToGrid="0" snapToObjects="1">
      <p:cViewPr varScale="1">
        <p:scale>
          <a:sx n="79" d="100"/>
          <a:sy n="79" d="100"/>
        </p:scale>
        <p:origin x="224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A11D6-7B71-5242-9038-FE53A15D0B92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FA4E3-DEB7-D44D-B211-81C2190B3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5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board: Bayes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A4E3-DEB7-D44D-B211-81C2190B33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3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3727-FD0F-E345-BA5D-16C7AE0AB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B7B10-3405-5E41-ADA1-4F7345560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693D9-AEF2-A545-BDCA-29EC3C29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DD7B1-B1A6-4F46-9DFF-81FF8C6E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E06AB-9084-4049-94AD-BFBB60C3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191E-4526-334B-9995-0AEECC16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9975F-3FD6-4A4E-8A66-55B20918B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9BC02-A778-C74E-9F94-C1D89BA5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7946F-E8FC-9E4E-AB08-CE681BB5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CDAE0-9330-8E40-B8A8-4C54C71B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C6E84-8DE6-A748-83AE-0F3BB0C28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671EE-305B-B646-BC61-C2FA6868F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BB137-AFEA-5646-AF9E-A2DBEBDA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96D24-8786-4747-9D0A-233D272E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6A59-F872-DA44-9AD9-336532CD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2BF1-F24C-BB4B-99ED-93F5EE67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67B2-C3D7-2F40-88A3-6CCE1C70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30B2B-FEF1-DE42-941F-DD026BB4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6F13-72DB-5E40-860D-3FBAB56D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D1F7-0C7C-354A-84FA-41D663E9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7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91DF-5BA2-274A-B69A-982701C3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9624E-F879-A448-95CA-AB5B41C4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D7A01-683C-E644-9237-57CD6ADD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75F60-CB69-1047-8550-6DFFA205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F37EE-EEB6-7C44-ACDD-D7067CC1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A49A-BB5C-F043-8F9E-75316CAF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756D-A887-6D4F-826B-333EE946E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41C56-93B1-AB49-B6C4-77DDB6B2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48F20-68E0-0B49-8FD5-270C669B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06176-B583-594D-B68E-6985140C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F04A6-97C7-E743-A2A6-1251161A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3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D47D-11C3-DA4D-8EC7-24B43F0E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3A14D-8AE9-6B4F-B69A-D63B48A0A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80239-6638-1F4D-9A6A-FA7C758A5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29276-65FB-7D47-BA9E-BF77885E8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151F4-4A3C-2046-B589-BD1250AEF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7F29F-F4E0-634D-9226-7DDC352A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FE62A-EE74-D947-BDA8-C65169E0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4C4B7-B999-B84B-AA31-488AFDD2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8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57D0-E7EF-E547-B2BB-A546520D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331F0-8530-7444-8584-761CD0D4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51C0A-47FC-D947-BF3C-A312FD3F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25335-5988-E244-9037-F40805A4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A6302-4D25-3440-9FB0-3EF1023B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57DAB-1482-724D-82E8-358839E9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1F44C-D99F-CE40-A410-EEBA4BA5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4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D7A4-77A5-994C-9902-BC82C724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0483-B85E-664A-B717-5567198C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1EC0F-EC0E-C044-8E92-C6E65D3C7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6C23C-F96C-6A40-878A-432ACA48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B3B9C-D088-AA40-B12E-39184FC7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36B1-AA0A-754A-AF24-CBECCCD9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0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EAC1-9BC5-A04E-B235-5231ED2B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255F8-E61C-CB47-89C0-450DF460C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38124-B732-6740-9E36-57A34CCDE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EDA88-E64E-9042-9F82-8B59EF36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4533C-222A-CF49-98A9-5B712936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9D6DC-EC65-194E-8736-A1CB7685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9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5EA42-4900-574B-89B7-4BFA6DE8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77537-925E-2242-9775-07002C0A0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1B828-970B-7E42-B203-B63CBCD08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73540-D282-0C47-9A35-4BAD872DA9E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7038-34E4-794B-AE2A-68889352C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E36C2-1CDA-474D-B452-711A4D151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C8BDC-554E-D949-B9EA-1A32F92F7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i.adsabs.harvard.edu/#abs/2019arXiv190104090R/abstrac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i.adsabs.harvard.edu/#abs/2016ApJ...825...19W/abstrac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i.adsabs.harvard.edu/#abs/2016ApJ...825...19W/abstract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i.adsabs.harvard.edu/#abs/2016ApJ...825...19W/abstrac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i.adsabs.harvard.edu/#abs/2016ApJ...825...19W/abstrac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ui.adsabs.harvard.edu/#abs/2016ApJ...825...19W/abstract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A382-F98E-0B47-A9E8-DAA7F6A20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Bayesian/MCMC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261B3-6C4B-D14C-A586-5A9FAFC9B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041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Session 2: Interpreting and Diagnosing MCMC results</a:t>
            </a:r>
          </a:p>
          <a:p>
            <a:endParaRPr lang="en-US" dirty="0"/>
          </a:p>
          <a:p>
            <a:r>
              <a:rPr lang="en-US" dirty="0"/>
              <a:t>Henry Ngo</a:t>
            </a:r>
          </a:p>
          <a:p>
            <a:r>
              <a:rPr lang="en-US" dirty="0"/>
              <a:t>15 Feb 2019</a:t>
            </a:r>
          </a:p>
        </p:txBody>
      </p:sp>
    </p:spTree>
    <p:extLst>
      <p:ext uri="{BB962C8B-B14F-4D97-AF65-F5344CB8AC3E}">
        <p14:creationId xmlns:p14="http://schemas.microsoft.com/office/powerpoint/2010/main" val="92670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and MCMC in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inference / MCMC removes some arbitrary choices that frequentist analysis requires (e.g. p-value level), but you still have to make some choices (e.g. likelihood function form, priors, initial guesses)</a:t>
            </a:r>
          </a:p>
          <a:p>
            <a:endParaRPr lang="en-US" dirty="0"/>
          </a:p>
          <a:p>
            <a:r>
              <a:rPr lang="en-US" dirty="0"/>
              <a:t>Important part is to be </a:t>
            </a:r>
            <a:r>
              <a:rPr lang="en-US" b="1" dirty="0"/>
              <a:t>explicit</a:t>
            </a:r>
            <a:r>
              <a:rPr lang="en-US" dirty="0"/>
              <a:t> about all of your choices and while different choices will lead to different posteriors, the goal is for the reader to be able to </a:t>
            </a:r>
            <a:r>
              <a:rPr lang="en-US" b="1" dirty="0"/>
              <a:t>reproduce</a:t>
            </a:r>
            <a:r>
              <a:rPr lang="en-US" dirty="0"/>
              <a:t> your analysis if they made the same choices as you. </a:t>
            </a:r>
          </a:p>
        </p:txBody>
      </p:sp>
    </p:spTree>
    <p:extLst>
      <p:ext uri="{BB962C8B-B14F-4D97-AF65-F5344CB8AC3E}">
        <p14:creationId xmlns:p14="http://schemas.microsoft.com/office/powerpoint/2010/main" val="60616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141D-73A5-7042-81F0-32D58440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Best practices for Bayesian analysis in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C232F-DEBD-334A-9845-93666411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016"/>
            <a:ext cx="10515600" cy="51566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 explicit about…</a:t>
            </a:r>
          </a:p>
          <a:p>
            <a:pPr lvl="1"/>
            <a:r>
              <a:rPr lang="en-US" dirty="0"/>
              <a:t>Your prior distributions</a:t>
            </a:r>
          </a:p>
          <a:p>
            <a:pPr lvl="1"/>
            <a:r>
              <a:rPr lang="en-US" dirty="0"/>
              <a:t>Your likelihood functional form</a:t>
            </a:r>
          </a:p>
          <a:p>
            <a:pPr lvl="1"/>
            <a:r>
              <a:rPr lang="en-US" dirty="0"/>
              <a:t>What your data are --- make them available to the reader!</a:t>
            </a:r>
          </a:p>
          <a:p>
            <a:pPr lvl="1"/>
            <a:r>
              <a:rPr lang="en-US" dirty="0"/>
              <a:t>What your posteriors are </a:t>
            </a:r>
          </a:p>
          <a:p>
            <a:pPr lvl="2"/>
            <a:r>
              <a:rPr lang="en-US" dirty="0"/>
              <a:t>Publish the distribution and/or the samples, don’t just report median +/- </a:t>
            </a:r>
            <a:r>
              <a:rPr lang="en-US" dirty="0" err="1"/>
              <a:t>stddev</a:t>
            </a:r>
            <a:endParaRPr lang="en-US" dirty="0"/>
          </a:p>
          <a:p>
            <a:pPr lvl="2"/>
            <a:r>
              <a:rPr lang="en-US" dirty="0"/>
              <a:t>Plot the 1-D marginalized distributions, show corner plots to check for correlations (provide full N-D posterior for the reader to look in other ways)</a:t>
            </a:r>
          </a:p>
          <a:p>
            <a:pPr lvl="1"/>
            <a:r>
              <a:rPr lang="en-US" dirty="0"/>
              <a:t>What your summary statistics mean</a:t>
            </a:r>
          </a:p>
          <a:p>
            <a:pPr lvl="2"/>
            <a:r>
              <a:rPr lang="en-US" dirty="0"/>
              <a:t>Median? Mean? Confidence Interval: highest mass or centered on median?</a:t>
            </a:r>
          </a:p>
          <a:p>
            <a:pPr lvl="1"/>
            <a:r>
              <a:rPr lang="en-US" dirty="0"/>
              <a:t>How your posteriors compare to your priors</a:t>
            </a:r>
          </a:p>
          <a:p>
            <a:pPr lvl="1"/>
            <a:r>
              <a:rPr lang="en-US" dirty="0"/>
              <a:t>If MCMC, some discussion of convergence</a:t>
            </a:r>
          </a:p>
          <a:p>
            <a:pPr lvl="1"/>
            <a:r>
              <a:rPr lang="en-US" dirty="0"/>
              <a:t>What choices in algorithms used (</a:t>
            </a:r>
            <a:r>
              <a:rPr lang="en-US" dirty="0" err="1"/>
              <a:t>eg.</a:t>
            </a:r>
            <a:r>
              <a:rPr lang="en-US" dirty="0"/>
              <a:t> sampling algorithm, # of walkers)</a:t>
            </a:r>
          </a:p>
          <a:p>
            <a:pPr lvl="1"/>
            <a:r>
              <a:rPr lang="en-US" dirty="0"/>
              <a:t>Code/software version you used (cite the code!)</a:t>
            </a:r>
          </a:p>
          <a:p>
            <a:pPr lvl="2"/>
            <a:r>
              <a:rPr lang="en-US" dirty="0"/>
              <a:t>If using your own code, consider publishing it as well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1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DA0A25-9B72-ED49-9CC1-D1E243A2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82" y="0"/>
            <a:ext cx="865720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D65D95-67B9-564D-82A4-A6663DBB4321}"/>
              </a:ext>
            </a:extLst>
          </p:cNvPr>
          <p:cNvSpPr txBox="1"/>
          <p:nvPr/>
        </p:nvSpPr>
        <p:spPr>
          <a:xfrm>
            <a:off x="9188971" y="1304146"/>
            <a:ext cx="2818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Ruane et al. 2019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ui.adsabs.harvard.edu</a:t>
            </a:r>
            <a:r>
              <a:rPr lang="en-US" dirty="0">
                <a:hlinkClick r:id="rId3"/>
              </a:rPr>
              <a:t>/#abs/2019arXiv190104090R/abstract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77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0CF656-39F8-2B47-B397-8F45C757CDB8}"/>
              </a:ext>
            </a:extLst>
          </p:cNvPr>
          <p:cNvSpPr/>
          <p:nvPr/>
        </p:nvSpPr>
        <p:spPr>
          <a:xfrm>
            <a:off x="424721" y="362635"/>
            <a:ext cx="38025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Wolfgang et al. 2016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ui.adsabs.harvard.edu</a:t>
            </a:r>
            <a:r>
              <a:rPr lang="en-US" dirty="0">
                <a:hlinkClick r:id="rId2"/>
              </a:rPr>
              <a:t>/#abs/2016ApJ...825...19W/abstract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1AFCE-F4C2-4A42-9918-A0E37907D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65" y="362635"/>
            <a:ext cx="4927600" cy="603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55E742-2054-7245-AE5A-C775AEB74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75" y="2942029"/>
            <a:ext cx="5780790" cy="1776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3ED152-CAA9-7A48-957A-C991860F9B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83"/>
          <a:stretch/>
        </p:blipFill>
        <p:spPr>
          <a:xfrm>
            <a:off x="554635" y="1922823"/>
            <a:ext cx="5620895" cy="101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F33683-8372-B841-8E5C-9868FB8BF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054102"/>
            <a:ext cx="6125981" cy="9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16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CE6C84-03AF-F04B-92B8-50D9283C39A2}"/>
              </a:ext>
            </a:extLst>
          </p:cNvPr>
          <p:cNvSpPr/>
          <p:nvPr/>
        </p:nvSpPr>
        <p:spPr>
          <a:xfrm>
            <a:off x="424721" y="362635"/>
            <a:ext cx="38025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Wolfgang et al. 2016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ui.adsabs.harvard.edu</a:t>
            </a:r>
            <a:r>
              <a:rPr lang="en-US" dirty="0">
                <a:hlinkClick r:id="rId2"/>
              </a:rPr>
              <a:t>/#abs/2016ApJ...825...19W/abstract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30CB7-2148-AD41-A609-2E64D3893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75" y="114300"/>
            <a:ext cx="71501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59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384E565-54CA-3C4E-9EA6-28B9C014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138" y="1018499"/>
            <a:ext cx="6692900" cy="4787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BFDAAE-B2CB-0148-A62E-C66195A43444}"/>
              </a:ext>
            </a:extLst>
          </p:cNvPr>
          <p:cNvSpPr/>
          <p:nvPr/>
        </p:nvSpPr>
        <p:spPr>
          <a:xfrm>
            <a:off x="424721" y="362635"/>
            <a:ext cx="38025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Wolfgang et al. 2016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ui.adsabs.harvard.edu</a:t>
            </a:r>
            <a:r>
              <a:rPr lang="en-US" dirty="0">
                <a:hlinkClick r:id="rId3"/>
              </a:rPr>
              <a:t>/#abs/2016ApJ...825...19W/abstract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83C6B-BBA8-CA49-BAFC-601F7042E880}"/>
              </a:ext>
            </a:extLst>
          </p:cNvPr>
          <p:cNvSpPr/>
          <p:nvPr/>
        </p:nvSpPr>
        <p:spPr>
          <a:xfrm>
            <a:off x="4736892" y="1018499"/>
            <a:ext cx="5381469" cy="267466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B1048A-7939-B146-9694-3565AADAA2D3}"/>
              </a:ext>
            </a:extLst>
          </p:cNvPr>
          <p:cNvSpPr/>
          <p:nvPr/>
        </p:nvSpPr>
        <p:spPr>
          <a:xfrm>
            <a:off x="4488409" y="3832457"/>
            <a:ext cx="3577905" cy="266014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039915-3A62-A24A-8337-A0D9844842D1}"/>
              </a:ext>
            </a:extLst>
          </p:cNvPr>
          <p:cNvSpPr/>
          <p:nvPr/>
        </p:nvSpPr>
        <p:spPr>
          <a:xfrm>
            <a:off x="7864588" y="3550113"/>
            <a:ext cx="3189856" cy="282343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7B56F-C035-654E-A315-C9B0E97888C5}"/>
              </a:ext>
            </a:extLst>
          </p:cNvPr>
          <p:cNvSpPr/>
          <p:nvPr/>
        </p:nvSpPr>
        <p:spPr>
          <a:xfrm>
            <a:off x="5208474" y="4656826"/>
            <a:ext cx="5845970" cy="307060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A92CB9-1125-644D-ACDF-79243957C45A}"/>
              </a:ext>
            </a:extLst>
          </p:cNvPr>
          <p:cNvSpPr/>
          <p:nvPr/>
        </p:nvSpPr>
        <p:spPr>
          <a:xfrm>
            <a:off x="4504640" y="4922841"/>
            <a:ext cx="6549803" cy="599400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B7239-F5F8-AB4F-BE0E-0A0269195AE8}"/>
              </a:ext>
            </a:extLst>
          </p:cNvPr>
          <p:cNvSpPr/>
          <p:nvPr/>
        </p:nvSpPr>
        <p:spPr>
          <a:xfrm>
            <a:off x="4488409" y="5496376"/>
            <a:ext cx="1154136" cy="293694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5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1746BB-C395-F949-9FC2-3C7E6D4C7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029" y="607786"/>
            <a:ext cx="6553200" cy="2311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1EABF4-406A-6A4D-B094-08CF62778B74}"/>
              </a:ext>
            </a:extLst>
          </p:cNvPr>
          <p:cNvSpPr/>
          <p:nvPr/>
        </p:nvSpPr>
        <p:spPr>
          <a:xfrm>
            <a:off x="424721" y="362635"/>
            <a:ext cx="38025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Wolfgang et al. 2016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ui.adsabs.harvard.edu</a:t>
            </a:r>
            <a:r>
              <a:rPr lang="en-US" dirty="0">
                <a:hlinkClick r:id="rId3"/>
              </a:rPr>
              <a:t>/#abs/2016ApJ...825...19W/abstract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B9C9F-80A1-D740-98DD-733218233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029" y="3466193"/>
            <a:ext cx="6553200" cy="2832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A09791-4352-BD4B-BBFE-73B5087679AC}"/>
              </a:ext>
            </a:extLst>
          </p:cNvPr>
          <p:cNvSpPr/>
          <p:nvPr/>
        </p:nvSpPr>
        <p:spPr>
          <a:xfrm>
            <a:off x="6055854" y="5118783"/>
            <a:ext cx="5733375" cy="1179509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A62E74-E793-A94C-B469-382628D82AEA}"/>
              </a:ext>
            </a:extLst>
          </p:cNvPr>
          <p:cNvSpPr/>
          <p:nvPr/>
        </p:nvSpPr>
        <p:spPr>
          <a:xfrm>
            <a:off x="5236028" y="5415643"/>
            <a:ext cx="819825" cy="882649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0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FEC782-BD56-1843-9A7F-E51E3BD2F8D5}"/>
              </a:ext>
            </a:extLst>
          </p:cNvPr>
          <p:cNvSpPr/>
          <p:nvPr/>
        </p:nvSpPr>
        <p:spPr>
          <a:xfrm>
            <a:off x="0" y="689206"/>
            <a:ext cx="31850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Wolfgang et al. 2016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ui.adsabs.harvard.edu</a:t>
            </a:r>
            <a:r>
              <a:rPr lang="en-US" dirty="0">
                <a:hlinkClick r:id="rId2"/>
              </a:rPr>
              <a:t>/#abs/2016ApJ...825...19W/abstract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1F0702-7D19-6F4A-8AA6-BA151AA14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003" y="0"/>
            <a:ext cx="9006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39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852A16-93E6-C746-8747-6892ABAD3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558472"/>
            <a:ext cx="9029700" cy="416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C53082-9869-9248-B58B-EE0818646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59657"/>
            <a:ext cx="8724900" cy="134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3FC242-04AF-674D-A391-DD4AA8591869}"/>
              </a:ext>
            </a:extLst>
          </p:cNvPr>
          <p:cNvSpPr txBox="1"/>
          <p:nvPr/>
        </p:nvSpPr>
        <p:spPr>
          <a:xfrm>
            <a:off x="1289957" y="5845629"/>
            <a:ext cx="954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DAO Colloquium Speaker: 12 March 2019</a:t>
            </a:r>
          </a:p>
        </p:txBody>
      </p:sp>
    </p:spTree>
    <p:extLst>
      <p:ext uri="{BB962C8B-B14F-4D97-AF65-F5344CB8AC3E}">
        <p14:creationId xmlns:p14="http://schemas.microsoft.com/office/powerpoint/2010/main" val="195760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65D3-0A49-E64C-90AD-F8B2DE5D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4AEE-1BB8-2046-B743-202D555E4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over optimal estimation solution</a:t>
            </a:r>
          </a:p>
        </p:txBody>
      </p:sp>
    </p:spTree>
    <p:extLst>
      <p:ext uri="{BB962C8B-B14F-4D97-AF65-F5344CB8AC3E}">
        <p14:creationId xmlns:p14="http://schemas.microsoft.com/office/powerpoint/2010/main" val="69187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B304-4D46-D74B-B3CC-6263FC70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Algorithm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D6DC-2792-D64F-887A-08DEC3346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20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posterior at current location (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Propose a move to a new location</a:t>
            </a:r>
          </a:p>
          <a:p>
            <a:pPr lvl="1"/>
            <a:r>
              <a:rPr lang="en-US" dirty="0"/>
              <a:t>(must be able to access all of the prior space)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posterior at new location (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whether or not to move</a:t>
            </a:r>
          </a:p>
          <a:p>
            <a:pPr lvl="1"/>
            <a:r>
              <a:rPr lang="en-US" dirty="0"/>
              <a:t>Always accept if 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dirty="0"/>
              <a:t> &gt; 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r>
              <a:rPr lang="en-US" dirty="0"/>
              <a:t> (going to better location)</a:t>
            </a:r>
          </a:p>
          <a:p>
            <a:pPr lvl="1"/>
            <a:r>
              <a:rPr lang="en-US" dirty="0"/>
              <a:t>Otherwise, only accept move with some probability (f = 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dirty="0"/>
              <a:t>/</a:t>
            </a:r>
            <a:r>
              <a:rPr lang="en-US" dirty="0" err="1"/>
              <a:t>p</a:t>
            </a:r>
            <a:r>
              <a:rPr lang="en-US" baseline="-25000" dirty="0" err="1"/>
              <a:t>current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until you reach # of desired steps</a:t>
            </a:r>
          </a:p>
          <a:p>
            <a:pPr lvl="1"/>
            <a:r>
              <a:rPr lang="en-US" dirty="0"/>
              <a:t>Our sample distribution </a:t>
            </a:r>
            <a:r>
              <a:rPr lang="en-US" dirty="0">
                <a:sym typeface="Wingdings" pitchFamily="2" charset="2"/>
              </a:rPr>
              <a:t> posterior distribution with infinite steps</a:t>
            </a:r>
          </a:p>
          <a:p>
            <a:pPr lvl="1"/>
            <a:r>
              <a:rPr lang="en-US" dirty="0">
                <a:sym typeface="Wingdings" pitchFamily="2" charset="2"/>
              </a:rPr>
              <a:t>But if there is “enough steps” then it is “close enough”</a:t>
            </a:r>
            <a:endParaRPr lang="en-US" dirty="0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826F816B-5177-FE46-B643-145DEC83B8A7}"/>
              </a:ext>
            </a:extLst>
          </p:cNvPr>
          <p:cNvSpPr/>
          <p:nvPr/>
        </p:nvSpPr>
        <p:spPr>
          <a:xfrm rot="21002757">
            <a:off x="7613150" y="2371049"/>
            <a:ext cx="1520575" cy="482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DE2585E6-A55F-924B-8D45-1326938D78F6}"/>
              </a:ext>
            </a:extLst>
          </p:cNvPr>
          <p:cNvSpPr/>
          <p:nvPr/>
        </p:nvSpPr>
        <p:spPr>
          <a:xfrm rot="20007666">
            <a:off x="9805457" y="3892318"/>
            <a:ext cx="1520575" cy="482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29505031-97A7-F647-B8B6-770D8B694538}"/>
              </a:ext>
            </a:extLst>
          </p:cNvPr>
          <p:cNvSpPr/>
          <p:nvPr/>
        </p:nvSpPr>
        <p:spPr>
          <a:xfrm rot="794446">
            <a:off x="9010079" y="5976226"/>
            <a:ext cx="1520575" cy="482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D0F63-9216-DC48-98E3-A604D7AA24A5}"/>
              </a:ext>
            </a:extLst>
          </p:cNvPr>
          <p:cNvSpPr txBox="1"/>
          <p:nvPr/>
        </p:nvSpPr>
        <p:spPr>
          <a:xfrm>
            <a:off x="10172006" y="3037655"/>
            <a:ext cx="236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Why? “Detailed Balance” 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41D93-58D7-0545-9320-D820CC325552}"/>
              </a:ext>
            </a:extLst>
          </p:cNvPr>
          <p:cNvSpPr txBox="1"/>
          <p:nvPr/>
        </p:nvSpPr>
        <p:spPr>
          <a:xfrm>
            <a:off x="9316416" y="1993902"/>
            <a:ext cx="292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Will compare some MCMC algorithms today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65FE3-EED5-5A46-9BAB-CA8D17D673DE}"/>
              </a:ext>
            </a:extLst>
          </p:cNvPr>
          <p:cNvSpPr txBox="1"/>
          <p:nvPr/>
        </p:nvSpPr>
        <p:spPr>
          <a:xfrm>
            <a:off x="9985358" y="6482926"/>
            <a:ext cx="236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“convergence”</a:t>
            </a:r>
          </a:p>
        </p:txBody>
      </p:sp>
    </p:spTree>
    <p:extLst>
      <p:ext uri="{BB962C8B-B14F-4D97-AF65-F5344CB8AC3E}">
        <p14:creationId xmlns:p14="http://schemas.microsoft.com/office/powerpoint/2010/main" val="223576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083F-22C5-7541-A985-5C2846B7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Balance (board)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FA7D-9EB0-7B48-BD7D-C89EA2BA4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4C7B-DC80-5444-AAB5-C5211BCC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391B-D405-4D48-B479-3DF7D4DC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51345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Algorithms (board)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0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Multi-modal: Parallel Tempering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multiple simultaneous versions of your ensemble at different “temperatures”</a:t>
            </a:r>
          </a:p>
          <a:p>
            <a:r>
              <a:rPr lang="en-US" dirty="0"/>
              <a:t>Takes your normal likelihood function and raises it to the power of 1/T, so that you are sampling from: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Note that for T = 1, this is the same as before</a:t>
            </a:r>
          </a:p>
          <a:p>
            <a:r>
              <a:rPr lang="en-US" dirty="0"/>
              <a:t>Higher temperatures (T&gt;&gt;1) flattens out the likelihood function, allows sampling across all of prior space</a:t>
            </a:r>
          </a:p>
          <a:p>
            <a:r>
              <a:rPr lang="en-US" dirty="0"/>
              <a:t>Lower temperatures better at sampling peaks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24" y="3162939"/>
            <a:ext cx="3810000" cy="92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04424" y="6369536"/>
            <a:ext cx="312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Vousden</a:t>
            </a:r>
            <a:r>
              <a:rPr lang="en-US" dirty="0"/>
              <a:t> et al. 2016, MNRAS</a:t>
            </a:r>
          </a:p>
        </p:txBody>
      </p:sp>
    </p:spTree>
    <p:extLst>
      <p:ext uri="{BB962C8B-B14F-4D97-AF65-F5344CB8AC3E}">
        <p14:creationId xmlns:p14="http://schemas.microsoft.com/office/powerpoint/2010/main" val="93358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Tempering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Takes your normal likelihood function and raises it to the power of 1/T, so that you are sampling from: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At predetermined times, the ensembles at different temperatures proposes to swap positions of their walkers which are accepted with probability (to preserve detailed balance)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lowest temperature chain (base chain) is usually the actual output, the other chains are just auxiliary chains to help sample the entire prior space through these swaps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424" y="2143745"/>
            <a:ext cx="38100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424" y="3829565"/>
            <a:ext cx="4392956" cy="13955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4424" y="6369536"/>
            <a:ext cx="312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Vousden</a:t>
            </a:r>
            <a:r>
              <a:rPr lang="en-US" dirty="0"/>
              <a:t> et al. 2016, MNRAS</a:t>
            </a:r>
          </a:p>
        </p:txBody>
      </p:sp>
    </p:spTree>
    <p:extLst>
      <p:ext uri="{BB962C8B-B14F-4D97-AF65-F5344CB8AC3E}">
        <p14:creationId xmlns:p14="http://schemas.microsoft.com/office/powerpoint/2010/main" val="252627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Tempering (Notebook)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2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678</Words>
  <Application>Microsoft Macintosh PowerPoint</Application>
  <PresentationFormat>Widescreen</PresentationFormat>
  <Paragraphs>79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Palatino Linotype</vt:lpstr>
      <vt:lpstr>Wingdings</vt:lpstr>
      <vt:lpstr>Office Theme</vt:lpstr>
      <vt:lpstr>Bayesian/MCMC Workshop</vt:lpstr>
      <vt:lpstr>Review of Session 1</vt:lpstr>
      <vt:lpstr>MCMC Algorithm review</vt:lpstr>
      <vt:lpstr>Detailed Balance (board)</vt:lpstr>
      <vt:lpstr>MCMC Convergence</vt:lpstr>
      <vt:lpstr>MCMC Algorithms (board)</vt:lpstr>
      <vt:lpstr>Multi-modal: Parallel Tempering (1)</vt:lpstr>
      <vt:lpstr>Parallel Tempering (2)</vt:lpstr>
      <vt:lpstr>Parallel Tempering (Notebook)</vt:lpstr>
      <vt:lpstr>Bayesian and MCMC in papers</vt:lpstr>
      <vt:lpstr>Best practices for Bayesian analysis in papers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Bayesian/MCMC Workshop</dc:title>
  <dc:creator>Microsoft Office User</dc:creator>
  <cp:lastModifiedBy>Microsoft Office User</cp:lastModifiedBy>
  <cp:revision>41</cp:revision>
  <dcterms:created xsi:type="dcterms:W3CDTF">2019-02-07T22:28:25Z</dcterms:created>
  <dcterms:modified xsi:type="dcterms:W3CDTF">2019-02-15T17:41:40Z</dcterms:modified>
</cp:coreProperties>
</file>