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9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5581-D05E-79C7-29F3-9AFB1AEF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D1EC5-0805-9AE4-7654-FCE5964D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86FA4-727E-42D9-008A-6F4EE3F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DE05-62D6-A18D-59CC-28F0034C3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2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911" y="4910235"/>
            <a:ext cx="9837112" cy="1050298"/>
          </a:xfrm>
        </p:spPr>
        <p:txBody>
          <a:bodyPr anchor="ctr"/>
          <a:lstStyle/>
          <a:p>
            <a:r>
              <a:rPr lang="en-US" dirty="0"/>
              <a:t>Literature survey on agile navigation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6C42-EFFD-6716-653F-EA36EDD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1C81A-C90E-B58B-1A49-931D23DD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48739"/>
              </p:ext>
            </p:extLst>
          </p:nvPr>
        </p:nvGraphicFramePr>
        <p:xfrm>
          <a:off x="276225" y="1000125"/>
          <a:ext cx="11639550" cy="5086520"/>
        </p:xfrm>
        <a:graphic>
          <a:graphicData uri="http://schemas.openxmlformats.org/drawingml/2006/table">
            <a:tbl>
              <a:tblPr/>
              <a:tblGrid>
                <a:gridCol w="2327910">
                  <a:extLst>
                    <a:ext uri="{9D8B030D-6E8A-4147-A177-3AD203B41FA5}">
                      <a16:colId xmlns:a16="http://schemas.microsoft.com/office/drawing/2014/main" val="3907833099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1171187170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2148499637"/>
                    </a:ext>
                  </a:extLst>
                </a:gridCol>
                <a:gridCol w="2327910">
                  <a:extLst>
                    <a:ext uri="{9D8B030D-6E8A-4147-A177-3AD203B41FA5}">
                      <a16:colId xmlns:a16="http://schemas.microsoft.com/office/drawing/2014/main" val="360570878"/>
                    </a:ext>
                  </a:extLst>
                </a:gridCol>
                <a:gridCol w="2327910">
                  <a:extLst>
                    <a:ext uri="{9D8B030D-6E8A-4147-A177-3AD203B41FA5}">
                      <a16:colId xmlns:a16="http://schemas.microsoft.com/office/drawing/2014/main" val="3573990348"/>
                    </a:ext>
                  </a:extLst>
                </a:gridCol>
              </a:tblGrid>
              <a:tr h="2119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Year &amp; Paper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Publication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Training Method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Differentiator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Limitations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23064"/>
                  </a:ext>
                </a:extLst>
              </a:tr>
              <a:tr h="116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2022 – Learning Robust Perceptive Locomotion</a:t>
                      </a:r>
                      <a:endParaRPr lang="en-US" sz="1800"/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i="1" dirty="0"/>
                        <a:t>Science </a:t>
                      </a:r>
                      <a:r>
                        <a:rPr lang="fr-FR" sz="1800" i="1" dirty="0" err="1"/>
                        <a:t>Robotics</a:t>
                      </a:r>
                      <a:r>
                        <a:rPr lang="fr-FR" sz="1800" dirty="0"/>
                        <a:t> (T. Miki et al.)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Teacher–Student (privileged → imitation), PPO, Curriculum + Domain Randomization, Sim-to-Real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First to robustly fuse </a:t>
                      </a:r>
                      <a:r>
                        <a:rPr lang="en-US" sz="1800" b="1"/>
                        <a:t>vision + proprioception</a:t>
                      </a:r>
                      <a:r>
                        <a:rPr lang="en-US" sz="1800"/>
                        <a:t>; completed </a:t>
                      </a:r>
                      <a:r>
                        <a:rPr lang="en-US" sz="1800" b="1"/>
                        <a:t>1-hour Alps hike</a:t>
                      </a:r>
                      <a:r>
                        <a:rPr lang="en-US" sz="1800"/>
                        <a:t> with zero failures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Needs elevation maps, no explicit uncertainty modeling, lacks recovery maneuvers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445667"/>
                  </a:ext>
                </a:extLst>
              </a:tr>
              <a:tr h="1324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2024 – ANYmal Parkour</a:t>
                      </a:r>
                      <a:endParaRPr lang="en-IN" sz="1800"/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i="1"/>
                        <a:t>Science Robotics</a:t>
                      </a:r>
                      <a:r>
                        <a:rPr lang="fr-FR" sz="1800"/>
                        <a:t> (D. Hoeller et al.)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Hierarchical RL (navigation + locomotion), Unsupervised perception training, Curriculum Learning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First </a:t>
                      </a:r>
                      <a:r>
                        <a:rPr lang="en-US" sz="1800" b="1"/>
                        <a:t>fully learned hierarchical system</a:t>
                      </a:r>
                      <a:r>
                        <a:rPr lang="en-US" sz="1800"/>
                        <a:t> for parkour navigation; robust 3D reconstruction; achieved </a:t>
                      </a:r>
                      <a:r>
                        <a:rPr lang="en-US" sz="1800" b="1"/>
                        <a:t>2 m/s</a:t>
                      </a:r>
                      <a:endParaRPr lang="en-US" sz="1800"/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Slow convergence, discrete skill limits generalization, heavy compute cost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964741"/>
                  </a:ext>
                </a:extLst>
              </a:tr>
              <a:tr h="116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2024 – Viability Leads to Emergence of Gait Transitions</a:t>
                      </a:r>
                      <a:endParaRPr lang="en-US" sz="1800"/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i="1"/>
                        <a:t>Nature Communications</a:t>
                      </a:r>
                      <a:r>
                        <a:rPr lang="fr-FR" sz="1800"/>
                        <a:t> (M. Shafiee et al.)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Bio-inspired RL (PPO), Supraspinal drive + CPG, Parallel sim (Isaac Gym + </a:t>
                      </a:r>
                      <a:r>
                        <a:rPr lang="en-IN" sz="1800" dirty="0" err="1"/>
                        <a:t>PyBullet</a:t>
                      </a:r>
                      <a:r>
                        <a:rPr lang="en-IN" sz="1800" dirty="0"/>
                        <a:t>)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Introduced </a:t>
                      </a:r>
                      <a:r>
                        <a:rPr lang="en-US" sz="1800" b="1" dirty="0"/>
                        <a:t>viability (fall-avoidance)</a:t>
                      </a:r>
                      <a:r>
                        <a:rPr lang="en-US" sz="1800" dirty="0"/>
                        <a:t> as universal trigger; emergent trot–pronk for gap crossing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Simplified CPG, viability kernel intractable, pronk risks energy &amp; hardware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60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4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16EF-C422-6635-0C95-7B15D7FB2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A1D73-D447-97A7-DC8F-69FBAC7E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3A0793-4440-97BA-03A6-9EF78134F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35770"/>
              </p:ext>
            </p:extLst>
          </p:nvPr>
        </p:nvGraphicFramePr>
        <p:xfrm>
          <a:off x="276225" y="1000125"/>
          <a:ext cx="11639550" cy="351191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390783309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1711871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8499637"/>
                    </a:ext>
                  </a:extLst>
                </a:gridCol>
                <a:gridCol w="2777490">
                  <a:extLst>
                    <a:ext uri="{9D8B030D-6E8A-4147-A177-3AD203B41FA5}">
                      <a16:colId xmlns:a16="http://schemas.microsoft.com/office/drawing/2014/main" val="360570878"/>
                    </a:ext>
                  </a:extLst>
                </a:gridCol>
                <a:gridCol w="2327910">
                  <a:extLst>
                    <a:ext uri="{9D8B030D-6E8A-4147-A177-3AD203B41FA5}">
                      <a16:colId xmlns:a16="http://schemas.microsoft.com/office/drawing/2014/main" val="3573990348"/>
                    </a:ext>
                  </a:extLst>
                </a:gridCol>
              </a:tblGrid>
              <a:tr h="2119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Year &amp; Paper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Publication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Training Method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Differentiator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Limitations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23064"/>
                  </a:ext>
                </a:extLst>
              </a:tr>
              <a:tr h="116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2025 – Parkour in the Wild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ETH Zürich (N. Rudin et al.)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Multi-Expert RL → </a:t>
                      </a:r>
                      <a:r>
                        <a:rPr lang="en-IN" dirty="0" err="1"/>
                        <a:t>DAgger</a:t>
                      </a:r>
                      <a:r>
                        <a:rPr lang="en-IN" dirty="0"/>
                        <a:t> distillation → PPO fine-tuning; </a:t>
                      </a:r>
                    </a:p>
                    <a:p>
                      <a:pPr>
                        <a:buNone/>
                      </a:pPr>
                      <a:r>
                        <a:rPr lang="en-IN" dirty="0"/>
                        <a:t>depth-noise </a:t>
                      </a:r>
                      <a:r>
                        <a:rPr lang="en-IN" dirty="0" err="1"/>
                        <a:t>modeling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Foundation locomotion policy</a:t>
                      </a:r>
                      <a:r>
                        <a:rPr lang="en-US" dirty="0"/>
                        <a:t> distilled from experts; trained </a:t>
                      </a:r>
                      <a:r>
                        <a:rPr lang="en-US" b="1" dirty="0"/>
                        <a:t>end-to-end from raw depth images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RL fine-tuning unstable, over-reliance on knees (hardware stress), weak long-term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445667"/>
                  </a:ext>
                </a:extLst>
              </a:tr>
              <a:tr h="1165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2025 – RL Locomotion for Resource-Constrained Quadrupeds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NL" dirty="0"/>
                        <a:t>ETH Zürich (D. Plozza et al.)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Concurrent training (policy + estimator), Domain Randomization, Noise injection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Works with </a:t>
                      </a:r>
                      <a:r>
                        <a:rPr lang="en-US" b="1" dirty="0"/>
                        <a:t>minimal sensors</a:t>
                      </a:r>
                      <a:r>
                        <a:rPr lang="en-US" dirty="0"/>
                        <a:t> (stereo + ToF); concurrent estimator-policy learning; </a:t>
                      </a:r>
                      <a:r>
                        <a:rPr lang="en-US" b="1" dirty="0"/>
                        <a:t>80% success on 22.5 cm steps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Limited to small robots, untested under sensor failure, estimator less precise than VIO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9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6856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6</TotalTime>
  <Words>319</Words>
  <Application>Microsoft Office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Literature survey on agile navigation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Karunya Chavan</dc:creator>
  <cp:lastModifiedBy>Karunya Chavan</cp:lastModifiedBy>
  <cp:revision>1</cp:revision>
  <dcterms:created xsi:type="dcterms:W3CDTF">2025-09-09T01:00:33Z</dcterms:created>
  <dcterms:modified xsi:type="dcterms:W3CDTF">2025-09-09T01:07:17Z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