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4" r:id="rId11"/>
    <p:sldId id="2146847060" r:id="rId12"/>
    <p:sldId id="2146847063"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20-Feb-25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20-Feb-25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20-Feb-25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20-Feb-25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20-Feb-25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20-Feb-25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20-Feb-25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20-Feb-25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20-Feb-25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20-Feb-25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20-Feb-25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20-Feb-25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KarunyaChavan/Steganography-Edunet_Cybersecurity-Internship-2025/tree/mai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a:t>
            </a:r>
            <a:r>
              <a:rPr lang="en-US" b="1" dirty="0">
                <a:solidFill>
                  <a:schemeClr val="accent1"/>
                </a:solidFill>
                <a:latin typeface="Arial" panose="020B0604020202020204" pitchFamily="34" charset="0"/>
                <a:cs typeface="Arial" panose="020B0604020202020204" pitchFamily="34" charset="0"/>
              </a:rPr>
              <a:t>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1162309" y="4306965"/>
            <a:ext cx="9537597"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Karunya Chavan.</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t>
            </a:r>
            <a:r>
              <a:rPr lang="en-US" sz="2000" b="1" dirty="0" smtClean="0">
                <a:solidFill>
                  <a:schemeClr val="accent1">
                    <a:lumMod val="75000"/>
                  </a:schemeClr>
                </a:solidFill>
                <a:latin typeface="Arial"/>
                <a:cs typeface="Arial"/>
              </a:rPr>
              <a:t>: Progressive Education Society’s Modern College </a:t>
            </a:r>
            <a:r>
              <a:rPr lang="en-US" sz="2000" b="1" smtClean="0">
                <a:solidFill>
                  <a:schemeClr val="accent1">
                    <a:lumMod val="75000"/>
                  </a:schemeClr>
                </a:solidFill>
                <a:latin typeface="Arial"/>
                <a:cs typeface="Arial"/>
              </a:rPr>
              <a:t>of 				  Engineering</a:t>
            </a:r>
            <a:r>
              <a:rPr lang="en-US" sz="2000" b="1" dirty="0" smtClean="0">
                <a:solidFill>
                  <a:schemeClr val="accent1">
                    <a:lumMod val="75000"/>
                  </a:schemeClr>
                </a:solidFill>
                <a:latin typeface="Arial"/>
                <a:cs typeface="Arial"/>
              </a:rPr>
              <a:t>, Pune : 05</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Department : Computer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1800" dirty="0">
                <a:solidFill>
                  <a:schemeClr val="tx1"/>
                </a:solidFill>
                <a:latin typeface="Arial" panose="020B0604020202020204" pitchFamily="34" charset="0"/>
                <a:cs typeface="Arial" panose="020B0604020202020204" pitchFamily="34" charset="0"/>
              </a:rPr>
              <a:t>This project demonstrates an effective method of securely hiding and retrieving data within digital images. By leveraging pixel-level manipulation, it ensures the confidentiality of embedded messages while maintaining the image’s appearance. The integration of a GUI enhances usability, making steganography accessible even to non-technical users. Future advancements can further optimize security, efficiency, and adaptability.</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solidFill>
                  <a:schemeClr val="tx1"/>
                </a:solidFill>
                <a:hlinkClick r:id="rId2"/>
              </a:rPr>
              <a:t>https://github.com/KarunyaChavan/Steganography-Edunet_Cybersecurity-Internship-2025/tree/main</a:t>
            </a:r>
            <a:endParaRPr lang="en-IN" dirty="0">
              <a:solidFill>
                <a:schemeClr val="tx1"/>
              </a:solidFill>
            </a:endParaRP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1800" b="1" dirty="0">
                <a:solidFill>
                  <a:schemeClr val="tx1"/>
                </a:solidFill>
                <a:latin typeface="Arial" panose="020B0604020202020204" pitchFamily="34" charset="0"/>
                <a:cs typeface="Arial" panose="020B0604020202020204" pitchFamily="34" charset="0"/>
              </a:rPr>
              <a:t>AI-Based Steganography:</a:t>
            </a:r>
            <a:r>
              <a:rPr lang="en-US" sz="1800" dirty="0">
                <a:solidFill>
                  <a:schemeClr val="tx1"/>
                </a:solidFill>
                <a:latin typeface="Arial" panose="020B0604020202020204" pitchFamily="34" charset="0"/>
                <a:cs typeface="Arial" panose="020B0604020202020204" pitchFamily="34" charset="0"/>
              </a:rPr>
              <a:t> Use deep learning for adaptive hiding </a:t>
            </a:r>
            <a:r>
              <a:rPr lang="en-US" sz="1800" dirty="0" smtClean="0">
                <a:solidFill>
                  <a:schemeClr val="tx1"/>
                </a:solidFill>
                <a:latin typeface="Arial" panose="020B0604020202020204" pitchFamily="34" charset="0"/>
                <a:cs typeface="Arial" panose="020B0604020202020204" pitchFamily="34" charset="0"/>
              </a:rPr>
              <a:t>mechanisms.</a:t>
            </a:r>
          </a:p>
          <a:p>
            <a:pPr marL="305435" indent="-305435"/>
            <a:r>
              <a:rPr lang="en-US" sz="1800" b="1" dirty="0" smtClean="0">
                <a:solidFill>
                  <a:schemeClr val="tx1"/>
                </a:solidFill>
                <a:latin typeface="Arial" panose="020B0604020202020204" pitchFamily="34" charset="0"/>
                <a:cs typeface="Arial" panose="020B0604020202020204" pitchFamily="34" charset="0"/>
              </a:rPr>
              <a:t>Support </a:t>
            </a:r>
            <a:r>
              <a:rPr lang="en-US" sz="1800" b="1" dirty="0">
                <a:solidFill>
                  <a:schemeClr val="tx1"/>
                </a:solidFill>
                <a:latin typeface="Arial" panose="020B0604020202020204" pitchFamily="34" charset="0"/>
                <a:cs typeface="Arial" panose="020B0604020202020204" pitchFamily="34" charset="0"/>
              </a:rPr>
              <a:t>for Video &amp; Audio Steganography:</a:t>
            </a:r>
            <a:r>
              <a:rPr lang="en-US" sz="1800" dirty="0">
                <a:solidFill>
                  <a:schemeClr val="tx1"/>
                </a:solidFill>
                <a:latin typeface="Arial" panose="020B0604020202020204" pitchFamily="34" charset="0"/>
                <a:cs typeface="Arial" panose="020B0604020202020204" pitchFamily="34" charset="0"/>
              </a:rPr>
              <a:t> Expanding beyond static </a:t>
            </a:r>
            <a:r>
              <a:rPr lang="en-US" sz="1800" dirty="0" smtClean="0">
                <a:solidFill>
                  <a:schemeClr val="tx1"/>
                </a:solidFill>
                <a:latin typeface="Arial" panose="020B0604020202020204" pitchFamily="34" charset="0"/>
                <a:cs typeface="Arial" panose="020B0604020202020204" pitchFamily="34" charset="0"/>
              </a:rPr>
              <a:t>images.</a:t>
            </a:r>
          </a:p>
          <a:p>
            <a:pPr marL="305435" indent="-305435"/>
            <a:r>
              <a:rPr lang="en-US" sz="1800" b="1" dirty="0" smtClean="0">
                <a:solidFill>
                  <a:schemeClr val="tx1"/>
                </a:solidFill>
                <a:latin typeface="Arial" panose="020B0604020202020204" pitchFamily="34" charset="0"/>
                <a:cs typeface="Arial" panose="020B0604020202020204" pitchFamily="34" charset="0"/>
              </a:rPr>
              <a:t>Enhanced </a:t>
            </a:r>
            <a:r>
              <a:rPr lang="en-US" sz="1800" b="1" dirty="0">
                <a:solidFill>
                  <a:schemeClr val="tx1"/>
                </a:solidFill>
                <a:latin typeface="Arial" panose="020B0604020202020204" pitchFamily="34" charset="0"/>
                <a:cs typeface="Arial" panose="020B0604020202020204" pitchFamily="34" charset="0"/>
              </a:rPr>
              <a:t>Encryption Mechanisms:</a:t>
            </a:r>
            <a:r>
              <a:rPr lang="en-US" sz="1800" dirty="0">
                <a:solidFill>
                  <a:schemeClr val="tx1"/>
                </a:solidFill>
                <a:latin typeface="Arial" panose="020B0604020202020204" pitchFamily="34" charset="0"/>
                <a:cs typeface="Arial" panose="020B0604020202020204" pitchFamily="34" charset="0"/>
              </a:rPr>
              <a:t> Hybrid cryptographic and steganographic </a:t>
            </a:r>
            <a:r>
              <a:rPr lang="en-US" sz="1800" dirty="0" smtClean="0">
                <a:solidFill>
                  <a:schemeClr val="tx1"/>
                </a:solidFill>
                <a:latin typeface="Arial" panose="020B0604020202020204" pitchFamily="34" charset="0"/>
                <a:cs typeface="Arial" panose="020B0604020202020204" pitchFamily="34" charset="0"/>
              </a:rPr>
              <a:t>approaches.</a:t>
            </a:r>
          </a:p>
          <a:p>
            <a:pPr marL="305435" indent="-305435"/>
            <a:r>
              <a:rPr lang="en-US" sz="1800" b="1" dirty="0" smtClean="0">
                <a:solidFill>
                  <a:schemeClr val="tx1"/>
                </a:solidFill>
                <a:latin typeface="Arial" panose="020B0604020202020204" pitchFamily="34" charset="0"/>
                <a:cs typeface="Arial" panose="020B0604020202020204" pitchFamily="34" charset="0"/>
              </a:rPr>
              <a:t>Cloud </a:t>
            </a:r>
            <a:r>
              <a:rPr lang="en-US" sz="1800" b="1" dirty="0">
                <a:solidFill>
                  <a:schemeClr val="tx1"/>
                </a:solidFill>
                <a:latin typeface="Arial" panose="020B0604020202020204" pitchFamily="34" charset="0"/>
                <a:cs typeface="Arial" panose="020B0604020202020204" pitchFamily="34" charset="0"/>
              </a:rPr>
              <a:t>&amp; Mobile Integration:</a:t>
            </a:r>
            <a:r>
              <a:rPr lang="en-US" sz="1800" dirty="0">
                <a:solidFill>
                  <a:schemeClr val="tx1"/>
                </a:solidFill>
                <a:latin typeface="Arial" panose="020B0604020202020204" pitchFamily="34" charset="0"/>
                <a:cs typeface="Arial" panose="020B0604020202020204" pitchFamily="34" charset="0"/>
              </a:rPr>
              <a:t> Secure messaging for mobile applications</a:t>
            </a:r>
            <a:r>
              <a:rPr lang="en-US" sz="1800" dirty="0" smtClean="0">
                <a:solidFill>
                  <a:schemeClr val="tx1"/>
                </a:solidFill>
                <a:latin typeface="Arial" panose="020B0604020202020204" pitchFamily="34" charset="0"/>
                <a:cs typeface="Arial" panose="020B0604020202020204" pitchFamily="34" charset="0"/>
              </a:rPr>
              <a:t>.</a:t>
            </a:r>
          </a:p>
          <a:p>
            <a:pPr marL="305435" indent="-305435"/>
            <a:r>
              <a:rPr lang="en-US" sz="1800" dirty="0" smtClean="0">
                <a:solidFill>
                  <a:schemeClr val="tx1"/>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Automated Detection Prevention:</a:t>
            </a:r>
            <a:r>
              <a:rPr lang="en-US" sz="1800" dirty="0">
                <a:solidFill>
                  <a:schemeClr val="tx1"/>
                </a:solidFill>
                <a:latin typeface="Arial" panose="020B0604020202020204" pitchFamily="34" charset="0"/>
                <a:cs typeface="Arial" panose="020B0604020202020204" pitchFamily="34" charset="0"/>
              </a:rPr>
              <a:t> Advanced techniques to resist </a:t>
            </a:r>
            <a:r>
              <a:rPr lang="en-US" sz="1800" dirty="0" err="1">
                <a:solidFill>
                  <a:schemeClr val="tx1"/>
                </a:solidFill>
                <a:latin typeface="Arial" panose="020B0604020202020204" pitchFamily="34" charset="0"/>
                <a:cs typeface="Arial" panose="020B0604020202020204" pitchFamily="34" charset="0"/>
              </a:rPr>
              <a:t>steganalysis</a:t>
            </a:r>
            <a:r>
              <a:rPr lang="en-US" sz="1800" dirty="0">
                <a:solidFill>
                  <a:schemeClr val="tx1"/>
                </a:solidFill>
                <a:latin typeface="Arial" panose="020B0604020202020204" pitchFamily="34" charset="0"/>
                <a:cs typeface="Arial" panose="020B0604020202020204" pitchFamily="34" charset="0"/>
              </a:rPr>
              <a:t> attacks.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a:t>
            </a:r>
            <a:r>
              <a:rPr lang="en-US" b="1" dirty="0" smtClean="0">
                <a:solidFill>
                  <a:srgbClr val="002060"/>
                </a:solidFill>
                <a:latin typeface="Arial" panose="020B0604020202020204" pitchFamily="34" charset="0"/>
                <a:cs typeface="Arial" panose="020B0604020202020204" pitchFamily="34" charset="0"/>
              </a:rPr>
              <a:t>YOU</a:t>
            </a:r>
            <a:br>
              <a:rPr lang="en-US" b="1" dirty="0" smtClean="0">
                <a:solidFill>
                  <a:srgbClr val="002060"/>
                </a:solidFill>
                <a:latin typeface="Arial" panose="020B0604020202020204" pitchFamily="34" charset="0"/>
                <a:cs typeface="Arial" panose="020B0604020202020204" pitchFamily="34" charset="0"/>
              </a:rPr>
            </a:br>
            <a:r>
              <a:rPr lang="en-US" sz="1050" b="1" dirty="0" smtClean="0">
                <a:solidFill>
                  <a:schemeClr val="tx1">
                    <a:lumMod val="50000"/>
                    <a:lumOff val="50000"/>
                  </a:schemeClr>
                </a:solidFill>
                <a:latin typeface="Arial" panose="020B0604020202020204" pitchFamily="34" charset="0"/>
                <a:cs typeface="Arial" panose="020B0604020202020204" pitchFamily="34" charset="0"/>
              </a:rPr>
              <a:t>merci | Gracias | Danke</a:t>
            </a:r>
            <a:endParaRPr lang="en-US" sz="1050" b="1"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1800" dirty="0">
                <a:solidFill>
                  <a:schemeClr val="tx1"/>
                </a:solidFill>
                <a:latin typeface="Arial" panose="020B0604020202020204" pitchFamily="34" charset="0"/>
                <a:cs typeface="Arial" panose="020B0604020202020204" pitchFamily="34" charset="0"/>
              </a:rPr>
              <a:t>With the exponential growth of digital data exchange, securing confidential information has become a major challenge. Conventional encryption techniques, while effective, make encrypted messages easily identifiable and prone to attacks. Steganography provides an alternative by concealing secret messages within digital images, ensuring covert and secure communication. This project implements an image-based </a:t>
            </a:r>
            <a:r>
              <a:rPr lang="en-US" sz="1800" dirty="0" smtClean="0">
                <a:solidFill>
                  <a:schemeClr val="tx1"/>
                </a:solidFill>
                <a:latin typeface="Arial" panose="020B0604020202020204" pitchFamily="34" charset="0"/>
                <a:cs typeface="Arial" panose="020B0604020202020204" pitchFamily="34" charset="0"/>
              </a:rPr>
              <a:t>steganographic </a:t>
            </a:r>
            <a:r>
              <a:rPr lang="en-US" sz="1800" dirty="0">
                <a:solidFill>
                  <a:schemeClr val="tx1"/>
                </a:solidFill>
                <a:latin typeface="Arial" panose="020B0604020202020204" pitchFamily="34" charset="0"/>
                <a:cs typeface="Arial" panose="020B0604020202020204" pitchFamily="34" charset="0"/>
              </a:rPr>
              <a:t>technique using pixel manipulation, preserving image integrity while embedding textual information. A passcode mechanism adds an additional security layer, restricting unauthorized access to hidden data.</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p:cNvSpPr>
            <a:spLocks noGrp="1" noChangeArrowheads="1"/>
          </p:cNvSpPr>
          <p:nvPr>
            <p:ph idx="1"/>
          </p:nvPr>
        </p:nvSpPr>
        <p:spPr bwMode="auto">
          <a:xfrm>
            <a:off x="441325" y="2243709"/>
            <a:ext cx="11610975"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buSzTx/>
            </a:pPr>
            <a:r>
              <a:rPr kumimoji="0" lang="en-US" altLang="en-US" sz="1800" b="1" i="0" u="none" strike="noStrike" cap="none" normalizeH="0" baseline="0" dirty="0" smtClean="0">
                <a:ln>
                  <a:noFill/>
                </a:ln>
                <a:solidFill>
                  <a:schemeClr val="tx1"/>
                </a:solidFill>
                <a:effectLst/>
                <a:latin typeface="Arial" panose="020B0604020202020204" pitchFamily="34" charset="0"/>
              </a:rPr>
              <a:t>Programming Language:</a:t>
            </a:r>
            <a:r>
              <a:rPr kumimoji="0" lang="en-US" altLang="en-US" sz="1800" b="0" i="0" u="none" strike="noStrike" cap="none" normalizeH="0" baseline="0" dirty="0" smtClean="0">
                <a:ln>
                  <a:noFill/>
                </a:ln>
                <a:solidFill>
                  <a:schemeClr val="tx1"/>
                </a:solidFill>
                <a:effectLst/>
                <a:latin typeface="Arial" panose="020B0604020202020204" pitchFamily="34" charset="0"/>
              </a:rPr>
              <a:t> Python.</a:t>
            </a:r>
          </a:p>
          <a:p>
            <a:pPr defTabSz="914400" eaLnBrk="0" fontAlgn="base" hangingPunct="0">
              <a:lnSpc>
                <a:spcPct val="150000"/>
              </a:lnSpc>
              <a:spcBef>
                <a:spcPct val="0"/>
              </a:spcBef>
              <a:spcAft>
                <a:spcPct val="0"/>
              </a:spcAft>
              <a:buSzTx/>
            </a:pPr>
            <a:r>
              <a:rPr kumimoji="0" lang="en-US" altLang="en-US" sz="1800" b="1" i="0" u="none" strike="noStrike" cap="none" normalizeH="0" baseline="0" dirty="0" smtClean="0">
                <a:ln>
                  <a:noFill/>
                </a:ln>
                <a:solidFill>
                  <a:schemeClr val="tx1"/>
                </a:solidFill>
                <a:effectLst/>
                <a:latin typeface="Arial" panose="020B0604020202020204" pitchFamily="34" charset="0"/>
              </a:rPr>
              <a:t>Libraries: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OpenCV</a:t>
            </a:r>
            <a:r>
              <a:rPr kumimoji="0" lang="en-US" altLang="en-US" sz="1800" b="0" i="0" u="none" strike="noStrike" cap="none" normalizeH="0" baseline="0" dirty="0" smtClean="0">
                <a:ln>
                  <a:noFill/>
                </a:ln>
                <a:solidFill>
                  <a:schemeClr val="tx1"/>
                </a:solidFill>
                <a:effectLst/>
                <a:latin typeface="Arial" panose="020B0604020202020204" pitchFamily="34" charset="0"/>
              </a:rPr>
              <a:t> (image processing), </a:t>
            </a:r>
            <a:r>
              <a:rPr kumimoji="0" lang="en-US" altLang="en-US" sz="1800" b="0" i="0" u="none" strike="noStrike" cap="none" normalizeH="0" baseline="0" dirty="0" err="1" smtClean="0">
                <a:ln>
                  <a:noFill/>
                </a:ln>
                <a:solidFill>
                  <a:schemeClr val="tx1"/>
                </a:solidFill>
                <a:effectLst/>
                <a:latin typeface="Arial" panose="020B0604020202020204" pitchFamily="34" charset="0"/>
              </a:rPr>
              <a:t>Tkinter</a:t>
            </a:r>
            <a:r>
              <a:rPr kumimoji="0" lang="en-US" altLang="en-US" sz="1800" b="0" i="0" u="none" strike="noStrike" cap="none" normalizeH="0" baseline="0" dirty="0" smtClean="0">
                <a:ln>
                  <a:noFill/>
                </a:ln>
                <a:solidFill>
                  <a:schemeClr val="tx1"/>
                </a:solidFill>
                <a:effectLst/>
                <a:latin typeface="Arial" panose="020B0604020202020204" pitchFamily="34" charset="0"/>
              </a:rPr>
              <a:t> (GUI development), </a:t>
            </a:r>
            <a:r>
              <a:rPr kumimoji="0" lang="en-US" altLang="en-US" sz="1800" b="0" i="0" u="none" strike="noStrike" cap="none" normalizeH="0" baseline="0" dirty="0" err="1" smtClean="0">
                <a:ln>
                  <a:noFill/>
                </a:ln>
                <a:solidFill>
                  <a:schemeClr val="tx1"/>
                </a:solidFill>
                <a:effectLst/>
                <a:latin typeface="Arial" panose="020B0604020202020204" pitchFamily="34" charset="0"/>
              </a:rPr>
              <a:t>NumPy</a:t>
            </a:r>
            <a:r>
              <a:rPr kumimoji="0" lang="en-US" altLang="en-US" sz="1800" b="0" i="0" u="none" strike="noStrike" cap="none" normalizeH="0" baseline="0" dirty="0" smtClean="0">
                <a:ln>
                  <a:noFill/>
                </a:ln>
                <a:solidFill>
                  <a:schemeClr val="tx1"/>
                </a:solidFill>
                <a:effectLst/>
                <a:latin typeface="Arial" panose="020B0604020202020204" pitchFamily="34" charset="0"/>
              </a:rPr>
              <a:t> (matrix manipulation).</a:t>
            </a:r>
          </a:p>
          <a:p>
            <a:pPr defTabSz="914400" eaLnBrk="0" fontAlgn="base" hangingPunct="0">
              <a:lnSpc>
                <a:spcPct val="150000"/>
              </a:lnSpc>
              <a:spcBef>
                <a:spcPct val="0"/>
              </a:spcBef>
              <a:spcAft>
                <a:spcPct val="0"/>
              </a:spcAft>
              <a:buSzTx/>
            </a:pPr>
            <a:r>
              <a:rPr kumimoji="0" lang="en-US" altLang="en-US" sz="1800" b="1" i="0" u="none" strike="noStrike" cap="none" normalizeH="0" baseline="0" dirty="0" smtClean="0">
                <a:ln>
                  <a:noFill/>
                </a:ln>
                <a:solidFill>
                  <a:schemeClr val="tx1"/>
                </a:solidFill>
                <a:effectLst/>
                <a:latin typeface="Arial" panose="020B0604020202020204" pitchFamily="34" charset="0"/>
              </a:rPr>
              <a:t>Encryption Method:</a:t>
            </a:r>
            <a:r>
              <a:rPr kumimoji="0" lang="en-US" altLang="en-US" sz="1800" b="0" i="0" u="none" strike="noStrike" cap="none" normalizeH="0" baseline="0" dirty="0" smtClean="0">
                <a:ln>
                  <a:noFill/>
                </a:ln>
                <a:solidFill>
                  <a:schemeClr val="tx1"/>
                </a:solidFill>
                <a:effectLst/>
                <a:latin typeface="Arial" panose="020B0604020202020204" pitchFamily="34" charset="0"/>
              </a:rPr>
              <a:t> Pixel-value encoding using RGB channel modifications,</a:t>
            </a:r>
          </a:p>
          <a:p>
            <a:pPr defTabSz="914400" eaLnBrk="0" fontAlgn="base" hangingPunct="0">
              <a:lnSpc>
                <a:spcPct val="150000"/>
              </a:lnSpc>
              <a:spcBef>
                <a:spcPct val="0"/>
              </a:spcBef>
              <a:spcAft>
                <a:spcPct val="0"/>
              </a:spcAft>
              <a:buSzTx/>
            </a:pPr>
            <a:r>
              <a:rPr kumimoji="0" lang="en-US" altLang="en-US" sz="1800" b="1" i="0" u="none" strike="noStrike" cap="none" normalizeH="0" baseline="0" dirty="0" smtClean="0">
                <a:ln>
                  <a:noFill/>
                </a:ln>
                <a:solidFill>
                  <a:schemeClr val="tx1"/>
                </a:solidFill>
                <a:effectLst/>
                <a:latin typeface="Arial" panose="020B0604020202020204" pitchFamily="34" charset="0"/>
              </a:rPr>
              <a:t>Platform Compatibility:</a:t>
            </a:r>
            <a:r>
              <a:rPr kumimoji="0" lang="en-US" altLang="en-US" sz="1800" b="0" i="0" u="none" strike="noStrike" cap="none" normalizeH="0" baseline="0" dirty="0" smtClean="0">
                <a:ln>
                  <a:noFill/>
                </a:ln>
                <a:solidFill>
                  <a:schemeClr val="tx1"/>
                </a:solidFill>
                <a:effectLst/>
                <a:latin typeface="Arial" panose="020B0604020202020204" pitchFamily="34" charset="0"/>
              </a:rPr>
              <a:t> Windows, Linux.</a:t>
            </a:r>
          </a:p>
          <a:p>
            <a:pPr defTabSz="914400" eaLnBrk="0" fontAlgn="base" hangingPunct="0">
              <a:lnSpc>
                <a:spcPct val="150000"/>
              </a:lnSpc>
              <a:spcBef>
                <a:spcPct val="0"/>
              </a:spcBef>
              <a:spcAft>
                <a:spcPct val="0"/>
              </a:spcAft>
              <a:buSzTx/>
            </a:pPr>
            <a:r>
              <a:rPr kumimoji="0" lang="en-US" altLang="en-US" sz="1800" b="1" i="0" u="none" strike="noStrike" cap="none" normalizeH="0" baseline="0" dirty="0" smtClean="0">
                <a:ln>
                  <a:noFill/>
                </a:ln>
                <a:solidFill>
                  <a:schemeClr val="tx1"/>
                </a:solidFill>
                <a:effectLst/>
                <a:latin typeface="Arial" panose="020B0604020202020204" pitchFamily="34" charset="0"/>
              </a:rPr>
              <a:t>Image Format Support:</a:t>
            </a:r>
            <a:r>
              <a:rPr kumimoji="0" lang="en-US" altLang="en-US" sz="1800" b="0" i="0" u="none" strike="noStrike" cap="none" normalizeH="0" baseline="0" dirty="0" smtClean="0">
                <a:ln>
                  <a:noFill/>
                </a:ln>
                <a:solidFill>
                  <a:schemeClr val="tx1"/>
                </a:solidFill>
                <a:effectLst/>
                <a:latin typeface="Arial" panose="020B0604020202020204" pitchFamily="34" charset="0"/>
              </a:rPr>
              <a:t> PNG</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1800" b="0" i="0" u="none" strike="noStrike" cap="none" normalizeH="0" baseline="0" smtClean="0">
                <a:ln>
                  <a:noFill/>
                </a:ln>
                <a:solidFill>
                  <a:schemeClr val="tx1"/>
                </a:solidFill>
                <a:effectLst/>
                <a:latin typeface="Arial" panose="020B0604020202020204" pitchFamily="34" charset="0"/>
              </a:rPr>
              <a:t>JPG,</a:t>
            </a:r>
            <a:r>
              <a:rPr kumimoji="0" lang="en-US" altLang="en-US" sz="1800" b="0" i="0" u="none" strike="noStrike" cap="none" normalizeH="0" smtClean="0">
                <a:ln>
                  <a:noFill/>
                </a:ln>
                <a:solidFill>
                  <a:schemeClr val="tx1"/>
                </a:solidFill>
                <a:effectLst/>
                <a:latin typeface="Arial" panose="020B0604020202020204" pitchFamily="34" charset="0"/>
              </a:rPr>
              <a:t> JPEG.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defTabSz="914400" eaLnBrk="0" fontAlgn="base" hangingPunct="0">
              <a:lnSpc>
                <a:spcPct val="150000"/>
              </a:lnSpc>
              <a:spcBef>
                <a:spcPct val="0"/>
              </a:spcBef>
              <a:spcAft>
                <a:spcPct val="0"/>
              </a:spcAft>
              <a:buSzTx/>
            </a:pPr>
            <a:r>
              <a:rPr kumimoji="0" lang="en-US" altLang="en-US" sz="1800" b="1" i="0" u="none" strike="noStrike" cap="none" normalizeH="0" baseline="0" dirty="0" smtClean="0">
                <a:ln>
                  <a:noFill/>
                </a:ln>
                <a:solidFill>
                  <a:schemeClr val="tx1"/>
                </a:solidFill>
                <a:effectLst/>
                <a:latin typeface="Arial" panose="020B0604020202020204" pitchFamily="34" charset="0"/>
              </a:rPr>
              <a:t>Error Handling &amp; Validation:</a:t>
            </a:r>
            <a:r>
              <a:rPr kumimoji="0" lang="en-US" altLang="en-US" sz="1800" b="0" i="0" u="none" strike="noStrike" cap="none" normalizeH="0" baseline="0" dirty="0" smtClean="0">
                <a:ln>
                  <a:noFill/>
                </a:ln>
                <a:solidFill>
                  <a:schemeClr val="tx1"/>
                </a:solidFill>
                <a:effectLst/>
                <a:latin typeface="Arial" panose="020B0604020202020204" pitchFamily="34" charset="0"/>
              </a:rPr>
              <a:t> Input validation and exception handling to prevent data corruption and unauthorized access.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6" cy="4673324"/>
          </a:xfrm>
        </p:spPr>
        <p:txBody>
          <a:bodyPr/>
          <a:lstStyle/>
          <a:p>
            <a:pPr>
              <a:lnSpc>
                <a:spcPct val="150000"/>
              </a:lnSpc>
            </a:pPr>
            <a:r>
              <a:rPr lang="en-US" sz="1800" b="1" dirty="0" smtClean="0">
                <a:solidFill>
                  <a:schemeClr val="tx1"/>
                </a:solidFill>
                <a:latin typeface="Arial" panose="020B0604020202020204" pitchFamily="34" charset="0"/>
                <a:cs typeface="Arial" panose="020B0604020202020204" pitchFamily="34" charset="0"/>
              </a:rPr>
              <a:t>Stealth </a:t>
            </a:r>
            <a:r>
              <a:rPr lang="en-US" sz="1800" b="1" dirty="0">
                <a:solidFill>
                  <a:schemeClr val="tx1"/>
                </a:solidFill>
                <a:latin typeface="Arial" panose="020B0604020202020204" pitchFamily="34" charset="0"/>
                <a:cs typeface="Arial" panose="020B0604020202020204" pitchFamily="34" charset="0"/>
              </a:rPr>
              <a:t>&amp; Security:</a:t>
            </a:r>
            <a:r>
              <a:rPr lang="en-US" sz="1800" dirty="0">
                <a:solidFill>
                  <a:schemeClr val="tx1"/>
                </a:solidFill>
                <a:latin typeface="Arial" panose="020B0604020202020204" pitchFamily="34" charset="0"/>
                <a:cs typeface="Arial" panose="020B0604020202020204" pitchFamily="34" charset="0"/>
              </a:rPr>
              <a:t> Unlike encryption, hidden data remains undetectable unless </a:t>
            </a:r>
            <a:r>
              <a:rPr lang="en-US" sz="1800" dirty="0" smtClean="0">
                <a:solidFill>
                  <a:schemeClr val="tx1"/>
                </a:solidFill>
                <a:latin typeface="Arial" panose="020B0604020202020204" pitchFamily="34" charset="0"/>
                <a:cs typeface="Arial" panose="020B0604020202020204" pitchFamily="34" charset="0"/>
              </a:rPr>
              <a:t>decrypted/</a:t>
            </a:r>
          </a:p>
          <a:p>
            <a:pPr>
              <a:lnSpc>
                <a:spcPct val="150000"/>
              </a:lnSpc>
            </a:pPr>
            <a:r>
              <a:rPr lang="en-US" sz="1800" b="1" dirty="0" smtClean="0">
                <a:solidFill>
                  <a:schemeClr val="tx1"/>
                </a:solidFill>
                <a:latin typeface="Arial" panose="020B0604020202020204" pitchFamily="34" charset="0"/>
                <a:cs typeface="Arial" panose="020B0604020202020204" pitchFamily="34" charset="0"/>
              </a:rPr>
              <a:t>GUI-Based </a:t>
            </a:r>
            <a:r>
              <a:rPr lang="en-US" sz="1800" b="1" dirty="0">
                <a:solidFill>
                  <a:schemeClr val="tx1"/>
                </a:solidFill>
                <a:latin typeface="Arial" panose="020B0604020202020204" pitchFamily="34" charset="0"/>
                <a:cs typeface="Arial" panose="020B0604020202020204" pitchFamily="34" charset="0"/>
              </a:rPr>
              <a:t>Implementation:</a:t>
            </a:r>
            <a:r>
              <a:rPr lang="en-US" sz="1800" dirty="0">
                <a:solidFill>
                  <a:schemeClr val="tx1"/>
                </a:solidFill>
                <a:latin typeface="Arial" panose="020B0604020202020204" pitchFamily="34" charset="0"/>
                <a:cs typeface="Arial" panose="020B0604020202020204" pitchFamily="34" charset="0"/>
              </a:rPr>
              <a:t> User-friendly interface for embedding and retrieving </a:t>
            </a:r>
            <a:r>
              <a:rPr lang="en-US" sz="1800" dirty="0" smtClean="0">
                <a:solidFill>
                  <a:schemeClr val="tx1"/>
                </a:solidFill>
                <a:latin typeface="Arial" panose="020B0604020202020204" pitchFamily="34" charset="0"/>
                <a:cs typeface="Arial" panose="020B0604020202020204" pitchFamily="34" charset="0"/>
              </a:rPr>
              <a:t>messages.</a:t>
            </a:r>
          </a:p>
          <a:p>
            <a:pPr>
              <a:lnSpc>
                <a:spcPct val="150000"/>
              </a:lnSpc>
            </a:pPr>
            <a:r>
              <a:rPr lang="en-US" sz="1800" b="1" dirty="0" smtClean="0">
                <a:solidFill>
                  <a:schemeClr val="tx1"/>
                </a:solidFill>
                <a:latin typeface="Arial" panose="020B0604020202020204" pitchFamily="34" charset="0"/>
                <a:cs typeface="Arial" panose="020B0604020202020204" pitchFamily="34" charset="0"/>
              </a:rPr>
              <a:t>Multi-Layered </a:t>
            </a:r>
            <a:r>
              <a:rPr lang="en-US" sz="1800" b="1" dirty="0">
                <a:solidFill>
                  <a:schemeClr val="tx1"/>
                </a:solidFill>
                <a:latin typeface="Arial" panose="020B0604020202020204" pitchFamily="34" charset="0"/>
                <a:cs typeface="Arial" panose="020B0604020202020204" pitchFamily="34" charset="0"/>
              </a:rPr>
              <a:t>Security:</a:t>
            </a:r>
            <a:r>
              <a:rPr lang="en-US" sz="1800" dirty="0">
                <a:solidFill>
                  <a:schemeClr val="tx1"/>
                </a:solidFill>
                <a:latin typeface="Arial" panose="020B0604020202020204" pitchFamily="34" charset="0"/>
                <a:cs typeface="Arial" panose="020B0604020202020204" pitchFamily="34" charset="0"/>
              </a:rPr>
              <a:t> Passcode-based access control prevents unauthorized </a:t>
            </a:r>
            <a:r>
              <a:rPr lang="en-US" sz="1800" dirty="0" smtClean="0">
                <a:solidFill>
                  <a:schemeClr val="tx1"/>
                </a:solidFill>
                <a:latin typeface="Arial" panose="020B0604020202020204" pitchFamily="34" charset="0"/>
                <a:cs typeface="Arial" panose="020B0604020202020204" pitchFamily="34" charset="0"/>
              </a:rPr>
              <a:t>decryption.</a:t>
            </a:r>
          </a:p>
          <a:p>
            <a:pPr>
              <a:lnSpc>
                <a:spcPct val="150000"/>
              </a:lnSpc>
            </a:pPr>
            <a:r>
              <a:rPr lang="en-US" sz="1800" b="1" dirty="0" smtClean="0">
                <a:solidFill>
                  <a:schemeClr val="tx1"/>
                </a:solidFill>
                <a:latin typeface="Arial" panose="020B0604020202020204" pitchFamily="34" charset="0"/>
                <a:cs typeface="Arial" panose="020B0604020202020204" pitchFamily="34" charset="0"/>
              </a:rPr>
              <a:t>Minimal </a:t>
            </a:r>
            <a:r>
              <a:rPr lang="en-US" sz="1800" b="1" dirty="0">
                <a:solidFill>
                  <a:schemeClr val="tx1"/>
                </a:solidFill>
                <a:latin typeface="Arial" panose="020B0604020202020204" pitchFamily="34" charset="0"/>
                <a:cs typeface="Arial" panose="020B0604020202020204" pitchFamily="34" charset="0"/>
              </a:rPr>
              <a:t>Image Distortion:</a:t>
            </a:r>
            <a:r>
              <a:rPr lang="en-US" sz="1800" dirty="0">
                <a:solidFill>
                  <a:schemeClr val="tx1"/>
                </a:solidFill>
                <a:latin typeface="Arial" panose="020B0604020202020204" pitchFamily="34" charset="0"/>
                <a:cs typeface="Arial" panose="020B0604020202020204" pitchFamily="34" charset="0"/>
              </a:rPr>
              <a:t> Message is embedded efficiently to maintain visual </a:t>
            </a:r>
            <a:r>
              <a:rPr lang="en-US" sz="1800" dirty="0" smtClean="0">
                <a:solidFill>
                  <a:schemeClr val="tx1"/>
                </a:solidFill>
                <a:latin typeface="Arial" panose="020B0604020202020204" pitchFamily="34" charset="0"/>
                <a:cs typeface="Arial" panose="020B0604020202020204" pitchFamily="34" charset="0"/>
              </a:rPr>
              <a:t>integrity.</a:t>
            </a:r>
          </a:p>
          <a:p>
            <a:pPr>
              <a:lnSpc>
                <a:spcPct val="150000"/>
              </a:lnSpc>
            </a:pPr>
            <a:r>
              <a:rPr lang="en-US" sz="1800" b="1" dirty="0" smtClean="0">
                <a:solidFill>
                  <a:schemeClr val="tx1"/>
                </a:solidFill>
                <a:latin typeface="Arial" panose="020B0604020202020204" pitchFamily="34" charset="0"/>
                <a:cs typeface="Arial" panose="020B0604020202020204" pitchFamily="34" charset="0"/>
              </a:rPr>
              <a:t>Scalability</a:t>
            </a:r>
            <a:r>
              <a:rPr lang="en-US" sz="1800" b="1" dirty="0">
                <a:solidFill>
                  <a:schemeClr val="tx1"/>
                </a:solidFill>
                <a:latin typeface="Arial" panose="020B0604020202020204" pitchFamily="34" charset="0"/>
                <a:cs typeface="Arial" panose="020B0604020202020204" pitchFamily="34" charset="0"/>
              </a:rPr>
              <a:t>:</a:t>
            </a:r>
            <a:r>
              <a:rPr lang="en-US" sz="1800" dirty="0">
                <a:solidFill>
                  <a:schemeClr val="tx1"/>
                </a:solidFill>
                <a:latin typeface="Arial" panose="020B0604020202020204" pitchFamily="34" charset="0"/>
                <a:cs typeface="Arial" panose="020B0604020202020204" pitchFamily="34" charset="0"/>
              </a:rPr>
              <a:t> Can be extended to support multiple image formats and different encoding schemes.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p:cNvSpPr>
            <a:spLocks noGrp="1" noChangeArrowheads="1"/>
          </p:cNvSpPr>
          <p:nvPr>
            <p:ph idx="1"/>
          </p:nvPr>
        </p:nvSpPr>
        <p:spPr bwMode="auto">
          <a:xfrm>
            <a:off x="581192" y="2787173"/>
            <a:ext cx="9316653" cy="170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Cybersecurity Experts:</a:t>
            </a:r>
            <a:r>
              <a:rPr kumimoji="0" lang="en-US" altLang="en-US" sz="1800" b="0" i="0" u="none" strike="noStrike" cap="none" normalizeH="0" baseline="0" dirty="0" smtClean="0">
                <a:ln>
                  <a:noFill/>
                </a:ln>
                <a:solidFill>
                  <a:schemeClr val="tx1"/>
                </a:solidFill>
                <a:effectLst/>
                <a:latin typeface="Arial" panose="020B0604020202020204" pitchFamily="34" charset="0"/>
              </a:rPr>
              <a:t> Secure data transmission for forensic investigations.</a:t>
            </a:r>
          </a:p>
          <a:p>
            <a:pPr marR="0" lvl="0" algn="l" defTabSz="914400" rtl="0" eaLnBrk="0" fontAlgn="base" latinLnBrk="0" hangingPunct="0">
              <a:lnSpc>
                <a:spcPct val="150000"/>
              </a:lnSpc>
              <a:spcBef>
                <a:spcPct val="0"/>
              </a:spcBef>
              <a:spcAft>
                <a:spcPct val="0"/>
              </a:spcAft>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Journalists &amp; Activists:</a:t>
            </a:r>
            <a:r>
              <a:rPr kumimoji="0" lang="en-US" altLang="en-US" sz="1800" b="0" i="0" u="none" strike="noStrike" cap="none" normalizeH="0" baseline="0" dirty="0" smtClean="0">
                <a:ln>
                  <a:noFill/>
                </a:ln>
                <a:solidFill>
                  <a:schemeClr val="tx1"/>
                </a:solidFill>
                <a:effectLst/>
                <a:latin typeface="Arial" panose="020B0604020202020204" pitchFamily="34" charset="0"/>
              </a:rPr>
              <a:t> Covert communication in high-risk environments.</a:t>
            </a:r>
          </a:p>
          <a:p>
            <a:pPr marR="0" lvl="0" algn="l" defTabSz="914400" rtl="0" eaLnBrk="0" fontAlgn="base" latinLnBrk="0" hangingPunct="0">
              <a:lnSpc>
                <a:spcPct val="150000"/>
              </a:lnSpc>
              <a:spcBef>
                <a:spcPct val="0"/>
              </a:spcBef>
              <a:spcAft>
                <a:spcPct val="0"/>
              </a:spcAft>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Military &amp; Intelligence Agencies:</a:t>
            </a:r>
            <a:r>
              <a:rPr kumimoji="0" lang="en-US" altLang="en-US" sz="1800" b="0" i="0" u="none" strike="noStrike" cap="none" normalizeH="0" baseline="0" dirty="0" smtClean="0">
                <a:ln>
                  <a:noFill/>
                </a:ln>
                <a:solidFill>
                  <a:schemeClr val="tx1"/>
                </a:solidFill>
                <a:effectLst/>
                <a:latin typeface="Arial" panose="020B0604020202020204" pitchFamily="34" charset="0"/>
              </a:rPr>
              <a:t> Secure exchange of classified information.</a:t>
            </a:r>
          </a:p>
          <a:p>
            <a:pPr marR="0" lvl="0" algn="l" defTabSz="914400" rtl="0" eaLnBrk="0" fontAlgn="base" latinLnBrk="0" hangingPunct="0">
              <a:lnSpc>
                <a:spcPct val="150000"/>
              </a:lnSpc>
              <a:spcBef>
                <a:spcPct val="0"/>
              </a:spcBef>
              <a:spcAft>
                <a:spcPct val="0"/>
              </a:spcAft>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Privacy-Conscious Individuals:</a:t>
            </a:r>
            <a:r>
              <a:rPr kumimoji="0" lang="en-US" altLang="en-US" sz="1800" b="0" i="0" u="none" strike="noStrike" cap="none" normalizeH="0" baseline="0" dirty="0" smtClean="0">
                <a:ln>
                  <a:noFill/>
                </a:ln>
                <a:solidFill>
                  <a:schemeClr val="tx1"/>
                </a:solidFill>
                <a:effectLst/>
                <a:latin typeface="Arial" panose="020B0604020202020204" pitchFamily="34" charset="0"/>
              </a:rPr>
              <a:t> Protecting personal data from unauthorized access.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5" name="TextBox 4"/>
          <p:cNvSpPr txBox="1"/>
          <p:nvPr/>
        </p:nvSpPr>
        <p:spPr>
          <a:xfrm>
            <a:off x="2239829" y="5225437"/>
            <a:ext cx="7712339" cy="800219"/>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Fig 1 : Graphical User Interface</a:t>
            </a:r>
          </a:p>
          <a:p>
            <a:pPr algn="ctr"/>
            <a:r>
              <a:rPr lang="en-US" sz="1400" dirty="0" smtClean="0">
                <a:latin typeface="Arial" panose="020B0604020202020204" pitchFamily="34" charset="0"/>
                <a:cs typeface="Arial" panose="020B0604020202020204" pitchFamily="34" charset="0"/>
              </a:rPr>
              <a:t>Using this GUI we’re allowing user friendly encryption for image. Here we’re allowing user to select image , enter message , </a:t>
            </a:r>
            <a:r>
              <a:rPr lang="en-US" sz="1400" dirty="0">
                <a:latin typeface="Arial" panose="020B0604020202020204" pitchFamily="34" charset="0"/>
                <a:cs typeface="Arial" panose="020B0604020202020204" pitchFamily="34" charset="0"/>
              </a:rPr>
              <a:t>p</a:t>
            </a:r>
            <a:r>
              <a:rPr lang="en-US" sz="1400" dirty="0" smtClean="0">
                <a:latin typeface="Arial" panose="020B0604020202020204" pitchFamily="34" charset="0"/>
                <a:cs typeface="Arial" panose="020B0604020202020204" pitchFamily="34" charset="0"/>
              </a:rPr>
              <a:t>asscode and encrypt/decrypt.</a:t>
            </a:r>
            <a:endParaRPr lang="en-US" sz="14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3628099" y="1135415"/>
            <a:ext cx="4935798" cy="4090022"/>
          </a:xfrm>
          <a:prstGeom prst="rect">
            <a:avLst/>
          </a:prstGeom>
        </p:spPr>
      </p:pic>
    </p:spTree>
    <p:extLst>
      <p:ext uri="{BB962C8B-B14F-4D97-AF65-F5344CB8AC3E}">
        <p14:creationId xmlns:p14="http://schemas.microsoft.com/office/powerpoint/2010/main" val="3909821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stretch>
            <a:fillRect/>
          </a:stretch>
        </p:blipFill>
        <p:spPr>
          <a:xfrm>
            <a:off x="2239830" y="1232452"/>
            <a:ext cx="7712340" cy="4336074"/>
          </a:xfrm>
          <a:prstGeom prst="rect">
            <a:avLst/>
          </a:prstGeom>
        </p:spPr>
      </p:pic>
      <p:sp>
        <p:nvSpPr>
          <p:cNvPr id="5" name="TextBox 4"/>
          <p:cNvSpPr txBox="1"/>
          <p:nvPr/>
        </p:nvSpPr>
        <p:spPr>
          <a:xfrm>
            <a:off x="2239830" y="5729490"/>
            <a:ext cx="7712339" cy="800219"/>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Fig 2 : Encrypting Image</a:t>
            </a:r>
          </a:p>
          <a:p>
            <a:pPr algn="ctr"/>
            <a:r>
              <a:rPr lang="en-US" sz="1400" dirty="0" smtClean="0">
                <a:latin typeface="Arial" panose="020B0604020202020204" pitchFamily="34" charset="0"/>
                <a:cs typeface="Arial" panose="020B0604020202020204" pitchFamily="34" charset="0"/>
              </a:rPr>
              <a:t>As visible in the image, original image is encrypted with the message and a new encrypted image is generated.</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5" name="TextBox 4"/>
          <p:cNvSpPr txBox="1"/>
          <p:nvPr/>
        </p:nvSpPr>
        <p:spPr>
          <a:xfrm>
            <a:off x="2239830" y="5729490"/>
            <a:ext cx="7712339" cy="800219"/>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Fig 3 : Decrypting Image</a:t>
            </a:r>
          </a:p>
          <a:p>
            <a:pPr algn="ctr"/>
            <a:r>
              <a:rPr lang="en-US" sz="1400" dirty="0" smtClean="0">
                <a:latin typeface="Arial" panose="020B0604020202020204" pitchFamily="34" charset="0"/>
                <a:cs typeface="Arial" panose="020B0604020202020204" pitchFamily="34" charset="0"/>
              </a:rPr>
              <a:t>As visible in the image, we need to select the encrypted image using browse button and decrypt the message included in the image.</a:t>
            </a:r>
            <a:endParaRPr lang="en-US" sz="14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2"/>
          <a:srcRect t="-34" b="16357"/>
          <a:stretch/>
        </p:blipFill>
        <p:spPr>
          <a:xfrm>
            <a:off x="1381035" y="1232452"/>
            <a:ext cx="9429928" cy="4514850"/>
          </a:xfrm>
          <a:prstGeom prst="rect">
            <a:avLst/>
          </a:prstGeom>
        </p:spPr>
      </p:pic>
    </p:spTree>
    <p:extLst>
      <p:ext uri="{BB962C8B-B14F-4D97-AF65-F5344CB8AC3E}">
        <p14:creationId xmlns:p14="http://schemas.microsoft.com/office/powerpoint/2010/main" val="88969602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openxmlformats.org/package/2006/metadata/core-properties"/>
    <ds:schemaRef ds:uri="b30265f8-c5e2-4918-b4a1-b977299ca3e2"/>
    <ds:schemaRef ds:uri="http://purl.org/dc/terms/"/>
    <ds:schemaRef ds:uri="http://schemas.microsoft.com/office/2006/documentManagement/types"/>
    <ds:schemaRef ds:uri="http://schemas.microsoft.com/office/2006/metadata/properties"/>
    <ds:schemaRef ds:uri="fadb41d3-f9cb-40fb-903c-8cacaba95bb5"/>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75</TotalTime>
  <Words>515</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 merci | Gracias | Danke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34</cp:revision>
  <dcterms:created xsi:type="dcterms:W3CDTF">2021-05-26T16:50:10Z</dcterms:created>
  <dcterms:modified xsi:type="dcterms:W3CDTF">2025-02-20T16:23:57Z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