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20-Feb-25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20-Feb-25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20-Feb-25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arunyaChavan/Steganography-Edunet_Cybersecurity-Internship-2025/tree/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a:t>
            </a:r>
            <a:r>
              <a:rPr lang="en-US" b="1" dirty="0">
                <a:solidFill>
                  <a:schemeClr val="accent1"/>
                </a:solidFill>
                <a:latin typeface="Arial" panose="020B0604020202020204" pitchFamily="34" charset="0"/>
                <a:cs typeface="Arial" panose="020B0604020202020204" pitchFamily="34" charset="0"/>
              </a:rPr>
              <a:t>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460603" y="4281565"/>
            <a:ext cx="894100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Karunya Chavan.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Progressive Education Society’s 					Modern College of Engineering, Pune : 05</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 Computer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This project demonstrates an effective method of securely hiding and retrieving data within digital images. By leveraging pixel-level manipulation, it ensures the confidentiality of embedded messages while maintaining the image’s appearance. The integration of a GUI enhances usability, making steganography accessible even to non-technical users. Future advancements can further optimize security, efficiency, and adaptability.</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https://github.com/KarunyaChavan/Steganography-Edunet_Cybersecurity-Internship-2025/tree/main</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AI-Based Steganography:</a:t>
            </a:r>
            <a:r>
              <a:rPr lang="en-US" dirty="0"/>
              <a:t> Use deep learning for adaptive hiding </a:t>
            </a:r>
            <a:r>
              <a:rPr lang="en-US" dirty="0" smtClean="0"/>
              <a:t>mechanisms.</a:t>
            </a:r>
          </a:p>
          <a:p>
            <a:pPr marL="305435" indent="-305435"/>
            <a:r>
              <a:rPr lang="en-US" b="1" dirty="0" smtClean="0"/>
              <a:t>Support </a:t>
            </a:r>
            <a:r>
              <a:rPr lang="en-US" b="1" dirty="0"/>
              <a:t>for Video &amp; Audio Steganography:</a:t>
            </a:r>
            <a:r>
              <a:rPr lang="en-US" dirty="0"/>
              <a:t> Expanding beyond static </a:t>
            </a:r>
            <a:r>
              <a:rPr lang="en-US" dirty="0" smtClean="0"/>
              <a:t>images.</a:t>
            </a:r>
          </a:p>
          <a:p>
            <a:pPr marL="305435" indent="-305435"/>
            <a:r>
              <a:rPr lang="en-US" b="1" dirty="0" smtClean="0"/>
              <a:t>Enhanced </a:t>
            </a:r>
            <a:r>
              <a:rPr lang="en-US" b="1" dirty="0"/>
              <a:t>Encryption Mechanisms:</a:t>
            </a:r>
            <a:r>
              <a:rPr lang="en-US" dirty="0"/>
              <a:t> Hybrid cryptographic and steganographic </a:t>
            </a:r>
            <a:r>
              <a:rPr lang="en-US" dirty="0" smtClean="0"/>
              <a:t>approaches.</a:t>
            </a:r>
          </a:p>
          <a:p>
            <a:pPr marL="305435" indent="-305435"/>
            <a:r>
              <a:rPr lang="en-US" b="1" dirty="0" smtClean="0"/>
              <a:t>Cloud </a:t>
            </a:r>
            <a:r>
              <a:rPr lang="en-US" b="1" dirty="0"/>
              <a:t>&amp; Mobile Integration:</a:t>
            </a:r>
            <a:r>
              <a:rPr lang="en-US" dirty="0"/>
              <a:t> Secure messaging for mobile applications</a:t>
            </a:r>
            <a:r>
              <a:rPr lang="en-US" dirty="0" smtClean="0"/>
              <a:t>.</a:t>
            </a:r>
          </a:p>
          <a:p>
            <a:pPr marL="305435" indent="-305435"/>
            <a:r>
              <a:rPr lang="en-US" dirty="0" smtClean="0"/>
              <a:t> </a:t>
            </a:r>
            <a:r>
              <a:rPr lang="en-US" b="1" dirty="0"/>
              <a:t>Automated Detection Prevention:</a:t>
            </a:r>
            <a:r>
              <a:rPr lang="en-US" dirty="0"/>
              <a:t> Advanced techniques to resist </a:t>
            </a:r>
            <a:r>
              <a:rPr lang="en-US" dirty="0" err="1"/>
              <a:t>steganalysis</a:t>
            </a:r>
            <a:r>
              <a:rPr lang="en-US" dirty="0"/>
              <a:t> attacks.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br>
              <a:rPr lang="en-US" b="1" dirty="0" smtClean="0">
                <a:solidFill>
                  <a:srgbClr val="002060"/>
                </a:solidFill>
                <a:latin typeface="Arial" panose="020B0604020202020204" pitchFamily="34" charset="0"/>
                <a:cs typeface="Arial" panose="020B0604020202020204" pitchFamily="34" charset="0"/>
              </a:rPr>
            </a:br>
            <a:r>
              <a:rPr lang="en-US" sz="1050" b="1" dirty="0" smtClean="0">
                <a:solidFill>
                  <a:schemeClr val="tx1">
                    <a:lumMod val="50000"/>
                    <a:lumOff val="50000"/>
                  </a:schemeClr>
                </a:solidFill>
                <a:latin typeface="Arial" panose="020B0604020202020204" pitchFamily="34" charset="0"/>
                <a:cs typeface="Arial" panose="020B0604020202020204" pitchFamily="34" charset="0"/>
              </a:rPr>
              <a:t>merci | Gracias | Danke</a:t>
            </a:r>
            <a:endParaRPr lang="en-US" sz="105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Arial" panose="020B0604020202020204" pitchFamily="34" charset="0"/>
                <a:cs typeface="Arial" panose="020B0604020202020204" pitchFamily="34" charset="0"/>
              </a:rPr>
              <a:t>With the exponential growth of digital data exchange, securing confidential information has become a major challenge. Conventional encryption techniques, while effective, make encrypted messages easily identifiable and prone to attacks. Steganography provides an alternative by concealing secret messages within digital images, ensuring covert and secure communication. This project implements an image-based </a:t>
            </a:r>
            <a:r>
              <a:rPr lang="en-US" dirty="0" smtClean="0">
                <a:latin typeface="Arial" panose="020B0604020202020204" pitchFamily="34" charset="0"/>
                <a:cs typeface="Arial" panose="020B0604020202020204" pitchFamily="34" charset="0"/>
              </a:rPr>
              <a:t>steganographic </a:t>
            </a:r>
            <a:r>
              <a:rPr lang="en-US" dirty="0">
                <a:latin typeface="Arial" panose="020B0604020202020204" pitchFamily="34" charset="0"/>
                <a:cs typeface="Arial" panose="020B0604020202020204" pitchFamily="34" charset="0"/>
              </a:rPr>
              <a:t>technique using pixel manipulation, preserving image integrity while embedding textual information. A passcode mechanism adds an additional security layer, restricting unauthorized access to hidden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2243709"/>
            <a:ext cx="11610975"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1800" b="0" i="0" u="none" strike="noStrike" cap="none" normalizeH="0" baseline="0" dirty="0" smtClean="0">
                <a:ln>
                  <a:noFill/>
                </a:ln>
                <a:solidFill>
                  <a:schemeClr val="tx1"/>
                </a:solidFill>
                <a:effectLst/>
                <a:latin typeface="Arial" panose="020B0604020202020204" pitchFamily="34" charset="0"/>
              </a:rPr>
              <a:t> (image processing),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Tkinter</a:t>
            </a:r>
            <a:r>
              <a:rPr kumimoji="0" lang="en-US" altLang="en-US" sz="1800" b="0" i="0" u="none" strike="noStrike" cap="none" normalizeH="0" baseline="0" dirty="0" smtClean="0">
                <a:ln>
                  <a:noFill/>
                </a:ln>
                <a:solidFill>
                  <a:schemeClr val="tx1"/>
                </a:solidFill>
                <a:effectLst/>
                <a:latin typeface="Arial" panose="020B0604020202020204" pitchFamily="34" charset="0"/>
              </a:rPr>
              <a:t> (GUI development), </a:t>
            </a:r>
            <a:r>
              <a:rPr kumimoji="0" lang="en-US" altLang="en-US" sz="1800" b="0"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0" i="0" u="none" strike="noStrike" cap="none" normalizeH="0" baseline="0" dirty="0" smtClean="0">
                <a:ln>
                  <a:noFill/>
                </a:ln>
                <a:solidFill>
                  <a:schemeClr val="tx1"/>
                </a:solidFill>
                <a:effectLst/>
                <a:latin typeface="Arial" panose="020B0604020202020204" pitchFamily="34" charset="0"/>
              </a:rPr>
              <a:t> (matrix manipulation).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Encryption Method:</a:t>
            </a:r>
            <a:r>
              <a:rPr kumimoji="0" lang="en-US" altLang="en-US" sz="1800" b="0" i="0" u="none" strike="noStrike" cap="none" normalizeH="0" baseline="0" dirty="0" smtClean="0">
                <a:ln>
                  <a:noFill/>
                </a:ln>
                <a:solidFill>
                  <a:schemeClr val="tx1"/>
                </a:solidFill>
                <a:effectLst/>
                <a:latin typeface="Arial" panose="020B0604020202020204" pitchFamily="34" charset="0"/>
              </a:rPr>
              <a:t> Pixel-value encoding using RGB channel modifications,</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Platform Compatibility:</a:t>
            </a:r>
            <a:r>
              <a:rPr kumimoji="0" lang="en-US" altLang="en-US" sz="1800" b="0" i="0" u="none" strike="noStrike" cap="none" normalizeH="0" baseline="0" dirty="0" smtClean="0">
                <a:ln>
                  <a:noFill/>
                </a:ln>
                <a:solidFill>
                  <a:schemeClr val="tx1"/>
                </a:solidFill>
                <a:effectLst/>
                <a:latin typeface="Arial" panose="020B0604020202020204" pitchFamily="34" charset="0"/>
              </a:rPr>
              <a:t> Windows, Linux.</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Image Format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PNG, JPG.</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Error Handling &amp; Validation:</a:t>
            </a:r>
            <a:r>
              <a:rPr kumimoji="0" lang="en-US" altLang="en-US" sz="1800" b="0" i="0" u="none" strike="noStrike" cap="none" normalizeH="0" baseline="0" dirty="0" smtClean="0">
                <a:ln>
                  <a:noFill/>
                </a:ln>
                <a:solidFill>
                  <a:schemeClr val="tx1"/>
                </a:solidFill>
                <a:effectLst/>
                <a:latin typeface="Arial" panose="020B0604020202020204" pitchFamily="34" charset="0"/>
              </a:rPr>
              <a:t> Input validation and exception handling to prevent data corruption and unauthorized access.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673324"/>
          </a:xfrm>
        </p:spPr>
        <p:txBody>
          <a:bodyPr/>
          <a:lstStyle/>
          <a:p>
            <a:pPr>
              <a:lnSpc>
                <a:spcPct val="150000"/>
              </a:lnSpc>
            </a:pPr>
            <a:r>
              <a:rPr lang="en-US" sz="1800" b="1" dirty="0" smtClean="0">
                <a:solidFill>
                  <a:schemeClr val="tx1"/>
                </a:solidFill>
                <a:latin typeface="Arial" panose="020B0604020202020204" pitchFamily="34" charset="0"/>
                <a:cs typeface="Arial" panose="020B0604020202020204" pitchFamily="34" charset="0"/>
              </a:rPr>
              <a:t>Stealth </a:t>
            </a:r>
            <a:r>
              <a:rPr lang="en-US" sz="1800" b="1" dirty="0">
                <a:solidFill>
                  <a:schemeClr val="tx1"/>
                </a:solidFill>
                <a:latin typeface="Arial" panose="020B0604020202020204" pitchFamily="34" charset="0"/>
                <a:cs typeface="Arial" panose="020B0604020202020204" pitchFamily="34" charset="0"/>
              </a:rPr>
              <a:t>&amp; Security:</a:t>
            </a:r>
            <a:r>
              <a:rPr lang="en-US" sz="1800" dirty="0">
                <a:solidFill>
                  <a:schemeClr val="tx1"/>
                </a:solidFill>
                <a:latin typeface="Arial" panose="020B0604020202020204" pitchFamily="34" charset="0"/>
                <a:cs typeface="Arial" panose="020B0604020202020204" pitchFamily="34" charset="0"/>
              </a:rPr>
              <a:t> Unlike encryption, hidden data remains undetectable unless </a:t>
            </a:r>
            <a:r>
              <a:rPr lang="en-US" sz="1800" dirty="0" smtClean="0">
                <a:solidFill>
                  <a:schemeClr val="tx1"/>
                </a:solidFill>
                <a:latin typeface="Arial" panose="020B0604020202020204" pitchFamily="34" charset="0"/>
                <a:cs typeface="Arial" panose="020B0604020202020204" pitchFamily="34" charset="0"/>
              </a:rPr>
              <a:t>decrypted/</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GUI-Based </a:t>
            </a:r>
            <a:r>
              <a:rPr lang="en-US" sz="1800" b="1" dirty="0">
                <a:solidFill>
                  <a:schemeClr val="tx1"/>
                </a:solidFill>
                <a:latin typeface="Arial" panose="020B0604020202020204" pitchFamily="34" charset="0"/>
                <a:cs typeface="Arial" panose="020B0604020202020204" pitchFamily="34" charset="0"/>
              </a:rPr>
              <a:t>Implementation:</a:t>
            </a:r>
            <a:r>
              <a:rPr lang="en-US" sz="1800" dirty="0">
                <a:solidFill>
                  <a:schemeClr val="tx1"/>
                </a:solidFill>
                <a:latin typeface="Arial" panose="020B0604020202020204" pitchFamily="34" charset="0"/>
                <a:cs typeface="Arial" panose="020B0604020202020204" pitchFamily="34" charset="0"/>
              </a:rPr>
              <a:t> User-friendly interface for embedding and retrieving </a:t>
            </a:r>
            <a:r>
              <a:rPr lang="en-US" sz="1800" dirty="0" smtClean="0">
                <a:solidFill>
                  <a:schemeClr val="tx1"/>
                </a:solidFill>
                <a:latin typeface="Arial" panose="020B0604020202020204" pitchFamily="34" charset="0"/>
                <a:cs typeface="Arial" panose="020B0604020202020204" pitchFamily="34" charset="0"/>
              </a:rPr>
              <a:t>messages.</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Multi-Layered </a:t>
            </a:r>
            <a:r>
              <a:rPr lang="en-US" sz="1800" b="1" dirty="0">
                <a:solidFill>
                  <a:schemeClr val="tx1"/>
                </a:solidFill>
                <a:latin typeface="Arial" panose="020B0604020202020204" pitchFamily="34" charset="0"/>
                <a:cs typeface="Arial" panose="020B0604020202020204" pitchFamily="34" charset="0"/>
              </a:rPr>
              <a:t>Security:</a:t>
            </a:r>
            <a:r>
              <a:rPr lang="en-US" sz="1800" dirty="0">
                <a:solidFill>
                  <a:schemeClr val="tx1"/>
                </a:solidFill>
                <a:latin typeface="Arial" panose="020B0604020202020204" pitchFamily="34" charset="0"/>
                <a:cs typeface="Arial" panose="020B0604020202020204" pitchFamily="34" charset="0"/>
              </a:rPr>
              <a:t> Passcode-based access control prevents unauthorized </a:t>
            </a:r>
            <a:r>
              <a:rPr lang="en-US" sz="1800" dirty="0" smtClean="0">
                <a:solidFill>
                  <a:schemeClr val="tx1"/>
                </a:solidFill>
                <a:latin typeface="Arial" panose="020B0604020202020204" pitchFamily="34" charset="0"/>
                <a:cs typeface="Arial" panose="020B0604020202020204" pitchFamily="34" charset="0"/>
              </a:rPr>
              <a:t>decryption.</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Minimal </a:t>
            </a:r>
            <a:r>
              <a:rPr lang="en-US" sz="1800" b="1" dirty="0">
                <a:solidFill>
                  <a:schemeClr val="tx1"/>
                </a:solidFill>
                <a:latin typeface="Arial" panose="020B0604020202020204" pitchFamily="34" charset="0"/>
                <a:cs typeface="Arial" panose="020B0604020202020204" pitchFamily="34" charset="0"/>
              </a:rPr>
              <a:t>Image Distortion:</a:t>
            </a:r>
            <a:r>
              <a:rPr lang="en-US" sz="1800" dirty="0">
                <a:solidFill>
                  <a:schemeClr val="tx1"/>
                </a:solidFill>
                <a:latin typeface="Arial" panose="020B0604020202020204" pitchFamily="34" charset="0"/>
                <a:cs typeface="Arial" panose="020B0604020202020204" pitchFamily="34" charset="0"/>
              </a:rPr>
              <a:t> Message is embedded efficiently to maintain visual </a:t>
            </a:r>
            <a:r>
              <a:rPr lang="en-US" sz="1800" dirty="0" smtClean="0">
                <a:solidFill>
                  <a:schemeClr val="tx1"/>
                </a:solidFill>
                <a:latin typeface="Arial" panose="020B0604020202020204" pitchFamily="34" charset="0"/>
                <a:cs typeface="Arial" panose="020B0604020202020204" pitchFamily="34" charset="0"/>
              </a:rPr>
              <a:t>integrity.</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Scalability</a:t>
            </a:r>
            <a:r>
              <a:rPr lang="en-US" sz="1800" b="1" dirty="0">
                <a:solidFill>
                  <a:schemeClr val="tx1"/>
                </a:solidFill>
                <a:latin typeface="Arial" panose="020B0604020202020204" pitchFamily="34" charset="0"/>
                <a:cs typeface="Arial" panose="020B0604020202020204" pitchFamily="34" charset="0"/>
              </a:rPr>
              <a:t>:</a:t>
            </a:r>
            <a:r>
              <a:rPr lang="en-US" sz="1800" dirty="0">
                <a:solidFill>
                  <a:schemeClr val="tx1"/>
                </a:solidFill>
                <a:latin typeface="Arial" panose="020B0604020202020204" pitchFamily="34" charset="0"/>
                <a:cs typeface="Arial" panose="020B0604020202020204" pitchFamily="34" charset="0"/>
              </a:rPr>
              <a:t> Can be extended to support multiple image formats and different encoding schemes.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787173"/>
            <a:ext cx="9316653"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data transmission for forensic investigations.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smtClean="0">
                <a:ln>
                  <a:noFill/>
                </a:ln>
                <a:solidFill>
                  <a:schemeClr val="tx1"/>
                </a:solidFill>
                <a:effectLst/>
                <a:latin typeface="Arial" panose="020B0604020202020204" pitchFamily="34" charset="0"/>
              </a:rPr>
              <a:t> Covert communication in high-risk environments.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Military &amp; Intelligence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exchange of classified information.</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smtClean="0">
                <a:ln>
                  <a:noFill/>
                </a:ln>
                <a:solidFill>
                  <a:schemeClr val="tx1"/>
                </a:solidFill>
                <a:effectLst/>
                <a:latin typeface="Arial" panose="020B0604020202020204" pitchFamily="34" charset="0"/>
              </a:rPr>
              <a:t> Protecting personal data from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1 : Graphical User Interface</a:t>
            </a:r>
          </a:p>
          <a:p>
            <a:pPr algn="ctr"/>
            <a:r>
              <a:rPr lang="en-US" sz="1400" dirty="0" smtClean="0">
                <a:latin typeface="Arial" panose="020B0604020202020204" pitchFamily="34" charset="0"/>
                <a:cs typeface="Arial" panose="020B0604020202020204" pitchFamily="34" charset="0"/>
              </a:rPr>
              <a:t>Using this GUI we’re allowing user friendly encryption for image. Here we’re allowing user to select image , enter message , </a:t>
            </a:r>
            <a:r>
              <a:rPr lang="en-US" sz="1400" dirty="0">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asscode and encrypt/decrypt.</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628099" y="1135415"/>
            <a:ext cx="4935798" cy="4090022"/>
          </a:xfrm>
          <a:prstGeom prst="rect">
            <a:avLst/>
          </a:prstGeom>
        </p:spPr>
      </p:pic>
    </p:spTree>
    <p:extLst>
      <p:ext uri="{BB962C8B-B14F-4D97-AF65-F5344CB8AC3E}">
        <p14:creationId xmlns:p14="http://schemas.microsoft.com/office/powerpoint/2010/main"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2239830" y="1232452"/>
            <a:ext cx="7712340" cy="4336074"/>
          </a:xfrm>
          <a:prstGeom prst="rect">
            <a:avLst/>
          </a:prstGeom>
        </p:spPr>
      </p:pic>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2 : Encrypting Image</a:t>
            </a:r>
          </a:p>
          <a:p>
            <a:pPr algn="ctr"/>
            <a:r>
              <a:rPr lang="en-US" sz="1400" dirty="0" smtClean="0">
                <a:latin typeface="Arial" panose="020B0604020202020204" pitchFamily="34" charset="0"/>
                <a:cs typeface="Arial" panose="020B0604020202020204" pitchFamily="34" charset="0"/>
              </a:rPr>
              <a:t>As visible in the image, original image is encrypted with the message and a new encrypted image is generated.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3 : Decrypting Image</a:t>
            </a:r>
          </a:p>
          <a:p>
            <a:pPr algn="ctr"/>
            <a:r>
              <a:rPr lang="en-US" sz="1400" dirty="0" smtClean="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t="-34" b="16357"/>
          <a:stretch/>
        </p:blipFill>
        <p:spPr>
          <a:xfrm>
            <a:off x="1381035" y="1232452"/>
            <a:ext cx="9429928" cy="4514850"/>
          </a:xfrm>
          <a:prstGeom prst="rect">
            <a:avLst/>
          </a:prstGeom>
        </p:spPr>
      </p:pic>
    </p:spTree>
    <p:extLst>
      <p:ext uri="{BB962C8B-B14F-4D97-AF65-F5344CB8AC3E}">
        <p14:creationId xmlns:p14="http://schemas.microsoft.com/office/powerpoint/2010/main"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512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 merci | Gracias | 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2025-02-20T16:06:50Z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