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71" r:id="rId14"/>
    <p:sldId id="272" r:id="rId15"/>
    <p:sldId id="273" r:id="rId16"/>
    <p:sldId id="267" r:id="rId17"/>
    <p:sldId id="268" r:id="rId18"/>
    <p:sldId id="269" r:id="rId19"/>
    <p:sldId id="270"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5F86FDD-C508-4D9D-ADF1-3B2ABD70211D}" v="7" dt="2025-05-29T16:10:51.9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57ED59-AFF5-4807-B96C-A2534505FF21}" type="datetimeFigureOut">
              <a:rPr lang="en-IN" smtClean="0"/>
              <a:t>30-05-2025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199AC4-938B-4249-8C83-8461E46B66B3}" type="slidenum">
              <a:rPr lang="en-IN" smtClean="0"/>
              <a:t>‹#›</a:t>
            </a:fld>
            <a:endParaRPr lang="en-IN"/>
          </a:p>
        </p:txBody>
      </p:sp>
    </p:spTree>
    <p:extLst>
      <p:ext uri="{BB962C8B-B14F-4D97-AF65-F5344CB8AC3E}">
        <p14:creationId xmlns:p14="http://schemas.microsoft.com/office/powerpoint/2010/main" val="24676080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0199AC4-938B-4249-8C83-8461E46B66B3}" type="slidenum">
              <a:rPr lang="en-IN" smtClean="0"/>
              <a:t>1</a:t>
            </a:fld>
            <a:endParaRPr lang="en-IN"/>
          </a:p>
        </p:txBody>
      </p:sp>
    </p:spTree>
    <p:extLst>
      <p:ext uri="{BB962C8B-B14F-4D97-AF65-F5344CB8AC3E}">
        <p14:creationId xmlns:p14="http://schemas.microsoft.com/office/powerpoint/2010/main" val="635258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4EC0C-9BDC-B239-3B09-56E462FF155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3364A94-15F0-E675-E46D-66ED99785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6C7EB23-1355-25ED-8CE3-42328BC56F42}"/>
              </a:ext>
            </a:extLst>
          </p:cNvPr>
          <p:cNvSpPr>
            <a:spLocks noGrp="1"/>
          </p:cNvSpPr>
          <p:nvPr>
            <p:ph type="dt" sz="half" idx="10"/>
          </p:nvPr>
        </p:nvSpPr>
        <p:spPr/>
        <p:txBody>
          <a:bodyPr/>
          <a:lstStyle/>
          <a:p>
            <a:fld id="{43A095BF-A7FB-4AA8-B5AC-068BF077EF9C}" type="datetime1">
              <a:rPr lang="en-IN" smtClean="0"/>
              <a:t>30-05-2025</a:t>
            </a:fld>
            <a:endParaRPr lang="en-IN"/>
          </a:p>
        </p:txBody>
      </p:sp>
      <p:sp>
        <p:nvSpPr>
          <p:cNvPr id="5" name="Footer Placeholder 4">
            <a:extLst>
              <a:ext uri="{FF2B5EF4-FFF2-40B4-BE49-F238E27FC236}">
                <a16:creationId xmlns:a16="http://schemas.microsoft.com/office/drawing/2014/main" id="{90E17263-C982-564F-6E8F-1D6EEA48F5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7ECC56-D368-AD5B-9DF8-3FB3F896E264}"/>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905596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F847E-0882-DFD2-D63C-3201D31EB39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7C7C8C-9DB7-2602-2673-0102026224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DB944D-171A-2F89-0FD0-DD6B68DC5FD1}"/>
              </a:ext>
            </a:extLst>
          </p:cNvPr>
          <p:cNvSpPr>
            <a:spLocks noGrp="1"/>
          </p:cNvSpPr>
          <p:nvPr>
            <p:ph type="dt" sz="half" idx="10"/>
          </p:nvPr>
        </p:nvSpPr>
        <p:spPr/>
        <p:txBody>
          <a:bodyPr/>
          <a:lstStyle/>
          <a:p>
            <a:fld id="{74F89322-A2E0-4E60-9477-694E11F27884}" type="datetime1">
              <a:rPr lang="en-IN" smtClean="0"/>
              <a:t>30-05-2025</a:t>
            </a:fld>
            <a:endParaRPr lang="en-IN"/>
          </a:p>
        </p:txBody>
      </p:sp>
      <p:sp>
        <p:nvSpPr>
          <p:cNvPr id="5" name="Footer Placeholder 4">
            <a:extLst>
              <a:ext uri="{FF2B5EF4-FFF2-40B4-BE49-F238E27FC236}">
                <a16:creationId xmlns:a16="http://schemas.microsoft.com/office/drawing/2014/main" id="{416BB6A2-2EEE-9AE0-563F-B597C9E3F5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3B9897-3C68-3351-6B25-43F0FE0A0BFC}"/>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1405018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8D736A-1AEF-A92D-467A-3FDD610715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6FDFC10-6E8B-9647-2D17-E856E2CE8D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CEB0A5-CF91-B990-EC98-BF281D5F1FE0}"/>
              </a:ext>
            </a:extLst>
          </p:cNvPr>
          <p:cNvSpPr>
            <a:spLocks noGrp="1"/>
          </p:cNvSpPr>
          <p:nvPr>
            <p:ph type="dt" sz="half" idx="10"/>
          </p:nvPr>
        </p:nvSpPr>
        <p:spPr/>
        <p:txBody>
          <a:bodyPr/>
          <a:lstStyle/>
          <a:p>
            <a:fld id="{62087DE5-6236-4098-ACE1-ABEA74F787CE}" type="datetime1">
              <a:rPr lang="en-IN" smtClean="0"/>
              <a:t>30-05-2025</a:t>
            </a:fld>
            <a:endParaRPr lang="en-IN"/>
          </a:p>
        </p:txBody>
      </p:sp>
      <p:sp>
        <p:nvSpPr>
          <p:cNvPr id="5" name="Footer Placeholder 4">
            <a:extLst>
              <a:ext uri="{FF2B5EF4-FFF2-40B4-BE49-F238E27FC236}">
                <a16:creationId xmlns:a16="http://schemas.microsoft.com/office/drawing/2014/main" id="{D7C0C2C7-93FB-0914-E21C-48B1A4BF25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4101C6-59ED-3862-3F06-B037EEF9C797}"/>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1583351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7E9E0-CE20-6D89-8522-2E27072D0C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F5EF18-B78A-083D-84D7-96DDA86590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6448536-39A8-8390-9C77-68AB6C38BCBF}"/>
              </a:ext>
            </a:extLst>
          </p:cNvPr>
          <p:cNvSpPr>
            <a:spLocks noGrp="1"/>
          </p:cNvSpPr>
          <p:nvPr>
            <p:ph type="dt" sz="half" idx="10"/>
          </p:nvPr>
        </p:nvSpPr>
        <p:spPr/>
        <p:txBody>
          <a:bodyPr/>
          <a:lstStyle/>
          <a:p>
            <a:fld id="{FC6A6249-709E-4AC2-8A74-97512983D529}" type="datetime1">
              <a:rPr lang="en-IN" smtClean="0"/>
              <a:t>30-05-2025</a:t>
            </a:fld>
            <a:endParaRPr lang="en-IN"/>
          </a:p>
        </p:txBody>
      </p:sp>
      <p:sp>
        <p:nvSpPr>
          <p:cNvPr id="5" name="Footer Placeholder 4">
            <a:extLst>
              <a:ext uri="{FF2B5EF4-FFF2-40B4-BE49-F238E27FC236}">
                <a16:creationId xmlns:a16="http://schemas.microsoft.com/office/drawing/2014/main" id="{3291F04E-2476-C966-C7C4-60E81497DDE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438B96-1327-1DDE-FEC0-D419FB27F37C}"/>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2987407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E53A1-C1B1-E366-6D2B-234507B83D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A5CB366-AA62-1759-5B54-1D5C28AF62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61587D-0FA8-B20E-E91A-B2D02FE1DB63}"/>
              </a:ext>
            </a:extLst>
          </p:cNvPr>
          <p:cNvSpPr>
            <a:spLocks noGrp="1"/>
          </p:cNvSpPr>
          <p:nvPr>
            <p:ph type="dt" sz="half" idx="10"/>
          </p:nvPr>
        </p:nvSpPr>
        <p:spPr/>
        <p:txBody>
          <a:bodyPr/>
          <a:lstStyle/>
          <a:p>
            <a:fld id="{B0FD9D69-14D7-4853-97D5-EA64B081C205}" type="datetime1">
              <a:rPr lang="en-IN" smtClean="0"/>
              <a:t>30-05-2025</a:t>
            </a:fld>
            <a:endParaRPr lang="en-IN"/>
          </a:p>
        </p:txBody>
      </p:sp>
      <p:sp>
        <p:nvSpPr>
          <p:cNvPr id="5" name="Footer Placeholder 4">
            <a:extLst>
              <a:ext uri="{FF2B5EF4-FFF2-40B4-BE49-F238E27FC236}">
                <a16:creationId xmlns:a16="http://schemas.microsoft.com/office/drawing/2014/main" id="{C88CDCE1-E290-30A5-A940-04AFC774D3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D1DF6F7-9A13-E2C0-22C4-09A6F9704A00}"/>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35355364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1B272-2FD2-AB59-8C2A-07FB46C08B8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12E6B5-23B9-59A7-250A-551290BE23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281942D-E4ED-19D3-7030-3650D56230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A6C6346-A818-1BC7-282B-7B2ACB7ED1F8}"/>
              </a:ext>
            </a:extLst>
          </p:cNvPr>
          <p:cNvSpPr>
            <a:spLocks noGrp="1"/>
          </p:cNvSpPr>
          <p:nvPr>
            <p:ph type="dt" sz="half" idx="10"/>
          </p:nvPr>
        </p:nvSpPr>
        <p:spPr/>
        <p:txBody>
          <a:bodyPr/>
          <a:lstStyle/>
          <a:p>
            <a:fld id="{08DF13E7-086C-4B5C-B364-6472195701F8}" type="datetime1">
              <a:rPr lang="en-IN" smtClean="0"/>
              <a:t>30-05-2025</a:t>
            </a:fld>
            <a:endParaRPr lang="en-IN"/>
          </a:p>
        </p:txBody>
      </p:sp>
      <p:sp>
        <p:nvSpPr>
          <p:cNvPr id="6" name="Footer Placeholder 5">
            <a:extLst>
              <a:ext uri="{FF2B5EF4-FFF2-40B4-BE49-F238E27FC236}">
                <a16:creationId xmlns:a16="http://schemas.microsoft.com/office/drawing/2014/main" id="{C3453B33-529B-946D-0B69-AF6C8D4C108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B2033F-3CBA-0A93-0CB5-4F5B4C15F679}"/>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5860637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4B46E-E4DC-0BB4-6EBD-246A8B9F5DA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8198B47-5518-AF80-3FB7-9A920998EF8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A70A59-B1F4-805B-64C2-A8B0E0A43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E111898-D008-35D5-0AC7-D592A56357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429014-10AC-0A7C-30BA-A9EDBA6D0D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7A6BD27-915D-C353-F52A-4238FD50697A}"/>
              </a:ext>
            </a:extLst>
          </p:cNvPr>
          <p:cNvSpPr>
            <a:spLocks noGrp="1"/>
          </p:cNvSpPr>
          <p:nvPr>
            <p:ph type="dt" sz="half" idx="10"/>
          </p:nvPr>
        </p:nvSpPr>
        <p:spPr/>
        <p:txBody>
          <a:bodyPr/>
          <a:lstStyle/>
          <a:p>
            <a:fld id="{760C6D25-EFBC-489A-B6A5-C5BF8D29BC87}" type="datetime1">
              <a:rPr lang="en-IN" smtClean="0"/>
              <a:t>30-05-2025</a:t>
            </a:fld>
            <a:endParaRPr lang="en-IN"/>
          </a:p>
        </p:txBody>
      </p:sp>
      <p:sp>
        <p:nvSpPr>
          <p:cNvPr id="8" name="Footer Placeholder 7">
            <a:extLst>
              <a:ext uri="{FF2B5EF4-FFF2-40B4-BE49-F238E27FC236}">
                <a16:creationId xmlns:a16="http://schemas.microsoft.com/office/drawing/2014/main" id="{7079A8A6-ED7F-E695-C685-A67BF88316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F1F5F4-FD4B-C139-DFCC-6C7BDDB86F5B}"/>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342390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54124-D131-BAEF-45B1-F7B26D2FBB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0637A34-2CC3-8E5C-4686-98B489B18717}"/>
              </a:ext>
            </a:extLst>
          </p:cNvPr>
          <p:cNvSpPr>
            <a:spLocks noGrp="1"/>
          </p:cNvSpPr>
          <p:nvPr>
            <p:ph type="dt" sz="half" idx="10"/>
          </p:nvPr>
        </p:nvSpPr>
        <p:spPr/>
        <p:txBody>
          <a:bodyPr/>
          <a:lstStyle/>
          <a:p>
            <a:fld id="{F79CEFED-62CE-4021-8AA8-DB2FCA13D19D}" type="datetime1">
              <a:rPr lang="en-IN" smtClean="0"/>
              <a:t>30-05-2025</a:t>
            </a:fld>
            <a:endParaRPr lang="en-IN"/>
          </a:p>
        </p:txBody>
      </p:sp>
      <p:sp>
        <p:nvSpPr>
          <p:cNvPr id="4" name="Footer Placeholder 3">
            <a:extLst>
              <a:ext uri="{FF2B5EF4-FFF2-40B4-BE49-F238E27FC236}">
                <a16:creationId xmlns:a16="http://schemas.microsoft.com/office/drawing/2014/main" id="{003202F3-C4CE-6C77-E936-BFB45BBAE5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72A5852-70FC-EFE4-B7DF-95A652110233}"/>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1491212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1FF439-0886-E0AD-544A-350AE5C8876C}"/>
              </a:ext>
            </a:extLst>
          </p:cNvPr>
          <p:cNvSpPr>
            <a:spLocks noGrp="1"/>
          </p:cNvSpPr>
          <p:nvPr>
            <p:ph type="dt" sz="half" idx="10"/>
          </p:nvPr>
        </p:nvSpPr>
        <p:spPr/>
        <p:txBody>
          <a:bodyPr/>
          <a:lstStyle/>
          <a:p>
            <a:fld id="{2C2229CD-598C-4D3B-B4E5-AFEBFEBA1D63}" type="datetime1">
              <a:rPr lang="en-IN" smtClean="0"/>
              <a:t>30-05-2025</a:t>
            </a:fld>
            <a:endParaRPr lang="en-IN"/>
          </a:p>
        </p:txBody>
      </p:sp>
      <p:sp>
        <p:nvSpPr>
          <p:cNvPr id="3" name="Footer Placeholder 2">
            <a:extLst>
              <a:ext uri="{FF2B5EF4-FFF2-40B4-BE49-F238E27FC236}">
                <a16:creationId xmlns:a16="http://schemas.microsoft.com/office/drawing/2014/main" id="{7DE9C397-FB3E-C082-5B2D-EA848E4593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0F3ED00-34C4-EC12-DC8E-C41706B0455C}"/>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1400730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85C2B-EA7C-3B33-1A3A-7DB6FA9740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3DF90CE-312C-6E02-565C-A78E2512AC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D9EE307-B419-AE2A-7C49-BB6AFF687C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40388-404D-9B03-D0AE-A92E24F8D746}"/>
              </a:ext>
            </a:extLst>
          </p:cNvPr>
          <p:cNvSpPr>
            <a:spLocks noGrp="1"/>
          </p:cNvSpPr>
          <p:nvPr>
            <p:ph type="dt" sz="half" idx="10"/>
          </p:nvPr>
        </p:nvSpPr>
        <p:spPr/>
        <p:txBody>
          <a:bodyPr/>
          <a:lstStyle/>
          <a:p>
            <a:fld id="{DD0E4E1B-3ED9-4F4A-A549-120D5B0F4089}" type="datetime1">
              <a:rPr lang="en-IN" smtClean="0"/>
              <a:t>30-05-2025</a:t>
            </a:fld>
            <a:endParaRPr lang="en-IN"/>
          </a:p>
        </p:txBody>
      </p:sp>
      <p:sp>
        <p:nvSpPr>
          <p:cNvPr id="6" name="Footer Placeholder 5">
            <a:extLst>
              <a:ext uri="{FF2B5EF4-FFF2-40B4-BE49-F238E27FC236}">
                <a16:creationId xmlns:a16="http://schemas.microsoft.com/office/drawing/2014/main" id="{EC7D7A59-085B-43FC-8C16-57227E6A29E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2FF8B99-F9BE-8083-F7BC-E929DDE746F9}"/>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4037674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BA9A-3E52-2A39-86E3-7F968F15B22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C0C72D3-5CFF-6E0E-79FF-25661043ED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416D34C-A8F2-E3E1-8468-2F0FDED8E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70C63A-F2F0-AE59-9640-00DB6C83B735}"/>
              </a:ext>
            </a:extLst>
          </p:cNvPr>
          <p:cNvSpPr>
            <a:spLocks noGrp="1"/>
          </p:cNvSpPr>
          <p:nvPr>
            <p:ph type="dt" sz="half" idx="10"/>
          </p:nvPr>
        </p:nvSpPr>
        <p:spPr/>
        <p:txBody>
          <a:bodyPr/>
          <a:lstStyle/>
          <a:p>
            <a:fld id="{B02E10A1-AF81-4781-873A-5275D83B6F7D}" type="datetime1">
              <a:rPr lang="en-IN" smtClean="0"/>
              <a:t>30-05-2025</a:t>
            </a:fld>
            <a:endParaRPr lang="en-IN"/>
          </a:p>
        </p:txBody>
      </p:sp>
      <p:sp>
        <p:nvSpPr>
          <p:cNvPr id="6" name="Footer Placeholder 5">
            <a:extLst>
              <a:ext uri="{FF2B5EF4-FFF2-40B4-BE49-F238E27FC236}">
                <a16:creationId xmlns:a16="http://schemas.microsoft.com/office/drawing/2014/main" id="{0CFC0683-E6BF-3357-1228-F6C04F8E4D6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54ED5B5-8A38-E4D8-E46F-9166A5BACAA3}"/>
              </a:ext>
            </a:extLst>
          </p:cNvPr>
          <p:cNvSpPr>
            <a:spLocks noGrp="1"/>
          </p:cNvSpPr>
          <p:nvPr>
            <p:ph type="sldNum" sz="quarter" idx="12"/>
          </p:nvPr>
        </p:nvSpPr>
        <p:spPr/>
        <p:txBody>
          <a:bodyPr/>
          <a:lstStyle/>
          <a:p>
            <a:fld id="{60BFB17A-9E36-4F81-9B3F-89F69FDB8EA5}" type="slidenum">
              <a:rPr lang="en-IN" smtClean="0"/>
              <a:t>‹#›</a:t>
            </a:fld>
            <a:endParaRPr lang="en-IN"/>
          </a:p>
        </p:txBody>
      </p:sp>
    </p:spTree>
    <p:extLst>
      <p:ext uri="{BB962C8B-B14F-4D97-AF65-F5344CB8AC3E}">
        <p14:creationId xmlns:p14="http://schemas.microsoft.com/office/powerpoint/2010/main" val="1443981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0AD45A-FCC6-46A5-1F6F-5AE4DEDEB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B3B716A-2F62-9D10-FD79-C7BAED2403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B8BB7CA-9983-367F-1D78-CE3AA59EBEC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BC2CCFE-0630-4C1C-93F4-E8150F7612D7}" type="datetime1">
              <a:rPr lang="en-IN" smtClean="0"/>
              <a:t>30-05-2025</a:t>
            </a:fld>
            <a:endParaRPr lang="en-IN"/>
          </a:p>
        </p:txBody>
      </p:sp>
      <p:sp>
        <p:nvSpPr>
          <p:cNvPr id="5" name="Footer Placeholder 4">
            <a:extLst>
              <a:ext uri="{FF2B5EF4-FFF2-40B4-BE49-F238E27FC236}">
                <a16:creationId xmlns:a16="http://schemas.microsoft.com/office/drawing/2014/main" id="{7A45C201-E51C-9737-59D1-F7D305050A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351040-2A82-8F65-A975-D5A344ABAC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BFB17A-9E36-4F81-9B3F-89F69FDB8EA5}" type="slidenum">
              <a:rPr lang="en-IN" smtClean="0"/>
              <a:t>‹#›</a:t>
            </a:fld>
            <a:endParaRPr lang="en-IN"/>
          </a:p>
        </p:txBody>
      </p:sp>
    </p:spTree>
    <p:extLst>
      <p:ext uri="{BB962C8B-B14F-4D97-AF65-F5344CB8AC3E}">
        <p14:creationId xmlns:p14="http://schemas.microsoft.com/office/powerpoint/2010/main" val="374108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oi.org/10.1007/s41870-020-00430-y" TargetMode="External"/><Relationship Id="rId2" Type="http://schemas.openxmlformats.org/officeDocument/2006/relationships/hyperlink" Target="https://doi.org/10.1016/j.cie.2017.05.016"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hyperlink" Target="https://doi.org/10.1007/s42979-021-00592-x" TargetMode="External"/><Relationship Id="rId2" Type="http://schemas.openxmlformats.org/officeDocument/2006/relationships/hyperlink" Target="https://doi.org/10.1007/978-3-030-88389-8_6" TargetMode="External"/><Relationship Id="rId1" Type="http://schemas.openxmlformats.org/officeDocument/2006/relationships/slideLayout" Target="../slideLayouts/slideLayout2.xml"/><Relationship Id="rId5" Type="http://schemas.openxmlformats.org/officeDocument/2006/relationships/image" Target="../media/image1.jpg"/><Relationship Id="rId4" Type="http://schemas.openxmlformats.org/officeDocument/2006/relationships/hyperlink" Target="https://doi.org/10.1007/s11227-023-05719-w"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BC621-2636-5B51-B6B3-A043E73F43B5}"/>
              </a:ext>
            </a:extLst>
          </p:cNvPr>
          <p:cNvSpPr>
            <a:spLocks noGrp="1"/>
          </p:cNvSpPr>
          <p:nvPr>
            <p:ph type="ctrTitle"/>
          </p:nvPr>
        </p:nvSpPr>
        <p:spPr>
          <a:xfrm>
            <a:off x="1524000" y="1097935"/>
            <a:ext cx="9144000" cy="2387600"/>
          </a:xfrm>
        </p:spPr>
        <p:txBody>
          <a:bodyPr>
            <a:normAutofit fontScale="90000"/>
          </a:bodyPr>
          <a:lstStyle/>
          <a:p>
            <a:r>
              <a:rPr lang="en-US" sz="3600" b="1" dirty="0">
                <a:solidFill>
                  <a:srgbClr val="1B1B27"/>
                </a:solidFill>
                <a:latin typeface="Times New Roman" panose="02020603050405020304" pitchFamily="18" charset="0"/>
                <a:ea typeface="Raleway" pitchFamily="34" charset="-122"/>
                <a:cs typeface="Times New Roman" panose="02020603050405020304" pitchFamily="18" charset="0"/>
              </a:rPr>
              <a:t>SMART TRAVEL : ML POWERED PREDICTIVE TRAVEL EXPENSE WITH REAL TIME ASSISTANCE AND DATA PROCESSING</a:t>
            </a:r>
            <a:br>
              <a:rPr lang="en-US" sz="6000" dirty="0"/>
            </a:br>
            <a:endParaRPr lang="en-IN" dirty="0"/>
          </a:p>
        </p:txBody>
      </p:sp>
      <p:sp>
        <p:nvSpPr>
          <p:cNvPr id="3" name="Subtitle 2">
            <a:extLst>
              <a:ext uri="{FF2B5EF4-FFF2-40B4-BE49-F238E27FC236}">
                <a16:creationId xmlns:a16="http://schemas.microsoft.com/office/drawing/2014/main" id="{BE20FABD-9AB1-08F2-D813-99CCFEDE08BD}"/>
              </a:ext>
            </a:extLst>
          </p:cNvPr>
          <p:cNvSpPr>
            <a:spLocks noGrp="1"/>
          </p:cNvSpPr>
          <p:nvPr>
            <p:ph type="subTitle" idx="1"/>
          </p:nvPr>
        </p:nvSpPr>
        <p:spPr>
          <a:xfrm>
            <a:off x="1524000" y="2933444"/>
            <a:ext cx="9144000" cy="1655762"/>
          </a:xfrm>
        </p:spPr>
        <p:txBody>
          <a:bodyPr>
            <a:normAutofit fontScale="25000" lnSpcReduction="20000"/>
          </a:bodyPr>
          <a:lstStyle/>
          <a:p>
            <a:pPr algn="just">
              <a:buNone/>
            </a:pPr>
            <a:r>
              <a:rPr lang="en-IN" sz="7200" b="1" dirty="0">
                <a:latin typeface="Times New Roman" panose="02020603050405020304" pitchFamily="18" charset="0"/>
                <a:cs typeface="Times New Roman" panose="02020603050405020304" pitchFamily="18" charset="0"/>
              </a:rPr>
              <a:t>Project Team Members</a:t>
            </a:r>
          </a:p>
          <a:p>
            <a:pPr algn="just"/>
            <a:r>
              <a:rPr lang="en-IN" sz="7200" b="1" dirty="0">
                <a:latin typeface="Times New Roman" panose="02020603050405020304" pitchFamily="18" charset="0"/>
                <a:cs typeface="Times New Roman" panose="02020603050405020304" pitchFamily="18" charset="0"/>
              </a:rPr>
              <a:t>1.Kathiravan K.                  412721104018</a:t>
            </a:r>
            <a:endParaRPr lang="en-IN" sz="7200" dirty="0">
              <a:latin typeface="Times New Roman" panose="02020603050405020304" pitchFamily="18" charset="0"/>
              <a:cs typeface="Times New Roman" panose="02020603050405020304" pitchFamily="18" charset="0"/>
            </a:endParaRPr>
          </a:p>
          <a:p>
            <a:pPr algn="just"/>
            <a:r>
              <a:rPr lang="en-IN" sz="7200" b="1" dirty="0">
                <a:latin typeface="Times New Roman" panose="02020603050405020304" pitchFamily="18" charset="0"/>
                <a:cs typeface="Times New Roman" panose="02020603050405020304" pitchFamily="18" charset="0"/>
              </a:rPr>
              <a:t>2.Tom Roger Tarun B.        412721104054 </a:t>
            </a:r>
          </a:p>
          <a:p>
            <a:pPr algn="just"/>
            <a:r>
              <a:rPr lang="en-IN" sz="7200" b="1" dirty="0">
                <a:latin typeface="Times New Roman" panose="02020603050405020304" pitchFamily="18" charset="0"/>
                <a:cs typeface="Times New Roman" panose="02020603050405020304" pitchFamily="18" charset="0"/>
              </a:rPr>
              <a:t>3.Vasantharaja V.                412721104057</a:t>
            </a:r>
          </a:p>
          <a:p>
            <a:pPr algn="just"/>
            <a:r>
              <a:rPr lang="en-IN" sz="7200" b="1" dirty="0">
                <a:latin typeface="Times New Roman" panose="02020603050405020304" pitchFamily="18" charset="0"/>
                <a:cs typeface="Times New Roman" panose="02020603050405020304" pitchFamily="18" charset="0"/>
              </a:rPr>
              <a:t>4.Karuppusamy P.               412721104301</a:t>
            </a:r>
            <a:endParaRPr lang="en-IN" sz="7200" dirty="0">
              <a:latin typeface="Times New Roman" panose="02020603050405020304" pitchFamily="18" charset="0"/>
              <a:cs typeface="Times New Roman" panose="02020603050405020304" pitchFamily="18" charset="0"/>
            </a:endParaRPr>
          </a:p>
          <a:p>
            <a:pPr algn="just">
              <a:buNone/>
            </a:pPr>
            <a:endParaRPr lang="en-IN" sz="7200" b="1" dirty="0">
              <a:latin typeface="Times New Roman" panose="02020603050405020304" pitchFamily="18" charset="0"/>
              <a:cs typeface="Times New Roman" panose="02020603050405020304" pitchFamily="18" charset="0"/>
            </a:endParaRPr>
          </a:p>
          <a:p>
            <a:pPr algn="just">
              <a:buNone/>
            </a:pPr>
            <a:r>
              <a:rPr lang="en-IN" sz="7200" b="1" dirty="0">
                <a:latin typeface="Times New Roman" panose="02020603050405020304" pitchFamily="18" charset="0"/>
                <a:cs typeface="Times New Roman" panose="02020603050405020304" pitchFamily="18" charset="0"/>
              </a:rPr>
              <a:t>Project Guide</a:t>
            </a:r>
          </a:p>
          <a:p>
            <a:pPr algn="just"/>
            <a:r>
              <a:rPr lang="en-IN" sz="7200" b="1" dirty="0">
                <a:latin typeface="Times New Roman" panose="02020603050405020304" pitchFamily="18" charset="0"/>
                <a:cs typeface="Times New Roman" panose="02020603050405020304" pitchFamily="18" charset="0"/>
              </a:rPr>
              <a:t>Ms. S.Mercy Hennah M.E,(Ph.D)</a:t>
            </a:r>
          </a:p>
          <a:p>
            <a:pPr algn="just"/>
            <a:r>
              <a:rPr lang="en-IN" sz="7200" i="1" dirty="0">
                <a:latin typeface="Times New Roman" panose="02020603050405020304" pitchFamily="18" charset="0"/>
                <a:cs typeface="Times New Roman" panose="02020603050405020304" pitchFamily="18" charset="0"/>
              </a:rPr>
              <a:t>Designation: Assistant Professor</a:t>
            </a:r>
          </a:p>
          <a:p>
            <a:r>
              <a:rPr lang="en-IN" sz="7200" i="1" dirty="0">
                <a:latin typeface="Times New Roman" panose="02020603050405020304" pitchFamily="18" charset="0"/>
                <a:cs typeface="Times New Roman" panose="02020603050405020304" pitchFamily="18" charset="0"/>
              </a:rPr>
              <a:t>  </a:t>
            </a:r>
          </a:p>
          <a:p>
            <a:endParaRPr lang="en-IN" sz="7200" i="1" dirty="0">
              <a:solidFill>
                <a:schemeClr val="bg1">
                  <a:lumMod val="50000"/>
                </a:schemeClr>
              </a:solidFill>
              <a:latin typeface="Times New Roman" panose="02020603050405020304" pitchFamily="18" charset="0"/>
              <a:cs typeface="Times New Roman" panose="02020603050405020304" pitchFamily="18" charset="0"/>
            </a:endParaRPr>
          </a:p>
          <a:p>
            <a:pPr algn="just"/>
            <a:endParaRPr lang="en-IN" sz="7200" i="1" dirty="0">
              <a:solidFill>
                <a:schemeClr val="bg1">
                  <a:lumMod val="50000"/>
                </a:schemeClr>
              </a:solidFill>
              <a:latin typeface="Times New Roman" panose="02020603050405020304" pitchFamily="18" charset="0"/>
              <a:cs typeface="Times New Roman" panose="02020603050405020304" pitchFamily="18" charset="0"/>
            </a:endParaRPr>
          </a:p>
          <a:p>
            <a:pPr algn="just"/>
            <a:endParaRPr lang="en-IN" sz="7200" i="1" dirty="0">
              <a:solidFill>
                <a:schemeClr val="bg1">
                  <a:lumMod val="50000"/>
                </a:schemeClr>
              </a:solidFill>
              <a:latin typeface="Times New Roman" panose="02020603050405020304" pitchFamily="18" charset="0"/>
              <a:cs typeface="Times New Roman" panose="02020603050405020304" pitchFamily="18" charset="0"/>
            </a:endParaRPr>
          </a:p>
          <a:p>
            <a:pPr algn="just"/>
            <a:endParaRPr lang="en-IN" sz="7200" dirty="0">
              <a:latin typeface="Times New Roman" panose="02020603050405020304" pitchFamily="18" charset="0"/>
              <a:cs typeface="Times New Roman" panose="02020603050405020304" pitchFamily="18" charset="0"/>
            </a:endParaRPr>
          </a:p>
          <a:p>
            <a:pPr algn="just"/>
            <a:endParaRPr lang="en-IN" sz="7200" dirty="0"/>
          </a:p>
          <a:p>
            <a:pPr algn="just">
              <a:buNone/>
            </a:pPr>
            <a:r>
              <a:rPr lang="en-IN" sz="7200" b="1" dirty="0"/>
              <a:t>                                                              </a:t>
            </a:r>
            <a:br>
              <a:rPr lang="en-IN" sz="7200" dirty="0"/>
            </a:br>
            <a:endParaRPr lang="en-IN" sz="7200" dirty="0"/>
          </a:p>
          <a:p>
            <a:endParaRPr lang="en-IN" dirty="0"/>
          </a:p>
        </p:txBody>
      </p:sp>
      <p:pic>
        <p:nvPicPr>
          <p:cNvPr id="5" name="Picture 4">
            <a:extLst>
              <a:ext uri="{FF2B5EF4-FFF2-40B4-BE49-F238E27FC236}">
                <a16:creationId xmlns:a16="http://schemas.microsoft.com/office/drawing/2014/main" id="{B2EFAC43-EB51-59B7-3D27-F2F215283EC6}"/>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7067088" y="95711"/>
            <a:ext cx="5038725" cy="904875"/>
          </a:xfrm>
          <a:prstGeom prst="rect">
            <a:avLst/>
          </a:prstGeom>
        </p:spPr>
      </p:pic>
    </p:spTree>
    <p:extLst>
      <p:ext uri="{BB962C8B-B14F-4D97-AF65-F5344CB8AC3E}">
        <p14:creationId xmlns:p14="http://schemas.microsoft.com/office/powerpoint/2010/main" val="19949267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01760-D2A9-CF8E-A078-E61C65179771}"/>
              </a:ext>
            </a:extLst>
          </p:cNvPr>
          <p:cNvSpPr>
            <a:spLocks noGrp="1"/>
          </p:cNvSpPr>
          <p:nvPr>
            <p:ph type="title"/>
          </p:nvPr>
        </p:nvSpPr>
        <p:spPr>
          <a:xfrm>
            <a:off x="352439" y="782432"/>
            <a:ext cx="11487123" cy="1325563"/>
          </a:xfrm>
        </p:spPr>
        <p:txBody>
          <a:bodyPr>
            <a:normAutofit/>
          </a:bodyPr>
          <a:lstStyle/>
          <a:p>
            <a:r>
              <a:rPr lang="en-US" sz="3200" b="1" dirty="0">
                <a:latin typeface="Times New Roman" panose="02020603050405020304" pitchFamily="18" charset="0"/>
                <a:cs typeface="Times New Roman" panose="02020603050405020304" pitchFamily="18" charset="0"/>
              </a:rPr>
              <a:t>Module 2: Algorithm implementation and Data Visualization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DA46471-60B7-5C0D-5DE0-866CF744E2E4}"/>
              </a:ext>
            </a:extLst>
          </p:cNvPr>
          <p:cNvSpPr>
            <a:spLocks noGrp="1"/>
          </p:cNvSpPr>
          <p:nvPr>
            <p:ph idx="1"/>
          </p:nvPr>
        </p:nvSpPr>
        <p:spPr>
          <a:xfrm>
            <a:off x="352437" y="2086180"/>
            <a:ext cx="11487124" cy="4771820"/>
          </a:xfrm>
        </p:spPr>
        <p:txBody>
          <a:bodyPr>
            <a:normAutofit/>
          </a:bodyPr>
          <a:lstStyle/>
          <a:p>
            <a:pPr>
              <a:buNone/>
            </a:pPr>
            <a:r>
              <a:rPr lang="en-US" sz="1800" b="1" dirty="0">
                <a:latin typeface="Times New Roman" panose="02020603050405020304" pitchFamily="18" charset="0"/>
                <a:cs typeface="Times New Roman" panose="02020603050405020304" pitchFamily="18" charset="0"/>
              </a:rPr>
              <a:t>Algorithm Description</a:t>
            </a:r>
          </a:p>
          <a:p>
            <a:pPr>
              <a:buNone/>
            </a:pPr>
            <a:r>
              <a:rPr lang="en-US" sz="1800" b="1" dirty="0">
                <a:latin typeface="Times New Roman" panose="02020603050405020304" pitchFamily="18" charset="0"/>
                <a:cs typeface="Times New Roman" panose="02020603050405020304" pitchFamily="18" charset="0"/>
              </a:rPr>
              <a:t>Algorithm 2.1 – Gradient Boosting Classifier</a:t>
            </a:r>
          </a:p>
          <a:p>
            <a:pPr>
              <a:buNone/>
            </a:pPr>
            <a:endParaRPr lang="en-US" sz="1800" b="1" dirty="0">
              <a:latin typeface="Times New Roman" panose="02020603050405020304" pitchFamily="18" charset="0"/>
              <a:cs typeface="Times New Roman" panose="02020603050405020304" pitchFamily="18" charset="0"/>
            </a:endParaRPr>
          </a:p>
          <a:p>
            <a:pPr marL="0" indent="0">
              <a:buNone/>
            </a:pPr>
            <a:endParaRPr lang="en-IN"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51A0B48B-1F68-5AD2-2E31-027FB709E4C8}"/>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85346" y="51772"/>
            <a:ext cx="5038725" cy="904875"/>
          </a:xfrm>
          <a:prstGeom prst="rect">
            <a:avLst/>
          </a:prstGeom>
        </p:spPr>
      </p:pic>
      <p:sp>
        <p:nvSpPr>
          <p:cNvPr id="5" name="Rectangle 1">
            <a:extLst>
              <a:ext uri="{FF2B5EF4-FFF2-40B4-BE49-F238E27FC236}">
                <a16:creationId xmlns:a16="http://schemas.microsoft.com/office/drawing/2014/main" id="{AF4EC0E6-9471-C28C-6B93-A55ADB655BA2}"/>
              </a:ext>
            </a:extLst>
          </p:cNvPr>
          <p:cNvSpPr>
            <a:spLocks noChangeArrowheads="1"/>
          </p:cNvSpPr>
          <p:nvPr/>
        </p:nvSpPr>
        <p:spPr bwMode="auto">
          <a:xfrm>
            <a:off x="352437" y="2838655"/>
            <a:ext cx="11696281"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ensemble technique that builds models sequentially, where each new model corrects the errors of the previous ones.          It combines many weak learners (typically decision trees) to create a strong predictive model. Known for high accuracy but can be slower to train.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2.2 - Support Vector Machine (SVM)</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powerful classification algorithm that finds the best boundary (hyperplane) to separate classes in a high-dimensional space. Effective for both linear and non-linear data using kernel functions.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 2.3 - Random Forest</a:t>
            </a:r>
            <a:b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ensemble method that builds multiple decision trees and merges their results to improve accuracy and reduce overfitting. It is robust, handles large datasets well, and works for both classification and regression tasks.</a:t>
            </a:r>
          </a:p>
        </p:txBody>
      </p:sp>
      <p:sp>
        <p:nvSpPr>
          <p:cNvPr id="4" name="Footer Placeholder 3">
            <a:extLst>
              <a:ext uri="{FF2B5EF4-FFF2-40B4-BE49-F238E27FC236}">
                <a16:creationId xmlns:a16="http://schemas.microsoft.com/office/drawing/2014/main" id="{C238064E-B899-3CF7-9B1E-6B8BE145F8DE}"/>
              </a:ext>
            </a:extLst>
          </p:cNvPr>
          <p:cNvSpPr>
            <a:spLocks noGrp="1"/>
          </p:cNvSpPr>
          <p:nvPr>
            <p:ph type="ftr" sz="quarter" idx="11"/>
          </p:nvPr>
        </p:nvSpPr>
        <p:spPr>
          <a:xfrm>
            <a:off x="4038599" y="6473326"/>
            <a:ext cx="4114800" cy="365125"/>
          </a:xfrm>
        </p:spPr>
        <p:txBody>
          <a:bodyPr/>
          <a:lstStyle/>
          <a:p>
            <a:r>
              <a:rPr lang="en-US" dirty="0"/>
              <a:t>9</a:t>
            </a:r>
            <a:endParaRPr lang="en-IN" dirty="0"/>
          </a:p>
        </p:txBody>
      </p:sp>
    </p:spTree>
    <p:extLst>
      <p:ext uri="{BB962C8B-B14F-4D97-AF65-F5344CB8AC3E}">
        <p14:creationId xmlns:p14="http://schemas.microsoft.com/office/powerpoint/2010/main" val="325563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BB91-D852-FFAA-7289-C9EA7D99B601}"/>
              </a:ext>
            </a:extLst>
          </p:cNvPr>
          <p:cNvSpPr>
            <a:spLocks noGrp="1"/>
          </p:cNvSpPr>
          <p:nvPr>
            <p:ph type="title"/>
          </p:nvPr>
        </p:nvSpPr>
        <p:spPr>
          <a:xfrm>
            <a:off x="425245" y="815974"/>
            <a:ext cx="10852355" cy="1325563"/>
          </a:xfrm>
        </p:spPr>
        <p:txBody>
          <a:bodyPr>
            <a:normAutofit/>
          </a:bodyPr>
          <a:lstStyle/>
          <a:p>
            <a:r>
              <a:rPr lang="en-US" sz="1800" b="1" dirty="0">
                <a:latin typeface="Times New Roman" panose="02020603050405020304" pitchFamily="18" charset="0"/>
                <a:cs typeface="Times New Roman" panose="02020603050405020304" pitchFamily="18" charset="0"/>
              </a:rPr>
              <a:t>Implementation steps</a:t>
            </a:r>
            <a:endParaRPr lang="en-IN" sz="1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562A4B4-9B6E-1A32-3DB9-909B61778E2B}"/>
              </a:ext>
            </a:extLst>
          </p:cNvPr>
          <p:cNvSpPr>
            <a:spLocks noGrp="1"/>
          </p:cNvSpPr>
          <p:nvPr>
            <p:ph idx="1"/>
          </p:nvPr>
        </p:nvSpPr>
        <p:spPr>
          <a:xfrm>
            <a:off x="425245" y="1846569"/>
            <a:ext cx="10515600" cy="4351338"/>
          </a:xfrm>
        </p:spPr>
        <p:txBody>
          <a:bodyPr>
            <a:norm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1.Choose the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Select an appropriate machine learning model based on the problem (e.g., regression or classification).</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2.Split the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Divide the dataset into training and testing sets.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3.Train the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Train the model on the training data.</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4.Evaluate the Model</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Use the testing data to evaluate model performance.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5.Data Visualization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Visualize the results to understand the model’s performance and the data distribution.</a:t>
            </a:r>
          </a:p>
          <a:p>
            <a:pPr marL="0" indent="0">
              <a:buNone/>
            </a:pPr>
            <a:endParaRPr lang="en-IN" dirty="0"/>
          </a:p>
        </p:txBody>
      </p:sp>
      <p:pic>
        <p:nvPicPr>
          <p:cNvPr id="5" name="Picture 4">
            <a:extLst>
              <a:ext uri="{FF2B5EF4-FFF2-40B4-BE49-F238E27FC236}">
                <a16:creationId xmlns:a16="http://schemas.microsoft.com/office/drawing/2014/main" id="{50E4EE3F-4367-83F5-1E48-16D07B701E8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80276" y="121443"/>
            <a:ext cx="5038725" cy="904875"/>
          </a:xfrm>
          <a:prstGeom prst="rect">
            <a:avLst/>
          </a:prstGeom>
        </p:spPr>
      </p:pic>
      <p:sp>
        <p:nvSpPr>
          <p:cNvPr id="4" name="Footer Placeholder 3">
            <a:extLst>
              <a:ext uri="{FF2B5EF4-FFF2-40B4-BE49-F238E27FC236}">
                <a16:creationId xmlns:a16="http://schemas.microsoft.com/office/drawing/2014/main" id="{77D5A769-C31C-67B7-2133-65C09D267A00}"/>
              </a:ext>
            </a:extLst>
          </p:cNvPr>
          <p:cNvSpPr>
            <a:spLocks noGrp="1"/>
          </p:cNvSpPr>
          <p:nvPr>
            <p:ph type="ftr" sz="quarter" idx="11"/>
          </p:nvPr>
        </p:nvSpPr>
        <p:spPr/>
        <p:txBody>
          <a:bodyPr/>
          <a:lstStyle/>
          <a:p>
            <a:r>
              <a:rPr lang="en-US" dirty="0"/>
              <a:t>10</a:t>
            </a:r>
            <a:endParaRPr lang="en-IN" dirty="0"/>
          </a:p>
        </p:txBody>
      </p:sp>
    </p:spTree>
    <p:extLst>
      <p:ext uri="{BB962C8B-B14F-4D97-AF65-F5344CB8AC3E}">
        <p14:creationId xmlns:p14="http://schemas.microsoft.com/office/powerpoint/2010/main" val="167487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8C90E-08A7-A150-9A42-33C36ED0E18E}"/>
              </a:ext>
            </a:extLst>
          </p:cNvPr>
          <p:cNvSpPr>
            <a:spLocks noGrp="1"/>
          </p:cNvSpPr>
          <p:nvPr>
            <p:ph type="title"/>
          </p:nvPr>
        </p:nvSpPr>
        <p:spPr>
          <a:xfrm>
            <a:off x="385916" y="558133"/>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Module 3 Deploy the model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A388BF2-9FE3-27A8-6158-5D8F1F4C7F3F}"/>
              </a:ext>
            </a:extLst>
          </p:cNvPr>
          <p:cNvSpPr>
            <a:spLocks noGrp="1"/>
          </p:cNvSpPr>
          <p:nvPr>
            <p:ph idx="1"/>
          </p:nvPr>
        </p:nvSpPr>
        <p:spPr>
          <a:xfrm>
            <a:off x="385916" y="1702053"/>
            <a:ext cx="11304639" cy="4836859"/>
          </a:xfrm>
        </p:spPr>
        <p:txBody>
          <a:bodyPr>
            <a:normAutofit/>
          </a:bodyPr>
          <a:lstStyle/>
          <a:p>
            <a:pPr>
              <a:buNone/>
            </a:pPr>
            <a:r>
              <a:rPr lang="en-US" sz="2300" b="1" dirty="0">
                <a:latin typeface="Times New Roman" panose="02020603050405020304" pitchFamily="18" charset="0"/>
                <a:cs typeface="Times New Roman" panose="02020603050405020304" pitchFamily="18" charset="0"/>
              </a:rPr>
              <a:t>Description</a:t>
            </a:r>
          </a:p>
          <a:p>
            <a:pPr marL="0" indent="0" algn="just">
              <a:buNone/>
            </a:pPr>
            <a:r>
              <a:rPr lang="en-US" sz="1800" dirty="0">
                <a:latin typeface="Times New Roman" panose="02020603050405020304" pitchFamily="18" charset="0"/>
                <a:cs typeface="Times New Roman" panose="02020603050405020304" pitchFamily="18" charset="0"/>
              </a:rPr>
              <a:t>Deploying a machine learning model refers to the process of making the trained model available for use in a production environment. The model can be deployed as an API, embedded into an application, or used as part of a larger system. This module will guide you through the steps required to deploy your machine learning model, ensuring it can make real-time predictions or batch predictions in a practical environment.</a:t>
            </a:r>
          </a:p>
          <a:p>
            <a:pPr marL="0" indent="0" algn="just">
              <a:buNone/>
            </a:pPr>
            <a:r>
              <a:rPr lang="en-US" sz="1800" b="1" dirty="0">
                <a:latin typeface="Times New Roman" panose="02020603050405020304" pitchFamily="18" charset="0"/>
                <a:cs typeface="Times New Roman" panose="02020603050405020304" pitchFamily="18" charset="0"/>
              </a:rPr>
              <a:t>Implementation steps </a:t>
            </a:r>
          </a:p>
          <a:p>
            <a:pPr marL="0" indent="0" algn="just">
              <a:buNone/>
            </a:pPr>
            <a:r>
              <a:rPr lang="en-US" sz="1800" b="1" dirty="0">
                <a:latin typeface="Times New Roman" panose="02020603050405020304" pitchFamily="18" charset="0"/>
                <a:cs typeface="Times New Roman" panose="02020603050405020304" pitchFamily="18" charset="0"/>
              </a:rPr>
              <a:t>1.Save the Trained Model : </a:t>
            </a:r>
            <a:r>
              <a:rPr lang="en-US" sz="1800" dirty="0">
                <a:latin typeface="Times New Roman" panose="02020603050405020304" pitchFamily="18" charset="0"/>
                <a:cs typeface="Times New Roman" panose="02020603050405020304" pitchFamily="18" charset="0"/>
              </a:rPr>
              <a:t>After training your model, the first step in deployment is saving the model to a file. This allows you to reuse the model without retraining.</a:t>
            </a:r>
          </a:p>
          <a:p>
            <a:pPr marL="0" indent="0" algn="just">
              <a:buNone/>
            </a:pPr>
            <a:r>
              <a:rPr lang="en-US" sz="1800" b="1" dirty="0">
                <a:latin typeface="Times New Roman" panose="02020603050405020304" pitchFamily="18" charset="0"/>
                <a:cs typeface="Times New Roman" panose="02020603050405020304" pitchFamily="18" charset="0"/>
              </a:rPr>
              <a:t>2.Create an API for the Model : </a:t>
            </a:r>
            <a:r>
              <a:rPr lang="en-US" sz="1800" dirty="0">
                <a:latin typeface="Times New Roman" panose="02020603050405020304" pitchFamily="18" charset="0"/>
                <a:cs typeface="Times New Roman" panose="02020603050405020304" pitchFamily="18" charset="0"/>
              </a:rPr>
              <a:t>To allow your model to be accessed via a web service, you can create an API using Flask. Use Flask to create an API endpoint for predictions.</a:t>
            </a:r>
          </a:p>
          <a:p>
            <a:pPr marL="0" indent="0" algn="just">
              <a:buNone/>
            </a:pPr>
            <a:r>
              <a:rPr lang="en-US" sz="1800" b="1" dirty="0">
                <a:latin typeface="Times New Roman" panose="02020603050405020304" pitchFamily="18" charset="0"/>
                <a:cs typeface="Times New Roman" panose="02020603050405020304" pitchFamily="18" charset="0"/>
              </a:rPr>
              <a:t>3.Deploy the API to a Server : </a:t>
            </a:r>
            <a:r>
              <a:rPr lang="en-US" sz="1800" dirty="0">
                <a:latin typeface="Times New Roman" panose="02020603050405020304" pitchFamily="18" charset="0"/>
                <a:cs typeface="Times New Roman" panose="02020603050405020304" pitchFamily="18" charset="0"/>
              </a:rPr>
              <a:t>To make the API accessible over the internet, you can deploy it on a server.</a:t>
            </a:r>
          </a:p>
          <a:p>
            <a:pPr marL="0" indent="0" algn="just">
              <a:buNone/>
            </a:pPr>
            <a:r>
              <a:rPr lang="en-US" sz="1800" b="1" dirty="0">
                <a:latin typeface="Times New Roman" panose="02020603050405020304" pitchFamily="18" charset="0"/>
                <a:cs typeface="Times New Roman" panose="02020603050405020304" pitchFamily="18" charset="0"/>
              </a:rPr>
              <a:t>4.Integrate and Test : </a:t>
            </a:r>
            <a:r>
              <a:rPr lang="en-US" sz="1800" dirty="0">
                <a:latin typeface="Times New Roman" panose="02020603050405020304" pitchFamily="18" charset="0"/>
                <a:cs typeface="Times New Roman" panose="02020603050405020304" pitchFamily="18" charset="0"/>
              </a:rPr>
              <a:t>Connect the deployed model to an application and ensure it works as expected.</a:t>
            </a:r>
          </a:p>
          <a:p>
            <a:pPr marL="0" indent="0" algn="just">
              <a:buNone/>
            </a:pPr>
            <a:endParaRPr lang="en-US" sz="1800" dirty="0">
              <a:latin typeface="Times New Roman" panose="02020603050405020304" pitchFamily="18" charset="0"/>
              <a:cs typeface="Times New Roman" panose="02020603050405020304" pitchFamily="18" charset="0"/>
            </a:endParaRPr>
          </a:p>
          <a:p>
            <a:pPr marL="0" indent="0" algn="just">
              <a:buNone/>
            </a:pPr>
            <a:endParaRPr lang="en-IN" dirty="0"/>
          </a:p>
        </p:txBody>
      </p:sp>
      <p:pic>
        <p:nvPicPr>
          <p:cNvPr id="5" name="Picture 4">
            <a:extLst>
              <a:ext uri="{FF2B5EF4-FFF2-40B4-BE49-F238E27FC236}">
                <a16:creationId xmlns:a16="http://schemas.microsoft.com/office/drawing/2014/main" id="{E9EEF453-0B96-BBB0-914C-CC36776FBD9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988430" y="105696"/>
            <a:ext cx="5038725" cy="904875"/>
          </a:xfrm>
          <a:prstGeom prst="rect">
            <a:avLst/>
          </a:prstGeom>
        </p:spPr>
      </p:pic>
      <p:sp>
        <p:nvSpPr>
          <p:cNvPr id="4" name="Footer Placeholder 3">
            <a:extLst>
              <a:ext uri="{FF2B5EF4-FFF2-40B4-BE49-F238E27FC236}">
                <a16:creationId xmlns:a16="http://schemas.microsoft.com/office/drawing/2014/main" id="{A3AB59F1-E3E6-8DC2-5A91-B279B968B5D1}"/>
              </a:ext>
            </a:extLst>
          </p:cNvPr>
          <p:cNvSpPr>
            <a:spLocks noGrp="1"/>
          </p:cNvSpPr>
          <p:nvPr>
            <p:ph type="ftr" sz="quarter" idx="11"/>
          </p:nvPr>
        </p:nvSpPr>
        <p:spPr/>
        <p:txBody>
          <a:bodyPr/>
          <a:lstStyle/>
          <a:p>
            <a:r>
              <a:rPr lang="en-US" dirty="0"/>
              <a:t>11</a:t>
            </a:r>
            <a:endParaRPr lang="en-IN" dirty="0"/>
          </a:p>
        </p:txBody>
      </p:sp>
    </p:spTree>
    <p:extLst>
      <p:ext uri="{BB962C8B-B14F-4D97-AF65-F5344CB8AC3E}">
        <p14:creationId xmlns:p14="http://schemas.microsoft.com/office/powerpoint/2010/main" val="34224500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753F2-42FF-09B4-4494-9633098136C9}"/>
              </a:ext>
            </a:extLst>
          </p:cNvPr>
          <p:cNvSpPr>
            <a:spLocks noGrp="1"/>
          </p:cNvSpPr>
          <p:nvPr>
            <p:ph type="title"/>
          </p:nvPr>
        </p:nvSpPr>
        <p:spPr>
          <a:xfrm flipH="1">
            <a:off x="12673780" y="365125"/>
            <a:ext cx="717753" cy="1325563"/>
          </a:xfrm>
        </p:spPr>
        <p:txBody>
          <a:bodyPr/>
          <a:lstStyle/>
          <a:p>
            <a:endParaRPr lang="en-IN" dirty="0"/>
          </a:p>
        </p:txBody>
      </p:sp>
      <p:pic>
        <p:nvPicPr>
          <p:cNvPr id="5" name="Content Placeholder 4">
            <a:extLst>
              <a:ext uri="{FF2B5EF4-FFF2-40B4-BE49-F238E27FC236}">
                <a16:creationId xmlns:a16="http://schemas.microsoft.com/office/drawing/2014/main" id="{F4B3104D-344E-9877-5A47-8100969E15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1781" y="1511795"/>
            <a:ext cx="5614219" cy="4277322"/>
          </a:xfrm>
        </p:spPr>
      </p:pic>
      <p:pic>
        <p:nvPicPr>
          <p:cNvPr id="7" name="Picture 6">
            <a:extLst>
              <a:ext uri="{FF2B5EF4-FFF2-40B4-BE49-F238E27FC236}">
                <a16:creationId xmlns:a16="http://schemas.microsoft.com/office/drawing/2014/main" id="{1908C580-C5D2-C260-C4CC-2D0593B0D96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61470" y="1542787"/>
            <a:ext cx="5466735" cy="3772426"/>
          </a:xfrm>
          <a:prstGeom prst="rect">
            <a:avLst/>
          </a:prstGeom>
        </p:spPr>
      </p:pic>
      <p:pic>
        <p:nvPicPr>
          <p:cNvPr id="9" name="Picture 8">
            <a:extLst>
              <a:ext uri="{FF2B5EF4-FFF2-40B4-BE49-F238E27FC236}">
                <a16:creationId xmlns:a16="http://schemas.microsoft.com/office/drawing/2014/main" id="{6220C0F5-0938-81AB-2D81-834FA8C5901D}"/>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6998263" y="213697"/>
            <a:ext cx="5038725" cy="904875"/>
          </a:xfrm>
          <a:prstGeom prst="rect">
            <a:avLst/>
          </a:prstGeom>
        </p:spPr>
      </p:pic>
      <p:sp>
        <p:nvSpPr>
          <p:cNvPr id="3" name="TextBox 2">
            <a:extLst>
              <a:ext uri="{FF2B5EF4-FFF2-40B4-BE49-F238E27FC236}">
                <a16:creationId xmlns:a16="http://schemas.microsoft.com/office/drawing/2014/main" id="{FAE0C6A0-A1C1-EB30-BB1E-DBCEEEE195B1}"/>
              </a:ext>
            </a:extLst>
          </p:cNvPr>
          <p:cNvSpPr txBox="1"/>
          <p:nvPr/>
        </p:nvSpPr>
        <p:spPr>
          <a:xfrm>
            <a:off x="2330244" y="5948517"/>
            <a:ext cx="2713704" cy="307777"/>
          </a:xfrm>
          <a:prstGeom prst="rect">
            <a:avLst/>
          </a:prstGeom>
          <a:noFill/>
        </p:spPr>
        <p:txBody>
          <a:bodyPr wrap="square" rtlCol="0">
            <a:spAutoFit/>
          </a:bodyPr>
          <a:lstStyle/>
          <a:p>
            <a:r>
              <a:rPr lang="en-US" sz="1400" i="1" dirty="0"/>
              <a:t>Figure 1.2 Home Page</a:t>
            </a:r>
            <a:endParaRPr lang="en-IN" sz="1400" i="1" dirty="0"/>
          </a:p>
        </p:txBody>
      </p:sp>
      <p:sp>
        <p:nvSpPr>
          <p:cNvPr id="8" name="TextBox 7">
            <a:extLst>
              <a:ext uri="{FF2B5EF4-FFF2-40B4-BE49-F238E27FC236}">
                <a16:creationId xmlns:a16="http://schemas.microsoft.com/office/drawing/2014/main" id="{1E166E5A-8E2A-9999-591E-A8D675F9B9BC}"/>
              </a:ext>
            </a:extLst>
          </p:cNvPr>
          <p:cNvSpPr txBox="1"/>
          <p:nvPr/>
        </p:nvSpPr>
        <p:spPr>
          <a:xfrm>
            <a:off x="8219767" y="5948516"/>
            <a:ext cx="3038168" cy="307777"/>
          </a:xfrm>
          <a:prstGeom prst="rect">
            <a:avLst/>
          </a:prstGeom>
          <a:noFill/>
        </p:spPr>
        <p:txBody>
          <a:bodyPr wrap="square" rtlCol="0">
            <a:spAutoFit/>
          </a:bodyPr>
          <a:lstStyle/>
          <a:p>
            <a:r>
              <a:rPr lang="en-US" sz="1400" i="1" dirty="0"/>
              <a:t>Figure 1.3 Login page</a:t>
            </a:r>
            <a:endParaRPr lang="en-IN" sz="1400" i="1" dirty="0"/>
          </a:p>
        </p:txBody>
      </p:sp>
      <p:sp>
        <p:nvSpPr>
          <p:cNvPr id="10" name="Footer Placeholder 9">
            <a:extLst>
              <a:ext uri="{FF2B5EF4-FFF2-40B4-BE49-F238E27FC236}">
                <a16:creationId xmlns:a16="http://schemas.microsoft.com/office/drawing/2014/main" id="{4D6BEB2C-8118-A724-1A59-1E9ACCB71E74}"/>
              </a:ext>
            </a:extLst>
          </p:cNvPr>
          <p:cNvSpPr>
            <a:spLocks noGrp="1"/>
          </p:cNvSpPr>
          <p:nvPr>
            <p:ph type="ftr" sz="quarter" idx="11"/>
          </p:nvPr>
        </p:nvSpPr>
        <p:spPr/>
        <p:txBody>
          <a:bodyPr/>
          <a:lstStyle/>
          <a:p>
            <a:r>
              <a:rPr lang="en-US" dirty="0"/>
              <a:t>12</a:t>
            </a:r>
            <a:endParaRPr lang="en-IN" dirty="0"/>
          </a:p>
        </p:txBody>
      </p:sp>
    </p:spTree>
    <p:extLst>
      <p:ext uri="{BB962C8B-B14F-4D97-AF65-F5344CB8AC3E}">
        <p14:creationId xmlns:p14="http://schemas.microsoft.com/office/powerpoint/2010/main" val="12304510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8D687-0108-E6D1-45AE-5ACD91241ADC}"/>
              </a:ext>
            </a:extLst>
          </p:cNvPr>
          <p:cNvSpPr>
            <a:spLocks noGrp="1"/>
          </p:cNvSpPr>
          <p:nvPr>
            <p:ph type="title"/>
          </p:nvPr>
        </p:nvSpPr>
        <p:spPr>
          <a:xfrm flipH="1">
            <a:off x="12543502" y="325796"/>
            <a:ext cx="1703439" cy="1325563"/>
          </a:xfrm>
        </p:spPr>
        <p:txBody>
          <a:bodyPr/>
          <a:lstStyle/>
          <a:p>
            <a:endParaRPr lang="en-IN" dirty="0"/>
          </a:p>
        </p:txBody>
      </p:sp>
      <p:pic>
        <p:nvPicPr>
          <p:cNvPr id="9" name="Content Placeholder 8">
            <a:extLst>
              <a:ext uri="{FF2B5EF4-FFF2-40B4-BE49-F238E27FC236}">
                <a16:creationId xmlns:a16="http://schemas.microsoft.com/office/drawing/2014/main" id="{F1AB747E-8C25-D445-A02F-655D2E67586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42705" y="1876922"/>
            <a:ext cx="6906589" cy="4248743"/>
          </a:xfrm>
        </p:spPr>
      </p:pic>
      <p:pic>
        <p:nvPicPr>
          <p:cNvPr id="11" name="Picture 10">
            <a:extLst>
              <a:ext uri="{FF2B5EF4-FFF2-40B4-BE49-F238E27FC236}">
                <a16:creationId xmlns:a16="http://schemas.microsoft.com/office/drawing/2014/main" id="{FFA2F3F7-8CD7-6566-6163-9DF03E6D703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899940" y="178891"/>
            <a:ext cx="5038725" cy="904875"/>
          </a:xfrm>
          <a:prstGeom prst="rect">
            <a:avLst/>
          </a:prstGeom>
        </p:spPr>
      </p:pic>
      <p:sp>
        <p:nvSpPr>
          <p:cNvPr id="3" name="TextBox 2">
            <a:extLst>
              <a:ext uri="{FF2B5EF4-FFF2-40B4-BE49-F238E27FC236}">
                <a16:creationId xmlns:a16="http://schemas.microsoft.com/office/drawing/2014/main" id="{5978419D-3A47-BB7C-D0DB-8EDA71F581B1}"/>
              </a:ext>
            </a:extLst>
          </p:cNvPr>
          <p:cNvSpPr txBox="1"/>
          <p:nvPr/>
        </p:nvSpPr>
        <p:spPr>
          <a:xfrm>
            <a:off x="5112774" y="6266576"/>
            <a:ext cx="2674375" cy="307777"/>
          </a:xfrm>
          <a:prstGeom prst="rect">
            <a:avLst/>
          </a:prstGeom>
          <a:noFill/>
        </p:spPr>
        <p:txBody>
          <a:bodyPr wrap="square" rtlCol="0">
            <a:spAutoFit/>
          </a:bodyPr>
          <a:lstStyle/>
          <a:p>
            <a:r>
              <a:rPr lang="en-US" sz="1400" i="1" dirty="0"/>
              <a:t>Figure 1.4 Dashboard </a:t>
            </a:r>
            <a:endParaRPr lang="en-IN" sz="1400" i="1" dirty="0"/>
          </a:p>
        </p:txBody>
      </p:sp>
      <p:sp>
        <p:nvSpPr>
          <p:cNvPr id="4" name="Footer Placeholder 3">
            <a:extLst>
              <a:ext uri="{FF2B5EF4-FFF2-40B4-BE49-F238E27FC236}">
                <a16:creationId xmlns:a16="http://schemas.microsoft.com/office/drawing/2014/main" id="{00AC6D77-9D93-930A-AFC7-0CA169BD163C}"/>
              </a:ext>
            </a:extLst>
          </p:cNvPr>
          <p:cNvSpPr>
            <a:spLocks noGrp="1"/>
          </p:cNvSpPr>
          <p:nvPr>
            <p:ph type="ftr" sz="quarter" idx="11"/>
          </p:nvPr>
        </p:nvSpPr>
        <p:spPr>
          <a:xfrm>
            <a:off x="4038599" y="6492875"/>
            <a:ext cx="4114800" cy="365125"/>
          </a:xfrm>
        </p:spPr>
        <p:txBody>
          <a:bodyPr/>
          <a:lstStyle/>
          <a:p>
            <a:r>
              <a:rPr lang="en-US" dirty="0"/>
              <a:t>13</a:t>
            </a:r>
            <a:endParaRPr lang="en-IN" dirty="0"/>
          </a:p>
        </p:txBody>
      </p:sp>
    </p:spTree>
    <p:extLst>
      <p:ext uri="{BB962C8B-B14F-4D97-AF65-F5344CB8AC3E}">
        <p14:creationId xmlns:p14="http://schemas.microsoft.com/office/powerpoint/2010/main" val="416921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00F9E-A910-D4AA-C0D6-F9DD3FD73901}"/>
              </a:ext>
            </a:extLst>
          </p:cNvPr>
          <p:cNvSpPr>
            <a:spLocks noGrp="1"/>
          </p:cNvSpPr>
          <p:nvPr>
            <p:ph type="title"/>
          </p:nvPr>
        </p:nvSpPr>
        <p:spPr>
          <a:xfrm flipH="1">
            <a:off x="12795208" y="365125"/>
            <a:ext cx="45719" cy="1325563"/>
          </a:xfrm>
        </p:spPr>
        <p:txBody>
          <a:bodyPr/>
          <a:lstStyle/>
          <a:p>
            <a:endParaRPr lang="en-IN" dirty="0"/>
          </a:p>
        </p:txBody>
      </p:sp>
      <p:pic>
        <p:nvPicPr>
          <p:cNvPr id="5" name="Content Placeholder 4">
            <a:extLst>
              <a:ext uri="{FF2B5EF4-FFF2-40B4-BE49-F238E27FC236}">
                <a16:creationId xmlns:a16="http://schemas.microsoft.com/office/drawing/2014/main" id="{F43B6AA3-1798-F1F3-41E1-D58D86272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3124" y="2029344"/>
            <a:ext cx="5496232" cy="3943900"/>
          </a:xfrm>
        </p:spPr>
      </p:pic>
      <p:pic>
        <p:nvPicPr>
          <p:cNvPr id="7" name="Picture 6">
            <a:extLst>
              <a:ext uri="{FF2B5EF4-FFF2-40B4-BE49-F238E27FC236}">
                <a16:creationId xmlns:a16="http://schemas.microsoft.com/office/drawing/2014/main" id="{70B9F45F-BBF3-823E-9D3F-14FC71C4C2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2647" y="1986475"/>
            <a:ext cx="5633882" cy="3986769"/>
          </a:xfrm>
          <a:prstGeom prst="rect">
            <a:avLst/>
          </a:prstGeom>
        </p:spPr>
      </p:pic>
      <p:pic>
        <p:nvPicPr>
          <p:cNvPr id="9" name="Picture 8">
            <a:extLst>
              <a:ext uri="{FF2B5EF4-FFF2-40B4-BE49-F238E27FC236}">
                <a16:creationId xmlns:a16="http://schemas.microsoft.com/office/drawing/2014/main" id="{DC76861D-BFFB-6744-5CCD-BA1DDA02B629}"/>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7025455" y="123031"/>
            <a:ext cx="5038725" cy="904875"/>
          </a:xfrm>
          <a:prstGeom prst="rect">
            <a:avLst/>
          </a:prstGeom>
        </p:spPr>
      </p:pic>
      <p:sp>
        <p:nvSpPr>
          <p:cNvPr id="3" name="TextBox 2">
            <a:extLst>
              <a:ext uri="{FF2B5EF4-FFF2-40B4-BE49-F238E27FC236}">
                <a16:creationId xmlns:a16="http://schemas.microsoft.com/office/drawing/2014/main" id="{800AAC1B-4ED8-C7F8-29A2-205456D383E7}"/>
              </a:ext>
            </a:extLst>
          </p:cNvPr>
          <p:cNvSpPr txBox="1"/>
          <p:nvPr/>
        </p:nvSpPr>
        <p:spPr>
          <a:xfrm>
            <a:off x="2059859" y="6125496"/>
            <a:ext cx="3106994" cy="307777"/>
          </a:xfrm>
          <a:prstGeom prst="rect">
            <a:avLst/>
          </a:prstGeom>
          <a:noFill/>
        </p:spPr>
        <p:txBody>
          <a:bodyPr wrap="square" rtlCol="0">
            <a:spAutoFit/>
          </a:bodyPr>
          <a:lstStyle/>
          <a:p>
            <a:r>
              <a:rPr lang="en-US" sz="1400" i="1" dirty="0"/>
              <a:t>Figure 1.5 Prediction page</a:t>
            </a:r>
            <a:endParaRPr lang="en-IN" sz="1400" i="1" dirty="0"/>
          </a:p>
        </p:txBody>
      </p:sp>
      <p:sp>
        <p:nvSpPr>
          <p:cNvPr id="4" name="TextBox 3">
            <a:extLst>
              <a:ext uri="{FF2B5EF4-FFF2-40B4-BE49-F238E27FC236}">
                <a16:creationId xmlns:a16="http://schemas.microsoft.com/office/drawing/2014/main" id="{70827E43-FEBD-4677-061B-5D45D24C1C03}"/>
              </a:ext>
            </a:extLst>
          </p:cNvPr>
          <p:cNvSpPr txBox="1"/>
          <p:nvPr/>
        </p:nvSpPr>
        <p:spPr>
          <a:xfrm>
            <a:off x="8239433" y="6122066"/>
            <a:ext cx="2920181" cy="307777"/>
          </a:xfrm>
          <a:prstGeom prst="rect">
            <a:avLst/>
          </a:prstGeom>
          <a:noFill/>
        </p:spPr>
        <p:txBody>
          <a:bodyPr wrap="square" rtlCol="0">
            <a:spAutoFit/>
          </a:bodyPr>
          <a:lstStyle/>
          <a:p>
            <a:r>
              <a:rPr lang="en-US" sz="1400" i="1" dirty="0"/>
              <a:t>Figure 1.6 Result Page</a:t>
            </a:r>
            <a:endParaRPr lang="en-IN" sz="1400" i="1" dirty="0"/>
          </a:p>
        </p:txBody>
      </p:sp>
      <p:sp>
        <p:nvSpPr>
          <p:cNvPr id="6" name="Footer Placeholder 5">
            <a:extLst>
              <a:ext uri="{FF2B5EF4-FFF2-40B4-BE49-F238E27FC236}">
                <a16:creationId xmlns:a16="http://schemas.microsoft.com/office/drawing/2014/main" id="{679F8145-CE4B-C512-0438-9AC6AA381896}"/>
              </a:ext>
            </a:extLst>
          </p:cNvPr>
          <p:cNvSpPr>
            <a:spLocks noGrp="1"/>
          </p:cNvSpPr>
          <p:nvPr>
            <p:ph type="ftr" sz="quarter" idx="11"/>
          </p:nvPr>
        </p:nvSpPr>
        <p:spPr>
          <a:xfrm>
            <a:off x="4038600" y="6429843"/>
            <a:ext cx="4114800" cy="365125"/>
          </a:xfrm>
        </p:spPr>
        <p:txBody>
          <a:bodyPr/>
          <a:lstStyle/>
          <a:p>
            <a:r>
              <a:rPr lang="en-US" dirty="0"/>
              <a:t>14</a:t>
            </a:r>
            <a:endParaRPr lang="en-IN" dirty="0"/>
          </a:p>
        </p:txBody>
      </p:sp>
    </p:spTree>
    <p:extLst>
      <p:ext uri="{BB962C8B-B14F-4D97-AF65-F5344CB8AC3E}">
        <p14:creationId xmlns:p14="http://schemas.microsoft.com/office/powerpoint/2010/main" val="21981981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7DF08-6493-3F45-0717-666D22396937}"/>
              </a:ext>
            </a:extLst>
          </p:cNvPr>
          <p:cNvSpPr>
            <a:spLocks noGrp="1"/>
          </p:cNvSpPr>
          <p:nvPr>
            <p:ph type="title"/>
          </p:nvPr>
        </p:nvSpPr>
        <p:spPr>
          <a:xfrm>
            <a:off x="510484" y="1594156"/>
            <a:ext cx="10515600" cy="1325563"/>
          </a:xfrm>
        </p:spPr>
        <p:txBody>
          <a:bodyPr/>
          <a:lstStyle/>
          <a:p>
            <a:r>
              <a:rPr lang="en-US" sz="3200" b="1" dirty="0">
                <a:latin typeface="Times New Roman" panose="02020603050405020304" pitchFamily="18" charset="0"/>
                <a:cs typeface="Times New Roman" panose="02020603050405020304" pitchFamily="18" charset="0"/>
              </a:rPr>
              <a:t>Conclusion</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5847F090-44CB-9E71-0CAB-2F936FCC77BE}"/>
              </a:ext>
            </a:extLst>
          </p:cNvPr>
          <p:cNvSpPr>
            <a:spLocks noGrp="1" noChangeArrowheads="1"/>
          </p:cNvSpPr>
          <p:nvPr>
            <p:ph idx="1"/>
          </p:nvPr>
        </p:nvSpPr>
        <p:spPr bwMode="auto">
          <a:xfrm>
            <a:off x="510484" y="2810717"/>
            <a:ext cx="11267051"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Location-Based Travel Companion project offers a personalized, user-friendly platform that enhances travel planning through features like AI-driven recommendations, real-time navigation, and  weather updates.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 been thoroughly tested for reliability and scalability. Future enhancements include improving recommendation accuracy, expanding geographic and language support, integrating local services, and exploring technologies like augmented reality and social media integration, all guided by user feedback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and evolving trends.</a:t>
            </a:r>
          </a:p>
        </p:txBody>
      </p:sp>
      <p:pic>
        <p:nvPicPr>
          <p:cNvPr id="6" name="Picture 5">
            <a:extLst>
              <a:ext uri="{FF2B5EF4-FFF2-40B4-BE49-F238E27FC236}">
                <a16:creationId xmlns:a16="http://schemas.microsoft.com/office/drawing/2014/main" id="{74FE27EE-9C6A-65F3-3D9C-2DE705764E06}"/>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80276" y="135649"/>
            <a:ext cx="5038725" cy="904875"/>
          </a:xfrm>
          <a:prstGeom prst="rect">
            <a:avLst/>
          </a:prstGeom>
        </p:spPr>
      </p:pic>
      <p:sp>
        <p:nvSpPr>
          <p:cNvPr id="3" name="Footer Placeholder 2">
            <a:extLst>
              <a:ext uri="{FF2B5EF4-FFF2-40B4-BE49-F238E27FC236}">
                <a16:creationId xmlns:a16="http://schemas.microsoft.com/office/drawing/2014/main" id="{FA96ED42-C9D2-5D88-459B-EFA6EE4FF9E5}"/>
              </a:ext>
            </a:extLst>
          </p:cNvPr>
          <p:cNvSpPr>
            <a:spLocks noGrp="1"/>
          </p:cNvSpPr>
          <p:nvPr>
            <p:ph type="ftr" sz="quarter" idx="11"/>
          </p:nvPr>
        </p:nvSpPr>
        <p:spPr/>
        <p:txBody>
          <a:bodyPr/>
          <a:lstStyle/>
          <a:p>
            <a:r>
              <a:rPr lang="en-US" dirty="0"/>
              <a:t>15</a:t>
            </a:r>
            <a:endParaRPr lang="en-IN" dirty="0"/>
          </a:p>
        </p:txBody>
      </p:sp>
    </p:spTree>
    <p:extLst>
      <p:ext uri="{BB962C8B-B14F-4D97-AF65-F5344CB8AC3E}">
        <p14:creationId xmlns:p14="http://schemas.microsoft.com/office/powerpoint/2010/main" val="26807313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15D91-2A9C-30D4-B851-2590C82959D1}"/>
              </a:ext>
            </a:extLst>
          </p:cNvPr>
          <p:cNvSpPr>
            <a:spLocks noGrp="1"/>
          </p:cNvSpPr>
          <p:nvPr>
            <p:ph type="title"/>
          </p:nvPr>
        </p:nvSpPr>
        <p:spPr>
          <a:xfrm>
            <a:off x="425245" y="1196826"/>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Future Enhancement</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B66986F8-F0D2-C378-2C11-C251B5D13993}"/>
              </a:ext>
            </a:extLst>
          </p:cNvPr>
          <p:cNvSpPr>
            <a:spLocks noGrp="1" noChangeArrowheads="1"/>
          </p:cNvSpPr>
          <p:nvPr>
            <p:ph idx="1"/>
          </p:nvPr>
        </p:nvSpPr>
        <p:spPr bwMode="auto">
          <a:xfrm>
            <a:off x="425245" y="2562845"/>
            <a:ext cx="1169792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future scope of the Location-Based Travel Companion includes integrating augmented reality for enhanced navigation, improving AI recommendations through advanced machine learning and real-time analytics, and expanding global accessibility with multilingual and localized content.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plans involve voice and natural language processing for hands-free use, deeper incorporation of user-generated content for a more social and interactive experience, and ongoing performance, security, and user experience improvements to maintain innovation and scalability.</a:t>
            </a:r>
          </a:p>
        </p:txBody>
      </p:sp>
      <p:pic>
        <p:nvPicPr>
          <p:cNvPr id="6" name="Picture 5">
            <a:extLst>
              <a:ext uri="{FF2B5EF4-FFF2-40B4-BE49-F238E27FC236}">
                <a16:creationId xmlns:a16="http://schemas.microsoft.com/office/drawing/2014/main" id="{335EA864-B14B-E37F-E69A-0B72286FCDAE}"/>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40947" y="273869"/>
            <a:ext cx="5038725" cy="904875"/>
          </a:xfrm>
          <a:prstGeom prst="rect">
            <a:avLst/>
          </a:prstGeom>
        </p:spPr>
      </p:pic>
      <p:sp>
        <p:nvSpPr>
          <p:cNvPr id="3" name="Footer Placeholder 2">
            <a:extLst>
              <a:ext uri="{FF2B5EF4-FFF2-40B4-BE49-F238E27FC236}">
                <a16:creationId xmlns:a16="http://schemas.microsoft.com/office/drawing/2014/main" id="{336088D2-DCD1-9A02-6909-CDF97A208417}"/>
              </a:ext>
            </a:extLst>
          </p:cNvPr>
          <p:cNvSpPr>
            <a:spLocks noGrp="1"/>
          </p:cNvSpPr>
          <p:nvPr>
            <p:ph type="ftr" sz="quarter" idx="11"/>
          </p:nvPr>
        </p:nvSpPr>
        <p:spPr/>
        <p:txBody>
          <a:bodyPr/>
          <a:lstStyle/>
          <a:p>
            <a:r>
              <a:rPr lang="en-US" dirty="0"/>
              <a:t>16</a:t>
            </a:r>
            <a:endParaRPr lang="en-IN" dirty="0"/>
          </a:p>
        </p:txBody>
      </p:sp>
    </p:spTree>
    <p:extLst>
      <p:ext uri="{BB962C8B-B14F-4D97-AF65-F5344CB8AC3E}">
        <p14:creationId xmlns:p14="http://schemas.microsoft.com/office/powerpoint/2010/main" val="2817881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8779B-CF82-1BE4-60EC-21DAE11A1048}"/>
              </a:ext>
            </a:extLst>
          </p:cNvPr>
          <p:cNvSpPr>
            <a:spLocks noGrp="1"/>
          </p:cNvSpPr>
          <p:nvPr>
            <p:ph type="title"/>
          </p:nvPr>
        </p:nvSpPr>
        <p:spPr>
          <a:xfrm>
            <a:off x="265471" y="532273"/>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REFERENCES</a:t>
            </a:r>
            <a:endParaRPr lang="en-IN" sz="32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F9D14A4-C4AD-3D56-2777-6A67E35D132C}"/>
              </a:ext>
            </a:extLst>
          </p:cNvPr>
          <p:cNvSpPr>
            <a:spLocks noGrp="1" noChangeArrowheads="1"/>
          </p:cNvSpPr>
          <p:nvPr>
            <p:ph idx="1"/>
          </p:nvPr>
        </p:nvSpPr>
        <p:spPr bwMode="auto">
          <a:xfrm>
            <a:off x="265471" y="1488247"/>
            <a:ext cx="11046879"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[1.]Mehrbakhsh Nilashi, Karamollah Bagherifard, Mohsen Rahmani, Vahid Rafe.</a:t>
            </a:r>
            <a:b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 Recommender System for Tourism Industry Using Cluster Ensemble and Prediction Machine Learning Techniques.”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Computers &amp; Industrial Engineering</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vol. 109, 2017, pp. 357–368. Elsevier,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https://doi.org/10.1016/j.cie.2017.05.016</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[2.]Itoo, F., Meenakshi, and Singh, S.</a:t>
            </a:r>
            <a:b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“Comparison and Analysis of Logistic Regression, Naïve Bayes and KNN Machine Learning Algorithms for Credit Card Fraud Detection.”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International Journal of Information Technology</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vol. 13, 2021, pp. 1503–1511, </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https://doi.org/10.1007/s41870-020-00430-y</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[3.]Devika, R., S. V. </a:t>
            </a:r>
            <a:r>
              <a:rPr kumimoji="0" lang="en-US" altLang="en-US" sz="1800" b="1" i="0" u="none" strike="noStrike" cap="none" spc="300" normalizeH="0" baseline="0" dirty="0" err="1">
                <a:ln>
                  <a:noFill/>
                </a:ln>
                <a:solidFill>
                  <a:schemeClr val="tx1"/>
                </a:solidFill>
                <a:effectLst/>
                <a:latin typeface="Times New Roman" panose="02020603050405020304" pitchFamily="18" charset="0"/>
                <a:cs typeface="Times New Roman" panose="02020603050405020304" pitchFamily="18" charset="0"/>
              </a:rPr>
              <a:t>Avilala</a:t>
            </a: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and V. Subramaniyaswamy.</a:t>
            </a:r>
            <a:b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“Comparative Study of Classifier for Chronic Kidney Disease Prediction Using Naive Bayes, KNN and Random Forest.”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2019 3rd International Conference on Computing Methodologies and Communication (ICCMC)</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Erode, India, 2019, pp. 679–684,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https://doi.org/10.1109/ICCMC.2019.8819654.</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4704F7D-0FE1-F74E-6463-B628A0182011}"/>
              </a:ext>
            </a:extLst>
          </p:cNvPr>
          <p:cNvPicPr>
            <a:picLocks noChangeAspect="1"/>
          </p:cNvPicPr>
          <p:nvPr/>
        </p:nvPicPr>
        <p:blipFill>
          <a:blip r:embed="rId4">
            <a:alphaModFix amt="70000"/>
            <a:extLst>
              <a:ext uri="{28A0092B-C50C-407E-A947-70E740481C1C}">
                <a14:useLocalDpi xmlns:a14="http://schemas.microsoft.com/office/drawing/2010/main" val="0"/>
              </a:ext>
            </a:extLst>
          </a:blip>
          <a:stretch>
            <a:fillRect/>
          </a:stretch>
        </p:blipFill>
        <p:spPr>
          <a:xfrm>
            <a:off x="6978598" y="105385"/>
            <a:ext cx="5038725" cy="904875"/>
          </a:xfrm>
          <a:prstGeom prst="rect">
            <a:avLst/>
          </a:prstGeom>
        </p:spPr>
      </p:pic>
      <p:sp>
        <p:nvSpPr>
          <p:cNvPr id="3" name="Footer Placeholder 2">
            <a:extLst>
              <a:ext uri="{FF2B5EF4-FFF2-40B4-BE49-F238E27FC236}">
                <a16:creationId xmlns:a16="http://schemas.microsoft.com/office/drawing/2014/main" id="{2D4A52CE-D432-4FDA-7B4A-1C83395F9DDC}"/>
              </a:ext>
            </a:extLst>
          </p:cNvPr>
          <p:cNvSpPr>
            <a:spLocks noGrp="1"/>
          </p:cNvSpPr>
          <p:nvPr>
            <p:ph type="ftr" sz="quarter" idx="11"/>
          </p:nvPr>
        </p:nvSpPr>
        <p:spPr>
          <a:xfrm>
            <a:off x="4038600" y="6492875"/>
            <a:ext cx="4114800" cy="365125"/>
          </a:xfrm>
        </p:spPr>
        <p:txBody>
          <a:bodyPr/>
          <a:lstStyle/>
          <a:p>
            <a:r>
              <a:rPr lang="en-US" dirty="0"/>
              <a:t>17</a:t>
            </a:r>
            <a:endParaRPr lang="en-IN" dirty="0"/>
          </a:p>
        </p:txBody>
      </p:sp>
    </p:spTree>
    <p:extLst>
      <p:ext uri="{BB962C8B-B14F-4D97-AF65-F5344CB8AC3E}">
        <p14:creationId xmlns:p14="http://schemas.microsoft.com/office/powerpoint/2010/main" val="21229212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9BB8A-4B4A-A5D6-3988-1D54D28BA743}"/>
              </a:ext>
            </a:extLst>
          </p:cNvPr>
          <p:cNvSpPr>
            <a:spLocks noGrp="1"/>
          </p:cNvSpPr>
          <p:nvPr>
            <p:ph type="title"/>
          </p:nvPr>
        </p:nvSpPr>
        <p:spPr>
          <a:xfrm rot="10800000" flipH="1">
            <a:off x="12477134" y="432616"/>
            <a:ext cx="1189703" cy="1258069"/>
          </a:xfrm>
        </p:spPr>
        <p:txBody>
          <a:bodyPr>
            <a:normAutofit/>
          </a:bodyPr>
          <a:lstStyle/>
          <a:p>
            <a:endParaRPr lang="en-IN" dirty="0"/>
          </a:p>
        </p:txBody>
      </p:sp>
      <p:sp>
        <p:nvSpPr>
          <p:cNvPr id="3" name="Content Placeholder 2">
            <a:extLst>
              <a:ext uri="{FF2B5EF4-FFF2-40B4-BE49-F238E27FC236}">
                <a16:creationId xmlns:a16="http://schemas.microsoft.com/office/drawing/2014/main" id="{011DFAAF-0844-8D52-C04B-2C98A7D4422C}"/>
              </a:ext>
            </a:extLst>
          </p:cNvPr>
          <p:cNvSpPr>
            <a:spLocks noGrp="1"/>
          </p:cNvSpPr>
          <p:nvPr>
            <p:ph idx="1"/>
          </p:nvPr>
        </p:nvSpPr>
        <p:spPr>
          <a:xfrm>
            <a:off x="285135" y="1471664"/>
            <a:ext cx="10881852" cy="4351338"/>
          </a:xfrm>
        </p:spPr>
        <p:txBody>
          <a:bodyPr/>
          <a:lstStyle/>
          <a:p>
            <a:pPr marL="0" indent="0" algn="just" eaLnBrk="0" fontAlgn="base" hangingPunct="0">
              <a:lnSpc>
                <a:spcPct val="100000"/>
              </a:lnSpc>
              <a:spcBef>
                <a:spcPct val="0"/>
              </a:spcBef>
              <a:spcAft>
                <a:spcPct val="0"/>
              </a:spcAft>
              <a:buNone/>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[4.]Egger, R.</a:t>
            </a:r>
            <a:b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in Tourism: A Brief Overview.”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Applied Data Science in Tourism. Tourism on the Verge</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edited by R. Egger, Springer, Cham, 2022, </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https://doi.org/10.1007/978-3-030-88389-8_6</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None/>
              <a:tabLst/>
            </a:pPr>
            <a:r>
              <a:rPr lang="en-US" altLang="en-US" sz="1800" b="1" spc="300" dirty="0">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[5.]Sarker, I. H.</a:t>
            </a:r>
            <a:endParaRPr lang="en-US" altLang="en-US" sz="1800" spc="3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Algorithms, Real-World Applications and Research Directions.”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SN Computer Science</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vol. 2, 2021, article no. 160, </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https://doi.org/10.1007/s42979-021-00592-x</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1"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[6.]Ma, H.</a:t>
            </a:r>
            <a:b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“Development of a Smart Tourism Service System Based on the Internet of Things and Machine Learning.” </a:t>
            </a:r>
            <a:r>
              <a:rPr kumimoji="0" lang="en-US" altLang="en-US" sz="1800" b="0" i="1"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The Journal of Supercomputing</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 vol. 80, 2024, pp. 6725–6745,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https://doi.org/10.1007/s11227-023-05719-w</a:t>
            </a:r>
            <a:r>
              <a:rPr kumimoji="0" lang="en-US" altLang="en-US" sz="1800" b="0" i="0" u="none" strike="noStrike" cap="none" spc="300" normalizeH="0" baseline="0" dirty="0">
                <a:ln>
                  <a:noFill/>
                </a:ln>
                <a:solidFill>
                  <a:schemeClr val="tx1"/>
                </a:solidFill>
                <a:effectLst/>
                <a:latin typeface="Times New Roman" panose="02020603050405020304" pitchFamily="18" charset="0"/>
                <a:cs typeface="Times New Roman" panose="02020603050405020304" pitchFamily="18" charset="0"/>
              </a:rPr>
              <a:t>.</a:t>
            </a:r>
          </a:p>
          <a:p>
            <a:endParaRPr lang="en-IN" dirty="0"/>
          </a:p>
        </p:txBody>
      </p:sp>
      <p:pic>
        <p:nvPicPr>
          <p:cNvPr id="5" name="Picture 4">
            <a:extLst>
              <a:ext uri="{FF2B5EF4-FFF2-40B4-BE49-F238E27FC236}">
                <a16:creationId xmlns:a16="http://schemas.microsoft.com/office/drawing/2014/main" id="{122D5E39-52B6-2476-DAC5-8B4DDF0541B6}"/>
              </a:ext>
            </a:extLst>
          </p:cNvPr>
          <p:cNvPicPr>
            <a:picLocks noChangeAspect="1"/>
          </p:cNvPicPr>
          <p:nvPr/>
        </p:nvPicPr>
        <p:blipFill>
          <a:blip r:embed="rId5">
            <a:alphaModFix amt="70000"/>
            <a:extLst>
              <a:ext uri="{28A0092B-C50C-407E-A947-70E740481C1C}">
                <a14:useLocalDpi xmlns:a14="http://schemas.microsoft.com/office/drawing/2010/main" val="0"/>
              </a:ext>
            </a:extLst>
          </a:blip>
          <a:stretch>
            <a:fillRect/>
          </a:stretch>
        </p:blipFill>
        <p:spPr>
          <a:xfrm>
            <a:off x="6998263" y="164149"/>
            <a:ext cx="5038725" cy="904875"/>
          </a:xfrm>
          <a:prstGeom prst="rect">
            <a:avLst/>
          </a:prstGeom>
        </p:spPr>
      </p:pic>
      <p:sp>
        <p:nvSpPr>
          <p:cNvPr id="4" name="Footer Placeholder 3">
            <a:extLst>
              <a:ext uri="{FF2B5EF4-FFF2-40B4-BE49-F238E27FC236}">
                <a16:creationId xmlns:a16="http://schemas.microsoft.com/office/drawing/2014/main" id="{65E200E3-9427-57A3-5602-AAFCF4B1E711}"/>
              </a:ext>
            </a:extLst>
          </p:cNvPr>
          <p:cNvSpPr>
            <a:spLocks noGrp="1"/>
          </p:cNvSpPr>
          <p:nvPr>
            <p:ph type="ftr" sz="quarter" idx="11"/>
          </p:nvPr>
        </p:nvSpPr>
        <p:spPr/>
        <p:txBody>
          <a:bodyPr/>
          <a:lstStyle/>
          <a:p>
            <a:r>
              <a:rPr lang="en-US" dirty="0"/>
              <a:t>18</a:t>
            </a:r>
            <a:endParaRPr lang="en-IN" dirty="0"/>
          </a:p>
        </p:txBody>
      </p:sp>
    </p:spTree>
    <p:extLst>
      <p:ext uri="{BB962C8B-B14F-4D97-AF65-F5344CB8AC3E}">
        <p14:creationId xmlns:p14="http://schemas.microsoft.com/office/powerpoint/2010/main" val="759957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DC37A-8DCA-2F55-DB75-C18F88B72C6E}"/>
              </a:ext>
            </a:extLst>
          </p:cNvPr>
          <p:cNvSpPr>
            <a:spLocks noGrp="1"/>
          </p:cNvSpPr>
          <p:nvPr>
            <p:ph type="title"/>
          </p:nvPr>
        </p:nvSpPr>
        <p:spPr>
          <a:xfrm>
            <a:off x="523567" y="573872"/>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ABSTRACT</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83457E81-C25E-933F-4703-565AC336D227}"/>
              </a:ext>
            </a:extLst>
          </p:cNvPr>
          <p:cNvSpPr>
            <a:spLocks noGrp="1" noChangeArrowheads="1"/>
          </p:cNvSpPr>
          <p:nvPr>
            <p:ph idx="1"/>
          </p:nvPr>
        </p:nvSpPr>
        <p:spPr bwMode="auto">
          <a:xfrm>
            <a:off x="523566" y="1708386"/>
            <a:ext cx="11216149"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helps travelers find suitable accommodation, dining, and attractions in unfamiliar places by offering personalized recommendations based on user behavior and preferences.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ensures secure user access through authentication options like email and social media, allowing users to register, log in, and manage their profiles easily.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machine learning-based system is used to dynamically predict travel costs in real time, helping users plan their budgets effectively.</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app supports interactive navigation with integrated maps, chatbot assistance for real-time queries, and voice assistant functionality for hands-free usage.</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access detailed location data, weather forecasts, and contribute reviews and ratings to assist others in making informed choices.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Additional features like user preference storage, filtering and sorting options, bookmarking favorite spots, and a feedback form enhance customization and continuous improvement.</a:t>
            </a:r>
          </a:p>
        </p:txBody>
      </p:sp>
      <p:pic>
        <p:nvPicPr>
          <p:cNvPr id="6" name="Picture 5">
            <a:extLst>
              <a:ext uri="{FF2B5EF4-FFF2-40B4-BE49-F238E27FC236}">
                <a16:creationId xmlns:a16="http://schemas.microsoft.com/office/drawing/2014/main" id="{A5175893-591C-AA74-DECC-49403E0ED372}"/>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7047424" y="121435"/>
            <a:ext cx="5038725" cy="904875"/>
          </a:xfrm>
          <a:prstGeom prst="rect">
            <a:avLst/>
          </a:prstGeom>
        </p:spPr>
      </p:pic>
      <p:sp>
        <p:nvSpPr>
          <p:cNvPr id="3" name="Footer Placeholder 2">
            <a:extLst>
              <a:ext uri="{FF2B5EF4-FFF2-40B4-BE49-F238E27FC236}">
                <a16:creationId xmlns:a16="http://schemas.microsoft.com/office/drawing/2014/main" id="{2C24C999-4EE8-8166-230E-D88004E7C9E4}"/>
              </a:ext>
            </a:extLst>
          </p:cNvPr>
          <p:cNvSpPr>
            <a:spLocks noGrp="1"/>
          </p:cNvSpPr>
          <p:nvPr>
            <p:ph type="ftr" sz="quarter" idx="11"/>
          </p:nvPr>
        </p:nvSpPr>
        <p:spPr/>
        <p:txBody>
          <a:bodyPr/>
          <a:lstStyle/>
          <a:p>
            <a:r>
              <a:rPr lang="en-US" dirty="0"/>
              <a:t>1</a:t>
            </a:r>
            <a:endParaRPr lang="en-IN" dirty="0"/>
          </a:p>
        </p:txBody>
      </p:sp>
    </p:spTree>
    <p:extLst>
      <p:ext uri="{BB962C8B-B14F-4D97-AF65-F5344CB8AC3E}">
        <p14:creationId xmlns:p14="http://schemas.microsoft.com/office/powerpoint/2010/main" val="41244581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38758-0B59-206F-3B10-8069D7B31CAF}"/>
              </a:ext>
            </a:extLst>
          </p:cNvPr>
          <p:cNvSpPr>
            <a:spLocks noGrp="1"/>
          </p:cNvSpPr>
          <p:nvPr>
            <p:ph type="title"/>
          </p:nvPr>
        </p:nvSpPr>
        <p:spPr>
          <a:xfrm>
            <a:off x="710380" y="2559024"/>
            <a:ext cx="10515600" cy="1325563"/>
          </a:xfrm>
        </p:spPr>
        <p:txBody>
          <a:bodyPr/>
          <a:lstStyle/>
          <a:p>
            <a:pPr algn="ctr"/>
            <a:r>
              <a:rPr lang="en-US" sz="4400" dirty="0">
                <a:latin typeface="Times New Roman" panose="02020603050405020304" pitchFamily="18" charset="0"/>
                <a:cs typeface="Times New Roman" panose="02020603050405020304" pitchFamily="18" charset="0"/>
              </a:rPr>
              <a:t>THANK YOU </a:t>
            </a:r>
            <a:br>
              <a:rPr lang="en-IN" sz="4400" dirty="0">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236AF5B-EFB1-FD41-4398-0861850EB7B7}"/>
              </a:ext>
            </a:extLst>
          </p:cNvPr>
          <p:cNvSpPr>
            <a:spLocks noGrp="1"/>
          </p:cNvSpPr>
          <p:nvPr>
            <p:ph idx="1"/>
          </p:nvPr>
        </p:nvSpPr>
        <p:spPr>
          <a:xfrm flipV="1">
            <a:off x="13352206" y="4385188"/>
            <a:ext cx="45719" cy="45719"/>
          </a:xfrm>
        </p:spPr>
        <p:txBody>
          <a:bodyPr>
            <a:normAutofit fontScale="25000" lnSpcReduction="20000"/>
          </a:bodyPr>
          <a:lstStyle/>
          <a:p>
            <a:pPr marL="0" indent="0" algn="ctr">
              <a:buNone/>
            </a:pPr>
            <a:endParaRPr lang="en-US" sz="4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2BE3545E-F171-81F9-37A8-F413FE5DF843}"/>
              </a:ext>
            </a:extLst>
          </p:cNvPr>
          <p:cNvSpPr>
            <a:spLocks noGrp="1"/>
          </p:cNvSpPr>
          <p:nvPr>
            <p:ph type="ftr" sz="quarter" idx="11"/>
          </p:nvPr>
        </p:nvSpPr>
        <p:spPr/>
        <p:txBody>
          <a:bodyPr/>
          <a:lstStyle/>
          <a:p>
            <a:r>
              <a:rPr lang="en-US" dirty="0"/>
              <a:t>20</a:t>
            </a:r>
            <a:endParaRPr lang="en-IN" dirty="0"/>
          </a:p>
        </p:txBody>
      </p:sp>
    </p:spTree>
    <p:extLst>
      <p:ext uri="{BB962C8B-B14F-4D97-AF65-F5344CB8AC3E}">
        <p14:creationId xmlns:p14="http://schemas.microsoft.com/office/powerpoint/2010/main" val="239268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CE8B5-B796-B919-E415-07B1F72A07E5}"/>
              </a:ext>
            </a:extLst>
          </p:cNvPr>
          <p:cNvSpPr>
            <a:spLocks noGrp="1"/>
          </p:cNvSpPr>
          <p:nvPr>
            <p:ph type="title"/>
          </p:nvPr>
        </p:nvSpPr>
        <p:spPr>
          <a:xfrm>
            <a:off x="727587" y="335629"/>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LITERATURE REVIEW</a:t>
            </a:r>
            <a:endParaRPr lang="en-IN" sz="32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6CC5F4EF-BDB1-6A99-3FE3-E4FA0C2554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1386348"/>
            <a:ext cx="10626212" cy="5299587"/>
          </a:xfrm>
        </p:spPr>
      </p:pic>
      <p:pic>
        <p:nvPicPr>
          <p:cNvPr id="7" name="Picture 6">
            <a:extLst>
              <a:ext uri="{FF2B5EF4-FFF2-40B4-BE49-F238E27FC236}">
                <a16:creationId xmlns:a16="http://schemas.microsoft.com/office/drawing/2014/main" id="{075675F9-9EBC-79FD-4834-8E9522AD0A93}"/>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968766" y="93535"/>
            <a:ext cx="5038725" cy="904875"/>
          </a:xfrm>
          <a:prstGeom prst="rect">
            <a:avLst/>
          </a:prstGeom>
        </p:spPr>
      </p:pic>
      <p:sp>
        <p:nvSpPr>
          <p:cNvPr id="3" name="Footer Placeholder 2">
            <a:extLst>
              <a:ext uri="{FF2B5EF4-FFF2-40B4-BE49-F238E27FC236}">
                <a16:creationId xmlns:a16="http://schemas.microsoft.com/office/drawing/2014/main" id="{301AD4F2-E0B8-127B-6BB3-7CF2CA821D98}"/>
              </a:ext>
            </a:extLst>
          </p:cNvPr>
          <p:cNvSpPr>
            <a:spLocks noGrp="1"/>
          </p:cNvSpPr>
          <p:nvPr>
            <p:ph type="ftr" sz="quarter" idx="11"/>
          </p:nvPr>
        </p:nvSpPr>
        <p:spPr>
          <a:xfrm>
            <a:off x="4038600" y="6581902"/>
            <a:ext cx="4114800" cy="365125"/>
          </a:xfrm>
        </p:spPr>
        <p:txBody>
          <a:bodyPr/>
          <a:lstStyle/>
          <a:p>
            <a:r>
              <a:rPr lang="en-US" dirty="0"/>
              <a:t>2</a:t>
            </a:r>
            <a:endParaRPr lang="en-IN" dirty="0"/>
          </a:p>
        </p:txBody>
      </p:sp>
    </p:spTree>
    <p:extLst>
      <p:ext uri="{BB962C8B-B14F-4D97-AF65-F5344CB8AC3E}">
        <p14:creationId xmlns:p14="http://schemas.microsoft.com/office/powerpoint/2010/main" val="2394824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3E424-BC36-3685-FF5D-B63EB8A4A7D6}"/>
              </a:ext>
            </a:extLst>
          </p:cNvPr>
          <p:cNvSpPr>
            <a:spLocks noGrp="1"/>
          </p:cNvSpPr>
          <p:nvPr>
            <p:ph type="title"/>
          </p:nvPr>
        </p:nvSpPr>
        <p:spPr>
          <a:xfrm>
            <a:off x="12958915" y="365125"/>
            <a:ext cx="98323" cy="1325563"/>
          </a:xfrm>
        </p:spPr>
        <p:txBody>
          <a:bodyPr/>
          <a:lstStyle/>
          <a:p>
            <a:endParaRPr lang="en-IN" dirty="0"/>
          </a:p>
        </p:txBody>
      </p:sp>
      <p:pic>
        <p:nvPicPr>
          <p:cNvPr id="5" name="Content Placeholder 4">
            <a:extLst>
              <a:ext uri="{FF2B5EF4-FFF2-40B4-BE49-F238E27FC236}">
                <a16:creationId xmlns:a16="http://schemas.microsoft.com/office/drawing/2014/main" id="{7AA3B138-A9D3-9B1C-303A-0E017699325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1" y="924232"/>
            <a:ext cx="10515599" cy="5666965"/>
          </a:xfrm>
        </p:spPr>
      </p:pic>
      <p:pic>
        <p:nvPicPr>
          <p:cNvPr id="7" name="Picture 6">
            <a:extLst>
              <a:ext uri="{FF2B5EF4-FFF2-40B4-BE49-F238E27FC236}">
                <a16:creationId xmlns:a16="http://schemas.microsoft.com/office/drawing/2014/main" id="{00543E9A-208A-72FE-FE2A-97F782833E76}"/>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7117632" y="1"/>
            <a:ext cx="5038725" cy="855406"/>
          </a:xfrm>
          <a:prstGeom prst="rect">
            <a:avLst/>
          </a:prstGeom>
        </p:spPr>
      </p:pic>
      <p:sp>
        <p:nvSpPr>
          <p:cNvPr id="3" name="Footer Placeholder 2">
            <a:extLst>
              <a:ext uri="{FF2B5EF4-FFF2-40B4-BE49-F238E27FC236}">
                <a16:creationId xmlns:a16="http://schemas.microsoft.com/office/drawing/2014/main" id="{4887516B-2929-479D-20D1-ADE1457D2721}"/>
              </a:ext>
            </a:extLst>
          </p:cNvPr>
          <p:cNvSpPr>
            <a:spLocks noGrp="1"/>
          </p:cNvSpPr>
          <p:nvPr>
            <p:ph type="ftr" sz="quarter" idx="11"/>
          </p:nvPr>
        </p:nvSpPr>
        <p:spPr>
          <a:xfrm>
            <a:off x="4038600" y="6506291"/>
            <a:ext cx="4114800" cy="365125"/>
          </a:xfrm>
        </p:spPr>
        <p:txBody>
          <a:bodyPr/>
          <a:lstStyle/>
          <a:p>
            <a:r>
              <a:rPr lang="en-US" dirty="0"/>
              <a:t>3</a:t>
            </a:r>
            <a:endParaRPr lang="en-IN" dirty="0"/>
          </a:p>
        </p:txBody>
      </p:sp>
    </p:spTree>
    <p:extLst>
      <p:ext uri="{BB962C8B-B14F-4D97-AF65-F5344CB8AC3E}">
        <p14:creationId xmlns:p14="http://schemas.microsoft.com/office/powerpoint/2010/main" val="33181293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0148D-743F-5704-1BAF-AAF52EA6A0D0}"/>
              </a:ext>
            </a:extLst>
          </p:cNvPr>
          <p:cNvSpPr>
            <a:spLocks noGrp="1"/>
          </p:cNvSpPr>
          <p:nvPr>
            <p:ph type="title"/>
          </p:nvPr>
        </p:nvSpPr>
        <p:spPr>
          <a:xfrm>
            <a:off x="454742" y="679757"/>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EXISTING SYSTEM</a:t>
            </a:r>
            <a:endParaRPr lang="en-IN" sz="3200" b="1" dirty="0">
              <a:latin typeface="Times New Roman" panose="02020603050405020304" pitchFamily="18" charset="0"/>
              <a:cs typeface="Times New Roman" panose="02020603050405020304" pitchFamily="18" charset="0"/>
            </a:endParaRPr>
          </a:p>
        </p:txBody>
      </p:sp>
      <p:sp>
        <p:nvSpPr>
          <p:cNvPr id="5" name="Rectangle 2">
            <a:extLst>
              <a:ext uri="{FF2B5EF4-FFF2-40B4-BE49-F238E27FC236}">
                <a16:creationId xmlns:a16="http://schemas.microsoft.com/office/drawing/2014/main" id="{635D020E-FCC4-6F39-6F50-B971117E4201}"/>
              </a:ext>
            </a:extLst>
          </p:cNvPr>
          <p:cNvSpPr>
            <a:spLocks noGrp="1" noChangeArrowheads="1"/>
          </p:cNvSpPr>
          <p:nvPr>
            <p:ph idx="1"/>
          </p:nvPr>
        </p:nvSpPr>
        <p:spPr bwMode="auto">
          <a:xfrm>
            <a:off x="258096" y="2005320"/>
            <a:ext cx="11216147" cy="37251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1800" dirty="0">
                <a:latin typeface="Times New Roman" panose="02020603050405020304" pitchFamily="18" charset="0"/>
                <a:cs typeface="Times New Roman" panose="02020603050405020304" pitchFamily="18" charset="0"/>
              </a:rPr>
              <a:t>    Most existing travel applications lack personalized recommendations based on user preferences and behavior. They do not offer real-time assistance features such as live chat support, weather updates, or location tracking.  </a:t>
            </a:r>
          </a:p>
          <a:p>
            <a:pPr algn="just">
              <a:buNone/>
            </a:pPr>
            <a:r>
              <a:rPr lang="en-US" sz="1800" dirty="0">
                <a:latin typeface="Times New Roman" panose="02020603050405020304" pitchFamily="18" charset="0"/>
                <a:cs typeface="Times New Roman" panose="02020603050405020304" pitchFamily="18" charset="0"/>
              </a:rPr>
              <a:t>    Additionally, many platforms rely heavily on unfiltered user reviews, which may not be reliable or relevant. Overall, these systems focus on isolated services like booking or navigation, rather than providing an all-in-one, intelligent travel companion experience. </a:t>
            </a:r>
          </a:p>
          <a:p>
            <a:pPr algn="just">
              <a:buNone/>
            </a:pPr>
            <a:r>
              <a:rPr lang="en-US" sz="1800" dirty="0">
                <a:latin typeface="Times New Roman" panose="02020603050405020304" pitchFamily="18" charset="0"/>
                <a:cs typeface="Times New Roman" panose="02020603050405020304" pitchFamily="18" charset="0"/>
              </a:rPr>
              <a:t>    KNN, Naive Bayes, and Logistic Regression all have some common problems. KNN can be slow when making predictions and doesn’t work well if there are irrelevant features or too much data. </a:t>
            </a:r>
          </a:p>
          <a:p>
            <a:pPr algn="just">
              <a:buNone/>
            </a:pPr>
            <a:r>
              <a:rPr lang="en-US" sz="1800" dirty="0">
                <a:latin typeface="Times New Roman" panose="02020603050405020304" pitchFamily="18" charset="0"/>
                <a:cs typeface="Times New Roman" panose="02020603050405020304" pitchFamily="18" charset="0"/>
              </a:rPr>
              <a:t>    Naive Bayes assumes all features are independent, which is usually not true, and it can struggle with new or complex data. </a:t>
            </a:r>
          </a:p>
          <a:p>
            <a:pPr algn="just">
              <a:buNone/>
            </a:pPr>
            <a:r>
              <a:rPr lang="en-US" sz="1800" dirty="0">
                <a:latin typeface="Times New Roman" panose="02020603050405020304" pitchFamily="18" charset="0"/>
                <a:cs typeface="Times New Roman" panose="02020603050405020304" pitchFamily="18" charset="0"/>
              </a:rPr>
              <a:t>    Logistic Regression expects a straight-line relationship between features and results, so it can’t handle complicated patterns well. It’s also affected by outliers and when features are too similar to each other.</a:t>
            </a:r>
          </a:p>
          <a:p>
            <a:pPr algn="just">
              <a:buNone/>
            </a:pPr>
            <a:endParaRPr lang="en-US" sz="1800" b="1"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8BD63065-1F6A-5379-6656-BC7D3F50FAEB}"/>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929437" y="144872"/>
            <a:ext cx="5038725" cy="904875"/>
          </a:xfrm>
          <a:prstGeom prst="rect">
            <a:avLst/>
          </a:prstGeom>
        </p:spPr>
      </p:pic>
      <p:sp>
        <p:nvSpPr>
          <p:cNvPr id="3" name="Footer Placeholder 2">
            <a:extLst>
              <a:ext uri="{FF2B5EF4-FFF2-40B4-BE49-F238E27FC236}">
                <a16:creationId xmlns:a16="http://schemas.microsoft.com/office/drawing/2014/main" id="{8AC9299F-F9A8-7685-A929-2D3475269245}"/>
              </a:ext>
            </a:extLst>
          </p:cNvPr>
          <p:cNvSpPr>
            <a:spLocks noGrp="1"/>
          </p:cNvSpPr>
          <p:nvPr>
            <p:ph type="ftr" sz="quarter" idx="11"/>
          </p:nvPr>
        </p:nvSpPr>
        <p:spPr>
          <a:xfrm>
            <a:off x="4005415" y="6492875"/>
            <a:ext cx="4114800" cy="365125"/>
          </a:xfrm>
        </p:spPr>
        <p:txBody>
          <a:bodyPr/>
          <a:lstStyle/>
          <a:p>
            <a:r>
              <a:rPr lang="en-US" dirty="0"/>
              <a:t>4</a:t>
            </a:r>
            <a:endParaRPr lang="en-IN" dirty="0"/>
          </a:p>
        </p:txBody>
      </p:sp>
    </p:spTree>
    <p:extLst>
      <p:ext uri="{BB962C8B-B14F-4D97-AF65-F5344CB8AC3E}">
        <p14:creationId xmlns:p14="http://schemas.microsoft.com/office/powerpoint/2010/main" val="347473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4831D-24A0-8092-1A2C-C7A23AC39ED7}"/>
              </a:ext>
            </a:extLst>
          </p:cNvPr>
          <p:cNvSpPr>
            <a:spLocks noGrp="1"/>
          </p:cNvSpPr>
          <p:nvPr>
            <p:ph type="title"/>
          </p:nvPr>
        </p:nvSpPr>
        <p:spPr>
          <a:xfrm>
            <a:off x="574782" y="652902"/>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PROPOSED SYSTEM</a:t>
            </a:r>
            <a:endParaRPr lang="en-IN" sz="32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EA9AB49F-F54F-8657-01AB-3363A7996154}"/>
              </a:ext>
            </a:extLst>
          </p:cNvPr>
          <p:cNvSpPr>
            <a:spLocks noGrp="1" noChangeArrowheads="1"/>
          </p:cNvSpPr>
          <p:nvPr>
            <p:ph idx="1"/>
          </p:nvPr>
        </p:nvSpPr>
        <p:spPr bwMode="auto">
          <a:xfrm>
            <a:off x="574782" y="1978465"/>
            <a:ext cx="1127308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The proposed solution offers a comprehensive travel app featuring secure user authentication through multiple methods, interactive maps for easy location discovery, and AI-driven personalized recommendations. It includes real-time navigation, an AI-powered chatbot for instant assistance, and up-to-date weather forecasts.</a:t>
            </a:r>
          </a:p>
          <a:p>
            <a:pPr marL="0" marR="0" lvl="0" indent="0" algn="just" defTabSz="914400" rtl="0" eaLnBrk="0" fontAlgn="base" latinLnBrk="0" hangingPunct="0">
              <a:lnSpc>
                <a:spcPct val="100000"/>
              </a:lnSpc>
              <a:spcBef>
                <a:spcPct val="0"/>
              </a:spcBef>
              <a:spcAft>
                <a:spcPct val="0"/>
              </a:spcAft>
              <a:buClrTx/>
              <a:buSz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Users can customize their experience by saving preferences, applying filters, and bookmarking favorites. Additional features like voice assistant support and social media sharing enhance accessibility and engagement. A built-in feedback system ensures continuous improvement based on user insights.</a:t>
            </a:r>
          </a:p>
          <a:p>
            <a:pPr marL="0" marR="0" lvl="0" indent="0" algn="just" defTabSz="914400" rtl="0" eaLnBrk="0" fontAlgn="base" latinLnBrk="0" hangingPunct="0">
              <a:lnSpc>
                <a:spcPct val="100000"/>
              </a:lnSpc>
              <a:spcBef>
                <a:spcPct val="0"/>
              </a:spcBef>
              <a:spcAft>
                <a:spcPct val="0"/>
              </a:spcAft>
              <a:buClrTx/>
              <a:buSzTx/>
              <a:buNone/>
              <a:tabLst/>
            </a:pPr>
            <a:endParaRPr lang="en-US" sz="1800" dirty="0">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None/>
              <a:tabLst/>
            </a:pPr>
            <a:r>
              <a:rPr lang="en-US" sz="1800" dirty="0">
                <a:latin typeface="Times New Roman" panose="02020603050405020304" pitchFamily="18" charset="0"/>
                <a:cs typeface="Times New Roman" panose="02020603050405020304" pitchFamily="18" charset="0"/>
              </a:rPr>
              <a:t>Gradient Boosting builds strong models by combining many simple ones, which helps make very accurate predictions. Random Forest uses lots of decision trees to handle big and complex data well, and it helps avoid overfitting. SVM works well for both simple and complex problems by finding the best boundary to separate different groups, even when data is in many dimensions.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D596B922-0C53-E944-8885-0FD46D6795A3}"/>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90108" y="171984"/>
            <a:ext cx="5038725" cy="904875"/>
          </a:xfrm>
          <a:prstGeom prst="rect">
            <a:avLst/>
          </a:prstGeom>
        </p:spPr>
      </p:pic>
      <p:sp>
        <p:nvSpPr>
          <p:cNvPr id="3" name="Footer Placeholder 2">
            <a:extLst>
              <a:ext uri="{FF2B5EF4-FFF2-40B4-BE49-F238E27FC236}">
                <a16:creationId xmlns:a16="http://schemas.microsoft.com/office/drawing/2014/main" id="{FCE15B04-827C-30B4-7E9C-695EE07CD371}"/>
              </a:ext>
            </a:extLst>
          </p:cNvPr>
          <p:cNvSpPr>
            <a:spLocks noGrp="1"/>
          </p:cNvSpPr>
          <p:nvPr>
            <p:ph type="ftr" sz="quarter" idx="11"/>
          </p:nvPr>
        </p:nvSpPr>
        <p:spPr/>
        <p:txBody>
          <a:bodyPr/>
          <a:lstStyle/>
          <a:p>
            <a:r>
              <a:rPr lang="en-US" dirty="0"/>
              <a:t>5</a:t>
            </a:r>
            <a:endParaRPr lang="en-IN" dirty="0"/>
          </a:p>
        </p:txBody>
      </p:sp>
    </p:spTree>
    <p:extLst>
      <p:ext uri="{BB962C8B-B14F-4D97-AF65-F5344CB8AC3E}">
        <p14:creationId xmlns:p14="http://schemas.microsoft.com/office/powerpoint/2010/main" val="7789074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47FC1-8A68-C1D7-192D-65329ACDA93E}"/>
              </a:ext>
            </a:extLst>
          </p:cNvPr>
          <p:cNvSpPr>
            <a:spLocks noGrp="1"/>
          </p:cNvSpPr>
          <p:nvPr>
            <p:ph type="title"/>
          </p:nvPr>
        </p:nvSpPr>
        <p:spPr>
          <a:xfrm>
            <a:off x="405580" y="867030"/>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OVERALL SYSTEM ARCHITECTURE</a:t>
            </a:r>
            <a:endParaRPr lang="en-IN" sz="3200" b="1" dirty="0">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94F47B61-5C1D-714F-2CCA-91B90191E9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61535" y="2192593"/>
            <a:ext cx="8268929" cy="4129549"/>
          </a:xfrm>
        </p:spPr>
      </p:pic>
      <p:pic>
        <p:nvPicPr>
          <p:cNvPr id="4" name="Picture 3">
            <a:extLst>
              <a:ext uri="{FF2B5EF4-FFF2-40B4-BE49-F238E27FC236}">
                <a16:creationId xmlns:a16="http://schemas.microsoft.com/office/drawing/2014/main" id="{E0E05D14-AE1A-7301-5873-10087BE3FCF5}"/>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6890108" y="83420"/>
            <a:ext cx="5038725" cy="904875"/>
          </a:xfrm>
          <a:prstGeom prst="rect">
            <a:avLst/>
          </a:prstGeom>
        </p:spPr>
      </p:pic>
      <p:sp>
        <p:nvSpPr>
          <p:cNvPr id="5" name="TextBox 4">
            <a:extLst>
              <a:ext uri="{FF2B5EF4-FFF2-40B4-BE49-F238E27FC236}">
                <a16:creationId xmlns:a16="http://schemas.microsoft.com/office/drawing/2014/main" id="{BEC857D3-A39B-AF92-304D-467269798A64}"/>
              </a:ext>
            </a:extLst>
          </p:cNvPr>
          <p:cNvSpPr txBox="1"/>
          <p:nvPr/>
        </p:nvSpPr>
        <p:spPr>
          <a:xfrm>
            <a:off x="3945192" y="6322142"/>
            <a:ext cx="4085304" cy="307777"/>
          </a:xfrm>
          <a:prstGeom prst="rect">
            <a:avLst/>
          </a:prstGeom>
          <a:noFill/>
        </p:spPr>
        <p:txBody>
          <a:bodyPr wrap="square" rtlCol="0">
            <a:spAutoFit/>
          </a:bodyPr>
          <a:lstStyle/>
          <a:p>
            <a:r>
              <a:rPr lang="en-US" sz="1400" i="1" dirty="0"/>
              <a:t>                   Figure 1.1 Overall System Design</a:t>
            </a:r>
            <a:endParaRPr lang="en-IN" sz="1400" i="1" dirty="0"/>
          </a:p>
        </p:txBody>
      </p:sp>
      <p:sp>
        <p:nvSpPr>
          <p:cNvPr id="6" name="Footer Placeholder 5">
            <a:extLst>
              <a:ext uri="{FF2B5EF4-FFF2-40B4-BE49-F238E27FC236}">
                <a16:creationId xmlns:a16="http://schemas.microsoft.com/office/drawing/2014/main" id="{69BF54BD-EA65-3D71-B643-A0999EDBF4FF}"/>
              </a:ext>
            </a:extLst>
          </p:cNvPr>
          <p:cNvSpPr>
            <a:spLocks noGrp="1"/>
          </p:cNvSpPr>
          <p:nvPr>
            <p:ph type="ftr" sz="quarter" idx="11"/>
          </p:nvPr>
        </p:nvSpPr>
        <p:spPr>
          <a:xfrm>
            <a:off x="4038599" y="6492875"/>
            <a:ext cx="4114800" cy="365125"/>
          </a:xfrm>
        </p:spPr>
        <p:txBody>
          <a:bodyPr/>
          <a:lstStyle/>
          <a:p>
            <a:r>
              <a:rPr lang="en-US" dirty="0"/>
              <a:t>6</a:t>
            </a:r>
            <a:endParaRPr lang="en-IN" dirty="0"/>
          </a:p>
        </p:txBody>
      </p:sp>
    </p:spTree>
    <p:extLst>
      <p:ext uri="{BB962C8B-B14F-4D97-AF65-F5344CB8AC3E}">
        <p14:creationId xmlns:p14="http://schemas.microsoft.com/office/powerpoint/2010/main" val="40950474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32D26-F9F8-16D0-E7B7-D65C4250A2D4}"/>
              </a:ext>
            </a:extLst>
          </p:cNvPr>
          <p:cNvSpPr>
            <a:spLocks noGrp="1"/>
          </p:cNvSpPr>
          <p:nvPr>
            <p:ph type="title"/>
          </p:nvPr>
        </p:nvSpPr>
        <p:spPr>
          <a:xfrm>
            <a:off x="385917" y="1737928"/>
            <a:ext cx="10515600" cy="1325563"/>
          </a:xfrm>
        </p:spPr>
        <p:txBody>
          <a:bodyPr>
            <a:normAutofit/>
          </a:bodyPr>
          <a:lstStyle/>
          <a:p>
            <a:r>
              <a:rPr lang="en-US" sz="3200" b="1" dirty="0">
                <a:latin typeface="Times New Roman" panose="02020603050405020304" pitchFamily="18" charset="0"/>
                <a:cs typeface="Times New Roman" panose="02020603050405020304" pitchFamily="18" charset="0"/>
              </a:rPr>
              <a:t>MODULES</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438E0E7-2152-F9C1-4EA1-C1AC9F86D2F7}"/>
              </a:ext>
            </a:extLst>
          </p:cNvPr>
          <p:cNvSpPr>
            <a:spLocks noGrp="1"/>
          </p:cNvSpPr>
          <p:nvPr>
            <p:ph idx="1"/>
          </p:nvPr>
        </p:nvSpPr>
        <p:spPr>
          <a:xfrm>
            <a:off x="385917" y="3063491"/>
            <a:ext cx="10515600" cy="4351338"/>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Module 1 : Data Collection and Data Preprocessing</a:t>
            </a:r>
          </a:p>
          <a:p>
            <a:pPr marL="0" indent="0" algn="just">
              <a:buNone/>
            </a:pPr>
            <a:r>
              <a:rPr lang="en-US" sz="2000" dirty="0">
                <a:latin typeface="Times New Roman" panose="02020603050405020304" pitchFamily="18" charset="0"/>
                <a:cs typeface="Times New Roman" panose="02020603050405020304" pitchFamily="18" charset="0"/>
              </a:rPr>
              <a:t>Module 2 : Algorithm Implementation and Data Visualization</a:t>
            </a:r>
          </a:p>
          <a:p>
            <a:pPr marL="0" indent="0" algn="just">
              <a:buNone/>
            </a:pPr>
            <a:r>
              <a:rPr lang="en-US" sz="2000" dirty="0">
                <a:latin typeface="Times New Roman" panose="02020603050405020304" pitchFamily="18" charset="0"/>
                <a:cs typeface="Times New Roman" panose="02020603050405020304" pitchFamily="18" charset="0"/>
              </a:rPr>
              <a:t>Module 3 : Deploy the Model in Web Application </a:t>
            </a: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78E2C75-4AB1-2CF9-3B7B-6B8C9A4CA947}"/>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90108" y="152528"/>
            <a:ext cx="5038725" cy="904875"/>
          </a:xfrm>
          <a:prstGeom prst="rect">
            <a:avLst/>
          </a:prstGeom>
        </p:spPr>
      </p:pic>
      <p:sp>
        <p:nvSpPr>
          <p:cNvPr id="4" name="Footer Placeholder 3">
            <a:extLst>
              <a:ext uri="{FF2B5EF4-FFF2-40B4-BE49-F238E27FC236}">
                <a16:creationId xmlns:a16="http://schemas.microsoft.com/office/drawing/2014/main" id="{F147BCDC-9F54-758B-0922-B974B5475C6F}"/>
              </a:ext>
            </a:extLst>
          </p:cNvPr>
          <p:cNvSpPr>
            <a:spLocks noGrp="1"/>
          </p:cNvSpPr>
          <p:nvPr>
            <p:ph type="ftr" sz="quarter" idx="11"/>
          </p:nvPr>
        </p:nvSpPr>
        <p:spPr/>
        <p:txBody>
          <a:bodyPr/>
          <a:lstStyle/>
          <a:p>
            <a:r>
              <a:rPr lang="en-US" dirty="0"/>
              <a:t>7</a:t>
            </a:r>
            <a:endParaRPr lang="en-IN" dirty="0"/>
          </a:p>
        </p:txBody>
      </p:sp>
    </p:spTree>
    <p:extLst>
      <p:ext uri="{BB962C8B-B14F-4D97-AF65-F5344CB8AC3E}">
        <p14:creationId xmlns:p14="http://schemas.microsoft.com/office/powerpoint/2010/main" val="344378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9C0A8-2E2A-DAA2-031E-EA4867EAA4DC}"/>
              </a:ext>
            </a:extLst>
          </p:cNvPr>
          <p:cNvSpPr>
            <a:spLocks noGrp="1"/>
          </p:cNvSpPr>
          <p:nvPr>
            <p:ph type="title"/>
          </p:nvPr>
        </p:nvSpPr>
        <p:spPr>
          <a:xfrm>
            <a:off x="285135" y="581711"/>
            <a:ext cx="10515600" cy="1325563"/>
          </a:xfrm>
        </p:spPr>
        <p:txBody>
          <a:bodyPr>
            <a:normAutofit/>
          </a:bodyPr>
          <a:lstStyle/>
          <a:p>
            <a:pPr>
              <a:buNone/>
            </a:pPr>
            <a:r>
              <a:rPr lang="en-US" sz="3200" b="1" dirty="0">
                <a:latin typeface="Times New Roman" panose="02020603050405020304" pitchFamily="18" charset="0"/>
                <a:cs typeface="Times New Roman" panose="02020603050405020304" pitchFamily="18" charset="0"/>
              </a:rPr>
              <a:t>Module 1: Data Collection and Preprocessing</a:t>
            </a:r>
          </a:p>
        </p:txBody>
      </p:sp>
      <p:sp>
        <p:nvSpPr>
          <p:cNvPr id="3" name="Content Placeholder 2">
            <a:extLst>
              <a:ext uri="{FF2B5EF4-FFF2-40B4-BE49-F238E27FC236}">
                <a16:creationId xmlns:a16="http://schemas.microsoft.com/office/drawing/2014/main" id="{36A5F69E-E141-C8ED-7BA0-C396EDDB6544}"/>
              </a:ext>
            </a:extLst>
          </p:cNvPr>
          <p:cNvSpPr>
            <a:spLocks noGrp="1"/>
          </p:cNvSpPr>
          <p:nvPr>
            <p:ph idx="1"/>
          </p:nvPr>
        </p:nvSpPr>
        <p:spPr>
          <a:xfrm>
            <a:off x="285135" y="1309306"/>
            <a:ext cx="10515600" cy="4351338"/>
          </a:xfrm>
        </p:spPr>
        <p:txBody>
          <a:bodyPr/>
          <a:lstStyle/>
          <a:p>
            <a:pPr>
              <a:buNone/>
            </a:pPr>
            <a:endParaRPr lang="en-US" b="1" dirty="0"/>
          </a:p>
          <a:p>
            <a:pPr>
              <a:buNone/>
            </a:pPr>
            <a:r>
              <a:rPr lang="en-US" sz="1800" b="1" dirty="0">
                <a:latin typeface="Times New Roman" panose="02020603050405020304" pitchFamily="18" charset="0"/>
                <a:cs typeface="Times New Roman" panose="02020603050405020304" pitchFamily="18" charset="0"/>
              </a:rPr>
              <a:t>Description</a:t>
            </a:r>
          </a:p>
          <a:p>
            <a:pPr marL="0" indent="0" algn="just">
              <a:buNone/>
            </a:pPr>
            <a:r>
              <a:rPr lang="en-US" sz="1800" dirty="0">
                <a:latin typeface="Times New Roman" panose="02020603050405020304" pitchFamily="18" charset="0"/>
                <a:cs typeface="Times New Roman" panose="02020603050405020304" pitchFamily="18" charset="0"/>
              </a:rPr>
              <a:t>Data collection and preprocessing are critical initial steps in any machine learning pipeline. The quality of your data directly influences the performance of your model. This module focuses on gathering the right data, cleaning it, and transforming it into a format suitable for machine learning tasks.</a:t>
            </a:r>
          </a:p>
          <a:p>
            <a:pPr marL="0" indent="0">
              <a:buNone/>
            </a:pPr>
            <a:r>
              <a:rPr lang="en-IN" sz="1800" b="1" dirty="0">
                <a:latin typeface="Times New Roman" panose="02020603050405020304" pitchFamily="18" charset="0"/>
                <a:cs typeface="Times New Roman" panose="02020603050405020304" pitchFamily="18" charset="0"/>
              </a:rPr>
              <a:t>Implementation steps</a:t>
            </a:r>
          </a:p>
          <a:p>
            <a:pPr marL="0" indent="0">
              <a:buNone/>
            </a:pPr>
            <a:endParaRPr lang="en-IN" sz="1800" dirty="0"/>
          </a:p>
        </p:txBody>
      </p:sp>
      <p:sp>
        <p:nvSpPr>
          <p:cNvPr id="6" name="Rectangle 3">
            <a:extLst>
              <a:ext uri="{FF2B5EF4-FFF2-40B4-BE49-F238E27FC236}">
                <a16:creationId xmlns:a16="http://schemas.microsoft.com/office/drawing/2014/main" id="{F11D8F73-4F60-F981-7E9F-DC658FDEC796}"/>
              </a:ext>
            </a:extLst>
          </p:cNvPr>
          <p:cNvSpPr>
            <a:spLocks noChangeArrowheads="1"/>
          </p:cNvSpPr>
          <p:nvPr/>
        </p:nvSpPr>
        <p:spPr bwMode="auto">
          <a:xfrm>
            <a:off x="285135" y="3563633"/>
            <a:ext cx="872341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1.Data Collection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Gather relevant data from available sources.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2.Data Cleaning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Handle missing data, duplicates, and other inconsistencies.</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3.Data Transformation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Normalize, encode categorical variables, and scale numerical data.</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4.Feature Engineering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Create or select important features for model input.</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5.Data Splitting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Split the dataset into training and testing sets.</a:t>
            </a:r>
          </a:p>
        </p:txBody>
      </p:sp>
      <p:pic>
        <p:nvPicPr>
          <p:cNvPr id="8" name="Picture 7">
            <a:extLst>
              <a:ext uri="{FF2B5EF4-FFF2-40B4-BE49-F238E27FC236}">
                <a16:creationId xmlns:a16="http://schemas.microsoft.com/office/drawing/2014/main" id="{E2A9EC47-25A6-9423-D9A5-27BCC6356964}"/>
              </a:ext>
            </a:extLst>
          </p:cNvPr>
          <p:cNvPicPr>
            <a:picLocks noChangeAspect="1"/>
          </p:cNvPicPr>
          <p:nvPr/>
        </p:nvPicPr>
        <p:blipFill>
          <a:blip r:embed="rId2">
            <a:alphaModFix amt="70000"/>
            <a:extLst>
              <a:ext uri="{28A0092B-C50C-407E-A947-70E740481C1C}">
                <a14:useLocalDpi xmlns:a14="http://schemas.microsoft.com/office/drawing/2010/main" val="0"/>
              </a:ext>
            </a:extLst>
          </a:blip>
          <a:stretch>
            <a:fillRect/>
          </a:stretch>
        </p:blipFill>
        <p:spPr>
          <a:xfrm>
            <a:off x="6868140" y="40633"/>
            <a:ext cx="5038725" cy="904875"/>
          </a:xfrm>
          <a:prstGeom prst="rect">
            <a:avLst/>
          </a:prstGeom>
        </p:spPr>
      </p:pic>
      <p:sp>
        <p:nvSpPr>
          <p:cNvPr id="4" name="Footer Placeholder 3">
            <a:extLst>
              <a:ext uri="{FF2B5EF4-FFF2-40B4-BE49-F238E27FC236}">
                <a16:creationId xmlns:a16="http://schemas.microsoft.com/office/drawing/2014/main" id="{804465F9-2A17-8133-09AA-225B2C332380}"/>
              </a:ext>
            </a:extLst>
          </p:cNvPr>
          <p:cNvSpPr>
            <a:spLocks noGrp="1"/>
          </p:cNvSpPr>
          <p:nvPr>
            <p:ph type="ftr" sz="quarter" idx="11"/>
          </p:nvPr>
        </p:nvSpPr>
        <p:spPr/>
        <p:txBody>
          <a:bodyPr/>
          <a:lstStyle/>
          <a:p>
            <a:r>
              <a:rPr lang="en-US" dirty="0"/>
              <a:t>8</a:t>
            </a:r>
            <a:endParaRPr lang="en-IN" dirty="0"/>
          </a:p>
        </p:txBody>
      </p:sp>
    </p:spTree>
    <p:extLst>
      <p:ext uri="{BB962C8B-B14F-4D97-AF65-F5344CB8AC3E}">
        <p14:creationId xmlns:p14="http://schemas.microsoft.com/office/powerpoint/2010/main" val="1544129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278</TotalTime>
  <Words>1702</Words>
  <Application>Microsoft Office PowerPoint</Application>
  <PresentationFormat>Widescreen</PresentationFormat>
  <Paragraphs>142</Paragraphs>
  <Slides>20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Calibri Light</vt:lpstr>
      <vt:lpstr>Times New Roman</vt:lpstr>
      <vt:lpstr>Office Theme</vt:lpstr>
      <vt:lpstr>SMART TRAVEL : ML POWERED PREDICTIVE TRAVEL EXPENSE WITH REAL TIME ASSISTANCE AND DATA PROCESSING </vt:lpstr>
      <vt:lpstr>ABSTRACT</vt:lpstr>
      <vt:lpstr>LITERATURE REVIEW</vt:lpstr>
      <vt:lpstr>PowerPoint Presentation</vt:lpstr>
      <vt:lpstr>EXISTING SYSTEM</vt:lpstr>
      <vt:lpstr>PROPOSED SYSTEM</vt:lpstr>
      <vt:lpstr>OVERALL SYSTEM ARCHITECTURE</vt:lpstr>
      <vt:lpstr>MODULES</vt:lpstr>
      <vt:lpstr>Module 1: Data Collection and Preprocessing</vt:lpstr>
      <vt:lpstr>Module 2: Algorithm implementation and Data Visualization </vt:lpstr>
      <vt:lpstr>Implementation steps</vt:lpstr>
      <vt:lpstr>Module 3 Deploy the model </vt:lpstr>
      <vt:lpstr>PowerPoint Presentation</vt:lpstr>
      <vt:lpstr>PowerPoint Presentation</vt:lpstr>
      <vt:lpstr>PowerPoint Presentation</vt:lpstr>
      <vt:lpstr>Conclusion </vt:lpstr>
      <vt:lpstr>Future Enhancement</vt:lpstr>
      <vt:lpstr>REFERENCES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vasantharajavijayakumar@outlook.com</dc:creator>
  <cp:lastModifiedBy>vasantharajavijayakumar@outlook.com</cp:lastModifiedBy>
  <cp:revision>9</cp:revision>
  <dcterms:created xsi:type="dcterms:W3CDTF">2025-04-28T13:32:35Z</dcterms:created>
  <dcterms:modified xsi:type="dcterms:W3CDTF">2025-05-30T05:05:36Z</dcterms:modified>
</cp:coreProperties>
</file>