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6" r:id="rId3"/>
    <p:sldId id="257" r:id="rId4"/>
    <p:sldId id="268" r:id="rId5"/>
    <p:sldId id="269" r:id="rId6"/>
    <p:sldId id="260" r:id="rId7"/>
    <p:sldId id="259" r:id="rId8"/>
    <p:sldId id="262" r:id="rId9"/>
    <p:sldId id="267" r:id="rId10"/>
    <p:sldId id="271" r:id="rId11"/>
    <p:sldId id="270" r:id="rId12"/>
    <p:sldId id="258" r:id="rId13"/>
    <p:sldId id="278" r:id="rId14"/>
    <p:sldId id="277" r:id="rId15"/>
    <p:sldId id="264" r:id="rId16"/>
    <p:sldId id="276" r:id="rId17"/>
    <p:sldId id="272" r:id="rId18"/>
    <p:sldId id="279" r:id="rId19"/>
    <p:sldId id="263" r:id="rId20"/>
    <p:sldId id="261" r:id="rId21"/>
    <p:sldId id="280" r:id="rId22"/>
    <p:sldId id="273" r:id="rId23"/>
    <p:sldId id="282" r:id="rId24"/>
    <p:sldId id="283" r:id="rId25"/>
    <p:sldId id="281" r:id="rId26"/>
    <p:sldId id="284" r:id="rId27"/>
    <p:sldId id="285" r:id="rId28"/>
    <p:sldId id="286" r:id="rId29"/>
    <p:sldId id="265" r:id="rId30"/>
    <p:sldId id="287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BE95D-C4F2-4BB3-9BF6-CF79B0A9D3CD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0D327-B606-4396-9A28-F4AD6C192D6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0D327-B606-4396-9A28-F4AD6C192D67}" type="slidenum">
              <a:rPr lang="ru-RU" smtClean="0"/>
              <a:t>29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s://img-fotki.yandex.ru/get/15585/16969765.25e/0_96537_2469a933_XL.png" TargetMode="External"/><Relationship Id="rId3" Type="http://schemas.openxmlformats.org/officeDocument/2006/relationships/hyperlink" Target="http://gorod.tomsk.ru/uploads/41581/1255747738/11.jpg" TargetMode="External"/><Relationship Id="rId7" Type="http://schemas.openxmlformats.org/officeDocument/2006/relationships/hyperlink" Target="https://img-fotki.yandex.ru/get/15483/16969765.25e/0_9653d_dd1b21ad_L.png" TargetMode="External"/><Relationship Id="rId2" Type="http://schemas.openxmlformats.org/officeDocument/2006/relationships/hyperlink" Target="http://img-fotki.yandex.ru/get/6512/35315471.1/0_86ac5_1205c855_L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gorod.tomsk.ru/uploads/41581/1255747738/36.jpg" TargetMode="External"/><Relationship Id="rId5" Type="http://schemas.openxmlformats.org/officeDocument/2006/relationships/hyperlink" Target="http://gorod.tomsk.ru/uploads/41581/1255747738/29.jpg" TargetMode="External"/><Relationship Id="rId4" Type="http://schemas.openxmlformats.org/officeDocument/2006/relationships/hyperlink" Target="http://gorod.tomsk.ru/uploads/41581/1255747738/26.jpg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857232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FB43-D336-4AA5-9421-35C9F015817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8" name="Picture 4" descr="C:\Мои документы\ИЛЛЮСТРАЦИИ\Иллюстрации к Евгению Онегину\88888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071810"/>
            <a:ext cx="2323104" cy="2428892"/>
          </a:xfrm>
          <a:prstGeom prst="rect">
            <a:avLst/>
          </a:prstGeom>
          <a:noFill/>
        </p:spPr>
      </p:pic>
      <p:pic>
        <p:nvPicPr>
          <p:cNvPr id="6152" name="Picture 8" descr="C:\Мои документы\РАМКИ\49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-49697" y="0"/>
            <a:ext cx="9243393" cy="6858000"/>
          </a:xfrm>
          <a:prstGeom prst="rect">
            <a:avLst/>
          </a:prstGeom>
          <a:noFill/>
        </p:spPr>
      </p:pic>
      <p:pic>
        <p:nvPicPr>
          <p:cNvPr id="6146" name="Picture 2" descr="C:\Мои документы\ИЛЛЮСТРАЦИИ\Иллюстрации к Евгению Онегину\77.jpe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3071810"/>
            <a:ext cx="2114561" cy="2428887"/>
          </a:xfrm>
          <a:prstGeom prst="rect">
            <a:avLst/>
          </a:prstGeom>
          <a:noFill/>
        </p:spPr>
      </p:pic>
      <p:pic>
        <p:nvPicPr>
          <p:cNvPr id="6150" name="Picture 6" descr="C:\Мои документы\ИЛЛЮСТРАЦИИ\Иллюстрации к Евгению Онегину\26.jpe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585525">
            <a:off x="2289222" y="2685600"/>
            <a:ext cx="2158069" cy="2490616"/>
          </a:xfrm>
          <a:prstGeom prst="rect">
            <a:avLst/>
          </a:prstGeom>
          <a:noFill/>
        </p:spPr>
      </p:pic>
      <p:pic>
        <p:nvPicPr>
          <p:cNvPr id="6149" name="Picture 5" descr="C:\Мои документы\ИЛЛЮСТРАЦИИ\Иллюстрации к Евгению Онегину\Yevgeny_Onegin_by_Repin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0760" y="3071810"/>
            <a:ext cx="2589248" cy="2428892"/>
          </a:xfrm>
          <a:prstGeom prst="rect">
            <a:avLst/>
          </a:prstGeom>
          <a:noFill/>
        </p:spPr>
      </p:pic>
      <p:pic>
        <p:nvPicPr>
          <p:cNvPr id="6147" name="Picture 3" descr="C:\Мои документы\РАМКИ\13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4348" y="2500307"/>
            <a:ext cx="7933129" cy="3143271"/>
          </a:xfrm>
          <a:prstGeom prst="rect">
            <a:avLst/>
          </a:prstGeom>
          <a:noFill/>
        </p:spPr>
      </p:pic>
      <p:pic>
        <p:nvPicPr>
          <p:cNvPr id="12" name="Picture 2" descr="C:\Documents and Settings\Наташа\Рабочий стол\Красивые фоны\books-on-shelf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2844" y="5572140"/>
            <a:ext cx="2413000" cy="1104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496" y="274638"/>
            <a:ext cx="4686304" cy="1143000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9071-8BA7-4525-80AE-4B0B096DBA70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142844" y="142852"/>
            <a:ext cx="8858312" cy="65722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214282" y="214290"/>
            <a:ext cx="8715436" cy="64294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28596" y="5357826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 можете использовать шаблон для своих презентаций, но, пожалуйста, обязательно укажите имя автора: Морозова Наталья Терентьевна, учитель русского языка и литературы МБОУ «Павловская СОШ» Павловского района Алтайского края, июнь 2015</a:t>
            </a:r>
            <a:endParaRPr lang="ru-RU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28596" y="1928802"/>
            <a:ext cx="8215370" cy="6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</a:t>
            </a:r>
            <a:r>
              <a:rPr lang="en-US" dirty="0" smtClean="0"/>
              <a:t>http://gorod.tomsk.ru/index-1255758508.php </a:t>
            </a:r>
            <a:r>
              <a:rPr lang="ru-RU" dirty="0" smtClean="0"/>
              <a:t> Использованы иллюстрации Лидии Тимошенко к роману А.С.Пушкина «Евгений Онегин»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28596" y="2571744"/>
            <a:ext cx="690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http://img-fotki.yandex.ru/get/6512/35315471.1/0_86ac5_1205c855_L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28596" y="4857760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3"/>
              </a:rPr>
              <a:t>4. </a:t>
            </a:r>
            <a:r>
              <a:rPr lang="en-US" dirty="0" smtClean="0">
                <a:hlinkClick r:id="rId3"/>
              </a:rPr>
              <a:t>http://gorod.tomsk.ru/uploads/41581/1255747738/11.jpg</a:t>
            </a:r>
            <a:r>
              <a:rPr lang="ru-RU" dirty="0" smtClean="0"/>
              <a:t>  И.Репин. Дуэль Онегина с Ленским</a:t>
            </a:r>
            <a:endParaRPr lang="ru-RU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28596" y="2857496"/>
            <a:ext cx="568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http://gorod.tomsk.ru/uploads/41581/1255747738/26.jpg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596" y="3214686"/>
            <a:ext cx="568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http://gorod.tomsk.ru/uploads/41581/1255747738/29.jpg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28596" y="3500438"/>
            <a:ext cx="568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http://gorod.tomsk.ru/uploads/41581/1255747738/36.jpg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28596" y="4286256"/>
            <a:ext cx="842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3. https://img-fotki.yandex.ru/get/15483/16969765.25e/0_9653d_dd1b21ad_L.png</a:t>
            </a:r>
            <a:r>
              <a:rPr lang="ru-RU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рамка</a:t>
            </a:r>
            <a:endParaRPr lang="ru-RU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28596" y="3786190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2. https://img-fotki.yandex.ru/get/15585/16969765.25e/0_96537_2469a933_XL.png</a:t>
            </a:r>
            <a:r>
              <a:rPr lang="ru-RU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- на титульном слайде «каскад рамок»</a:t>
            </a:r>
            <a:endParaRPr lang="ru-RU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357290" y="357166"/>
            <a:ext cx="631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Интернет- ресурсы, использованные при создании шаблона:</a:t>
            </a:r>
            <a:endParaRPr lang="ru-RU" b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9071-8BA7-4525-80AE-4B0B096DBA70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FB43-D336-4AA5-9421-35C9F015817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8" descr="C:\Мои документы\РАМКИ\49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pic>
        <p:nvPicPr>
          <p:cNvPr id="7" name="Picture 2" descr="C:\Documents and Settings\Наташа\Рабочий стол\Красивые фоны\books-on-shel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572140"/>
            <a:ext cx="2413000" cy="1104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9071-8BA7-4525-80AE-4B0B096DBA70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FB43-D336-4AA5-9421-35C9F015817C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6" name="Picture 8" descr="C:\Мои документы\РАМКИ\49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9071-8BA7-4525-80AE-4B0B096DBA70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FB43-D336-4AA5-9421-35C9F01581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496" y="274638"/>
            <a:ext cx="4686304" cy="1143000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9071-8BA7-4525-80AE-4B0B096DBA70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142844" y="142852"/>
            <a:ext cx="8858312" cy="65722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Мои документы\ИЛЛЮСТРАЦИИ\Иллюстрации  к произведениям Пушкина. Автор Врублевский Ю.Г\Я встретил вас и всё былое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0"/>
            <a:ext cx="4071934" cy="6858000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11" name="Скругленный прямоугольник 10"/>
          <p:cNvSpPr/>
          <p:nvPr userDrawn="1"/>
        </p:nvSpPr>
        <p:spPr>
          <a:xfrm>
            <a:off x="2857488" y="214290"/>
            <a:ext cx="6072230" cy="64294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71472" y="6286520"/>
            <a:ext cx="2840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Пушкин. </a:t>
            </a:r>
            <a:r>
              <a:rPr lang="ru-RU" sz="1600" dirty="0" err="1" smtClean="0"/>
              <a:t>Худ.Врублевский</a:t>
            </a:r>
            <a:r>
              <a:rPr lang="ru-RU" sz="1600" dirty="0" smtClean="0"/>
              <a:t> Ю.Г.</a:t>
            </a:r>
            <a:endParaRPr lang="ru-RU" sz="1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496" y="274638"/>
            <a:ext cx="4686304" cy="1143000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9071-8BA7-4525-80AE-4B0B096DBA70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142844" y="142852"/>
            <a:ext cx="8858312" cy="65722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214282" y="214290"/>
            <a:ext cx="8715436" cy="64294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C:\Мои документы\ИЛЛЮСТРАЦИИ\Иллюстрации к Евгению Онегину\99882803_large_4397599_t_larina_20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5784" y="0"/>
            <a:ext cx="4643470" cy="6858000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11" name="Скругленный прямоугольник 10"/>
          <p:cNvSpPr/>
          <p:nvPr userDrawn="1"/>
        </p:nvSpPr>
        <p:spPr>
          <a:xfrm>
            <a:off x="3143240" y="214290"/>
            <a:ext cx="5724564" cy="64294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42910" y="6000768"/>
            <a:ext cx="33575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sz="1600" dirty="0" smtClean="0"/>
              <a:t>Татьяна в тишине лесов </a:t>
            </a:r>
          </a:p>
          <a:p>
            <a:r>
              <a:rPr lang="ru-RU" sz="1600" dirty="0" smtClean="0"/>
              <a:t>Одна с опасной книгой бродит.. </a:t>
            </a:r>
            <a:endParaRPr lang="ru-RU" sz="16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496" y="274638"/>
            <a:ext cx="4686304" cy="1143000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9071-8BA7-4525-80AE-4B0B096DBA70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142844" y="142852"/>
            <a:ext cx="8858312" cy="65722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214282" y="214290"/>
            <a:ext cx="8715436" cy="64294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2714612" y="214290"/>
            <a:ext cx="6153192" cy="64294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 descr="C:\Мои документы\ИЛЛЮСТРАЦИИ\Иллюстрации к Евгению Онегину\22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2852"/>
            <a:ext cx="9286908" cy="6715148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12" name="Прямоугольник 11"/>
          <p:cNvSpPr/>
          <p:nvPr userDrawn="1"/>
        </p:nvSpPr>
        <p:spPr>
          <a:xfrm>
            <a:off x="1285852" y="214290"/>
            <a:ext cx="4572032" cy="64294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929322" y="6215082"/>
            <a:ext cx="2269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Татьяна и Онегин в саду</a:t>
            </a:r>
            <a:endParaRPr lang="ru-RU" sz="16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496" y="274638"/>
            <a:ext cx="4686304" cy="1143000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9071-8BA7-4525-80AE-4B0B096DBA70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142844" y="142852"/>
            <a:ext cx="8858312" cy="65722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214282" y="214290"/>
            <a:ext cx="8715436" cy="64294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2714612" y="214290"/>
            <a:ext cx="6153192" cy="64294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0" name="Picture 2" descr="C:\Мои документы\ИЛЛЮСТРАЦИИ\Иллюстрации Лидии Тимошенко к роману А.С. Пушкина Евгений Онегин\Они сошлись...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4923021" cy="6357982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857224" y="6215082"/>
            <a:ext cx="29367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Он слушал Ленского с улыбкой.</a:t>
            </a:r>
            <a:endParaRPr lang="ru-RU" sz="1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496" y="274638"/>
            <a:ext cx="4686304" cy="1143000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9071-8BA7-4525-80AE-4B0B096DBA70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142844" y="142852"/>
            <a:ext cx="8858312" cy="65722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214282" y="214290"/>
            <a:ext cx="8715436" cy="64294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194" name="Picture 2" descr="C:\Мои документы\ИЛЛЮСТРАЦИИ\Иллюстрации Лидии Тимошенко к роману А.С. Пушкина Евгений Онегин\сон Татьяны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908" y="0"/>
            <a:ext cx="5204238" cy="6715148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11" name="Скругленный прямоугольник 10"/>
          <p:cNvSpPr/>
          <p:nvPr userDrawn="1"/>
        </p:nvSpPr>
        <p:spPr>
          <a:xfrm>
            <a:off x="4143372" y="214290"/>
            <a:ext cx="4724432" cy="64294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00100" y="6286520"/>
            <a:ext cx="2801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Она бесчувственно-покорна…</a:t>
            </a:r>
            <a:endParaRPr lang="ru-RU" sz="16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496" y="274638"/>
            <a:ext cx="4686304" cy="1143000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9071-8BA7-4525-80AE-4B0B096DBA70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142844" y="142852"/>
            <a:ext cx="8858312" cy="65722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214282" y="214290"/>
            <a:ext cx="8715436" cy="64294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 descr="C:\Мои документы\ИЛЛЮСТРАЦИИ\Иллюстрации к Евгению Онегину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2622" y="0"/>
            <a:ext cx="4271378" cy="6858000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11" name="Скругленный прямоугольник 10"/>
          <p:cNvSpPr/>
          <p:nvPr userDrawn="1"/>
        </p:nvSpPr>
        <p:spPr>
          <a:xfrm>
            <a:off x="285720" y="285728"/>
            <a:ext cx="5429288" cy="64294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 userDrawn="1"/>
        </p:nvSpPr>
        <p:spPr>
          <a:xfrm>
            <a:off x="5857884" y="6286520"/>
            <a:ext cx="2497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Именины в доме Лариных</a:t>
            </a:r>
            <a:endParaRPr lang="ru-RU" sz="16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496" y="274638"/>
            <a:ext cx="4686304" cy="1143000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9071-8BA7-4525-80AE-4B0B096DBA70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142844" y="142852"/>
            <a:ext cx="8858312" cy="65722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214282" y="214290"/>
            <a:ext cx="8715436" cy="64294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 descr="C:\Мои документы\ИЛЛЮСТРАЦИИ\Иллюстрации к Евгению Онегину\99882793_4397599_t_larina_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4346" y="0"/>
            <a:ext cx="5137355" cy="6858000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11" name="Скругленный прямоугольник 10"/>
          <p:cNvSpPr/>
          <p:nvPr userDrawn="1"/>
        </p:nvSpPr>
        <p:spPr>
          <a:xfrm>
            <a:off x="3643306" y="214290"/>
            <a:ext cx="5224498" cy="64294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1538" y="6286520"/>
            <a:ext cx="2038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Она его не подымает</a:t>
            </a:r>
            <a:endParaRPr lang="ru-RU" sz="1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496" y="274638"/>
            <a:ext cx="4686304" cy="1143000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9071-8BA7-4525-80AE-4B0B096DBA70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142844" y="142852"/>
            <a:ext cx="8858312" cy="65722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214282" y="214290"/>
            <a:ext cx="8715436" cy="64294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Documents and Settings\Наташа\Рабочий стол\Красивые фоны\books-on-shelf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5572140"/>
            <a:ext cx="2413000" cy="1104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9071-8BA7-4525-80AE-4B0B096DBA70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3FB43-D336-4AA5-9421-35C9F01581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4" r:id="rId4"/>
    <p:sldLayoutId id="2147483663" r:id="rId5"/>
    <p:sldLayoutId id="2147483665" r:id="rId6"/>
    <p:sldLayoutId id="2147483661" r:id="rId7"/>
    <p:sldLayoutId id="2147483662" r:id="rId8"/>
    <p:sldLayoutId id="2147483666" r:id="rId9"/>
    <p:sldLayoutId id="2147483667" r:id="rId10"/>
    <p:sldLayoutId id="2147483655" r:id="rId11"/>
    <p:sldLayoutId id="2147483654" r:id="rId12"/>
    <p:sldLayoutId id="214748365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1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Relationship Id="rId4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slide" Target="slide20.xml"/><Relationship Id="rId5" Type="http://schemas.openxmlformats.org/officeDocument/2006/relationships/slide" Target="slide21.xml"/><Relationship Id="rId4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5" Type="http://schemas.openxmlformats.org/officeDocument/2006/relationships/slide" Target="slide17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23.xml"/><Relationship Id="rId7" Type="http://schemas.openxmlformats.org/officeDocument/2006/relationships/slide" Target="slide2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slide" Target="slide25.xml"/><Relationship Id="rId5" Type="http://schemas.openxmlformats.org/officeDocument/2006/relationships/slide" Target="slide26.xml"/><Relationship Id="rId4" Type="http://schemas.openxmlformats.org/officeDocument/2006/relationships/slide" Target="slide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5" Type="http://schemas.openxmlformats.org/officeDocument/2006/relationships/slide" Target="slide22.xml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9.xml"/><Relationship Id="rId4" Type="http://schemas.openxmlformats.org/officeDocument/2006/relationships/slide" Target="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«Роман «Евгений Онегин» – энциклопедия русской жизни»</a:t>
            </a:r>
            <a:endParaRPr lang="ru-RU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 descr="C:\Documents and Settings\Наташа\Рабочий стол\Красивые фоны\books-on-shel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5572140"/>
            <a:ext cx="2413000" cy="1104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14876" y="1643050"/>
            <a:ext cx="41434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Рассуждая о его возможной судьбе, автор пишет, что Владимира было два пути: он мог стать хозяйственным русским помещиком или сделаться прославленным поэтом. Но ранняя гибель положила конец этой дилемме. В романе благородный Ленский пал жертвой своих собственных заблуждений и романтических грез.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143372" y="357166"/>
            <a:ext cx="4572032" cy="11430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Образ Владимира </a:t>
            </a:r>
            <a:b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Ленского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Стрелка вправо 4"/>
          <p:cNvSpPr/>
          <p:nvPr/>
        </p:nvSpPr>
        <p:spPr>
          <a:xfrm rot="5400000">
            <a:off x="4144944" y="6070634"/>
            <a:ext cx="410049" cy="55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Наташа\Рабочий стол\Красивые фоны\books-on-shel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5572140"/>
            <a:ext cx="2413000" cy="11049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071670" y="785794"/>
            <a:ext cx="5500726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3" action="ppaction://hlinksldjump"/>
              </a:rPr>
              <a:t>Образ Татьяны Лариной</a:t>
            </a:r>
            <a:endParaRPr lang="ru-RU" sz="24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1670" y="3071810"/>
            <a:ext cx="5500726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4" action="ppaction://hlinksldjump"/>
              </a:rPr>
              <a:t>Татьяна Ларина в Москве</a:t>
            </a:r>
            <a:endParaRPr lang="ru-RU" sz="24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1670" y="1500174"/>
            <a:ext cx="5500758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5" action="ppaction://hlinksldjump"/>
              </a:rPr>
              <a:t>Образ Ольги Лариной</a:t>
            </a:r>
            <a:endParaRPr lang="ru-RU" sz="24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1670" y="3786190"/>
            <a:ext cx="5500726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6" action="ppaction://hlinksldjump"/>
              </a:rPr>
              <a:t>Духовная эволюция Татьяны</a:t>
            </a:r>
            <a:endParaRPr lang="ru-RU" sz="24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1670" y="2071678"/>
            <a:ext cx="6072230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7" action="ppaction://hlinksldjump"/>
              </a:rPr>
              <a:t>Сравнительная характеристика Татьяны и Ольги</a:t>
            </a:r>
            <a:endParaRPr lang="ru-RU" sz="24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2214546" y="4643446"/>
            <a:ext cx="5357850" cy="1071570"/>
          </a:xfrm>
          <a:prstGeom prst="wedgeRoundRectCallout">
            <a:avLst>
              <a:gd name="adj1" fmla="val -20510"/>
              <a:gd name="adj2" fmla="val -895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Женские образы в романе</a:t>
            </a:r>
            <a:endParaRPr lang="ru-RU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428992" y="428604"/>
            <a:ext cx="5286412" cy="11430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Образ Татьяны Лариной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2000240"/>
            <a:ext cx="52149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Татьяна Ларина – это самый известный  женский образ в русской литературе. В нем Пушкин воплотил свой идеал настоящей женщины. Назвав свою любимую героиню доселе невиданным на страницах романа именем, автор подчеркнул </a:t>
            </a:r>
            <a:r>
              <a:rPr lang="ru-RU" sz="2400" b="1" i="1" dirty="0" smtClean="0"/>
              <a:t>ее поэтичную простоту, народность и близость к русской культуре.</a:t>
            </a:r>
          </a:p>
          <a:p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7358082" y="6072206"/>
            <a:ext cx="978408" cy="55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2" action="ppaction://hlinksldjump"/>
              </a:rPr>
              <a:t>Назад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Мои документы\ИЛЛЮСТРАЦИИ\Иллюстрации к роману. Дмитрий Белюкин. Иллюстрации к роману Евгений Онегин\На крыльце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7620000" cy="5929330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15370" cy="1143008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Образ Ольги Лариной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7572396" y="6072206"/>
            <a:ext cx="978408" cy="55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3" action="ppaction://hlinksldjump"/>
              </a:rPr>
              <a:t>Назад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29124" y="1785926"/>
            <a:ext cx="41434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Многое в романе «Евгений Онегин» построено по принципу </a:t>
            </a:r>
            <a:r>
              <a:rPr lang="ru-RU" sz="2800" b="1" i="1" dirty="0" smtClean="0">
                <a:solidFill>
                  <a:srgbClr val="C00000"/>
                </a:solidFill>
              </a:rPr>
              <a:t>антитезы.</a:t>
            </a:r>
            <a:r>
              <a:rPr lang="ru-RU" sz="2800" dirty="0" smtClean="0"/>
              <a:t>  Две сестры Ларины – Ольга и Татьяна – также совершенно противоположны друг другу. </a:t>
            </a:r>
          </a:p>
          <a:p>
            <a:endParaRPr lang="ru-RU" dirty="0"/>
          </a:p>
        </p:txBody>
      </p:sp>
      <p:pic>
        <p:nvPicPr>
          <p:cNvPr id="35843" name="Picture 3" descr="C:\Мои документы\ИЛЛЮСТРАЦИИ\Иллюстрации к роману. Дмитрий Белюкин. Иллюстрации к роману Евгений Онегин\Татьяна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319466" cy="4257201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35842" name="Picture 2" descr="C:\Мои документы\ИЛЛЮСТРАЦИИ\Иллюстрации к роману. Дмитрий Белюкин. Иллюстрации к роману Евгений Онегин\Ольга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3182934"/>
            <a:ext cx="2947585" cy="3675066"/>
          </a:xfrm>
          <a:prstGeom prst="rect">
            <a:avLst/>
          </a:prstGeom>
          <a:noFill/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428992" y="428604"/>
            <a:ext cx="5286412" cy="11430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Татьяна и Ольга Ларины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7358082" y="6072206"/>
            <a:ext cx="978408" cy="55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4" action="ppaction://hlinksldjump"/>
              </a:rPr>
              <a:t>Назад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C:\Мои документы\ИЛЛЮСТРАЦИИ\Иллюстрации к роману. Дмитрий Белюкин. Иллюстрации к роману Евгений Онегин\Бал 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8604"/>
            <a:ext cx="4596883" cy="6215106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071934" y="214290"/>
            <a:ext cx="4643470" cy="1285884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49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Татьяна Ларина </a:t>
            </a:r>
            <a:br>
              <a:rPr lang="ru-RU" sz="49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49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 Москве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4810" y="1500174"/>
            <a:ext cx="478634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  В Москве Татьяна повзрослела, научилась «властвовать собою», но еще может сделать выбор между ожиданием Евгения Онегина и грядущим замужеством. Она выбирает второе, потому что такова типичная судьба девушек ее круга. Навязанный брак не по зову сердца, а по расчету определяет дальнейшую судьбу героини. </a:t>
            </a:r>
            <a:r>
              <a:rPr lang="ru-RU" sz="2400" b="1" i="1" dirty="0" smtClean="0"/>
              <a:t>Вся ее дальнейшая жизнь будет подчинена общепринятым правилам и безусловному чувству долга.</a:t>
            </a:r>
          </a:p>
          <a:p>
            <a:r>
              <a:rPr lang="ru-RU" dirty="0" smtClean="0"/>
              <a:t> </a:t>
            </a:r>
          </a:p>
          <a:p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2857488" y="6000768"/>
            <a:ext cx="978408" cy="55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3" action="ppaction://hlinksldjump"/>
              </a:rPr>
              <a:t>Назад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:\Мои документы\ИЛЛЮСТРАЦИИ\Иллюстрации к роману. Дмитрий Белюкин. Иллюстрации к роману Евгений Онегин\Онегин и Татьяна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2928935"/>
            <a:ext cx="5444364" cy="3929066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072494" cy="1000132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Духовная эволюция </a:t>
            </a:r>
            <a:r>
              <a:rPr lang="ru-RU" sz="49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Татьяны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142984"/>
            <a:ext cx="842968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 Внутренняя драма княгини не в выборе между верностью к мужу и любовью к Евгению, а </a:t>
            </a:r>
            <a:r>
              <a:rPr lang="ru-RU" sz="2400" b="1" i="1" dirty="0" smtClean="0"/>
              <a:t>в деформации ее чувств, произошедшей под влиянием светского общества</a:t>
            </a:r>
            <a:r>
              <a:rPr lang="ru-RU" sz="2400" dirty="0" smtClean="0"/>
              <a:t>. Болезнь, от которой много лет пытался избавиться Онегин, в конце концов, поразила и Татьяну. Это третья, заключительная</a:t>
            </a:r>
          </a:p>
          <a:p>
            <a:r>
              <a:rPr lang="ru-RU" sz="2400" dirty="0" smtClean="0"/>
              <a:t> стадия духовного развития</a:t>
            </a:r>
          </a:p>
          <a:p>
            <a:r>
              <a:rPr lang="ru-RU" sz="2400" dirty="0" smtClean="0"/>
              <a:t> девушки: </a:t>
            </a:r>
            <a:r>
              <a:rPr lang="ru-RU" sz="2400" b="1" i="1" dirty="0" smtClean="0"/>
              <a:t>она хорошо </a:t>
            </a:r>
          </a:p>
          <a:p>
            <a:r>
              <a:rPr lang="ru-RU" sz="2400" b="1" i="1" dirty="0" smtClean="0"/>
              <a:t>усвоила роль </a:t>
            </a:r>
          </a:p>
          <a:p>
            <a:r>
              <a:rPr lang="ru-RU" sz="2400" b="1" i="1" dirty="0" smtClean="0"/>
              <a:t>неприступной</a:t>
            </a:r>
          </a:p>
          <a:p>
            <a:r>
              <a:rPr lang="ru-RU" sz="2400" b="1" i="1" dirty="0" smtClean="0"/>
              <a:t> светской львицы</a:t>
            </a:r>
            <a:r>
              <a:rPr lang="ru-RU" sz="2400" dirty="0" smtClean="0"/>
              <a:t>.</a:t>
            </a:r>
          </a:p>
          <a:p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 rot="5400000">
            <a:off x="2787622" y="5784882"/>
            <a:ext cx="552925" cy="55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Наташа\Рабочий стол\Красивые фоны\books-on-shel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5572140"/>
            <a:ext cx="2413000" cy="11049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857356" y="2143116"/>
            <a:ext cx="5500726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3" action="ppaction://hlinksldjump"/>
              </a:rPr>
              <a:t>Реалистичность персонажей</a:t>
            </a:r>
            <a:endParaRPr lang="ru-RU" sz="24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2857496"/>
            <a:ext cx="5500726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4" action="ppaction://hlinksldjump"/>
              </a:rPr>
              <a:t>Столичное и поместное дворянство</a:t>
            </a:r>
            <a:endParaRPr lang="ru-RU" sz="24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4500570"/>
            <a:ext cx="5500758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5" action="ppaction://hlinksldjump"/>
              </a:rPr>
              <a:t>Образ музы в романе</a:t>
            </a:r>
            <a:endParaRPr lang="ru-RU" sz="24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7356" y="3643314"/>
            <a:ext cx="5500726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6" action="ppaction://hlinksldjump"/>
              </a:rPr>
              <a:t>Картины русской природы</a:t>
            </a:r>
            <a:endParaRPr lang="ru-RU" sz="24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143108" y="428604"/>
            <a:ext cx="478634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rgbClr val="FFC000"/>
                </a:solidFill>
              </a:rPr>
              <a:t>«Евгений Онегин» – энциклопедия русской жизни»</a:t>
            </a:r>
            <a:endParaRPr lang="ru-RU" sz="32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357322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Реалистичность персонажей в романе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4942" y="1500174"/>
            <a:ext cx="36433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</a:t>
            </a:r>
            <a:r>
              <a:rPr lang="ru-RU" sz="2800" dirty="0" smtClean="0"/>
              <a:t>Белинский назвал творение Пушкина </a:t>
            </a:r>
            <a:r>
              <a:rPr lang="ru-RU" sz="2800" b="1" dirty="0" smtClean="0">
                <a:solidFill>
                  <a:srgbClr val="C00000"/>
                </a:solidFill>
              </a:rPr>
              <a:t>«энциклопедией русской жизни», </a:t>
            </a:r>
            <a:r>
              <a:rPr lang="ru-RU" sz="2800" dirty="0" smtClean="0"/>
              <a:t>потому что автор в своем романе с замечательной реалистичностью </a:t>
            </a:r>
            <a:r>
              <a:rPr lang="ru-RU" sz="2800" b="1" i="1" dirty="0" smtClean="0"/>
              <a:t>передал обычаи, нравы и характеры своих современников</a:t>
            </a:r>
            <a:endParaRPr lang="ru-RU" sz="2400" b="1" i="1" dirty="0"/>
          </a:p>
        </p:txBody>
      </p:sp>
      <p:pic>
        <p:nvPicPr>
          <p:cNvPr id="37890" name="Picture 2" descr="C:\Мои документы\ИЛЛЮСТРАЦИИ\Иллюстрации к роману Евгений Онегин. Худ. Павел Мещеряков\illustrations-for-the-evgeniy-oneg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714488"/>
            <a:ext cx="4857784" cy="4500594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6" name="Стрелка вправо 5"/>
          <p:cNvSpPr/>
          <p:nvPr/>
        </p:nvSpPr>
        <p:spPr>
          <a:xfrm>
            <a:off x="3143240" y="5929330"/>
            <a:ext cx="978408" cy="55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3" action="ppaction://hlinksldjump"/>
              </a:rPr>
              <a:t>Назад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5429288" cy="164305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Столичное и поместное дворянство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500174"/>
            <a:ext cx="54292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  Достоверное описание быта, нравов и обычаев столичных и поместных дворян, помогает Пушкину правильно мотивировать поведение своих героев. Имея представление о том, в каком окружении вращались персонажи романа, читателю проще понять, что двигало ими во время совершения того или иного </a:t>
            </a:r>
          </a:p>
          <a:p>
            <a:r>
              <a:rPr lang="ru-RU" sz="2800" dirty="0" smtClean="0"/>
              <a:t>     поступка.</a:t>
            </a:r>
          </a:p>
          <a:p>
            <a:r>
              <a:rPr lang="ru-RU" sz="2400" dirty="0" smtClean="0"/>
              <a:t> </a:t>
            </a:r>
          </a:p>
          <a:p>
            <a:endParaRPr lang="ru-RU" sz="2400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4286248" y="6143644"/>
            <a:ext cx="978408" cy="55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2" action="ppaction://hlinksldjump"/>
              </a:rPr>
              <a:t>Назад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Наташа\Рабочий стол\Красивые фоны\books-on-shel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5572140"/>
            <a:ext cx="2413000" cy="11049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142976" y="785794"/>
            <a:ext cx="7143800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3" action="ppaction://hlinksldjump"/>
              </a:rPr>
              <a:t>Автор и главный герой романа «Евгений Онегин»</a:t>
            </a:r>
            <a:endParaRPr lang="ru-RU" sz="24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1357298"/>
            <a:ext cx="7143800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4" action="ppaction://hlinksldjump"/>
              </a:rPr>
              <a:t>Отношения Онегина и Татьяны</a:t>
            </a:r>
            <a:endParaRPr lang="ru-RU" sz="24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2000240"/>
            <a:ext cx="7143800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5" action="ppaction://hlinksldjump"/>
              </a:rPr>
              <a:t>Дуэль Онегина и Ленского</a:t>
            </a:r>
            <a:endParaRPr lang="ru-RU" sz="24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2643182"/>
            <a:ext cx="7143800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6" action="ppaction://hlinksldjump"/>
              </a:rPr>
              <a:t>Духовная эволюция Евгения Онегина</a:t>
            </a:r>
            <a:endParaRPr lang="ru-RU" sz="24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3357562"/>
            <a:ext cx="7143800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7" action="ppaction://hlinksldjump"/>
              </a:rPr>
              <a:t>Сравнительная характеристика Онегина и Ленского</a:t>
            </a:r>
            <a:endParaRPr lang="ru-RU" sz="24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4357694"/>
            <a:ext cx="7143800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8" action="ppaction://hlinksldjump"/>
              </a:rPr>
              <a:t>Образ Владимира Ленского</a:t>
            </a:r>
            <a:endParaRPr lang="ru-RU" sz="24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2643174" y="5429264"/>
            <a:ext cx="5357850" cy="1071570"/>
          </a:xfrm>
          <a:prstGeom prst="wedgeRoundRectCallout">
            <a:avLst>
              <a:gd name="adj1" fmla="val -20510"/>
              <a:gd name="adj2" fmla="val -895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Образы молодых людей</a:t>
            </a:r>
            <a:endParaRPr lang="ru-RU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643998" cy="128586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Картины русской природы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7818" y="1142984"/>
            <a:ext cx="35719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  В романе «Евгений Онегин» присутствует много лирических отступлений, в которых описываются живописные картины русской природы. Они помогают читателю ощутить течение времени, почувствовать состояние главных героев, проникнутся красотой окружающего мира</a:t>
            </a:r>
            <a:endParaRPr lang="ru-RU" sz="2400" dirty="0"/>
          </a:p>
        </p:txBody>
      </p:sp>
      <p:pic>
        <p:nvPicPr>
          <p:cNvPr id="7170" name="Picture 2" descr="C:\Мои документы\ИЛЛЮСТРАЦИИ\Иллюстрации к роману. Дмитрий Белюкин. Иллюстрации к роману Евгений Онегин\Деревня. Зима. Вечер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1000108"/>
            <a:ext cx="2643100" cy="3286148"/>
          </a:xfrm>
          <a:prstGeom prst="rect">
            <a:avLst/>
          </a:prstGeom>
          <a:noFill/>
        </p:spPr>
      </p:pic>
      <p:pic>
        <p:nvPicPr>
          <p:cNvPr id="7171" name="Picture 3" descr="C:\Мои документы\ИЛЛЮСТРАЦИИ\Иллюстрации к роману. Дмитрий Белюкин. Иллюстрации к роману Евгений Онегин\Деревня. Зима 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4357694"/>
            <a:ext cx="3843342" cy="2305815"/>
          </a:xfrm>
          <a:prstGeom prst="rect">
            <a:avLst/>
          </a:prstGeom>
          <a:noFill/>
        </p:spPr>
      </p:pic>
      <p:pic>
        <p:nvPicPr>
          <p:cNvPr id="7172" name="Picture 4" descr="C:\Мои документы\ИЛЛЮСТРАЦИИ\Иллюстрации к роману. Дмитрий Белюкин. Иллюстрации к роману Евгений Онегин\Деревня. Лето 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142984"/>
            <a:ext cx="2286016" cy="3048021"/>
          </a:xfrm>
          <a:prstGeom prst="ellipse">
            <a:avLst/>
          </a:prstGeom>
          <a:noFill/>
        </p:spPr>
      </p:pic>
      <p:sp>
        <p:nvSpPr>
          <p:cNvPr id="10" name="Стрелка вправо 9"/>
          <p:cNvSpPr/>
          <p:nvPr/>
        </p:nvSpPr>
        <p:spPr>
          <a:xfrm>
            <a:off x="7358082" y="6072206"/>
            <a:ext cx="978408" cy="55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5" action="ppaction://hlinksldjump"/>
              </a:rPr>
              <a:t>Назад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572560" cy="164305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Образ музы в романе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8914" name="Picture 2" descr="C:\Мои документы\ИЛЛЮСТРАЦИИ\Иллюстрации к роману. Дмитрий Белюкин. Иллюстрации к роману Евгений Онегин\Татьяна 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57298"/>
            <a:ext cx="5715009" cy="4964123"/>
          </a:xfrm>
          <a:prstGeom prst="ellipse">
            <a:avLst/>
          </a:prstGeom>
          <a:noFill/>
          <a:effectLst>
            <a:softEdge rad="317500"/>
          </a:effectLst>
        </p:spPr>
      </p:pic>
      <p:sp>
        <p:nvSpPr>
          <p:cNvPr id="6" name="TextBox 5"/>
          <p:cNvSpPr txBox="1"/>
          <p:nvPr/>
        </p:nvSpPr>
        <p:spPr>
          <a:xfrm>
            <a:off x="5214942" y="1571612"/>
            <a:ext cx="37862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Последнее преображение Музы свершилось в российской глубинке.  </a:t>
            </a:r>
          </a:p>
          <a:p>
            <a:r>
              <a:rPr lang="ru-RU" sz="2400" dirty="0" smtClean="0"/>
              <a:t>   Утратив облик обольстительной вакханки и пленительной феи, она явилась поэту </a:t>
            </a:r>
            <a:r>
              <a:rPr lang="ru-RU" sz="2400" b="1" i="1" dirty="0" smtClean="0"/>
              <a:t>«барышней уездной, с печальной думою в очах». </a:t>
            </a:r>
            <a:r>
              <a:rPr lang="ru-RU" sz="2400" dirty="0" smtClean="0"/>
              <a:t>«Ветреная подруга» предстала перед творцом обыкновенной русской девушкой. </a:t>
            </a:r>
            <a:endParaRPr lang="ru-RU" sz="2400" dirty="0"/>
          </a:p>
        </p:txBody>
      </p:sp>
      <p:sp>
        <p:nvSpPr>
          <p:cNvPr id="7" name="Стрелка вправо 6"/>
          <p:cNvSpPr/>
          <p:nvPr/>
        </p:nvSpPr>
        <p:spPr>
          <a:xfrm rot="5400000">
            <a:off x="4241446" y="6017690"/>
            <a:ext cx="545921" cy="55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Наташа\Рабочий стол\Красивые фоны\books-on-shel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5572140"/>
            <a:ext cx="2413000" cy="11049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928794" y="1785926"/>
            <a:ext cx="5500726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3" action="ppaction://hlinksldjump"/>
              </a:rPr>
              <a:t>Основная проблематика романа</a:t>
            </a:r>
            <a:endParaRPr lang="ru-RU" sz="24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8794" y="2428868"/>
            <a:ext cx="5500726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4" action="ppaction://hlinksldjump"/>
              </a:rPr>
              <a:t>Сюжет и композиция романа</a:t>
            </a:r>
            <a:endParaRPr lang="ru-RU" sz="24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3714752"/>
            <a:ext cx="5500758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5" action="ppaction://hlinksldjump"/>
              </a:rPr>
              <a:t>Предметы интерьера и их роль в романе</a:t>
            </a:r>
            <a:endParaRPr lang="ru-RU" sz="24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8794" y="3071810"/>
            <a:ext cx="5500726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6" action="ppaction://hlinksldjump"/>
              </a:rPr>
              <a:t>Сон Татьяны</a:t>
            </a:r>
            <a:endParaRPr lang="ru-RU" sz="24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428860" y="357166"/>
            <a:ext cx="4429156" cy="1200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Художественные особенности романа</a:t>
            </a:r>
            <a:endParaRPr lang="ru-RU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8794" y="4643446"/>
            <a:ext cx="5500726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7" action="ppaction://hlinksldjump"/>
              </a:rPr>
              <a:t>Письма  Татьяны и Онегина</a:t>
            </a:r>
            <a:endParaRPr lang="ru-RU" sz="24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8794" y="5286388"/>
            <a:ext cx="5500726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8" action="ppaction://hlinksldjump"/>
              </a:rPr>
              <a:t>Финал романа и его нравственные уроки</a:t>
            </a:r>
            <a:endParaRPr lang="ru-RU" sz="24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572560" cy="164305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Основная проблематика </a:t>
            </a:r>
            <a:b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                романа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071546"/>
            <a:ext cx="4572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sz="2400" dirty="0" smtClean="0"/>
              <a:t> Проблема воспитания</a:t>
            </a:r>
          </a:p>
          <a:p>
            <a:pPr>
              <a:buFont typeface="Wingdings" pitchFamily="2" charset="2"/>
              <a:buChar char="q"/>
            </a:pPr>
            <a:r>
              <a:rPr lang="ru-RU" sz="2400" dirty="0" smtClean="0"/>
              <a:t> Проблема смысла жизни</a:t>
            </a:r>
          </a:p>
          <a:p>
            <a:pPr>
              <a:buFont typeface="Wingdings" pitchFamily="2" charset="2"/>
              <a:buChar char="q"/>
            </a:pPr>
            <a:r>
              <a:rPr lang="ru-RU" sz="2400" dirty="0" smtClean="0"/>
              <a:t> Проблема чувства и долга</a:t>
            </a:r>
          </a:p>
          <a:p>
            <a:pPr>
              <a:buFont typeface="Wingdings" pitchFamily="2" charset="2"/>
              <a:buChar char="q"/>
            </a:pPr>
            <a:r>
              <a:rPr lang="ru-RU" sz="2400" dirty="0" smtClean="0"/>
              <a:t> Проблема дружбы </a:t>
            </a:r>
          </a:p>
          <a:p>
            <a:r>
              <a:rPr lang="ru-RU" dirty="0" smtClean="0"/>
              <a:t> </a:t>
            </a:r>
            <a:r>
              <a:rPr lang="ru-RU" sz="2400" dirty="0" smtClean="0"/>
              <a:t>     Проблематика романа заключена в духовном вырождении общества. </a:t>
            </a:r>
            <a:r>
              <a:rPr lang="ru-RU" sz="2400" b="1" i="1" dirty="0" smtClean="0"/>
              <a:t>Высший свет все превращает в карикатуру</a:t>
            </a:r>
            <a:r>
              <a:rPr lang="ru-RU" sz="2400" dirty="0" smtClean="0"/>
              <a:t>: любовь в нем заменяется «наукой страсти нежной», дружба – светским времяпровождением. </a:t>
            </a:r>
            <a:endParaRPr lang="ru-RU" dirty="0"/>
          </a:p>
        </p:txBody>
      </p:sp>
      <p:pic>
        <p:nvPicPr>
          <p:cNvPr id="39938" name="Picture 2" descr="C:\Мои документы\ИЛЛЮСТРАЦИИ\Иллюстрации к роману. Дмитрий Белюкин. Иллюстрации к роману Евгений Онегин\Бал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214422"/>
            <a:ext cx="4214841" cy="5302883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6" name="Стрелка вправо 5"/>
          <p:cNvSpPr/>
          <p:nvPr/>
        </p:nvSpPr>
        <p:spPr>
          <a:xfrm>
            <a:off x="3143240" y="5857892"/>
            <a:ext cx="978408" cy="55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3" action="ppaction://hlinksldjump"/>
              </a:rPr>
              <a:t>Назад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572560" cy="128586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Сюжет и композиция романа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0962" name="Picture 2" descr="C:\Мои документы\ИЛЛЮСТРАЦИИ\Иллюстрации к роману. Дмитрий Белюкин. Иллюстрации к роману Евгений Онегин\01. Пушкин и Онегин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000108"/>
            <a:ext cx="4643470" cy="2766274"/>
          </a:xfrm>
          <a:prstGeom prst="rect">
            <a:avLst/>
          </a:prstGeom>
          <a:noFill/>
        </p:spPr>
      </p:pic>
      <p:pic>
        <p:nvPicPr>
          <p:cNvPr id="40963" name="Picture 3" descr="C:\Мои документы\ИЛЛЮСТРАЦИИ\Иллюстрации к роману Евгений Онегин. Худ. Павел Мещеряков\3299674_20146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000372"/>
            <a:ext cx="2738440" cy="3527111"/>
          </a:xfrm>
          <a:prstGeom prst="ellipse">
            <a:avLst/>
          </a:prstGeom>
          <a:noFill/>
        </p:spPr>
      </p:pic>
      <p:pic>
        <p:nvPicPr>
          <p:cNvPr id="40964" name="Picture 4" descr="C:\Мои документы\ИЛЛЮСТРАЦИИ\Иллюстрации Лидии Тимошенко к роману А.С. Пушкина Евгений Онегин\К её ногам упал Евгений...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60" y="3071810"/>
            <a:ext cx="2786082" cy="3526686"/>
          </a:xfrm>
          <a:prstGeom prst="ellipse">
            <a:avLst/>
          </a:prstGeom>
          <a:noFill/>
        </p:spPr>
      </p:pic>
      <p:sp>
        <p:nvSpPr>
          <p:cNvPr id="7" name="Двойная стрелка влево/вправо 6"/>
          <p:cNvSpPr/>
          <p:nvPr/>
        </p:nvSpPr>
        <p:spPr>
          <a:xfrm>
            <a:off x="3286116" y="4357694"/>
            <a:ext cx="2571768" cy="1285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Принцип «зеркальности»</a:t>
            </a:r>
            <a:endParaRPr lang="ru-RU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4214810" y="6143644"/>
            <a:ext cx="978408" cy="55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5" action="ppaction://hlinksldjump"/>
              </a:rPr>
              <a:t>Назад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4071934" y="0"/>
            <a:ext cx="4643470" cy="1142984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Сон Татьяны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6216" y="785794"/>
            <a:ext cx="485778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  Одним из любимых композиционных приемов Пушкина является сон героя, введенный в повествование. В «Евгении Онегине» сновидение Татьяны выполняет несколько ключевых функций: </a:t>
            </a:r>
            <a:r>
              <a:rPr lang="ru-RU" sz="2400" b="1" i="1" dirty="0" smtClean="0"/>
              <a:t>дает представление об исполненном народного духа миросозерцании главной героини, предвосхищает дальнейшие события в романе, </a:t>
            </a:r>
          </a:p>
          <a:p>
            <a:r>
              <a:rPr lang="ru-RU" sz="2400" b="1" i="1" dirty="0" smtClean="0"/>
              <a:t>а также смещает сюжетный акцент  произведения с отношений Евгения и Татьяны </a:t>
            </a:r>
          </a:p>
          <a:p>
            <a:r>
              <a:rPr lang="ru-RU" sz="2400" b="1" i="1" dirty="0" smtClean="0"/>
              <a:t>на ссору между Онегиным и Ленским.</a:t>
            </a:r>
          </a:p>
          <a:p>
            <a:endParaRPr lang="ru-RU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7786710" y="6143644"/>
            <a:ext cx="978408" cy="55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2" action="ppaction://hlinksldjump"/>
              </a:rPr>
              <a:t>Назад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572560" cy="164305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Предметы интерьера и их </a:t>
            </a:r>
            <a:b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роль в романе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500174"/>
            <a:ext cx="8429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Например, что за </a:t>
            </a:r>
            <a:r>
              <a:rPr lang="ru-RU" sz="2400" b="1" i="1" dirty="0" smtClean="0"/>
              <a:t>«широкий боливар» </a:t>
            </a:r>
            <a:r>
              <a:rPr lang="ru-RU" sz="2400" dirty="0" smtClean="0"/>
              <a:t>надевает на себя Евгений, когда собирается прогуляться по бульвару? Оказывается, это объемная шляпа, названная в честь героя-освободителя Боливара, которую полагалось носить только во время совершения утреннего променада. </a:t>
            </a:r>
            <a:endParaRPr lang="ru-RU" sz="2400" dirty="0"/>
          </a:p>
        </p:txBody>
      </p:sp>
      <p:pic>
        <p:nvPicPr>
          <p:cNvPr id="41987" name="Picture 3" descr="C:\Мои документы\ИЛЛЮСТРАЦИИ\Иллюстрации к роману. Дмитрий Белюкин. Иллюстрации к роману Евгений Онегин\Вещи Онегина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3357562"/>
            <a:ext cx="4643470" cy="3344470"/>
          </a:xfrm>
          <a:prstGeom prst="ellipse">
            <a:avLst/>
          </a:prstGeom>
          <a:noFill/>
          <a:effectLst>
            <a:softEdge rad="635000"/>
          </a:effectLst>
        </p:spPr>
      </p:pic>
      <p:pic>
        <p:nvPicPr>
          <p:cNvPr id="41986" name="Picture 2" descr="C:\Мои документы\ИЛЛЮСТРАЦИИ\Иллюстрации к роману. Дмитрий Белюкин. Иллюстрации к роману Евгений Онегин\Петербург. Зим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3100387"/>
            <a:ext cx="6400800" cy="3757613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7" name="Стрелка вправо 6"/>
          <p:cNvSpPr/>
          <p:nvPr/>
        </p:nvSpPr>
        <p:spPr>
          <a:xfrm>
            <a:off x="857224" y="4643446"/>
            <a:ext cx="978408" cy="55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4" action="ppaction://hlinksldjump"/>
              </a:rPr>
              <a:t>Назад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572560" cy="1142984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Письма Онегина и Татьяны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928670"/>
            <a:ext cx="8501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В повествовании романа «Евгений Онегин» прослеживается </a:t>
            </a:r>
            <a:r>
              <a:rPr lang="ru-RU" sz="2400" b="1" i="1" dirty="0" smtClean="0"/>
              <a:t>принцип симметрии</a:t>
            </a:r>
            <a:r>
              <a:rPr lang="ru-RU" sz="2400" dirty="0" smtClean="0"/>
              <a:t>. Одним из его проявлений является написание любовных посланий главных героев.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2143116"/>
            <a:ext cx="78581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 Послания Онегина и Татьяны резко выделяются из общего текста романа не только содержанием, но и стилем изложения: они написаны </a:t>
            </a:r>
          </a:p>
          <a:p>
            <a:r>
              <a:rPr lang="ru-RU" sz="2400" dirty="0" smtClean="0"/>
              <a:t>вольным стихом, а </a:t>
            </a:r>
            <a:r>
              <a:rPr lang="ru-RU" sz="2400" b="1" i="1" dirty="0" smtClean="0"/>
              <a:t>не «</a:t>
            </a:r>
            <a:r>
              <a:rPr lang="ru-RU" sz="2400" b="1" i="1" dirty="0" err="1" smtClean="0"/>
              <a:t>онегинской</a:t>
            </a:r>
            <a:r>
              <a:rPr lang="ru-RU" sz="2400" b="1" i="1" dirty="0" smtClean="0"/>
              <a:t>»</a:t>
            </a:r>
          </a:p>
          <a:p>
            <a:r>
              <a:rPr lang="ru-RU" sz="2400" b="1" i="1" dirty="0" smtClean="0"/>
              <a:t> строфой</a:t>
            </a:r>
            <a:r>
              <a:rPr lang="ru-RU" sz="2400" dirty="0" smtClean="0"/>
              <a:t>. Эти письма выражают </a:t>
            </a:r>
          </a:p>
          <a:p>
            <a:r>
              <a:rPr lang="ru-RU" sz="2400" dirty="0" smtClean="0"/>
              <a:t>всю глубину переживаний </a:t>
            </a:r>
          </a:p>
          <a:p>
            <a:r>
              <a:rPr lang="ru-RU" sz="2400" dirty="0" smtClean="0"/>
              <a:t>главных героев, степень их </a:t>
            </a:r>
          </a:p>
          <a:p>
            <a:r>
              <a:rPr lang="ru-RU" sz="2400" dirty="0" smtClean="0"/>
              <a:t>стремления к взаимной </a:t>
            </a:r>
          </a:p>
          <a:p>
            <a:r>
              <a:rPr lang="ru-RU" sz="2400" dirty="0" smtClean="0"/>
              <a:t>любви и счастью.</a:t>
            </a:r>
          </a:p>
          <a:p>
            <a:r>
              <a:rPr lang="ru-RU" dirty="0" smtClean="0"/>
              <a:t> </a:t>
            </a:r>
          </a:p>
          <a:p>
            <a:endParaRPr lang="ru-RU" dirty="0"/>
          </a:p>
        </p:txBody>
      </p:sp>
      <p:pic>
        <p:nvPicPr>
          <p:cNvPr id="43010" name="Picture 2" descr="C:\Мои документы\ИЛЛЮСТРАЦИИ\Иллюстрации к роману. Дмитрий Белюкин. Иллюстрации к роману Евгений Онегин\hqdefa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3071810"/>
            <a:ext cx="4929190" cy="3786190"/>
          </a:xfrm>
          <a:prstGeom prst="ellipse">
            <a:avLst/>
          </a:prstGeom>
          <a:noFill/>
          <a:effectLst>
            <a:softEdge rad="127000"/>
          </a:effectLst>
        </p:spPr>
      </p:pic>
      <p:sp>
        <p:nvSpPr>
          <p:cNvPr id="7" name="Стрелка вправо 6"/>
          <p:cNvSpPr/>
          <p:nvPr/>
        </p:nvSpPr>
        <p:spPr>
          <a:xfrm>
            <a:off x="2928926" y="5786454"/>
            <a:ext cx="978408" cy="55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3" action="ppaction://hlinksldjump"/>
              </a:rPr>
              <a:t>Назад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:\Мои документы\ИЛЛЮСТРАЦИИ\Иллюстрации к роману. Дмитрий Белюкин. Иллюстрации к роману Евгений Онегин\160527155835d2d2c5461e905d44bc400afedba2cc9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2" y="1285860"/>
            <a:ext cx="5429248" cy="5429248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72560" cy="1142984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Нравственные уроки финальной сцены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928802"/>
            <a:ext cx="37147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  Оставляя своего героя в самую трудную минуту, автор выносит ему неутешительный приговор: </a:t>
            </a:r>
            <a:r>
              <a:rPr lang="ru-RU" sz="2800" b="1" i="1" dirty="0" smtClean="0"/>
              <a:t>жизнь Онегина так и останется бессмысленной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6" name="Стрелка вправо 5"/>
          <p:cNvSpPr/>
          <p:nvPr/>
        </p:nvSpPr>
        <p:spPr>
          <a:xfrm rot="5400000">
            <a:off x="2927353" y="5856319"/>
            <a:ext cx="552925" cy="55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6116" y="2071678"/>
            <a:ext cx="52864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Одним из персонажей романа «Евгений Онегин» является автор произведения. Это придает творению Пушкина особый лирический оттенок. Поэт делится с читателями своими думами и переживаниями, позволяет им заглянуть в потаенные уголки своей души. Особенные отношения сложились у автора и с главным героем своего романа. </a:t>
            </a:r>
            <a:endParaRPr lang="ru-RU" sz="2400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357554" y="428604"/>
            <a:ext cx="5072098" cy="11430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Автор и главный герой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5214942" y="6000768"/>
            <a:ext cx="484632" cy="4783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7554" y="274638"/>
            <a:ext cx="5072098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Афоризмы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57554" y="1428736"/>
            <a:ext cx="52149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«.. Мы все учились понемногу</a:t>
            </a:r>
            <a:br>
              <a:rPr lang="ru-RU" sz="2800" dirty="0" smtClean="0"/>
            </a:br>
            <a:r>
              <a:rPr lang="ru-RU" sz="2800" dirty="0" smtClean="0"/>
              <a:t>Чему-нибудь и как-нибудь"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86116" y="2643182"/>
            <a:ext cx="564360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«..Быть можно дельным человеком</a:t>
            </a:r>
            <a:br>
              <a:rPr lang="ru-RU" sz="2800" dirty="0" smtClean="0"/>
            </a:br>
            <a:r>
              <a:rPr lang="ru-RU" sz="2800" dirty="0" smtClean="0"/>
              <a:t>И думать о красе ногтей"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86116" y="385762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 smtClean="0"/>
              <a:t>«Мы почитаем всех нулями,</a:t>
            </a:r>
            <a:br>
              <a:rPr lang="ru-RU" sz="2800" dirty="0" smtClean="0"/>
            </a:br>
            <a:r>
              <a:rPr lang="ru-RU" sz="2800" dirty="0" smtClean="0"/>
              <a:t>А единицами- себя"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86116" y="5072074"/>
            <a:ext cx="50720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«Любви все возрасты покорны.. Ее порывы благотворны…»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8" name="Стрелка вниз 7"/>
          <p:cNvSpPr/>
          <p:nvPr/>
        </p:nvSpPr>
        <p:spPr>
          <a:xfrm>
            <a:off x="5429256" y="6072206"/>
            <a:ext cx="484632" cy="4783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71802" y="1500174"/>
            <a:ext cx="557216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"Чем меньше женщину мы любим,</a:t>
            </a:r>
            <a:br>
              <a:rPr lang="ru-RU" sz="2800" dirty="0" smtClean="0"/>
            </a:br>
            <a:r>
              <a:rPr lang="ru-RU" sz="2800" dirty="0" smtClean="0"/>
              <a:t>Тем легче нравимся мы ей,</a:t>
            </a:r>
            <a:br>
              <a:rPr lang="ru-RU" sz="2800" dirty="0" smtClean="0"/>
            </a:br>
            <a:r>
              <a:rPr lang="ru-RU" sz="2800" dirty="0" smtClean="0"/>
              <a:t>И тем вернее ее губим</a:t>
            </a:r>
            <a:br>
              <a:rPr lang="ru-RU" sz="2800" dirty="0" smtClean="0"/>
            </a:br>
            <a:r>
              <a:rPr lang="ru-RU" sz="2800" dirty="0" smtClean="0"/>
              <a:t>Средь обольстительных сетей"...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357554" y="274638"/>
            <a:ext cx="5072098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Афоризмы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43240" y="3500438"/>
            <a:ext cx="57150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"Учитесь властвовать собою, </a:t>
            </a:r>
            <a:br>
              <a:rPr lang="ru-RU" sz="2800" dirty="0" smtClean="0"/>
            </a:br>
            <a:r>
              <a:rPr lang="ru-RU" sz="2800" dirty="0" smtClean="0"/>
              <a:t>Не всякий Вас, как я, поймет... "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14678" y="4643446"/>
            <a:ext cx="55007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«Я вас люблю ( к чему лукавить? )</a:t>
            </a:r>
            <a:br>
              <a:rPr lang="ru-RU" sz="2800" dirty="0" smtClean="0"/>
            </a:br>
            <a:r>
              <a:rPr lang="ru-RU" sz="2800" dirty="0" smtClean="0"/>
              <a:t>Но я другому отдана;</a:t>
            </a:r>
            <a:br>
              <a:rPr lang="ru-RU" sz="2800" dirty="0" smtClean="0"/>
            </a:br>
            <a:r>
              <a:rPr lang="ru-RU" sz="2800" dirty="0" smtClean="0"/>
              <a:t>Я буду век ему верна"</a:t>
            </a:r>
            <a:endParaRPr lang="ru-RU" sz="28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7358082" y="6072206"/>
            <a:ext cx="978408" cy="55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2" action="ppaction://hlinksldjump"/>
              </a:rPr>
              <a:t>Назад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5429288" cy="11430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Отношения </a:t>
            </a:r>
            <a:b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Онегина и Татьяны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1500174"/>
            <a:ext cx="42862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Юная девушка, выросшая в «глуши забытого селенья» на преданиях глубокой старины и французских романах, не имеет никакого отношения к высшему свету. Татьяна обладает природным умом и естественностью, сердечной теплотой и кротким нравом. Она ждет любви и находит ее в лице загадочного Евгения. Пытаясь разгадать своего возлюбленного, девушка сравнивает его с героями прочитанных романов. Он кажется ей то обольстителем, то верным задушевным другом, то героем-разбойником. </a:t>
            </a:r>
            <a:endParaRPr lang="ru-RU" sz="2000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7786710" y="5715016"/>
            <a:ext cx="978408" cy="55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2" action="ppaction://hlinksldjump"/>
              </a:rPr>
              <a:t>Назад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143372" y="285728"/>
            <a:ext cx="4572032" cy="11430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Дуэль Онегина </a:t>
            </a:r>
            <a:b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 Ленского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571612"/>
            <a:ext cx="442915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Онегин и Ленский в романе «Евгений Онегин» при всей взаимной непохожести имеют одну общую черту: они оба яркие индивидуалисты, сконцентрированные лишь на собственных переживаниях и ощущениях. </a:t>
            </a:r>
            <a:r>
              <a:rPr lang="ru-RU" sz="2400" b="1" i="1" dirty="0" smtClean="0"/>
              <a:t>«Мы почитаем всех нулями, а единицами себя» </a:t>
            </a:r>
            <a:r>
              <a:rPr lang="ru-RU" sz="2400" dirty="0" smtClean="0"/>
              <a:t>– иронично замечает Пушкин. Именно этот взаимный эгоизм привел друзей к трагической развязке. </a:t>
            </a:r>
          </a:p>
          <a:p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7786710" y="6072206"/>
            <a:ext cx="978408" cy="55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2" action="ppaction://hlinksldjump"/>
              </a:rPr>
              <a:t>Назад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571868" y="214290"/>
            <a:ext cx="5000660" cy="1143008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Духовная эволюция Евгения Онегина 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6182" y="1357298"/>
            <a:ext cx="51435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    Уход Онегина от светской жизни продиктован не банальной «русской хандрой», а желанием найти новое применение своим силам, иной путь развития. Он ищет его сначала в Петербурге, потом в деревне, </a:t>
            </a:r>
            <a:r>
              <a:rPr lang="ru-RU" sz="2200" b="1" i="1" dirty="0" smtClean="0"/>
              <a:t>но не может преодолеть в себе холодный скепсис, душевную лень и зависимость от людской молвы. Внешняя свобода не освободила Евгения от ложных мнений и предрассудков. </a:t>
            </a:r>
            <a:r>
              <a:rPr lang="ru-RU" sz="2200" dirty="0" smtClean="0"/>
              <a:t>Он презрел дружбу, отвергнул любовь и лишь после убийства Ленского ощутил первое глубокое переживание – «тоску сердечных угрызений».</a:t>
            </a:r>
            <a:endParaRPr lang="ru-RU" sz="2200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7715272" y="6072206"/>
            <a:ext cx="978408" cy="55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2" action="ppaction://hlinksldjump"/>
              </a:rPr>
              <a:t>Назад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Наташа\Рабочий стол\Красивые фоны\books-on-shel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5572140"/>
            <a:ext cx="2413000" cy="1104900"/>
          </a:xfrm>
          <a:prstGeom prst="rect">
            <a:avLst/>
          </a:prstGeom>
          <a:noFill/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29124" y="274638"/>
            <a:ext cx="4357718" cy="2368544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Сравнительная характеристика  Онегина и Ленского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9124" y="2643182"/>
            <a:ext cx="471487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«Они сошлись. Волна и камень,</a:t>
            </a:r>
          </a:p>
          <a:p>
            <a:r>
              <a:rPr lang="ru-RU" sz="2400" dirty="0" smtClean="0"/>
              <a:t>Стихи и проза, лёд и пламень</a:t>
            </a:r>
          </a:p>
          <a:p>
            <a:r>
              <a:rPr lang="ru-RU" sz="2400" dirty="0" smtClean="0"/>
              <a:t>Не столь различны меж собой.</a:t>
            </a:r>
          </a:p>
          <a:p>
            <a:r>
              <a:rPr lang="ru-RU" sz="2400" dirty="0" smtClean="0"/>
              <a:t>Сперва взаимной </a:t>
            </a:r>
            <a:r>
              <a:rPr lang="ru-RU" sz="2400" dirty="0" err="1" smtClean="0"/>
              <a:t>разнотой</a:t>
            </a:r>
            <a:endParaRPr lang="ru-RU" sz="2400" dirty="0" smtClean="0"/>
          </a:p>
          <a:p>
            <a:r>
              <a:rPr lang="ru-RU" sz="2400" dirty="0" smtClean="0"/>
              <a:t>Они друг другу были скучны;</a:t>
            </a:r>
          </a:p>
          <a:p>
            <a:r>
              <a:rPr lang="ru-RU" sz="2400" dirty="0" smtClean="0"/>
              <a:t>Потом понравились; потом</a:t>
            </a:r>
          </a:p>
          <a:p>
            <a:r>
              <a:rPr lang="ru-RU" sz="2400" dirty="0" smtClean="0"/>
              <a:t>Съезжались каждый день верхом</a:t>
            </a:r>
          </a:p>
          <a:p>
            <a:r>
              <a:rPr lang="ru-RU" sz="2400" dirty="0" smtClean="0"/>
              <a:t>И скоро стали неразлучны</a:t>
            </a:r>
          </a:p>
          <a:p>
            <a:r>
              <a:rPr lang="ru-RU" sz="2400" dirty="0" smtClean="0"/>
              <a:t>Так люди (первый каюсь я)</a:t>
            </a:r>
          </a:p>
          <a:p>
            <a:r>
              <a:rPr lang="ru-RU" sz="2400" dirty="0" smtClean="0"/>
              <a:t>От </a:t>
            </a:r>
            <a:r>
              <a:rPr lang="ru-RU" sz="2400" b="1" i="1" dirty="0" smtClean="0"/>
              <a:t>делать нечего 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</a:rPr>
              <a:t>друзья»</a:t>
            </a:r>
            <a:r>
              <a:rPr lang="ru-RU" sz="2400" dirty="0" smtClean="0"/>
              <a:t>.</a:t>
            </a:r>
          </a:p>
          <a:p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7858148" y="6215082"/>
            <a:ext cx="978408" cy="55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3" action="ppaction://hlinksldjump"/>
              </a:rPr>
              <a:t>Назад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1247</Words>
  <Application>Microsoft Office PowerPoint</Application>
  <PresentationFormat>Экран (4:3)</PresentationFormat>
  <Paragraphs>130</Paragraphs>
  <Slides>30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Тема Office</vt:lpstr>
      <vt:lpstr>«Роман «Евгений Онегин» – энциклопедия русской жизни»</vt:lpstr>
      <vt:lpstr>Презентация PowerPoint</vt:lpstr>
      <vt:lpstr>Автор и главный герой</vt:lpstr>
      <vt:lpstr>Афоризмы</vt:lpstr>
      <vt:lpstr>Афоризмы</vt:lpstr>
      <vt:lpstr>Отношения  Онегина и Татьяны</vt:lpstr>
      <vt:lpstr>Дуэль Онегина  и Ленского</vt:lpstr>
      <vt:lpstr>Духовная эволюция Евгения Онегина </vt:lpstr>
      <vt:lpstr>Сравнительная характеристика  Онегина и Ленского</vt:lpstr>
      <vt:lpstr>Образ Владимира   Ленского</vt:lpstr>
      <vt:lpstr>Презентация PowerPoint</vt:lpstr>
      <vt:lpstr>Образ Татьяны Лариной</vt:lpstr>
      <vt:lpstr>Образ Ольги Лариной</vt:lpstr>
      <vt:lpstr>Татьяна и Ольга Ларины</vt:lpstr>
      <vt:lpstr> Татьяна Ларина  в Москве</vt:lpstr>
      <vt:lpstr> Духовная эволюция Татьяны</vt:lpstr>
      <vt:lpstr>Презентация PowerPoint</vt:lpstr>
      <vt:lpstr>Реалистичность персонажей в романе</vt:lpstr>
      <vt:lpstr>Столичное и поместное дворянство</vt:lpstr>
      <vt:lpstr>Картины русской природы</vt:lpstr>
      <vt:lpstr>Образ музы в романе</vt:lpstr>
      <vt:lpstr>Презентация PowerPoint</vt:lpstr>
      <vt:lpstr>Основная проблематика                              романа</vt:lpstr>
      <vt:lpstr>Сюжет и композиция романа</vt:lpstr>
      <vt:lpstr>Сон Татьяны</vt:lpstr>
      <vt:lpstr>Предметы интерьера и их  роль в романе</vt:lpstr>
      <vt:lpstr>  Письма Онегина и Татьяны</vt:lpstr>
      <vt:lpstr>  Нравственные уроки финальной сцены</vt:lpstr>
      <vt:lpstr>Презентация PowerPoint</vt:lpstr>
      <vt:lpstr>Презентация PowerPoint</vt:lpstr>
    </vt:vector>
  </TitlesOfParts>
  <Company>Морозова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Наташа</dc:creator>
  <cp:lastModifiedBy>RePack by Diakov</cp:lastModifiedBy>
  <cp:revision>39</cp:revision>
  <dcterms:created xsi:type="dcterms:W3CDTF">2015-06-09T16:48:37Z</dcterms:created>
  <dcterms:modified xsi:type="dcterms:W3CDTF">2021-01-27T23:24:51Z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2152525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D4.3.1</vt:lpwstr>
  </property>
</Properties>
</file>