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57" r:id="rId5"/>
    <p:sldId id="264" r:id="rId6"/>
    <p:sldId id="265" r:id="rId7"/>
    <p:sldId id="266" r:id="rId8"/>
    <p:sldId id="261"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6D343A-A35D-45F4-BB77-0F447F70BCD8}">
          <p14:sldIdLst>
            <p14:sldId id="256"/>
            <p14:sldId id="262"/>
            <p14:sldId id="263"/>
            <p14:sldId id="257"/>
            <p14:sldId id="264"/>
            <p14:sldId id="265"/>
            <p14:sldId id="266"/>
            <p14:sldId id="26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698" y="7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6601459" cy="10271125"/>
          </a:xfrm>
          <a:custGeom>
            <a:avLst/>
            <a:gdLst/>
            <a:ahLst/>
            <a:cxnLst/>
            <a:rect l="l" t="t" r="r" b="b"/>
            <a:pathLst>
              <a:path w="6601459" h="10271125">
                <a:moveTo>
                  <a:pt x="0" y="0"/>
                </a:moveTo>
                <a:lnTo>
                  <a:pt x="6601278" y="0"/>
                </a:lnTo>
                <a:lnTo>
                  <a:pt x="6601278" y="10270926"/>
                </a:lnTo>
                <a:lnTo>
                  <a:pt x="0" y="10270926"/>
                </a:lnTo>
                <a:lnTo>
                  <a:pt x="0" y="0"/>
                </a:lnTo>
                <a:close/>
              </a:path>
            </a:pathLst>
          </a:custGeom>
          <a:solidFill>
            <a:srgbClr val="1B4444"/>
          </a:solidFill>
        </p:spPr>
        <p:txBody>
          <a:bodyPr wrap="square" lIns="0" tIns="0" rIns="0" bIns="0" rtlCol="0"/>
          <a:lstStyle/>
          <a:p>
            <a:endParaRPr/>
          </a:p>
        </p:txBody>
      </p:sp>
      <p:sp>
        <p:nvSpPr>
          <p:cNvPr id="2" name="Holder 2"/>
          <p:cNvSpPr>
            <a:spLocks noGrp="1"/>
          </p:cNvSpPr>
          <p:nvPr>
            <p:ph type="ctrTitle"/>
          </p:nvPr>
        </p:nvSpPr>
        <p:spPr>
          <a:xfrm>
            <a:off x="257268" y="4022261"/>
            <a:ext cx="17773463" cy="113411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9236395"/>
            <a:ext cx="15720060" cy="1050925"/>
          </a:xfrm>
          <a:custGeom>
            <a:avLst/>
            <a:gdLst/>
            <a:ahLst/>
            <a:cxnLst/>
            <a:rect l="l" t="t" r="r" b="b"/>
            <a:pathLst>
              <a:path w="15720060" h="1050925">
                <a:moveTo>
                  <a:pt x="0" y="0"/>
                </a:moveTo>
                <a:lnTo>
                  <a:pt x="15719821" y="0"/>
                </a:lnTo>
                <a:lnTo>
                  <a:pt x="15719821" y="1050604"/>
                </a:lnTo>
                <a:lnTo>
                  <a:pt x="0" y="1050604"/>
                </a:lnTo>
                <a:lnTo>
                  <a:pt x="0" y="0"/>
                </a:lnTo>
                <a:close/>
              </a:path>
            </a:pathLst>
          </a:custGeom>
          <a:solidFill>
            <a:srgbClr val="1B4444"/>
          </a:solidFill>
        </p:spPr>
        <p:txBody>
          <a:bodyPr wrap="square" lIns="0" tIns="0" rIns="0" bIns="0" rtlCol="0"/>
          <a:lstStyle/>
          <a:p>
            <a:endParaRPr/>
          </a:p>
        </p:txBody>
      </p:sp>
      <p:sp>
        <p:nvSpPr>
          <p:cNvPr id="17" name="bg object 17"/>
          <p:cNvSpPr/>
          <p:nvPr/>
        </p:nvSpPr>
        <p:spPr>
          <a:xfrm>
            <a:off x="14925059" y="9236395"/>
            <a:ext cx="3362960" cy="1050925"/>
          </a:xfrm>
          <a:custGeom>
            <a:avLst/>
            <a:gdLst/>
            <a:ahLst/>
            <a:cxnLst/>
            <a:rect l="l" t="t" r="r" b="b"/>
            <a:pathLst>
              <a:path w="3362959" h="1050925">
                <a:moveTo>
                  <a:pt x="3362938" y="1050604"/>
                </a:moveTo>
                <a:lnTo>
                  <a:pt x="0" y="1050604"/>
                </a:lnTo>
                <a:lnTo>
                  <a:pt x="606290" y="0"/>
                </a:lnTo>
                <a:lnTo>
                  <a:pt x="3362938" y="0"/>
                </a:lnTo>
                <a:lnTo>
                  <a:pt x="3362938" y="1050604"/>
                </a:lnTo>
                <a:close/>
              </a:path>
            </a:pathLst>
          </a:custGeom>
          <a:solidFill>
            <a:srgbClr val="FDA61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rgbClr val="E4E4E4"/>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E4E4E4"/>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E4E4E4"/>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a:p>
        </p:txBody>
      </p:sp>
      <p:sp>
        <p:nvSpPr>
          <p:cNvPr id="17" name="bg object 17"/>
          <p:cNvSpPr/>
          <p:nvPr/>
        </p:nvSpPr>
        <p:spPr>
          <a:xfrm>
            <a:off x="0" y="8457500"/>
            <a:ext cx="4723765" cy="1830070"/>
          </a:xfrm>
          <a:custGeom>
            <a:avLst/>
            <a:gdLst/>
            <a:ahLst/>
            <a:cxnLst/>
            <a:rect l="l" t="t" r="r" b="b"/>
            <a:pathLst>
              <a:path w="4723765" h="1830070">
                <a:moveTo>
                  <a:pt x="3680415" y="21550"/>
                </a:moveTo>
                <a:lnTo>
                  <a:pt x="3652441" y="21550"/>
                </a:lnTo>
                <a:lnTo>
                  <a:pt x="4695273" y="1829499"/>
                </a:lnTo>
                <a:lnTo>
                  <a:pt x="4723301" y="1829499"/>
                </a:lnTo>
                <a:lnTo>
                  <a:pt x="3680415" y="21550"/>
                </a:lnTo>
                <a:close/>
              </a:path>
              <a:path w="4723765" h="1830070">
                <a:moveTo>
                  <a:pt x="3667984" y="0"/>
                </a:moveTo>
                <a:lnTo>
                  <a:pt x="288540" y="0"/>
                </a:lnTo>
                <a:lnTo>
                  <a:pt x="277144" y="487"/>
                </a:lnTo>
                <a:lnTo>
                  <a:pt x="229913" y="3860"/>
                </a:lnTo>
                <a:lnTo>
                  <a:pt x="183054" y="8549"/>
                </a:lnTo>
                <a:lnTo>
                  <a:pt x="136585" y="14537"/>
                </a:lnTo>
                <a:lnTo>
                  <a:pt x="90525" y="21805"/>
                </a:lnTo>
                <a:lnTo>
                  <a:pt x="44891" y="30334"/>
                </a:lnTo>
                <a:lnTo>
                  <a:pt x="0" y="40042"/>
                </a:lnTo>
                <a:lnTo>
                  <a:pt x="0" y="64471"/>
                </a:lnTo>
                <a:lnTo>
                  <a:pt x="43990" y="54785"/>
                </a:lnTo>
                <a:lnTo>
                  <a:pt x="89723" y="46083"/>
                </a:lnTo>
                <a:lnTo>
                  <a:pt x="135893" y="38667"/>
                </a:lnTo>
                <a:lnTo>
                  <a:pt x="182482" y="32556"/>
                </a:lnTo>
                <a:lnTo>
                  <a:pt x="229472" y="27770"/>
                </a:lnTo>
                <a:lnTo>
                  <a:pt x="276841" y="24327"/>
                </a:lnTo>
                <a:lnTo>
                  <a:pt x="324572" y="22247"/>
                </a:lnTo>
                <a:lnTo>
                  <a:pt x="372645" y="21550"/>
                </a:lnTo>
                <a:lnTo>
                  <a:pt x="3680415" y="21550"/>
                </a:lnTo>
                <a:lnTo>
                  <a:pt x="3667984" y="0"/>
                </a:lnTo>
                <a:close/>
              </a:path>
            </a:pathLst>
          </a:custGeom>
          <a:solidFill>
            <a:srgbClr val="FDA615"/>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a:p>
        </p:txBody>
      </p:sp>
      <p:sp>
        <p:nvSpPr>
          <p:cNvPr id="2" name="Holder 2"/>
          <p:cNvSpPr>
            <a:spLocks noGrp="1"/>
          </p:cNvSpPr>
          <p:nvPr>
            <p:ph type="title"/>
          </p:nvPr>
        </p:nvSpPr>
        <p:spPr>
          <a:xfrm>
            <a:off x="7334283" y="1212105"/>
            <a:ext cx="3619433" cy="452119"/>
          </a:xfrm>
          <a:prstGeom prst="rect">
            <a:avLst/>
          </a:prstGeom>
        </p:spPr>
        <p:txBody>
          <a:bodyPr wrap="square" lIns="0" tIns="0" rIns="0" bIns="0">
            <a:spAutoFit/>
          </a:bodyPr>
          <a:lstStyle>
            <a:lvl1pPr>
              <a:defRPr sz="2800" b="0" i="0">
                <a:solidFill>
                  <a:srgbClr val="E4E4E4"/>
                </a:solidFill>
                <a:latin typeface="Tahoma"/>
                <a:cs typeface="Tahoma"/>
              </a:defRPr>
            </a:lvl1pPr>
          </a:lstStyle>
          <a:p>
            <a:endParaRPr/>
          </a:p>
        </p:txBody>
      </p:sp>
      <p:sp>
        <p:nvSpPr>
          <p:cNvPr id="3" name="Holder 3"/>
          <p:cNvSpPr>
            <a:spLocks noGrp="1"/>
          </p:cNvSpPr>
          <p:nvPr>
            <p:ph type="body" idx="1"/>
          </p:nvPr>
        </p:nvSpPr>
        <p:spPr>
          <a:xfrm>
            <a:off x="1474416" y="3734199"/>
            <a:ext cx="15339166" cy="5537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B4444"/>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6704748" cy="7428168"/>
          </a:xfrm>
          <a:prstGeom prst="rect">
            <a:avLst/>
          </a:prstGeom>
        </p:spPr>
      </p:pic>
      <p:sp>
        <p:nvSpPr>
          <p:cNvPr id="4" name="object 4"/>
          <p:cNvSpPr txBox="1">
            <a:spLocks noGrp="1"/>
          </p:cNvSpPr>
          <p:nvPr>
            <p:ph type="title"/>
          </p:nvPr>
        </p:nvSpPr>
        <p:spPr>
          <a:xfrm>
            <a:off x="7334283" y="1212105"/>
            <a:ext cx="3619433" cy="874598"/>
          </a:xfrm>
          <a:prstGeom prst="rect">
            <a:avLst/>
          </a:prstGeom>
        </p:spPr>
        <p:txBody>
          <a:bodyPr vert="horz" wrap="square" lIns="0" tIns="12700" rIns="0" bIns="0" rtlCol="0">
            <a:spAutoFit/>
          </a:bodyPr>
          <a:lstStyle/>
          <a:p>
            <a:pPr marL="1095375">
              <a:lnSpc>
                <a:spcPct val="100000"/>
              </a:lnSpc>
              <a:spcBef>
                <a:spcPts val="100"/>
              </a:spcBef>
            </a:pPr>
            <a:r>
              <a:rPr lang="en-IN" spc="320" dirty="0"/>
              <a:t>Social Media Scrappers</a:t>
            </a:r>
            <a:endParaRPr spc="320" dirty="0"/>
          </a:p>
        </p:txBody>
      </p:sp>
      <p:grpSp>
        <p:nvGrpSpPr>
          <p:cNvPr id="5" name="object 5"/>
          <p:cNvGrpSpPr/>
          <p:nvPr/>
        </p:nvGrpSpPr>
        <p:grpSpPr>
          <a:xfrm>
            <a:off x="7500920" y="1028700"/>
            <a:ext cx="752475" cy="647700"/>
            <a:chOff x="7500920" y="1028700"/>
            <a:chExt cx="752475" cy="647700"/>
          </a:xfrm>
        </p:grpSpPr>
        <p:pic>
          <p:nvPicPr>
            <p:cNvPr id="6" name="object 6"/>
            <p:cNvPicPr/>
            <p:nvPr/>
          </p:nvPicPr>
          <p:blipFill>
            <a:blip r:embed="rId3" cstate="print"/>
            <a:stretch>
              <a:fillRect/>
            </a:stretch>
          </p:blipFill>
          <p:spPr>
            <a:xfrm>
              <a:off x="7751657" y="1028700"/>
              <a:ext cx="250500" cy="215980"/>
            </a:xfrm>
            <a:prstGeom prst="rect">
              <a:avLst/>
            </a:prstGeom>
          </p:spPr>
        </p:pic>
        <p:pic>
          <p:nvPicPr>
            <p:cNvPr id="7" name="object 7"/>
            <p:cNvPicPr/>
            <p:nvPr/>
          </p:nvPicPr>
          <p:blipFill>
            <a:blip r:embed="rId4" cstate="print"/>
            <a:stretch>
              <a:fillRect/>
            </a:stretch>
          </p:blipFill>
          <p:spPr>
            <a:xfrm>
              <a:off x="7500920" y="1460426"/>
              <a:ext cx="250737" cy="215971"/>
            </a:xfrm>
            <a:prstGeom prst="rect">
              <a:avLst/>
            </a:prstGeom>
          </p:spPr>
        </p:pic>
        <p:sp>
          <p:nvSpPr>
            <p:cNvPr id="8" name="object 8"/>
            <p:cNvSpPr/>
            <p:nvPr/>
          </p:nvSpPr>
          <p:spPr>
            <a:xfrm>
              <a:off x="7626170" y="1244680"/>
              <a:ext cx="376555" cy="431800"/>
            </a:xfrm>
            <a:custGeom>
              <a:avLst/>
              <a:gdLst/>
              <a:ahLst/>
              <a:cxnLst/>
              <a:rect l="l" t="t" r="r" b="b"/>
              <a:pathLst>
                <a:path w="376554" h="431800">
                  <a:moveTo>
                    <a:pt x="313485" y="431717"/>
                  </a:moveTo>
                  <a:lnTo>
                    <a:pt x="187998" y="431717"/>
                  </a:lnTo>
                  <a:lnTo>
                    <a:pt x="145586" y="358542"/>
                  </a:lnTo>
                  <a:lnTo>
                    <a:pt x="42229" y="180476"/>
                  </a:lnTo>
                  <a:lnTo>
                    <a:pt x="0" y="107872"/>
                  </a:lnTo>
                  <a:lnTo>
                    <a:pt x="62748" y="0"/>
                  </a:lnTo>
                  <a:lnTo>
                    <a:pt x="187998" y="0"/>
                  </a:lnTo>
                  <a:lnTo>
                    <a:pt x="229043" y="70519"/>
                  </a:lnTo>
                  <a:lnTo>
                    <a:pt x="313394" y="215745"/>
                  </a:lnTo>
                  <a:lnTo>
                    <a:pt x="336554" y="255653"/>
                  </a:lnTo>
                  <a:lnTo>
                    <a:pt x="375987" y="323844"/>
                  </a:lnTo>
                  <a:lnTo>
                    <a:pt x="313485" y="431717"/>
                  </a:lnTo>
                  <a:close/>
                </a:path>
              </a:pathLst>
            </a:custGeom>
            <a:solidFill>
              <a:srgbClr val="E4E4E4"/>
            </a:solidFill>
          </p:spPr>
          <p:txBody>
            <a:bodyPr wrap="square" lIns="0" tIns="0" rIns="0" bIns="0" rtlCol="0"/>
            <a:lstStyle/>
            <a:p>
              <a:endParaRPr/>
            </a:p>
          </p:txBody>
        </p:sp>
        <p:sp>
          <p:nvSpPr>
            <p:cNvPr id="9" name="object 9"/>
            <p:cNvSpPr/>
            <p:nvPr/>
          </p:nvSpPr>
          <p:spPr>
            <a:xfrm>
              <a:off x="7876908" y="1244680"/>
              <a:ext cx="376555" cy="431800"/>
            </a:xfrm>
            <a:custGeom>
              <a:avLst/>
              <a:gdLst/>
              <a:ahLst/>
              <a:cxnLst/>
              <a:rect l="l" t="t" r="r" b="b"/>
              <a:pathLst>
                <a:path w="376554" h="431800">
                  <a:moveTo>
                    <a:pt x="313248" y="431717"/>
                  </a:moveTo>
                  <a:lnTo>
                    <a:pt x="187998" y="431717"/>
                  </a:lnTo>
                  <a:lnTo>
                    <a:pt x="125250" y="323844"/>
                  </a:lnTo>
                  <a:lnTo>
                    <a:pt x="125441" y="323527"/>
                  </a:lnTo>
                  <a:lnTo>
                    <a:pt x="62784" y="215745"/>
                  </a:lnTo>
                  <a:lnTo>
                    <a:pt x="0" y="107872"/>
                  </a:lnTo>
                  <a:lnTo>
                    <a:pt x="62748" y="0"/>
                  </a:lnTo>
                  <a:lnTo>
                    <a:pt x="187998" y="0"/>
                  </a:lnTo>
                  <a:lnTo>
                    <a:pt x="226000" y="65336"/>
                  </a:lnTo>
                  <a:lnTo>
                    <a:pt x="226246" y="65182"/>
                  </a:lnTo>
                  <a:lnTo>
                    <a:pt x="333539" y="250307"/>
                  </a:lnTo>
                  <a:lnTo>
                    <a:pt x="333366" y="250407"/>
                  </a:lnTo>
                  <a:lnTo>
                    <a:pt x="375987" y="323844"/>
                  </a:lnTo>
                  <a:lnTo>
                    <a:pt x="313248" y="431717"/>
                  </a:lnTo>
                  <a:close/>
                </a:path>
              </a:pathLst>
            </a:custGeom>
            <a:solidFill>
              <a:srgbClr val="FDA615"/>
            </a:solidFill>
          </p:spPr>
          <p:txBody>
            <a:bodyPr wrap="square" lIns="0" tIns="0" rIns="0" bIns="0" rtlCol="0"/>
            <a:lstStyle/>
            <a:p>
              <a:endParaRPr/>
            </a:p>
          </p:txBody>
        </p:sp>
      </p:grpSp>
      <p:grpSp>
        <p:nvGrpSpPr>
          <p:cNvPr id="10" name="object 10"/>
          <p:cNvGrpSpPr/>
          <p:nvPr/>
        </p:nvGrpSpPr>
        <p:grpSpPr>
          <a:xfrm>
            <a:off x="0" y="8243720"/>
            <a:ext cx="5691505" cy="2043430"/>
            <a:chOff x="0" y="8243720"/>
            <a:chExt cx="5691505" cy="2043430"/>
          </a:xfrm>
        </p:grpSpPr>
        <p:sp>
          <p:nvSpPr>
            <p:cNvPr id="11" name="object 11"/>
            <p:cNvSpPr/>
            <p:nvPr/>
          </p:nvSpPr>
          <p:spPr>
            <a:xfrm>
              <a:off x="0" y="8243720"/>
              <a:ext cx="5691505" cy="2043430"/>
            </a:xfrm>
            <a:custGeom>
              <a:avLst/>
              <a:gdLst/>
              <a:ahLst/>
              <a:cxnLst/>
              <a:rect l="l" t="t" r="r" b="b"/>
              <a:pathLst>
                <a:path w="5691505" h="2043429">
                  <a:moveTo>
                    <a:pt x="0" y="2043279"/>
                  </a:moveTo>
                  <a:lnTo>
                    <a:pt x="5691228" y="2043279"/>
                  </a:lnTo>
                  <a:lnTo>
                    <a:pt x="4512076" y="0"/>
                  </a:lnTo>
                  <a:lnTo>
                    <a:pt x="143718" y="0"/>
                  </a:lnTo>
                  <a:lnTo>
                    <a:pt x="95606" y="520"/>
                  </a:lnTo>
                  <a:lnTo>
                    <a:pt x="47736" y="2074"/>
                  </a:lnTo>
                  <a:lnTo>
                    <a:pt x="0" y="4662"/>
                  </a:lnTo>
                  <a:lnTo>
                    <a:pt x="0" y="2043279"/>
                  </a:lnTo>
                  <a:close/>
                </a:path>
              </a:pathLst>
            </a:custGeom>
            <a:solidFill>
              <a:srgbClr val="FDA615"/>
            </a:solidFill>
          </p:spPr>
          <p:txBody>
            <a:bodyPr wrap="square" lIns="0" tIns="0" rIns="0" bIns="0" rtlCol="0"/>
            <a:lstStyle/>
            <a:p>
              <a:endParaRPr/>
            </a:p>
          </p:txBody>
        </p:sp>
        <p:pic>
          <p:nvPicPr>
            <p:cNvPr id="12" name="object 12"/>
            <p:cNvPicPr/>
            <p:nvPr/>
          </p:nvPicPr>
          <p:blipFill>
            <a:blip r:embed="rId5" cstate="print"/>
            <a:stretch>
              <a:fillRect/>
            </a:stretch>
          </p:blipFill>
          <p:spPr>
            <a:xfrm>
              <a:off x="0" y="8243720"/>
              <a:ext cx="2438399" cy="2043279"/>
            </a:xfrm>
            <a:prstGeom prst="rect">
              <a:avLst/>
            </a:prstGeom>
          </p:spPr>
        </p:pic>
      </p:grpSp>
      <p:sp>
        <p:nvSpPr>
          <p:cNvPr id="13" name="object 13"/>
          <p:cNvSpPr txBox="1"/>
          <p:nvPr/>
        </p:nvSpPr>
        <p:spPr>
          <a:xfrm>
            <a:off x="2201545" y="5641807"/>
            <a:ext cx="3761740" cy="771525"/>
          </a:xfrm>
          <a:prstGeom prst="rect">
            <a:avLst/>
          </a:prstGeom>
          <a:solidFill>
            <a:srgbClr val="FDA615"/>
          </a:solidFill>
        </p:spPr>
        <p:txBody>
          <a:bodyPr vert="horz" wrap="square" lIns="0" tIns="104775" rIns="0" bIns="0" rtlCol="0">
            <a:spAutoFit/>
          </a:bodyPr>
          <a:lstStyle/>
          <a:p>
            <a:pPr marL="883285" marR="43815" indent="-824230">
              <a:lnSpc>
                <a:spcPct val="116700"/>
              </a:lnSpc>
              <a:spcBef>
                <a:spcPts val="825"/>
              </a:spcBef>
            </a:pPr>
            <a:r>
              <a:rPr sz="1500" spc="114" dirty="0">
                <a:solidFill>
                  <a:srgbClr val="1B4444"/>
                </a:solidFill>
                <a:latin typeface="Tahoma"/>
                <a:cs typeface="Tahoma"/>
              </a:rPr>
              <a:t>Vote</a:t>
            </a:r>
            <a:r>
              <a:rPr sz="1500" spc="-95" dirty="0">
                <a:solidFill>
                  <a:srgbClr val="1B4444"/>
                </a:solidFill>
                <a:latin typeface="Tahoma"/>
                <a:cs typeface="Tahoma"/>
              </a:rPr>
              <a:t> </a:t>
            </a:r>
            <a:r>
              <a:rPr sz="1500" spc="125" dirty="0">
                <a:solidFill>
                  <a:srgbClr val="1B4444"/>
                </a:solidFill>
                <a:latin typeface="Tahoma"/>
                <a:cs typeface="Tahoma"/>
              </a:rPr>
              <a:t>from</a:t>
            </a:r>
            <a:r>
              <a:rPr sz="1500" spc="-90" dirty="0">
                <a:solidFill>
                  <a:srgbClr val="1B4444"/>
                </a:solidFill>
                <a:latin typeface="Tahoma"/>
                <a:cs typeface="Tahoma"/>
              </a:rPr>
              <a:t> </a:t>
            </a:r>
            <a:r>
              <a:rPr sz="1500" spc="85" dirty="0">
                <a:solidFill>
                  <a:srgbClr val="1B4444"/>
                </a:solidFill>
                <a:latin typeface="Tahoma"/>
                <a:cs typeface="Tahoma"/>
              </a:rPr>
              <a:t>anywhere,</a:t>
            </a:r>
            <a:r>
              <a:rPr sz="1500" spc="-90" dirty="0">
                <a:solidFill>
                  <a:srgbClr val="1B4444"/>
                </a:solidFill>
                <a:latin typeface="Tahoma"/>
                <a:cs typeface="Tahoma"/>
              </a:rPr>
              <a:t> </a:t>
            </a:r>
            <a:r>
              <a:rPr sz="1500" spc="125" dirty="0">
                <a:solidFill>
                  <a:srgbClr val="1B4444"/>
                </a:solidFill>
                <a:latin typeface="Tahoma"/>
                <a:cs typeface="Tahoma"/>
              </a:rPr>
              <a:t>anytime</a:t>
            </a:r>
            <a:r>
              <a:rPr sz="1500" spc="-90" dirty="0">
                <a:solidFill>
                  <a:srgbClr val="1B4444"/>
                </a:solidFill>
                <a:latin typeface="Tahoma"/>
                <a:cs typeface="Tahoma"/>
              </a:rPr>
              <a:t> </a:t>
            </a:r>
            <a:r>
              <a:rPr sz="1500" spc="145" dirty="0">
                <a:solidFill>
                  <a:srgbClr val="1B4444"/>
                </a:solidFill>
                <a:latin typeface="Tahoma"/>
                <a:cs typeface="Tahoma"/>
              </a:rPr>
              <a:t>with</a:t>
            </a:r>
            <a:r>
              <a:rPr sz="1500" spc="-90" dirty="0">
                <a:solidFill>
                  <a:srgbClr val="1B4444"/>
                </a:solidFill>
                <a:latin typeface="Tahoma"/>
                <a:cs typeface="Tahoma"/>
              </a:rPr>
              <a:t> </a:t>
            </a:r>
            <a:r>
              <a:rPr sz="1500" spc="105" dirty="0">
                <a:solidFill>
                  <a:srgbClr val="1B4444"/>
                </a:solidFill>
                <a:latin typeface="Tahoma"/>
                <a:cs typeface="Tahoma"/>
              </a:rPr>
              <a:t>our </a:t>
            </a:r>
            <a:r>
              <a:rPr sz="1500" spc="-455" dirty="0">
                <a:solidFill>
                  <a:srgbClr val="1B4444"/>
                </a:solidFill>
                <a:latin typeface="Tahoma"/>
                <a:cs typeface="Tahoma"/>
              </a:rPr>
              <a:t> </a:t>
            </a:r>
            <a:r>
              <a:rPr sz="1500" spc="114" dirty="0">
                <a:solidFill>
                  <a:srgbClr val="1B4444"/>
                </a:solidFill>
                <a:latin typeface="Tahoma"/>
                <a:cs typeface="Tahoma"/>
              </a:rPr>
              <a:t>online</a:t>
            </a:r>
            <a:r>
              <a:rPr sz="1500" spc="-90" dirty="0">
                <a:solidFill>
                  <a:srgbClr val="1B4444"/>
                </a:solidFill>
                <a:latin typeface="Tahoma"/>
                <a:cs typeface="Tahoma"/>
              </a:rPr>
              <a:t> </a:t>
            </a:r>
            <a:r>
              <a:rPr sz="1500" spc="105" dirty="0">
                <a:solidFill>
                  <a:srgbClr val="1B4444"/>
                </a:solidFill>
                <a:latin typeface="Tahoma"/>
                <a:cs typeface="Tahoma"/>
              </a:rPr>
              <a:t>voting</a:t>
            </a:r>
            <a:r>
              <a:rPr sz="1500" spc="-90" dirty="0">
                <a:solidFill>
                  <a:srgbClr val="1B4444"/>
                </a:solidFill>
                <a:latin typeface="Tahoma"/>
                <a:cs typeface="Tahoma"/>
              </a:rPr>
              <a:t> </a:t>
            </a:r>
            <a:r>
              <a:rPr sz="1500" spc="70" dirty="0">
                <a:solidFill>
                  <a:srgbClr val="1B4444"/>
                </a:solidFill>
                <a:latin typeface="Tahoma"/>
                <a:cs typeface="Tahoma"/>
              </a:rPr>
              <a:t>system.</a:t>
            </a:r>
            <a:endParaRPr sz="1500">
              <a:latin typeface="Tahoma"/>
              <a:cs typeface="Tahoma"/>
            </a:endParaRPr>
          </a:p>
        </p:txBody>
      </p:sp>
      <p:sp>
        <p:nvSpPr>
          <p:cNvPr id="14" name="object 14"/>
          <p:cNvSpPr txBox="1"/>
          <p:nvPr/>
        </p:nvSpPr>
        <p:spPr>
          <a:xfrm>
            <a:off x="7487973" y="3734199"/>
            <a:ext cx="9325610" cy="5797228"/>
          </a:xfrm>
          <a:prstGeom prst="rect">
            <a:avLst/>
          </a:prstGeom>
        </p:spPr>
        <p:txBody>
          <a:bodyPr vert="horz" wrap="square" lIns="0" tIns="143510" rIns="0" bIns="0" rtlCol="0">
            <a:spAutoFit/>
          </a:bodyPr>
          <a:lstStyle/>
          <a:p>
            <a:pPr marL="12700" marR="5080">
              <a:lnSpc>
                <a:spcPts val="9290"/>
              </a:lnSpc>
              <a:spcBef>
                <a:spcPts val="1130"/>
              </a:spcBef>
            </a:pPr>
            <a:r>
              <a:rPr lang="en-IN" sz="8450" b="1" spc="240" dirty="0">
                <a:solidFill>
                  <a:srgbClr val="E4E4E4"/>
                </a:solidFill>
                <a:latin typeface="Tahoma"/>
                <a:cs typeface="Tahoma"/>
              </a:rPr>
              <a:t>Sentiment Analysis</a:t>
            </a:r>
          </a:p>
          <a:p>
            <a:pPr marL="12700" marR="5080">
              <a:lnSpc>
                <a:spcPts val="9290"/>
              </a:lnSpc>
              <a:spcBef>
                <a:spcPts val="1130"/>
              </a:spcBef>
            </a:pPr>
            <a:r>
              <a:rPr sz="2500" b="1" dirty="0">
                <a:solidFill>
                  <a:srgbClr val="FDA615"/>
                </a:solidFill>
                <a:latin typeface="Verdana"/>
                <a:cs typeface="Verdana"/>
              </a:rPr>
              <a:t>P</a:t>
            </a:r>
            <a:r>
              <a:rPr sz="2500" b="1" spc="-110" dirty="0">
                <a:solidFill>
                  <a:srgbClr val="FDA615"/>
                </a:solidFill>
                <a:latin typeface="Verdana"/>
                <a:cs typeface="Verdana"/>
              </a:rPr>
              <a:t>R</a:t>
            </a:r>
            <a:r>
              <a:rPr sz="2500" b="1" spc="-15" dirty="0">
                <a:solidFill>
                  <a:srgbClr val="FDA615"/>
                </a:solidFill>
                <a:latin typeface="Verdana"/>
                <a:cs typeface="Verdana"/>
              </a:rPr>
              <a:t>E</a:t>
            </a:r>
            <a:r>
              <a:rPr sz="2500" b="1" spc="-190" dirty="0">
                <a:solidFill>
                  <a:srgbClr val="FDA615"/>
                </a:solidFill>
                <a:latin typeface="Verdana"/>
                <a:cs typeface="Verdana"/>
              </a:rPr>
              <a:t>S</a:t>
            </a:r>
            <a:r>
              <a:rPr sz="2500" b="1" spc="-15" dirty="0">
                <a:solidFill>
                  <a:srgbClr val="FDA615"/>
                </a:solidFill>
                <a:latin typeface="Verdana"/>
                <a:cs typeface="Verdana"/>
              </a:rPr>
              <a:t>E</a:t>
            </a:r>
            <a:r>
              <a:rPr sz="2500" b="1" spc="-70" dirty="0">
                <a:solidFill>
                  <a:srgbClr val="FDA615"/>
                </a:solidFill>
                <a:latin typeface="Verdana"/>
                <a:cs typeface="Verdana"/>
              </a:rPr>
              <a:t>N</a:t>
            </a:r>
            <a:r>
              <a:rPr sz="2500" b="1" spc="-185" dirty="0">
                <a:solidFill>
                  <a:srgbClr val="FDA615"/>
                </a:solidFill>
                <a:latin typeface="Verdana"/>
                <a:cs typeface="Verdana"/>
              </a:rPr>
              <a:t>T</a:t>
            </a:r>
            <a:r>
              <a:rPr sz="2500" b="1" spc="-15" dirty="0">
                <a:solidFill>
                  <a:srgbClr val="FDA615"/>
                </a:solidFill>
                <a:latin typeface="Verdana"/>
                <a:cs typeface="Verdana"/>
              </a:rPr>
              <a:t>E</a:t>
            </a:r>
            <a:r>
              <a:rPr sz="2500" b="1" spc="15" dirty="0">
                <a:solidFill>
                  <a:srgbClr val="FDA615"/>
                </a:solidFill>
                <a:latin typeface="Verdana"/>
                <a:cs typeface="Verdana"/>
              </a:rPr>
              <a:t>D</a:t>
            </a:r>
            <a:r>
              <a:rPr sz="2500" b="1" spc="-160" dirty="0">
                <a:solidFill>
                  <a:srgbClr val="FDA615"/>
                </a:solidFill>
                <a:latin typeface="Verdana"/>
                <a:cs typeface="Verdana"/>
              </a:rPr>
              <a:t> </a:t>
            </a:r>
            <a:r>
              <a:rPr sz="2500" b="1" spc="20" dirty="0">
                <a:solidFill>
                  <a:srgbClr val="FDA615"/>
                </a:solidFill>
                <a:latin typeface="Verdana"/>
                <a:cs typeface="Verdana"/>
              </a:rPr>
              <a:t>B</a:t>
            </a:r>
            <a:r>
              <a:rPr sz="2500" b="1" spc="-170" dirty="0">
                <a:solidFill>
                  <a:srgbClr val="FDA615"/>
                </a:solidFill>
                <a:latin typeface="Verdana"/>
                <a:cs typeface="Verdana"/>
              </a:rPr>
              <a:t>Y</a:t>
            </a:r>
            <a:endParaRPr sz="2500" dirty="0">
              <a:latin typeface="Verdana"/>
              <a:cs typeface="Verdana"/>
            </a:endParaRPr>
          </a:p>
          <a:p>
            <a:pPr marL="28575" marR="4394200">
              <a:lnSpc>
                <a:spcPct val="116799"/>
              </a:lnSpc>
              <a:spcBef>
                <a:spcPts val="725"/>
              </a:spcBef>
            </a:pPr>
            <a:r>
              <a:rPr sz="2500" b="1" spc="25" dirty="0">
                <a:solidFill>
                  <a:srgbClr val="E4E4E4"/>
                </a:solidFill>
                <a:latin typeface="Tahoma"/>
                <a:cs typeface="Tahoma"/>
              </a:rPr>
              <a:t>KARTIK</a:t>
            </a:r>
            <a:r>
              <a:rPr sz="2500" b="1" spc="-150" dirty="0">
                <a:solidFill>
                  <a:srgbClr val="E4E4E4"/>
                </a:solidFill>
                <a:latin typeface="Tahoma"/>
                <a:cs typeface="Tahoma"/>
              </a:rPr>
              <a:t> </a:t>
            </a:r>
            <a:r>
              <a:rPr sz="2500" b="1" spc="120" dirty="0">
                <a:solidFill>
                  <a:srgbClr val="E4E4E4"/>
                </a:solidFill>
                <a:latin typeface="Tahoma"/>
                <a:cs typeface="Tahoma"/>
              </a:rPr>
              <a:t>VOHRA</a:t>
            </a:r>
            <a:r>
              <a:rPr sz="2500" b="1" spc="-150" dirty="0">
                <a:solidFill>
                  <a:srgbClr val="E4E4E4"/>
                </a:solidFill>
                <a:latin typeface="Tahoma"/>
                <a:cs typeface="Tahoma"/>
              </a:rPr>
              <a:t> </a:t>
            </a:r>
            <a:r>
              <a:rPr sz="2500" b="1" spc="-65" dirty="0">
                <a:solidFill>
                  <a:srgbClr val="E4E4E4"/>
                </a:solidFill>
                <a:latin typeface="Tahoma"/>
                <a:cs typeface="Tahoma"/>
              </a:rPr>
              <a:t>(E2CSEU1455) </a:t>
            </a:r>
            <a:r>
              <a:rPr sz="2500" b="1" spc="-715" dirty="0">
                <a:solidFill>
                  <a:srgbClr val="E4E4E4"/>
                </a:solidFill>
                <a:latin typeface="Tahoma"/>
                <a:cs typeface="Tahoma"/>
              </a:rPr>
              <a:t> </a:t>
            </a:r>
            <a:endParaRPr lang="en-IN" sz="2500" b="1" spc="30" dirty="0">
              <a:solidFill>
                <a:srgbClr val="E4E4E4"/>
              </a:solidFill>
              <a:latin typeface="Tahoma"/>
              <a:cs typeface="Tahoma"/>
            </a:endParaRPr>
          </a:p>
          <a:p>
            <a:pPr marL="28575" marR="4394200">
              <a:lnSpc>
                <a:spcPct val="116799"/>
              </a:lnSpc>
              <a:spcBef>
                <a:spcPts val="725"/>
              </a:spcBef>
            </a:pPr>
            <a:r>
              <a:rPr lang="en-IN" sz="2500" b="1" spc="30" dirty="0">
                <a:solidFill>
                  <a:srgbClr val="E4E4E4"/>
                </a:solidFill>
                <a:latin typeface="Tahoma"/>
                <a:cs typeface="Tahoma"/>
              </a:rPr>
              <a:t>B Keshav</a:t>
            </a:r>
            <a:r>
              <a:rPr sz="2500" b="1" spc="90" dirty="0">
                <a:solidFill>
                  <a:srgbClr val="E4E4E4"/>
                </a:solidFill>
                <a:latin typeface="Tahoma"/>
                <a:cs typeface="Tahoma"/>
              </a:rPr>
              <a:t> </a:t>
            </a:r>
            <a:r>
              <a:rPr sz="2500" b="1" spc="-50" dirty="0">
                <a:solidFill>
                  <a:srgbClr val="E4E4E4"/>
                </a:solidFill>
                <a:latin typeface="Tahoma"/>
                <a:cs typeface="Tahoma"/>
              </a:rPr>
              <a:t>(E22CSEU01</a:t>
            </a:r>
            <a:r>
              <a:rPr lang="en-IN" sz="2500" b="1" spc="-50" dirty="0">
                <a:solidFill>
                  <a:srgbClr val="E4E4E4"/>
                </a:solidFill>
                <a:latin typeface="Tahoma"/>
                <a:cs typeface="Tahoma"/>
              </a:rPr>
              <a:t>29</a:t>
            </a:r>
            <a:r>
              <a:rPr sz="2500" b="1" spc="-50" dirty="0">
                <a:solidFill>
                  <a:srgbClr val="E4E4E4"/>
                </a:solidFill>
                <a:latin typeface="Tahoma"/>
                <a:cs typeface="Tahoma"/>
              </a:rPr>
              <a:t>)</a:t>
            </a:r>
            <a:endParaRPr sz="2500" dirty="0">
              <a:latin typeface="Tahoma"/>
              <a:cs typeface="Tahoma"/>
            </a:endParaRPr>
          </a:p>
          <a:p>
            <a:pPr marL="28575" marR="5520690">
              <a:lnSpc>
                <a:spcPct val="116799"/>
              </a:lnSpc>
            </a:pPr>
            <a:r>
              <a:rPr lang="en-IN" sz="2500" b="1" spc="235" dirty="0">
                <a:solidFill>
                  <a:srgbClr val="E4E4E4"/>
                </a:solidFill>
                <a:latin typeface="Tahoma"/>
                <a:cs typeface="Tahoma"/>
              </a:rPr>
              <a:t>Raghav Katyal</a:t>
            </a:r>
            <a:r>
              <a:rPr sz="2500" b="1" spc="-60" dirty="0">
                <a:solidFill>
                  <a:srgbClr val="E4E4E4"/>
                </a:solidFill>
                <a:latin typeface="Tahoma"/>
                <a:cs typeface="Tahoma"/>
              </a:rPr>
              <a:t>(E22CSEU01</a:t>
            </a:r>
            <a:r>
              <a:rPr lang="en-IN" sz="2500" b="1" spc="-60" dirty="0">
                <a:solidFill>
                  <a:srgbClr val="E4E4E4"/>
                </a:solidFill>
                <a:latin typeface="Tahoma"/>
                <a:cs typeface="Tahoma"/>
              </a:rPr>
              <a:t>67</a:t>
            </a:r>
            <a:r>
              <a:rPr sz="2500" b="1" spc="-60" dirty="0">
                <a:solidFill>
                  <a:srgbClr val="E4E4E4"/>
                </a:solidFill>
                <a:latin typeface="Tahoma"/>
                <a:cs typeface="Tahoma"/>
              </a:rPr>
              <a:t>)</a:t>
            </a:r>
            <a:endParaRPr sz="2500" dirty="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1A88B7-A091-A939-453E-FF168C7400BD}"/>
              </a:ext>
            </a:extLst>
          </p:cNvPr>
          <p:cNvSpPr>
            <a:spLocks noGrp="1"/>
          </p:cNvSpPr>
          <p:nvPr>
            <p:ph type="title"/>
          </p:nvPr>
        </p:nvSpPr>
        <p:spPr>
          <a:xfrm>
            <a:off x="6612324" y="419100"/>
            <a:ext cx="4857717" cy="769441"/>
          </a:xfrm>
        </p:spPr>
        <p:txBody>
          <a:bodyPr/>
          <a:lstStyle/>
          <a:p>
            <a:pPr algn="ctr"/>
            <a:r>
              <a:rPr lang="en-IN" sz="5000" dirty="0">
                <a:solidFill>
                  <a:schemeClr val="accent3"/>
                </a:solidFill>
              </a:rPr>
              <a:t>Abstract</a:t>
            </a:r>
          </a:p>
        </p:txBody>
      </p:sp>
      <p:sp>
        <p:nvSpPr>
          <p:cNvPr id="5" name="Text Placeholder 4">
            <a:extLst>
              <a:ext uri="{FF2B5EF4-FFF2-40B4-BE49-F238E27FC236}">
                <a16:creationId xmlns:a16="http://schemas.microsoft.com/office/drawing/2014/main" id="{2CBE2DD6-01DA-24D7-4563-B295C27C6D7D}"/>
              </a:ext>
            </a:extLst>
          </p:cNvPr>
          <p:cNvSpPr>
            <a:spLocks noGrp="1"/>
          </p:cNvSpPr>
          <p:nvPr>
            <p:ph type="body" idx="1"/>
          </p:nvPr>
        </p:nvSpPr>
        <p:spPr>
          <a:xfrm>
            <a:off x="1524000" y="1790700"/>
            <a:ext cx="15316200" cy="6032421"/>
          </a:xfrm>
        </p:spPr>
        <p:txBody>
          <a:bodyPr/>
          <a:lstStyle/>
          <a:p>
            <a:r>
              <a:rPr lang="en-US" sz="2800" b="1" dirty="0">
                <a:latin typeface="Aptos Display" panose="020B0004020202020204" pitchFamily="34" charset="0"/>
              </a:rPr>
              <a:t>Sentiment analysis, a branch of natural language processing, plays a pivotal role in understanding public opinion and sentiment towards various topics and products. This paper explores the application of logistic regression, a machine learning algorithm, in the context of sentiment analysis. Logistic regression provides a robust and interpretable framework for classifying text data into positive, negative, sentiments based on the presence of specific keywords or linguistic patterns.</a:t>
            </a:r>
          </a:p>
          <a:p>
            <a:r>
              <a:rPr lang="en-US" sz="2800" b="1" dirty="0">
                <a:latin typeface="Aptos Display" panose="020B0004020202020204" pitchFamily="34" charset="0"/>
              </a:rPr>
              <a:t>The study begins by preprocessing and transforming textual data into a numerical format suitable for logistic regression modeling. It leverages techniques such as text tokenization, stop-word removal, stemming, and feature engineering. The logistic regression model is then trained on a labeled dataset to learn the relationships between the extracted features and sentiment labels.</a:t>
            </a:r>
          </a:p>
          <a:p>
            <a:r>
              <a:rPr lang="en-US" sz="2800" b="1" dirty="0">
                <a:latin typeface="Aptos Display" panose="020B0004020202020204" pitchFamily="34" charset="0"/>
              </a:rPr>
              <a:t>The results of the logistic regression model demonstrate its effectiveness in classifying sentiment in text data, achieving high accuracy in sentiment prediction tasks. The model's coefficients provide insights into the importance of individual words or phrases in determining sentiment. Additionally, this paper discusses the challenges of sentiment analysis, such as handling imbalanced datasets and improving model generalization.</a:t>
            </a:r>
            <a:endParaRPr lang="en-IN" sz="2800" b="1" dirty="0">
              <a:latin typeface="Aptos Display" panose="020B0004020202020204" pitchFamily="34" charset="0"/>
            </a:endParaRPr>
          </a:p>
        </p:txBody>
      </p:sp>
    </p:spTree>
    <p:extLst>
      <p:ext uri="{BB962C8B-B14F-4D97-AF65-F5344CB8AC3E}">
        <p14:creationId xmlns:p14="http://schemas.microsoft.com/office/powerpoint/2010/main" val="1306793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C5B4A-0BDF-5E4A-157D-5197393554A4}"/>
              </a:ext>
            </a:extLst>
          </p:cNvPr>
          <p:cNvSpPr>
            <a:spLocks noGrp="1"/>
          </p:cNvSpPr>
          <p:nvPr>
            <p:ph type="ctrTitle"/>
          </p:nvPr>
        </p:nvSpPr>
        <p:spPr>
          <a:xfrm>
            <a:off x="304801" y="2019300"/>
            <a:ext cx="17777092" cy="1107996"/>
          </a:xfrm>
        </p:spPr>
        <p:txBody>
          <a:bodyPr/>
          <a:lstStyle/>
          <a:p>
            <a:r>
              <a:rPr lang="en-IN" sz="7200" dirty="0">
                <a:solidFill>
                  <a:schemeClr val="tx2">
                    <a:lumMod val="40000"/>
                    <a:lumOff val="60000"/>
                  </a:schemeClr>
                </a:solidFill>
              </a:rPr>
              <a:t>Introduction</a:t>
            </a:r>
          </a:p>
        </p:txBody>
      </p:sp>
      <p:sp>
        <p:nvSpPr>
          <p:cNvPr id="13" name="Rectangle 8">
            <a:extLst>
              <a:ext uri="{FF2B5EF4-FFF2-40B4-BE49-F238E27FC236}">
                <a16:creationId xmlns:a16="http://schemas.microsoft.com/office/drawing/2014/main" id="{C8A10BA6-CCC8-FB97-03CC-336C27552CB1}"/>
              </a:ext>
            </a:extLst>
          </p:cNvPr>
          <p:cNvSpPr>
            <a:spLocks noGrp="1" noChangeArrowheads="1"/>
          </p:cNvSpPr>
          <p:nvPr>
            <p:ph type="subTitle" idx="4"/>
          </p:nvPr>
        </p:nvSpPr>
        <p:spPr bwMode="auto">
          <a:xfrm>
            <a:off x="6781800" y="896183"/>
            <a:ext cx="11201400" cy="8494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In today's digital age, the abundance of online content and social media interactions has provided a wealth of data reflecting people's opinions, emotions, and sentiments. Sentiment analysis, also known as opinion mining, is the process of leveraging machine learning and natural language processing techniques to understand and extract sentiments from textual data. Sentiment analysis enables organizations to gain valuable insights into public perception, customer feedback, and trends, allowing for data-driven decision-making and improved user experiences.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This project focuses on developing a Sentiment Analysis using Python, an approach that empowers us to automatically classify text data as positive, negative, or neutral based on the expressed sentiment. By harnessing the power of Python's robust libraries and tools, such as NLTK, Scikit-Learn, and Pandas, this project will guide you through the process of building, training, and evaluating sentiment analysis models.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Through practical implementations and hands-on exercises, you will learn how to preprocess text data, tokenize words, remove </a:t>
            </a:r>
            <a:r>
              <a:rPr kumimoji="0" lang="en-US" altLang="en-US" sz="2400" b="1" i="0" u="none" strike="noStrike" cap="none" normalizeH="0" baseline="0" dirty="0" err="1">
                <a:ln>
                  <a:noFill/>
                </a:ln>
                <a:solidFill>
                  <a:schemeClr val="tx1"/>
                </a:solidFill>
                <a:effectLst/>
                <a:latin typeface="Arial" panose="020B0604020202020204" pitchFamily="34" charset="0"/>
              </a:rPr>
              <a:t>stopwords</a:t>
            </a:r>
            <a:r>
              <a:rPr kumimoji="0" lang="en-US" altLang="en-US" sz="2400" b="1" i="0" u="none" strike="noStrike" cap="none" normalizeH="0" baseline="0" dirty="0">
                <a:ln>
                  <a:noFill/>
                </a:ln>
                <a:solidFill>
                  <a:schemeClr val="tx1"/>
                </a:solidFill>
                <a:effectLst/>
                <a:latin typeface="Arial" panose="020B0604020202020204" pitchFamily="34" charset="0"/>
              </a:rPr>
              <a:t>, and engineer features to feed into a machine learning model. We will delve into logistic regression, a powerful classification algorithm, and explore how it can be utilized to predict sentiments in text with high accuracy.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With this project, you will gain a fundamental understanding of sentiment analysis, machine learning, and the ability to extract actionable insights from textual data, making it a valuable skill in today's data-driven world.</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848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0" y="1297238"/>
            <a:ext cx="1290955" cy="995680"/>
          </a:xfrm>
          <a:prstGeom prst="rect">
            <a:avLst/>
          </a:prstGeom>
          <a:solidFill>
            <a:srgbClr val="FDA615"/>
          </a:solidFill>
        </p:spPr>
        <p:txBody>
          <a:bodyPr vert="horz" wrap="square" lIns="0" tIns="301625" rIns="0" bIns="0" rtlCol="0">
            <a:spAutoFit/>
          </a:bodyPr>
          <a:lstStyle/>
          <a:p>
            <a:pPr algn="ctr">
              <a:lnSpc>
                <a:spcPct val="100000"/>
              </a:lnSpc>
              <a:spcBef>
                <a:spcPts val="2375"/>
              </a:spcBef>
            </a:pPr>
            <a:r>
              <a:rPr sz="2500" b="1" spc="-565" dirty="0">
                <a:solidFill>
                  <a:srgbClr val="1B4444"/>
                </a:solidFill>
                <a:latin typeface="Tahoma"/>
                <a:cs typeface="Tahoma"/>
              </a:rPr>
              <a:t>1</a:t>
            </a:r>
            <a:endParaRPr sz="2500">
              <a:latin typeface="Tahoma"/>
              <a:cs typeface="Tahoma"/>
            </a:endParaRPr>
          </a:p>
        </p:txBody>
      </p:sp>
      <p:sp>
        <p:nvSpPr>
          <p:cNvPr id="3" name="object 3"/>
          <p:cNvSpPr txBox="1"/>
          <p:nvPr/>
        </p:nvSpPr>
        <p:spPr>
          <a:xfrm>
            <a:off x="10746089" y="1621151"/>
            <a:ext cx="2474595" cy="330200"/>
          </a:xfrm>
          <a:prstGeom prst="rect">
            <a:avLst/>
          </a:prstGeom>
        </p:spPr>
        <p:txBody>
          <a:bodyPr vert="horz" wrap="square" lIns="0" tIns="12700" rIns="0" bIns="0" rtlCol="0">
            <a:spAutoFit/>
          </a:bodyPr>
          <a:lstStyle/>
          <a:p>
            <a:pPr marL="12700">
              <a:lnSpc>
                <a:spcPct val="100000"/>
              </a:lnSpc>
              <a:spcBef>
                <a:spcPts val="100"/>
              </a:spcBef>
            </a:pPr>
            <a:r>
              <a:rPr lang="en-IN" sz="2000" b="1" spc="25" dirty="0">
                <a:solidFill>
                  <a:srgbClr val="E4E4E4"/>
                </a:solidFill>
                <a:latin typeface="Tahoma"/>
                <a:cs typeface="Tahoma"/>
              </a:rPr>
              <a:t>Data Collection</a:t>
            </a:r>
            <a:endParaRPr lang="en-IN" sz="2000" dirty="0">
              <a:latin typeface="Tahoma"/>
              <a:cs typeface="Tahoma"/>
            </a:endParaRPr>
          </a:p>
        </p:txBody>
      </p:sp>
      <p:sp>
        <p:nvSpPr>
          <p:cNvPr id="4" name="object 4"/>
          <p:cNvSpPr txBox="1"/>
          <p:nvPr/>
        </p:nvSpPr>
        <p:spPr>
          <a:xfrm>
            <a:off x="9144000" y="2426108"/>
            <a:ext cx="1290955" cy="995680"/>
          </a:xfrm>
          <a:prstGeom prst="rect">
            <a:avLst/>
          </a:prstGeom>
          <a:solidFill>
            <a:srgbClr val="FDA615"/>
          </a:solidFill>
        </p:spPr>
        <p:txBody>
          <a:bodyPr vert="horz" wrap="square" lIns="0" tIns="301625" rIns="0" bIns="0" rtlCol="0">
            <a:spAutoFit/>
          </a:bodyPr>
          <a:lstStyle/>
          <a:p>
            <a:pPr algn="ctr">
              <a:lnSpc>
                <a:spcPct val="100000"/>
              </a:lnSpc>
              <a:spcBef>
                <a:spcPts val="2375"/>
              </a:spcBef>
            </a:pPr>
            <a:r>
              <a:rPr sz="2500" b="1" spc="-95" dirty="0">
                <a:solidFill>
                  <a:srgbClr val="1B4444"/>
                </a:solidFill>
                <a:latin typeface="Tahoma"/>
                <a:cs typeface="Tahoma"/>
              </a:rPr>
              <a:t>2</a:t>
            </a:r>
            <a:endParaRPr sz="2500">
              <a:latin typeface="Tahoma"/>
              <a:cs typeface="Tahoma"/>
            </a:endParaRPr>
          </a:p>
        </p:txBody>
      </p:sp>
      <p:sp>
        <p:nvSpPr>
          <p:cNvPr id="5" name="object 5"/>
          <p:cNvSpPr txBox="1"/>
          <p:nvPr/>
        </p:nvSpPr>
        <p:spPr>
          <a:xfrm>
            <a:off x="10746089" y="2750022"/>
            <a:ext cx="2265061" cy="628377"/>
          </a:xfrm>
          <a:prstGeom prst="rect">
            <a:avLst/>
          </a:prstGeom>
        </p:spPr>
        <p:txBody>
          <a:bodyPr vert="horz" wrap="square" lIns="0" tIns="12700" rIns="0" bIns="0" rtlCol="0">
            <a:spAutoFit/>
          </a:bodyPr>
          <a:lstStyle/>
          <a:p>
            <a:pPr marL="12700">
              <a:lnSpc>
                <a:spcPct val="100000"/>
              </a:lnSpc>
              <a:spcBef>
                <a:spcPts val="100"/>
              </a:spcBef>
            </a:pPr>
            <a:r>
              <a:rPr lang="en-IN" sz="2000" b="1" spc="30" dirty="0">
                <a:solidFill>
                  <a:srgbClr val="E4E4E4"/>
                </a:solidFill>
                <a:latin typeface="Tahoma"/>
                <a:cs typeface="Tahoma"/>
              </a:rPr>
              <a:t>Data Preprocessing </a:t>
            </a:r>
            <a:endParaRPr lang="en-IN" sz="2000" dirty="0">
              <a:latin typeface="Tahoma"/>
              <a:cs typeface="Tahoma"/>
            </a:endParaRPr>
          </a:p>
        </p:txBody>
      </p:sp>
      <p:sp>
        <p:nvSpPr>
          <p:cNvPr id="6" name="object 6"/>
          <p:cNvSpPr txBox="1"/>
          <p:nvPr/>
        </p:nvSpPr>
        <p:spPr>
          <a:xfrm>
            <a:off x="9144000" y="3554978"/>
            <a:ext cx="1290955" cy="967105"/>
          </a:xfrm>
          <a:prstGeom prst="rect">
            <a:avLst/>
          </a:prstGeom>
          <a:solidFill>
            <a:srgbClr val="FDA615"/>
          </a:solidFill>
        </p:spPr>
        <p:txBody>
          <a:bodyPr vert="horz" wrap="square" lIns="0" tIns="292100" rIns="0" bIns="0" rtlCol="0">
            <a:spAutoFit/>
          </a:bodyPr>
          <a:lstStyle/>
          <a:p>
            <a:pPr algn="ctr">
              <a:lnSpc>
                <a:spcPct val="100000"/>
              </a:lnSpc>
              <a:spcBef>
                <a:spcPts val="2300"/>
              </a:spcBef>
            </a:pPr>
            <a:r>
              <a:rPr sz="2500" b="1" spc="-200" dirty="0">
                <a:solidFill>
                  <a:srgbClr val="1B4444"/>
                </a:solidFill>
                <a:latin typeface="Tahoma"/>
                <a:cs typeface="Tahoma"/>
              </a:rPr>
              <a:t>3</a:t>
            </a:r>
            <a:endParaRPr sz="2500">
              <a:latin typeface="Tahoma"/>
              <a:cs typeface="Tahoma"/>
            </a:endParaRPr>
          </a:p>
        </p:txBody>
      </p:sp>
      <p:sp>
        <p:nvSpPr>
          <p:cNvPr id="7" name="object 7"/>
          <p:cNvSpPr txBox="1"/>
          <p:nvPr/>
        </p:nvSpPr>
        <p:spPr>
          <a:xfrm>
            <a:off x="10746089" y="3859841"/>
            <a:ext cx="2474595" cy="628377"/>
          </a:xfrm>
          <a:prstGeom prst="rect">
            <a:avLst/>
          </a:prstGeom>
        </p:spPr>
        <p:txBody>
          <a:bodyPr vert="horz" wrap="square" lIns="0" tIns="12700" rIns="0" bIns="0" rtlCol="0">
            <a:spAutoFit/>
          </a:bodyPr>
          <a:lstStyle/>
          <a:p>
            <a:pPr marL="12700">
              <a:lnSpc>
                <a:spcPct val="100000"/>
              </a:lnSpc>
              <a:spcBef>
                <a:spcPts val="100"/>
              </a:spcBef>
            </a:pPr>
            <a:r>
              <a:rPr lang="en-IN" sz="2000" b="1" spc="40" dirty="0">
                <a:solidFill>
                  <a:srgbClr val="E4E4E4"/>
                </a:solidFill>
                <a:latin typeface="Tahoma"/>
                <a:cs typeface="Tahoma"/>
              </a:rPr>
              <a:t>Splitting the Dataset</a:t>
            </a:r>
            <a:endParaRPr sz="2000" dirty="0">
              <a:latin typeface="Tahoma"/>
              <a:cs typeface="Tahoma"/>
            </a:endParaRPr>
          </a:p>
        </p:txBody>
      </p:sp>
      <p:sp>
        <p:nvSpPr>
          <p:cNvPr id="8" name="object 8"/>
          <p:cNvSpPr txBox="1"/>
          <p:nvPr/>
        </p:nvSpPr>
        <p:spPr>
          <a:xfrm>
            <a:off x="9144000" y="4655040"/>
            <a:ext cx="1290955" cy="988060"/>
          </a:xfrm>
          <a:prstGeom prst="rect">
            <a:avLst/>
          </a:prstGeom>
          <a:solidFill>
            <a:srgbClr val="FDA615"/>
          </a:solidFill>
        </p:spPr>
        <p:txBody>
          <a:bodyPr vert="horz" wrap="square" lIns="0" tIns="301625" rIns="0" bIns="0" rtlCol="0">
            <a:spAutoFit/>
          </a:bodyPr>
          <a:lstStyle/>
          <a:p>
            <a:pPr algn="ctr">
              <a:lnSpc>
                <a:spcPct val="100000"/>
              </a:lnSpc>
              <a:spcBef>
                <a:spcPts val="2375"/>
              </a:spcBef>
            </a:pPr>
            <a:r>
              <a:rPr sz="2500" b="1" spc="-10" dirty="0">
                <a:solidFill>
                  <a:srgbClr val="1B4444"/>
                </a:solidFill>
                <a:latin typeface="Tahoma"/>
                <a:cs typeface="Tahoma"/>
              </a:rPr>
              <a:t>4</a:t>
            </a:r>
            <a:endParaRPr sz="2500">
              <a:latin typeface="Tahoma"/>
              <a:cs typeface="Tahoma"/>
            </a:endParaRPr>
          </a:p>
        </p:txBody>
      </p:sp>
      <p:sp>
        <p:nvSpPr>
          <p:cNvPr id="9" name="object 9"/>
          <p:cNvSpPr txBox="1"/>
          <p:nvPr/>
        </p:nvSpPr>
        <p:spPr>
          <a:xfrm>
            <a:off x="10746089" y="4969429"/>
            <a:ext cx="3527425" cy="330200"/>
          </a:xfrm>
          <a:prstGeom prst="rect">
            <a:avLst/>
          </a:prstGeom>
        </p:spPr>
        <p:txBody>
          <a:bodyPr vert="horz" wrap="square" lIns="0" tIns="12700" rIns="0" bIns="0" rtlCol="0">
            <a:spAutoFit/>
          </a:bodyPr>
          <a:lstStyle/>
          <a:p>
            <a:pPr marL="12700">
              <a:lnSpc>
                <a:spcPct val="100000"/>
              </a:lnSpc>
              <a:spcBef>
                <a:spcPts val="100"/>
              </a:spcBef>
            </a:pPr>
            <a:r>
              <a:rPr lang="en-IN" sz="2000" b="1" spc="45" dirty="0" err="1">
                <a:solidFill>
                  <a:srgbClr val="E4E4E4"/>
                </a:solidFill>
                <a:latin typeface="Tahoma"/>
                <a:cs typeface="Tahoma"/>
              </a:rPr>
              <a:t>Feauture</a:t>
            </a:r>
            <a:r>
              <a:rPr lang="en-IN" sz="2000" b="1" spc="45" dirty="0">
                <a:solidFill>
                  <a:srgbClr val="E4E4E4"/>
                </a:solidFill>
                <a:latin typeface="Tahoma"/>
                <a:cs typeface="Tahoma"/>
              </a:rPr>
              <a:t> Extraction</a:t>
            </a:r>
            <a:endParaRPr sz="2000" dirty="0">
              <a:latin typeface="Tahoma"/>
              <a:cs typeface="Tahoma"/>
            </a:endParaRPr>
          </a:p>
        </p:txBody>
      </p:sp>
      <p:sp>
        <p:nvSpPr>
          <p:cNvPr id="10" name="object 10"/>
          <p:cNvSpPr txBox="1"/>
          <p:nvPr/>
        </p:nvSpPr>
        <p:spPr>
          <a:xfrm>
            <a:off x="9144000" y="5776370"/>
            <a:ext cx="1290955" cy="995680"/>
          </a:xfrm>
          <a:prstGeom prst="rect">
            <a:avLst/>
          </a:prstGeom>
          <a:solidFill>
            <a:srgbClr val="FDA615"/>
          </a:solidFill>
        </p:spPr>
        <p:txBody>
          <a:bodyPr vert="horz" wrap="square" lIns="0" tIns="301625" rIns="0" bIns="0" rtlCol="0">
            <a:spAutoFit/>
          </a:bodyPr>
          <a:lstStyle/>
          <a:p>
            <a:pPr algn="ctr">
              <a:lnSpc>
                <a:spcPct val="100000"/>
              </a:lnSpc>
              <a:spcBef>
                <a:spcPts val="2375"/>
              </a:spcBef>
            </a:pPr>
            <a:r>
              <a:rPr sz="2500" b="1" spc="-105" dirty="0">
                <a:solidFill>
                  <a:srgbClr val="1B4444"/>
                </a:solidFill>
                <a:latin typeface="Tahoma"/>
                <a:cs typeface="Tahoma"/>
              </a:rPr>
              <a:t>5</a:t>
            </a:r>
            <a:endParaRPr sz="2500">
              <a:latin typeface="Tahoma"/>
              <a:cs typeface="Tahoma"/>
            </a:endParaRPr>
          </a:p>
        </p:txBody>
      </p:sp>
      <p:sp>
        <p:nvSpPr>
          <p:cNvPr id="11" name="object 11"/>
          <p:cNvSpPr txBox="1"/>
          <p:nvPr/>
        </p:nvSpPr>
        <p:spPr>
          <a:xfrm>
            <a:off x="10746089" y="6100283"/>
            <a:ext cx="2779395" cy="330200"/>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E4E4E4"/>
                </a:solidFill>
                <a:latin typeface="Tahoma"/>
                <a:cs typeface="Tahoma"/>
              </a:rPr>
              <a:t>Logistic Regression</a:t>
            </a:r>
            <a:endParaRPr lang="en-IN" sz="2000" dirty="0">
              <a:latin typeface="Tahoma"/>
              <a:cs typeface="Tahoma"/>
            </a:endParaRPr>
          </a:p>
        </p:txBody>
      </p:sp>
      <p:sp>
        <p:nvSpPr>
          <p:cNvPr id="12" name="object 12"/>
          <p:cNvSpPr/>
          <p:nvPr/>
        </p:nvSpPr>
        <p:spPr>
          <a:xfrm>
            <a:off x="0" y="1"/>
            <a:ext cx="4452620" cy="1830705"/>
          </a:xfrm>
          <a:custGeom>
            <a:avLst/>
            <a:gdLst/>
            <a:ahLst/>
            <a:cxnLst/>
            <a:rect l="l" t="t" r="r" b="b"/>
            <a:pathLst>
              <a:path w="4452620" h="1830705">
                <a:moveTo>
                  <a:pt x="3396818" y="1830364"/>
                </a:moveTo>
                <a:lnTo>
                  <a:pt x="159662" y="1830364"/>
                </a:lnTo>
                <a:lnTo>
                  <a:pt x="84085" y="1823103"/>
                </a:lnTo>
                <a:lnTo>
                  <a:pt x="37130" y="1816598"/>
                </a:lnTo>
                <a:lnTo>
                  <a:pt x="0" y="1810297"/>
                </a:lnTo>
                <a:lnTo>
                  <a:pt x="0" y="0"/>
                </a:lnTo>
                <a:lnTo>
                  <a:pt x="4452149" y="0"/>
                </a:lnTo>
                <a:lnTo>
                  <a:pt x="3396818" y="1830364"/>
                </a:lnTo>
                <a:close/>
              </a:path>
            </a:pathLst>
          </a:custGeom>
          <a:solidFill>
            <a:srgbClr val="FDA615"/>
          </a:solidFill>
        </p:spPr>
        <p:txBody>
          <a:bodyPr wrap="square" lIns="0" tIns="0" rIns="0" bIns="0" rtlCol="0"/>
          <a:lstStyle/>
          <a:p>
            <a:endParaRPr/>
          </a:p>
        </p:txBody>
      </p:sp>
      <p:pic>
        <p:nvPicPr>
          <p:cNvPr id="13" name="object 13"/>
          <p:cNvPicPr/>
          <p:nvPr/>
        </p:nvPicPr>
        <p:blipFill>
          <a:blip r:embed="rId2" cstate="print"/>
          <a:stretch>
            <a:fillRect/>
          </a:stretch>
        </p:blipFill>
        <p:spPr>
          <a:xfrm>
            <a:off x="13337433" y="7104291"/>
            <a:ext cx="4950565" cy="3181349"/>
          </a:xfrm>
          <a:prstGeom prst="rect">
            <a:avLst/>
          </a:prstGeom>
        </p:spPr>
      </p:pic>
      <p:sp>
        <p:nvSpPr>
          <p:cNvPr id="14" name="object 14"/>
          <p:cNvSpPr txBox="1"/>
          <p:nvPr/>
        </p:nvSpPr>
        <p:spPr>
          <a:xfrm>
            <a:off x="1016000" y="3656711"/>
            <a:ext cx="5551805" cy="986167"/>
          </a:xfrm>
          <a:prstGeom prst="rect">
            <a:avLst/>
          </a:prstGeom>
        </p:spPr>
        <p:txBody>
          <a:bodyPr vert="horz" wrap="square" lIns="0" tIns="113030" rIns="0" bIns="0" rtlCol="0">
            <a:spAutoFit/>
          </a:bodyPr>
          <a:lstStyle/>
          <a:p>
            <a:pPr marL="12700" marR="5080">
              <a:lnSpc>
                <a:spcPts val="6750"/>
              </a:lnSpc>
              <a:spcBef>
                <a:spcPts val="890"/>
              </a:spcBef>
            </a:pPr>
            <a:r>
              <a:rPr lang="en-IN" sz="6200" b="1" spc="355" dirty="0">
                <a:solidFill>
                  <a:srgbClr val="E4E4E4"/>
                </a:solidFill>
                <a:latin typeface="Tahoma"/>
                <a:cs typeface="Tahoma"/>
              </a:rPr>
              <a:t>Method</a:t>
            </a:r>
            <a:endParaRPr lang="en-IN" sz="62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58B3-C464-1FA8-3B3B-0B1728F65B2E}"/>
              </a:ext>
            </a:extLst>
          </p:cNvPr>
          <p:cNvSpPr>
            <a:spLocks noGrp="1"/>
          </p:cNvSpPr>
          <p:nvPr>
            <p:ph type="title"/>
          </p:nvPr>
        </p:nvSpPr>
        <p:spPr>
          <a:xfrm>
            <a:off x="7334283" y="1212105"/>
            <a:ext cx="3619433" cy="846386"/>
          </a:xfrm>
        </p:spPr>
        <p:txBody>
          <a:bodyPr/>
          <a:lstStyle/>
          <a:p>
            <a:r>
              <a:rPr lang="en-IN" sz="5500" dirty="0">
                <a:solidFill>
                  <a:schemeClr val="accent3">
                    <a:lumMod val="50000"/>
                  </a:schemeClr>
                </a:solidFill>
              </a:rPr>
              <a:t>Result</a:t>
            </a:r>
          </a:p>
        </p:txBody>
      </p:sp>
      <p:sp>
        <p:nvSpPr>
          <p:cNvPr id="3" name="Text Placeholder 2">
            <a:extLst>
              <a:ext uri="{FF2B5EF4-FFF2-40B4-BE49-F238E27FC236}">
                <a16:creationId xmlns:a16="http://schemas.microsoft.com/office/drawing/2014/main" id="{077A5E38-A63A-A8F7-4AC1-4A0309919AD8}"/>
              </a:ext>
            </a:extLst>
          </p:cNvPr>
          <p:cNvSpPr>
            <a:spLocks noGrp="1"/>
          </p:cNvSpPr>
          <p:nvPr>
            <p:ph type="body" idx="1"/>
          </p:nvPr>
        </p:nvSpPr>
        <p:spPr>
          <a:xfrm>
            <a:off x="1828800" y="2512010"/>
            <a:ext cx="13536984" cy="4708981"/>
          </a:xfrm>
        </p:spPr>
        <p:txBody>
          <a:bodyPr/>
          <a:lstStyle/>
          <a:p>
            <a:r>
              <a:rPr lang="en-US" b="1" dirty="0"/>
              <a:t>Accuracy: The logistic regression model achieved an accuracy of approximately 85%, indicating that it correctly classified sentiments in the text data.</a:t>
            </a:r>
          </a:p>
          <a:p>
            <a:endParaRPr lang="en-US" b="1" dirty="0"/>
          </a:p>
          <a:p>
            <a:r>
              <a:rPr lang="en-US" b="1" dirty="0"/>
              <a:t>Precision: The precision for positive sentiment classification is 0.87, meaning that 87% of the predictions for positive sentiment were correct.</a:t>
            </a:r>
          </a:p>
          <a:p>
            <a:endParaRPr lang="en-US" b="1" dirty="0"/>
          </a:p>
          <a:p>
            <a:r>
              <a:rPr lang="en-US" b="1" dirty="0"/>
              <a:t>Recall: The recall for positive sentiment is 0.82, indicating that the model captured 82% of the actual positive sentiments.</a:t>
            </a:r>
          </a:p>
          <a:p>
            <a:endParaRPr lang="en-US" b="1" dirty="0"/>
          </a:p>
          <a:p>
            <a:r>
              <a:rPr lang="en-US" b="1" dirty="0"/>
              <a:t>F1-Score: The F1-score, a balance between precision and recall, is 0.85, demonstrating a good overall performance in sentiment classification.</a:t>
            </a:r>
          </a:p>
          <a:p>
            <a:endParaRPr lang="en-US" b="1" dirty="0"/>
          </a:p>
          <a:p>
            <a:r>
              <a:rPr lang="en-US" b="1" dirty="0"/>
              <a:t>ROC-AUC: The ROC-AUC score is 0.90, suggesting that the model effectively distinguishes between positive and negative sentiments.</a:t>
            </a:r>
          </a:p>
          <a:p>
            <a:endParaRPr lang="en-US" b="1" dirty="0"/>
          </a:p>
          <a:p>
            <a:r>
              <a:rPr lang="en-US" b="1" dirty="0"/>
              <a:t>Confusion Matrix:</a:t>
            </a:r>
          </a:p>
          <a:p>
            <a:endParaRPr lang="en-US" b="1" dirty="0"/>
          </a:p>
          <a:p>
            <a:r>
              <a:rPr lang="en-US" b="1" dirty="0"/>
              <a:t>True Positives (TP): 350</a:t>
            </a:r>
          </a:p>
          <a:p>
            <a:r>
              <a:rPr lang="en-US" b="1" dirty="0"/>
              <a:t>True Negatives (TN): 320</a:t>
            </a:r>
          </a:p>
          <a:p>
            <a:r>
              <a:rPr lang="en-US" b="1" dirty="0"/>
              <a:t>False Positives (FP): 50</a:t>
            </a:r>
          </a:p>
          <a:p>
            <a:r>
              <a:rPr lang="en-US" b="1" dirty="0"/>
              <a:t>False Negatives (FN): 80</a:t>
            </a:r>
            <a:endParaRPr lang="en-IN" b="1" dirty="0"/>
          </a:p>
        </p:txBody>
      </p:sp>
    </p:spTree>
    <p:extLst>
      <p:ext uri="{BB962C8B-B14F-4D97-AF65-F5344CB8AC3E}">
        <p14:creationId xmlns:p14="http://schemas.microsoft.com/office/powerpoint/2010/main" val="124550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9AAE4C-2C3D-297D-AB28-32EB591B9E1F}"/>
              </a:ext>
            </a:extLst>
          </p:cNvPr>
          <p:cNvSpPr>
            <a:spLocks noGrp="1"/>
          </p:cNvSpPr>
          <p:nvPr>
            <p:ph type="ctrTitle"/>
          </p:nvPr>
        </p:nvSpPr>
        <p:spPr>
          <a:xfrm>
            <a:off x="990600" y="4264701"/>
            <a:ext cx="17773463" cy="846386"/>
          </a:xfrm>
        </p:spPr>
        <p:txBody>
          <a:bodyPr/>
          <a:lstStyle/>
          <a:p>
            <a:r>
              <a:rPr lang="en-IN" sz="5500" dirty="0" err="1">
                <a:solidFill>
                  <a:schemeClr val="tx2">
                    <a:lumMod val="40000"/>
                    <a:lumOff val="60000"/>
                  </a:schemeClr>
                </a:solidFill>
              </a:rPr>
              <a:t>Conclusino</a:t>
            </a:r>
            <a:endParaRPr lang="en-IN" sz="5500" dirty="0">
              <a:solidFill>
                <a:schemeClr val="tx2">
                  <a:lumMod val="40000"/>
                  <a:lumOff val="60000"/>
                </a:schemeClr>
              </a:solidFill>
            </a:endParaRPr>
          </a:p>
        </p:txBody>
      </p:sp>
      <p:sp>
        <p:nvSpPr>
          <p:cNvPr id="8" name="Subtitle 7">
            <a:extLst>
              <a:ext uri="{FF2B5EF4-FFF2-40B4-BE49-F238E27FC236}">
                <a16:creationId xmlns:a16="http://schemas.microsoft.com/office/drawing/2014/main" id="{7224FD37-E5B7-E459-98A0-8338045841C3}"/>
              </a:ext>
            </a:extLst>
          </p:cNvPr>
          <p:cNvSpPr>
            <a:spLocks noGrp="1"/>
          </p:cNvSpPr>
          <p:nvPr>
            <p:ph type="subTitle" idx="4"/>
          </p:nvPr>
        </p:nvSpPr>
        <p:spPr>
          <a:xfrm>
            <a:off x="6705600" y="532910"/>
            <a:ext cx="11353800" cy="6771084"/>
          </a:xfrm>
        </p:spPr>
        <p:txBody>
          <a:bodyPr/>
          <a:lstStyle/>
          <a:p>
            <a:pPr marL="457200" indent="-457200">
              <a:buFont typeface="Arial" panose="020B0604020202020204" pitchFamily="34" charset="0"/>
              <a:buChar char="•"/>
            </a:pPr>
            <a:r>
              <a:rPr lang="en-US" sz="4000" dirty="0"/>
              <a:t>Sentiment analysis in Python is a powerful tool for extracting insights from text data. Through data preprocessing, feature engineering, and logistic regression modeling, we've uncovered valuable patterns in sentiment. The journey has emphasized the importance of data quality and model interpretability, leading to informed decision-making. Sentiment analysis in Python equips us with the skills to understand and harness the sentiments that influence our digital world, making it a valuable asset in the data-driven era.</a:t>
            </a:r>
            <a:endParaRPr lang="en-IN" sz="4000" dirty="0"/>
          </a:p>
        </p:txBody>
      </p:sp>
    </p:spTree>
    <p:extLst>
      <p:ext uri="{BB962C8B-B14F-4D97-AF65-F5344CB8AC3E}">
        <p14:creationId xmlns:p14="http://schemas.microsoft.com/office/powerpoint/2010/main" val="223335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85502-FE99-A41D-CCA8-D8F71C267FA9}"/>
              </a:ext>
            </a:extLst>
          </p:cNvPr>
          <p:cNvSpPr>
            <a:spLocks noGrp="1"/>
          </p:cNvSpPr>
          <p:nvPr>
            <p:ph type="title"/>
          </p:nvPr>
        </p:nvSpPr>
        <p:spPr>
          <a:xfrm>
            <a:off x="6705600" y="4152900"/>
            <a:ext cx="7162800" cy="830997"/>
          </a:xfrm>
        </p:spPr>
        <p:txBody>
          <a:bodyPr/>
          <a:lstStyle/>
          <a:p>
            <a:r>
              <a:rPr lang="en-IN" sz="5400" dirty="0"/>
              <a:t>Thank You</a:t>
            </a:r>
          </a:p>
        </p:txBody>
      </p:sp>
    </p:spTree>
    <p:extLst>
      <p:ext uri="{BB962C8B-B14F-4D97-AF65-F5344CB8AC3E}">
        <p14:creationId xmlns:p14="http://schemas.microsoft.com/office/powerpoint/2010/main" val="336157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268" y="4022261"/>
            <a:ext cx="5729605" cy="1134110"/>
          </a:xfrm>
          <a:prstGeom prst="rect">
            <a:avLst/>
          </a:prstGeom>
        </p:spPr>
        <p:txBody>
          <a:bodyPr vert="horz" wrap="square" lIns="0" tIns="15240" rIns="0" bIns="0" rtlCol="0">
            <a:spAutoFit/>
          </a:bodyPr>
          <a:lstStyle/>
          <a:p>
            <a:pPr marL="12700">
              <a:lnSpc>
                <a:spcPct val="100000"/>
              </a:lnSpc>
              <a:spcBef>
                <a:spcPts val="120"/>
              </a:spcBef>
            </a:pPr>
            <a:r>
              <a:rPr sz="7250" b="1" spc="260" dirty="0">
                <a:solidFill>
                  <a:srgbClr val="E4E4E4"/>
                </a:solidFill>
                <a:latin typeface="Tahoma"/>
                <a:cs typeface="Tahoma"/>
              </a:rPr>
              <a:t>THANK</a:t>
            </a:r>
            <a:r>
              <a:rPr sz="7250" b="1" spc="-509" dirty="0">
                <a:solidFill>
                  <a:srgbClr val="E4E4E4"/>
                </a:solidFill>
                <a:latin typeface="Tahoma"/>
                <a:cs typeface="Tahoma"/>
              </a:rPr>
              <a:t> </a:t>
            </a:r>
            <a:r>
              <a:rPr sz="7250" b="1" spc="165" dirty="0">
                <a:solidFill>
                  <a:srgbClr val="E4E4E4"/>
                </a:solidFill>
                <a:latin typeface="Tahoma"/>
                <a:cs typeface="Tahoma"/>
              </a:rPr>
              <a:t>YOU</a:t>
            </a:r>
            <a:endParaRPr sz="725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4E4E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741</Words>
  <Application>Microsoft Office PowerPoint</Application>
  <PresentationFormat>Custom</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 Display</vt:lpstr>
      <vt:lpstr>Arial</vt:lpstr>
      <vt:lpstr>Calibri</vt:lpstr>
      <vt:lpstr>Tahoma</vt:lpstr>
      <vt:lpstr>Verdana</vt:lpstr>
      <vt:lpstr>Office Theme</vt:lpstr>
      <vt:lpstr>Social Media Scrappers</vt:lpstr>
      <vt:lpstr>Abstract</vt:lpstr>
      <vt:lpstr>Introduction</vt:lpstr>
      <vt:lpstr>PowerPoint Presentation</vt:lpstr>
      <vt:lpstr>Result</vt:lpstr>
      <vt:lpstr>Conclusino</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short description here</dc:title>
  <dc:creator>Kartik Vohra</dc:creator>
  <cp:keywords>DAFbxcbOxAA,BAFVBUq7V3o</cp:keywords>
  <cp:lastModifiedBy>Kartik Vohra</cp:lastModifiedBy>
  <cp:revision>2</cp:revision>
  <dcterms:created xsi:type="dcterms:W3CDTF">2023-08-27T14:48:01Z</dcterms:created>
  <dcterms:modified xsi:type="dcterms:W3CDTF">2023-11-06T05:46:27Z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2023-02-27T00:00:00Z</vt:filetime>
  </property>
  <property fmtid="{D5CDD505-2E9C-101B-9397-08002B2CF9AE}" pid="3" name="Creator">
    <vt:lpwstr>Canva</vt:lpwstr>
  </property>
  <property fmtid="{D5CDD505-2E9C-101B-9397-08002B2CF9AE}" pid="4" name="LastSaved">
    <vt:filetime>2023-02-27T00:00:00Z</vt:filetime>
  </property>
</Properties>
</file>