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9" r:id="rId3"/>
    <p:sldId id="268" r:id="rId4"/>
    <p:sldId id="257" r:id="rId5"/>
    <p:sldId id="258" r:id="rId6"/>
    <p:sldId id="261" r:id="rId7"/>
    <p:sldId id="259" r:id="rId8"/>
    <p:sldId id="262" r:id="rId9"/>
    <p:sldId id="263" r:id="rId10"/>
    <p:sldId id="271" r:id="rId11"/>
    <p:sldId id="266" r:id="rId12"/>
    <p:sldId id="267" r:id="rId13"/>
    <p:sldId id="264" r:id="rId14"/>
    <p:sldId id="265" r:id="rId15"/>
    <p:sldId id="260" r:id="rId16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67B3-99BC-D8F8-95DE-797C9C4A5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A5273-0004-B1B7-063A-A1840DFD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45F7-DFC5-767A-1260-5F4B290D8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4B2F6-A26E-D54B-C108-A49BC6E3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7B6B-BD8B-F139-DB92-F445C1AE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6689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CB77-86D1-C65A-B1F2-F10D5CF4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1B10B-3F95-6161-76A3-B5F6994F7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2103-4870-413B-A6ED-A28E30CC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90AB-42B3-EDC8-DC4F-AF321C09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BD333-6A01-08F3-C928-01DBBD5A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940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4E1C5-8F7B-7895-D909-BED5903E2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B3265-78DD-BDC5-4A1E-98A661423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A577F-8539-5087-72E2-DA2437E8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524AD-A118-FBAA-9E10-8EA4E42B6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0D698-601A-4F13-D2A9-F78FF1DA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396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CE30-A9D3-ACE0-07C7-B937E60B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10FB8-2677-B771-8794-4C2DC16F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D08DA-B1CC-9308-B1AA-232C7FEA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375D-46CC-AC95-78BC-3E520814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2061-58C2-564C-1A06-435AF5D0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6960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CD3B-4EC8-8FA3-F1BE-9BD837FDD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8879-4173-86B6-9545-C14A1357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EF62-2869-BF81-1A0A-BA5C559A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8E64-87A5-FD93-FBF0-DB1CF482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542D3-E96F-DE48-D054-E0A0DF9C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2285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504-4452-4646-9F71-29C5503F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B559-74F1-6831-DBB8-E44333752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3BAD6-A68C-06B1-999A-48C95CD1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6F47-9D0C-1C2D-C9C3-47A4D0A8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FFB2-9D79-D64A-2C8E-69E59D03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F4A8C-5F84-5A0C-9978-97617511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696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0A61-239D-E24E-1C05-B18E5751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D6074-F4C0-DA54-FB4A-F16051A4B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28152-2B3B-0789-9EDD-3ABA210BA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31CFB7-86EC-FE18-E856-724535431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19107-8B85-FE03-90C1-CE16C2A4A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FB3FD-C931-6952-09FA-D951ADE5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5D28F-60CA-997C-9F60-42013DB3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088D6-FC98-4B0A-708B-71A3D6A4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686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C5142-FC9C-7F24-3BDC-B9176C6E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D8146-833A-A0D4-336D-B5772328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16D31-179E-ECA1-4835-8E5C1393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56DDD-1F0F-3493-FCCD-37352ADD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317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709AE-9191-4E72-B4C5-9BEF3C33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1ABA6-4D68-F6A2-32DA-CDB48E21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EE7C1-1E34-A15C-A46E-4806E2D7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4735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42B0-FAAB-064A-9AE3-981BC0E6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E0D5-976A-6EDE-CAF8-FEDEADB8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BFB5B-DD47-142E-8EAF-98B528217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1BDE1-9B80-3CFD-2424-EF67E0CB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907C7-6EF0-F0B4-7935-44AAD115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11355-1321-3C76-692B-E0C06089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1784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FB93-B02A-10C8-F93B-245C15C2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EC360-5836-44EE-4E84-5C32A170A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8018C-31D2-F7AD-A4A2-5868CD50F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90B77-C2B2-9A3A-FAE4-A68EEA25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A474F-622F-BC17-C2DF-804566D8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52A82-C586-24BA-D68B-04699CDC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3240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9A22D-4F88-DF3B-4F5F-44375AF4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F1A55-6B0A-E6F7-1530-AA1CA3426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14A6B-B66B-39D0-5FF5-9326F319A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AFD93-AE0C-4DBB-91D4-EB7EF18AE01E}" type="datetimeFigureOut">
              <a:rPr lang="fa-IR" smtClean="0"/>
              <a:t>23/10/1446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7280B-48EC-414E-88F4-6D2EF4E14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75B4-2DEF-518B-91BD-2DF2DE974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A5EEB-5F5B-494E-ABFB-2D1B118A18BD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40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oserver.org/stable/en/user/data/vector/featurepregen.html" TargetMode="External"/><Relationship Id="rId2" Type="http://schemas.openxmlformats.org/officeDocument/2006/relationships/hyperlink" Target="https://docs.geotools.org/latest/userguide/library/data/pregeneralize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ocs.geoserver.org/stable/en/user/tutorials/feature-pregeneralized/feature-pregeneralized_tutorial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eoserver.org/downloa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84A3915-0657-9996-6C3D-2F6EC623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97B62-3BA6-43A1-F588-6E8C27ECF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6" t="16312" r="13499" b="8794"/>
          <a:stretch/>
        </p:blipFill>
        <p:spPr>
          <a:xfrm>
            <a:off x="4747099" y="1903815"/>
            <a:ext cx="2393004" cy="2470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8884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BB9B-2DB9-4ED6-69E8-ACDAFB02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b="1" dirty="0"/>
              <a:t>6) ایجاد فایل</a:t>
            </a:r>
            <a:r>
              <a:rPr lang="de-DE" b="1" dirty="0"/>
              <a:t>XML</a:t>
            </a:r>
            <a:r>
              <a:rPr lang="de-DE" dirty="0"/>
              <a:t> </a:t>
            </a:r>
            <a:r>
              <a:rPr lang="fa-IR" dirty="0"/>
              <a:t>: فایل </a:t>
            </a:r>
            <a:r>
              <a:rPr lang="fa-IR" dirty="0" err="1"/>
              <a:t>پیکربندی</a:t>
            </a:r>
            <a:r>
              <a:rPr lang="fa-IR" dirty="0"/>
              <a:t> </a:t>
            </a:r>
            <a:r>
              <a:rPr lang="de-DE" dirty="0"/>
              <a:t>XML </a:t>
            </a:r>
            <a:r>
              <a:rPr lang="fa-IR" dirty="0"/>
              <a:t>(مانند </a:t>
            </a:r>
            <a:r>
              <a:rPr lang="de-DE" dirty="0"/>
              <a:t>geninfo_shapefile.xml</a:t>
            </a:r>
            <a:r>
              <a:rPr lang="fa-IR" dirty="0"/>
              <a:t>)</a:t>
            </a:r>
            <a:r>
              <a:rPr lang="de-DE" dirty="0"/>
              <a:t> </a:t>
            </a:r>
            <a:r>
              <a:rPr lang="fa-IR" dirty="0"/>
              <a:t>برای تعریف سطوح ساده‌ سازی و منابع داده ایجاد کنید.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endParaRPr lang="fa-IR" dirty="0"/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b="1" dirty="0"/>
              <a:t>7) پیکر بندی مخزن داده</a:t>
            </a:r>
            <a:r>
              <a:rPr lang="fa-IR" dirty="0"/>
              <a:t>: در </a:t>
            </a:r>
            <a:r>
              <a:rPr lang="de-DE" dirty="0"/>
              <a:t>GeoServer، </a:t>
            </a:r>
            <a:r>
              <a:rPr lang="fa-IR" dirty="0"/>
              <a:t>مخزن داده را با استفاده از کلاس‌ های خاص افزونه تنظیم کنید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endParaRPr lang="fa-IR" dirty="0"/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/>
              <a:t>مانند </a:t>
            </a:r>
            <a:r>
              <a:rPr lang="de-DE" dirty="0"/>
              <a:t>RepositoryClassName</a:t>
            </a:r>
            <a:r>
              <a:rPr lang="fa-IR" dirty="0"/>
              <a:t> و </a:t>
            </a:r>
            <a:r>
              <a:rPr lang="de-DE" dirty="0"/>
              <a:t>GeneralizationInfosProviderClassName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fa-I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DE0D12-31ED-1E5E-4618-9A4E6BAD621F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45BE8-DC28-854A-16F6-84D7609A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7B8011-AC54-C2F4-5138-46020C8D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79088"/>
            <a:ext cx="11018521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فرآیند نصب و راه ‌اندازی</a:t>
            </a:r>
          </a:p>
        </p:txBody>
      </p:sp>
    </p:spTree>
    <p:extLst>
      <p:ext uri="{BB962C8B-B14F-4D97-AF65-F5344CB8AC3E}">
        <p14:creationId xmlns:p14="http://schemas.microsoft.com/office/powerpoint/2010/main" val="236858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4FBA-4C2D-6A8C-02AE-F57013A6B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" y="1574293"/>
            <a:ext cx="11477234" cy="2143260"/>
          </a:xfrm>
        </p:spPr>
        <p:txBody>
          <a:bodyPr>
            <a:normAutofit fontScale="92500" lnSpcReduction="10000"/>
          </a:bodyPr>
          <a:lstStyle/>
          <a:p>
            <a:pPr marL="0" indent="0" algn="r" rtl="1">
              <a:lnSpc>
                <a:spcPct val="110000"/>
              </a:lnSpc>
              <a:spcBef>
                <a:spcPts val="0"/>
              </a:spcBef>
              <a:buNone/>
            </a:pPr>
            <a:r>
              <a:rPr lang="fa-IR" b="1" dirty="0">
                <a:effectLst/>
              </a:rPr>
              <a:t>افزونه دو روش استقرار ارائه می‌ دهد:</a:t>
            </a:r>
          </a:p>
          <a:p>
            <a:pPr marL="0" indent="0" algn="just" rtl="1">
              <a:lnSpc>
                <a:spcPct val="110000"/>
              </a:lnSpc>
              <a:spcBef>
                <a:spcPts val="0"/>
              </a:spcBef>
              <a:buNone/>
            </a:pPr>
            <a:r>
              <a:rPr lang="fa-IR" b="1" dirty="0"/>
              <a:t>استقرار مخفی</a:t>
            </a:r>
            <a:r>
              <a:rPr lang="fa-IR" dirty="0"/>
              <a:t>: در این روش، یک نوع ویژگی واحد (مانند </a:t>
            </a:r>
            <a:r>
              <a:rPr lang="de-DE" dirty="0"/>
              <a:t>GenStreams</a:t>
            </a:r>
            <a:r>
              <a:rPr lang="fa-IR" dirty="0"/>
              <a:t>)</a:t>
            </a:r>
            <a:r>
              <a:rPr lang="de-DE" dirty="0"/>
              <a:t> </a:t>
            </a:r>
            <a:r>
              <a:rPr lang="fa-IR" dirty="0"/>
              <a:t>به کاربر ارائه می ‌شود و</a:t>
            </a:r>
            <a:r>
              <a:rPr lang="de-DE" dirty="0"/>
              <a:t>GeoServer </a:t>
            </a:r>
            <a:r>
              <a:rPr lang="fa-IR" dirty="0"/>
              <a:t> به ‌صورت داخلی هندسه مناسب را بر اساس مقیاس انتخاب می ‌کند.</a:t>
            </a:r>
          </a:p>
          <a:p>
            <a:pPr marL="0" indent="0" algn="just" rtl="1">
              <a:lnSpc>
                <a:spcPct val="110000"/>
              </a:lnSpc>
              <a:spcBef>
                <a:spcPts val="0"/>
              </a:spcBef>
              <a:buNone/>
            </a:pPr>
            <a:r>
              <a:rPr lang="fa-IR" dirty="0"/>
              <a:t> فایل </a:t>
            </a:r>
            <a:r>
              <a:rPr lang="de-DE" dirty="0"/>
              <a:t>XML </a:t>
            </a:r>
            <a:r>
              <a:rPr lang="fa-IR" dirty="0"/>
              <a:t> نمونه: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fa-I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4FC4F-0528-43A1-9A32-5E1BD8532CAA}"/>
              </a:ext>
            </a:extLst>
          </p:cNvPr>
          <p:cNvSpPr txBox="1"/>
          <p:nvPr/>
        </p:nvSpPr>
        <p:spPr>
          <a:xfrm>
            <a:off x="2175753" y="3918603"/>
            <a:ext cx="8375515" cy="2246769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de-DE" sz="2000" dirty="0"/>
              <a:t>&lt;GeneralizationInfo dataSourceName="file:data/streams/0/streams.shp" featureName="GenStreams" baseFeatureName="streams" geomPropertyName="the_geom"&gt;</a:t>
            </a:r>
          </a:p>
          <a:p>
            <a:r>
              <a:rPr lang="de-DE" sz="2000" dirty="0"/>
              <a:t>    &lt;Generalization dataSourceName="file:data/streams/5.0/streams.shp" distance="5" featureName="streams" geomPropertyName="the_geom"/&gt;</a:t>
            </a:r>
          </a:p>
          <a:p>
            <a:r>
              <a:rPr lang="de-DE" sz="2000" dirty="0"/>
              <a:t>    ...</a:t>
            </a:r>
          </a:p>
          <a:p>
            <a:r>
              <a:rPr lang="de-DE" sz="2000" dirty="0"/>
              <a:t>&lt;/GeneralizationInfo&gt;</a:t>
            </a:r>
            <a:endParaRPr lang="fa-I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929AF-2924-33D5-D3C6-866AEE2D3521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0FF72-2C21-EA14-25A3-FAE20275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C07EA-3FE2-A11F-5641-B920CF19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7354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گزینه‌ های استقرار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47261-1FBA-57D0-2B9E-F0CBF3DC272B}"/>
              </a:ext>
            </a:extLst>
          </p:cNvPr>
          <p:cNvSpPr txBox="1"/>
          <p:nvPr/>
        </p:nvSpPr>
        <p:spPr>
          <a:xfrm>
            <a:off x="2884252" y="3117874"/>
            <a:ext cx="6254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dirty="0">
                <a:solidFill>
                  <a:srgbClr val="FF0000"/>
                </a:solidFill>
              </a:rPr>
              <a:t>(کاربر فقط یک لایه </a:t>
            </a:r>
            <a:r>
              <a:rPr lang="fa-IR" dirty="0" err="1">
                <a:solidFill>
                  <a:srgbClr val="FF0000"/>
                </a:solidFill>
              </a:rPr>
              <a:t>می‌بیند</a:t>
            </a:r>
            <a:r>
              <a:rPr lang="fa-I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946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6C32C9-40D4-7EA0-AE4A-6D936E142BCE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F4B0-5E20-ADC5-6E1E-E8CFEB3F2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b="1" dirty="0"/>
              <a:t>استقرار عمومی</a:t>
            </a:r>
            <a:r>
              <a:rPr lang="fa-IR" dirty="0"/>
              <a:t>: هر سطح ساده‌ سازی به‌ عنوان یک نوع ویژگی جداگانه (مانند </a:t>
            </a:r>
            <a:r>
              <a:rPr lang="de-DE" dirty="0"/>
              <a:t>Streams_5, Streams_10</a:t>
            </a:r>
            <a:r>
              <a:rPr lang="fa-IR" dirty="0"/>
              <a:t>)</a:t>
            </a:r>
            <a:r>
              <a:rPr lang="de-DE" dirty="0"/>
              <a:t> </a:t>
            </a:r>
            <a:r>
              <a:rPr lang="fa-IR" dirty="0"/>
              <a:t>در دسترس است. این روش برای </a:t>
            </a:r>
            <a:r>
              <a:rPr lang="fa-IR" dirty="0" err="1"/>
              <a:t>کاربرانی</a:t>
            </a:r>
            <a:r>
              <a:rPr lang="fa-IR" dirty="0"/>
              <a:t> که نیاز به دسترسی مستقیم به سطوح خاص دارند، مناسب است.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B8BF3-BA7F-F5DB-945B-462E1AF29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679509-7984-AD93-B667-FCF2A9B8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67354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گزینه‌ های استقرار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616C2-4F86-6FFF-906D-EFA9EA991057}"/>
              </a:ext>
            </a:extLst>
          </p:cNvPr>
          <p:cNvSpPr txBox="1"/>
          <p:nvPr/>
        </p:nvSpPr>
        <p:spPr>
          <a:xfrm>
            <a:off x="2718882" y="4001294"/>
            <a:ext cx="7232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dirty="0">
                <a:solidFill>
                  <a:srgbClr val="FF0000"/>
                </a:solidFill>
              </a:rPr>
              <a:t>سطوح مختلف ساده‌ سازی به ‌صورت لایه ‌های جداگانه در دسترس هستند</a:t>
            </a:r>
          </a:p>
        </p:txBody>
      </p:sp>
    </p:spTree>
    <p:extLst>
      <p:ext uri="{BB962C8B-B14F-4D97-AF65-F5344CB8AC3E}">
        <p14:creationId xmlns:p14="http://schemas.microsoft.com/office/powerpoint/2010/main" val="67235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1267E8-2343-C921-8905-312CA258E134}"/>
              </a:ext>
            </a:extLst>
          </p:cNvPr>
          <p:cNvSpPr/>
          <p:nvPr/>
        </p:nvSpPr>
        <p:spPr>
          <a:xfrm>
            <a:off x="0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96F77-8A3C-829F-4E99-F526947D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276" y="710498"/>
            <a:ext cx="11200643" cy="807017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بررسی عملکرد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84E5-EA5E-22DA-1F4D-1E2DC3DEB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/>
              <a:t>برای بررسی عملکرد، می‌ توانید در پیش ‌نمایش نقشه </a:t>
            </a:r>
            <a:r>
              <a:rPr lang="de-DE" dirty="0"/>
              <a:t>GeoServer </a:t>
            </a:r>
            <a:r>
              <a:rPr lang="fa-IR" dirty="0"/>
              <a:t> (مانند </a:t>
            </a:r>
            <a:r>
              <a:rPr lang="de-DE" dirty="0"/>
              <a:t>topp:GenStreams</a:t>
            </a:r>
            <a:r>
              <a:rPr lang="fa-IR" dirty="0"/>
              <a:t>)</a:t>
            </a:r>
            <a:r>
              <a:rPr lang="de-DE" dirty="0"/>
              <a:t> </a:t>
            </a:r>
            <a:r>
              <a:rPr lang="fa-IR" dirty="0"/>
              <a:t>زوم کنید و لاگ ‌ها را بررسی کنید.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endParaRPr lang="fa-IR" dirty="0"/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/>
              <a:t>لاگ ‌ها نشان می ‌دهند کدام سطح ساده‌ سازی استفاده شده است، مانند: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</a:rPr>
              <a:t>Using </a:t>
            </a:r>
            <a:r>
              <a:rPr lang="en-US" dirty="0" err="1">
                <a:highlight>
                  <a:srgbClr val="FFFF00"/>
                </a:highlight>
              </a:rPr>
              <a:t>generalizsation</a:t>
            </a:r>
            <a:r>
              <a:rPr lang="en-US" dirty="0">
                <a:highlight>
                  <a:srgbClr val="FFFF00"/>
                </a:highlight>
              </a:rPr>
              <a:t>: file:data/streams/20.0/streams.shp streams </a:t>
            </a:r>
            <a:r>
              <a:rPr lang="en-US" dirty="0" err="1">
                <a:highlight>
                  <a:srgbClr val="FFFF00"/>
                </a:highlight>
              </a:rPr>
              <a:t>the_geom</a:t>
            </a:r>
            <a:r>
              <a:rPr lang="en-US" dirty="0">
                <a:highlight>
                  <a:srgbClr val="FFFF00"/>
                </a:highlight>
              </a:rPr>
              <a:t> 20.0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E11E2B-8AE7-D123-1F85-F62F7F5D8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A4A436-7388-5192-183A-2C1D8920A24C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60BCF-558D-9321-0F59-3260BA68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7709-10BA-3F05-1A28-07CFE45A5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153" y="1796164"/>
            <a:ext cx="10515600" cy="2531996"/>
          </a:xfrm>
        </p:spPr>
        <p:txBody>
          <a:bodyPr/>
          <a:lstStyle/>
          <a:p>
            <a:pPr algn="just" rtl="1">
              <a:lnSpc>
                <a:spcPct val="100000"/>
              </a:lnSpc>
              <a:spcBef>
                <a:spcPts val="0"/>
              </a:spcBef>
            </a:pPr>
            <a:r>
              <a:rPr lang="fa-IR" dirty="0"/>
              <a:t>افزونه</a:t>
            </a:r>
            <a:r>
              <a:rPr lang="de-DE" dirty="0"/>
              <a:t>Pregeneralized Features </a:t>
            </a:r>
            <a:r>
              <a:rPr lang="fa-IR" dirty="0"/>
              <a:t> ابزاری قدرتمند برای بهبود کارایی </a:t>
            </a:r>
            <a:r>
              <a:rPr lang="de-DE" dirty="0"/>
              <a:t>GeoServer</a:t>
            </a:r>
            <a:r>
              <a:rPr lang="fa-IR" dirty="0"/>
              <a:t> در مدیریت داده ‌های برداری بزرگ است. </a:t>
            </a:r>
          </a:p>
          <a:p>
            <a:pPr algn="just" rtl="1">
              <a:lnSpc>
                <a:spcPct val="100000"/>
              </a:lnSpc>
              <a:spcBef>
                <a:spcPts val="0"/>
              </a:spcBef>
            </a:pPr>
            <a:r>
              <a:rPr lang="fa-IR" dirty="0"/>
              <a:t>با ارائه هندسه ‌های بهینه‌ شده بر اساس مقیاس، این افزونه تجربه کاربری را بهبود می‌ بخشد و منابع سرور را بهینه می ‌کند.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75327-00B1-021E-F5FC-E814B8F1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506" y="605867"/>
            <a:ext cx="10715773" cy="942859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نتیجه‌ گیری</a:t>
            </a:r>
          </a:p>
        </p:txBody>
      </p:sp>
    </p:spTree>
    <p:extLst>
      <p:ext uri="{BB962C8B-B14F-4D97-AF65-F5344CB8AC3E}">
        <p14:creationId xmlns:p14="http://schemas.microsoft.com/office/powerpoint/2010/main" val="2128603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8A8C-7A2E-E97F-AD2A-C55AE937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 rtl="1"/>
            <a:r>
              <a:rPr lang="fa-IR" dirty="0"/>
              <a:t>منابع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0E2A3-EA3A-28EE-FFEC-195EB54BB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2"/>
              </a:rPr>
              <a:t>https://docs.geotools.org/latest/userguide/library/data/pregeneralized.html</a:t>
            </a:r>
            <a:endParaRPr lang="fa-IR" dirty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3"/>
              </a:rPr>
              <a:t>https://docs.geoserver.org/stable/en/user/data/vector/featurepregen.html</a:t>
            </a:r>
            <a:endParaRPr lang="fa-IR" dirty="0"/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hlinkClick r:id="rId4"/>
              </a:rPr>
              <a:t>https://docs.geoserver.org/stable/en/user/tutorials/feature-pregeneralized/feature-pregeneralized_tutorial.html</a:t>
            </a:r>
            <a:endParaRPr lang="fa-IR" dirty="0"/>
          </a:p>
          <a:p>
            <a:endParaRPr lang="fa-I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947947-EDF2-3C18-19B9-F64E5B2B4A43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A6831-92EF-53AD-D28C-DEB6DC049A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604A830-DCCB-3915-440F-40FC15517F33}"/>
              </a:ext>
            </a:extLst>
          </p:cNvPr>
          <p:cNvSpPr txBox="1">
            <a:spLocks/>
          </p:cNvSpPr>
          <p:nvPr/>
        </p:nvSpPr>
        <p:spPr>
          <a:xfrm>
            <a:off x="1303506" y="605867"/>
            <a:ext cx="10725933" cy="942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منابع</a:t>
            </a:r>
          </a:p>
        </p:txBody>
      </p:sp>
    </p:spTree>
    <p:extLst>
      <p:ext uri="{BB962C8B-B14F-4D97-AF65-F5344CB8AC3E}">
        <p14:creationId xmlns:p14="http://schemas.microsoft.com/office/powerpoint/2010/main" val="423931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E9363E-D484-2648-E920-AAC11170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22" t="279" r="14802"/>
          <a:stretch/>
        </p:blipFill>
        <p:spPr>
          <a:xfrm>
            <a:off x="0" y="0"/>
            <a:ext cx="12192000" cy="697234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C88822A-0D1E-3EE7-7595-65CB2254431D}"/>
              </a:ext>
            </a:extLst>
          </p:cNvPr>
          <p:cNvSpPr txBox="1">
            <a:spLocks/>
          </p:cNvSpPr>
          <p:nvPr/>
        </p:nvSpPr>
        <p:spPr>
          <a:xfrm>
            <a:off x="0" y="1892042"/>
            <a:ext cx="12192000" cy="15369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latin typeface="Vazir" panose="020B0603030804020204" pitchFamily="34" charset="-78"/>
                <a:cs typeface="Vazir" panose="020B0603030804020204" pitchFamily="34" charset="-78"/>
              </a:rPr>
              <a:t>موضوع: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C5569A-78C2-1DC4-1DA5-6280F2234460}"/>
              </a:ext>
            </a:extLst>
          </p:cNvPr>
          <p:cNvSpPr txBox="1">
            <a:spLocks/>
          </p:cNvSpPr>
          <p:nvPr/>
        </p:nvSpPr>
        <p:spPr>
          <a:xfrm>
            <a:off x="0" y="3429000"/>
            <a:ext cx="12192000" cy="15369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azir" panose="020B0603030804020204" pitchFamily="34" charset="-78"/>
                <a:cs typeface="Vazir" panose="020B0603030804020204" pitchFamily="34" charset="-78"/>
              </a:rPr>
              <a:t>افزونه </a:t>
            </a:r>
            <a:r>
              <a:rPr lang="en-US" b="1" kern="1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azir" panose="020B0603030804020204" pitchFamily="34" charset="-78"/>
                <a:ea typeface="Calibri" panose="020F0502020204030204" pitchFamily="34" charset="0"/>
                <a:cs typeface="Vazir" panose="020B0603030804020204" pitchFamily="34" charset="-78"/>
              </a:rPr>
              <a:t>Pregeneralized Features</a:t>
            </a:r>
          </a:p>
        </p:txBody>
      </p:sp>
    </p:spTree>
    <p:extLst>
      <p:ext uri="{BB962C8B-B14F-4D97-AF65-F5344CB8AC3E}">
        <p14:creationId xmlns:p14="http://schemas.microsoft.com/office/powerpoint/2010/main" val="141064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638B8F-B3D9-9D3C-0401-489CDD29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722" t="279" r="14802"/>
          <a:stretch/>
        </p:blipFill>
        <p:spPr>
          <a:xfrm>
            <a:off x="0" y="0"/>
            <a:ext cx="12192000" cy="69723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65F1B8-9521-1DEB-A155-563ACEB70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/>
              <a:t>ر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F6D35A-BD2D-F079-BFBD-A961D0268FD3}"/>
              </a:ext>
            </a:extLst>
          </p:cNvPr>
          <p:cNvSpPr txBox="1">
            <a:spLocks/>
          </p:cNvSpPr>
          <p:nvPr/>
        </p:nvSpPr>
        <p:spPr>
          <a:xfrm>
            <a:off x="3170528" y="-8756"/>
            <a:ext cx="5850942" cy="6840488"/>
          </a:xfrm>
          <a:prstGeom prst="rect">
            <a:avLst/>
          </a:prstGeom>
          <a:solidFill>
            <a:schemeClr val="dk1">
              <a:alpha val="50000"/>
            </a:schemeClr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a-IR" sz="2200" dirty="0">
              <a:cs typeface="B Titr" panose="00000700000000000000" pitchFamily="2" charset="-78"/>
            </a:endParaRPr>
          </a:p>
          <a:p>
            <a:pPr algn="ctr"/>
            <a:endParaRPr lang="fa-IR" sz="2200" dirty="0">
              <a:cs typeface="B Titr" panose="00000700000000000000" pitchFamily="2" charset="-78"/>
            </a:endParaRPr>
          </a:p>
          <a:p>
            <a:pPr algn="ctr"/>
            <a:endParaRPr lang="fa-IR" sz="2200" dirty="0">
              <a:cs typeface="B Titr" panose="00000700000000000000" pitchFamily="2" charset="-78"/>
            </a:endParaRPr>
          </a:p>
          <a:p>
            <a:pPr algn="ctr"/>
            <a:endParaRPr lang="fa-IR" sz="400" dirty="0">
              <a:cs typeface="B Titr" panose="00000700000000000000" pitchFamily="2" charset="-78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fa-IR" sz="1800" kern="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kern="1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دانشگاه تهران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fa-IR" sz="1800" kern="1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دانشکده مهندسی نقشه برداری و اطلاعات مکانی</a:t>
            </a:r>
            <a:endParaRPr lang="en-US" sz="1800" kern="1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fa-IR" sz="1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B Titr" panose="00000700000000000000" pitchFamily="2" charset="-78"/>
            </a:endParaRPr>
          </a:p>
          <a:p>
            <a:pPr marL="0" indent="0" algn="ctr">
              <a:buNone/>
            </a:pPr>
            <a:r>
              <a:rPr lang="fa-IR" sz="32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B Titr" panose="00000700000000000000" pitchFamily="2" charset="-78"/>
              </a:rPr>
              <a:t>استاد: </a:t>
            </a:r>
          </a:p>
          <a:p>
            <a:pPr marL="0" indent="0" algn="ctr">
              <a:buNone/>
            </a:pPr>
            <a:r>
              <a:rPr lang="fa-IR" sz="32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B Titr" panose="00000700000000000000" pitchFamily="2" charset="-78"/>
              </a:rPr>
              <a:t>جناب آقای دکتر زارع </a:t>
            </a:r>
            <a:r>
              <a:rPr lang="fa-IR" sz="320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B Titr" panose="00000700000000000000" pitchFamily="2" charset="-78"/>
              </a:rPr>
              <a:t>زردینی</a:t>
            </a:r>
            <a:endParaRPr lang="fa-IR" sz="32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B Titr" panose="00000700000000000000" pitchFamily="2" charset="-78"/>
            </a:endParaRPr>
          </a:p>
          <a:p>
            <a:pPr marL="0" indent="0" algn="ctr">
              <a:buNone/>
            </a:pPr>
            <a:endParaRPr lang="fa-IR" sz="1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B Titr" panose="00000700000000000000" pitchFamily="2" charset="-78"/>
            </a:endParaRPr>
          </a:p>
          <a:p>
            <a:pPr marL="0" indent="0" algn="ctr">
              <a:buNone/>
            </a:pPr>
            <a:r>
              <a:rPr lang="fa-IR" sz="32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B Titr" panose="00000700000000000000" pitchFamily="2" charset="-78"/>
              </a:rPr>
              <a:t>گردآورنده:</a:t>
            </a:r>
          </a:p>
          <a:p>
            <a:pPr marL="0" indent="0" algn="ctr">
              <a:buNone/>
            </a:pPr>
            <a:r>
              <a:rPr lang="fa-IR" sz="32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B Titr" panose="00000700000000000000" pitchFamily="2" charset="-78"/>
              </a:rPr>
              <a:t>کاروان جلالی</a:t>
            </a:r>
          </a:p>
          <a:p>
            <a:pPr marL="0" indent="0" algn="ctr">
              <a:buNone/>
            </a:pPr>
            <a:endParaRPr lang="fa-IR" sz="14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cs typeface="B Titr" panose="00000700000000000000" pitchFamily="2" charset="-78"/>
            </a:endParaRPr>
          </a:p>
          <a:p>
            <a:pPr marL="0" indent="0" algn="ctr">
              <a:buNone/>
            </a:pPr>
            <a:r>
              <a:rPr lang="fa-IR" sz="32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B Titr" panose="00000700000000000000" pitchFamily="2" charset="-78"/>
              </a:rPr>
              <a:t>بهار 1404</a:t>
            </a:r>
          </a:p>
          <a:p>
            <a:pPr algn="ctr"/>
            <a:endParaRPr lang="fa-IR" sz="2200" dirty="0">
              <a:cs typeface="B Titr" panose="00000700000000000000" pitchFamily="2" charset="-78"/>
            </a:endParaRPr>
          </a:p>
          <a:p>
            <a:pPr algn="ctr"/>
            <a:endParaRPr lang="fa-IR" sz="2200" dirty="0">
              <a:cs typeface="B Titr" panose="00000700000000000000" pitchFamily="2" charset="-78"/>
            </a:endParaRPr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8A482266-9710-8B1C-8DAE-27C1BB8AA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221" y="227298"/>
            <a:ext cx="1379555" cy="137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98958-C993-E430-FFF9-364E9DD1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639219"/>
            <a:ext cx="10817157" cy="3579562"/>
          </a:xfrm>
        </p:spPr>
        <p:txBody>
          <a:bodyPr>
            <a:normAutofit/>
          </a:bodyPr>
          <a:lstStyle/>
          <a:p>
            <a:pPr algn="just" rtl="1">
              <a:lnSpc>
                <a:spcPct val="100000"/>
              </a:lnSpc>
              <a:spcBef>
                <a:spcPts val="0"/>
              </a:spcBef>
            </a:pPr>
            <a:r>
              <a:rPr lang="fa-IR" sz="3000" dirty="0">
                <a:latin typeface="Calibri" panose="020F0502020204030204" pitchFamily="34" charset="0"/>
                <a:cs typeface="+mj-cs"/>
              </a:rPr>
              <a:t>افزونه </a:t>
            </a:r>
            <a:r>
              <a:rPr lang="de-DE" sz="3000" dirty="0">
                <a:latin typeface="Calibri" panose="020F0502020204030204" pitchFamily="34" charset="0"/>
                <a:cs typeface="+mj-cs"/>
              </a:rPr>
              <a:t>Pregeneralized Features </a:t>
            </a:r>
            <a:r>
              <a:rPr lang="fa-IR" sz="3000" dirty="0">
                <a:latin typeface="Calibri" panose="020F0502020204030204" pitchFamily="34" charset="0"/>
                <a:cs typeface="+mj-cs"/>
              </a:rPr>
              <a:t> در </a:t>
            </a:r>
            <a:r>
              <a:rPr lang="de-DE" sz="3000" dirty="0">
                <a:latin typeface="Calibri" panose="020F0502020204030204" pitchFamily="34" charset="0"/>
                <a:cs typeface="+mj-cs"/>
              </a:rPr>
              <a:t>GeoServer</a:t>
            </a:r>
            <a:r>
              <a:rPr lang="fa-IR" sz="3000" dirty="0">
                <a:latin typeface="Calibri" panose="020F0502020204030204" pitchFamily="34" charset="0"/>
                <a:cs typeface="+mj-cs"/>
              </a:rPr>
              <a:t> برای بهینه‌ سازی ارائه داده‌ های برداری طراحی شده است. این افزونه با استفاده از هندسه‌ های ساده‌ سازی ‌شده از پیش محاسبه ‌شده:</a:t>
            </a:r>
          </a:p>
          <a:p>
            <a:pPr algn="just" rtl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fa-IR" sz="3000" dirty="0">
                <a:latin typeface="Calibri" panose="020F0502020204030204" pitchFamily="34" charset="0"/>
                <a:cs typeface="+mj-cs"/>
              </a:rPr>
              <a:t>عملکرد را بهبود می‌ بخشد.</a:t>
            </a:r>
          </a:p>
          <a:p>
            <a:pPr algn="just" rtl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fa-IR" sz="3000" dirty="0">
                <a:latin typeface="Calibri" panose="020F0502020204030204" pitchFamily="34" charset="0"/>
                <a:cs typeface="+mj-cs"/>
              </a:rPr>
              <a:t>مصرف حافظه را کاهش می‌ دهد.</a:t>
            </a:r>
          </a:p>
          <a:p>
            <a:pPr algn="just" rtl="1">
              <a:lnSpc>
                <a:spcPct val="100000"/>
              </a:lnSpc>
              <a:spcBef>
                <a:spcPts val="0"/>
              </a:spcBef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fa-IR" sz="3000" dirty="0">
                <a:latin typeface="Calibri" panose="020F0502020204030204" pitchFamily="34" charset="0"/>
                <a:cs typeface="+mj-cs"/>
              </a:rPr>
              <a:t>ترافیک ورودی/خروجی را کم می‌ کند.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B0A802-278C-FFE8-7EDA-5096E6A36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28" y="4174354"/>
            <a:ext cx="3856673" cy="1044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90F0407-6CD5-4CEE-21EC-E856C52AE3B4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6DD43-9E72-A9A6-24B8-7A1F90486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CD95AD-A78B-78AC-219D-4EEE1D2EB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437" y="574492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معرفی افزونه</a:t>
            </a:r>
            <a:r>
              <a:rPr lang="en-US" sz="32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 Pregeneralized Features </a:t>
            </a:r>
            <a:br>
              <a:rPr lang="en-US" sz="32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fa-I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1576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C324-9235-8271-AC67-48FEDEA6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" y="1898848"/>
            <a:ext cx="11909898" cy="1462324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>
                <a:cs typeface="+mj-cs"/>
              </a:rPr>
              <a:t>ساده ‌سازی برداری فرآیند کاهش تعداد رئوس در هندسه ‌های مکانی است تا نمایش داده ‌ها در مقیاس ‌های مختلف کارآمدتر شود.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FA94D7-C633-4BC2-D91B-75A27797D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560" y="3012590"/>
            <a:ext cx="6028880" cy="1915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16DA9D-BF76-8169-F31D-211B1C6A9079}"/>
              </a:ext>
            </a:extLst>
          </p:cNvPr>
          <p:cNvSpPr txBox="1"/>
          <p:nvPr/>
        </p:nvSpPr>
        <p:spPr>
          <a:xfrm>
            <a:off x="107004" y="5092593"/>
            <a:ext cx="1190989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2800" dirty="0">
                <a:cs typeface="+mj-cs"/>
              </a:rPr>
              <a:t>به عنوان مثال، یک چند ضلعی با ۵۰۰,۰۰۰ راس برای نمایش در یک نقشه کوچک نیازی به تمام جزئیات ندارد. این فرآیند به ویژه در برنامه‌ </a:t>
            </a:r>
            <a:r>
              <a:rPr lang="fa-IR" sz="2800" dirty="0" err="1">
                <a:cs typeface="+mj-cs"/>
              </a:rPr>
              <a:t>هایی</a:t>
            </a:r>
            <a:r>
              <a:rPr lang="fa-IR" sz="2800" dirty="0">
                <a:cs typeface="+mj-cs"/>
              </a:rPr>
              <a:t> که نیاز به بارگذاری سریع نقشه ‌ها دارند، مفید است.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B2CF0F-D87C-B722-E285-A20B2F9CC5D6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3043A-E3DF-D3BC-78D9-4BEE37EAA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E5A393-4DCF-CDA8-7C2B-11A5E5C6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302" y="629686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32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ساده ‌سازی برداری چیست؟</a:t>
            </a:r>
            <a:br>
              <a:rPr lang="en-US" sz="3200" b="1" kern="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fa-I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371D7F-ECC2-45CB-5CAC-EBAF773B09FE}"/>
              </a:ext>
            </a:extLst>
          </p:cNvPr>
          <p:cNvSpPr/>
          <p:nvPr/>
        </p:nvSpPr>
        <p:spPr>
          <a:xfrm>
            <a:off x="5516879" y="2834810"/>
            <a:ext cx="1158240" cy="34544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 err="1"/>
              <a:t>انیمیشن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9053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261B5-EEEC-7E15-9052-39F560D37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7" y="4572810"/>
            <a:ext cx="2285190" cy="22851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89EB-139A-C3F2-3A0F-8477F428A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57" y="1790653"/>
            <a:ext cx="11966643" cy="3296603"/>
          </a:xfrm>
        </p:spPr>
        <p:txBody>
          <a:bodyPr>
            <a:normAutofit fontScale="85000" lnSpcReduction="20000"/>
          </a:bodyPr>
          <a:lstStyle/>
          <a:p>
            <a:pPr indent="0" algn="r" rtl="1">
              <a:lnSpc>
                <a:spcPct val="110000"/>
              </a:lnSpc>
              <a:spcBef>
                <a:spcPts val="0"/>
              </a:spcBef>
              <a:buNone/>
            </a:pPr>
            <a:r>
              <a:rPr lang="fa-IR" dirty="0">
                <a:effectLst/>
                <a:cs typeface="+mj-cs"/>
              </a:rPr>
              <a:t>مزایای استفاده از افزونه شامل موارد زیر است:</a:t>
            </a:r>
          </a:p>
          <a:p>
            <a:pPr indent="0" algn="r" rtl="1">
              <a:lnSpc>
                <a:spcPct val="110000"/>
              </a:lnSpc>
              <a:spcBef>
                <a:spcPts val="0"/>
              </a:spcBef>
              <a:buNone/>
            </a:pPr>
            <a:endParaRPr lang="fa-IR" dirty="0">
              <a:effectLst/>
              <a:cs typeface="+mj-cs"/>
            </a:endParaRPr>
          </a:p>
          <a:p>
            <a:pPr indent="0" algn="just" rt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a-IR" b="1" dirty="0">
                <a:cs typeface="+mj-cs"/>
              </a:rPr>
              <a:t>عملکرد بهتر</a:t>
            </a:r>
            <a:r>
              <a:rPr lang="fa-IR" dirty="0">
                <a:cs typeface="+mj-cs"/>
              </a:rPr>
              <a:t>: با کاهش پیچیدگی هندسه ‌ها، بار </a:t>
            </a:r>
            <a:r>
              <a:rPr lang="fa-IR" dirty="0" err="1">
                <a:cs typeface="+mj-cs"/>
              </a:rPr>
              <a:t>محاسباتی</a:t>
            </a:r>
            <a:r>
              <a:rPr lang="fa-IR" dirty="0">
                <a:cs typeface="+mj-cs"/>
              </a:rPr>
              <a:t> برای سرور و </a:t>
            </a:r>
            <a:r>
              <a:rPr lang="fa-IR" dirty="0" err="1">
                <a:cs typeface="+mj-cs"/>
              </a:rPr>
              <a:t>کلاینت</a:t>
            </a:r>
            <a:r>
              <a:rPr lang="fa-IR" dirty="0">
                <a:cs typeface="+mj-cs"/>
              </a:rPr>
              <a:t> کاهش می ‌یابد.</a:t>
            </a:r>
          </a:p>
          <a:p>
            <a:pPr indent="0" algn="just" rt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a-IR" dirty="0">
              <a:cs typeface="+mj-cs"/>
            </a:endParaRPr>
          </a:p>
          <a:p>
            <a:pPr indent="0" algn="just" rt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a-IR" b="1" dirty="0">
                <a:cs typeface="+mj-cs"/>
              </a:rPr>
              <a:t>مصرف حافظه کمتر</a:t>
            </a:r>
            <a:r>
              <a:rPr lang="fa-IR" dirty="0">
                <a:cs typeface="+mj-cs"/>
              </a:rPr>
              <a:t>: هندسه ‌های ساده‌ شده فضای کمتری در حافظه اشغال می‌ کنند.</a:t>
            </a:r>
          </a:p>
          <a:p>
            <a:pPr indent="0" algn="just" rt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fa-IR" dirty="0">
              <a:cs typeface="+mj-cs"/>
            </a:endParaRPr>
          </a:p>
          <a:p>
            <a:pPr indent="0" algn="just" rt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fa-IR" b="1" dirty="0">
                <a:cs typeface="+mj-cs"/>
              </a:rPr>
              <a:t>ترافیک ورودی/خروجی کمتر</a:t>
            </a:r>
            <a:r>
              <a:rPr lang="fa-IR" dirty="0">
                <a:cs typeface="+mj-cs"/>
              </a:rPr>
              <a:t>: انتقال داده‌ های کوچک ‌تر باعث افزایش سرعت بارگذاری می ‌شود.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AB37D-F064-C186-705E-BDEF81648C38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64C18A-009D-D388-E938-E1213423D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2D8D2A-4653-7A70-3F66-BE8E1653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0153" y="515647"/>
            <a:ext cx="1481846" cy="1080155"/>
          </a:xfrm>
        </p:spPr>
        <p:txBody>
          <a:bodyPr>
            <a:normAutofit/>
          </a:bodyPr>
          <a:lstStyle/>
          <a:p>
            <a:r>
              <a:rPr lang="fa-IR" sz="4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مزایــــا</a:t>
            </a:r>
          </a:p>
        </p:txBody>
      </p:sp>
    </p:spTree>
    <p:extLst>
      <p:ext uri="{BB962C8B-B14F-4D97-AF65-F5344CB8AC3E}">
        <p14:creationId xmlns:p14="http://schemas.microsoft.com/office/powerpoint/2010/main" val="107029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5743-4285-7DE3-D79C-6A1F8A1E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374" y="1669931"/>
            <a:ext cx="11772089" cy="2882614"/>
          </a:xfrm>
        </p:spPr>
        <p:txBody>
          <a:bodyPr>
            <a:normAutofit/>
          </a:bodyPr>
          <a:lstStyle/>
          <a:p>
            <a:pPr algn="just" rtl="1">
              <a:lnSpc>
                <a:spcPct val="100000"/>
              </a:lnSpc>
              <a:spcBef>
                <a:spcPts val="0"/>
              </a:spcBef>
            </a:pPr>
            <a:r>
              <a:rPr lang="fa-IR" sz="2400" dirty="0">
                <a:cs typeface="+mj-cs"/>
              </a:rPr>
              <a:t>افزونه با تولید نسخه‌ های مختلف از هندسه‌ ها در سطوح مختلف ساده ‌سازی (مانند ۵ متر، ۱۰ متر، ۲۰ متر، ۵۰ متر) کار می ‌کند. هنگام درخواست داده، </a:t>
            </a:r>
            <a:r>
              <a:rPr lang="de-DE" sz="2400" dirty="0">
                <a:cs typeface="+mj-cs"/>
              </a:rPr>
              <a:t>GeoServer</a:t>
            </a:r>
            <a:r>
              <a:rPr lang="fa-IR" sz="2400" dirty="0">
                <a:cs typeface="+mj-cs"/>
              </a:rPr>
              <a:t> از پارامتر </a:t>
            </a:r>
            <a:r>
              <a:rPr lang="de-DE" sz="2400" dirty="0">
                <a:solidFill>
                  <a:srgbClr val="FF0000"/>
                </a:solidFill>
                <a:cs typeface="+mj-cs"/>
              </a:rPr>
              <a:t>Hints.GEOMETRY_DISTANCE</a:t>
            </a:r>
            <a:r>
              <a:rPr lang="fa-IR" sz="2400" dirty="0">
                <a:solidFill>
                  <a:srgbClr val="FF0000"/>
                </a:solidFill>
                <a:cs typeface="+mj-cs"/>
              </a:rPr>
              <a:t> </a:t>
            </a:r>
            <a:r>
              <a:rPr lang="fa-IR" sz="2400" dirty="0">
                <a:cs typeface="+mj-cs"/>
              </a:rPr>
              <a:t>استفاده می‌ کند تا هندسه مناسب را بر اساس مقیاس یا سطح زوم انتخاب کند. جدول زیر رابطه بین فاصله درخواستی و هندسه انتخاب‌ شده را نشان می ‌دهد:</a:t>
            </a:r>
          </a:p>
          <a:p>
            <a:pPr algn="just" rtl="1">
              <a:lnSpc>
                <a:spcPct val="100000"/>
              </a:lnSpc>
              <a:spcBef>
                <a:spcPts val="0"/>
              </a:spcBef>
            </a:pPr>
            <a:endParaRPr lang="fa-IR" dirty="0"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3A7FE9-243F-0ED7-A2DC-0801FD8EC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50872"/>
              </p:ext>
            </p:extLst>
          </p:nvPr>
        </p:nvGraphicFramePr>
        <p:xfrm>
          <a:off x="2254655" y="3642715"/>
          <a:ext cx="8055583" cy="2225040"/>
        </p:xfrm>
        <a:graphic>
          <a:graphicData uri="http://schemas.openxmlformats.org/drawingml/2006/table">
            <a:tbl>
              <a:tblPr rtl="1" firstRow="1" bandRow="1">
                <a:tableStyleId>{93296810-A885-4BE3-A3E7-6D5BEEA58F35}</a:tableStyleId>
              </a:tblPr>
              <a:tblGrid>
                <a:gridCol w="3991583">
                  <a:extLst>
                    <a:ext uri="{9D8B030D-6E8A-4147-A177-3AD203B41FA5}">
                      <a16:colId xmlns:a16="http://schemas.microsoft.com/office/drawing/2014/main" val="12394674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88714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فاصله درخواستی (متر)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/>
                        <a:t>هندسه انتخاب ‌شده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57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effectLst/>
                        </a:rPr>
                        <a:t>کمتر از 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effectLst/>
                        </a:rPr>
                        <a:t>هندسه اصلی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24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effectLst/>
                        </a:rPr>
                        <a:t>۵ تا ۱۰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effectLst/>
                        </a:rPr>
                        <a:t>هندسه ساده‌ شده به ۵ متر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46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effectLst/>
                        </a:rPr>
                        <a:t>۱۰ تا ۲۰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effectLst/>
                        </a:rPr>
                        <a:t>هندسه ساده‌ شده به ۱۰ متر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7356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effectLst/>
                        </a:rPr>
                        <a:t>۲۰ تا ۵۰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effectLst/>
                        </a:rPr>
                        <a:t>هندسه ساده‌ شده به ۲۰ متر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62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effectLst/>
                        </a:rPr>
                        <a:t>۵۰ و بیشتر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effectLst/>
                        </a:rPr>
                        <a:t>هندسه ساده‌ شده به ۵۰ متر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4477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1AB558-B749-364A-FD42-783923709C4D}"/>
              </a:ext>
            </a:extLst>
          </p:cNvPr>
          <p:cNvSpPr txBox="1"/>
          <p:nvPr/>
        </p:nvSpPr>
        <p:spPr>
          <a:xfrm>
            <a:off x="1329446" y="6027003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2400" dirty="0">
                <a:cs typeface="+mj-cs"/>
              </a:rPr>
              <a:t>این مکانیزم تضمین می ‌کند که داده ‌های ارائه‌ شده برای مقیاس موردنظر بهینه باشند.</a:t>
            </a:r>
            <a:br>
              <a:rPr lang="fa-IR" sz="2400" dirty="0">
                <a:cs typeface="+mj-cs"/>
              </a:rPr>
            </a:br>
            <a:endParaRPr lang="fa-IR" sz="2400" dirty="0">
              <a:cs typeface="+mj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748088-DBE1-08A9-1F3B-62DE15641FDE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A2A0AF-5BE1-D1AB-3299-C5F26DAE8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1774D4-F8B5-2977-A277-880F37EF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483" y="710498"/>
            <a:ext cx="10515600" cy="708817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نحوه کار افزونه</a:t>
            </a:r>
          </a:p>
        </p:txBody>
      </p:sp>
    </p:spTree>
    <p:extLst>
      <p:ext uri="{BB962C8B-B14F-4D97-AF65-F5344CB8AC3E}">
        <p14:creationId xmlns:p14="http://schemas.microsoft.com/office/powerpoint/2010/main" val="284615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78029-E6E1-634D-D1B9-8981D306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209" y="1809345"/>
            <a:ext cx="10515600" cy="3849776"/>
          </a:xfrm>
        </p:spPr>
        <p:txBody>
          <a:bodyPr>
            <a:normAutofit fontScale="92500" lnSpcReduction="10000"/>
          </a:bodyPr>
          <a:lstStyle/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>
                <a:cs typeface="Vazir" panose="020B0603030804020204" pitchFamily="34" charset="-78"/>
              </a:rPr>
              <a:t>نصب و راه ‌اندازی افزونه شامل مراحل زیر است: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endParaRPr lang="fa-IR" dirty="0">
              <a:cs typeface="Vazir" panose="020B0603030804020204" pitchFamily="34" charset="-78"/>
            </a:endParaRPr>
          </a:p>
          <a:p>
            <a:pPr marL="514350" indent="-514350" algn="just" rtl="1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fa-IR" b="1" dirty="0">
                <a:cs typeface="Vazir" panose="020B0603030804020204" pitchFamily="34" charset="-78"/>
              </a:rPr>
              <a:t>نصب افزونه</a:t>
            </a:r>
            <a:r>
              <a:rPr lang="fa-IR" dirty="0">
                <a:cs typeface="Vazir" panose="020B0603030804020204" pitchFamily="34" charset="-78"/>
              </a:rPr>
              <a:t>: دانلود فایل زیپ افزونه از </a:t>
            </a:r>
            <a:r>
              <a:rPr lang="de-DE" dirty="0">
                <a:cs typeface="Vazir" panose="020B0603030804020204" pitchFamily="34" charset="-78"/>
                <a:hlinkClick r:id="rId2"/>
              </a:rPr>
              <a:t>GeoServer Downloads</a:t>
            </a:r>
            <a:r>
              <a:rPr lang="de-DE" dirty="0">
                <a:cs typeface="Vazir" panose="020B0603030804020204" pitchFamily="34" charset="-78"/>
              </a:rPr>
              <a:t> </a:t>
            </a:r>
            <a:r>
              <a:rPr lang="fa-IR" dirty="0">
                <a:cs typeface="Vazir" panose="020B0603030804020204" pitchFamily="34" charset="-78"/>
              </a:rPr>
              <a:t> و استخراج آن در دایرکتوری  </a:t>
            </a:r>
          </a:p>
          <a:p>
            <a:pPr marL="514350" indent="-514350" algn="just" rtl="1">
              <a:lnSpc>
                <a:spcPct val="100000"/>
              </a:lnSpc>
              <a:spcBef>
                <a:spcPts val="0"/>
              </a:spcBef>
              <a:buAutoNum type="arabicParenR"/>
            </a:pPr>
            <a:endParaRPr lang="fa-IR" dirty="0">
              <a:cs typeface="Vazir" panose="020B0603030804020204" pitchFamily="34" charset="-78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>
                <a:cs typeface="Vazir" panose="020B0603030804020204" pitchFamily="34" charset="-78"/>
              </a:rPr>
              <a:t>C:\Program Files\GeoServer\webapps\geoserver\WEB-INF\lib</a:t>
            </a:r>
            <a:endParaRPr lang="fa-IR" dirty="0">
              <a:cs typeface="Vazir" panose="020B0603030804020204" pitchFamily="34" charset="-78"/>
            </a:endParaRPr>
          </a:p>
          <a:p>
            <a:pPr marL="0" indent="0" algn="ct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>
                <a:solidFill>
                  <a:srgbClr val="FF0000"/>
                </a:solidFill>
                <a:cs typeface="Vazir" panose="020B0603030804020204" pitchFamily="34" charset="-78"/>
              </a:rPr>
              <a:t>(نسخه افزونه باید با نسخه </a:t>
            </a:r>
            <a:r>
              <a:rPr lang="de-DE" dirty="0">
                <a:solidFill>
                  <a:srgbClr val="FF0000"/>
                </a:solidFill>
                <a:cs typeface="Vazir" panose="020B0603030804020204" pitchFamily="34" charset="-78"/>
              </a:rPr>
              <a:t>GeoServer</a:t>
            </a:r>
            <a:r>
              <a:rPr lang="fa-IR" dirty="0">
                <a:solidFill>
                  <a:srgbClr val="FF0000"/>
                </a:solidFill>
                <a:cs typeface="Vazir" panose="020B0603030804020204" pitchFamily="34" charset="-78"/>
              </a:rPr>
              <a:t> مطابقت داشته باشد.)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endParaRPr lang="fa-IR" b="1" dirty="0">
              <a:cs typeface="Vazir" panose="020B0603030804020204" pitchFamily="34" charset="-78"/>
            </a:endParaRP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b="1" dirty="0">
                <a:cs typeface="Vazir" panose="020B0603030804020204" pitchFamily="34" charset="-78"/>
              </a:rPr>
              <a:t>2) یافتن دایرکتوری داده</a:t>
            </a:r>
            <a:r>
              <a:rPr lang="fa-IR" dirty="0">
                <a:cs typeface="Vazir" panose="020B0603030804020204" pitchFamily="34" charset="-78"/>
              </a:rPr>
              <a:t>: دایرکتوری داده </a:t>
            </a:r>
            <a:r>
              <a:rPr lang="de-DE" dirty="0">
                <a:cs typeface="Vazir" panose="020B0603030804020204" pitchFamily="34" charset="-78"/>
              </a:rPr>
              <a:t>GeoServer</a:t>
            </a:r>
            <a:r>
              <a:rPr lang="fa-IR" dirty="0">
                <a:cs typeface="Vazir" panose="020B0603030804020204" pitchFamily="34" charset="-78"/>
              </a:rPr>
              <a:t> را بیابید. مانند :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cs typeface="Vazir" panose="020B0603030804020204" pitchFamily="34" charset="-78"/>
              </a:rPr>
              <a:t>/home/</a:t>
            </a:r>
            <a:r>
              <a:rPr lang="en-US" dirty="0" err="1">
                <a:cs typeface="Vazir" panose="020B0603030804020204" pitchFamily="34" charset="-78"/>
              </a:rPr>
              <a:t>mcr</a:t>
            </a:r>
            <a:r>
              <a:rPr lang="en-US" dirty="0">
                <a:cs typeface="Vazir" panose="020B0603030804020204" pitchFamily="34" charset="-78"/>
              </a:rPr>
              <a:t>/geoserver-1.7.x/1.7.x/data/release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CFADF-4F39-1B9D-1834-682B79A08A4B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DB308D-F2E3-3C47-1435-F2168463F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9374C5-DE71-F467-5259-F85ADB6A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79088"/>
            <a:ext cx="11120121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فرآیند نصب و راه ‌اندازی</a:t>
            </a:r>
          </a:p>
        </p:txBody>
      </p:sp>
    </p:spTree>
    <p:extLst>
      <p:ext uri="{BB962C8B-B14F-4D97-AF65-F5344CB8AC3E}">
        <p14:creationId xmlns:p14="http://schemas.microsoft.com/office/powerpoint/2010/main" val="3780934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30FF-E5F2-7B0D-267A-4A8475D22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9532"/>
          </a:xfrm>
        </p:spPr>
        <p:txBody>
          <a:bodyPr>
            <a:normAutofit/>
          </a:bodyPr>
          <a:lstStyle/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b="1" dirty="0">
                <a:cs typeface="+mj-cs"/>
              </a:rPr>
              <a:t>3) آماده‌ سازی ساختار دایرکتوری</a:t>
            </a:r>
            <a:r>
              <a:rPr lang="fa-IR" dirty="0">
                <a:cs typeface="+mj-cs"/>
              </a:rPr>
              <a:t>: دایرکتوری ‌</a:t>
            </a:r>
            <a:r>
              <a:rPr lang="fa-IR" dirty="0" err="1">
                <a:cs typeface="+mj-cs"/>
              </a:rPr>
              <a:t>هایی</a:t>
            </a:r>
            <a:r>
              <a:rPr lang="fa-IR" dirty="0">
                <a:cs typeface="+mj-cs"/>
              </a:rPr>
              <a:t> مانند </a:t>
            </a:r>
            <a:r>
              <a:rPr lang="de-DE" dirty="0">
                <a:highlight>
                  <a:srgbClr val="FFFF00"/>
                </a:highlight>
                <a:cs typeface="+mj-cs"/>
              </a:rPr>
              <a:t>streams/0</a:t>
            </a:r>
            <a:r>
              <a:rPr lang="fa-IR" dirty="0">
                <a:cs typeface="+mj-cs"/>
              </a:rPr>
              <a:t> برای داده ‌های اصلی ایجاد کنید.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b="1" dirty="0"/>
              <a:t>4) دانلود و آماده‌ سازی </a:t>
            </a:r>
            <a:r>
              <a:rPr lang="de-DE" b="1" dirty="0"/>
              <a:t>shapefile</a:t>
            </a:r>
            <a:r>
              <a:rPr lang="fa-IR" b="1" dirty="0"/>
              <a:t>: </a:t>
            </a:r>
            <a:r>
              <a:rPr lang="fa-IR" dirty="0"/>
              <a:t>فایل </a:t>
            </a:r>
            <a:r>
              <a:rPr lang="de-DE" dirty="0"/>
              <a:t>shapefile</a:t>
            </a:r>
            <a:r>
              <a:rPr lang="fa-IR" dirty="0"/>
              <a:t> را دانلود و در دایرکتوری مناسب قرار دهید.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b="1" dirty="0"/>
              <a:t>5) ساده‌ سازی </a:t>
            </a:r>
            <a:r>
              <a:rPr lang="de-DE" b="1" dirty="0"/>
              <a:t>shapefile</a:t>
            </a:r>
            <a:r>
              <a:rPr lang="fa-IR" b="1" dirty="0"/>
              <a:t>ها</a:t>
            </a:r>
            <a:r>
              <a:rPr lang="fa-IR" dirty="0"/>
              <a:t>: با استفاده از دستور جاوا نسخه‌ های ساده ‌شده تولید کنید.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endParaRPr lang="fa-IR" dirty="0"/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/>
              <a:t>مانند دستور: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e-DE" dirty="0"/>
              <a:t>java -jar gt-feature-pregeneralized-{version}.jar generalize 0/streams.shp . 5,10,20,50</a:t>
            </a:r>
            <a:endParaRPr lang="fa-I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7B1C7-3F97-4760-665C-4391B079A940}"/>
              </a:ext>
            </a:extLst>
          </p:cNvPr>
          <p:cNvSpPr/>
          <p:nvPr/>
        </p:nvSpPr>
        <p:spPr>
          <a:xfrm>
            <a:off x="-1" y="710498"/>
            <a:ext cx="12192001" cy="66274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8DD31-8E12-46A1-7312-569103B46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407" y="-249875"/>
            <a:ext cx="4846320" cy="153104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FD3AFA6-92CA-3AAB-1CA6-A6755031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79088"/>
            <a:ext cx="11191241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فرآیند نصب و راه ‌اندازی</a:t>
            </a:r>
          </a:p>
        </p:txBody>
      </p:sp>
    </p:spTree>
    <p:extLst>
      <p:ext uri="{BB962C8B-B14F-4D97-AF65-F5344CB8AC3E}">
        <p14:creationId xmlns:p14="http://schemas.microsoft.com/office/powerpoint/2010/main" val="180427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ine">
      <a:majorFont>
        <a:latin typeface="Calibri "/>
        <a:ea typeface=""/>
        <a:cs typeface="Vazir"/>
      </a:majorFont>
      <a:minorFont>
        <a:latin typeface="Calibri"/>
        <a:ea typeface=""/>
        <a:cs typeface="Vazi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945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 Titr</vt:lpstr>
      <vt:lpstr>Calibri</vt:lpstr>
      <vt:lpstr>Calibri </vt:lpstr>
      <vt:lpstr>Times New Roman</vt:lpstr>
      <vt:lpstr>Vazir</vt:lpstr>
      <vt:lpstr>Wingdings</vt:lpstr>
      <vt:lpstr>Office Theme</vt:lpstr>
      <vt:lpstr>PowerPoint Presentation</vt:lpstr>
      <vt:lpstr>PowerPoint Presentation</vt:lpstr>
      <vt:lpstr>ر</vt:lpstr>
      <vt:lpstr>معرفی افزونه Pregeneralized Features  </vt:lpstr>
      <vt:lpstr>ساده ‌سازی برداری چیست؟ </vt:lpstr>
      <vt:lpstr>مزایــــا</vt:lpstr>
      <vt:lpstr>نحوه کار افزونه</vt:lpstr>
      <vt:lpstr>فرآیند نصب و راه ‌اندازی</vt:lpstr>
      <vt:lpstr>فرآیند نصب و راه ‌اندازی</vt:lpstr>
      <vt:lpstr>فرآیند نصب و راه ‌اندازی</vt:lpstr>
      <vt:lpstr>گزینه‌ های استقرار</vt:lpstr>
      <vt:lpstr>گزینه‌ های استقرار</vt:lpstr>
      <vt:lpstr>بررسی عملکرد</vt:lpstr>
      <vt:lpstr>نتیجه‌ گیری</vt:lpstr>
      <vt:lpstr>منابع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Karwan Jalali</dc:creator>
  <cp:lastModifiedBy>Karwan Jalali</cp:lastModifiedBy>
  <cp:revision>12</cp:revision>
  <dcterms:created xsi:type="dcterms:W3CDTF">2025-04-20T20:54:12Z</dcterms:created>
  <dcterms:modified xsi:type="dcterms:W3CDTF">2025-04-20T21:57:25Z</dcterms:modified>
</cp:coreProperties>
</file>