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</p:sldMasterIdLst>
  <p:sldIdLst>
    <p:sldId id="256" r:id="rId3"/>
    <p:sldId id="257" r:id="rId4"/>
    <p:sldId id="266" r:id="rId5"/>
    <p:sldId id="258" r:id="rId6"/>
    <p:sldId id="259" r:id="rId7"/>
    <p:sldId id="263" r:id="rId8"/>
    <p:sldId id="264" r:id="rId9"/>
    <p:sldId id="260" r:id="rId10"/>
    <p:sldId id="267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DCDFF"/>
    <a:srgbClr val="003399"/>
    <a:srgbClr val="EAEAEA"/>
    <a:srgbClr val="33CC33"/>
    <a:srgbClr val="FF9933"/>
    <a:srgbClr val="CAE4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4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sk-SK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sk-SK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922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79769E55-103E-47E0-A34D-FDA851E669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ED123-CC09-4561-8220-2B848EE1876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1C007-6457-4B75-84B0-85EA3BEB053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5B54B-02D5-40A8-B63C-D6DCF6B728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96D2-AE0F-44BF-B870-2229ED651B7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36B4-5DE9-49A3-917A-173F1CAEFD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783F-730B-49D9-96B8-36F2AD3F44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F9645-522D-4EB1-B4E1-F52CA7CB56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CD07-9D6F-4BAC-92B1-1A62F6FF629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4EC3-764C-4FBA-B184-655A9D9C4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E7470-7167-4540-83E9-CCBA74BE7C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5B216-3856-4743-946A-28F48F0FA93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2E54-3084-499C-B254-0EF1ADB8BD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46181-B4CD-4CC4-AA72-AFBC7D3078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CCA54-EE37-4383-9606-0A7338F454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CEE6-769F-4B69-B166-274D3F5CC87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FCCBF-A998-42B1-BAB8-2066785C2E5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4C367-03C4-4B57-B03D-4BB81D7700C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CBD04-5382-44BD-BEC0-E0C519940C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616A-E689-4282-8DFB-3E9F30FC78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0C471-59DF-42C6-82AC-27884F6807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B64BF-7512-475A-A4A1-121E6331250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4EC61-6EE6-4F05-8A47-E41C01F65C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819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19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sk-SK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1B899D-12AE-4071-BC06-76832DA159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6E8C3E-9029-4D46-ABE1-815C5CD52C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Štruktúra programu v </a:t>
            </a:r>
            <a:r>
              <a:rPr lang="sk-SK" dirty="0" err="1" smtClean="0"/>
              <a:t>Delphi</a:t>
            </a:r>
            <a:endParaRPr lang="sk-S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Gymnázium Žilina,</a:t>
            </a:r>
          </a:p>
          <a:p>
            <a:pPr eaLnBrk="1" hangingPunct="1"/>
            <a:r>
              <a:rPr lang="sk-SK" smtClean="0"/>
              <a:t>Hlinská 29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702175" y="5253038"/>
            <a:ext cx="2395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>
                <a:latin typeface="Times New Roman" pitchFamily="18" charset="0"/>
              </a:rPr>
              <a:t>RNDr. Ľubomír Červený</a:t>
            </a:r>
            <a:endParaRPr lang="cs-CZ" sz="1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3601075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Hlavička </a:t>
            </a:r>
            <a:r>
              <a:rPr lang="sk-SK" sz="2000" b="1"/>
              <a:t>programu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3601075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 dirty="0"/>
              <a:t>Zoznam použitých </a:t>
            </a:r>
            <a:r>
              <a:rPr lang="sk-SK" sz="2000" b="1" dirty="0" smtClean="0"/>
              <a:t>jednotiek</a:t>
            </a:r>
            <a:endParaRPr lang="sk-SK" sz="2000" b="1" dirty="0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51400" y="1700761"/>
            <a:ext cx="3600500" cy="11849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 dirty="0"/>
              <a:t>Príkazová časť</a:t>
            </a:r>
          </a:p>
          <a:p>
            <a:pPr>
              <a:spcBef>
                <a:spcPct val="50000"/>
              </a:spcBef>
            </a:pPr>
            <a:endParaRPr lang="sk-SK" dirty="0" smtClean="0"/>
          </a:p>
          <a:p>
            <a:pPr>
              <a:spcBef>
                <a:spcPct val="50000"/>
              </a:spcBef>
            </a:pPr>
            <a:endParaRPr lang="sk-SK" sz="1600" dirty="0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067175" y="404813"/>
            <a:ext cx="4826000" cy="24929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p</a:t>
            </a:r>
            <a:r>
              <a:rPr lang="sk-SK" sz="1200" b="1" dirty="0" err="1">
                <a:latin typeface="Courier New" pitchFamily="49" charset="0"/>
              </a:rPr>
              <a:t>rogram</a:t>
            </a:r>
            <a:r>
              <a:rPr lang="sk-SK" sz="1200" dirty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Projekt01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sk-SK" sz="1200" b="1" dirty="0">
              <a:latin typeface="Courier New" pitchFamily="49" charset="0"/>
            </a:endParaRPr>
          </a:p>
          <a:p>
            <a:endParaRPr lang="en-US" sz="1200" b="1" dirty="0">
              <a:latin typeface="Courier New" pitchFamily="49" charset="0"/>
            </a:endParaRPr>
          </a:p>
          <a:p>
            <a:endParaRPr lang="en-US" sz="1200" b="1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uses </a:t>
            </a:r>
          </a:p>
          <a:p>
            <a:r>
              <a:rPr lang="sk-SK" sz="1200" dirty="0" smtClean="0">
                <a:latin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</a:rPr>
              <a:t>Forms</a:t>
            </a:r>
            <a:r>
              <a:rPr lang="sk-SK" sz="1200" dirty="0" smtClean="0">
                <a:latin typeface="Courier New" pitchFamily="49" charset="0"/>
              </a:rPr>
              <a:t>, Unit1, Unit2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endParaRPr lang="en-US" sz="1200" b="1" dirty="0">
              <a:latin typeface="Courier New" pitchFamily="49" charset="0"/>
            </a:endParaRPr>
          </a:p>
          <a:p>
            <a:endParaRPr lang="en-US" sz="12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</a:rPr>
              <a:t>begin</a:t>
            </a:r>
            <a:r>
              <a:rPr lang="en-US" sz="1200" dirty="0" smtClean="0">
                <a:latin typeface="Courier New" pitchFamily="49" charset="0"/>
              </a:rPr>
              <a:t>  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Application.Initialize</a:t>
            </a:r>
            <a:r>
              <a:rPr lang="en-US" sz="1200" dirty="0" smtClean="0">
                <a:latin typeface="Courier New" pitchFamily="49" charset="0"/>
              </a:rPr>
              <a:t>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Application.CreateForm</a:t>
            </a:r>
            <a:r>
              <a:rPr lang="en-US" sz="1200" dirty="0" smtClean="0">
                <a:latin typeface="Courier New" pitchFamily="49" charset="0"/>
              </a:rPr>
              <a:t>(TForm1, Form1);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Application.Run</a:t>
            </a:r>
            <a:r>
              <a:rPr lang="en-US" sz="1200" dirty="0" smtClean="0">
                <a:latin typeface="Courier New" pitchFamily="49" charset="0"/>
              </a:rPr>
              <a:t>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end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endParaRPr lang="sk-SK" sz="1200" b="1" dirty="0" smtClean="0">
              <a:latin typeface="Courier New" pitchFamily="49" charset="0"/>
            </a:endParaRPr>
          </a:p>
          <a:p>
            <a:endParaRPr lang="sk-SK" sz="1200" b="1" dirty="0">
              <a:latin typeface="Courier New" pitchFamily="49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07380" y="3717040"/>
            <a:ext cx="8892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sk-SK" dirty="0" smtClean="0"/>
              <a:t>Kompilátor </a:t>
            </a:r>
            <a:r>
              <a:rPr lang="sk-SK" dirty="0" err="1" smtClean="0"/>
              <a:t>Delphi</a:t>
            </a:r>
            <a:r>
              <a:rPr lang="sk-SK" dirty="0" smtClean="0"/>
              <a:t> tento súbor vytvára automaticky a jeho kód nie je potrebné meniť.</a:t>
            </a:r>
          </a:p>
          <a:p>
            <a:r>
              <a:rPr lang="sk-SK" dirty="0" smtClean="0"/>
              <a:t>Programátor programuje jednotlivé jednotky (</a:t>
            </a:r>
            <a:r>
              <a:rPr lang="sk-SK" dirty="0" err="1" smtClean="0"/>
              <a:t>unity</a:t>
            </a:r>
            <a:r>
              <a:rPr lang="sk-SK" dirty="0" smtClean="0"/>
              <a:t>, knižnice), ktoré používa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3529013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/>
              <a:t>Hlavička </a:t>
            </a:r>
            <a:r>
              <a:rPr lang="sk-SK" sz="2000" b="1" dirty="0"/>
              <a:t>jednotky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0825" y="692150"/>
            <a:ext cx="3527425" cy="2057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Časť interface</a:t>
            </a:r>
          </a:p>
          <a:p>
            <a:pPr>
              <a:spcBef>
                <a:spcPct val="50000"/>
              </a:spcBef>
            </a:pPr>
            <a:endParaRPr lang="sk-SK" sz="2000" b="1"/>
          </a:p>
          <a:p>
            <a:pPr>
              <a:spcBef>
                <a:spcPct val="50000"/>
              </a:spcBef>
            </a:pPr>
            <a:endParaRPr lang="sk-SK" sz="2000" b="1"/>
          </a:p>
          <a:p>
            <a:pPr>
              <a:spcBef>
                <a:spcPct val="50000"/>
              </a:spcBef>
            </a:pPr>
            <a:endParaRPr lang="sk-SK" sz="1600" b="1"/>
          </a:p>
          <a:p>
            <a:pPr>
              <a:spcBef>
                <a:spcPct val="50000"/>
              </a:spcBef>
            </a:pPr>
            <a:endParaRPr lang="sk-SK" sz="1600" b="1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3529013" cy="173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Časť implementation</a:t>
            </a:r>
          </a:p>
          <a:p>
            <a:pPr>
              <a:spcBef>
                <a:spcPct val="50000"/>
              </a:spcBef>
            </a:pPr>
            <a:endParaRPr lang="sk-SK" sz="2000" b="1"/>
          </a:p>
          <a:p>
            <a:pPr>
              <a:spcBef>
                <a:spcPct val="50000"/>
              </a:spcBef>
            </a:pPr>
            <a:endParaRPr lang="sk-SK" sz="2000" b="1"/>
          </a:p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0825" y="4868863"/>
            <a:ext cx="3529013" cy="8223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Časť initialization</a:t>
            </a:r>
            <a:r>
              <a:rPr lang="sk-SK"/>
              <a:t> </a:t>
            </a:r>
            <a:endParaRPr lang="sk-SK" sz="2000" b="1"/>
          </a:p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067175" y="188913"/>
            <a:ext cx="4826000" cy="655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1200" b="1">
                <a:latin typeface="Courier New" pitchFamily="49" charset="0"/>
              </a:rPr>
              <a:t>unit</a:t>
            </a:r>
            <a:r>
              <a:rPr lang="sk-SK" sz="1200">
                <a:latin typeface="Courier New" pitchFamily="49" charset="0"/>
              </a:rPr>
              <a:t> Unit1</a:t>
            </a:r>
            <a:r>
              <a:rPr lang="en-US" sz="1200">
                <a:latin typeface="Courier New" pitchFamily="49" charset="0"/>
              </a:rPr>
              <a:t>;</a:t>
            </a:r>
          </a:p>
          <a:p>
            <a:endParaRPr lang="sk-SK" sz="1200" b="1">
              <a:latin typeface="Courier New" pitchFamily="49" charset="0"/>
            </a:endParaRPr>
          </a:p>
          <a:p>
            <a:r>
              <a:rPr lang="sk-SK" sz="12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nterface</a:t>
            </a:r>
            <a:endParaRPr lang="sk-SK" sz="1200" b="1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uses</a:t>
            </a:r>
          </a:p>
          <a:p>
            <a:r>
              <a:rPr lang="en-US" sz="1200" b="1">
                <a:latin typeface="Courier New" pitchFamily="49" charset="0"/>
              </a:rPr>
              <a:t>  </a:t>
            </a:r>
            <a:r>
              <a:rPr lang="en-US" sz="1200">
                <a:latin typeface="Courier New" pitchFamily="49" charset="0"/>
              </a:rPr>
              <a:t>SysUtils, Forms</a:t>
            </a:r>
            <a:r>
              <a:rPr lang="en-US" sz="1200" b="1">
                <a:latin typeface="Courier New" pitchFamily="49" charset="0"/>
              </a:rPr>
              <a:t>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type</a:t>
            </a:r>
          </a:p>
          <a:p>
            <a:r>
              <a:rPr lang="en-US" sz="1200">
                <a:latin typeface="Courier New" pitchFamily="49" charset="0"/>
              </a:rPr>
              <a:t>  TZoznam = </a:t>
            </a:r>
            <a:r>
              <a:rPr lang="en-US" sz="1200" b="1">
                <a:latin typeface="Courier New" pitchFamily="49" charset="0"/>
              </a:rPr>
              <a:t>array</a:t>
            </a:r>
            <a:r>
              <a:rPr lang="en-US" sz="1200">
                <a:latin typeface="Courier New" pitchFamily="49" charset="0"/>
              </a:rPr>
              <a:t>[0..100] </a:t>
            </a:r>
            <a:r>
              <a:rPr lang="en-US" sz="1200" b="1">
                <a:latin typeface="Courier New" pitchFamily="49" charset="0"/>
              </a:rPr>
              <a:t>of string</a:t>
            </a:r>
            <a:r>
              <a:rPr lang="en-US" sz="1200">
                <a:latin typeface="Courier New" pitchFamily="49" charset="0"/>
              </a:rPr>
              <a:t>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var</a:t>
            </a:r>
          </a:p>
          <a:p>
            <a:r>
              <a:rPr lang="sk-SK" sz="1200">
                <a:latin typeface="Courier New" pitchFamily="49" charset="0"/>
              </a:rPr>
              <a:t>  </a:t>
            </a:r>
            <a:r>
              <a:rPr lang="en-US" sz="1200">
                <a:latin typeface="Courier New" pitchFamily="49" charset="0"/>
              </a:rPr>
              <a:t>Pocet: Integer;</a:t>
            </a:r>
          </a:p>
          <a:p>
            <a:r>
              <a:rPr lang="en-US" sz="1200">
                <a:latin typeface="Courier New" pitchFamily="49" charset="0"/>
              </a:rPr>
              <a:t>  Meno: </a:t>
            </a:r>
            <a:r>
              <a:rPr lang="en-US" sz="1200" b="1">
                <a:latin typeface="Courier New" pitchFamily="49" charset="0"/>
              </a:rPr>
              <a:t>String</a:t>
            </a:r>
            <a:r>
              <a:rPr lang="en-US" sz="1200">
                <a:latin typeface="Courier New" pitchFamily="49" charset="0"/>
              </a:rPr>
              <a:t>;</a:t>
            </a:r>
          </a:p>
          <a:p>
            <a:endParaRPr lang="sk-SK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procedure </a:t>
            </a:r>
            <a:r>
              <a:rPr lang="en-US" sz="1200">
                <a:latin typeface="Courier New" pitchFamily="49" charset="0"/>
              </a:rPr>
              <a:t>VypisMena(S: string)</a:t>
            </a:r>
            <a:r>
              <a:rPr lang="en-US" sz="1200" b="1">
                <a:latin typeface="Courier New" pitchFamily="49" charset="0"/>
              </a:rPr>
              <a:t>;</a:t>
            </a:r>
            <a:endParaRPr lang="en-US" sz="1200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function </a:t>
            </a:r>
            <a:r>
              <a:rPr lang="en-US" sz="1200">
                <a:latin typeface="Courier New" pitchFamily="49" charset="0"/>
              </a:rPr>
              <a:t>Max(A,B</a:t>
            </a:r>
            <a:r>
              <a:rPr lang="sk-SK" sz="1200">
                <a:latin typeface="Courier New" pitchFamily="49" charset="0"/>
              </a:rPr>
              <a:t>,C</a:t>
            </a:r>
            <a:r>
              <a:rPr lang="en-US" sz="1200">
                <a:latin typeface="Courier New" pitchFamily="49" charset="0"/>
              </a:rPr>
              <a:t>: integer): integer</a:t>
            </a:r>
            <a:r>
              <a:rPr lang="en-US" sz="1200" b="1">
                <a:latin typeface="Courier New" pitchFamily="49" charset="0"/>
              </a:rPr>
              <a:t>;</a:t>
            </a:r>
          </a:p>
          <a:p>
            <a:endParaRPr lang="sk-SK" sz="12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sk-SK" sz="12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mplementation</a:t>
            </a:r>
            <a:endParaRPr lang="sk-SK" sz="1200" b="1">
              <a:solidFill>
                <a:schemeClr val="accent2"/>
              </a:solidFill>
              <a:latin typeface="Courier New" pitchFamily="49" charset="0"/>
            </a:endParaRPr>
          </a:p>
          <a:p>
            <a:endParaRPr lang="sk-SK" sz="12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v</a:t>
            </a:r>
            <a:r>
              <a:rPr lang="sk-SK" sz="1200" b="1">
                <a:latin typeface="Courier New" pitchFamily="49" charset="0"/>
              </a:rPr>
              <a:t>ar</a:t>
            </a:r>
          </a:p>
          <a:p>
            <a:r>
              <a:rPr lang="sk-SK" sz="1200" b="1">
                <a:latin typeface="Courier New" pitchFamily="49" charset="0"/>
              </a:rPr>
              <a:t>  </a:t>
            </a:r>
            <a:r>
              <a:rPr lang="sk-SK" sz="1200">
                <a:latin typeface="Courier New" pitchFamily="49" charset="0"/>
              </a:rPr>
              <a:t>Dlzka</a:t>
            </a:r>
            <a:r>
              <a:rPr lang="en-US" sz="1200" b="1">
                <a:latin typeface="Courier New" pitchFamily="49" charset="0"/>
              </a:rPr>
              <a:t>: </a:t>
            </a:r>
            <a:r>
              <a:rPr lang="en-US" sz="1200">
                <a:latin typeface="Courier New" pitchFamily="49" charset="0"/>
              </a:rPr>
              <a:t>Integer;</a:t>
            </a:r>
          </a:p>
          <a:p>
            <a:endParaRPr lang="sk-SK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function </a:t>
            </a:r>
            <a:r>
              <a:rPr lang="en-US" sz="1200">
                <a:latin typeface="Courier New" pitchFamily="49" charset="0"/>
              </a:rPr>
              <a:t>Max(A,B</a:t>
            </a:r>
            <a:r>
              <a:rPr lang="sk-SK" sz="1200">
                <a:latin typeface="Courier New" pitchFamily="49" charset="0"/>
              </a:rPr>
              <a:t>,C</a:t>
            </a:r>
            <a:r>
              <a:rPr lang="en-US" sz="1200">
                <a:latin typeface="Courier New" pitchFamily="49" charset="0"/>
              </a:rPr>
              <a:t>: integer): integer</a:t>
            </a:r>
            <a:r>
              <a:rPr lang="en-US" sz="1200" b="1">
                <a:latin typeface="Courier New" pitchFamily="49" charset="0"/>
              </a:rPr>
              <a:t>; </a:t>
            </a:r>
            <a:endParaRPr lang="sk-SK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begin</a:t>
            </a:r>
          </a:p>
          <a:p>
            <a:r>
              <a:rPr lang="en-US" sz="1200">
                <a:latin typeface="Courier New" pitchFamily="49" charset="0"/>
              </a:rPr>
              <a:t>  </a:t>
            </a:r>
            <a:r>
              <a:rPr lang="sk-SK" sz="1200" b="1">
                <a:latin typeface="Courier New" pitchFamily="49" charset="0"/>
              </a:rPr>
              <a:t>if</a:t>
            </a:r>
            <a:r>
              <a:rPr lang="sk-SK" sz="1200">
                <a:latin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</a:rPr>
              <a:t>(A&gt;=B) </a:t>
            </a:r>
            <a:r>
              <a:rPr lang="en-US" sz="1200" b="1">
                <a:latin typeface="Courier New" pitchFamily="49" charset="0"/>
              </a:rPr>
              <a:t>and</a:t>
            </a:r>
            <a:r>
              <a:rPr lang="en-US" sz="1200">
                <a:latin typeface="Courier New" pitchFamily="49" charset="0"/>
              </a:rPr>
              <a:t> (A&gt;=C) </a:t>
            </a:r>
            <a:r>
              <a:rPr lang="en-US" sz="1200" b="1">
                <a:latin typeface="Courier New" pitchFamily="49" charset="0"/>
              </a:rPr>
              <a:t>then</a:t>
            </a:r>
            <a:r>
              <a:rPr lang="en-US" sz="1200">
                <a:latin typeface="Courier New" pitchFamily="49" charset="0"/>
              </a:rPr>
              <a:t> Result := A </a:t>
            </a:r>
            <a:r>
              <a:rPr lang="en-US" sz="1200" b="1">
                <a:latin typeface="Courier New" pitchFamily="49" charset="0"/>
              </a:rPr>
              <a:t>else</a:t>
            </a:r>
          </a:p>
          <a:p>
            <a:r>
              <a:rPr lang="en-US" sz="1200">
                <a:latin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</a:rPr>
              <a:t>if</a:t>
            </a:r>
            <a:r>
              <a:rPr lang="en-US" sz="1200">
                <a:latin typeface="Courier New" pitchFamily="49" charset="0"/>
              </a:rPr>
              <a:t> (B&gt;=A) </a:t>
            </a:r>
            <a:r>
              <a:rPr lang="en-US" sz="1200" b="1">
                <a:latin typeface="Courier New" pitchFamily="49" charset="0"/>
              </a:rPr>
              <a:t>and</a:t>
            </a:r>
            <a:r>
              <a:rPr lang="en-US" sz="1200">
                <a:latin typeface="Courier New" pitchFamily="49" charset="0"/>
              </a:rPr>
              <a:t> (B&gt;=C) </a:t>
            </a:r>
            <a:r>
              <a:rPr lang="en-US" sz="1200" b="1">
                <a:latin typeface="Courier New" pitchFamily="49" charset="0"/>
              </a:rPr>
              <a:t>then</a:t>
            </a:r>
            <a:r>
              <a:rPr lang="en-US" sz="1200">
                <a:latin typeface="Courier New" pitchFamily="49" charset="0"/>
              </a:rPr>
              <a:t> Result := B </a:t>
            </a:r>
            <a:r>
              <a:rPr lang="en-US" sz="1200" b="1">
                <a:latin typeface="Courier New" pitchFamily="49" charset="0"/>
              </a:rPr>
              <a:t>else</a:t>
            </a:r>
          </a:p>
          <a:p>
            <a:r>
              <a:rPr lang="en-US" sz="1200">
                <a:latin typeface="Courier New" pitchFamily="49" charset="0"/>
              </a:rPr>
              <a:t>      Result := C;</a:t>
            </a:r>
          </a:p>
          <a:p>
            <a:r>
              <a:rPr lang="en-US" sz="1200" b="1">
                <a:latin typeface="Courier New" pitchFamily="49" charset="0"/>
              </a:rPr>
              <a:t>end</a:t>
            </a:r>
            <a:r>
              <a:rPr lang="en-US" sz="1200">
                <a:latin typeface="Courier New" pitchFamily="49" charset="0"/>
              </a:rPr>
              <a:t>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initialization</a:t>
            </a:r>
          </a:p>
          <a:p>
            <a:endParaRPr lang="en-US" sz="1200" b="1">
              <a:latin typeface="Courier New" pitchFamily="49" charset="0"/>
            </a:endParaRP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finalization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end.</a:t>
            </a:r>
            <a:endParaRPr lang="sk-SK" sz="1200" b="1">
              <a:latin typeface="Courier New" pitchFamily="49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11188" y="1123950"/>
            <a:ext cx="2808287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Tx/>
              <a:buChar char="•"/>
            </a:pPr>
            <a:r>
              <a:rPr lang="sk-SK" sz="1400"/>
              <a:t>zoznam použitých jednotiek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konštánt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dátových typov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premenných</a:t>
            </a:r>
          </a:p>
          <a:p>
            <a:pPr marL="182563" indent="-182563">
              <a:buFontTx/>
              <a:buChar char="•"/>
            </a:pPr>
            <a:r>
              <a:rPr lang="sk-SK" sz="1400"/>
              <a:t>hlavičky procedúr</a:t>
            </a:r>
          </a:p>
          <a:p>
            <a:pPr marL="182563" indent="-182563">
              <a:buFontTx/>
              <a:buChar char="•"/>
            </a:pPr>
            <a:r>
              <a:rPr lang="sk-SK" sz="1400"/>
              <a:t>hlavičky funkcií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39750" y="3284538"/>
            <a:ext cx="280828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Tx/>
              <a:buChar char="•"/>
            </a:pPr>
            <a:r>
              <a:rPr lang="sk-SK" sz="1400"/>
              <a:t>zoznam použitých jednotiek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konštánt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dátových typov</a:t>
            </a:r>
          </a:p>
          <a:p>
            <a:pPr marL="182563" indent="-182563">
              <a:buFontTx/>
              <a:buChar char="•"/>
            </a:pPr>
            <a:r>
              <a:rPr lang="sk-SK" sz="1400"/>
              <a:t>deklarácia premenných</a:t>
            </a:r>
          </a:p>
          <a:p>
            <a:pPr marL="182563" indent="-182563">
              <a:buFontTx/>
              <a:buChar char="•"/>
            </a:pPr>
            <a:r>
              <a:rPr lang="sk-SK" sz="1400"/>
              <a:t>procedúry</a:t>
            </a:r>
          </a:p>
          <a:p>
            <a:pPr marL="182563" indent="-182563">
              <a:buFontTx/>
              <a:buChar char="•"/>
            </a:pPr>
            <a:r>
              <a:rPr lang="sk-SK" sz="1400"/>
              <a:t>funkcie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250825" y="5805488"/>
            <a:ext cx="3529013" cy="8223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Časť finalization</a:t>
            </a:r>
          </a:p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0825" y="5300663"/>
            <a:ext cx="367347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/>
            <a:r>
              <a:rPr lang="sk-SK" sz="1200"/>
              <a:t>príkazy, ktoré sa vykonajú pri spustení programu 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50825" y="6237288"/>
            <a:ext cx="367347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/>
            <a:r>
              <a:rPr lang="sk-SK" sz="1200"/>
              <a:t>príkazy, ktoré sa vykonajú pri ukončení programu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7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7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7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7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7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7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7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7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7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07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7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7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7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72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72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9" grpId="0"/>
      <p:bldP spid="30731" grpId="0"/>
      <p:bldP spid="307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Identifikátor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563" indent="-182563" eaLnBrk="1" hangingPunct="1"/>
            <a:r>
              <a:rPr lang="sk-SK" sz="2000" smtClean="0"/>
              <a:t>Identifikátory sa používajú na označenie programov, jednotiek (unitov), konštánt, premenných, dátových typov, procedúr a funkcií.</a:t>
            </a:r>
          </a:p>
          <a:p>
            <a:pPr marL="182563" indent="-182563" eaLnBrk="1" hangingPunct="1"/>
            <a:r>
              <a:rPr lang="sk-SK" sz="2000" smtClean="0"/>
              <a:t>Identifikátor je postupnosť písmen a číslic, začínajúca vždy písmenom. </a:t>
            </a:r>
          </a:p>
          <a:p>
            <a:pPr marL="182563" indent="-182563" eaLnBrk="1" hangingPunct="1"/>
            <a:r>
              <a:rPr lang="sk-SK" sz="2000" smtClean="0"/>
              <a:t>V identifikátore môžu byť použité iba veľké a malé písmena anglickej abecedy, znak _ podčiarknutia a číslice</a:t>
            </a:r>
            <a:r>
              <a:rPr lang="sk-SK" sz="2400" smtClean="0"/>
              <a:t>.</a:t>
            </a:r>
          </a:p>
          <a:p>
            <a:pPr marL="182563" indent="-182563" eaLnBrk="1" hangingPunct="1"/>
            <a:r>
              <a:rPr lang="sk-SK" sz="2000" smtClean="0"/>
              <a:t>Kompilátor nerozlišuje medzi veľkými a malými písmenami (Sucet a SUCET sú totožné identifikátory).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Premenná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787525"/>
          </a:xfrm>
        </p:spPr>
        <p:txBody>
          <a:bodyPr/>
          <a:lstStyle/>
          <a:p>
            <a:pPr eaLnBrk="1" hangingPunct="1"/>
            <a:r>
              <a:rPr lang="sk-SK" sz="2000" smtClean="0"/>
              <a:t>Premenná je miesto v pamäti do ktorého sa ukladajú hodnoty v priebehu výpočtov v programe.</a:t>
            </a:r>
          </a:p>
          <a:p>
            <a:pPr eaLnBrk="1" hangingPunct="1"/>
            <a:r>
              <a:rPr lang="sk-SK" sz="2000" smtClean="0"/>
              <a:t>Pri deklarácii je premennej pridelený identifikátor a dátový typ.</a:t>
            </a:r>
          </a:p>
          <a:p>
            <a:pPr eaLnBrk="1" hangingPunct="1"/>
            <a:r>
              <a:rPr lang="sk-SK" sz="2000" smtClean="0"/>
              <a:t>Podľa dátového typu je premennej pridelené miesto v pamäti zodpovedajúcej veľkosti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619250" y="4292600"/>
            <a:ext cx="29511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</a:rPr>
              <a:t>var</a:t>
            </a:r>
          </a:p>
          <a:p>
            <a:r>
              <a:rPr lang="sk-SK">
                <a:latin typeface="Courier New" pitchFamily="49" charset="0"/>
              </a:rPr>
              <a:t>  Den</a:t>
            </a:r>
            <a:r>
              <a:rPr lang="en-US">
                <a:latin typeface="Courier New" pitchFamily="49" charset="0"/>
              </a:rPr>
              <a:t>: Byte;</a:t>
            </a:r>
          </a:p>
          <a:p>
            <a:r>
              <a:rPr lang="en-US">
                <a:latin typeface="Courier New" pitchFamily="49" charset="0"/>
              </a:rPr>
              <a:t>  Rok: Integer;</a:t>
            </a:r>
            <a:endParaRPr lang="sk-SK">
              <a:latin typeface="Courier New" pitchFamily="49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9750" y="5661025"/>
            <a:ext cx="1584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/>
              <a:t>identifikátor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331913" y="5157788"/>
            <a:ext cx="647700" cy="5032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1331913" y="4868863"/>
            <a:ext cx="576262" cy="792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268538" y="5661025"/>
            <a:ext cx="1584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/>
              <a:t>dátový typ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2555875" y="4868863"/>
            <a:ext cx="144463" cy="792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555875" y="5229225"/>
            <a:ext cx="3603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7092950" y="4437063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4" name="Rectangle 17"/>
          <p:cNvSpPr>
            <a:spLocks noChangeArrowheads="1"/>
          </p:cNvSpPr>
          <p:nvPr/>
        </p:nvSpPr>
        <p:spPr bwMode="auto">
          <a:xfrm>
            <a:off x="7092950" y="4724400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7092950" y="5013325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6" name="Rectangle 19"/>
          <p:cNvSpPr>
            <a:spLocks noChangeArrowheads="1"/>
          </p:cNvSpPr>
          <p:nvPr/>
        </p:nvSpPr>
        <p:spPr bwMode="auto">
          <a:xfrm>
            <a:off x="7092950" y="5589588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7" name="Rectangle 20"/>
          <p:cNvSpPr>
            <a:spLocks noChangeArrowheads="1"/>
          </p:cNvSpPr>
          <p:nvPr/>
        </p:nvSpPr>
        <p:spPr bwMode="auto">
          <a:xfrm>
            <a:off x="7092950" y="5300663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8" name="Rectangle 21"/>
          <p:cNvSpPr>
            <a:spLocks noChangeArrowheads="1"/>
          </p:cNvSpPr>
          <p:nvPr/>
        </p:nvSpPr>
        <p:spPr bwMode="auto">
          <a:xfrm>
            <a:off x="7092950" y="5876925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5940425" y="4437063"/>
            <a:ext cx="1152525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1600"/>
              <a:t>0AF23056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0AF23057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0AF23058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0AF23059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0AF2305A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0AF2305B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7092950" y="4437063"/>
            <a:ext cx="1079500" cy="288925"/>
          </a:xfrm>
          <a:prstGeom prst="rect">
            <a:avLst/>
          </a:prstGeom>
          <a:solidFill>
            <a:srgbClr val="EAEAE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932363" y="43656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solidFill>
                  <a:srgbClr val="FF3300"/>
                </a:solidFill>
                <a:latin typeface="Courier New" pitchFamily="49" charset="0"/>
              </a:rPr>
              <a:t>Den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508625" y="4581525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932363" y="46529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solidFill>
                  <a:srgbClr val="0000FF"/>
                </a:solidFill>
                <a:latin typeface="Courier New" pitchFamily="49" charset="0"/>
              </a:rPr>
              <a:t>Rok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5508625" y="4868863"/>
            <a:ext cx="43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092950" y="4724400"/>
            <a:ext cx="1079500" cy="11525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16" name="Text Box 31"/>
          <p:cNvSpPr txBox="1">
            <a:spLocks noChangeArrowheads="1"/>
          </p:cNvSpPr>
          <p:nvPr/>
        </p:nvSpPr>
        <p:spPr bwMode="auto">
          <a:xfrm>
            <a:off x="7164388" y="3933825"/>
            <a:ext cx="935037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/>
              <a:t>pamäť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6" grpId="0" animBg="1"/>
      <p:bldP spid="22537" grpId="0" animBg="1"/>
      <p:bldP spid="22538" grpId="0" animBg="1"/>
      <p:bldP spid="22539" grpId="0" animBg="1"/>
      <p:bldP spid="22542" grpId="0" animBg="1"/>
      <p:bldP spid="22543" grpId="0" animBg="1"/>
      <p:bldP spid="22552" grpId="0" animBg="1"/>
      <p:bldP spid="22553" grpId="0"/>
      <p:bldP spid="22554" grpId="0" animBg="1"/>
      <p:bldP spid="22555" grpId="0"/>
      <p:bldP spid="22556" grpId="0" animBg="1"/>
      <p:bldP spid="225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258888" y="609282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258888" y="494188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258888" y="580548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1258888" y="5516563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92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Priraďovací príkaz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2290763"/>
          </a:xfrm>
        </p:spPr>
        <p:txBody>
          <a:bodyPr/>
          <a:lstStyle/>
          <a:p>
            <a:pPr eaLnBrk="1" hangingPunct="1"/>
            <a:r>
              <a:rPr lang="sk-SK" sz="2000" smtClean="0"/>
              <a:t>Priraďovacím príkazom je možné definovať alebo zmeniť hodnotu premennej</a:t>
            </a:r>
          </a:p>
          <a:p>
            <a:pPr eaLnBrk="1" hangingPunct="1"/>
            <a:r>
              <a:rPr lang="sk-SK" sz="2000" smtClean="0"/>
              <a:t>Symbolom priraďovacieho príkazu je</a:t>
            </a:r>
            <a:r>
              <a:rPr lang="sk-SK" smtClean="0"/>
              <a:t>  </a:t>
            </a:r>
            <a:r>
              <a:rPr lang="sk-SK" sz="2000" b="1" smtClean="0">
                <a:solidFill>
                  <a:srgbClr val="003399"/>
                </a:solidFill>
              </a:rPr>
              <a:t>:=</a:t>
            </a:r>
            <a:r>
              <a:rPr lang="sk-SK" sz="2000" b="1" smtClean="0"/>
              <a:t> </a:t>
            </a:r>
          </a:p>
          <a:p>
            <a:pPr eaLnBrk="1" hangingPunct="1"/>
            <a:r>
              <a:rPr lang="sk-SK" sz="2000" smtClean="0"/>
              <a:t>Na ľavej strane symbolu priradenia (</a:t>
            </a:r>
            <a:r>
              <a:rPr lang="sk-SK" sz="2000" b="1" smtClean="0">
                <a:solidFill>
                  <a:srgbClr val="003399"/>
                </a:solidFill>
              </a:rPr>
              <a:t>:=</a:t>
            </a:r>
            <a:r>
              <a:rPr lang="sk-SK" sz="2000" smtClean="0"/>
              <a:t>) je premenná a na pravej hodnota alebo výraz, ktorého hodnota po vypočítaný bude priradená premennej. 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7164388" y="4797425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7164388" y="5084763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7164388" y="5373688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7164388" y="5949950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7164388" y="5661025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7164388" y="6237288"/>
            <a:ext cx="1079500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30" name="Text Box 11"/>
          <p:cNvSpPr txBox="1">
            <a:spLocks noChangeArrowheads="1"/>
          </p:cNvSpPr>
          <p:nvPr/>
        </p:nvSpPr>
        <p:spPr bwMode="auto">
          <a:xfrm>
            <a:off x="6011863" y="4797425"/>
            <a:ext cx="1152525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1600"/>
              <a:t>0AF23056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0AF23057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0AF23058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0AF23059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0AF2305A</a:t>
            </a:r>
          </a:p>
          <a:p>
            <a:pPr>
              <a:spcBef>
                <a:spcPct val="20000"/>
              </a:spcBef>
            </a:pPr>
            <a:r>
              <a:rPr lang="sk-SK" sz="1600"/>
              <a:t>0AF2305B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164388" y="5084763"/>
            <a:ext cx="1079500" cy="288925"/>
          </a:xfrm>
          <a:prstGeom prst="rect">
            <a:avLst/>
          </a:prstGeom>
          <a:solidFill>
            <a:srgbClr val="EAEAE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219700" y="508476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solidFill>
                  <a:srgbClr val="FF33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5507038" y="5302250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87450" y="4652963"/>
            <a:ext cx="25923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</a:rPr>
              <a:t>var</a:t>
            </a:r>
          </a:p>
          <a:p>
            <a:r>
              <a:rPr lang="sk-SK">
                <a:latin typeface="Courier New" pitchFamily="49" charset="0"/>
              </a:rPr>
              <a:t>  A, B</a:t>
            </a:r>
            <a:r>
              <a:rPr lang="en-US">
                <a:latin typeface="Courier New" pitchFamily="49" charset="0"/>
              </a:rPr>
              <a:t>: Byte;</a:t>
            </a:r>
          </a:p>
          <a:p>
            <a:r>
              <a:rPr lang="sk-SK" b="1">
                <a:latin typeface="Courier New" pitchFamily="49" charset="0"/>
              </a:rPr>
              <a:t>begin</a:t>
            </a:r>
          </a:p>
          <a:p>
            <a:r>
              <a:rPr lang="sk-SK">
                <a:latin typeface="Courier New" pitchFamily="49" charset="0"/>
              </a:rPr>
              <a:t>  A</a:t>
            </a:r>
            <a:r>
              <a:rPr lang="en-US">
                <a:latin typeface="Courier New" pitchFamily="49" charset="0"/>
              </a:rPr>
              <a:t> := 3;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sk-SK">
                <a:latin typeface="Courier New" pitchFamily="49" charset="0"/>
              </a:rPr>
              <a:t>B </a:t>
            </a:r>
            <a:r>
              <a:rPr lang="en-US">
                <a:latin typeface="Courier New" pitchFamily="49" charset="0"/>
              </a:rPr>
              <a:t>:= A;</a:t>
            </a:r>
            <a:endParaRPr lang="sk-SK">
              <a:latin typeface="Courier New" pitchFamily="49" charset="0"/>
            </a:endParaRPr>
          </a:p>
          <a:p>
            <a:r>
              <a:rPr lang="sk-SK">
                <a:latin typeface="Courier New" pitchFamily="49" charset="0"/>
              </a:rPr>
              <a:t>  A</a:t>
            </a:r>
            <a:r>
              <a:rPr lang="en-US">
                <a:latin typeface="Courier New" pitchFamily="49" charset="0"/>
              </a:rPr>
              <a:t> := </a:t>
            </a:r>
            <a:r>
              <a:rPr lang="sk-SK">
                <a:latin typeface="Courier New" pitchFamily="49" charset="0"/>
              </a:rPr>
              <a:t>A</a:t>
            </a:r>
            <a:r>
              <a:rPr lang="en-US">
                <a:latin typeface="Courier New" pitchFamily="49" charset="0"/>
              </a:rPr>
              <a:t> + 1;  </a:t>
            </a:r>
            <a:endParaRPr lang="sk-SK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e</a:t>
            </a:r>
            <a:r>
              <a:rPr lang="sk-SK" b="1">
                <a:latin typeface="Courier New" pitchFamily="49" charset="0"/>
              </a:rPr>
              <a:t>nd</a:t>
            </a:r>
            <a:r>
              <a:rPr lang="en-US" b="1">
                <a:latin typeface="Courier New" pitchFamily="49" charset="0"/>
              </a:rPr>
              <a:t>.</a:t>
            </a:r>
            <a:endParaRPr lang="sk-SK" b="1">
              <a:latin typeface="Courier New" pitchFamily="49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164388" y="5086350"/>
            <a:ext cx="1150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00000011</a:t>
            </a:r>
            <a:endParaRPr lang="sk-SK" sz="1600" b="1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164388" y="5084763"/>
            <a:ext cx="1150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00000100</a:t>
            </a:r>
            <a:endParaRPr lang="sk-SK" sz="1600" b="1"/>
          </a:p>
        </p:txBody>
      </p:sp>
      <p:sp>
        <p:nvSpPr>
          <p:cNvPr id="9237" name="Text Box 23"/>
          <p:cNvSpPr txBox="1">
            <a:spLocks noChangeArrowheads="1"/>
          </p:cNvSpPr>
          <p:nvPr/>
        </p:nvSpPr>
        <p:spPr bwMode="auto">
          <a:xfrm>
            <a:off x="7235825" y="4365625"/>
            <a:ext cx="935038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/>
              <a:t>pamäť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219700" y="594995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B</a:t>
            </a:r>
            <a:endParaRPr lang="sk-SK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507038" y="6167438"/>
            <a:ext cx="43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164388" y="5949950"/>
            <a:ext cx="1079500" cy="288925"/>
          </a:xfrm>
          <a:prstGeom prst="rect">
            <a:avLst/>
          </a:prstGeom>
          <a:solidFill>
            <a:srgbClr val="EAEAEA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164388" y="5949950"/>
            <a:ext cx="1150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00000011</a:t>
            </a:r>
            <a:endParaRPr lang="sk-SK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2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/>
      <p:bldP spid="26646" grpId="0" animBg="1"/>
      <p:bldP spid="26646" grpId="1" animBg="1"/>
      <p:bldP spid="26643" grpId="0" animBg="1"/>
      <p:bldP spid="26643" grpId="1" animBg="1"/>
      <p:bldP spid="26642" grpId="0" animBg="1"/>
      <p:bldP spid="26636" grpId="0" animBg="1"/>
      <p:bldP spid="26637" grpId="0"/>
      <p:bldP spid="26638" grpId="0" animBg="1"/>
      <p:bldP spid="26628" grpId="0"/>
      <p:bldP spid="26644" grpId="0"/>
      <p:bldP spid="26644" grpId="1"/>
      <p:bldP spid="26645" grpId="0"/>
      <p:bldP spid="26649" grpId="0"/>
      <p:bldP spid="26650" grpId="0" animBg="1"/>
      <p:bldP spid="26651" grpId="0" animBg="1"/>
      <p:bldP spid="266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724525" y="522922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724525" y="479742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724525" y="436562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Výmena hodnôt v premenných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93025" cy="1296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000" smtClean="0"/>
              <a:t>Napíšte postupnosť príkazov, ktoré navzájom vymenia hodnoty v premenných A a B.</a:t>
            </a:r>
          </a:p>
          <a:p>
            <a:pPr eaLnBrk="1" hangingPunct="1">
              <a:lnSpc>
                <a:spcPct val="90000"/>
              </a:lnSpc>
            </a:pPr>
            <a:r>
              <a:rPr lang="sk-SK" sz="2000" smtClean="0"/>
              <a:t>Ako vymeniť obsah medzi nádobami A a B, tak aby v nádobe A bola žltá farba a v nádobe B zelená farba?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154781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916238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28466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563938" y="3860800"/>
            <a:ext cx="1296987" cy="431800"/>
          </a:xfrm>
          <a:custGeom>
            <a:avLst/>
            <a:gdLst>
              <a:gd name="T0" fmla="*/ 38935611 w 21600"/>
              <a:gd name="T1" fmla="*/ 0 h 21600"/>
              <a:gd name="T2" fmla="*/ 9734788 w 21600"/>
              <a:gd name="T3" fmla="*/ 4316001 h 21600"/>
              <a:gd name="T4" fmla="*/ 38935611 w 21600"/>
              <a:gd name="T5" fmla="*/ 2158000 h 21600"/>
              <a:gd name="T6" fmla="*/ 87613272 w 21600"/>
              <a:gd name="T7" fmla="*/ 4316001 h 21600"/>
              <a:gd name="T8" fmla="*/ 68143702 w 21600"/>
              <a:gd name="T9" fmla="*/ 6474002 h 21600"/>
              <a:gd name="T10" fmla="*/ 48674058 w 21600"/>
              <a:gd name="T11" fmla="*/ 431600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428466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2916238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1836738" y="3789363"/>
            <a:ext cx="1296987" cy="431800"/>
          </a:xfrm>
          <a:custGeom>
            <a:avLst/>
            <a:gdLst>
              <a:gd name="T0" fmla="*/ 38935611 w 21600"/>
              <a:gd name="T1" fmla="*/ 0 h 21600"/>
              <a:gd name="T2" fmla="*/ 9734788 w 21600"/>
              <a:gd name="T3" fmla="*/ 4316001 h 21600"/>
              <a:gd name="T4" fmla="*/ 38935611 w 21600"/>
              <a:gd name="T5" fmla="*/ 2158000 h 21600"/>
              <a:gd name="T6" fmla="*/ 87613272 w 21600"/>
              <a:gd name="T7" fmla="*/ 4316001 h 21600"/>
              <a:gd name="T8" fmla="*/ 68143702 w 21600"/>
              <a:gd name="T9" fmla="*/ 6474002 h 21600"/>
              <a:gd name="T10" fmla="*/ 48674058 w 21600"/>
              <a:gd name="T11" fmla="*/ 431600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2916238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154781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6" name="Text Box 14"/>
          <p:cNvSpPr txBox="1">
            <a:spLocks noChangeArrowheads="1"/>
          </p:cNvSpPr>
          <p:nvPr/>
        </p:nvSpPr>
        <p:spPr bwMode="auto">
          <a:xfrm>
            <a:off x="1908175" y="5445125"/>
            <a:ext cx="28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A</a:t>
            </a:r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3276600" y="5445125"/>
            <a:ext cx="28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B</a:t>
            </a:r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 rot="10800000" flipV="1">
            <a:off x="1979613" y="3644900"/>
            <a:ext cx="2808287" cy="720725"/>
          </a:xfrm>
          <a:custGeom>
            <a:avLst/>
            <a:gdLst>
              <a:gd name="T0" fmla="*/ 199105721 w 21600"/>
              <a:gd name="T1" fmla="*/ 48983 h 21600"/>
              <a:gd name="T2" fmla="*/ 13370696 w 21600"/>
              <a:gd name="T3" fmla="*/ 12024195 h 21600"/>
              <a:gd name="T4" fmla="*/ 196671743 w 21600"/>
              <a:gd name="T5" fmla="*/ 1803614 h 21600"/>
              <a:gd name="T6" fmla="*/ 406984476 w 21600"/>
              <a:gd name="T7" fmla="*/ 14738525 h 21600"/>
              <a:gd name="T8" fmla="*/ 338305762 w 21600"/>
              <a:gd name="T9" fmla="*/ 17860368 h 21600"/>
              <a:gd name="T10" fmla="*/ 290891493 w 21600"/>
              <a:gd name="T11" fmla="*/ 1333458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865" y="12464"/>
                </a:moveTo>
                <a:cubicBezTo>
                  <a:pt x="19966" y="11915"/>
                  <a:pt x="20017" y="11358"/>
                  <a:pt x="20017" y="10800"/>
                </a:cubicBezTo>
                <a:cubicBezTo>
                  <a:pt x="20017" y="5709"/>
                  <a:pt x="15890" y="1583"/>
                  <a:pt x="10800" y="1583"/>
                </a:cubicBezTo>
                <a:cubicBezTo>
                  <a:pt x="5709" y="1583"/>
                  <a:pt x="1583" y="5709"/>
                  <a:pt x="1583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454"/>
                  <a:pt x="21540" y="12107"/>
                  <a:pt x="21422" y="12750"/>
                </a:cubicBezTo>
                <a:lnTo>
                  <a:pt x="24077" y="13238"/>
                </a:lnTo>
                <a:lnTo>
                  <a:pt x="20014" y="16042"/>
                </a:lnTo>
                <a:lnTo>
                  <a:pt x="17209" y="11977"/>
                </a:lnTo>
                <a:lnTo>
                  <a:pt x="19865" y="12464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43438" y="5445125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C</a:t>
            </a:r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>
            <a:off x="428466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1547813" y="4294188"/>
            <a:ext cx="1008062" cy="1079500"/>
          </a:xfrm>
          <a:custGeom>
            <a:avLst/>
            <a:gdLst>
              <a:gd name="T0" fmla="*/ 41165049 w 21600"/>
              <a:gd name="T1" fmla="*/ 26975009 h 21600"/>
              <a:gd name="T2" fmla="*/ 23522891 w 21600"/>
              <a:gd name="T3" fmla="*/ 53950017 h 21600"/>
              <a:gd name="T4" fmla="*/ 5880734 w 21600"/>
              <a:gd name="T5" fmla="*/ 26975009 h 21600"/>
              <a:gd name="T6" fmla="*/ 235228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227763" y="4294188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>
                <a:solidFill>
                  <a:srgbClr val="003399"/>
                </a:solidFill>
              </a:rPr>
              <a:t>C </a:t>
            </a:r>
            <a:r>
              <a:rPr lang="en-US" sz="2000" b="1">
                <a:solidFill>
                  <a:srgbClr val="003399"/>
                </a:solidFill>
              </a:rPr>
              <a:t>:= B;</a:t>
            </a:r>
            <a:endParaRPr lang="sk-SK" sz="2000" b="1">
              <a:solidFill>
                <a:srgbClr val="003399"/>
              </a:solidFill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227763" y="4725988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3399"/>
                </a:solidFill>
              </a:rPr>
              <a:t>B</a:t>
            </a:r>
            <a:r>
              <a:rPr lang="sk-SK" sz="2000" b="1">
                <a:solidFill>
                  <a:srgbClr val="003399"/>
                </a:solidFill>
              </a:rPr>
              <a:t> </a:t>
            </a:r>
            <a:r>
              <a:rPr lang="en-US" sz="2000" b="1">
                <a:solidFill>
                  <a:srgbClr val="003399"/>
                </a:solidFill>
              </a:rPr>
              <a:t>:= A;</a:t>
            </a:r>
            <a:endParaRPr lang="sk-SK" sz="2000" b="1">
              <a:solidFill>
                <a:srgbClr val="003399"/>
              </a:solidFill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6227763" y="5157788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3399"/>
                </a:solidFill>
              </a:rPr>
              <a:t>A</a:t>
            </a:r>
            <a:r>
              <a:rPr lang="sk-SK" sz="2000" b="1">
                <a:solidFill>
                  <a:srgbClr val="003399"/>
                </a:solidFill>
              </a:rPr>
              <a:t> </a:t>
            </a:r>
            <a:r>
              <a:rPr lang="en-US" sz="2000" b="1">
                <a:solidFill>
                  <a:srgbClr val="003399"/>
                </a:solidFill>
              </a:rPr>
              <a:t>:= C;</a:t>
            </a:r>
            <a:endParaRPr lang="sk-SK" sz="2000" b="1">
              <a:solidFill>
                <a:srgbClr val="003399"/>
              </a:solidFill>
            </a:endParaRPr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1763713" y="5805488"/>
            <a:ext cx="576262" cy="287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3132138" y="5805488"/>
            <a:ext cx="576262" cy="287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500563" y="5805488"/>
            <a:ext cx="576262" cy="287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763713" y="5805488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203575" y="5805488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22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203575" y="5805488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22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572000" y="58166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22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203575" y="58023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22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1763713" y="5815013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 b="1">
                <a:solidFill>
                  <a:srgbClr val="0000FF"/>
                </a:solidFill>
              </a:rPr>
              <a:t>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14965 -0.0004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185 L 0.14965 -0.0018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254 L -0.2993 -0.0025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nimBg="1"/>
      <p:bldP spid="27685" grpId="1" animBg="1"/>
      <p:bldP spid="27684" grpId="0" animBg="1"/>
      <p:bldP spid="27684" grpId="1" animBg="1"/>
      <p:bldP spid="27683" grpId="0" animBg="1"/>
      <p:bldP spid="27683" grpId="1" animBg="1"/>
      <p:bldP spid="27652" grpId="0" animBg="1"/>
      <p:bldP spid="27653" grpId="0" animBg="1"/>
      <p:bldP spid="27654" grpId="0" animBg="1"/>
      <p:bldP spid="27655" grpId="0" animBg="1"/>
      <p:bldP spid="27655" grpId="1" animBg="1"/>
      <p:bldP spid="27656" grpId="0" animBg="1"/>
      <p:bldP spid="27658" grpId="0" animBg="1"/>
      <p:bldP spid="27659" grpId="0" animBg="1"/>
      <p:bldP spid="27659" grpId="1" animBg="1"/>
      <p:bldP spid="27660" grpId="0" animBg="1"/>
      <p:bldP spid="27661" grpId="0" animBg="1"/>
      <p:bldP spid="27664" grpId="0" animBg="1"/>
      <p:bldP spid="27664" grpId="1" animBg="1"/>
      <p:bldP spid="27665" grpId="0"/>
      <p:bldP spid="27666" grpId="0" animBg="1"/>
      <p:bldP spid="27667" grpId="0" animBg="1"/>
      <p:bldP spid="27668" grpId="0"/>
      <p:bldP spid="27669" grpId="0"/>
      <p:bldP spid="27670" grpId="0"/>
      <p:bldP spid="27674" grpId="0" animBg="1"/>
      <p:bldP spid="27675" grpId="0"/>
      <p:bldP spid="27676" grpId="0"/>
      <p:bldP spid="27677" grpId="0"/>
      <p:bldP spid="27679" grpId="0"/>
      <p:bldP spid="27679" grpId="1"/>
      <p:bldP spid="27681" grpId="0"/>
      <p:bldP spid="27681" grpId="1"/>
      <p:bldP spid="276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42988" y="2924175"/>
            <a:ext cx="6769100" cy="2089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Štandardné dátové typy</a:t>
            </a:r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4151313" y="5480050"/>
            <a:ext cx="3589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2</a:t>
            </a:r>
            <a:r>
              <a:rPr lang="sk-SK" sz="2000" baseline="30000" dirty="0" smtClean="0"/>
              <a:t>3</a:t>
            </a:r>
            <a:r>
              <a:rPr lang="en-US" sz="2000" baseline="30000" dirty="0" smtClean="0"/>
              <a:t>0</a:t>
            </a:r>
            <a:r>
              <a:rPr lang="sk-SK" sz="2000" dirty="0" smtClean="0"/>
              <a:t> </a:t>
            </a:r>
            <a:r>
              <a:rPr lang="sk-SK" sz="2000" dirty="0"/>
              <a:t>znakov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2409825" y="5480050"/>
            <a:ext cx="174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4</a:t>
            </a:r>
            <a:r>
              <a:rPr lang="sk-SK" sz="2000" dirty="0" smtClean="0"/>
              <a:t> byte</a:t>
            </a:r>
            <a:r>
              <a:rPr lang="en-US" sz="2000" dirty="0" smtClean="0"/>
              <a:t> – 2GB</a:t>
            </a:r>
            <a:endParaRPr lang="sk-SK" sz="2000" dirty="0"/>
          </a:p>
        </p:txBody>
      </p:sp>
      <p:sp>
        <p:nvSpPr>
          <p:cNvPr id="11270" name="Rectangle 68"/>
          <p:cNvSpPr>
            <a:spLocks noChangeArrowheads="1"/>
          </p:cNvSpPr>
          <p:nvPr/>
        </p:nvSpPr>
        <p:spPr bwMode="auto">
          <a:xfrm>
            <a:off x="1042988" y="5480050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dirty="0" err="1"/>
              <a:t>String</a:t>
            </a:r>
            <a:endParaRPr lang="sk-SK" sz="2000" dirty="0"/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4151313" y="5048250"/>
            <a:ext cx="3589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dirty="0"/>
              <a:t>-2.9 x 10</a:t>
            </a:r>
            <a:r>
              <a:rPr lang="sk-SK" sz="2000" baseline="30000" dirty="0"/>
              <a:t>39</a:t>
            </a:r>
            <a:r>
              <a:rPr lang="sk-SK" sz="2000" dirty="0"/>
              <a:t> .. 1.7 x 10</a:t>
            </a:r>
            <a:r>
              <a:rPr lang="sk-SK" sz="2000" baseline="30000" dirty="0"/>
              <a:t>38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2409825" y="5048250"/>
            <a:ext cx="1741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6 byte</a:t>
            </a:r>
          </a:p>
        </p:txBody>
      </p:sp>
      <p:sp>
        <p:nvSpPr>
          <p:cNvPr id="11273" name="Rectangle 65"/>
          <p:cNvSpPr>
            <a:spLocks noChangeArrowheads="1"/>
          </p:cNvSpPr>
          <p:nvPr/>
        </p:nvSpPr>
        <p:spPr bwMode="auto">
          <a:xfrm>
            <a:off x="1042988" y="5048250"/>
            <a:ext cx="13668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Real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4151313" y="4616450"/>
            <a:ext cx="3589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True, False</a:t>
            </a:r>
            <a:endParaRPr lang="sk-SK" sz="2000"/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409825" y="4616450"/>
            <a:ext cx="1741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1 byte</a:t>
            </a:r>
          </a:p>
        </p:txBody>
      </p:sp>
      <p:sp>
        <p:nvSpPr>
          <p:cNvPr id="11276" name="Rectangle 62"/>
          <p:cNvSpPr>
            <a:spLocks noChangeArrowheads="1"/>
          </p:cNvSpPr>
          <p:nvPr/>
        </p:nvSpPr>
        <p:spPr bwMode="auto">
          <a:xfrm>
            <a:off x="1042988" y="4616450"/>
            <a:ext cx="13668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Boolean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4151313" y="4184650"/>
            <a:ext cx="3589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dirty="0" smtClean="0"/>
              <a:t>znak </a:t>
            </a:r>
            <a:r>
              <a:rPr lang="en-US" sz="2000" dirty="0" smtClean="0"/>
              <a:t> #0</a:t>
            </a:r>
            <a:r>
              <a:rPr lang="en-US" sz="2000" dirty="0"/>
              <a:t>..#255</a:t>
            </a:r>
            <a:endParaRPr lang="sk-SK" sz="2000" dirty="0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2409825" y="4184650"/>
            <a:ext cx="1741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1 byte</a:t>
            </a:r>
          </a:p>
        </p:txBody>
      </p:sp>
      <p:sp>
        <p:nvSpPr>
          <p:cNvPr id="11279" name="Rectangle 59"/>
          <p:cNvSpPr>
            <a:spLocks noChangeArrowheads="1"/>
          </p:cNvSpPr>
          <p:nvPr/>
        </p:nvSpPr>
        <p:spPr bwMode="auto">
          <a:xfrm>
            <a:off x="1042988" y="4184650"/>
            <a:ext cx="13668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Char</a:t>
            </a: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4151313" y="3751263"/>
            <a:ext cx="358933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0..65535</a:t>
            </a:r>
            <a:endParaRPr lang="sk-SK" sz="2000"/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2409825" y="3751263"/>
            <a:ext cx="17414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2 byte</a:t>
            </a:r>
          </a:p>
        </p:txBody>
      </p:sp>
      <p:sp>
        <p:nvSpPr>
          <p:cNvPr id="11282" name="Rectangle 56"/>
          <p:cNvSpPr>
            <a:spLocks noChangeArrowheads="1"/>
          </p:cNvSpPr>
          <p:nvPr/>
        </p:nvSpPr>
        <p:spPr bwMode="auto">
          <a:xfrm>
            <a:off x="1042988" y="3751263"/>
            <a:ext cx="136683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Word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4151313" y="3319463"/>
            <a:ext cx="3589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0..255</a:t>
            </a:r>
            <a:endParaRPr lang="sk-SK" sz="2000"/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2409825" y="3319463"/>
            <a:ext cx="1741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1 byte</a:t>
            </a:r>
          </a:p>
        </p:txBody>
      </p:sp>
      <p:sp>
        <p:nvSpPr>
          <p:cNvPr id="11285" name="Rectangle 53"/>
          <p:cNvSpPr>
            <a:spLocks noChangeArrowheads="1"/>
          </p:cNvSpPr>
          <p:nvPr/>
        </p:nvSpPr>
        <p:spPr bwMode="auto">
          <a:xfrm>
            <a:off x="1042988" y="3319463"/>
            <a:ext cx="13668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Byte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151313" y="2924175"/>
            <a:ext cx="35893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-2147483648</a:t>
            </a:r>
            <a:r>
              <a:rPr lang="en-US" sz="2000"/>
              <a:t> </a:t>
            </a:r>
            <a:r>
              <a:rPr lang="sk-SK" sz="2000"/>
              <a:t>..</a:t>
            </a:r>
            <a:r>
              <a:rPr lang="en-US" sz="2000"/>
              <a:t> </a:t>
            </a:r>
            <a:r>
              <a:rPr lang="sk-SK" sz="2000"/>
              <a:t>2147483647 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2409825" y="2924175"/>
            <a:ext cx="1741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4 byte</a:t>
            </a:r>
          </a:p>
        </p:txBody>
      </p:sp>
      <p:sp>
        <p:nvSpPr>
          <p:cNvPr id="11288" name="Rectangle 50"/>
          <p:cNvSpPr>
            <a:spLocks noChangeArrowheads="1"/>
          </p:cNvSpPr>
          <p:nvPr/>
        </p:nvSpPr>
        <p:spPr bwMode="auto">
          <a:xfrm>
            <a:off x="1042988" y="2924175"/>
            <a:ext cx="13668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/>
              <a:t>Integer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4151313" y="2492375"/>
            <a:ext cx="3589337" cy="4318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i="1"/>
              <a:t>rozsah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2409825" y="2492375"/>
            <a:ext cx="1741488" cy="4318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i="1"/>
              <a:t>veľkosť</a:t>
            </a:r>
          </a:p>
        </p:txBody>
      </p:sp>
      <p:sp>
        <p:nvSpPr>
          <p:cNvPr id="11291" name="Rectangle 47"/>
          <p:cNvSpPr>
            <a:spLocks noChangeArrowheads="1"/>
          </p:cNvSpPr>
          <p:nvPr/>
        </p:nvSpPr>
        <p:spPr bwMode="auto">
          <a:xfrm>
            <a:off x="1042988" y="2492375"/>
            <a:ext cx="1366837" cy="4318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i="1"/>
              <a:t>typ</a:t>
            </a:r>
          </a:p>
        </p:txBody>
      </p:sp>
      <p:sp>
        <p:nvSpPr>
          <p:cNvPr id="11292" name="Line 71"/>
          <p:cNvSpPr>
            <a:spLocks noChangeShapeType="1"/>
          </p:cNvSpPr>
          <p:nvPr/>
        </p:nvSpPr>
        <p:spPr bwMode="auto">
          <a:xfrm>
            <a:off x="1042988" y="2492375"/>
            <a:ext cx="66976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3" name="Line 72"/>
          <p:cNvSpPr>
            <a:spLocks noChangeShapeType="1"/>
          </p:cNvSpPr>
          <p:nvPr/>
        </p:nvSpPr>
        <p:spPr bwMode="auto">
          <a:xfrm>
            <a:off x="1042988" y="2924175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4" name="Line 73"/>
          <p:cNvSpPr>
            <a:spLocks noChangeShapeType="1"/>
          </p:cNvSpPr>
          <p:nvPr/>
        </p:nvSpPr>
        <p:spPr bwMode="auto">
          <a:xfrm>
            <a:off x="1042988" y="3319463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5" name="Line 74"/>
          <p:cNvSpPr>
            <a:spLocks noChangeShapeType="1"/>
          </p:cNvSpPr>
          <p:nvPr/>
        </p:nvSpPr>
        <p:spPr bwMode="auto">
          <a:xfrm>
            <a:off x="1042988" y="3751263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6" name="Line 75"/>
          <p:cNvSpPr>
            <a:spLocks noChangeShapeType="1"/>
          </p:cNvSpPr>
          <p:nvPr/>
        </p:nvSpPr>
        <p:spPr bwMode="auto">
          <a:xfrm>
            <a:off x="1042988" y="4184650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7" name="Line 76"/>
          <p:cNvSpPr>
            <a:spLocks noChangeShapeType="1"/>
          </p:cNvSpPr>
          <p:nvPr/>
        </p:nvSpPr>
        <p:spPr bwMode="auto">
          <a:xfrm>
            <a:off x="1042988" y="4616450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8" name="Line 77"/>
          <p:cNvSpPr>
            <a:spLocks noChangeShapeType="1"/>
          </p:cNvSpPr>
          <p:nvPr/>
        </p:nvSpPr>
        <p:spPr bwMode="auto">
          <a:xfrm>
            <a:off x="1042988" y="5048250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99" name="Line 78"/>
          <p:cNvSpPr>
            <a:spLocks noChangeShapeType="1"/>
          </p:cNvSpPr>
          <p:nvPr/>
        </p:nvSpPr>
        <p:spPr bwMode="auto">
          <a:xfrm>
            <a:off x="1042988" y="5480050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300" name="Line 79"/>
          <p:cNvSpPr>
            <a:spLocks noChangeShapeType="1"/>
          </p:cNvSpPr>
          <p:nvPr/>
        </p:nvSpPr>
        <p:spPr bwMode="auto">
          <a:xfrm>
            <a:off x="1043510" y="6309400"/>
            <a:ext cx="66976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301" name="Line 80"/>
          <p:cNvSpPr>
            <a:spLocks noChangeShapeType="1"/>
          </p:cNvSpPr>
          <p:nvPr/>
        </p:nvSpPr>
        <p:spPr bwMode="auto">
          <a:xfrm>
            <a:off x="1042988" y="2492374"/>
            <a:ext cx="522" cy="3817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302" name="Line 81"/>
          <p:cNvSpPr>
            <a:spLocks noChangeShapeType="1"/>
          </p:cNvSpPr>
          <p:nvPr/>
        </p:nvSpPr>
        <p:spPr bwMode="auto">
          <a:xfrm>
            <a:off x="2409824" y="2492374"/>
            <a:ext cx="1875" cy="381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34" name="Line 82"/>
          <p:cNvSpPr>
            <a:spLocks noChangeShapeType="1"/>
          </p:cNvSpPr>
          <p:nvPr/>
        </p:nvSpPr>
        <p:spPr bwMode="auto">
          <a:xfrm flipH="1">
            <a:off x="4139940" y="2492374"/>
            <a:ext cx="11373" cy="381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304" name="Line 83"/>
          <p:cNvSpPr>
            <a:spLocks noChangeShapeType="1"/>
          </p:cNvSpPr>
          <p:nvPr/>
        </p:nvSpPr>
        <p:spPr bwMode="auto">
          <a:xfrm flipH="1">
            <a:off x="7740440" y="2492374"/>
            <a:ext cx="210" cy="3817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70" name="Text Box 118"/>
          <p:cNvSpPr txBox="1">
            <a:spLocks noChangeArrowheads="1"/>
          </p:cNvSpPr>
          <p:nvPr/>
        </p:nvSpPr>
        <p:spPr bwMode="auto">
          <a:xfrm>
            <a:off x="6877050" y="3644900"/>
            <a:ext cx="2017713" cy="423863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/>
              <a:t>o</a:t>
            </a:r>
            <a:r>
              <a:rPr lang="en-US"/>
              <a:t>rdin</a:t>
            </a:r>
            <a:r>
              <a:rPr lang="sk-SK"/>
              <a:t>álné typy</a:t>
            </a:r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1043510" y="5877340"/>
            <a:ext cx="669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" name="Rectangle 70"/>
          <p:cNvSpPr>
            <a:spLocks noChangeArrowheads="1"/>
          </p:cNvSpPr>
          <p:nvPr/>
        </p:nvSpPr>
        <p:spPr bwMode="auto">
          <a:xfrm>
            <a:off x="4153188" y="5877340"/>
            <a:ext cx="3589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k-SK" sz="2000" dirty="0" smtClean="0"/>
              <a:t>adresa pamäťovej bunky</a:t>
            </a:r>
            <a:endParaRPr lang="sk-SK" sz="2000" dirty="0"/>
          </a:p>
        </p:txBody>
      </p:sp>
      <p:sp>
        <p:nvSpPr>
          <p:cNvPr id="44" name="Rectangle 69"/>
          <p:cNvSpPr>
            <a:spLocks noChangeArrowheads="1"/>
          </p:cNvSpPr>
          <p:nvPr/>
        </p:nvSpPr>
        <p:spPr bwMode="auto">
          <a:xfrm>
            <a:off x="2411700" y="5877340"/>
            <a:ext cx="174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4</a:t>
            </a:r>
            <a:r>
              <a:rPr lang="sk-SK" sz="2000" dirty="0" smtClean="0"/>
              <a:t> byte</a:t>
            </a:r>
            <a:endParaRPr lang="sk-SK" sz="2000" dirty="0"/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1044863" y="5877340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622" grpId="0"/>
      <p:bldP spid="23621" grpId="0"/>
      <p:bldP spid="23619" grpId="0"/>
      <p:bldP spid="23618" grpId="0"/>
      <p:bldP spid="23616" grpId="0"/>
      <p:bldP spid="23615" grpId="0"/>
      <p:bldP spid="23613" grpId="0"/>
      <p:bldP spid="23612" grpId="0"/>
      <p:bldP spid="23610" grpId="0"/>
      <p:bldP spid="23609" grpId="0"/>
      <p:bldP spid="23607" grpId="0"/>
      <p:bldP spid="23606" grpId="0"/>
      <p:bldP spid="23604" grpId="0"/>
      <p:bldP spid="23603" grpId="0"/>
      <p:bldP spid="23601" grpId="0" animBg="1"/>
      <p:bldP spid="23600" grpId="0" animBg="1"/>
      <p:bldP spid="23634" grpId="0" animBg="1"/>
      <p:bldP spid="23670" grpId="0" animBg="1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466725" y="4076700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466725" y="3789363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466725" y="350043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466725" y="328453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466725" y="2997200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466725" y="270827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466725" y="242093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466725" y="2133600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466725" y="184467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466725" y="1341438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466725" y="1052513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466725" y="765175"/>
            <a:ext cx="3168650" cy="288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>
              <a:solidFill>
                <a:srgbClr val="0000FF"/>
              </a:solidFill>
            </a:endParaRPr>
          </a:p>
        </p:txBody>
      </p:sp>
      <p:grpSp>
        <p:nvGrpSpPr>
          <p:cNvPr id="12302" name="Skupina 48"/>
          <p:cNvGrpSpPr>
            <a:grpSpLocks/>
          </p:cNvGrpSpPr>
          <p:nvPr/>
        </p:nvGrpSpPr>
        <p:grpSpPr bwMode="auto">
          <a:xfrm>
            <a:off x="6227763" y="260350"/>
            <a:ext cx="2232025" cy="6248400"/>
            <a:chOff x="5868180" y="260560"/>
            <a:chExt cx="2231660" cy="6247864"/>
          </a:xfrm>
        </p:grpSpPr>
        <p:sp>
          <p:nvSpPr>
            <p:cNvPr id="12326" name="Text Box 11"/>
            <p:cNvSpPr txBox="1">
              <a:spLocks noChangeArrowheads="1"/>
            </p:cNvSpPr>
            <p:nvPr/>
          </p:nvSpPr>
          <p:spPr bwMode="auto">
            <a:xfrm>
              <a:off x="5868180" y="260560"/>
              <a:ext cx="1152525" cy="6247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k-SK" sz="1600"/>
                <a:t>0AF23056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0AF23057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0AF23058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0AF23059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0AF2305A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0AF2305B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0AF2305C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0AF2305D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0AF2305E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0AF2305F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0AF23060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0AF23061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0AF23062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0AF23063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0AF23064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0AF23065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0AF23066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0AF23067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0AF23068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0AF23069</a:t>
              </a:r>
            </a:p>
            <a:p>
              <a:pPr>
                <a:spcBef>
                  <a:spcPct val="20000"/>
                </a:spcBef>
              </a:pPr>
              <a:r>
                <a:rPr lang="sk-SK" sz="1600"/>
                <a:t>0AF2306A</a:t>
              </a:r>
            </a:p>
          </p:txBody>
        </p:sp>
        <p:grpSp>
          <p:nvGrpSpPr>
            <p:cNvPr id="12327" name="Skupina 47"/>
            <p:cNvGrpSpPr>
              <a:grpSpLocks/>
            </p:cNvGrpSpPr>
            <p:nvPr/>
          </p:nvGrpSpPr>
          <p:grpSpPr bwMode="auto">
            <a:xfrm>
              <a:off x="7020340" y="332570"/>
              <a:ext cx="1079500" cy="6049908"/>
              <a:chOff x="7020340" y="332570"/>
              <a:chExt cx="1079500" cy="6049908"/>
            </a:xfrm>
          </p:grpSpPr>
          <p:grpSp>
            <p:nvGrpSpPr>
              <p:cNvPr id="12328" name="Skupina 24"/>
              <p:cNvGrpSpPr>
                <a:grpSpLocks/>
              </p:cNvGrpSpPr>
              <p:nvPr/>
            </p:nvGrpSpPr>
            <p:grpSpPr bwMode="auto">
              <a:xfrm>
                <a:off x="7020340" y="332570"/>
                <a:ext cx="1079500" cy="1728788"/>
                <a:chOff x="7164388" y="4797425"/>
                <a:chExt cx="1079500" cy="1728788"/>
              </a:xfrm>
            </p:grpSpPr>
            <p:sp>
              <p:nvSpPr>
                <p:cNvPr id="12347" name="Rectangle 5"/>
                <p:cNvSpPr>
                  <a:spLocks noChangeArrowheads="1"/>
                </p:cNvSpPr>
                <p:nvPr/>
              </p:nvSpPr>
              <p:spPr bwMode="auto">
                <a:xfrm>
                  <a:off x="7164388" y="47974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8" name="Rectangle 6"/>
                <p:cNvSpPr>
                  <a:spLocks noChangeArrowheads="1"/>
                </p:cNvSpPr>
                <p:nvPr/>
              </p:nvSpPr>
              <p:spPr bwMode="auto">
                <a:xfrm>
                  <a:off x="7164388" y="5084763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9" name="Rectangle 7"/>
                <p:cNvSpPr>
                  <a:spLocks noChangeArrowheads="1"/>
                </p:cNvSpPr>
                <p:nvPr/>
              </p:nvSpPr>
              <p:spPr bwMode="auto">
                <a:xfrm>
                  <a:off x="7164388" y="53736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50" name="Rectangle 8"/>
                <p:cNvSpPr>
                  <a:spLocks noChangeArrowheads="1"/>
                </p:cNvSpPr>
                <p:nvPr/>
              </p:nvSpPr>
              <p:spPr bwMode="auto">
                <a:xfrm>
                  <a:off x="7164388" y="5949950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51" name="Rectangle 9"/>
                <p:cNvSpPr>
                  <a:spLocks noChangeArrowheads="1"/>
                </p:cNvSpPr>
                <p:nvPr/>
              </p:nvSpPr>
              <p:spPr bwMode="auto">
                <a:xfrm>
                  <a:off x="7164388" y="56610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52" name="Rectangle 10"/>
                <p:cNvSpPr>
                  <a:spLocks noChangeArrowheads="1"/>
                </p:cNvSpPr>
                <p:nvPr/>
              </p:nvSpPr>
              <p:spPr bwMode="auto">
                <a:xfrm>
                  <a:off x="7164388" y="62372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2329" name="Skupina 25"/>
              <p:cNvGrpSpPr>
                <a:grpSpLocks/>
              </p:cNvGrpSpPr>
              <p:nvPr/>
            </p:nvGrpSpPr>
            <p:grpSpPr bwMode="auto">
              <a:xfrm>
                <a:off x="7020340" y="2060810"/>
                <a:ext cx="1079500" cy="1728788"/>
                <a:chOff x="7164388" y="4797425"/>
                <a:chExt cx="1079500" cy="1728788"/>
              </a:xfrm>
            </p:grpSpPr>
            <p:sp>
              <p:nvSpPr>
                <p:cNvPr id="12341" name="Rectangle 5"/>
                <p:cNvSpPr>
                  <a:spLocks noChangeArrowheads="1"/>
                </p:cNvSpPr>
                <p:nvPr/>
              </p:nvSpPr>
              <p:spPr bwMode="auto">
                <a:xfrm>
                  <a:off x="7164388" y="47974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2" name="Rectangle 6"/>
                <p:cNvSpPr>
                  <a:spLocks noChangeArrowheads="1"/>
                </p:cNvSpPr>
                <p:nvPr/>
              </p:nvSpPr>
              <p:spPr bwMode="auto">
                <a:xfrm>
                  <a:off x="7164388" y="5084763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3" name="Rectangle 7"/>
                <p:cNvSpPr>
                  <a:spLocks noChangeArrowheads="1"/>
                </p:cNvSpPr>
                <p:nvPr/>
              </p:nvSpPr>
              <p:spPr bwMode="auto">
                <a:xfrm>
                  <a:off x="7164388" y="53736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4" name="Rectangle 8"/>
                <p:cNvSpPr>
                  <a:spLocks noChangeArrowheads="1"/>
                </p:cNvSpPr>
                <p:nvPr/>
              </p:nvSpPr>
              <p:spPr bwMode="auto">
                <a:xfrm>
                  <a:off x="7164388" y="5949950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5" name="Rectangle 9"/>
                <p:cNvSpPr>
                  <a:spLocks noChangeArrowheads="1"/>
                </p:cNvSpPr>
                <p:nvPr/>
              </p:nvSpPr>
              <p:spPr bwMode="auto">
                <a:xfrm>
                  <a:off x="7164388" y="56610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6" name="Rectangle 10"/>
                <p:cNvSpPr>
                  <a:spLocks noChangeArrowheads="1"/>
                </p:cNvSpPr>
                <p:nvPr/>
              </p:nvSpPr>
              <p:spPr bwMode="auto">
                <a:xfrm>
                  <a:off x="7164388" y="62372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2330" name="Skupina 32"/>
              <p:cNvGrpSpPr>
                <a:grpSpLocks/>
              </p:cNvGrpSpPr>
              <p:nvPr/>
            </p:nvGrpSpPr>
            <p:grpSpPr bwMode="auto">
              <a:xfrm>
                <a:off x="7020340" y="3789050"/>
                <a:ext cx="1079500" cy="1728788"/>
                <a:chOff x="7164388" y="4797425"/>
                <a:chExt cx="1079500" cy="1728788"/>
              </a:xfrm>
            </p:grpSpPr>
            <p:sp>
              <p:nvSpPr>
                <p:cNvPr id="12335" name="Rectangle 5"/>
                <p:cNvSpPr>
                  <a:spLocks noChangeArrowheads="1"/>
                </p:cNvSpPr>
                <p:nvPr/>
              </p:nvSpPr>
              <p:spPr bwMode="auto">
                <a:xfrm>
                  <a:off x="7164388" y="47974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6" name="Rectangle 6"/>
                <p:cNvSpPr>
                  <a:spLocks noChangeArrowheads="1"/>
                </p:cNvSpPr>
                <p:nvPr/>
              </p:nvSpPr>
              <p:spPr bwMode="auto">
                <a:xfrm>
                  <a:off x="7164388" y="5084763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7" name="Rectangle 7"/>
                <p:cNvSpPr>
                  <a:spLocks noChangeArrowheads="1"/>
                </p:cNvSpPr>
                <p:nvPr/>
              </p:nvSpPr>
              <p:spPr bwMode="auto">
                <a:xfrm>
                  <a:off x="7164388" y="53736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8" name="Rectangle 8"/>
                <p:cNvSpPr>
                  <a:spLocks noChangeArrowheads="1"/>
                </p:cNvSpPr>
                <p:nvPr/>
              </p:nvSpPr>
              <p:spPr bwMode="auto">
                <a:xfrm>
                  <a:off x="7164388" y="5949950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9" name="Rectangle 9"/>
                <p:cNvSpPr>
                  <a:spLocks noChangeArrowheads="1"/>
                </p:cNvSpPr>
                <p:nvPr/>
              </p:nvSpPr>
              <p:spPr bwMode="auto">
                <a:xfrm>
                  <a:off x="7164388" y="5661025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40" name="Rectangle 10"/>
                <p:cNvSpPr>
                  <a:spLocks noChangeArrowheads="1"/>
                </p:cNvSpPr>
                <p:nvPr/>
              </p:nvSpPr>
              <p:spPr bwMode="auto">
                <a:xfrm>
                  <a:off x="7164388" y="623728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2331" name="Skupina 46"/>
              <p:cNvGrpSpPr>
                <a:grpSpLocks/>
              </p:cNvGrpSpPr>
              <p:nvPr/>
            </p:nvGrpSpPr>
            <p:grpSpPr bwMode="auto">
              <a:xfrm>
                <a:off x="7020340" y="5517290"/>
                <a:ext cx="1079500" cy="865188"/>
                <a:chOff x="3275820" y="4005080"/>
                <a:chExt cx="1079500" cy="865188"/>
              </a:xfrm>
            </p:grpSpPr>
            <p:sp>
              <p:nvSpPr>
                <p:cNvPr id="12332" name="Rectangle 5"/>
                <p:cNvSpPr>
                  <a:spLocks noChangeArrowheads="1"/>
                </p:cNvSpPr>
                <p:nvPr/>
              </p:nvSpPr>
              <p:spPr bwMode="auto">
                <a:xfrm>
                  <a:off x="3275820" y="4005080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3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820" y="4292418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34" name="Rectangle 7"/>
                <p:cNvSpPr>
                  <a:spLocks noChangeArrowheads="1"/>
                </p:cNvSpPr>
                <p:nvPr/>
              </p:nvSpPr>
              <p:spPr bwMode="auto">
                <a:xfrm>
                  <a:off x="3275820" y="4581343"/>
                  <a:ext cx="1079500" cy="28892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66725" y="476250"/>
            <a:ext cx="25923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</a:rPr>
              <a:t>var</a:t>
            </a:r>
          </a:p>
          <a:p>
            <a:r>
              <a:rPr lang="sk-SK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I: </a:t>
            </a:r>
            <a:r>
              <a:rPr lang="sk-SK">
                <a:latin typeface="Courier New" pitchFamily="49" charset="0"/>
              </a:rPr>
              <a:t>Integer</a:t>
            </a:r>
            <a:r>
              <a:rPr lang="en-US">
                <a:latin typeface="Courier New" pitchFamily="49" charset="0"/>
              </a:rPr>
              <a:t>;</a:t>
            </a:r>
            <a:endParaRPr lang="sk-SK">
              <a:latin typeface="Courier New" pitchFamily="49" charset="0"/>
            </a:endParaRPr>
          </a:p>
          <a:p>
            <a:r>
              <a:rPr lang="sk-SK">
                <a:latin typeface="Courier New" pitchFamily="49" charset="0"/>
              </a:rPr>
              <a:t>  P: Pointer</a:t>
            </a:r>
            <a:r>
              <a:rPr lang="en-US">
                <a:latin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</a:rPr>
              <a:t>  PI: ^Integer;</a:t>
            </a:r>
          </a:p>
          <a:p>
            <a:r>
              <a:rPr lang="sk-SK" b="1">
                <a:latin typeface="Courier New" pitchFamily="49" charset="0"/>
              </a:rPr>
              <a:t>begin</a:t>
            </a:r>
          </a:p>
          <a:p>
            <a:r>
              <a:rPr lang="sk-SK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 := 1;</a:t>
            </a:r>
          </a:p>
          <a:p>
            <a:r>
              <a:rPr lang="en-US">
                <a:latin typeface="Courier New" pitchFamily="49" charset="0"/>
              </a:rPr>
              <a:t>  P</a:t>
            </a:r>
            <a:r>
              <a:rPr lang="sk-SK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:= @I;</a:t>
            </a:r>
            <a:endParaRPr lang="sk-SK">
              <a:latin typeface="Courier New" pitchFamily="49" charset="0"/>
            </a:endParaRPr>
          </a:p>
          <a:p>
            <a:r>
              <a:rPr lang="sk-SK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P^ := 22;</a:t>
            </a:r>
          </a:p>
          <a:p>
            <a:r>
              <a:rPr lang="en-US">
                <a:latin typeface="Courier New" pitchFamily="49" charset="0"/>
              </a:rPr>
              <a:t>  New(PI);</a:t>
            </a:r>
          </a:p>
          <a:p>
            <a:r>
              <a:rPr lang="en-US">
                <a:latin typeface="Courier New" pitchFamily="49" charset="0"/>
              </a:rPr>
              <a:t>  PI^ := I;</a:t>
            </a:r>
          </a:p>
          <a:p>
            <a:r>
              <a:rPr lang="en-US">
                <a:latin typeface="Courier New" pitchFamily="49" charset="0"/>
              </a:rPr>
              <a:t>  I := 333;</a:t>
            </a:r>
          </a:p>
          <a:p>
            <a:r>
              <a:rPr lang="en-US">
                <a:latin typeface="Courier New" pitchFamily="49" charset="0"/>
              </a:rPr>
              <a:t>  P := PI;</a:t>
            </a:r>
          </a:p>
          <a:p>
            <a:r>
              <a:rPr lang="en-US">
                <a:latin typeface="Courier New" pitchFamily="49" charset="0"/>
              </a:rPr>
              <a:t>  P^ := 4444;</a:t>
            </a:r>
          </a:p>
          <a:p>
            <a:r>
              <a:rPr lang="en-US">
                <a:latin typeface="Courier New" pitchFamily="49" charset="0"/>
              </a:rPr>
              <a:t>  Dispose(PI);   </a:t>
            </a:r>
            <a:endParaRPr lang="sk-SK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e</a:t>
            </a:r>
            <a:r>
              <a:rPr lang="sk-SK" b="1">
                <a:latin typeface="Courier New" pitchFamily="49" charset="0"/>
              </a:rPr>
              <a:t>nd</a:t>
            </a:r>
            <a:r>
              <a:rPr lang="en-US" b="1">
                <a:latin typeface="Courier New" pitchFamily="49" charset="0"/>
              </a:rPr>
              <a:t>.</a:t>
            </a:r>
            <a:endParaRPr lang="sk-SK" b="1">
              <a:latin typeface="Courier New" pitchFamily="49" charset="0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7380288" y="331788"/>
            <a:ext cx="107950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7380288" y="1484313"/>
            <a:ext cx="107950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7380288" y="2636838"/>
            <a:ext cx="107950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7380288" y="4941888"/>
            <a:ext cx="107950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grpSp>
        <p:nvGrpSpPr>
          <p:cNvPr id="8" name="Skupina 57"/>
          <p:cNvGrpSpPr>
            <a:grpSpLocks/>
          </p:cNvGrpSpPr>
          <p:nvPr/>
        </p:nvGrpSpPr>
        <p:grpSpPr bwMode="auto">
          <a:xfrm>
            <a:off x="5580063" y="260350"/>
            <a:ext cx="719137" cy="366713"/>
            <a:chOff x="5292101" y="260560"/>
            <a:chExt cx="718762" cy="366712"/>
          </a:xfrm>
        </p:grpSpPr>
        <p:sp>
          <p:nvSpPr>
            <p:cNvPr id="12324" name="Text Box 13"/>
            <p:cNvSpPr txBox="1">
              <a:spLocks noChangeArrowheads="1"/>
            </p:cNvSpPr>
            <p:nvPr/>
          </p:nvSpPr>
          <p:spPr bwMode="auto">
            <a:xfrm>
              <a:off x="5292101" y="260560"/>
              <a:ext cx="360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</a:rPr>
                <a:t>I</a:t>
              </a:r>
              <a:endParaRPr lang="sk-SK" b="1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12325" name="Line 14"/>
            <p:cNvSpPr>
              <a:spLocks noChangeShapeType="1"/>
            </p:cNvSpPr>
            <p:nvPr/>
          </p:nvSpPr>
          <p:spPr bwMode="auto">
            <a:xfrm>
              <a:off x="5579438" y="478047"/>
              <a:ext cx="4314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" name="Skupina 60"/>
          <p:cNvGrpSpPr>
            <a:grpSpLocks/>
          </p:cNvGrpSpPr>
          <p:nvPr/>
        </p:nvGrpSpPr>
        <p:grpSpPr bwMode="auto">
          <a:xfrm>
            <a:off x="5508625" y="1412875"/>
            <a:ext cx="717550" cy="366713"/>
            <a:chOff x="5292101" y="260560"/>
            <a:chExt cx="718762" cy="366712"/>
          </a:xfrm>
        </p:grpSpPr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5292101" y="260560"/>
              <a:ext cx="359381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</a:rPr>
                <a:t>P</a:t>
              </a:r>
              <a:endParaRPr lang="sk-SK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5579924" y="478047"/>
              <a:ext cx="43093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11" name="Skupina 63"/>
          <p:cNvGrpSpPr>
            <a:grpSpLocks/>
          </p:cNvGrpSpPr>
          <p:nvPr/>
        </p:nvGrpSpPr>
        <p:grpSpPr bwMode="auto">
          <a:xfrm>
            <a:off x="5435600" y="2565400"/>
            <a:ext cx="863600" cy="368300"/>
            <a:chOff x="5148081" y="260560"/>
            <a:chExt cx="862782" cy="369332"/>
          </a:xfrm>
        </p:grpSpPr>
        <p:sp>
          <p:nvSpPr>
            <p:cNvPr id="65" name="Text Box 13"/>
            <p:cNvSpPr txBox="1">
              <a:spLocks noChangeArrowheads="1"/>
            </p:cNvSpPr>
            <p:nvPr/>
          </p:nvSpPr>
          <p:spPr bwMode="auto">
            <a:xfrm>
              <a:off x="5148081" y="260560"/>
              <a:ext cx="504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pitchFamily="49" charset="0"/>
                </a:rPr>
                <a:t>PI</a:t>
              </a:r>
              <a:endParaRPr lang="sk-SK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</a:endParaRPr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5579472" y="478657"/>
              <a:ext cx="431391" cy="0"/>
            </a:xfrm>
            <a:prstGeom prst="line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5724525" y="5084763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7740650" y="765175"/>
            <a:ext cx="503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1</a:t>
            </a:r>
            <a:endParaRPr lang="sk-SK" sz="1600" b="1"/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7308850" y="1844675"/>
            <a:ext cx="1223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</a:t>
            </a:r>
            <a:r>
              <a:rPr lang="sk-SK" sz="1600"/>
              <a:t>0AF23056</a:t>
            </a: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7308850" y="2997200"/>
            <a:ext cx="1223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</a:t>
            </a:r>
            <a:r>
              <a:rPr lang="sk-SK" sz="1600"/>
              <a:t>0AF230</a:t>
            </a:r>
            <a:r>
              <a:rPr lang="en-US" sz="1600"/>
              <a:t>6</a:t>
            </a:r>
            <a:r>
              <a:rPr lang="sk-SK" sz="1600"/>
              <a:t>6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7596188" y="5300663"/>
            <a:ext cx="504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22</a:t>
            </a:r>
            <a:endParaRPr lang="sk-SK" sz="1600" b="1"/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7669213" y="765175"/>
            <a:ext cx="503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22</a:t>
            </a:r>
            <a:endParaRPr lang="sk-SK" sz="1600" b="1"/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7596188" y="765175"/>
            <a:ext cx="647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333</a:t>
            </a:r>
            <a:endParaRPr lang="sk-SK" sz="1600" b="1"/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524750" y="5300663"/>
            <a:ext cx="7191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4444</a:t>
            </a:r>
            <a:endParaRPr lang="sk-SK" sz="1600" b="1"/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7308850" y="1844675"/>
            <a:ext cx="1223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</a:t>
            </a:r>
            <a:r>
              <a:rPr lang="sk-SK" sz="1600"/>
              <a:t>0AF230</a:t>
            </a:r>
            <a:r>
              <a:rPr lang="en-US" sz="1600"/>
              <a:t>6</a:t>
            </a:r>
            <a:r>
              <a:rPr lang="sk-SK" sz="16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1" grpId="0" animBg="1"/>
      <p:bldP spid="81" grpId="1" animBg="1"/>
      <p:bldP spid="80" grpId="0" animBg="1"/>
      <p:bldP spid="80" grpId="1" animBg="1"/>
      <p:bldP spid="79" grpId="0" animBg="1"/>
      <p:bldP spid="79" grpId="1" animBg="1"/>
      <p:bldP spid="78" grpId="0" animBg="1"/>
      <p:bldP spid="78" grpId="1" animBg="1"/>
      <p:bldP spid="77" grpId="0" animBg="1"/>
      <p:bldP spid="77" grpId="1" animBg="1"/>
      <p:bldP spid="76" grpId="0" animBg="1"/>
      <p:bldP spid="76" grpId="1" animBg="1"/>
      <p:bldP spid="75" grpId="0" animBg="1"/>
      <p:bldP spid="75" grpId="1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51" grpId="0" animBg="1"/>
      <p:bldP spid="51" grpId="1" animBg="1"/>
      <p:bldP spid="50" grpId="0"/>
      <p:bldP spid="52" grpId="0" animBg="1"/>
      <p:bldP spid="53" grpId="0" animBg="1"/>
      <p:bldP spid="54" grpId="0" animBg="1"/>
      <p:bldP spid="55" grpId="0" animBg="1"/>
      <p:bldP spid="55" grpId="1" animBg="1"/>
      <p:bldP spid="67" grpId="0" animBg="1"/>
      <p:bldP spid="67" grpId="1" animBg="1"/>
      <p:bldP spid="68" grpId="0"/>
      <p:bldP spid="68" grpId="1"/>
      <p:bldP spid="69" grpId="0"/>
      <p:bldP spid="69" grpId="1"/>
      <p:bldP spid="70" grpId="0"/>
      <p:bldP spid="71" grpId="0"/>
      <p:bldP spid="71" grpId="1"/>
      <p:bldP spid="83" grpId="0"/>
      <p:bldP spid="83" grpId="1"/>
      <p:bldP spid="84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687</Words>
  <Application>Microsoft Office PowerPoint</Application>
  <PresentationFormat>Prezentácia na obrazovke (4:3)</PresentationFormat>
  <Paragraphs>215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Wingdings</vt:lpstr>
      <vt:lpstr>Calibri</vt:lpstr>
      <vt:lpstr>Times New Roman</vt:lpstr>
      <vt:lpstr>Courier New</vt:lpstr>
      <vt:lpstr>Kapsle</vt:lpstr>
      <vt:lpstr>Výchozí návrh</vt:lpstr>
      <vt:lpstr>Štruktúra programu v Delphi</vt:lpstr>
      <vt:lpstr>Snímka 2</vt:lpstr>
      <vt:lpstr>Snímka 3</vt:lpstr>
      <vt:lpstr>Identifikátor</vt:lpstr>
      <vt:lpstr>Premenná</vt:lpstr>
      <vt:lpstr>Priraďovací príkaz</vt:lpstr>
      <vt:lpstr>Výmena hodnôt v premenných</vt:lpstr>
      <vt:lpstr>Štandardné dátové typy</vt:lpstr>
      <vt:lpstr>Snímka 9</vt:lpstr>
    </vt:vector>
  </TitlesOfParts>
  <Company>Červený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Štruktúra programu</dc:title>
  <dc:creator>Administrator</dc:creator>
  <cp:lastModifiedBy>Ľubomír Červený</cp:lastModifiedBy>
  <cp:revision>44</cp:revision>
  <dcterms:created xsi:type="dcterms:W3CDTF">2006-09-11T19:38:13Z</dcterms:created>
  <dcterms:modified xsi:type="dcterms:W3CDTF">2020-09-01T07:59:44Z</dcterms:modified>
</cp:coreProperties>
</file>