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arcellus"/>
      <p:regular r:id="rId30"/>
    </p:embeddedFont>
    <p:embeddedFont>
      <p:font typeface="Livvic Medium"/>
      <p:regular r:id="rId31"/>
      <p:bold r:id="rId32"/>
      <p:italic r:id="rId33"/>
      <p:boldItalic r:id="rId34"/>
    </p:embeddedFont>
    <p:embeddedFont>
      <p:font typeface="Livvic"/>
      <p:regular r:id="rId35"/>
      <p:bold r:id="rId36"/>
      <p:italic r:id="rId37"/>
      <p:boldItalic r:id="rId38"/>
    </p:embeddedFont>
    <p:embeddedFont>
      <p:font typeface="Josefin Sans"/>
      <p:regular r:id="rId39"/>
      <p:bold r:id="rId40"/>
      <p:italic r:id="rId41"/>
      <p:boldItalic r:id="rId42"/>
    </p:embeddedFont>
    <p:embeddedFont>
      <p:font typeface="Syncopate"/>
      <p:regular r:id="rId43"/>
      <p:bold r:id="rId44"/>
    </p:embeddedFont>
    <p:embeddedFont>
      <p:font typeface="Barlow"/>
      <p:regular r:id="rId45"/>
      <p:bold r:id="rId46"/>
      <p:italic r:id="rId47"/>
      <p:boldItalic r:id="rId48"/>
    </p:embeddedFont>
    <p:embeddedFont>
      <p:font typeface="DM Serif Display"/>
      <p:regular r:id="rId49"/>
      <p:italic r:id="rId50"/>
    </p:embeddedFont>
    <p:embeddedFont>
      <p:font typeface="Spicy Rice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A4ADF1-F28E-42E2-A945-FDFD79460EDC}">
  <a:tblStyle styleId="{31A4ADF1-F28E-42E2-A945-FDFD79460ED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bold.fntdata"/><Relationship Id="rId42" Type="http://schemas.openxmlformats.org/officeDocument/2006/relationships/font" Target="fonts/JosefinSans-boldItalic.fntdata"/><Relationship Id="rId41" Type="http://schemas.openxmlformats.org/officeDocument/2006/relationships/font" Target="fonts/JosefinSans-italic.fntdata"/><Relationship Id="rId44" Type="http://schemas.openxmlformats.org/officeDocument/2006/relationships/font" Target="fonts/Syncopate-bold.fntdata"/><Relationship Id="rId43" Type="http://schemas.openxmlformats.org/officeDocument/2006/relationships/font" Target="fonts/Syncopate-regular.fntdata"/><Relationship Id="rId46" Type="http://schemas.openxmlformats.org/officeDocument/2006/relationships/font" Target="fonts/Barlow-bold.fntdata"/><Relationship Id="rId45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-boldItalic.fntdata"/><Relationship Id="rId47" Type="http://schemas.openxmlformats.org/officeDocument/2006/relationships/font" Target="fonts/Barlow-italic.fntdata"/><Relationship Id="rId49" Type="http://schemas.openxmlformats.org/officeDocument/2006/relationships/font" Target="fonts/DMSerif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vvicMedium-regular.fntdata"/><Relationship Id="rId30" Type="http://schemas.openxmlformats.org/officeDocument/2006/relationships/font" Target="fonts/Marcellus-regular.fntdata"/><Relationship Id="rId33" Type="http://schemas.openxmlformats.org/officeDocument/2006/relationships/font" Target="fonts/LivvicMedium-italic.fntdata"/><Relationship Id="rId32" Type="http://schemas.openxmlformats.org/officeDocument/2006/relationships/font" Target="fonts/LivvicMedium-bold.fntdata"/><Relationship Id="rId35" Type="http://schemas.openxmlformats.org/officeDocument/2006/relationships/font" Target="fonts/Livvic-regular.fntdata"/><Relationship Id="rId34" Type="http://schemas.openxmlformats.org/officeDocument/2006/relationships/font" Target="fonts/LivvicMedium-boldItalic.fntdata"/><Relationship Id="rId37" Type="http://schemas.openxmlformats.org/officeDocument/2006/relationships/font" Target="fonts/Livvic-italic.fntdata"/><Relationship Id="rId36" Type="http://schemas.openxmlformats.org/officeDocument/2006/relationships/font" Target="fonts/Livvic-bold.fntdata"/><Relationship Id="rId39" Type="http://schemas.openxmlformats.org/officeDocument/2006/relationships/font" Target="fonts/JosefinSans-regular.fntdata"/><Relationship Id="rId38" Type="http://schemas.openxmlformats.org/officeDocument/2006/relationships/font" Target="fonts/Livvic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picyRice-regular.fntdata"/><Relationship Id="rId50" Type="http://schemas.openxmlformats.org/officeDocument/2006/relationships/font" Target="fonts/DMSerifDispl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eb490d35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feb490d35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e37d012f3_0_2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0e37d012f3_0_2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eb490d35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feb490d35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0e37d012f3_0_3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0e37d012f3_0_3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0e37d012f3_0_3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0e37d012f3_0_3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e37d012f3_0_3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e37d012f3_0_3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eb490d35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feb490d35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e37d012f3_0_4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e37d012f3_0_4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eb490d35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feb490d35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0e37d012f3_0_3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0e37d012f3_0_3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0e37d012f3_0_3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0e37d012f3_0_3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e37d012f3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0e37d012f3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883c5153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883c5153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0e37d012f3_0_3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0e37d012f3_0_3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0e37d012f3_0_3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0e37d012f3_0_3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0e37d012f3_0_4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0e37d012f3_0_4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0e37d012f3_0_3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0e37d012f3_0_3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e37d012f3_0_3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e37d012f3_0_3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e37d012f3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e37d012f3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e37d012f3_0_3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e37d012f3_0_3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e37d012f3_0_2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e37d012f3_0_2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8ed0a6e5e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8ed0a6e5e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e37d012f3_0_4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e37d012f3_0_4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e37d012f3_0_3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e37d012f3_0_3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8349215" y="4352393"/>
            <a:ext cx="250982" cy="1331318"/>
          </a:xfrm>
          <a:custGeom>
            <a:rect b="b" l="l" r="r" t="t"/>
            <a:pathLst>
              <a:path extrusionOk="0" h="8423" w="2261">
                <a:moveTo>
                  <a:pt x="0" y="0"/>
                </a:moveTo>
                <a:lnTo>
                  <a:pt x="0" y="480"/>
                </a:lnTo>
                <a:cubicBezTo>
                  <a:pt x="1119" y="2671"/>
                  <a:pt x="1918" y="5045"/>
                  <a:pt x="1826" y="7533"/>
                </a:cubicBezTo>
                <a:cubicBezTo>
                  <a:pt x="1804" y="7852"/>
                  <a:pt x="1781" y="8126"/>
                  <a:pt x="1735" y="8423"/>
                </a:cubicBezTo>
                <a:lnTo>
                  <a:pt x="1963" y="8423"/>
                </a:lnTo>
                <a:cubicBezTo>
                  <a:pt x="2260" y="5980"/>
                  <a:pt x="1621" y="3470"/>
                  <a:pt x="617" y="1233"/>
                </a:cubicBezTo>
                <a:cubicBezTo>
                  <a:pt x="411" y="822"/>
                  <a:pt x="229" y="41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7782184" y="3785361"/>
            <a:ext cx="630952" cy="2085411"/>
          </a:xfrm>
          <a:custGeom>
            <a:rect b="b" l="l" r="r" t="t"/>
            <a:pathLst>
              <a:path extrusionOk="0" h="13194" w="5684">
                <a:moveTo>
                  <a:pt x="0" y="1"/>
                </a:moveTo>
                <a:lnTo>
                  <a:pt x="0" y="412"/>
                </a:lnTo>
                <a:cubicBezTo>
                  <a:pt x="183" y="686"/>
                  <a:pt x="366" y="959"/>
                  <a:pt x="548" y="1233"/>
                </a:cubicBezTo>
                <a:cubicBezTo>
                  <a:pt x="1438" y="2534"/>
                  <a:pt x="2420" y="3790"/>
                  <a:pt x="3287" y="5136"/>
                </a:cubicBezTo>
                <a:cubicBezTo>
                  <a:pt x="4200" y="6529"/>
                  <a:pt x="4862" y="8104"/>
                  <a:pt x="5204" y="9770"/>
                </a:cubicBezTo>
                <a:cubicBezTo>
                  <a:pt x="5433" y="10888"/>
                  <a:pt x="5478" y="12030"/>
                  <a:pt x="5364" y="13194"/>
                </a:cubicBezTo>
                <a:lnTo>
                  <a:pt x="5593" y="13194"/>
                </a:lnTo>
                <a:cubicBezTo>
                  <a:pt x="5684" y="12304"/>
                  <a:pt x="5661" y="11413"/>
                  <a:pt x="5547" y="10523"/>
                </a:cubicBezTo>
                <a:cubicBezTo>
                  <a:pt x="5319" y="8857"/>
                  <a:pt x="4771" y="7259"/>
                  <a:pt x="3926" y="5798"/>
                </a:cubicBezTo>
                <a:cubicBezTo>
                  <a:pt x="2785" y="3790"/>
                  <a:pt x="1233" y="1987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220763" y="214402"/>
            <a:ext cx="1636880" cy="1213249"/>
          </a:xfrm>
          <a:custGeom>
            <a:rect b="b" l="l" r="r" t="t"/>
            <a:pathLst>
              <a:path extrusionOk="0" h="7676" w="14746">
                <a:moveTo>
                  <a:pt x="1" y="1"/>
                </a:moveTo>
                <a:cubicBezTo>
                  <a:pt x="777" y="1713"/>
                  <a:pt x="1735" y="3356"/>
                  <a:pt x="3219" y="4543"/>
                </a:cubicBezTo>
                <a:cubicBezTo>
                  <a:pt x="4360" y="5411"/>
                  <a:pt x="5684" y="6073"/>
                  <a:pt x="7077" y="6461"/>
                </a:cubicBezTo>
                <a:cubicBezTo>
                  <a:pt x="8606" y="6940"/>
                  <a:pt x="10181" y="7282"/>
                  <a:pt x="11779" y="7510"/>
                </a:cubicBezTo>
                <a:cubicBezTo>
                  <a:pt x="12601" y="7625"/>
                  <a:pt x="13423" y="7676"/>
                  <a:pt x="14259" y="7676"/>
                </a:cubicBezTo>
                <a:cubicBezTo>
                  <a:pt x="14421" y="7676"/>
                  <a:pt x="14583" y="7674"/>
                  <a:pt x="14746" y="7670"/>
                </a:cubicBezTo>
                <a:lnTo>
                  <a:pt x="14746" y="7465"/>
                </a:lnTo>
                <a:cubicBezTo>
                  <a:pt x="14550" y="7472"/>
                  <a:pt x="14354" y="7476"/>
                  <a:pt x="14158" y="7476"/>
                </a:cubicBezTo>
                <a:cubicBezTo>
                  <a:pt x="11978" y="7476"/>
                  <a:pt x="9789" y="7024"/>
                  <a:pt x="7716" y="6438"/>
                </a:cubicBezTo>
                <a:cubicBezTo>
                  <a:pt x="6323" y="6073"/>
                  <a:pt x="4999" y="5502"/>
                  <a:pt x="3790" y="4726"/>
                </a:cubicBezTo>
                <a:cubicBezTo>
                  <a:pt x="2671" y="3904"/>
                  <a:pt x="1735" y="2854"/>
                  <a:pt x="1073" y="1644"/>
                </a:cubicBezTo>
                <a:cubicBezTo>
                  <a:pt x="754" y="1119"/>
                  <a:pt x="480" y="572"/>
                  <a:pt x="2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-82156" y="73246"/>
            <a:ext cx="897031" cy="750615"/>
          </a:xfrm>
          <a:custGeom>
            <a:rect b="b" l="l" r="r" t="t"/>
            <a:pathLst>
              <a:path extrusionOk="0" h="4749" w="8081">
                <a:moveTo>
                  <a:pt x="1" y="1"/>
                </a:moveTo>
                <a:cubicBezTo>
                  <a:pt x="137" y="298"/>
                  <a:pt x="297" y="572"/>
                  <a:pt x="457" y="846"/>
                </a:cubicBezTo>
                <a:cubicBezTo>
                  <a:pt x="1735" y="2831"/>
                  <a:pt x="4063" y="3790"/>
                  <a:pt x="6277" y="4361"/>
                </a:cubicBezTo>
                <a:cubicBezTo>
                  <a:pt x="6871" y="4498"/>
                  <a:pt x="7464" y="4635"/>
                  <a:pt x="8081" y="4749"/>
                </a:cubicBezTo>
                <a:lnTo>
                  <a:pt x="8081" y="4543"/>
                </a:lnTo>
                <a:cubicBezTo>
                  <a:pt x="6460" y="4201"/>
                  <a:pt x="4839" y="3836"/>
                  <a:pt x="3379" y="3105"/>
                </a:cubicBezTo>
                <a:cubicBezTo>
                  <a:pt x="2329" y="2603"/>
                  <a:pt x="1439" y="1850"/>
                  <a:pt x="754" y="914"/>
                </a:cubicBezTo>
                <a:cubicBezTo>
                  <a:pt x="571" y="617"/>
                  <a:pt x="389" y="321"/>
                  <a:pt x="2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930900" y="1493550"/>
            <a:ext cx="7087200" cy="13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 rot="-1023">
            <a:off x="930900" y="2870250"/>
            <a:ext cx="50427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4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11600" y="1190650"/>
            <a:ext cx="7720800" cy="15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666975" y="2734750"/>
            <a:ext cx="76734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/>
          <p:nvPr/>
        </p:nvSpPr>
        <p:spPr>
          <a:xfrm rot="10800000">
            <a:off x="7845710" y="4635991"/>
            <a:ext cx="1331915" cy="504913"/>
          </a:xfrm>
          <a:custGeom>
            <a:rect b="b" l="l" r="r" t="t"/>
            <a:pathLst>
              <a:path extrusionOk="0" h="4474" w="11802">
                <a:moveTo>
                  <a:pt x="11527" y="0"/>
                </a:moveTo>
                <a:cubicBezTo>
                  <a:pt x="11459" y="91"/>
                  <a:pt x="11390" y="183"/>
                  <a:pt x="11299" y="274"/>
                </a:cubicBezTo>
                <a:cubicBezTo>
                  <a:pt x="10295" y="1461"/>
                  <a:pt x="8811" y="2123"/>
                  <a:pt x="7327" y="2534"/>
                </a:cubicBezTo>
                <a:cubicBezTo>
                  <a:pt x="4931" y="3196"/>
                  <a:pt x="2306" y="3264"/>
                  <a:pt x="0" y="4246"/>
                </a:cubicBezTo>
                <a:lnTo>
                  <a:pt x="0" y="4474"/>
                </a:lnTo>
                <a:cubicBezTo>
                  <a:pt x="822" y="4132"/>
                  <a:pt x="1667" y="3880"/>
                  <a:pt x="2557" y="3698"/>
                </a:cubicBezTo>
                <a:cubicBezTo>
                  <a:pt x="4200" y="3355"/>
                  <a:pt x="5889" y="3173"/>
                  <a:pt x="7510" y="2716"/>
                </a:cubicBezTo>
                <a:cubicBezTo>
                  <a:pt x="8925" y="2306"/>
                  <a:pt x="10363" y="1644"/>
                  <a:pt x="11390" y="502"/>
                </a:cubicBezTo>
                <a:cubicBezTo>
                  <a:pt x="11527" y="343"/>
                  <a:pt x="11664" y="183"/>
                  <a:pt x="11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rot="10800000">
            <a:off x="7036878" y="4066637"/>
            <a:ext cx="2140746" cy="1076862"/>
          </a:xfrm>
          <a:custGeom>
            <a:rect b="b" l="l" r="r" t="t"/>
            <a:pathLst>
              <a:path extrusionOk="0" h="9542" w="18969">
                <a:moveTo>
                  <a:pt x="18763" y="0"/>
                </a:moveTo>
                <a:cubicBezTo>
                  <a:pt x="18626" y="388"/>
                  <a:pt x="18489" y="754"/>
                  <a:pt x="18329" y="1119"/>
                </a:cubicBezTo>
                <a:cubicBezTo>
                  <a:pt x="17918" y="2032"/>
                  <a:pt x="17370" y="2899"/>
                  <a:pt x="16709" y="3652"/>
                </a:cubicBezTo>
                <a:cubicBezTo>
                  <a:pt x="15978" y="4428"/>
                  <a:pt x="15111" y="5045"/>
                  <a:pt x="14129" y="5501"/>
                </a:cubicBezTo>
                <a:cubicBezTo>
                  <a:pt x="12075" y="6483"/>
                  <a:pt x="9747" y="6734"/>
                  <a:pt x="7487" y="7008"/>
                </a:cubicBezTo>
                <a:cubicBezTo>
                  <a:pt x="5227" y="7282"/>
                  <a:pt x="2808" y="7578"/>
                  <a:pt x="776" y="8742"/>
                </a:cubicBezTo>
                <a:cubicBezTo>
                  <a:pt x="503" y="8902"/>
                  <a:pt x="229" y="9085"/>
                  <a:pt x="0" y="9267"/>
                </a:cubicBezTo>
                <a:lnTo>
                  <a:pt x="0" y="9541"/>
                </a:lnTo>
                <a:cubicBezTo>
                  <a:pt x="206" y="9382"/>
                  <a:pt x="411" y="9245"/>
                  <a:pt x="617" y="9108"/>
                </a:cubicBezTo>
                <a:cubicBezTo>
                  <a:pt x="2648" y="7852"/>
                  <a:pt x="5068" y="7533"/>
                  <a:pt x="7373" y="7236"/>
                </a:cubicBezTo>
                <a:cubicBezTo>
                  <a:pt x="9610" y="6985"/>
                  <a:pt x="11870" y="6734"/>
                  <a:pt x="13947" y="5844"/>
                </a:cubicBezTo>
                <a:cubicBezTo>
                  <a:pt x="14928" y="5433"/>
                  <a:pt x="15818" y="4839"/>
                  <a:pt x="16572" y="4109"/>
                </a:cubicBezTo>
                <a:cubicBezTo>
                  <a:pt x="17256" y="3401"/>
                  <a:pt x="17850" y="2602"/>
                  <a:pt x="18283" y="1712"/>
                </a:cubicBezTo>
                <a:cubicBezTo>
                  <a:pt x="18557" y="1164"/>
                  <a:pt x="18786" y="594"/>
                  <a:pt x="189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 rot="10800000">
            <a:off x="6390332" y="3373708"/>
            <a:ext cx="2787293" cy="1767196"/>
          </a:xfrm>
          <a:custGeom>
            <a:rect b="b" l="l" r="r" t="t"/>
            <a:pathLst>
              <a:path extrusionOk="0" h="15659" w="24698">
                <a:moveTo>
                  <a:pt x="24469" y="0"/>
                </a:moveTo>
                <a:cubicBezTo>
                  <a:pt x="24287" y="1735"/>
                  <a:pt x="23807" y="3447"/>
                  <a:pt x="23031" y="5022"/>
                </a:cubicBezTo>
                <a:cubicBezTo>
                  <a:pt x="21753" y="7510"/>
                  <a:pt x="19676" y="9564"/>
                  <a:pt x="17028" y="10545"/>
                </a:cubicBezTo>
                <a:cubicBezTo>
                  <a:pt x="14129" y="11595"/>
                  <a:pt x="10979" y="11413"/>
                  <a:pt x="7944" y="11801"/>
                </a:cubicBezTo>
                <a:cubicBezTo>
                  <a:pt x="6506" y="11938"/>
                  <a:pt x="5090" y="12303"/>
                  <a:pt x="3744" y="12874"/>
                </a:cubicBezTo>
                <a:cubicBezTo>
                  <a:pt x="2488" y="13421"/>
                  <a:pt x="1347" y="14175"/>
                  <a:pt x="320" y="15088"/>
                </a:cubicBezTo>
                <a:cubicBezTo>
                  <a:pt x="206" y="15179"/>
                  <a:pt x="115" y="15293"/>
                  <a:pt x="0" y="15384"/>
                </a:cubicBezTo>
                <a:lnTo>
                  <a:pt x="0" y="15658"/>
                </a:lnTo>
                <a:lnTo>
                  <a:pt x="115" y="15567"/>
                </a:lnTo>
                <a:cubicBezTo>
                  <a:pt x="1096" y="14608"/>
                  <a:pt x="2237" y="13832"/>
                  <a:pt x="3470" y="13239"/>
                </a:cubicBezTo>
                <a:cubicBezTo>
                  <a:pt x="4794" y="12623"/>
                  <a:pt x="6209" y="12212"/>
                  <a:pt x="7670" y="12029"/>
                </a:cubicBezTo>
                <a:cubicBezTo>
                  <a:pt x="10660" y="11618"/>
                  <a:pt x="13787" y="11824"/>
                  <a:pt x="16709" y="10888"/>
                </a:cubicBezTo>
                <a:cubicBezTo>
                  <a:pt x="19333" y="9998"/>
                  <a:pt x="21525" y="8172"/>
                  <a:pt x="22871" y="5752"/>
                </a:cubicBezTo>
                <a:cubicBezTo>
                  <a:pt x="23853" y="3972"/>
                  <a:pt x="24492" y="2009"/>
                  <a:pt x="246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7" y="2603"/>
            <a:ext cx="1331915" cy="504913"/>
          </a:xfrm>
          <a:custGeom>
            <a:rect b="b" l="l" r="r" t="t"/>
            <a:pathLst>
              <a:path extrusionOk="0" h="4474" w="11802">
                <a:moveTo>
                  <a:pt x="11527" y="0"/>
                </a:moveTo>
                <a:cubicBezTo>
                  <a:pt x="11459" y="91"/>
                  <a:pt x="11390" y="183"/>
                  <a:pt x="11299" y="274"/>
                </a:cubicBezTo>
                <a:cubicBezTo>
                  <a:pt x="10295" y="1461"/>
                  <a:pt x="8811" y="2123"/>
                  <a:pt x="7327" y="2534"/>
                </a:cubicBezTo>
                <a:cubicBezTo>
                  <a:pt x="4931" y="3196"/>
                  <a:pt x="2306" y="3264"/>
                  <a:pt x="0" y="4246"/>
                </a:cubicBezTo>
                <a:lnTo>
                  <a:pt x="0" y="4474"/>
                </a:lnTo>
                <a:cubicBezTo>
                  <a:pt x="822" y="4132"/>
                  <a:pt x="1667" y="3880"/>
                  <a:pt x="2557" y="3698"/>
                </a:cubicBezTo>
                <a:cubicBezTo>
                  <a:pt x="4200" y="3355"/>
                  <a:pt x="5889" y="3173"/>
                  <a:pt x="7510" y="2716"/>
                </a:cubicBezTo>
                <a:cubicBezTo>
                  <a:pt x="8925" y="2306"/>
                  <a:pt x="10363" y="1644"/>
                  <a:pt x="11390" y="502"/>
                </a:cubicBezTo>
                <a:cubicBezTo>
                  <a:pt x="11527" y="343"/>
                  <a:pt x="11664" y="183"/>
                  <a:pt x="11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7" y="8"/>
            <a:ext cx="2140746" cy="1076862"/>
          </a:xfrm>
          <a:custGeom>
            <a:rect b="b" l="l" r="r" t="t"/>
            <a:pathLst>
              <a:path extrusionOk="0" h="9542" w="18969">
                <a:moveTo>
                  <a:pt x="18763" y="0"/>
                </a:moveTo>
                <a:cubicBezTo>
                  <a:pt x="18626" y="388"/>
                  <a:pt x="18489" y="754"/>
                  <a:pt x="18329" y="1119"/>
                </a:cubicBezTo>
                <a:cubicBezTo>
                  <a:pt x="17918" y="2032"/>
                  <a:pt x="17370" y="2899"/>
                  <a:pt x="16709" y="3652"/>
                </a:cubicBezTo>
                <a:cubicBezTo>
                  <a:pt x="15978" y="4428"/>
                  <a:pt x="15111" y="5045"/>
                  <a:pt x="14129" y="5501"/>
                </a:cubicBezTo>
                <a:cubicBezTo>
                  <a:pt x="12075" y="6483"/>
                  <a:pt x="9747" y="6734"/>
                  <a:pt x="7487" y="7008"/>
                </a:cubicBezTo>
                <a:cubicBezTo>
                  <a:pt x="5227" y="7282"/>
                  <a:pt x="2808" y="7578"/>
                  <a:pt x="776" y="8742"/>
                </a:cubicBezTo>
                <a:cubicBezTo>
                  <a:pt x="503" y="8902"/>
                  <a:pt x="229" y="9085"/>
                  <a:pt x="0" y="9267"/>
                </a:cubicBezTo>
                <a:lnTo>
                  <a:pt x="0" y="9541"/>
                </a:lnTo>
                <a:cubicBezTo>
                  <a:pt x="206" y="9382"/>
                  <a:pt x="411" y="9245"/>
                  <a:pt x="617" y="9108"/>
                </a:cubicBezTo>
                <a:cubicBezTo>
                  <a:pt x="2648" y="7852"/>
                  <a:pt x="5068" y="7533"/>
                  <a:pt x="7373" y="7236"/>
                </a:cubicBezTo>
                <a:cubicBezTo>
                  <a:pt x="9610" y="6985"/>
                  <a:pt x="11870" y="6734"/>
                  <a:pt x="13947" y="5844"/>
                </a:cubicBezTo>
                <a:cubicBezTo>
                  <a:pt x="14928" y="5433"/>
                  <a:pt x="15818" y="4839"/>
                  <a:pt x="16572" y="4109"/>
                </a:cubicBezTo>
                <a:cubicBezTo>
                  <a:pt x="17256" y="3401"/>
                  <a:pt x="17850" y="2602"/>
                  <a:pt x="18283" y="1712"/>
                </a:cubicBezTo>
                <a:cubicBezTo>
                  <a:pt x="18557" y="1164"/>
                  <a:pt x="18786" y="594"/>
                  <a:pt x="189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11725" y="450875"/>
            <a:ext cx="44043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618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50025" y="2111675"/>
            <a:ext cx="15552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2" type="subTitle"/>
          </p:nvPr>
        </p:nvSpPr>
        <p:spPr>
          <a:xfrm>
            <a:off x="750025" y="2466600"/>
            <a:ext cx="21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3" type="subTitle"/>
          </p:nvPr>
        </p:nvSpPr>
        <p:spPr>
          <a:xfrm>
            <a:off x="3470475" y="2111675"/>
            <a:ext cx="1704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4" type="subTitle"/>
          </p:nvPr>
        </p:nvSpPr>
        <p:spPr>
          <a:xfrm>
            <a:off x="3470471" y="2466600"/>
            <a:ext cx="21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5" type="subTitle"/>
          </p:nvPr>
        </p:nvSpPr>
        <p:spPr>
          <a:xfrm>
            <a:off x="6190925" y="2111675"/>
            <a:ext cx="1704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6" type="subTitle"/>
          </p:nvPr>
        </p:nvSpPr>
        <p:spPr>
          <a:xfrm>
            <a:off x="6190918" y="2466600"/>
            <a:ext cx="21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7" type="subTitle"/>
          </p:nvPr>
        </p:nvSpPr>
        <p:spPr>
          <a:xfrm>
            <a:off x="750025" y="3647825"/>
            <a:ext cx="1704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8" type="subTitle"/>
          </p:nvPr>
        </p:nvSpPr>
        <p:spPr>
          <a:xfrm>
            <a:off x="750025" y="4002625"/>
            <a:ext cx="21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9" type="subTitle"/>
          </p:nvPr>
        </p:nvSpPr>
        <p:spPr>
          <a:xfrm>
            <a:off x="3470475" y="3647825"/>
            <a:ext cx="1704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3" type="subTitle"/>
          </p:nvPr>
        </p:nvSpPr>
        <p:spPr>
          <a:xfrm>
            <a:off x="3470471" y="4002625"/>
            <a:ext cx="21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4" type="subTitle"/>
          </p:nvPr>
        </p:nvSpPr>
        <p:spPr>
          <a:xfrm>
            <a:off x="6190925" y="3647825"/>
            <a:ext cx="1704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5" type="subTitle"/>
          </p:nvPr>
        </p:nvSpPr>
        <p:spPr>
          <a:xfrm>
            <a:off x="6190918" y="4002625"/>
            <a:ext cx="21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/>
          <p:nvPr/>
        </p:nvSpPr>
        <p:spPr>
          <a:xfrm flipH="1">
            <a:off x="8842819" y="3907782"/>
            <a:ext cx="332457" cy="1235724"/>
          </a:xfrm>
          <a:custGeom>
            <a:rect b="b" l="l" r="r" t="t"/>
            <a:pathLst>
              <a:path extrusionOk="0" h="8400" w="2260">
                <a:moveTo>
                  <a:pt x="0" y="0"/>
                </a:moveTo>
                <a:lnTo>
                  <a:pt x="0" y="479"/>
                </a:lnTo>
                <a:cubicBezTo>
                  <a:pt x="1119" y="2671"/>
                  <a:pt x="1918" y="5044"/>
                  <a:pt x="1826" y="7532"/>
                </a:cubicBezTo>
                <a:cubicBezTo>
                  <a:pt x="1803" y="7829"/>
                  <a:pt x="1781" y="8103"/>
                  <a:pt x="1735" y="8400"/>
                </a:cubicBezTo>
                <a:lnTo>
                  <a:pt x="1963" y="8400"/>
                </a:lnTo>
                <a:cubicBezTo>
                  <a:pt x="2260" y="5957"/>
                  <a:pt x="1621" y="3447"/>
                  <a:pt x="617" y="1210"/>
                </a:cubicBezTo>
                <a:cubicBezTo>
                  <a:pt x="411" y="799"/>
                  <a:pt x="206" y="388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flipH="1">
            <a:off x="8339131" y="3205923"/>
            <a:ext cx="832761" cy="1937586"/>
          </a:xfrm>
          <a:custGeom>
            <a:rect b="b" l="l" r="r" t="t"/>
            <a:pathLst>
              <a:path extrusionOk="0" h="13171" w="5661">
                <a:moveTo>
                  <a:pt x="0" y="1"/>
                </a:moveTo>
                <a:lnTo>
                  <a:pt x="0" y="389"/>
                </a:lnTo>
                <a:cubicBezTo>
                  <a:pt x="183" y="663"/>
                  <a:pt x="365" y="936"/>
                  <a:pt x="548" y="1210"/>
                </a:cubicBezTo>
                <a:cubicBezTo>
                  <a:pt x="1438" y="2534"/>
                  <a:pt x="2420" y="3790"/>
                  <a:pt x="3264" y="5113"/>
                </a:cubicBezTo>
                <a:cubicBezTo>
                  <a:pt x="4200" y="6529"/>
                  <a:pt x="4839" y="8104"/>
                  <a:pt x="5204" y="9747"/>
                </a:cubicBezTo>
                <a:cubicBezTo>
                  <a:pt x="5410" y="10865"/>
                  <a:pt x="5478" y="12029"/>
                  <a:pt x="5364" y="13171"/>
                </a:cubicBezTo>
                <a:lnTo>
                  <a:pt x="5592" y="13171"/>
                </a:lnTo>
                <a:cubicBezTo>
                  <a:pt x="5661" y="12281"/>
                  <a:pt x="5638" y="11390"/>
                  <a:pt x="5547" y="10523"/>
                </a:cubicBezTo>
                <a:cubicBezTo>
                  <a:pt x="5318" y="8857"/>
                  <a:pt x="4771" y="7236"/>
                  <a:pt x="3926" y="5798"/>
                </a:cubicBezTo>
                <a:cubicBezTo>
                  <a:pt x="2785" y="3767"/>
                  <a:pt x="1210" y="1986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978600" y="1086300"/>
            <a:ext cx="7186800" cy="2970900"/>
          </a:xfrm>
          <a:prstGeom prst="roundRect">
            <a:avLst>
              <a:gd fmla="val 110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rot="-5400000">
            <a:off x="8187002" y="-503963"/>
            <a:ext cx="494643" cy="1419377"/>
          </a:xfrm>
          <a:custGeom>
            <a:rect b="b" l="l" r="r" t="t"/>
            <a:pathLst>
              <a:path extrusionOk="0" h="12577" w="4383">
                <a:moveTo>
                  <a:pt x="4383" y="0"/>
                </a:moveTo>
                <a:cubicBezTo>
                  <a:pt x="3219" y="1643"/>
                  <a:pt x="2146" y="3378"/>
                  <a:pt x="1165" y="5159"/>
                </a:cubicBezTo>
                <a:cubicBezTo>
                  <a:pt x="503" y="6345"/>
                  <a:pt x="1" y="7624"/>
                  <a:pt x="69" y="8993"/>
                </a:cubicBezTo>
                <a:cubicBezTo>
                  <a:pt x="115" y="10249"/>
                  <a:pt x="594" y="11458"/>
                  <a:pt x="1416" y="12417"/>
                </a:cubicBezTo>
                <a:cubicBezTo>
                  <a:pt x="1461" y="12463"/>
                  <a:pt x="1507" y="12531"/>
                  <a:pt x="1553" y="12577"/>
                </a:cubicBezTo>
                <a:lnTo>
                  <a:pt x="1849" y="12577"/>
                </a:lnTo>
                <a:lnTo>
                  <a:pt x="1827" y="12554"/>
                </a:lnTo>
                <a:cubicBezTo>
                  <a:pt x="936" y="11641"/>
                  <a:pt x="389" y="10454"/>
                  <a:pt x="297" y="9199"/>
                </a:cubicBezTo>
                <a:cubicBezTo>
                  <a:pt x="183" y="7852"/>
                  <a:pt x="617" y="6597"/>
                  <a:pt x="1256" y="5432"/>
                </a:cubicBezTo>
                <a:cubicBezTo>
                  <a:pt x="1918" y="4200"/>
                  <a:pt x="2648" y="2990"/>
                  <a:pt x="3424" y="1803"/>
                </a:cubicBezTo>
                <a:cubicBezTo>
                  <a:pt x="3744" y="1324"/>
                  <a:pt x="4063" y="845"/>
                  <a:pt x="4383" y="388"/>
                </a:cubicBezTo>
                <a:lnTo>
                  <a:pt x="4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-5400000">
            <a:off x="7621537" y="-500177"/>
            <a:ext cx="1061401" cy="1983539"/>
          </a:xfrm>
          <a:custGeom>
            <a:rect b="b" l="l" r="r" t="t"/>
            <a:pathLst>
              <a:path extrusionOk="0" h="17576" w="9405">
                <a:moveTo>
                  <a:pt x="9404" y="0"/>
                </a:moveTo>
                <a:cubicBezTo>
                  <a:pt x="8948" y="982"/>
                  <a:pt x="8400" y="1940"/>
                  <a:pt x="7806" y="2853"/>
                </a:cubicBezTo>
                <a:cubicBezTo>
                  <a:pt x="7144" y="3835"/>
                  <a:pt x="6414" y="4794"/>
                  <a:pt x="5661" y="5684"/>
                </a:cubicBezTo>
                <a:cubicBezTo>
                  <a:pt x="4154" y="7487"/>
                  <a:pt x="2579" y="9245"/>
                  <a:pt x="1529" y="11322"/>
                </a:cubicBezTo>
                <a:cubicBezTo>
                  <a:pt x="571" y="13216"/>
                  <a:pt x="0" y="15430"/>
                  <a:pt x="548" y="17530"/>
                </a:cubicBezTo>
                <a:cubicBezTo>
                  <a:pt x="548" y="17553"/>
                  <a:pt x="548" y="17553"/>
                  <a:pt x="548" y="17576"/>
                </a:cubicBezTo>
                <a:lnTo>
                  <a:pt x="776" y="17576"/>
                </a:lnTo>
                <a:cubicBezTo>
                  <a:pt x="228" y="15613"/>
                  <a:pt x="685" y="13490"/>
                  <a:pt x="1575" y="11687"/>
                </a:cubicBezTo>
                <a:cubicBezTo>
                  <a:pt x="2579" y="9587"/>
                  <a:pt x="4132" y="7829"/>
                  <a:pt x="5592" y="6072"/>
                </a:cubicBezTo>
                <a:cubicBezTo>
                  <a:pt x="6346" y="5182"/>
                  <a:pt x="7076" y="4291"/>
                  <a:pt x="7715" y="3333"/>
                </a:cubicBezTo>
                <a:cubicBezTo>
                  <a:pt x="8354" y="2443"/>
                  <a:pt x="8925" y="1484"/>
                  <a:pt x="9404" y="480"/>
                </a:cubicBezTo>
                <a:lnTo>
                  <a:pt x="94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 rot="-5400000">
            <a:off x="-561023" y="4266686"/>
            <a:ext cx="1331915" cy="504913"/>
          </a:xfrm>
          <a:custGeom>
            <a:rect b="b" l="l" r="r" t="t"/>
            <a:pathLst>
              <a:path extrusionOk="0" h="4474" w="11802">
                <a:moveTo>
                  <a:pt x="11527" y="0"/>
                </a:moveTo>
                <a:cubicBezTo>
                  <a:pt x="11459" y="91"/>
                  <a:pt x="11390" y="183"/>
                  <a:pt x="11299" y="274"/>
                </a:cubicBezTo>
                <a:cubicBezTo>
                  <a:pt x="10295" y="1461"/>
                  <a:pt x="8811" y="2123"/>
                  <a:pt x="7327" y="2534"/>
                </a:cubicBezTo>
                <a:cubicBezTo>
                  <a:pt x="4931" y="3196"/>
                  <a:pt x="2306" y="3264"/>
                  <a:pt x="0" y="4246"/>
                </a:cubicBezTo>
                <a:lnTo>
                  <a:pt x="0" y="4474"/>
                </a:lnTo>
                <a:cubicBezTo>
                  <a:pt x="822" y="4132"/>
                  <a:pt x="1667" y="3880"/>
                  <a:pt x="2557" y="3698"/>
                </a:cubicBezTo>
                <a:cubicBezTo>
                  <a:pt x="4200" y="3355"/>
                  <a:pt x="5889" y="3173"/>
                  <a:pt x="7510" y="2716"/>
                </a:cubicBezTo>
                <a:cubicBezTo>
                  <a:pt x="8925" y="2306"/>
                  <a:pt x="10363" y="1644"/>
                  <a:pt x="11390" y="502"/>
                </a:cubicBezTo>
                <a:cubicBezTo>
                  <a:pt x="11527" y="343"/>
                  <a:pt x="11664" y="183"/>
                  <a:pt x="118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rot="-5400000">
            <a:off x="-682060" y="3576296"/>
            <a:ext cx="2140746" cy="1076862"/>
          </a:xfrm>
          <a:custGeom>
            <a:rect b="b" l="l" r="r" t="t"/>
            <a:pathLst>
              <a:path extrusionOk="0" h="9542" w="18969">
                <a:moveTo>
                  <a:pt x="18763" y="0"/>
                </a:moveTo>
                <a:cubicBezTo>
                  <a:pt x="18626" y="388"/>
                  <a:pt x="18489" y="754"/>
                  <a:pt x="18329" y="1119"/>
                </a:cubicBezTo>
                <a:cubicBezTo>
                  <a:pt x="17918" y="2032"/>
                  <a:pt x="17370" y="2899"/>
                  <a:pt x="16709" y="3652"/>
                </a:cubicBezTo>
                <a:cubicBezTo>
                  <a:pt x="15978" y="4428"/>
                  <a:pt x="15111" y="5045"/>
                  <a:pt x="14129" y="5501"/>
                </a:cubicBezTo>
                <a:cubicBezTo>
                  <a:pt x="12075" y="6483"/>
                  <a:pt x="9747" y="6734"/>
                  <a:pt x="7487" y="7008"/>
                </a:cubicBezTo>
                <a:cubicBezTo>
                  <a:pt x="5227" y="7282"/>
                  <a:pt x="2808" y="7578"/>
                  <a:pt x="776" y="8742"/>
                </a:cubicBezTo>
                <a:cubicBezTo>
                  <a:pt x="503" y="8902"/>
                  <a:pt x="229" y="9085"/>
                  <a:pt x="0" y="9267"/>
                </a:cubicBezTo>
                <a:lnTo>
                  <a:pt x="0" y="9541"/>
                </a:lnTo>
                <a:cubicBezTo>
                  <a:pt x="206" y="9382"/>
                  <a:pt x="411" y="9245"/>
                  <a:pt x="617" y="9108"/>
                </a:cubicBezTo>
                <a:cubicBezTo>
                  <a:pt x="2648" y="7852"/>
                  <a:pt x="5068" y="7533"/>
                  <a:pt x="7373" y="7236"/>
                </a:cubicBezTo>
                <a:cubicBezTo>
                  <a:pt x="9610" y="6985"/>
                  <a:pt x="11870" y="6734"/>
                  <a:pt x="13947" y="5844"/>
                </a:cubicBezTo>
                <a:cubicBezTo>
                  <a:pt x="14928" y="5433"/>
                  <a:pt x="15818" y="4839"/>
                  <a:pt x="16572" y="4109"/>
                </a:cubicBezTo>
                <a:cubicBezTo>
                  <a:pt x="17256" y="3401"/>
                  <a:pt x="17850" y="2602"/>
                  <a:pt x="18283" y="1712"/>
                </a:cubicBezTo>
                <a:cubicBezTo>
                  <a:pt x="18557" y="1164"/>
                  <a:pt x="18786" y="594"/>
                  <a:pt x="189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 rot="-5400000">
            <a:off x="-657570" y="2907855"/>
            <a:ext cx="2787293" cy="1767196"/>
          </a:xfrm>
          <a:custGeom>
            <a:rect b="b" l="l" r="r" t="t"/>
            <a:pathLst>
              <a:path extrusionOk="0" h="15659" w="24698">
                <a:moveTo>
                  <a:pt x="24469" y="0"/>
                </a:moveTo>
                <a:cubicBezTo>
                  <a:pt x="24287" y="1735"/>
                  <a:pt x="23807" y="3447"/>
                  <a:pt x="23031" y="5022"/>
                </a:cubicBezTo>
                <a:cubicBezTo>
                  <a:pt x="21753" y="7510"/>
                  <a:pt x="19676" y="9564"/>
                  <a:pt x="17028" y="10545"/>
                </a:cubicBezTo>
                <a:cubicBezTo>
                  <a:pt x="14129" y="11595"/>
                  <a:pt x="10979" y="11413"/>
                  <a:pt x="7944" y="11801"/>
                </a:cubicBezTo>
                <a:cubicBezTo>
                  <a:pt x="6506" y="11938"/>
                  <a:pt x="5090" y="12303"/>
                  <a:pt x="3744" y="12874"/>
                </a:cubicBezTo>
                <a:cubicBezTo>
                  <a:pt x="2488" y="13421"/>
                  <a:pt x="1347" y="14175"/>
                  <a:pt x="320" y="15088"/>
                </a:cubicBezTo>
                <a:cubicBezTo>
                  <a:pt x="206" y="15179"/>
                  <a:pt x="115" y="15293"/>
                  <a:pt x="0" y="15384"/>
                </a:cubicBezTo>
                <a:lnTo>
                  <a:pt x="0" y="15658"/>
                </a:lnTo>
                <a:lnTo>
                  <a:pt x="115" y="15567"/>
                </a:lnTo>
                <a:cubicBezTo>
                  <a:pt x="1096" y="14608"/>
                  <a:pt x="2237" y="13832"/>
                  <a:pt x="3470" y="13239"/>
                </a:cubicBezTo>
                <a:cubicBezTo>
                  <a:pt x="4794" y="12623"/>
                  <a:pt x="6209" y="12212"/>
                  <a:pt x="7670" y="12029"/>
                </a:cubicBezTo>
                <a:cubicBezTo>
                  <a:pt x="10660" y="11618"/>
                  <a:pt x="13787" y="11824"/>
                  <a:pt x="16709" y="10888"/>
                </a:cubicBezTo>
                <a:cubicBezTo>
                  <a:pt x="19333" y="9998"/>
                  <a:pt x="21525" y="8172"/>
                  <a:pt x="22871" y="5752"/>
                </a:cubicBezTo>
                <a:cubicBezTo>
                  <a:pt x="23853" y="3972"/>
                  <a:pt x="24492" y="2009"/>
                  <a:pt x="246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>
            <p:ph type="title"/>
          </p:nvPr>
        </p:nvSpPr>
        <p:spPr>
          <a:xfrm>
            <a:off x="3158725" y="1678375"/>
            <a:ext cx="4455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648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3458750" y="2298925"/>
            <a:ext cx="4155600" cy="12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711600" y="445025"/>
            <a:ext cx="77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2160125" y="3113250"/>
            <a:ext cx="21720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5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811871" y="3113250"/>
            <a:ext cx="21720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5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15"/>
          <p:cNvSpPr txBox="1"/>
          <p:nvPr>
            <p:ph idx="3" type="title"/>
          </p:nvPr>
        </p:nvSpPr>
        <p:spPr>
          <a:xfrm>
            <a:off x="5198121" y="2754725"/>
            <a:ext cx="1399500" cy="2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4" type="title"/>
          </p:nvPr>
        </p:nvSpPr>
        <p:spPr>
          <a:xfrm>
            <a:off x="2546375" y="2754725"/>
            <a:ext cx="1399500" cy="2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 rot="-5400000">
            <a:off x="8231602" y="-503963"/>
            <a:ext cx="494643" cy="1419377"/>
          </a:xfrm>
          <a:custGeom>
            <a:rect b="b" l="l" r="r" t="t"/>
            <a:pathLst>
              <a:path extrusionOk="0" h="12577" w="4383">
                <a:moveTo>
                  <a:pt x="4383" y="0"/>
                </a:moveTo>
                <a:cubicBezTo>
                  <a:pt x="3219" y="1643"/>
                  <a:pt x="2146" y="3378"/>
                  <a:pt x="1165" y="5159"/>
                </a:cubicBezTo>
                <a:cubicBezTo>
                  <a:pt x="503" y="6345"/>
                  <a:pt x="1" y="7624"/>
                  <a:pt x="69" y="8993"/>
                </a:cubicBezTo>
                <a:cubicBezTo>
                  <a:pt x="115" y="10249"/>
                  <a:pt x="594" y="11458"/>
                  <a:pt x="1416" y="12417"/>
                </a:cubicBezTo>
                <a:cubicBezTo>
                  <a:pt x="1461" y="12463"/>
                  <a:pt x="1507" y="12531"/>
                  <a:pt x="1553" y="12577"/>
                </a:cubicBezTo>
                <a:lnTo>
                  <a:pt x="1849" y="12577"/>
                </a:lnTo>
                <a:lnTo>
                  <a:pt x="1827" y="12554"/>
                </a:lnTo>
                <a:cubicBezTo>
                  <a:pt x="936" y="11641"/>
                  <a:pt x="389" y="10454"/>
                  <a:pt x="297" y="9199"/>
                </a:cubicBezTo>
                <a:cubicBezTo>
                  <a:pt x="183" y="7852"/>
                  <a:pt x="617" y="6597"/>
                  <a:pt x="1256" y="5432"/>
                </a:cubicBezTo>
                <a:cubicBezTo>
                  <a:pt x="1918" y="4200"/>
                  <a:pt x="2648" y="2990"/>
                  <a:pt x="3424" y="1803"/>
                </a:cubicBezTo>
                <a:cubicBezTo>
                  <a:pt x="3744" y="1324"/>
                  <a:pt x="4063" y="845"/>
                  <a:pt x="4383" y="388"/>
                </a:cubicBezTo>
                <a:lnTo>
                  <a:pt x="4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rot="-5400000">
            <a:off x="7666137" y="-500177"/>
            <a:ext cx="1061401" cy="1983539"/>
          </a:xfrm>
          <a:custGeom>
            <a:rect b="b" l="l" r="r" t="t"/>
            <a:pathLst>
              <a:path extrusionOk="0" h="17576" w="9405">
                <a:moveTo>
                  <a:pt x="9404" y="0"/>
                </a:moveTo>
                <a:cubicBezTo>
                  <a:pt x="8948" y="982"/>
                  <a:pt x="8400" y="1940"/>
                  <a:pt x="7806" y="2853"/>
                </a:cubicBezTo>
                <a:cubicBezTo>
                  <a:pt x="7144" y="3835"/>
                  <a:pt x="6414" y="4794"/>
                  <a:pt x="5661" y="5684"/>
                </a:cubicBezTo>
                <a:cubicBezTo>
                  <a:pt x="4154" y="7487"/>
                  <a:pt x="2579" y="9245"/>
                  <a:pt x="1529" y="11322"/>
                </a:cubicBezTo>
                <a:cubicBezTo>
                  <a:pt x="571" y="13216"/>
                  <a:pt x="0" y="15430"/>
                  <a:pt x="548" y="17530"/>
                </a:cubicBezTo>
                <a:cubicBezTo>
                  <a:pt x="548" y="17553"/>
                  <a:pt x="548" y="17553"/>
                  <a:pt x="548" y="17576"/>
                </a:cubicBezTo>
                <a:lnTo>
                  <a:pt x="776" y="17576"/>
                </a:lnTo>
                <a:cubicBezTo>
                  <a:pt x="228" y="15613"/>
                  <a:pt x="685" y="13490"/>
                  <a:pt x="1575" y="11687"/>
                </a:cubicBezTo>
                <a:cubicBezTo>
                  <a:pt x="2579" y="9587"/>
                  <a:pt x="4132" y="7829"/>
                  <a:pt x="5592" y="6072"/>
                </a:cubicBezTo>
                <a:cubicBezTo>
                  <a:pt x="6346" y="5182"/>
                  <a:pt x="7076" y="4291"/>
                  <a:pt x="7715" y="3333"/>
                </a:cubicBezTo>
                <a:cubicBezTo>
                  <a:pt x="8354" y="2443"/>
                  <a:pt x="8925" y="1484"/>
                  <a:pt x="9404" y="480"/>
                </a:cubicBezTo>
                <a:lnTo>
                  <a:pt x="94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-5400000">
            <a:off x="-516423" y="4266686"/>
            <a:ext cx="1331915" cy="504913"/>
          </a:xfrm>
          <a:custGeom>
            <a:rect b="b" l="l" r="r" t="t"/>
            <a:pathLst>
              <a:path extrusionOk="0" h="4474" w="11802">
                <a:moveTo>
                  <a:pt x="11527" y="0"/>
                </a:moveTo>
                <a:cubicBezTo>
                  <a:pt x="11459" y="91"/>
                  <a:pt x="11390" y="183"/>
                  <a:pt x="11299" y="274"/>
                </a:cubicBezTo>
                <a:cubicBezTo>
                  <a:pt x="10295" y="1461"/>
                  <a:pt x="8811" y="2123"/>
                  <a:pt x="7327" y="2534"/>
                </a:cubicBezTo>
                <a:cubicBezTo>
                  <a:pt x="4931" y="3196"/>
                  <a:pt x="2306" y="3264"/>
                  <a:pt x="0" y="4246"/>
                </a:cubicBezTo>
                <a:lnTo>
                  <a:pt x="0" y="4474"/>
                </a:lnTo>
                <a:cubicBezTo>
                  <a:pt x="822" y="4132"/>
                  <a:pt x="1667" y="3880"/>
                  <a:pt x="2557" y="3698"/>
                </a:cubicBezTo>
                <a:cubicBezTo>
                  <a:pt x="4200" y="3355"/>
                  <a:pt x="5889" y="3173"/>
                  <a:pt x="7510" y="2716"/>
                </a:cubicBezTo>
                <a:cubicBezTo>
                  <a:pt x="8925" y="2306"/>
                  <a:pt x="10363" y="1644"/>
                  <a:pt x="11390" y="502"/>
                </a:cubicBezTo>
                <a:cubicBezTo>
                  <a:pt x="11527" y="343"/>
                  <a:pt x="11664" y="183"/>
                  <a:pt x="118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-5400000">
            <a:off x="-637460" y="3576296"/>
            <a:ext cx="2140746" cy="1076862"/>
          </a:xfrm>
          <a:custGeom>
            <a:rect b="b" l="l" r="r" t="t"/>
            <a:pathLst>
              <a:path extrusionOk="0" h="9542" w="18969">
                <a:moveTo>
                  <a:pt x="18763" y="0"/>
                </a:moveTo>
                <a:cubicBezTo>
                  <a:pt x="18626" y="388"/>
                  <a:pt x="18489" y="754"/>
                  <a:pt x="18329" y="1119"/>
                </a:cubicBezTo>
                <a:cubicBezTo>
                  <a:pt x="17918" y="2032"/>
                  <a:pt x="17370" y="2899"/>
                  <a:pt x="16709" y="3652"/>
                </a:cubicBezTo>
                <a:cubicBezTo>
                  <a:pt x="15978" y="4428"/>
                  <a:pt x="15111" y="5045"/>
                  <a:pt x="14129" y="5501"/>
                </a:cubicBezTo>
                <a:cubicBezTo>
                  <a:pt x="12075" y="6483"/>
                  <a:pt x="9747" y="6734"/>
                  <a:pt x="7487" y="7008"/>
                </a:cubicBezTo>
                <a:cubicBezTo>
                  <a:pt x="5227" y="7282"/>
                  <a:pt x="2808" y="7578"/>
                  <a:pt x="776" y="8742"/>
                </a:cubicBezTo>
                <a:cubicBezTo>
                  <a:pt x="503" y="8902"/>
                  <a:pt x="229" y="9085"/>
                  <a:pt x="0" y="9267"/>
                </a:cubicBezTo>
                <a:lnTo>
                  <a:pt x="0" y="9541"/>
                </a:lnTo>
                <a:cubicBezTo>
                  <a:pt x="206" y="9382"/>
                  <a:pt x="411" y="9245"/>
                  <a:pt x="617" y="9108"/>
                </a:cubicBezTo>
                <a:cubicBezTo>
                  <a:pt x="2648" y="7852"/>
                  <a:pt x="5068" y="7533"/>
                  <a:pt x="7373" y="7236"/>
                </a:cubicBezTo>
                <a:cubicBezTo>
                  <a:pt x="9610" y="6985"/>
                  <a:pt x="11870" y="6734"/>
                  <a:pt x="13947" y="5844"/>
                </a:cubicBezTo>
                <a:cubicBezTo>
                  <a:pt x="14928" y="5433"/>
                  <a:pt x="15818" y="4839"/>
                  <a:pt x="16572" y="4109"/>
                </a:cubicBezTo>
                <a:cubicBezTo>
                  <a:pt x="17256" y="3401"/>
                  <a:pt x="17850" y="2602"/>
                  <a:pt x="18283" y="1712"/>
                </a:cubicBezTo>
                <a:cubicBezTo>
                  <a:pt x="18557" y="1164"/>
                  <a:pt x="18786" y="594"/>
                  <a:pt x="189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-5400000">
            <a:off x="-612970" y="2907855"/>
            <a:ext cx="2787293" cy="1767196"/>
          </a:xfrm>
          <a:custGeom>
            <a:rect b="b" l="l" r="r" t="t"/>
            <a:pathLst>
              <a:path extrusionOk="0" h="15659" w="24698">
                <a:moveTo>
                  <a:pt x="24469" y="0"/>
                </a:moveTo>
                <a:cubicBezTo>
                  <a:pt x="24287" y="1735"/>
                  <a:pt x="23807" y="3447"/>
                  <a:pt x="23031" y="5022"/>
                </a:cubicBezTo>
                <a:cubicBezTo>
                  <a:pt x="21753" y="7510"/>
                  <a:pt x="19676" y="9564"/>
                  <a:pt x="17028" y="10545"/>
                </a:cubicBezTo>
                <a:cubicBezTo>
                  <a:pt x="14129" y="11595"/>
                  <a:pt x="10979" y="11413"/>
                  <a:pt x="7944" y="11801"/>
                </a:cubicBezTo>
                <a:cubicBezTo>
                  <a:pt x="6506" y="11938"/>
                  <a:pt x="5090" y="12303"/>
                  <a:pt x="3744" y="12874"/>
                </a:cubicBezTo>
                <a:cubicBezTo>
                  <a:pt x="2488" y="13421"/>
                  <a:pt x="1347" y="14175"/>
                  <a:pt x="320" y="15088"/>
                </a:cubicBezTo>
                <a:cubicBezTo>
                  <a:pt x="206" y="15179"/>
                  <a:pt x="115" y="15293"/>
                  <a:pt x="0" y="15384"/>
                </a:cubicBezTo>
                <a:lnTo>
                  <a:pt x="0" y="15658"/>
                </a:lnTo>
                <a:lnTo>
                  <a:pt x="115" y="15567"/>
                </a:lnTo>
                <a:cubicBezTo>
                  <a:pt x="1096" y="14608"/>
                  <a:pt x="2237" y="13832"/>
                  <a:pt x="3470" y="13239"/>
                </a:cubicBezTo>
                <a:cubicBezTo>
                  <a:pt x="4794" y="12623"/>
                  <a:pt x="6209" y="12212"/>
                  <a:pt x="7670" y="12029"/>
                </a:cubicBezTo>
                <a:cubicBezTo>
                  <a:pt x="10660" y="11618"/>
                  <a:pt x="13787" y="11824"/>
                  <a:pt x="16709" y="10888"/>
                </a:cubicBezTo>
                <a:cubicBezTo>
                  <a:pt x="19333" y="9998"/>
                  <a:pt x="21525" y="8172"/>
                  <a:pt x="22871" y="5752"/>
                </a:cubicBezTo>
                <a:cubicBezTo>
                  <a:pt x="23853" y="3972"/>
                  <a:pt x="24492" y="2009"/>
                  <a:pt x="246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 rot="-6531">
            <a:off x="8120209" y="4085093"/>
            <a:ext cx="1022770" cy="1055478"/>
          </a:xfrm>
          <a:custGeom>
            <a:rect b="b" l="l" r="r" t="t"/>
            <a:pathLst>
              <a:path extrusionOk="0" h="12532" w="12144">
                <a:moveTo>
                  <a:pt x="12143" y="0"/>
                </a:moveTo>
                <a:cubicBezTo>
                  <a:pt x="11116" y="434"/>
                  <a:pt x="10089" y="868"/>
                  <a:pt x="9108" y="1347"/>
                </a:cubicBezTo>
                <a:cubicBezTo>
                  <a:pt x="6711" y="2511"/>
                  <a:pt x="4360" y="3949"/>
                  <a:pt x="2602" y="5981"/>
                </a:cubicBezTo>
                <a:cubicBezTo>
                  <a:pt x="1803" y="6871"/>
                  <a:pt x="1164" y="7898"/>
                  <a:pt x="708" y="9016"/>
                </a:cubicBezTo>
                <a:cubicBezTo>
                  <a:pt x="274" y="10066"/>
                  <a:pt x="46" y="11185"/>
                  <a:pt x="0" y="12326"/>
                </a:cubicBezTo>
                <a:lnTo>
                  <a:pt x="0" y="12531"/>
                </a:lnTo>
                <a:lnTo>
                  <a:pt x="206" y="12531"/>
                </a:lnTo>
                <a:cubicBezTo>
                  <a:pt x="274" y="10317"/>
                  <a:pt x="1073" y="8172"/>
                  <a:pt x="2465" y="6483"/>
                </a:cubicBezTo>
                <a:cubicBezTo>
                  <a:pt x="4155" y="4406"/>
                  <a:pt x="6437" y="2922"/>
                  <a:pt x="8811" y="1735"/>
                </a:cubicBezTo>
                <a:cubicBezTo>
                  <a:pt x="9884" y="1187"/>
                  <a:pt x="11025" y="708"/>
                  <a:pt x="12143" y="229"/>
                </a:cubicBezTo>
                <a:lnTo>
                  <a:pt x="1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 rot="-6531">
            <a:off x="8756896" y="4524732"/>
            <a:ext cx="386486" cy="615246"/>
          </a:xfrm>
          <a:custGeom>
            <a:rect b="b" l="l" r="r" t="t"/>
            <a:pathLst>
              <a:path extrusionOk="0" h="7305" w="4589">
                <a:moveTo>
                  <a:pt x="4588" y="0"/>
                </a:moveTo>
                <a:cubicBezTo>
                  <a:pt x="3721" y="480"/>
                  <a:pt x="2922" y="1073"/>
                  <a:pt x="2237" y="1781"/>
                </a:cubicBezTo>
                <a:cubicBezTo>
                  <a:pt x="799" y="3264"/>
                  <a:pt x="0" y="5250"/>
                  <a:pt x="0" y="7304"/>
                </a:cubicBezTo>
                <a:lnTo>
                  <a:pt x="229" y="7304"/>
                </a:lnTo>
                <a:cubicBezTo>
                  <a:pt x="206" y="6506"/>
                  <a:pt x="320" y="5729"/>
                  <a:pt x="571" y="4976"/>
                </a:cubicBezTo>
                <a:cubicBezTo>
                  <a:pt x="1210" y="2922"/>
                  <a:pt x="2740" y="1279"/>
                  <a:pt x="4588" y="251"/>
                </a:cubicBezTo>
                <a:lnTo>
                  <a:pt x="4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 rot="-6531">
            <a:off x="7079389" y="3230615"/>
            <a:ext cx="2062804" cy="1910928"/>
          </a:xfrm>
          <a:custGeom>
            <a:rect b="b" l="l" r="r" t="t"/>
            <a:pathLst>
              <a:path extrusionOk="0" h="22689" w="24493">
                <a:moveTo>
                  <a:pt x="24492" y="0"/>
                </a:moveTo>
                <a:cubicBezTo>
                  <a:pt x="23054" y="822"/>
                  <a:pt x="21594" y="1552"/>
                  <a:pt x="20087" y="2214"/>
                </a:cubicBezTo>
                <a:cubicBezTo>
                  <a:pt x="18398" y="2967"/>
                  <a:pt x="16709" y="3698"/>
                  <a:pt x="15020" y="4474"/>
                </a:cubicBezTo>
                <a:cubicBezTo>
                  <a:pt x="11984" y="5843"/>
                  <a:pt x="8994" y="7418"/>
                  <a:pt x="6392" y="9541"/>
                </a:cubicBezTo>
                <a:cubicBezTo>
                  <a:pt x="3995" y="11504"/>
                  <a:pt x="1964" y="13969"/>
                  <a:pt x="914" y="16914"/>
                </a:cubicBezTo>
                <a:cubicBezTo>
                  <a:pt x="229" y="18762"/>
                  <a:pt x="1" y="20725"/>
                  <a:pt x="206" y="22688"/>
                </a:cubicBezTo>
                <a:lnTo>
                  <a:pt x="434" y="22688"/>
                </a:lnTo>
                <a:cubicBezTo>
                  <a:pt x="252" y="21045"/>
                  <a:pt x="389" y="19379"/>
                  <a:pt x="845" y="17781"/>
                </a:cubicBezTo>
                <a:cubicBezTo>
                  <a:pt x="1713" y="14745"/>
                  <a:pt x="3676" y="12166"/>
                  <a:pt x="6027" y="10135"/>
                </a:cubicBezTo>
                <a:cubicBezTo>
                  <a:pt x="8515" y="7966"/>
                  <a:pt x="11413" y="6368"/>
                  <a:pt x="14404" y="4999"/>
                </a:cubicBezTo>
                <a:cubicBezTo>
                  <a:pt x="17668" y="3470"/>
                  <a:pt x="21069" y="2169"/>
                  <a:pt x="24241" y="411"/>
                </a:cubicBezTo>
                <a:lnTo>
                  <a:pt x="24492" y="251"/>
                </a:lnTo>
                <a:lnTo>
                  <a:pt x="244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 rot="-6531">
            <a:off x="7535369" y="3610791"/>
            <a:ext cx="1607173" cy="1530326"/>
          </a:xfrm>
          <a:custGeom>
            <a:rect b="b" l="l" r="r" t="t"/>
            <a:pathLst>
              <a:path extrusionOk="0" h="18170" w="19083">
                <a:moveTo>
                  <a:pt x="19082" y="1"/>
                </a:moveTo>
                <a:cubicBezTo>
                  <a:pt x="18215" y="366"/>
                  <a:pt x="17348" y="708"/>
                  <a:pt x="16480" y="1051"/>
                </a:cubicBezTo>
                <a:cubicBezTo>
                  <a:pt x="14974" y="1667"/>
                  <a:pt x="13467" y="2260"/>
                  <a:pt x="11984" y="2922"/>
                </a:cubicBezTo>
                <a:cubicBezTo>
                  <a:pt x="9313" y="4132"/>
                  <a:pt x="6734" y="5593"/>
                  <a:pt x="4588" y="7601"/>
                </a:cubicBezTo>
                <a:cubicBezTo>
                  <a:pt x="2580" y="9450"/>
                  <a:pt x="982" y="11778"/>
                  <a:pt x="366" y="14472"/>
                </a:cubicBezTo>
                <a:cubicBezTo>
                  <a:pt x="92" y="15681"/>
                  <a:pt x="0" y="16937"/>
                  <a:pt x="137" y="18169"/>
                </a:cubicBezTo>
                <a:lnTo>
                  <a:pt x="343" y="18169"/>
                </a:lnTo>
                <a:cubicBezTo>
                  <a:pt x="229" y="17165"/>
                  <a:pt x="274" y="16138"/>
                  <a:pt x="457" y="15134"/>
                </a:cubicBezTo>
                <a:cubicBezTo>
                  <a:pt x="913" y="12417"/>
                  <a:pt x="2397" y="10021"/>
                  <a:pt x="4337" y="8104"/>
                </a:cubicBezTo>
                <a:cubicBezTo>
                  <a:pt x="6414" y="6049"/>
                  <a:pt x="8971" y="4566"/>
                  <a:pt x="11596" y="3333"/>
                </a:cubicBezTo>
                <a:cubicBezTo>
                  <a:pt x="14061" y="2192"/>
                  <a:pt x="16594" y="1302"/>
                  <a:pt x="19082" y="252"/>
                </a:cubicBezTo>
                <a:lnTo>
                  <a:pt x="190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 flipH="1" rot="-5400000">
            <a:off x="8565044" y="-333921"/>
            <a:ext cx="245036" cy="912843"/>
          </a:xfrm>
          <a:custGeom>
            <a:rect b="b" l="l" r="r" t="t"/>
            <a:pathLst>
              <a:path extrusionOk="0" h="8423" w="2261">
                <a:moveTo>
                  <a:pt x="0" y="0"/>
                </a:moveTo>
                <a:lnTo>
                  <a:pt x="0" y="480"/>
                </a:lnTo>
                <a:cubicBezTo>
                  <a:pt x="1119" y="2671"/>
                  <a:pt x="1918" y="5045"/>
                  <a:pt x="1826" y="7533"/>
                </a:cubicBezTo>
                <a:cubicBezTo>
                  <a:pt x="1804" y="7852"/>
                  <a:pt x="1781" y="8126"/>
                  <a:pt x="1735" y="8423"/>
                </a:cubicBezTo>
                <a:lnTo>
                  <a:pt x="1963" y="8423"/>
                </a:lnTo>
                <a:cubicBezTo>
                  <a:pt x="2260" y="5980"/>
                  <a:pt x="1621" y="3470"/>
                  <a:pt x="617" y="1233"/>
                </a:cubicBezTo>
                <a:cubicBezTo>
                  <a:pt x="411" y="822"/>
                  <a:pt x="229" y="411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 flipH="1" rot="-5400000">
            <a:off x="8121034" y="-406966"/>
            <a:ext cx="616004" cy="1429900"/>
          </a:xfrm>
          <a:custGeom>
            <a:rect b="b" l="l" r="r" t="t"/>
            <a:pathLst>
              <a:path extrusionOk="0" h="13194" w="5684">
                <a:moveTo>
                  <a:pt x="0" y="1"/>
                </a:moveTo>
                <a:lnTo>
                  <a:pt x="0" y="412"/>
                </a:lnTo>
                <a:cubicBezTo>
                  <a:pt x="183" y="686"/>
                  <a:pt x="366" y="959"/>
                  <a:pt x="548" y="1233"/>
                </a:cubicBezTo>
                <a:cubicBezTo>
                  <a:pt x="1438" y="2534"/>
                  <a:pt x="2420" y="3790"/>
                  <a:pt x="3287" y="5136"/>
                </a:cubicBezTo>
                <a:cubicBezTo>
                  <a:pt x="4200" y="6529"/>
                  <a:pt x="4862" y="8104"/>
                  <a:pt x="5204" y="9770"/>
                </a:cubicBezTo>
                <a:cubicBezTo>
                  <a:pt x="5433" y="10888"/>
                  <a:pt x="5478" y="12030"/>
                  <a:pt x="5364" y="13194"/>
                </a:cubicBezTo>
                <a:lnTo>
                  <a:pt x="5593" y="13194"/>
                </a:lnTo>
                <a:cubicBezTo>
                  <a:pt x="5684" y="12304"/>
                  <a:pt x="5661" y="11413"/>
                  <a:pt x="5547" y="10523"/>
                </a:cubicBezTo>
                <a:cubicBezTo>
                  <a:pt x="5319" y="8857"/>
                  <a:pt x="4771" y="7259"/>
                  <a:pt x="3926" y="5798"/>
                </a:cubicBezTo>
                <a:cubicBezTo>
                  <a:pt x="2785" y="3790"/>
                  <a:pt x="1233" y="1987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711600" y="445025"/>
            <a:ext cx="77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646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5296450" y="2098200"/>
            <a:ext cx="3135900" cy="17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3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 rot="-5400000">
            <a:off x="8231602" y="-503963"/>
            <a:ext cx="494643" cy="1419377"/>
          </a:xfrm>
          <a:custGeom>
            <a:rect b="b" l="l" r="r" t="t"/>
            <a:pathLst>
              <a:path extrusionOk="0" h="12577" w="4383">
                <a:moveTo>
                  <a:pt x="4383" y="0"/>
                </a:moveTo>
                <a:cubicBezTo>
                  <a:pt x="3219" y="1643"/>
                  <a:pt x="2146" y="3378"/>
                  <a:pt x="1165" y="5159"/>
                </a:cubicBezTo>
                <a:cubicBezTo>
                  <a:pt x="503" y="6345"/>
                  <a:pt x="1" y="7624"/>
                  <a:pt x="69" y="8993"/>
                </a:cubicBezTo>
                <a:cubicBezTo>
                  <a:pt x="115" y="10249"/>
                  <a:pt x="594" y="11458"/>
                  <a:pt x="1416" y="12417"/>
                </a:cubicBezTo>
                <a:cubicBezTo>
                  <a:pt x="1461" y="12463"/>
                  <a:pt x="1507" y="12531"/>
                  <a:pt x="1553" y="12577"/>
                </a:cubicBezTo>
                <a:lnTo>
                  <a:pt x="1849" y="12577"/>
                </a:lnTo>
                <a:lnTo>
                  <a:pt x="1827" y="12554"/>
                </a:lnTo>
                <a:cubicBezTo>
                  <a:pt x="936" y="11641"/>
                  <a:pt x="389" y="10454"/>
                  <a:pt x="297" y="9199"/>
                </a:cubicBezTo>
                <a:cubicBezTo>
                  <a:pt x="183" y="7852"/>
                  <a:pt x="617" y="6597"/>
                  <a:pt x="1256" y="5432"/>
                </a:cubicBezTo>
                <a:cubicBezTo>
                  <a:pt x="1918" y="4200"/>
                  <a:pt x="2648" y="2990"/>
                  <a:pt x="3424" y="1803"/>
                </a:cubicBezTo>
                <a:cubicBezTo>
                  <a:pt x="3744" y="1324"/>
                  <a:pt x="4063" y="845"/>
                  <a:pt x="4383" y="388"/>
                </a:cubicBezTo>
                <a:lnTo>
                  <a:pt x="4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 rot="-5400000">
            <a:off x="7666137" y="-500177"/>
            <a:ext cx="1061401" cy="1983539"/>
          </a:xfrm>
          <a:custGeom>
            <a:rect b="b" l="l" r="r" t="t"/>
            <a:pathLst>
              <a:path extrusionOk="0" h="17576" w="9405">
                <a:moveTo>
                  <a:pt x="9404" y="0"/>
                </a:moveTo>
                <a:cubicBezTo>
                  <a:pt x="8948" y="982"/>
                  <a:pt x="8400" y="1940"/>
                  <a:pt x="7806" y="2853"/>
                </a:cubicBezTo>
                <a:cubicBezTo>
                  <a:pt x="7144" y="3835"/>
                  <a:pt x="6414" y="4794"/>
                  <a:pt x="5661" y="5684"/>
                </a:cubicBezTo>
                <a:cubicBezTo>
                  <a:pt x="4154" y="7487"/>
                  <a:pt x="2579" y="9245"/>
                  <a:pt x="1529" y="11322"/>
                </a:cubicBezTo>
                <a:cubicBezTo>
                  <a:pt x="571" y="13216"/>
                  <a:pt x="0" y="15430"/>
                  <a:pt x="548" y="17530"/>
                </a:cubicBezTo>
                <a:cubicBezTo>
                  <a:pt x="548" y="17553"/>
                  <a:pt x="548" y="17553"/>
                  <a:pt x="548" y="17576"/>
                </a:cubicBezTo>
                <a:lnTo>
                  <a:pt x="776" y="17576"/>
                </a:lnTo>
                <a:cubicBezTo>
                  <a:pt x="228" y="15613"/>
                  <a:pt x="685" y="13490"/>
                  <a:pt x="1575" y="11687"/>
                </a:cubicBezTo>
                <a:cubicBezTo>
                  <a:pt x="2579" y="9587"/>
                  <a:pt x="4132" y="7829"/>
                  <a:pt x="5592" y="6072"/>
                </a:cubicBezTo>
                <a:cubicBezTo>
                  <a:pt x="6346" y="5182"/>
                  <a:pt x="7076" y="4291"/>
                  <a:pt x="7715" y="3333"/>
                </a:cubicBezTo>
                <a:cubicBezTo>
                  <a:pt x="8354" y="2443"/>
                  <a:pt x="8925" y="1484"/>
                  <a:pt x="9404" y="480"/>
                </a:cubicBezTo>
                <a:lnTo>
                  <a:pt x="94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rot="-5400000">
            <a:off x="-516423" y="4266686"/>
            <a:ext cx="1331915" cy="504913"/>
          </a:xfrm>
          <a:custGeom>
            <a:rect b="b" l="l" r="r" t="t"/>
            <a:pathLst>
              <a:path extrusionOk="0" h="4474" w="11802">
                <a:moveTo>
                  <a:pt x="11527" y="0"/>
                </a:moveTo>
                <a:cubicBezTo>
                  <a:pt x="11459" y="91"/>
                  <a:pt x="11390" y="183"/>
                  <a:pt x="11299" y="274"/>
                </a:cubicBezTo>
                <a:cubicBezTo>
                  <a:pt x="10295" y="1461"/>
                  <a:pt x="8811" y="2123"/>
                  <a:pt x="7327" y="2534"/>
                </a:cubicBezTo>
                <a:cubicBezTo>
                  <a:pt x="4931" y="3196"/>
                  <a:pt x="2306" y="3264"/>
                  <a:pt x="0" y="4246"/>
                </a:cubicBezTo>
                <a:lnTo>
                  <a:pt x="0" y="4474"/>
                </a:lnTo>
                <a:cubicBezTo>
                  <a:pt x="822" y="4132"/>
                  <a:pt x="1667" y="3880"/>
                  <a:pt x="2557" y="3698"/>
                </a:cubicBezTo>
                <a:cubicBezTo>
                  <a:pt x="4200" y="3355"/>
                  <a:pt x="5889" y="3173"/>
                  <a:pt x="7510" y="2716"/>
                </a:cubicBezTo>
                <a:cubicBezTo>
                  <a:pt x="8925" y="2306"/>
                  <a:pt x="10363" y="1644"/>
                  <a:pt x="11390" y="502"/>
                </a:cubicBezTo>
                <a:cubicBezTo>
                  <a:pt x="11527" y="343"/>
                  <a:pt x="11664" y="183"/>
                  <a:pt x="118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 rot="-5400000">
            <a:off x="-637460" y="3576296"/>
            <a:ext cx="2140746" cy="1076862"/>
          </a:xfrm>
          <a:custGeom>
            <a:rect b="b" l="l" r="r" t="t"/>
            <a:pathLst>
              <a:path extrusionOk="0" h="9542" w="18969">
                <a:moveTo>
                  <a:pt x="18763" y="0"/>
                </a:moveTo>
                <a:cubicBezTo>
                  <a:pt x="18626" y="388"/>
                  <a:pt x="18489" y="754"/>
                  <a:pt x="18329" y="1119"/>
                </a:cubicBezTo>
                <a:cubicBezTo>
                  <a:pt x="17918" y="2032"/>
                  <a:pt x="17370" y="2899"/>
                  <a:pt x="16709" y="3652"/>
                </a:cubicBezTo>
                <a:cubicBezTo>
                  <a:pt x="15978" y="4428"/>
                  <a:pt x="15111" y="5045"/>
                  <a:pt x="14129" y="5501"/>
                </a:cubicBezTo>
                <a:cubicBezTo>
                  <a:pt x="12075" y="6483"/>
                  <a:pt x="9747" y="6734"/>
                  <a:pt x="7487" y="7008"/>
                </a:cubicBezTo>
                <a:cubicBezTo>
                  <a:pt x="5227" y="7282"/>
                  <a:pt x="2808" y="7578"/>
                  <a:pt x="776" y="8742"/>
                </a:cubicBezTo>
                <a:cubicBezTo>
                  <a:pt x="503" y="8902"/>
                  <a:pt x="229" y="9085"/>
                  <a:pt x="0" y="9267"/>
                </a:cubicBezTo>
                <a:lnTo>
                  <a:pt x="0" y="9541"/>
                </a:lnTo>
                <a:cubicBezTo>
                  <a:pt x="206" y="9382"/>
                  <a:pt x="411" y="9245"/>
                  <a:pt x="617" y="9108"/>
                </a:cubicBezTo>
                <a:cubicBezTo>
                  <a:pt x="2648" y="7852"/>
                  <a:pt x="5068" y="7533"/>
                  <a:pt x="7373" y="7236"/>
                </a:cubicBezTo>
                <a:cubicBezTo>
                  <a:pt x="9610" y="6985"/>
                  <a:pt x="11870" y="6734"/>
                  <a:pt x="13947" y="5844"/>
                </a:cubicBezTo>
                <a:cubicBezTo>
                  <a:pt x="14928" y="5433"/>
                  <a:pt x="15818" y="4839"/>
                  <a:pt x="16572" y="4109"/>
                </a:cubicBezTo>
                <a:cubicBezTo>
                  <a:pt x="17256" y="3401"/>
                  <a:pt x="17850" y="2602"/>
                  <a:pt x="18283" y="1712"/>
                </a:cubicBezTo>
                <a:cubicBezTo>
                  <a:pt x="18557" y="1164"/>
                  <a:pt x="18786" y="594"/>
                  <a:pt x="189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 rot="-5400000">
            <a:off x="-612970" y="2907855"/>
            <a:ext cx="2787293" cy="1767196"/>
          </a:xfrm>
          <a:custGeom>
            <a:rect b="b" l="l" r="r" t="t"/>
            <a:pathLst>
              <a:path extrusionOk="0" h="15659" w="24698">
                <a:moveTo>
                  <a:pt x="24469" y="0"/>
                </a:moveTo>
                <a:cubicBezTo>
                  <a:pt x="24287" y="1735"/>
                  <a:pt x="23807" y="3447"/>
                  <a:pt x="23031" y="5022"/>
                </a:cubicBezTo>
                <a:cubicBezTo>
                  <a:pt x="21753" y="7510"/>
                  <a:pt x="19676" y="9564"/>
                  <a:pt x="17028" y="10545"/>
                </a:cubicBezTo>
                <a:cubicBezTo>
                  <a:pt x="14129" y="11595"/>
                  <a:pt x="10979" y="11413"/>
                  <a:pt x="7944" y="11801"/>
                </a:cubicBezTo>
                <a:cubicBezTo>
                  <a:pt x="6506" y="11938"/>
                  <a:pt x="5090" y="12303"/>
                  <a:pt x="3744" y="12874"/>
                </a:cubicBezTo>
                <a:cubicBezTo>
                  <a:pt x="2488" y="13421"/>
                  <a:pt x="1347" y="14175"/>
                  <a:pt x="320" y="15088"/>
                </a:cubicBezTo>
                <a:cubicBezTo>
                  <a:pt x="206" y="15179"/>
                  <a:pt x="115" y="15293"/>
                  <a:pt x="0" y="15384"/>
                </a:cubicBezTo>
                <a:lnTo>
                  <a:pt x="0" y="15658"/>
                </a:lnTo>
                <a:lnTo>
                  <a:pt x="115" y="15567"/>
                </a:lnTo>
                <a:cubicBezTo>
                  <a:pt x="1096" y="14608"/>
                  <a:pt x="2237" y="13832"/>
                  <a:pt x="3470" y="13239"/>
                </a:cubicBezTo>
                <a:cubicBezTo>
                  <a:pt x="4794" y="12623"/>
                  <a:pt x="6209" y="12212"/>
                  <a:pt x="7670" y="12029"/>
                </a:cubicBezTo>
                <a:cubicBezTo>
                  <a:pt x="10660" y="11618"/>
                  <a:pt x="13787" y="11824"/>
                  <a:pt x="16709" y="10888"/>
                </a:cubicBezTo>
                <a:cubicBezTo>
                  <a:pt x="19333" y="9998"/>
                  <a:pt x="21525" y="8172"/>
                  <a:pt x="22871" y="5752"/>
                </a:cubicBezTo>
                <a:cubicBezTo>
                  <a:pt x="23853" y="3972"/>
                  <a:pt x="24492" y="2009"/>
                  <a:pt x="246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711600" y="445025"/>
            <a:ext cx="77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646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 flipH="1">
            <a:off x="7442666" y="3369"/>
            <a:ext cx="1728934" cy="655419"/>
          </a:xfrm>
          <a:custGeom>
            <a:rect b="b" l="l" r="r" t="t"/>
            <a:pathLst>
              <a:path extrusionOk="0" h="4474" w="11802">
                <a:moveTo>
                  <a:pt x="11527" y="0"/>
                </a:moveTo>
                <a:cubicBezTo>
                  <a:pt x="11459" y="91"/>
                  <a:pt x="11390" y="183"/>
                  <a:pt x="11299" y="274"/>
                </a:cubicBezTo>
                <a:cubicBezTo>
                  <a:pt x="10295" y="1461"/>
                  <a:pt x="8811" y="2123"/>
                  <a:pt x="7327" y="2534"/>
                </a:cubicBezTo>
                <a:cubicBezTo>
                  <a:pt x="4931" y="3196"/>
                  <a:pt x="2306" y="3264"/>
                  <a:pt x="0" y="4246"/>
                </a:cubicBezTo>
                <a:lnTo>
                  <a:pt x="0" y="4474"/>
                </a:lnTo>
                <a:cubicBezTo>
                  <a:pt x="822" y="4132"/>
                  <a:pt x="1667" y="3880"/>
                  <a:pt x="2557" y="3698"/>
                </a:cubicBezTo>
                <a:cubicBezTo>
                  <a:pt x="4200" y="3355"/>
                  <a:pt x="5889" y="3173"/>
                  <a:pt x="7510" y="2716"/>
                </a:cubicBezTo>
                <a:cubicBezTo>
                  <a:pt x="8925" y="2306"/>
                  <a:pt x="10363" y="1644"/>
                  <a:pt x="11390" y="502"/>
                </a:cubicBezTo>
                <a:cubicBezTo>
                  <a:pt x="11527" y="343"/>
                  <a:pt x="11664" y="183"/>
                  <a:pt x="118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flipH="1">
            <a:off x="6392736" y="0"/>
            <a:ext cx="2778864" cy="1397855"/>
          </a:xfrm>
          <a:custGeom>
            <a:rect b="b" l="l" r="r" t="t"/>
            <a:pathLst>
              <a:path extrusionOk="0" h="9542" w="18969">
                <a:moveTo>
                  <a:pt x="18763" y="0"/>
                </a:moveTo>
                <a:cubicBezTo>
                  <a:pt x="18626" y="388"/>
                  <a:pt x="18489" y="754"/>
                  <a:pt x="18329" y="1119"/>
                </a:cubicBezTo>
                <a:cubicBezTo>
                  <a:pt x="17918" y="2032"/>
                  <a:pt x="17370" y="2899"/>
                  <a:pt x="16709" y="3652"/>
                </a:cubicBezTo>
                <a:cubicBezTo>
                  <a:pt x="15978" y="4428"/>
                  <a:pt x="15111" y="5045"/>
                  <a:pt x="14129" y="5501"/>
                </a:cubicBezTo>
                <a:cubicBezTo>
                  <a:pt x="12075" y="6483"/>
                  <a:pt x="9747" y="6734"/>
                  <a:pt x="7487" y="7008"/>
                </a:cubicBezTo>
                <a:cubicBezTo>
                  <a:pt x="5227" y="7282"/>
                  <a:pt x="2808" y="7578"/>
                  <a:pt x="776" y="8742"/>
                </a:cubicBezTo>
                <a:cubicBezTo>
                  <a:pt x="503" y="8902"/>
                  <a:pt x="229" y="9085"/>
                  <a:pt x="0" y="9267"/>
                </a:cubicBezTo>
                <a:lnTo>
                  <a:pt x="0" y="9541"/>
                </a:lnTo>
                <a:cubicBezTo>
                  <a:pt x="206" y="9382"/>
                  <a:pt x="411" y="9245"/>
                  <a:pt x="617" y="9108"/>
                </a:cubicBezTo>
                <a:cubicBezTo>
                  <a:pt x="2648" y="7852"/>
                  <a:pt x="5068" y="7533"/>
                  <a:pt x="7373" y="7236"/>
                </a:cubicBezTo>
                <a:cubicBezTo>
                  <a:pt x="9610" y="6985"/>
                  <a:pt x="11870" y="6734"/>
                  <a:pt x="13947" y="5844"/>
                </a:cubicBezTo>
                <a:cubicBezTo>
                  <a:pt x="14928" y="5433"/>
                  <a:pt x="15818" y="4839"/>
                  <a:pt x="16572" y="4109"/>
                </a:cubicBezTo>
                <a:cubicBezTo>
                  <a:pt x="17256" y="3401"/>
                  <a:pt x="17850" y="2602"/>
                  <a:pt x="18283" y="1712"/>
                </a:cubicBezTo>
                <a:cubicBezTo>
                  <a:pt x="18557" y="1164"/>
                  <a:pt x="18786" y="594"/>
                  <a:pt x="189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flipH="1">
            <a:off x="9" y="3913209"/>
            <a:ext cx="605059" cy="1246455"/>
          </a:xfrm>
          <a:custGeom>
            <a:rect b="b" l="l" r="r" t="t"/>
            <a:pathLst>
              <a:path extrusionOk="0" h="9359" w="4543">
                <a:moveTo>
                  <a:pt x="4543" y="0"/>
                </a:moveTo>
                <a:cubicBezTo>
                  <a:pt x="2192" y="1849"/>
                  <a:pt x="640" y="4497"/>
                  <a:pt x="160" y="7441"/>
                </a:cubicBezTo>
                <a:cubicBezTo>
                  <a:pt x="46" y="8081"/>
                  <a:pt x="0" y="8720"/>
                  <a:pt x="0" y="9359"/>
                </a:cubicBezTo>
                <a:lnTo>
                  <a:pt x="206" y="9359"/>
                </a:lnTo>
                <a:cubicBezTo>
                  <a:pt x="229" y="7761"/>
                  <a:pt x="548" y="6186"/>
                  <a:pt x="1187" y="4725"/>
                </a:cubicBezTo>
                <a:cubicBezTo>
                  <a:pt x="1941" y="2991"/>
                  <a:pt x="3082" y="1484"/>
                  <a:pt x="4543" y="297"/>
                </a:cubicBezTo>
                <a:lnTo>
                  <a:pt x="45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 flipH="1">
            <a:off x="17" y="4284114"/>
            <a:ext cx="322308" cy="878605"/>
          </a:xfrm>
          <a:custGeom>
            <a:rect b="b" l="l" r="r" t="t"/>
            <a:pathLst>
              <a:path extrusionOk="0" h="6597" w="2420">
                <a:moveTo>
                  <a:pt x="2420" y="0"/>
                </a:moveTo>
                <a:cubicBezTo>
                  <a:pt x="1324" y="1210"/>
                  <a:pt x="571" y="2671"/>
                  <a:pt x="228" y="4268"/>
                </a:cubicBezTo>
                <a:cubicBezTo>
                  <a:pt x="46" y="5044"/>
                  <a:pt x="0" y="5821"/>
                  <a:pt x="69" y="6597"/>
                </a:cubicBezTo>
                <a:lnTo>
                  <a:pt x="274" y="6597"/>
                </a:lnTo>
                <a:cubicBezTo>
                  <a:pt x="183" y="5044"/>
                  <a:pt x="480" y="3515"/>
                  <a:pt x="1187" y="2146"/>
                </a:cubicBezTo>
                <a:cubicBezTo>
                  <a:pt x="1529" y="1484"/>
                  <a:pt x="1940" y="867"/>
                  <a:pt x="2420" y="320"/>
                </a:cubicBezTo>
                <a:lnTo>
                  <a:pt x="24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 flipH="1">
            <a:off x="-38" y="3293124"/>
            <a:ext cx="2185832" cy="1866553"/>
          </a:xfrm>
          <a:custGeom>
            <a:rect b="b" l="l" r="r" t="t"/>
            <a:pathLst>
              <a:path extrusionOk="0" h="14015" w="16412">
                <a:moveTo>
                  <a:pt x="16412" y="0"/>
                </a:moveTo>
                <a:lnTo>
                  <a:pt x="16343" y="69"/>
                </a:lnTo>
                <a:cubicBezTo>
                  <a:pt x="15544" y="708"/>
                  <a:pt x="14814" y="1484"/>
                  <a:pt x="14220" y="2328"/>
                </a:cubicBezTo>
                <a:cubicBezTo>
                  <a:pt x="13079" y="3903"/>
                  <a:pt x="12257" y="5706"/>
                  <a:pt x="11276" y="7373"/>
                </a:cubicBezTo>
                <a:cubicBezTo>
                  <a:pt x="10294" y="9062"/>
                  <a:pt x="9039" y="10682"/>
                  <a:pt x="7259" y="11618"/>
                </a:cubicBezTo>
                <a:cubicBezTo>
                  <a:pt x="5113" y="12759"/>
                  <a:pt x="2648" y="12988"/>
                  <a:pt x="411" y="13855"/>
                </a:cubicBezTo>
                <a:cubicBezTo>
                  <a:pt x="274" y="13901"/>
                  <a:pt x="114" y="13946"/>
                  <a:pt x="0" y="14015"/>
                </a:cubicBezTo>
                <a:lnTo>
                  <a:pt x="571" y="14015"/>
                </a:lnTo>
                <a:cubicBezTo>
                  <a:pt x="2602" y="13239"/>
                  <a:pt x="4816" y="12965"/>
                  <a:pt x="6825" y="12052"/>
                </a:cubicBezTo>
                <a:cubicBezTo>
                  <a:pt x="7761" y="11641"/>
                  <a:pt x="8628" y="11047"/>
                  <a:pt x="9359" y="10317"/>
                </a:cubicBezTo>
                <a:cubicBezTo>
                  <a:pt x="9998" y="9655"/>
                  <a:pt x="10568" y="8925"/>
                  <a:pt x="11071" y="8126"/>
                </a:cubicBezTo>
                <a:cubicBezTo>
                  <a:pt x="12098" y="6505"/>
                  <a:pt x="12897" y="4748"/>
                  <a:pt x="13947" y="3127"/>
                </a:cubicBezTo>
                <a:cubicBezTo>
                  <a:pt x="14449" y="2283"/>
                  <a:pt x="15088" y="1529"/>
                  <a:pt x="15773" y="845"/>
                </a:cubicBezTo>
                <a:cubicBezTo>
                  <a:pt x="15978" y="639"/>
                  <a:pt x="16183" y="479"/>
                  <a:pt x="16412" y="297"/>
                </a:cubicBezTo>
                <a:lnTo>
                  <a:pt x="16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711600" y="445025"/>
            <a:ext cx="77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618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908200" y="2726875"/>
            <a:ext cx="19695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2" type="subTitle"/>
          </p:nvPr>
        </p:nvSpPr>
        <p:spPr>
          <a:xfrm>
            <a:off x="857800" y="3200200"/>
            <a:ext cx="20703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3" type="subTitle"/>
          </p:nvPr>
        </p:nvSpPr>
        <p:spPr>
          <a:xfrm>
            <a:off x="3587250" y="2726875"/>
            <a:ext cx="19695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4" type="subTitle"/>
          </p:nvPr>
        </p:nvSpPr>
        <p:spPr>
          <a:xfrm>
            <a:off x="3536850" y="3200200"/>
            <a:ext cx="20703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5" type="subTitle"/>
          </p:nvPr>
        </p:nvSpPr>
        <p:spPr>
          <a:xfrm>
            <a:off x="6266300" y="2726875"/>
            <a:ext cx="19695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6" type="subTitle"/>
          </p:nvPr>
        </p:nvSpPr>
        <p:spPr>
          <a:xfrm>
            <a:off x="6215900" y="3200200"/>
            <a:ext cx="20703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11600" y="445025"/>
            <a:ext cx="77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718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211325" y="1964775"/>
            <a:ext cx="1969500" cy="2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7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2" type="subTitle"/>
          </p:nvPr>
        </p:nvSpPr>
        <p:spPr>
          <a:xfrm>
            <a:off x="2006272" y="2273750"/>
            <a:ext cx="237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3" type="subTitle"/>
          </p:nvPr>
        </p:nvSpPr>
        <p:spPr>
          <a:xfrm>
            <a:off x="4963175" y="1964775"/>
            <a:ext cx="1969500" cy="2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7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4" type="subTitle"/>
          </p:nvPr>
        </p:nvSpPr>
        <p:spPr>
          <a:xfrm>
            <a:off x="4758128" y="2273750"/>
            <a:ext cx="237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5" type="subTitle"/>
          </p:nvPr>
        </p:nvSpPr>
        <p:spPr>
          <a:xfrm>
            <a:off x="2211325" y="3724300"/>
            <a:ext cx="1969500" cy="2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7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6" type="subTitle"/>
          </p:nvPr>
        </p:nvSpPr>
        <p:spPr>
          <a:xfrm>
            <a:off x="2006272" y="4033300"/>
            <a:ext cx="237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7" type="subTitle"/>
          </p:nvPr>
        </p:nvSpPr>
        <p:spPr>
          <a:xfrm>
            <a:off x="4963175" y="3724300"/>
            <a:ext cx="1969500" cy="2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7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8" type="subTitle"/>
          </p:nvPr>
        </p:nvSpPr>
        <p:spPr>
          <a:xfrm>
            <a:off x="4758128" y="4033300"/>
            <a:ext cx="237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/>
          <p:nvPr/>
        </p:nvSpPr>
        <p:spPr>
          <a:xfrm rot="-5400000">
            <a:off x="7864644" y="-20268"/>
            <a:ext cx="1273663" cy="1314356"/>
          </a:xfrm>
          <a:custGeom>
            <a:rect b="b" l="l" r="r" t="t"/>
            <a:pathLst>
              <a:path extrusionOk="0" h="12532" w="12144">
                <a:moveTo>
                  <a:pt x="12143" y="0"/>
                </a:moveTo>
                <a:cubicBezTo>
                  <a:pt x="11116" y="434"/>
                  <a:pt x="10089" y="868"/>
                  <a:pt x="9108" y="1347"/>
                </a:cubicBezTo>
                <a:cubicBezTo>
                  <a:pt x="6711" y="2511"/>
                  <a:pt x="4360" y="3949"/>
                  <a:pt x="2602" y="5981"/>
                </a:cubicBezTo>
                <a:cubicBezTo>
                  <a:pt x="1803" y="6871"/>
                  <a:pt x="1164" y="7898"/>
                  <a:pt x="708" y="9016"/>
                </a:cubicBezTo>
                <a:cubicBezTo>
                  <a:pt x="274" y="10066"/>
                  <a:pt x="46" y="11185"/>
                  <a:pt x="0" y="12326"/>
                </a:cubicBezTo>
                <a:lnTo>
                  <a:pt x="0" y="12531"/>
                </a:lnTo>
                <a:lnTo>
                  <a:pt x="206" y="12531"/>
                </a:lnTo>
                <a:cubicBezTo>
                  <a:pt x="274" y="10317"/>
                  <a:pt x="1073" y="8172"/>
                  <a:pt x="2465" y="6483"/>
                </a:cubicBezTo>
                <a:cubicBezTo>
                  <a:pt x="4155" y="4406"/>
                  <a:pt x="6437" y="2922"/>
                  <a:pt x="8811" y="1735"/>
                </a:cubicBezTo>
                <a:cubicBezTo>
                  <a:pt x="9884" y="1187"/>
                  <a:pt x="11025" y="708"/>
                  <a:pt x="12143" y="229"/>
                </a:cubicBezTo>
                <a:lnTo>
                  <a:pt x="121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rot="-5400000">
            <a:off x="8534922" y="-142333"/>
            <a:ext cx="481294" cy="766148"/>
          </a:xfrm>
          <a:custGeom>
            <a:rect b="b" l="l" r="r" t="t"/>
            <a:pathLst>
              <a:path extrusionOk="0" h="7305" w="4589">
                <a:moveTo>
                  <a:pt x="4588" y="0"/>
                </a:moveTo>
                <a:cubicBezTo>
                  <a:pt x="3721" y="480"/>
                  <a:pt x="2922" y="1073"/>
                  <a:pt x="2237" y="1781"/>
                </a:cubicBezTo>
                <a:cubicBezTo>
                  <a:pt x="799" y="3264"/>
                  <a:pt x="0" y="5250"/>
                  <a:pt x="0" y="7304"/>
                </a:cubicBezTo>
                <a:lnTo>
                  <a:pt x="229" y="7304"/>
                </a:lnTo>
                <a:cubicBezTo>
                  <a:pt x="206" y="6506"/>
                  <a:pt x="320" y="5729"/>
                  <a:pt x="571" y="4976"/>
                </a:cubicBezTo>
                <a:cubicBezTo>
                  <a:pt x="1210" y="2922"/>
                  <a:pt x="2740" y="1279"/>
                  <a:pt x="4588" y="251"/>
                </a:cubicBezTo>
                <a:lnTo>
                  <a:pt x="45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rot="-5400000">
            <a:off x="6684448" y="94655"/>
            <a:ext cx="2568826" cy="2379622"/>
          </a:xfrm>
          <a:custGeom>
            <a:rect b="b" l="l" r="r" t="t"/>
            <a:pathLst>
              <a:path extrusionOk="0" h="22689" w="24493">
                <a:moveTo>
                  <a:pt x="24492" y="0"/>
                </a:moveTo>
                <a:cubicBezTo>
                  <a:pt x="23054" y="822"/>
                  <a:pt x="21594" y="1552"/>
                  <a:pt x="20087" y="2214"/>
                </a:cubicBezTo>
                <a:cubicBezTo>
                  <a:pt x="18398" y="2967"/>
                  <a:pt x="16709" y="3698"/>
                  <a:pt x="15020" y="4474"/>
                </a:cubicBezTo>
                <a:cubicBezTo>
                  <a:pt x="11984" y="5843"/>
                  <a:pt x="8994" y="7418"/>
                  <a:pt x="6392" y="9541"/>
                </a:cubicBezTo>
                <a:cubicBezTo>
                  <a:pt x="3995" y="11504"/>
                  <a:pt x="1964" y="13969"/>
                  <a:pt x="914" y="16914"/>
                </a:cubicBezTo>
                <a:cubicBezTo>
                  <a:pt x="229" y="18762"/>
                  <a:pt x="1" y="20725"/>
                  <a:pt x="206" y="22688"/>
                </a:cubicBezTo>
                <a:lnTo>
                  <a:pt x="434" y="22688"/>
                </a:lnTo>
                <a:cubicBezTo>
                  <a:pt x="252" y="21045"/>
                  <a:pt x="389" y="19379"/>
                  <a:pt x="845" y="17781"/>
                </a:cubicBezTo>
                <a:cubicBezTo>
                  <a:pt x="1713" y="14745"/>
                  <a:pt x="3676" y="12166"/>
                  <a:pt x="6027" y="10135"/>
                </a:cubicBezTo>
                <a:cubicBezTo>
                  <a:pt x="8515" y="7966"/>
                  <a:pt x="11413" y="6368"/>
                  <a:pt x="14404" y="4999"/>
                </a:cubicBezTo>
                <a:cubicBezTo>
                  <a:pt x="17668" y="3470"/>
                  <a:pt x="21069" y="2169"/>
                  <a:pt x="24241" y="411"/>
                </a:cubicBezTo>
                <a:lnTo>
                  <a:pt x="24492" y="251"/>
                </a:lnTo>
                <a:lnTo>
                  <a:pt x="244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rot="-5400000">
            <a:off x="7205117" y="47942"/>
            <a:ext cx="2001425" cy="1905670"/>
          </a:xfrm>
          <a:custGeom>
            <a:rect b="b" l="l" r="r" t="t"/>
            <a:pathLst>
              <a:path extrusionOk="0" h="18170" w="19083">
                <a:moveTo>
                  <a:pt x="19082" y="1"/>
                </a:moveTo>
                <a:cubicBezTo>
                  <a:pt x="18215" y="366"/>
                  <a:pt x="17348" y="708"/>
                  <a:pt x="16480" y="1051"/>
                </a:cubicBezTo>
                <a:cubicBezTo>
                  <a:pt x="14974" y="1667"/>
                  <a:pt x="13467" y="2260"/>
                  <a:pt x="11984" y="2922"/>
                </a:cubicBezTo>
                <a:cubicBezTo>
                  <a:pt x="9313" y="4132"/>
                  <a:pt x="6734" y="5593"/>
                  <a:pt x="4588" y="7601"/>
                </a:cubicBezTo>
                <a:cubicBezTo>
                  <a:pt x="2580" y="9450"/>
                  <a:pt x="982" y="11778"/>
                  <a:pt x="366" y="14472"/>
                </a:cubicBezTo>
                <a:cubicBezTo>
                  <a:pt x="92" y="15681"/>
                  <a:pt x="0" y="16937"/>
                  <a:pt x="137" y="18169"/>
                </a:cubicBezTo>
                <a:lnTo>
                  <a:pt x="343" y="18169"/>
                </a:lnTo>
                <a:cubicBezTo>
                  <a:pt x="229" y="17165"/>
                  <a:pt x="274" y="16138"/>
                  <a:pt x="457" y="15134"/>
                </a:cubicBezTo>
                <a:cubicBezTo>
                  <a:pt x="913" y="12417"/>
                  <a:pt x="2397" y="10021"/>
                  <a:pt x="4337" y="8104"/>
                </a:cubicBezTo>
                <a:cubicBezTo>
                  <a:pt x="6414" y="6049"/>
                  <a:pt x="8971" y="4566"/>
                  <a:pt x="11596" y="3333"/>
                </a:cubicBezTo>
                <a:cubicBezTo>
                  <a:pt x="14061" y="2192"/>
                  <a:pt x="16594" y="1302"/>
                  <a:pt x="19082" y="252"/>
                </a:cubicBezTo>
                <a:lnTo>
                  <a:pt x="190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696175" y="2971800"/>
            <a:ext cx="47259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1618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" type="subTitle"/>
          </p:nvPr>
        </p:nvSpPr>
        <p:spPr>
          <a:xfrm>
            <a:off x="3468900" y="1786725"/>
            <a:ext cx="49533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2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67" name="Google Shape;167;p20"/>
          <p:cNvSpPr/>
          <p:nvPr/>
        </p:nvSpPr>
        <p:spPr>
          <a:xfrm flipH="1" rot="-10793469">
            <a:off x="8120209" y="2911"/>
            <a:ext cx="1022770" cy="1055478"/>
          </a:xfrm>
          <a:custGeom>
            <a:rect b="b" l="l" r="r" t="t"/>
            <a:pathLst>
              <a:path extrusionOk="0" h="12532" w="12144">
                <a:moveTo>
                  <a:pt x="12143" y="0"/>
                </a:moveTo>
                <a:cubicBezTo>
                  <a:pt x="11116" y="434"/>
                  <a:pt x="10089" y="868"/>
                  <a:pt x="9108" y="1347"/>
                </a:cubicBezTo>
                <a:cubicBezTo>
                  <a:pt x="6711" y="2511"/>
                  <a:pt x="4360" y="3949"/>
                  <a:pt x="2602" y="5981"/>
                </a:cubicBezTo>
                <a:cubicBezTo>
                  <a:pt x="1803" y="6871"/>
                  <a:pt x="1164" y="7898"/>
                  <a:pt x="708" y="9016"/>
                </a:cubicBezTo>
                <a:cubicBezTo>
                  <a:pt x="274" y="10066"/>
                  <a:pt x="46" y="11185"/>
                  <a:pt x="0" y="12326"/>
                </a:cubicBezTo>
                <a:lnTo>
                  <a:pt x="0" y="12531"/>
                </a:lnTo>
                <a:lnTo>
                  <a:pt x="206" y="12531"/>
                </a:lnTo>
                <a:cubicBezTo>
                  <a:pt x="274" y="10317"/>
                  <a:pt x="1073" y="8172"/>
                  <a:pt x="2465" y="6483"/>
                </a:cubicBezTo>
                <a:cubicBezTo>
                  <a:pt x="4155" y="4406"/>
                  <a:pt x="6437" y="2922"/>
                  <a:pt x="8811" y="1735"/>
                </a:cubicBezTo>
                <a:cubicBezTo>
                  <a:pt x="9884" y="1187"/>
                  <a:pt x="11025" y="708"/>
                  <a:pt x="12143" y="229"/>
                </a:cubicBezTo>
                <a:lnTo>
                  <a:pt x="121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 flipH="1" rot="-10793469">
            <a:off x="8756896" y="3504"/>
            <a:ext cx="386486" cy="615246"/>
          </a:xfrm>
          <a:custGeom>
            <a:rect b="b" l="l" r="r" t="t"/>
            <a:pathLst>
              <a:path extrusionOk="0" h="7305" w="4589">
                <a:moveTo>
                  <a:pt x="4588" y="0"/>
                </a:moveTo>
                <a:cubicBezTo>
                  <a:pt x="3721" y="480"/>
                  <a:pt x="2922" y="1073"/>
                  <a:pt x="2237" y="1781"/>
                </a:cubicBezTo>
                <a:cubicBezTo>
                  <a:pt x="799" y="3264"/>
                  <a:pt x="0" y="5250"/>
                  <a:pt x="0" y="7304"/>
                </a:cubicBezTo>
                <a:lnTo>
                  <a:pt x="229" y="7304"/>
                </a:lnTo>
                <a:cubicBezTo>
                  <a:pt x="206" y="6506"/>
                  <a:pt x="320" y="5729"/>
                  <a:pt x="571" y="4976"/>
                </a:cubicBezTo>
                <a:cubicBezTo>
                  <a:pt x="1210" y="2922"/>
                  <a:pt x="2740" y="1279"/>
                  <a:pt x="4588" y="251"/>
                </a:cubicBezTo>
                <a:lnTo>
                  <a:pt x="45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 flipH="1" rot="-10793469">
            <a:off x="7079389" y="1940"/>
            <a:ext cx="2062804" cy="1910928"/>
          </a:xfrm>
          <a:custGeom>
            <a:rect b="b" l="l" r="r" t="t"/>
            <a:pathLst>
              <a:path extrusionOk="0" h="22689" w="24493">
                <a:moveTo>
                  <a:pt x="24492" y="0"/>
                </a:moveTo>
                <a:cubicBezTo>
                  <a:pt x="23054" y="822"/>
                  <a:pt x="21594" y="1552"/>
                  <a:pt x="20087" y="2214"/>
                </a:cubicBezTo>
                <a:cubicBezTo>
                  <a:pt x="18398" y="2967"/>
                  <a:pt x="16709" y="3698"/>
                  <a:pt x="15020" y="4474"/>
                </a:cubicBezTo>
                <a:cubicBezTo>
                  <a:pt x="11984" y="5843"/>
                  <a:pt x="8994" y="7418"/>
                  <a:pt x="6392" y="9541"/>
                </a:cubicBezTo>
                <a:cubicBezTo>
                  <a:pt x="3995" y="11504"/>
                  <a:pt x="1964" y="13969"/>
                  <a:pt x="914" y="16914"/>
                </a:cubicBezTo>
                <a:cubicBezTo>
                  <a:pt x="229" y="18762"/>
                  <a:pt x="1" y="20725"/>
                  <a:pt x="206" y="22688"/>
                </a:cubicBezTo>
                <a:lnTo>
                  <a:pt x="434" y="22688"/>
                </a:lnTo>
                <a:cubicBezTo>
                  <a:pt x="252" y="21045"/>
                  <a:pt x="389" y="19379"/>
                  <a:pt x="845" y="17781"/>
                </a:cubicBezTo>
                <a:cubicBezTo>
                  <a:pt x="1713" y="14745"/>
                  <a:pt x="3676" y="12166"/>
                  <a:pt x="6027" y="10135"/>
                </a:cubicBezTo>
                <a:cubicBezTo>
                  <a:pt x="8515" y="7966"/>
                  <a:pt x="11413" y="6368"/>
                  <a:pt x="14404" y="4999"/>
                </a:cubicBezTo>
                <a:cubicBezTo>
                  <a:pt x="17668" y="3470"/>
                  <a:pt x="21069" y="2169"/>
                  <a:pt x="24241" y="411"/>
                </a:cubicBezTo>
                <a:lnTo>
                  <a:pt x="24492" y="251"/>
                </a:lnTo>
                <a:lnTo>
                  <a:pt x="244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 flipH="1" rot="-10793469">
            <a:off x="7535369" y="2365"/>
            <a:ext cx="1607173" cy="1530326"/>
          </a:xfrm>
          <a:custGeom>
            <a:rect b="b" l="l" r="r" t="t"/>
            <a:pathLst>
              <a:path extrusionOk="0" h="18170" w="19083">
                <a:moveTo>
                  <a:pt x="19082" y="1"/>
                </a:moveTo>
                <a:cubicBezTo>
                  <a:pt x="18215" y="366"/>
                  <a:pt x="17348" y="708"/>
                  <a:pt x="16480" y="1051"/>
                </a:cubicBezTo>
                <a:cubicBezTo>
                  <a:pt x="14974" y="1667"/>
                  <a:pt x="13467" y="2260"/>
                  <a:pt x="11984" y="2922"/>
                </a:cubicBezTo>
                <a:cubicBezTo>
                  <a:pt x="9313" y="4132"/>
                  <a:pt x="6734" y="5593"/>
                  <a:pt x="4588" y="7601"/>
                </a:cubicBezTo>
                <a:cubicBezTo>
                  <a:pt x="2580" y="9450"/>
                  <a:pt x="982" y="11778"/>
                  <a:pt x="366" y="14472"/>
                </a:cubicBezTo>
                <a:cubicBezTo>
                  <a:pt x="92" y="15681"/>
                  <a:pt x="0" y="16937"/>
                  <a:pt x="137" y="18169"/>
                </a:cubicBezTo>
                <a:lnTo>
                  <a:pt x="343" y="18169"/>
                </a:lnTo>
                <a:cubicBezTo>
                  <a:pt x="229" y="17165"/>
                  <a:pt x="274" y="16138"/>
                  <a:pt x="457" y="15134"/>
                </a:cubicBezTo>
                <a:cubicBezTo>
                  <a:pt x="913" y="12417"/>
                  <a:pt x="2397" y="10021"/>
                  <a:pt x="4337" y="8104"/>
                </a:cubicBezTo>
                <a:cubicBezTo>
                  <a:pt x="6414" y="6049"/>
                  <a:pt x="8971" y="4566"/>
                  <a:pt x="11596" y="3333"/>
                </a:cubicBezTo>
                <a:cubicBezTo>
                  <a:pt x="14061" y="2192"/>
                  <a:pt x="16594" y="1302"/>
                  <a:pt x="19082" y="252"/>
                </a:cubicBezTo>
                <a:lnTo>
                  <a:pt x="190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 rot="-5400000">
            <a:off x="8565044" y="4564561"/>
            <a:ext cx="245036" cy="912843"/>
          </a:xfrm>
          <a:custGeom>
            <a:rect b="b" l="l" r="r" t="t"/>
            <a:pathLst>
              <a:path extrusionOk="0" h="8423" w="2261">
                <a:moveTo>
                  <a:pt x="0" y="0"/>
                </a:moveTo>
                <a:lnTo>
                  <a:pt x="0" y="480"/>
                </a:lnTo>
                <a:cubicBezTo>
                  <a:pt x="1119" y="2671"/>
                  <a:pt x="1918" y="5045"/>
                  <a:pt x="1826" y="7533"/>
                </a:cubicBezTo>
                <a:cubicBezTo>
                  <a:pt x="1804" y="7852"/>
                  <a:pt x="1781" y="8126"/>
                  <a:pt x="1735" y="8423"/>
                </a:cubicBezTo>
                <a:lnTo>
                  <a:pt x="1963" y="8423"/>
                </a:lnTo>
                <a:cubicBezTo>
                  <a:pt x="2260" y="5980"/>
                  <a:pt x="1621" y="3470"/>
                  <a:pt x="617" y="1233"/>
                </a:cubicBezTo>
                <a:cubicBezTo>
                  <a:pt x="411" y="822"/>
                  <a:pt x="229" y="411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 rot="-5400000">
            <a:off x="8121034" y="4120548"/>
            <a:ext cx="616004" cy="1429900"/>
          </a:xfrm>
          <a:custGeom>
            <a:rect b="b" l="l" r="r" t="t"/>
            <a:pathLst>
              <a:path extrusionOk="0" h="13194" w="5684">
                <a:moveTo>
                  <a:pt x="0" y="1"/>
                </a:moveTo>
                <a:lnTo>
                  <a:pt x="0" y="412"/>
                </a:lnTo>
                <a:cubicBezTo>
                  <a:pt x="183" y="686"/>
                  <a:pt x="366" y="959"/>
                  <a:pt x="548" y="1233"/>
                </a:cubicBezTo>
                <a:cubicBezTo>
                  <a:pt x="1438" y="2534"/>
                  <a:pt x="2420" y="3790"/>
                  <a:pt x="3287" y="5136"/>
                </a:cubicBezTo>
                <a:cubicBezTo>
                  <a:pt x="4200" y="6529"/>
                  <a:pt x="4862" y="8104"/>
                  <a:pt x="5204" y="9770"/>
                </a:cubicBezTo>
                <a:cubicBezTo>
                  <a:pt x="5433" y="10888"/>
                  <a:pt x="5478" y="12030"/>
                  <a:pt x="5364" y="13194"/>
                </a:cubicBezTo>
                <a:lnTo>
                  <a:pt x="5593" y="13194"/>
                </a:lnTo>
                <a:cubicBezTo>
                  <a:pt x="5684" y="12304"/>
                  <a:pt x="5661" y="11413"/>
                  <a:pt x="5547" y="10523"/>
                </a:cubicBezTo>
                <a:cubicBezTo>
                  <a:pt x="5319" y="8857"/>
                  <a:pt x="4771" y="7259"/>
                  <a:pt x="3926" y="5798"/>
                </a:cubicBezTo>
                <a:cubicBezTo>
                  <a:pt x="2785" y="3790"/>
                  <a:pt x="1233" y="1987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711600" y="2142400"/>
            <a:ext cx="509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11600" y="1027000"/>
            <a:ext cx="28938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11600" y="2984200"/>
            <a:ext cx="49290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flipH="1" rot="10800000">
            <a:off x="7" y="4635991"/>
            <a:ext cx="1331915" cy="504913"/>
          </a:xfrm>
          <a:custGeom>
            <a:rect b="b" l="l" r="r" t="t"/>
            <a:pathLst>
              <a:path extrusionOk="0" h="4474" w="11802">
                <a:moveTo>
                  <a:pt x="11527" y="0"/>
                </a:moveTo>
                <a:cubicBezTo>
                  <a:pt x="11459" y="91"/>
                  <a:pt x="11390" y="183"/>
                  <a:pt x="11299" y="274"/>
                </a:cubicBezTo>
                <a:cubicBezTo>
                  <a:pt x="10295" y="1461"/>
                  <a:pt x="8811" y="2123"/>
                  <a:pt x="7327" y="2534"/>
                </a:cubicBezTo>
                <a:cubicBezTo>
                  <a:pt x="4931" y="3196"/>
                  <a:pt x="2306" y="3264"/>
                  <a:pt x="0" y="4246"/>
                </a:cubicBezTo>
                <a:lnTo>
                  <a:pt x="0" y="4474"/>
                </a:lnTo>
                <a:cubicBezTo>
                  <a:pt x="822" y="4132"/>
                  <a:pt x="1667" y="3880"/>
                  <a:pt x="2557" y="3698"/>
                </a:cubicBezTo>
                <a:cubicBezTo>
                  <a:pt x="4200" y="3355"/>
                  <a:pt x="5889" y="3173"/>
                  <a:pt x="7510" y="2716"/>
                </a:cubicBezTo>
                <a:cubicBezTo>
                  <a:pt x="8925" y="2306"/>
                  <a:pt x="10363" y="1644"/>
                  <a:pt x="11390" y="502"/>
                </a:cubicBezTo>
                <a:cubicBezTo>
                  <a:pt x="11527" y="343"/>
                  <a:pt x="11664" y="183"/>
                  <a:pt x="118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 rot="10800000">
            <a:off x="7" y="4066637"/>
            <a:ext cx="2140746" cy="1076862"/>
          </a:xfrm>
          <a:custGeom>
            <a:rect b="b" l="l" r="r" t="t"/>
            <a:pathLst>
              <a:path extrusionOk="0" h="9542" w="18969">
                <a:moveTo>
                  <a:pt x="18763" y="0"/>
                </a:moveTo>
                <a:cubicBezTo>
                  <a:pt x="18626" y="388"/>
                  <a:pt x="18489" y="754"/>
                  <a:pt x="18329" y="1119"/>
                </a:cubicBezTo>
                <a:cubicBezTo>
                  <a:pt x="17918" y="2032"/>
                  <a:pt x="17370" y="2899"/>
                  <a:pt x="16709" y="3652"/>
                </a:cubicBezTo>
                <a:cubicBezTo>
                  <a:pt x="15978" y="4428"/>
                  <a:pt x="15111" y="5045"/>
                  <a:pt x="14129" y="5501"/>
                </a:cubicBezTo>
                <a:cubicBezTo>
                  <a:pt x="12075" y="6483"/>
                  <a:pt x="9747" y="6734"/>
                  <a:pt x="7487" y="7008"/>
                </a:cubicBezTo>
                <a:cubicBezTo>
                  <a:pt x="5227" y="7282"/>
                  <a:pt x="2808" y="7578"/>
                  <a:pt x="776" y="8742"/>
                </a:cubicBezTo>
                <a:cubicBezTo>
                  <a:pt x="503" y="8902"/>
                  <a:pt x="229" y="9085"/>
                  <a:pt x="0" y="9267"/>
                </a:cubicBezTo>
                <a:lnTo>
                  <a:pt x="0" y="9541"/>
                </a:lnTo>
                <a:cubicBezTo>
                  <a:pt x="206" y="9382"/>
                  <a:pt x="411" y="9245"/>
                  <a:pt x="617" y="9108"/>
                </a:cubicBezTo>
                <a:cubicBezTo>
                  <a:pt x="2648" y="7852"/>
                  <a:pt x="5068" y="7533"/>
                  <a:pt x="7373" y="7236"/>
                </a:cubicBezTo>
                <a:cubicBezTo>
                  <a:pt x="9610" y="6985"/>
                  <a:pt x="11870" y="6734"/>
                  <a:pt x="13947" y="5844"/>
                </a:cubicBezTo>
                <a:cubicBezTo>
                  <a:pt x="14928" y="5433"/>
                  <a:pt x="15818" y="4839"/>
                  <a:pt x="16572" y="4109"/>
                </a:cubicBezTo>
                <a:cubicBezTo>
                  <a:pt x="17256" y="3401"/>
                  <a:pt x="17850" y="2602"/>
                  <a:pt x="18283" y="1712"/>
                </a:cubicBezTo>
                <a:cubicBezTo>
                  <a:pt x="18557" y="1164"/>
                  <a:pt x="18786" y="594"/>
                  <a:pt x="189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 rot="10800000">
            <a:off x="7" y="3373708"/>
            <a:ext cx="2787293" cy="1767196"/>
          </a:xfrm>
          <a:custGeom>
            <a:rect b="b" l="l" r="r" t="t"/>
            <a:pathLst>
              <a:path extrusionOk="0" h="15659" w="24698">
                <a:moveTo>
                  <a:pt x="24469" y="0"/>
                </a:moveTo>
                <a:cubicBezTo>
                  <a:pt x="24287" y="1735"/>
                  <a:pt x="23807" y="3447"/>
                  <a:pt x="23031" y="5022"/>
                </a:cubicBezTo>
                <a:cubicBezTo>
                  <a:pt x="21753" y="7510"/>
                  <a:pt x="19676" y="9564"/>
                  <a:pt x="17028" y="10545"/>
                </a:cubicBezTo>
                <a:cubicBezTo>
                  <a:pt x="14129" y="11595"/>
                  <a:pt x="10979" y="11413"/>
                  <a:pt x="7944" y="11801"/>
                </a:cubicBezTo>
                <a:cubicBezTo>
                  <a:pt x="6506" y="11938"/>
                  <a:pt x="5090" y="12303"/>
                  <a:pt x="3744" y="12874"/>
                </a:cubicBezTo>
                <a:cubicBezTo>
                  <a:pt x="2488" y="13421"/>
                  <a:pt x="1347" y="14175"/>
                  <a:pt x="320" y="15088"/>
                </a:cubicBezTo>
                <a:cubicBezTo>
                  <a:pt x="206" y="15179"/>
                  <a:pt x="115" y="15293"/>
                  <a:pt x="0" y="15384"/>
                </a:cubicBezTo>
                <a:lnTo>
                  <a:pt x="0" y="15658"/>
                </a:lnTo>
                <a:lnTo>
                  <a:pt x="115" y="15567"/>
                </a:lnTo>
                <a:cubicBezTo>
                  <a:pt x="1096" y="14608"/>
                  <a:pt x="2237" y="13832"/>
                  <a:pt x="3470" y="13239"/>
                </a:cubicBezTo>
                <a:cubicBezTo>
                  <a:pt x="4794" y="12623"/>
                  <a:pt x="6209" y="12212"/>
                  <a:pt x="7670" y="12029"/>
                </a:cubicBezTo>
                <a:cubicBezTo>
                  <a:pt x="10660" y="11618"/>
                  <a:pt x="13787" y="11824"/>
                  <a:pt x="16709" y="10888"/>
                </a:cubicBezTo>
                <a:cubicBezTo>
                  <a:pt x="19333" y="9998"/>
                  <a:pt x="21525" y="8172"/>
                  <a:pt x="22871" y="5752"/>
                </a:cubicBezTo>
                <a:cubicBezTo>
                  <a:pt x="23853" y="3972"/>
                  <a:pt x="24492" y="2009"/>
                  <a:pt x="246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7506074" y="-315416"/>
            <a:ext cx="1348014" cy="1978834"/>
          </a:xfrm>
          <a:custGeom>
            <a:rect b="b" l="l" r="r" t="t"/>
            <a:pathLst>
              <a:path extrusionOk="0" h="12532" w="12144">
                <a:moveTo>
                  <a:pt x="12143" y="0"/>
                </a:moveTo>
                <a:cubicBezTo>
                  <a:pt x="11116" y="434"/>
                  <a:pt x="10089" y="868"/>
                  <a:pt x="9108" y="1347"/>
                </a:cubicBezTo>
                <a:cubicBezTo>
                  <a:pt x="6711" y="2511"/>
                  <a:pt x="4360" y="3949"/>
                  <a:pt x="2602" y="5981"/>
                </a:cubicBezTo>
                <a:cubicBezTo>
                  <a:pt x="1803" y="6871"/>
                  <a:pt x="1164" y="7898"/>
                  <a:pt x="708" y="9016"/>
                </a:cubicBezTo>
                <a:cubicBezTo>
                  <a:pt x="274" y="10066"/>
                  <a:pt x="46" y="11185"/>
                  <a:pt x="0" y="12326"/>
                </a:cubicBezTo>
                <a:lnTo>
                  <a:pt x="0" y="12531"/>
                </a:lnTo>
                <a:lnTo>
                  <a:pt x="206" y="12531"/>
                </a:lnTo>
                <a:cubicBezTo>
                  <a:pt x="274" y="10317"/>
                  <a:pt x="1073" y="8172"/>
                  <a:pt x="2465" y="6483"/>
                </a:cubicBezTo>
                <a:cubicBezTo>
                  <a:pt x="4155" y="4406"/>
                  <a:pt x="6437" y="2922"/>
                  <a:pt x="8811" y="1735"/>
                </a:cubicBezTo>
                <a:cubicBezTo>
                  <a:pt x="9884" y="1187"/>
                  <a:pt x="11025" y="708"/>
                  <a:pt x="12143" y="229"/>
                </a:cubicBezTo>
                <a:lnTo>
                  <a:pt x="1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-5400000">
            <a:off x="8338066" y="-322047"/>
            <a:ext cx="509390" cy="1153478"/>
          </a:xfrm>
          <a:custGeom>
            <a:rect b="b" l="l" r="r" t="t"/>
            <a:pathLst>
              <a:path extrusionOk="0" h="7305" w="4589">
                <a:moveTo>
                  <a:pt x="4588" y="0"/>
                </a:moveTo>
                <a:cubicBezTo>
                  <a:pt x="3721" y="480"/>
                  <a:pt x="2922" y="1073"/>
                  <a:pt x="2237" y="1781"/>
                </a:cubicBezTo>
                <a:cubicBezTo>
                  <a:pt x="799" y="3264"/>
                  <a:pt x="0" y="5250"/>
                  <a:pt x="0" y="7304"/>
                </a:cubicBezTo>
                <a:lnTo>
                  <a:pt x="229" y="7304"/>
                </a:lnTo>
                <a:cubicBezTo>
                  <a:pt x="206" y="6506"/>
                  <a:pt x="320" y="5729"/>
                  <a:pt x="571" y="4976"/>
                </a:cubicBezTo>
                <a:cubicBezTo>
                  <a:pt x="1210" y="2922"/>
                  <a:pt x="2740" y="1279"/>
                  <a:pt x="4588" y="251"/>
                </a:cubicBezTo>
                <a:lnTo>
                  <a:pt x="4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flipH="1">
            <a:off x="9" y="3913209"/>
            <a:ext cx="605059" cy="1246455"/>
          </a:xfrm>
          <a:custGeom>
            <a:rect b="b" l="l" r="r" t="t"/>
            <a:pathLst>
              <a:path extrusionOk="0" h="9359" w="4543">
                <a:moveTo>
                  <a:pt x="4543" y="0"/>
                </a:moveTo>
                <a:cubicBezTo>
                  <a:pt x="2192" y="1849"/>
                  <a:pt x="640" y="4497"/>
                  <a:pt x="160" y="7441"/>
                </a:cubicBezTo>
                <a:cubicBezTo>
                  <a:pt x="46" y="8081"/>
                  <a:pt x="0" y="8720"/>
                  <a:pt x="0" y="9359"/>
                </a:cubicBezTo>
                <a:lnTo>
                  <a:pt x="206" y="9359"/>
                </a:lnTo>
                <a:cubicBezTo>
                  <a:pt x="229" y="7761"/>
                  <a:pt x="548" y="6186"/>
                  <a:pt x="1187" y="4725"/>
                </a:cubicBezTo>
                <a:cubicBezTo>
                  <a:pt x="1941" y="2991"/>
                  <a:pt x="3082" y="1484"/>
                  <a:pt x="4543" y="297"/>
                </a:cubicBezTo>
                <a:lnTo>
                  <a:pt x="45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 flipH="1">
            <a:off x="17" y="4284114"/>
            <a:ext cx="322308" cy="878605"/>
          </a:xfrm>
          <a:custGeom>
            <a:rect b="b" l="l" r="r" t="t"/>
            <a:pathLst>
              <a:path extrusionOk="0" h="6597" w="2420">
                <a:moveTo>
                  <a:pt x="2420" y="0"/>
                </a:moveTo>
                <a:cubicBezTo>
                  <a:pt x="1324" y="1210"/>
                  <a:pt x="571" y="2671"/>
                  <a:pt x="228" y="4268"/>
                </a:cubicBezTo>
                <a:cubicBezTo>
                  <a:pt x="46" y="5044"/>
                  <a:pt x="0" y="5821"/>
                  <a:pt x="69" y="6597"/>
                </a:cubicBezTo>
                <a:lnTo>
                  <a:pt x="274" y="6597"/>
                </a:lnTo>
                <a:cubicBezTo>
                  <a:pt x="183" y="5044"/>
                  <a:pt x="480" y="3515"/>
                  <a:pt x="1187" y="2146"/>
                </a:cubicBezTo>
                <a:cubicBezTo>
                  <a:pt x="1529" y="1484"/>
                  <a:pt x="1940" y="867"/>
                  <a:pt x="2420" y="320"/>
                </a:cubicBezTo>
                <a:lnTo>
                  <a:pt x="24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flipH="1">
            <a:off x="-38" y="3293124"/>
            <a:ext cx="2185832" cy="1866553"/>
          </a:xfrm>
          <a:custGeom>
            <a:rect b="b" l="l" r="r" t="t"/>
            <a:pathLst>
              <a:path extrusionOk="0" h="14015" w="16412">
                <a:moveTo>
                  <a:pt x="16412" y="0"/>
                </a:moveTo>
                <a:lnTo>
                  <a:pt x="16343" y="69"/>
                </a:lnTo>
                <a:cubicBezTo>
                  <a:pt x="15544" y="708"/>
                  <a:pt x="14814" y="1484"/>
                  <a:pt x="14220" y="2328"/>
                </a:cubicBezTo>
                <a:cubicBezTo>
                  <a:pt x="13079" y="3903"/>
                  <a:pt x="12257" y="5706"/>
                  <a:pt x="11276" y="7373"/>
                </a:cubicBezTo>
                <a:cubicBezTo>
                  <a:pt x="10294" y="9062"/>
                  <a:pt x="9039" y="10682"/>
                  <a:pt x="7259" y="11618"/>
                </a:cubicBezTo>
                <a:cubicBezTo>
                  <a:pt x="5113" y="12759"/>
                  <a:pt x="2648" y="12988"/>
                  <a:pt x="411" y="13855"/>
                </a:cubicBezTo>
                <a:cubicBezTo>
                  <a:pt x="274" y="13901"/>
                  <a:pt x="114" y="13946"/>
                  <a:pt x="0" y="14015"/>
                </a:cubicBezTo>
                <a:lnTo>
                  <a:pt x="571" y="14015"/>
                </a:lnTo>
                <a:cubicBezTo>
                  <a:pt x="2602" y="13239"/>
                  <a:pt x="4816" y="12965"/>
                  <a:pt x="6825" y="12052"/>
                </a:cubicBezTo>
                <a:cubicBezTo>
                  <a:pt x="7761" y="11641"/>
                  <a:pt x="8628" y="11047"/>
                  <a:pt x="9359" y="10317"/>
                </a:cubicBezTo>
                <a:cubicBezTo>
                  <a:pt x="9998" y="9655"/>
                  <a:pt x="10568" y="8925"/>
                  <a:pt x="11071" y="8126"/>
                </a:cubicBezTo>
                <a:cubicBezTo>
                  <a:pt x="12098" y="6505"/>
                  <a:pt x="12897" y="4748"/>
                  <a:pt x="13947" y="3127"/>
                </a:cubicBezTo>
                <a:cubicBezTo>
                  <a:pt x="14449" y="2283"/>
                  <a:pt x="15088" y="1529"/>
                  <a:pt x="15773" y="845"/>
                </a:cubicBezTo>
                <a:cubicBezTo>
                  <a:pt x="15978" y="639"/>
                  <a:pt x="16183" y="479"/>
                  <a:pt x="16412" y="297"/>
                </a:cubicBezTo>
                <a:lnTo>
                  <a:pt x="16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711600" y="445025"/>
            <a:ext cx="77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/>
        </p:nvSpPr>
        <p:spPr>
          <a:xfrm>
            <a:off x="711600" y="445025"/>
            <a:ext cx="77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18">
              <a:solidFill>
                <a:srgbClr val="698A8A"/>
              </a:solidFill>
              <a:latin typeface="Spicy Rice"/>
              <a:ea typeface="Spicy Rice"/>
              <a:cs typeface="Spicy Rice"/>
              <a:sym typeface="Spicy Rice"/>
            </a:endParaRPr>
          </a:p>
        </p:txBody>
      </p:sp>
      <p:sp>
        <p:nvSpPr>
          <p:cNvPr id="180" name="Google Shape;180;p22"/>
          <p:cNvSpPr/>
          <p:nvPr/>
        </p:nvSpPr>
        <p:spPr>
          <a:xfrm rot="-5400000">
            <a:off x="7512449" y="-315416"/>
            <a:ext cx="1348014" cy="1978834"/>
          </a:xfrm>
          <a:custGeom>
            <a:rect b="b" l="l" r="r" t="t"/>
            <a:pathLst>
              <a:path extrusionOk="0" h="12532" w="12144">
                <a:moveTo>
                  <a:pt x="12143" y="0"/>
                </a:moveTo>
                <a:cubicBezTo>
                  <a:pt x="11116" y="434"/>
                  <a:pt x="10089" y="868"/>
                  <a:pt x="9108" y="1347"/>
                </a:cubicBezTo>
                <a:cubicBezTo>
                  <a:pt x="6711" y="2511"/>
                  <a:pt x="4360" y="3949"/>
                  <a:pt x="2602" y="5981"/>
                </a:cubicBezTo>
                <a:cubicBezTo>
                  <a:pt x="1803" y="6871"/>
                  <a:pt x="1164" y="7898"/>
                  <a:pt x="708" y="9016"/>
                </a:cubicBezTo>
                <a:cubicBezTo>
                  <a:pt x="274" y="10066"/>
                  <a:pt x="46" y="11185"/>
                  <a:pt x="0" y="12326"/>
                </a:cubicBezTo>
                <a:lnTo>
                  <a:pt x="0" y="12531"/>
                </a:lnTo>
                <a:lnTo>
                  <a:pt x="206" y="12531"/>
                </a:lnTo>
                <a:cubicBezTo>
                  <a:pt x="274" y="10317"/>
                  <a:pt x="1073" y="8172"/>
                  <a:pt x="2465" y="6483"/>
                </a:cubicBezTo>
                <a:cubicBezTo>
                  <a:pt x="4155" y="4406"/>
                  <a:pt x="6437" y="2922"/>
                  <a:pt x="8811" y="1735"/>
                </a:cubicBezTo>
                <a:cubicBezTo>
                  <a:pt x="9884" y="1187"/>
                  <a:pt x="11025" y="708"/>
                  <a:pt x="12143" y="229"/>
                </a:cubicBezTo>
                <a:lnTo>
                  <a:pt x="121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 rot="-5400000">
            <a:off x="8344441" y="-322047"/>
            <a:ext cx="509390" cy="1153478"/>
          </a:xfrm>
          <a:custGeom>
            <a:rect b="b" l="l" r="r" t="t"/>
            <a:pathLst>
              <a:path extrusionOk="0" h="7305" w="4589">
                <a:moveTo>
                  <a:pt x="4588" y="0"/>
                </a:moveTo>
                <a:cubicBezTo>
                  <a:pt x="3721" y="480"/>
                  <a:pt x="2922" y="1073"/>
                  <a:pt x="2237" y="1781"/>
                </a:cubicBezTo>
                <a:cubicBezTo>
                  <a:pt x="799" y="3264"/>
                  <a:pt x="0" y="5250"/>
                  <a:pt x="0" y="7304"/>
                </a:cubicBezTo>
                <a:lnTo>
                  <a:pt x="229" y="7304"/>
                </a:lnTo>
                <a:cubicBezTo>
                  <a:pt x="206" y="6506"/>
                  <a:pt x="320" y="5729"/>
                  <a:pt x="571" y="4976"/>
                </a:cubicBezTo>
                <a:cubicBezTo>
                  <a:pt x="1210" y="2922"/>
                  <a:pt x="2740" y="1279"/>
                  <a:pt x="4588" y="251"/>
                </a:cubicBezTo>
                <a:lnTo>
                  <a:pt x="45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711600" y="445025"/>
            <a:ext cx="77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 flipH="1" rot="5400000">
            <a:off x="540171" y="4352343"/>
            <a:ext cx="250982" cy="1331318"/>
          </a:xfrm>
          <a:custGeom>
            <a:rect b="b" l="l" r="r" t="t"/>
            <a:pathLst>
              <a:path extrusionOk="0" h="8423" w="2261">
                <a:moveTo>
                  <a:pt x="0" y="0"/>
                </a:moveTo>
                <a:lnTo>
                  <a:pt x="0" y="480"/>
                </a:lnTo>
                <a:cubicBezTo>
                  <a:pt x="1119" y="2671"/>
                  <a:pt x="1918" y="5045"/>
                  <a:pt x="1826" y="7533"/>
                </a:cubicBezTo>
                <a:cubicBezTo>
                  <a:pt x="1804" y="7852"/>
                  <a:pt x="1781" y="8126"/>
                  <a:pt x="1735" y="8423"/>
                </a:cubicBezTo>
                <a:lnTo>
                  <a:pt x="1963" y="8423"/>
                </a:lnTo>
                <a:cubicBezTo>
                  <a:pt x="2260" y="5980"/>
                  <a:pt x="1621" y="3470"/>
                  <a:pt x="617" y="1233"/>
                </a:cubicBezTo>
                <a:cubicBezTo>
                  <a:pt x="411" y="822"/>
                  <a:pt x="229" y="411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 flipH="1" rot="5400000">
            <a:off x="727231" y="3785311"/>
            <a:ext cx="630952" cy="2085411"/>
          </a:xfrm>
          <a:custGeom>
            <a:rect b="b" l="l" r="r" t="t"/>
            <a:pathLst>
              <a:path extrusionOk="0" h="13194" w="5684">
                <a:moveTo>
                  <a:pt x="0" y="1"/>
                </a:moveTo>
                <a:lnTo>
                  <a:pt x="0" y="412"/>
                </a:lnTo>
                <a:cubicBezTo>
                  <a:pt x="183" y="686"/>
                  <a:pt x="366" y="959"/>
                  <a:pt x="548" y="1233"/>
                </a:cubicBezTo>
                <a:cubicBezTo>
                  <a:pt x="1438" y="2534"/>
                  <a:pt x="2420" y="3790"/>
                  <a:pt x="3287" y="5136"/>
                </a:cubicBezTo>
                <a:cubicBezTo>
                  <a:pt x="4200" y="6529"/>
                  <a:pt x="4862" y="8104"/>
                  <a:pt x="5204" y="9770"/>
                </a:cubicBezTo>
                <a:cubicBezTo>
                  <a:pt x="5433" y="10888"/>
                  <a:pt x="5478" y="12030"/>
                  <a:pt x="5364" y="13194"/>
                </a:cubicBezTo>
                <a:lnTo>
                  <a:pt x="5593" y="13194"/>
                </a:lnTo>
                <a:cubicBezTo>
                  <a:pt x="5684" y="12304"/>
                  <a:pt x="5661" y="11413"/>
                  <a:pt x="5547" y="10523"/>
                </a:cubicBezTo>
                <a:cubicBezTo>
                  <a:pt x="5319" y="8857"/>
                  <a:pt x="4771" y="7259"/>
                  <a:pt x="3926" y="5798"/>
                </a:cubicBezTo>
                <a:cubicBezTo>
                  <a:pt x="2785" y="3790"/>
                  <a:pt x="1233" y="1987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 flipH="1" rot="5400000">
            <a:off x="7749751" y="214352"/>
            <a:ext cx="1636880" cy="1213249"/>
          </a:xfrm>
          <a:custGeom>
            <a:rect b="b" l="l" r="r" t="t"/>
            <a:pathLst>
              <a:path extrusionOk="0" h="7676" w="14746">
                <a:moveTo>
                  <a:pt x="1" y="1"/>
                </a:moveTo>
                <a:cubicBezTo>
                  <a:pt x="777" y="1713"/>
                  <a:pt x="1735" y="3356"/>
                  <a:pt x="3219" y="4543"/>
                </a:cubicBezTo>
                <a:cubicBezTo>
                  <a:pt x="4360" y="5411"/>
                  <a:pt x="5684" y="6073"/>
                  <a:pt x="7077" y="6461"/>
                </a:cubicBezTo>
                <a:cubicBezTo>
                  <a:pt x="8606" y="6940"/>
                  <a:pt x="10181" y="7282"/>
                  <a:pt x="11779" y="7510"/>
                </a:cubicBezTo>
                <a:cubicBezTo>
                  <a:pt x="12601" y="7625"/>
                  <a:pt x="13423" y="7676"/>
                  <a:pt x="14259" y="7676"/>
                </a:cubicBezTo>
                <a:cubicBezTo>
                  <a:pt x="14421" y="7676"/>
                  <a:pt x="14583" y="7674"/>
                  <a:pt x="14746" y="7670"/>
                </a:cubicBezTo>
                <a:lnTo>
                  <a:pt x="14746" y="7465"/>
                </a:lnTo>
                <a:cubicBezTo>
                  <a:pt x="14550" y="7472"/>
                  <a:pt x="14354" y="7476"/>
                  <a:pt x="14158" y="7476"/>
                </a:cubicBezTo>
                <a:cubicBezTo>
                  <a:pt x="11978" y="7476"/>
                  <a:pt x="9789" y="7024"/>
                  <a:pt x="7716" y="6438"/>
                </a:cubicBezTo>
                <a:cubicBezTo>
                  <a:pt x="6323" y="6073"/>
                  <a:pt x="4999" y="5502"/>
                  <a:pt x="3790" y="4726"/>
                </a:cubicBezTo>
                <a:cubicBezTo>
                  <a:pt x="2671" y="3904"/>
                  <a:pt x="1735" y="2854"/>
                  <a:pt x="1073" y="1644"/>
                </a:cubicBezTo>
                <a:cubicBezTo>
                  <a:pt x="754" y="1119"/>
                  <a:pt x="480" y="572"/>
                  <a:pt x="2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 flipH="1" rot="5400000">
            <a:off x="8350992" y="73196"/>
            <a:ext cx="897031" cy="750615"/>
          </a:xfrm>
          <a:custGeom>
            <a:rect b="b" l="l" r="r" t="t"/>
            <a:pathLst>
              <a:path extrusionOk="0" h="4749" w="8081">
                <a:moveTo>
                  <a:pt x="1" y="1"/>
                </a:moveTo>
                <a:cubicBezTo>
                  <a:pt x="137" y="298"/>
                  <a:pt x="297" y="572"/>
                  <a:pt x="457" y="846"/>
                </a:cubicBezTo>
                <a:cubicBezTo>
                  <a:pt x="1735" y="2831"/>
                  <a:pt x="4063" y="3790"/>
                  <a:pt x="6277" y="4361"/>
                </a:cubicBezTo>
                <a:cubicBezTo>
                  <a:pt x="6871" y="4498"/>
                  <a:pt x="7464" y="4635"/>
                  <a:pt x="8081" y="4749"/>
                </a:cubicBezTo>
                <a:lnTo>
                  <a:pt x="8081" y="4543"/>
                </a:lnTo>
                <a:cubicBezTo>
                  <a:pt x="6460" y="4201"/>
                  <a:pt x="4839" y="3836"/>
                  <a:pt x="3379" y="3105"/>
                </a:cubicBezTo>
                <a:cubicBezTo>
                  <a:pt x="2329" y="2603"/>
                  <a:pt x="1439" y="1850"/>
                  <a:pt x="754" y="914"/>
                </a:cubicBezTo>
                <a:cubicBezTo>
                  <a:pt x="571" y="617"/>
                  <a:pt x="389" y="321"/>
                  <a:pt x="2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711600" y="445025"/>
            <a:ext cx="77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18">
              <a:solidFill>
                <a:srgbClr val="698A8A"/>
              </a:solidFill>
              <a:latin typeface="Spicy Rice"/>
              <a:ea typeface="Spicy Rice"/>
              <a:cs typeface="Spicy Rice"/>
              <a:sym typeface="Spicy Rice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711600" y="445025"/>
            <a:ext cx="77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18">
              <a:solidFill>
                <a:srgbClr val="698A8A"/>
              </a:solidFill>
              <a:latin typeface="Spicy Rice"/>
              <a:ea typeface="Spicy Rice"/>
              <a:cs typeface="Spicy Rice"/>
              <a:sym typeface="Spicy Rice"/>
            </a:endParaRPr>
          </a:p>
        </p:txBody>
      </p:sp>
      <p:sp>
        <p:nvSpPr>
          <p:cNvPr id="190" name="Google Shape;190;p23"/>
          <p:cNvSpPr txBox="1"/>
          <p:nvPr>
            <p:ph type="title"/>
          </p:nvPr>
        </p:nvSpPr>
        <p:spPr>
          <a:xfrm>
            <a:off x="711600" y="445025"/>
            <a:ext cx="77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711600" y="588500"/>
            <a:ext cx="7720800" cy="8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5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93" name="Google Shape;193;p24"/>
          <p:cNvSpPr txBox="1"/>
          <p:nvPr/>
        </p:nvSpPr>
        <p:spPr>
          <a:xfrm>
            <a:off x="711600" y="3485800"/>
            <a:ext cx="3482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4" name="Google Shape;194;p24"/>
          <p:cNvSpPr/>
          <p:nvPr/>
        </p:nvSpPr>
        <p:spPr>
          <a:xfrm flipH="1" rot="-10793469">
            <a:off x="8120209" y="2911"/>
            <a:ext cx="1022770" cy="1055478"/>
          </a:xfrm>
          <a:custGeom>
            <a:rect b="b" l="l" r="r" t="t"/>
            <a:pathLst>
              <a:path extrusionOk="0" h="12532" w="12144">
                <a:moveTo>
                  <a:pt x="12143" y="0"/>
                </a:moveTo>
                <a:cubicBezTo>
                  <a:pt x="11116" y="434"/>
                  <a:pt x="10089" y="868"/>
                  <a:pt x="9108" y="1347"/>
                </a:cubicBezTo>
                <a:cubicBezTo>
                  <a:pt x="6711" y="2511"/>
                  <a:pt x="4360" y="3949"/>
                  <a:pt x="2602" y="5981"/>
                </a:cubicBezTo>
                <a:cubicBezTo>
                  <a:pt x="1803" y="6871"/>
                  <a:pt x="1164" y="7898"/>
                  <a:pt x="708" y="9016"/>
                </a:cubicBezTo>
                <a:cubicBezTo>
                  <a:pt x="274" y="10066"/>
                  <a:pt x="46" y="11185"/>
                  <a:pt x="0" y="12326"/>
                </a:cubicBezTo>
                <a:lnTo>
                  <a:pt x="0" y="12531"/>
                </a:lnTo>
                <a:lnTo>
                  <a:pt x="206" y="12531"/>
                </a:lnTo>
                <a:cubicBezTo>
                  <a:pt x="274" y="10317"/>
                  <a:pt x="1073" y="8172"/>
                  <a:pt x="2465" y="6483"/>
                </a:cubicBezTo>
                <a:cubicBezTo>
                  <a:pt x="4155" y="4406"/>
                  <a:pt x="6437" y="2922"/>
                  <a:pt x="8811" y="1735"/>
                </a:cubicBezTo>
                <a:cubicBezTo>
                  <a:pt x="9884" y="1187"/>
                  <a:pt x="11025" y="708"/>
                  <a:pt x="12143" y="229"/>
                </a:cubicBezTo>
                <a:lnTo>
                  <a:pt x="121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 flipH="1" rot="-10793469">
            <a:off x="8756896" y="3504"/>
            <a:ext cx="386486" cy="615246"/>
          </a:xfrm>
          <a:custGeom>
            <a:rect b="b" l="l" r="r" t="t"/>
            <a:pathLst>
              <a:path extrusionOk="0" h="7305" w="4589">
                <a:moveTo>
                  <a:pt x="4588" y="0"/>
                </a:moveTo>
                <a:cubicBezTo>
                  <a:pt x="3721" y="480"/>
                  <a:pt x="2922" y="1073"/>
                  <a:pt x="2237" y="1781"/>
                </a:cubicBezTo>
                <a:cubicBezTo>
                  <a:pt x="799" y="3264"/>
                  <a:pt x="0" y="5250"/>
                  <a:pt x="0" y="7304"/>
                </a:cubicBezTo>
                <a:lnTo>
                  <a:pt x="229" y="7304"/>
                </a:lnTo>
                <a:cubicBezTo>
                  <a:pt x="206" y="6506"/>
                  <a:pt x="320" y="5729"/>
                  <a:pt x="571" y="4976"/>
                </a:cubicBezTo>
                <a:cubicBezTo>
                  <a:pt x="1210" y="2922"/>
                  <a:pt x="2740" y="1279"/>
                  <a:pt x="4588" y="251"/>
                </a:cubicBezTo>
                <a:lnTo>
                  <a:pt x="45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 flipH="1" rot="-10793469">
            <a:off x="7079389" y="1940"/>
            <a:ext cx="2062804" cy="1910928"/>
          </a:xfrm>
          <a:custGeom>
            <a:rect b="b" l="l" r="r" t="t"/>
            <a:pathLst>
              <a:path extrusionOk="0" h="22689" w="24493">
                <a:moveTo>
                  <a:pt x="24492" y="0"/>
                </a:moveTo>
                <a:cubicBezTo>
                  <a:pt x="23054" y="822"/>
                  <a:pt x="21594" y="1552"/>
                  <a:pt x="20087" y="2214"/>
                </a:cubicBezTo>
                <a:cubicBezTo>
                  <a:pt x="18398" y="2967"/>
                  <a:pt x="16709" y="3698"/>
                  <a:pt x="15020" y="4474"/>
                </a:cubicBezTo>
                <a:cubicBezTo>
                  <a:pt x="11984" y="5843"/>
                  <a:pt x="8994" y="7418"/>
                  <a:pt x="6392" y="9541"/>
                </a:cubicBezTo>
                <a:cubicBezTo>
                  <a:pt x="3995" y="11504"/>
                  <a:pt x="1964" y="13969"/>
                  <a:pt x="914" y="16914"/>
                </a:cubicBezTo>
                <a:cubicBezTo>
                  <a:pt x="229" y="18762"/>
                  <a:pt x="1" y="20725"/>
                  <a:pt x="206" y="22688"/>
                </a:cubicBezTo>
                <a:lnTo>
                  <a:pt x="434" y="22688"/>
                </a:lnTo>
                <a:cubicBezTo>
                  <a:pt x="252" y="21045"/>
                  <a:pt x="389" y="19379"/>
                  <a:pt x="845" y="17781"/>
                </a:cubicBezTo>
                <a:cubicBezTo>
                  <a:pt x="1713" y="14745"/>
                  <a:pt x="3676" y="12166"/>
                  <a:pt x="6027" y="10135"/>
                </a:cubicBezTo>
                <a:cubicBezTo>
                  <a:pt x="8515" y="7966"/>
                  <a:pt x="11413" y="6368"/>
                  <a:pt x="14404" y="4999"/>
                </a:cubicBezTo>
                <a:cubicBezTo>
                  <a:pt x="17668" y="3470"/>
                  <a:pt x="21069" y="2169"/>
                  <a:pt x="24241" y="411"/>
                </a:cubicBezTo>
                <a:lnTo>
                  <a:pt x="24492" y="251"/>
                </a:lnTo>
                <a:lnTo>
                  <a:pt x="244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flipH="1" rot="-10793469">
            <a:off x="7535369" y="2365"/>
            <a:ext cx="1607173" cy="1530326"/>
          </a:xfrm>
          <a:custGeom>
            <a:rect b="b" l="l" r="r" t="t"/>
            <a:pathLst>
              <a:path extrusionOk="0" h="18170" w="19083">
                <a:moveTo>
                  <a:pt x="19082" y="1"/>
                </a:moveTo>
                <a:cubicBezTo>
                  <a:pt x="18215" y="366"/>
                  <a:pt x="17348" y="708"/>
                  <a:pt x="16480" y="1051"/>
                </a:cubicBezTo>
                <a:cubicBezTo>
                  <a:pt x="14974" y="1667"/>
                  <a:pt x="13467" y="2260"/>
                  <a:pt x="11984" y="2922"/>
                </a:cubicBezTo>
                <a:cubicBezTo>
                  <a:pt x="9313" y="4132"/>
                  <a:pt x="6734" y="5593"/>
                  <a:pt x="4588" y="7601"/>
                </a:cubicBezTo>
                <a:cubicBezTo>
                  <a:pt x="2580" y="9450"/>
                  <a:pt x="982" y="11778"/>
                  <a:pt x="366" y="14472"/>
                </a:cubicBezTo>
                <a:cubicBezTo>
                  <a:pt x="92" y="15681"/>
                  <a:pt x="0" y="16937"/>
                  <a:pt x="137" y="18169"/>
                </a:cubicBezTo>
                <a:lnTo>
                  <a:pt x="343" y="18169"/>
                </a:lnTo>
                <a:cubicBezTo>
                  <a:pt x="229" y="17165"/>
                  <a:pt x="274" y="16138"/>
                  <a:pt x="457" y="15134"/>
                </a:cubicBezTo>
                <a:cubicBezTo>
                  <a:pt x="913" y="12417"/>
                  <a:pt x="2397" y="10021"/>
                  <a:pt x="4337" y="8104"/>
                </a:cubicBezTo>
                <a:cubicBezTo>
                  <a:pt x="6414" y="6049"/>
                  <a:pt x="8971" y="4566"/>
                  <a:pt x="11596" y="3333"/>
                </a:cubicBezTo>
                <a:cubicBezTo>
                  <a:pt x="14061" y="2192"/>
                  <a:pt x="16594" y="1302"/>
                  <a:pt x="19082" y="252"/>
                </a:cubicBezTo>
                <a:lnTo>
                  <a:pt x="190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 rot="-5400000">
            <a:off x="8565044" y="4564561"/>
            <a:ext cx="245036" cy="912843"/>
          </a:xfrm>
          <a:custGeom>
            <a:rect b="b" l="l" r="r" t="t"/>
            <a:pathLst>
              <a:path extrusionOk="0" h="8423" w="2261">
                <a:moveTo>
                  <a:pt x="0" y="0"/>
                </a:moveTo>
                <a:lnTo>
                  <a:pt x="0" y="480"/>
                </a:lnTo>
                <a:cubicBezTo>
                  <a:pt x="1119" y="2671"/>
                  <a:pt x="1918" y="5045"/>
                  <a:pt x="1826" y="7533"/>
                </a:cubicBezTo>
                <a:cubicBezTo>
                  <a:pt x="1804" y="7852"/>
                  <a:pt x="1781" y="8126"/>
                  <a:pt x="1735" y="8423"/>
                </a:cubicBezTo>
                <a:lnTo>
                  <a:pt x="1963" y="8423"/>
                </a:lnTo>
                <a:cubicBezTo>
                  <a:pt x="2260" y="5980"/>
                  <a:pt x="1621" y="3470"/>
                  <a:pt x="617" y="1233"/>
                </a:cubicBezTo>
                <a:cubicBezTo>
                  <a:pt x="411" y="822"/>
                  <a:pt x="229" y="411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rot="-5400000">
            <a:off x="8121034" y="4120548"/>
            <a:ext cx="616004" cy="1429900"/>
          </a:xfrm>
          <a:custGeom>
            <a:rect b="b" l="l" r="r" t="t"/>
            <a:pathLst>
              <a:path extrusionOk="0" h="13194" w="5684">
                <a:moveTo>
                  <a:pt x="0" y="1"/>
                </a:moveTo>
                <a:lnTo>
                  <a:pt x="0" y="412"/>
                </a:lnTo>
                <a:cubicBezTo>
                  <a:pt x="183" y="686"/>
                  <a:pt x="366" y="959"/>
                  <a:pt x="548" y="1233"/>
                </a:cubicBezTo>
                <a:cubicBezTo>
                  <a:pt x="1438" y="2534"/>
                  <a:pt x="2420" y="3790"/>
                  <a:pt x="3287" y="5136"/>
                </a:cubicBezTo>
                <a:cubicBezTo>
                  <a:pt x="4200" y="6529"/>
                  <a:pt x="4862" y="8104"/>
                  <a:pt x="5204" y="9770"/>
                </a:cubicBezTo>
                <a:cubicBezTo>
                  <a:pt x="5433" y="10888"/>
                  <a:pt x="5478" y="12030"/>
                  <a:pt x="5364" y="13194"/>
                </a:cubicBezTo>
                <a:lnTo>
                  <a:pt x="5593" y="13194"/>
                </a:lnTo>
                <a:cubicBezTo>
                  <a:pt x="5684" y="12304"/>
                  <a:pt x="5661" y="11413"/>
                  <a:pt x="5547" y="10523"/>
                </a:cubicBezTo>
                <a:cubicBezTo>
                  <a:pt x="5319" y="8857"/>
                  <a:pt x="4771" y="7259"/>
                  <a:pt x="3926" y="5798"/>
                </a:cubicBezTo>
                <a:cubicBezTo>
                  <a:pt x="2785" y="3790"/>
                  <a:pt x="1233" y="1987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subTitle"/>
          </p:nvPr>
        </p:nvSpPr>
        <p:spPr>
          <a:xfrm>
            <a:off x="711600" y="1480800"/>
            <a:ext cx="32505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 1">
  <p:cSld name="TITLE_ONLY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ctrTitle"/>
          </p:nvPr>
        </p:nvSpPr>
        <p:spPr>
          <a:xfrm>
            <a:off x="723600" y="470625"/>
            <a:ext cx="1567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 2">
  <p:cSld name="TITLE_ONLY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ctrTitle"/>
          </p:nvPr>
        </p:nvSpPr>
        <p:spPr>
          <a:xfrm>
            <a:off x="723600" y="470625"/>
            <a:ext cx="1567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 3">
  <p:cSld name="TITLE_ONLY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ctrTitle"/>
          </p:nvPr>
        </p:nvSpPr>
        <p:spPr>
          <a:xfrm>
            <a:off x="723600" y="470625"/>
            <a:ext cx="1567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單欄文字 1">
  <p:cSld name="ONE_COLUMN_TEXT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716346" y="535650"/>
            <a:ext cx="3181500" cy="348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2216900" y="1052400"/>
            <a:ext cx="3858900" cy="12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" type="subTitle"/>
          </p:nvPr>
        </p:nvSpPr>
        <p:spPr>
          <a:xfrm>
            <a:off x="4571975" y="2571750"/>
            <a:ext cx="3049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1" name="Google Shape;211;p28"/>
          <p:cNvCxnSpPr/>
          <p:nvPr/>
        </p:nvCxnSpPr>
        <p:spPr>
          <a:xfrm>
            <a:off x="713251" y="4865465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2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1036964" y="1369496"/>
            <a:ext cx="25563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2" type="subTitle"/>
          </p:nvPr>
        </p:nvSpPr>
        <p:spPr>
          <a:xfrm>
            <a:off x="1034208" y="2819322"/>
            <a:ext cx="25563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3" type="subTitle"/>
          </p:nvPr>
        </p:nvSpPr>
        <p:spPr>
          <a:xfrm>
            <a:off x="1036979" y="1685286"/>
            <a:ext cx="2559600" cy="10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4" type="subTitle"/>
          </p:nvPr>
        </p:nvSpPr>
        <p:spPr>
          <a:xfrm>
            <a:off x="1032575" y="3138057"/>
            <a:ext cx="2559600" cy="10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9"/>
          <p:cNvSpPr/>
          <p:nvPr/>
        </p:nvSpPr>
        <p:spPr>
          <a:xfrm>
            <a:off x="5702100" y="539500"/>
            <a:ext cx="3441900" cy="45996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19350" y="529200"/>
            <a:ext cx="500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5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idx="1" type="subTitle"/>
          </p:nvPr>
        </p:nvSpPr>
        <p:spPr>
          <a:xfrm>
            <a:off x="856144" y="1962861"/>
            <a:ext cx="19908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2" type="subTitle"/>
          </p:nvPr>
        </p:nvSpPr>
        <p:spPr>
          <a:xfrm>
            <a:off x="3570539" y="1962861"/>
            <a:ext cx="19881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idx="3" type="subTitle"/>
          </p:nvPr>
        </p:nvSpPr>
        <p:spPr>
          <a:xfrm>
            <a:off x="6278325" y="1962861"/>
            <a:ext cx="19905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4" type="subTitle"/>
          </p:nvPr>
        </p:nvSpPr>
        <p:spPr>
          <a:xfrm>
            <a:off x="856144" y="3703444"/>
            <a:ext cx="19908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4" name="Google Shape;224;p30"/>
          <p:cNvSpPr txBox="1"/>
          <p:nvPr>
            <p:ph idx="5" type="subTitle"/>
          </p:nvPr>
        </p:nvSpPr>
        <p:spPr>
          <a:xfrm>
            <a:off x="3570539" y="3703442"/>
            <a:ext cx="19881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6" type="subTitle"/>
          </p:nvPr>
        </p:nvSpPr>
        <p:spPr>
          <a:xfrm>
            <a:off x="6278325" y="3703442"/>
            <a:ext cx="19905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713350" y="5490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7" type="subTitle"/>
          </p:nvPr>
        </p:nvSpPr>
        <p:spPr>
          <a:xfrm>
            <a:off x="856444" y="2291015"/>
            <a:ext cx="1990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8" type="subTitle"/>
          </p:nvPr>
        </p:nvSpPr>
        <p:spPr>
          <a:xfrm>
            <a:off x="3570689" y="2291014"/>
            <a:ext cx="19878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9" type="subTitle"/>
          </p:nvPr>
        </p:nvSpPr>
        <p:spPr>
          <a:xfrm>
            <a:off x="6278475" y="2291014"/>
            <a:ext cx="1990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13" type="subTitle"/>
          </p:nvPr>
        </p:nvSpPr>
        <p:spPr>
          <a:xfrm>
            <a:off x="856444" y="4036086"/>
            <a:ext cx="1990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14" type="subTitle"/>
          </p:nvPr>
        </p:nvSpPr>
        <p:spPr>
          <a:xfrm>
            <a:off x="3570689" y="4036084"/>
            <a:ext cx="19878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15" type="subTitle"/>
          </p:nvPr>
        </p:nvSpPr>
        <p:spPr>
          <a:xfrm>
            <a:off x="6278475" y="4036084"/>
            <a:ext cx="1990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3" name="Google Shape;233;p30"/>
          <p:cNvCxnSpPr/>
          <p:nvPr/>
        </p:nvCxnSpPr>
        <p:spPr>
          <a:xfrm>
            <a:off x="723900" y="-171450"/>
            <a:ext cx="0" cy="316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0"/>
          <p:cNvCxnSpPr/>
          <p:nvPr/>
        </p:nvCxnSpPr>
        <p:spPr>
          <a:xfrm>
            <a:off x="8430600" y="2560714"/>
            <a:ext cx="0" cy="27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11600" y="445025"/>
            <a:ext cx="77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62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11600" y="1181250"/>
            <a:ext cx="7720800" cy="3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 rot="-5400000">
            <a:off x="7506074" y="-315416"/>
            <a:ext cx="1348014" cy="1978834"/>
          </a:xfrm>
          <a:custGeom>
            <a:rect b="b" l="l" r="r" t="t"/>
            <a:pathLst>
              <a:path extrusionOk="0" h="12532" w="12144">
                <a:moveTo>
                  <a:pt x="12143" y="0"/>
                </a:moveTo>
                <a:cubicBezTo>
                  <a:pt x="11116" y="434"/>
                  <a:pt x="10089" y="868"/>
                  <a:pt x="9108" y="1347"/>
                </a:cubicBezTo>
                <a:cubicBezTo>
                  <a:pt x="6711" y="2511"/>
                  <a:pt x="4360" y="3949"/>
                  <a:pt x="2602" y="5981"/>
                </a:cubicBezTo>
                <a:cubicBezTo>
                  <a:pt x="1803" y="6871"/>
                  <a:pt x="1164" y="7898"/>
                  <a:pt x="708" y="9016"/>
                </a:cubicBezTo>
                <a:cubicBezTo>
                  <a:pt x="274" y="10066"/>
                  <a:pt x="46" y="11185"/>
                  <a:pt x="0" y="12326"/>
                </a:cubicBezTo>
                <a:lnTo>
                  <a:pt x="0" y="12531"/>
                </a:lnTo>
                <a:lnTo>
                  <a:pt x="206" y="12531"/>
                </a:lnTo>
                <a:cubicBezTo>
                  <a:pt x="274" y="10317"/>
                  <a:pt x="1073" y="8172"/>
                  <a:pt x="2465" y="6483"/>
                </a:cubicBezTo>
                <a:cubicBezTo>
                  <a:pt x="4155" y="4406"/>
                  <a:pt x="6437" y="2922"/>
                  <a:pt x="8811" y="1735"/>
                </a:cubicBezTo>
                <a:cubicBezTo>
                  <a:pt x="9884" y="1187"/>
                  <a:pt x="11025" y="708"/>
                  <a:pt x="12143" y="229"/>
                </a:cubicBezTo>
                <a:lnTo>
                  <a:pt x="121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-5400000">
            <a:off x="8338066" y="-322047"/>
            <a:ext cx="509390" cy="1153478"/>
          </a:xfrm>
          <a:custGeom>
            <a:rect b="b" l="l" r="r" t="t"/>
            <a:pathLst>
              <a:path extrusionOk="0" h="7305" w="4589">
                <a:moveTo>
                  <a:pt x="4588" y="0"/>
                </a:moveTo>
                <a:cubicBezTo>
                  <a:pt x="3721" y="480"/>
                  <a:pt x="2922" y="1073"/>
                  <a:pt x="2237" y="1781"/>
                </a:cubicBezTo>
                <a:cubicBezTo>
                  <a:pt x="799" y="3264"/>
                  <a:pt x="0" y="5250"/>
                  <a:pt x="0" y="7304"/>
                </a:cubicBezTo>
                <a:lnTo>
                  <a:pt x="229" y="7304"/>
                </a:lnTo>
                <a:cubicBezTo>
                  <a:pt x="206" y="6506"/>
                  <a:pt x="320" y="5729"/>
                  <a:pt x="571" y="4976"/>
                </a:cubicBezTo>
                <a:cubicBezTo>
                  <a:pt x="1210" y="2922"/>
                  <a:pt x="2740" y="1279"/>
                  <a:pt x="4588" y="251"/>
                </a:cubicBezTo>
                <a:lnTo>
                  <a:pt x="45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 4">
  <p:cSld name="TITLE_ONLY_4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ctrTitle"/>
          </p:nvPr>
        </p:nvSpPr>
        <p:spPr>
          <a:xfrm>
            <a:off x="723600" y="470625"/>
            <a:ext cx="1567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2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9" name="Google Shape;239;p32"/>
          <p:cNvGrpSpPr/>
          <p:nvPr/>
        </p:nvGrpSpPr>
        <p:grpSpPr>
          <a:xfrm>
            <a:off x="332580" y="2063068"/>
            <a:ext cx="155451" cy="3091510"/>
            <a:chOff x="714230" y="2051917"/>
            <a:chExt cx="155451" cy="3091510"/>
          </a:xfrm>
        </p:grpSpPr>
        <p:sp>
          <p:nvSpPr>
            <p:cNvPr id="240" name="Google Shape;240;p32"/>
            <p:cNvSpPr/>
            <p:nvPr/>
          </p:nvSpPr>
          <p:spPr>
            <a:xfrm rot="10800000">
              <a:off x="724050" y="2051917"/>
              <a:ext cx="135874" cy="135874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 rot="10800000">
              <a:off x="791950" y="2170516"/>
              <a:ext cx="37" cy="245272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 rot="10800000">
              <a:off x="791950" y="2773069"/>
              <a:ext cx="37" cy="237035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 rot="10800000">
              <a:off x="791950" y="2508940"/>
              <a:ext cx="37" cy="155451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 rot="5400000">
              <a:off x="791937" y="2516715"/>
              <a:ext cx="37" cy="155451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32"/>
          <p:cNvGrpSpPr/>
          <p:nvPr/>
        </p:nvGrpSpPr>
        <p:grpSpPr>
          <a:xfrm>
            <a:off x="8655980" y="2063068"/>
            <a:ext cx="155451" cy="3091510"/>
            <a:chOff x="714230" y="2051917"/>
            <a:chExt cx="155451" cy="3091510"/>
          </a:xfrm>
        </p:grpSpPr>
        <p:sp>
          <p:nvSpPr>
            <p:cNvPr id="246" name="Google Shape;246;p32"/>
            <p:cNvSpPr/>
            <p:nvPr/>
          </p:nvSpPr>
          <p:spPr>
            <a:xfrm rot="10800000">
              <a:off x="724050" y="2051917"/>
              <a:ext cx="135874" cy="135874"/>
            </a:xfrm>
            <a:custGeom>
              <a:rect b="b" l="l" r="r" t="t"/>
              <a:pathLst>
                <a:path extrusionOk="0" h="3654" w="3654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 rot="10800000">
              <a:off x="791950" y="2170516"/>
              <a:ext cx="37" cy="245272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 rot="10800000">
              <a:off x="791950" y="2773069"/>
              <a:ext cx="37" cy="2370358"/>
            </a:xfrm>
            <a:custGeom>
              <a:rect b="b" l="l" r="r" t="t"/>
              <a:pathLst>
                <a:path extrusionOk="0" fill="none" h="63745" w="1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 rot="10800000">
              <a:off x="791950" y="2508940"/>
              <a:ext cx="37" cy="155451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 rot="5400000">
              <a:off x="791937" y="2516715"/>
              <a:ext cx="37" cy="155451"/>
            </a:xfrm>
            <a:custGeom>
              <a:rect b="b" l="l" r="r" t="t"/>
              <a:pathLst>
                <a:path extrusionOk="0" fill="none" h="6596" w="1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5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1600" y="445025"/>
            <a:ext cx="77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737332" y="1832588"/>
            <a:ext cx="26502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2747232" y="3802225"/>
            <a:ext cx="26502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2848032" y="3487875"/>
            <a:ext cx="25494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3737332" y="1517600"/>
            <a:ext cx="25494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22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 rot="-5400000">
            <a:off x="8231602" y="-503963"/>
            <a:ext cx="494643" cy="1419377"/>
          </a:xfrm>
          <a:custGeom>
            <a:rect b="b" l="l" r="r" t="t"/>
            <a:pathLst>
              <a:path extrusionOk="0" h="12577" w="4383">
                <a:moveTo>
                  <a:pt x="4383" y="0"/>
                </a:moveTo>
                <a:cubicBezTo>
                  <a:pt x="3219" y="1643"/>
                  <a:pt x="2146" y="3378"/>
                  <a:pt x="1165" y="5159"/>
                </a:cubicBezTo>
                <a:cubicBezTo>
                  <a:pt x="503" y="6345"/>
                  <a:pt x="1" y="7624"/>
                  <a:pt x="69" y="8993"/>
                </a:cubicBezTo>
                <a:cubicBezTo>
                  <a:pt x="115" y="10249"/>
                  <a:pt x="594" y="11458"/>
                  <a:pt x="1416" y="12417"/>
                </a:cubicBezTo>
                <a:cubicBezTo>
                  <a:pt x="1461" y="12463"/>
                  <a:pt x="1507" y="12531"/>
                  <a:pt x="1553" y="12577"/>
                </a:cubicBezTo>
                <a:lnTo>
                  <a:pt x="1849" y="12577"/>
                </a:lnTo>
                <a:lnTo>
                  <a:pt x="1827" y="12554"/>
                </a:lnTo>
                <a:cubicBezTo>
                  <a:pt x="936" y="11641"/>
                  <a:pt x="389" y="10454"/>
                  <a:pt x="297" y="9199"/>
                </a:cubicBezTo>
                <a:cubicBezTo>
                  <a:pt x="183" y="7852"/>
                  <a:pt x="617" y="6597"/>
                  <a:pt x="1256" y="5432"/>
                </a:cubicBezTo>
                <a:cubicBezTo>
                  <a:pt x="1918" y="4200"/>
                  <a:pt x="2648" y="2990"/>
                  <a:pt x="3424" y="1803"/>
                </a:cubicBezTo>
                <a:cubicBezTo>
                  <a:pt x="3744" y="1324"/>
                  <a:pt x="4063" y="845"/>
                  <a:pt x="4383" y="388"/>
                </a:cubicBezTo>
                <a:lnTo>
                  <a:pt x="4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-5400000">
            <a:off x="7666137" y="-500177"/>
            <a:ext cx="1061401" cy="1983539"/>
          </a:xfrm>
          <a:custGeom>
            <a:rect b="b" l="l" r="r" t="t"/>
            <a:pathLst>
              <a:path extrusionOk="0" h="17576" w="9405">
                <a:moveTo>
                  <a:pt x="9404" y="0"/>
                </a:moveTo>
                <a:cubicBezTo>
                  <a:pt x="8948" y="982"/>
                  <a:pt x="8400" y="1940"/>
                  <a:pt x="7806" y="2853"/>
                </a:cubicBezTo>
                <a:cubicBezTo>
                  <a:pt x="7144" y="3835"/>
                  <a:pt x="6414" y="4794"/>
                  <a:pt x="5661" y="5684"/>
                </a:cubicBezTo>
                <a:cubicBezTo>
                  <a:pt x="4154" y="7487"/>
                  <a:pt x="2579" y="9245"/>
                  <a:pt x="1529" y="11322"/>
                </a:cubicBezTo>
                <a:cubicBezTo>
                  <a:pt x="571" y="13216"/>
                  <a:pt x="0" y="15430"/>
                  <a:pt x="548" y="17530"/>
                </a:cubicBezTo>
                <a:cubicBezTo>
                  <a:pt x="548" y="17553"/>
                  <a:pt x="548" y="17553"/>
                  <a:pt x="548" y="17576"/>
                </a:cubicBezTo>
                <a:lnTo>
                  <a:pt x="776" y="17576"/>
                </a:lnTo>
                <a:cubicBezTo>
                  <a:pt x="228" y="15613"/>
                  <a:pt x="685" y="13490"/>
                  <a:pt x="1575" y="11687"/>
                </a:cubicBezTo>
                <a:cubicBezTo>
                  <a:pt x="2579" y="9587"/>
                  <a:pt x="4132" y="7829"/>
                  <a:pt x="5592" y="6072"/>
                </a:cubicBezTo>
                <a:cubicBezTo>
                  <a:pt x="6346" y="5182"/>
                  <a:pt x="7076" y="4291"/>
                  <a:pt x="7715" y="3333"/>
                </a:cubicBezTo>
                <a:cubicBezTo>
                  <a:pt x="8354" y="2443"/>
                  <a:pt x="8925" y="1484"/>
                  <a:pt x="9404" y="480"/>
                </a:cubicBezTo>
                <a:lnTo>
                  <a:pt x="94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-5400000">
            <a:off x="-516423" y="4266686"/>
            <a:ext cx="1331915" cy="504913"/>
          </a:xfrm>
          <a:custGeom>
            <a:rect b="b" l="l" r="r" t="t"/>
            <a:pathLst>
              <a:path extrusionOk="0" h="4474" w="11802">
                <a:moveTo>
                  <a:pt x="11527" y="0"/>
                </a:moveTo>
                <a:cubicBezTo>
                  <a:pt x="11459" y="91"/>
                  <a:pt x="11390" y="183"/>
                  <a:pt x="11299" y="274"/>
                </a:cubicBezTo>
                <a:cubicBezTo>
                  <a:pt x="10295" y="1461"/>
                  <a:pt x="8811" y="2123"/>
                  <a:pt x="7327" y="2534"/>
                </a:cubicBezTo>
                <a:cubicBezTo>
                  <a:pt x="4931" y="3196"/>
                  <a:pt x="2306" y="3264"/>
                  <a:pt x="0" y="4246"/>
                </a:cubicBezTo>
                <a:lnTo>
                  <a:pt x="0" y="4474"/>
                </a:lnTo>
                <a:cubicBezTo>
                  <a:pt x="822" y="4132"/>
                  <a:pt x="1667" y="3880"/>
                  <a:pt x="2557" y="3698"/>
                </a:cubicBezTo>
                <a:cubicBezTo>
                  <a:pt x="4200" y="3355"/>
                  <a:pt x="5889" y="3173"/>
                  <a:pt x="7510" y="2716"/>
                </a:cubicBezTo>
                <a:cubicBezTo>
                  <a:pt x="8925" y="2306"/>
                  <a:pt x="10363" y="1644"/>
                  <a:pt x="11390" y="502"/>
                </a:cubicBezTo>
                <a:cubicBezTo>
                  <a:pt x="11527" y="343"/>
                  <a:pt x="11664" y="183"/>
                  <a:pt x="118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-5400000">
            <a:off x="-637460" y="3576296"/>
            <a:ext cx="2140746" cy="1076862"/>
          </a:xfrm>
          <a:custGeom>
            <a:rect b="b" l="l" r="r" t="t"/>
            <a:pathLst>
              <a:path extrusionOk="0" h="9542" w="18969">
                <a:moveTo>
                  <a:pt x="18763" y="0"/>
                </a:moveTo>
                <a:cubicBezTo>
                  <a:pt x="18626" y="388"/>
                  <a:pt x="18489" y="754"/>
                  <a:pt x="18329" y="1119"/>
                </a:cubicBezTo>
                <a:cubicBezTo>
                  <a:pt x="17918" y="2032"/>
                  <a:pt x="17370" y="2899"/>
                  <a:pt x="16709" y="3652"/>
                </a:cubicBezTo>
                <a:cubicBezTo>
                  <a:pt x="15978" y="4428"/>
                  <a:pt x="15111" y="5045"/>
                  <a:pt x="14129" y="5501"/>
                </a:cubicBezTo>
                <a:cubicBezTo>
                  <a:pt x="12075" y="6483"/>
                  <a:pt x="9747" y="6734"/>
                  <a:pt x="7487" y="7008"/>
                </a:cubicBezTo>
                <a:cubicBezTo>
                  <a:pt x="5227" y="7282"/>
                  <a:pt x="2808" y="7578"/>
                  <a:pt x="776" y="8742"/>
                </a:cubicBezTo>
                <a:cubicBezTo>
                  <a:pt x="503" y="8902"/>
                  <a:pt x="229" y="9085"/>
                  <a:pt x="0" y="9267"/>
                </a:cubicBezTo>
                <a:lnTo>
                  <a:pt x="0" y="9541"/>
                </a:lnTo>
                <a:cubicBezTo>
                  <a:pt x="206" y="9382"/>
                  <a:pt x="411" y="9245"/>
                  <a:pt x="617" y="9108"/>
                </a:cubicBezTo>
                <a:cubicBezTo>
                  <a:pt x="2648" y="7852"/>
                  <a:pt x="5068" y="7533"/>
                  <a:pt x="7373" y="7236"/>
                </a:cubicBezTo>
                <a:cubicBezTo>
                  <a:pt x="9610" y="6985"/>
                  <a:pt x="11870" y="6734"/>
                  <a:pt x="13947" y="5844"/>
                </a:cubicBezTo>
                <a:cubicBezTo>
                  <a:pt x="14928" y="5433"/>
                  <a:pt x="15818" y="4839"/>
                  <a:pt x="16572" y="4109"/>
                </a:cubicBezTo>
                <a:cubicBezTo>
                  <a:pt x="17256" y="3401"/>
                  <a:pt x="17850" y="2602"/>
                  <a:pt x="18283" y="1712"/>
                </a:cubicBezTo>
                <a:cubicBezTo>
                  <a:pt x="18557" y="1164"/>
                  <a:pt x="18786" y="594"/>
                  <a:pt x="189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-5400000">
            <a:off x="-612970" y="2907855"/>
            <a:ext cx="2787293" cy="1767196"/>
          </a:xfrm>
          <a:custGeom>
            <a:rect b="b" l="l" r="r" t="t"/>
            <a:pathLst>
              <a:path extrusionOk="0" h="15659" w="24698">
                <a:moveTo>
                  <a:pt x="24469" y="0"/>
                </a:moveTo>
                <a:cubicBezTo>
                  <a:pt x="24287" y="1735"/>
                  <a:pt x="23807" y="3447"/>
                  <a:pt x="23031" y="5022"/>
                </a:cubicBezTo>
                <a:cubicBezTo>
                  <a:pt x="21753" y="7510"/>
                  <a:pt x="19676" y="9564"/>
                  <a:pt x="17028" y="10545"/>
                </a:cubicBezTo>
                <a:cubicBezTo>
                  <a:pt x="14129" y="11595"/>
                  <a:pt x="10979" y="11413"/>
                  <a:pt x="7944" y="11801"/>
                </a:cubicBezTo>
                <a:cubicBezTo>
                  <a:pt x="6506" y="11938"/>
                  <a:pt x="5090" y="12303"/>
                  <a:pt x="3744" y="12874"/>
                </a:cubicBezTo>
                <a:cubicBezTo>
                  <a:pt x="2488" y="13421"/>
                  <a:pt x="1347" y="14175"/>
                  <a:pt x="320" y="15088"/>
                </a:cubicBezTo>
                <a:cubicBezTo>
                  <a:pt x="206" y="15179"/>
                  <a:pt x="115" y="15293"/>
                  <a:pt x="0" y="15384"/>
                </a:cubicBezTo>
                <a:lnTo>
                  <a:pt x="0" y="15658"/>
                </a:lnTo>
                <a:lnTo>
                  <a:pt x="115" y="15567"/>
                </a:lnTo>
                <a:cubicBezTo>
                  <a:pt x="1096" y="14608"/>
                  <a:pt x="2237" y="13832"/>
                  <a:pt x="3470" y="13239"/>
                </a:cubicBezTo>
                <a:cubicBezTo>
                  <a:pt x="4794" y="12623"/>
                  <a:pt x="6209" y="12212"/>
                  <a:pt x="7670" y="12029"/>
                </a:cubicBezTo>
                <a:cubicBezTo>
                  <a:pt x="10660" y="11618"/>
                  <a:pt x="13787" y="11824"/>
                  <a:pt x="16709" y="10888"/>
                </a:cubicBezTo>
                <a:cubicBezTo>
                  <a:pt x="19333" y="9998"/>
                  <a:pt x="21525" y="8172"/>
                  <a:pt x="22871" y="5752"/>
                </a:cubicBezTo>
                <a:cubicBezTo>
                  <a:pt x="23853" y="3972"/>
                  <a:pt x="24492" y="2009"/>
                  <a:pt x="246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 flipH="1" rot="5400000">
            <a:off x="552984" y="4186799"/>
            <a:ext cx="416467" cy="1547931"/>
          </a:xfrm>
          <a:custGeom>
            <a:rect b="b" l="l" r="r" t="t"/>
            <a:pathLst>
              <a:path extrusionOk="0" h="8400" w="2260">
                <a:moveTo>
                  <a:pt x="0" y="0"/>
                </a:moveTo>
                <a:lnTo>
                  <a:pt x="0" y="479"/>
                </a:lnTo>
                <a:cubicBezTo>
                  <a:pt x="1119" y="2671"/>
                  <a:pt x="1918" y="5044"/>
                  <a:pt x="1826" y="7532"/>
                </a:cubicBezTo>
                <a:cubicBezTo>
                  <a:pt x="1803" y="7829"/>
                  <a:pt x="1781" y="8103"/>
                  <a:pt x="1735" y="8400"/>
                </a:cubicBezTo>
                <a:lnTo>
                  <a:pt x="1963" y="8400"/>
                </a:lnTo>
                <a:cubicBezTo>
                  <a:pt x="2260" y="5957"/>
                  <a:pt x="1621" y="3447"/>
                  <a:pt x="617" y="1210"/>
                </a:cubicBezTo>
                <a:cubicBezTo>
                  <a:pt x="411" y="799"/>
                  <a:pt x="206" y="388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 rot="5400000">
            <a:off x="679216" y="3429602"/>
            <a:ext cx="1043195" cy="2427119"/>
          </a:xfrm>
          <a:custGeom>
            <a:rect b="b" l="l" r="r" t="t"/>
            <a:pathLst>
              <a:path extrusionOk="0" h="13171" w="5661">
                <a:moveTo>
                  <a:pt x="0" y="1"/>
                </a:moveTo>
                <a:lnTo>
                  <a:pt x="0" y="389"/>
                </a:lnTo>
                <a:cubicBezTo>
                  <a:pt x="183" y="663"/>
                  <a:pt x="365" y="936"/>
                  <a:pt x="548" y="1210"/>
                </a:cubicBezTo>
                <a:cubicBezTo>
                  <a:pt x="1438" y="2534"/>
                  <a:pt x="2420" y="3790"/>
                  <a:pt x="3264" y="5113"/>
                </a:cubicBezTo>
                <a:cubicBezTo>
                  <a:pt x="4200" y="6529"/>
                  <a:pt x="4839" y="8104"/>
                  <a:pt x="5204" y="9747"/>
                </a:cubicBezTo>
                <a:cubicBezTo>
                  <a:pt x="5410" y="10865"/>
                  <a:pt x="5478" y="12029"/>
                  <a:pt x="5364" y="13171"/>
                </a:cubicBezTo>
                <a:lnTo>
                  <a:pt x="5592" y="13171"/>
                </a:lnTo>
                <a:cubicBezTo>
                  <a:pt x="5661" y="12281"/>
                  <a:pt x="5638" y="11390"/>
                  <a:pt x="5547" y="10523"/>
                </a:cubicBezTo>
                <a:cubicBezTo>
                  <a:pt x="5318" y="8857"/>
                  <a:pt x="4771" y="7236"/>
                  <a:pt x="3926" y="5798"/>
                </a:cubicBezTo>
                <a:cubicBezTo>
                  <a:pt x="2785" y="3767"/>
                  <a:pt x="1210" y="1986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flipH="1" rot="-5400000">
            <a:off x="7659096" y="3671351"/>
            <a:ext cx="774082" cy="2221224"/>
          </a:xfrm>
          <a:custGeom>
            <a:rect b="b" l="l" r="r" t="t"/>
            <a:pathLst>
              <a:path extrusionOk="0" h="12577" w="4383">
                <a:moveTo>
                  <a:pt x="4383" y="0"/>
                </a:moveTo>
                <a:cubicBezTo>
                  <a:pt x="3219" y="1643"/>
                  <a:pt x="2146" y="3378"/>
                  <a:pt x="1165" y="5159"/>
                </a:cubicBezTo>
                <a:cubicBezTo>
                  <a:pt x="503" y="6345"/>
                  <a:pt x="1" y="7624"/>
                  <a:pt x="69" y="8993"/>
                </a:cubicBezTo>
                <a:cubicBezTo>
                  <a:pt x="115" y="10249"/>
                  <a:pt x="594" y="11458"/>
                  <a:pt x="1416" y="12417"/>
                </a:cubicBezTo>
                <a:cubicBezTo>
                  <a:pt x="1461" y="12463"/>
                  <a:pt x="1507" y="12531"/>
                  <a:pt x="1553" y="12577"/>
                </a:cubicBezTo>
                <a:lnTo>
                  <a:pt x="1849" y="12577"/>
                </a:lnTo>
                <a:lnTo>
                  <a:pt x="1827" y="12554"/>
                </a:lnTo>
                <a:cubicBezTo>
                  <a:pt x="936" y="11641"/>
                  <a:pt x="389" y="10454"/>
                  <a:pt x="297" y="9199"/>
                </a:cubicBezTo>
                <a:cubicBezTo>
                  <a:pt x="183" y="7852"/>
                  <a:pt x="617" y="6597"/>
                  <a:pt x="1256" y="5432"/>
                </a:cubicBezTo>
                <a:cubicBezTo>
                  <a:pt x="1918" y="4200"/>
                  <a:pt x="2648" y="2990"/>
                  <a:pt x="3424" y="1803"/>
                </a:cubicBezTo>
                <a:cubicBezTo>
                  <a:pt x="3744" y="1324"/>
                  <a:pt x="4063" y="845"/>
                  <a:pt x="4383" y="388"/>
                </a:cubicBezTo>
                <a:lnTo>
                  <a:pt x="43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 rot="-5400000">
            <a:off x="6774191" y="2782560"/>
            <a:ext cx="1661017" cy="3104097"/>
          </a:xfrm>
          <a:custGeom>
            <a:rect b="b" l="l" r="r" t="t"/>
            <a:pathLst>
              <a:path extrusionOk="0" h="17576" w="9405">
                <a:moveTo>
                  <a:pt x="9404" y="0"/>
                </a:moveTo>
                <a:cubicBezTo>
                  <a:pt x="8948" y="982"/>
                  <a:pt x="8400" y="1940"/>
                  <a:pt x="7806" y="2853"/>
                </a:cubicBezTo>
                <a:cubicBezTo>
                  <a:pt x="7144" y="3835"/>
                  <a:pt x="6414" y="4794"/>
                  <a:pt x="5661" y="5684"/>
                </a:cubicBezTo>
                <a:cubicBezTo>
                  <a:pt x="4154" y="7487"/>
                  <a:pt x="2579" y="9245"/>
                  <a:pt x="1529" y="11322"/>
                </a:cubicBezTo>
                <a:cubicBezTo>
                  <a:pt x="571" y="13216"/>
                  <a:pt x="0" y="15430"/>
                  <a:pt x="548" y="17530"/>
                </a:cubicBezTo>
                <a:cubicBezTo>
                  <a:pt x="548" y="17553"/>
                  <a:pt x="548" y="17553"/>
                  <a:pt x="548" y="17576"/>
                </a:cubicBezTo>
                <a:lnTo>
                  <a:pt x="776" y="17576"/>
                </a:lnTo>
                <a:cubicBezTo>
                  <a:pt x="228" y="15613"/>
                  <a:pt x="685" y="13490"/>
                  <a:pt x="1575" y="11687"/>
                </a:cubicBezTo>
                <a:cubicBezTo>
                  <a:pt x="2579" y="9587"/>
                  <a:pt x="4132" y="7829"/>
                  <a:pt x="5592" y="6072"/>
                </a:cubicBezTo>
                <a:cubicBezTo>
                  <a:pt x="6346" y="5182"/>
                  <a:pt x="7076" y="4291"/>
                  <a:pt x="7715" y="3333"/>
                </a:cubicBezTo>
                <a:cubicBezTo>
                  <a:pt x="8354" y="2443"/>
                  <a:pt x="8925" y="1484"/>
                  <a:pt x="9404" y="480"/>
                </a:cubicBezTo>
                <a:lnTo>
                  <a:pt x="9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2765105" y="1729375"/>
            <a:ext cx="36138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2950655" y="2292850"/>
            <a:ext cx="32427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 rot="-5400000">
            <a:off x="8231602" y="-503963"/>
            <a:ext cx="494643" cy="1419377"/>
          </a:xfrm>
          <a:custGeom>
            <a:rect b="b" l="l" r="r" t="t"/>
            <a:pathLst>
              <a:path extrusionOk="0" h="12577" w="4383">
                <a:moveTo>
                  <a:pt x="4383" y="0"/>
                </a:moveTo>
                <a:cubicBezTo>
                  <a:pt x="3219" y="1643"/>
                  <a:pt x="2146" y="3378"/>
                  <a:pt x="1165" y="5159"/>
                </a:cubicBezTo>
                <a:cubicBezTo>
                  <a:pt x="503" y="6345"/>
                  <a:pt x="1" y="7624"/>
                  <a:pt x="69" y="8993"/>
                </a:cubicBezTo>
                <a:cubicBezTo>
                  <a:pt x="115" y="10249"/>
                  <a:pt x="594" y="11458"/>
                  <a:pt x="1416" y="12417"/>
                </a:cubicBezTo>
                <a:cubicBezTo>
                  <a:pt x="1461" y="12463"/>
                  <a:pt x="1507" y="12531"/>
                  <a:pt x="1553" y="12577"/>
                </a:cubicBezTo>
                <a:lnTo>
                  <a:pt x="1849" y="12577"/>
                </a:lnTo>
                <a:lnTo>
                  <a:pt x="1827" y="12554"/>
                </a:lnTo>
                <a:cubicBezTo>
                  <a:pt x="936" y="11641"/>
                  <a:pt x="389" y="10454"/>
                  <a:pt x="297" y="9199"/>
                </a:cubicBezTo>
                <a:cubicBezTo>
                  <a:pt x="183" y="7852"/>
                  <a:pt x="617" y="6597"/>
                  <a:pt x="1256" y="5432"/>
                </a:cubicBezTo>
                <a:cubicBezTo>
                  <a:pt x="1918" y="4200"/>
                  <a:pt x="2648" y="2990"/>
                  <a:pt x="3424" y="1803"/>
                </a:cubicBezTo>
                <a:cubicBezTo>
                  <a:pt x="3744" y="1324"/>
                  <a:pt x="4063" y="845"/>
                  <a:pt x="4383" y="388"/>
                </a:cubicBezTo>
                <a:lnTo>
                  <a:pt x="4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 rot="-5400000">
            <a:off x="7666137" y="-500177"/>
            <a:ext cx="1061401" cy="1983539"/>
          </a:xfrm>
          <a:custGeom>
            <a:rect b="b" l="l" r="r" t="t"/>
            <a:pathLst>
              <a:path extrusionOk="0" h="17576" w="9405">
                <a:moveTo>
                  <a:pt x="9404" y="0"/>
                </a:moveTo>
                <a:cubicBezTo>
                  <a:pt x="8948" y="982"/>
                  <a:pt x="8400" y="1940"/>
                  <a:pt x="7806" y="2853"/>
                </a:cubicBezTo>
                <a:cubicBezTo>
                  <a:pt x="7144" y="3835"/>
                  <a:pt x="6414" y="4794"/>
                  <a:pt x="5661" y="5684"/>
                </a:cubicBezTo>
                <a:cubicBezTo>
                  <a:pt x="4154" y="7487"/>
                  <a:pt x="2579" y="9245"/>
                  <a:pt x="1529" y="11322"/>
                </a:cubicBezTo>
                <a:cubicBezTo>
                  <a:pt x="571" y="13216"/>
                  <a:pt x="0" y="15430"/>
                  <a:pt x="548" y="17530"/>
                </a:cubicBezTo>
                <a:cubicBezTo>
                  <a:pt x="548" y="17553"/>
                  <a:pt x="548" y="17553"/>
                  <a:pt x="548" y="17576"/>
                </a:cubicBezTo>
                <a:lnTo>
                  <a:pt x="776" y="17576"/>
                </a:lnTo>
                <a:cubicBezTo>
                  <a:pt x="228" y="15613"/>
                  <a:pt x="685" y="13490"/>
                  <a:pt x="1575" y="11687"/>
                </a:cubicBezTo>
                <a:cubicBezTo>
                  <a:pt x="2579" y="9587"/>
                  <a:pt x="4132" y="7829"/>
                  <a:pt x="5592" y="6072"/>
                </a:cubicBezTo>
                <a:cubicBezTo>
                  <a:pt x="6346" y="5182"/>
                  <a:pt x="7076" y="4291"/>
                  <a:pt x="7715" y="3333"/>
                </a:cubicBezTo>
                <a:cubicBezTo>
                  <a:pt x="8354" y="2443"/>
                  <a:pt x="8925" y="1484"/>
                  <a:pt x="9404" y="480"/>
                </a:cubicBezTo>
                <a:lnTo>
                  <a:pt x="94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 rot="-5400000">
            <a:off x="-516423" y="4266686"/>
            <a:ext cx="1331915" cy="504913"/>
          </a:xfrm>
          <a:custGeom>
            <a:rect b="b" l="l" r="r" t="t"/>
            <a:pathLst>
              <a:path extrusionOk="0" h="4474" w="11802">
                <a:moveTo>
                  <a:pt x="11527" y="0"/>
                </a:moveTo>
                <a:cubicBezTo>
                  <a:pt x="11459" y="91"/>
                  <a:pt x="11390" y="183"/>
                  <a:pt x="11299" y="274"/>
                </a:cubicBezTo>
                <a:cubicBezTo>
                  <a:pt x="10295" y="1461"/>
                  <a:pt x="8811" y="2123"/>
                  <a:pt x="7327" y="2534"/>
                </a:cubicBezTo>
                <a:cubicBezTo>
                  <a:pt x="4931" y="3196"/>
                  <a:pt x="2306" y="3264"/>
                  <a:pt x="0" y="4246"/>
                </a:cubicBezTo>
                <a:lnTo>
                  <a:pt x="0" y="4474"/>
                </a:lnTo>
                <a:cubicBezTo>
                  <a:pt x="822" y="4132"/>
                  <a:pt x="1667" y="3880"/>
                  <a:pt x="2557" y="3698"/>
                </a:cubicBezTo>
                <a:cubicBezTo>
                  <a:pt x="4200" y="3355"/>
                  <a:pt x="5889" y="3173"/>
                  <a:pt x="7510" y="2716"/>
                </a:cubicBezTo>
                <a:cubicBezTo>
                  <a:pt x="8925" y="2306"/>
                  <a:pt x="10363" y="1644"/>
                  <a:pt x="11390" y="502"/>
                </a:cubicBezTo>
                <a:cubicBezTo>
                  <a:pt x="11527" y="343"/>
                  <a:pt x="11664" y="183"/>
                  <a:pt x="118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 rot="-5400000">
            <a:off x="-637460" y="3576296"/>
            <a:ext cx="2140746" cy="1076862"/>
          </a:xfrm>
          <a:custGeom>
            <a:rect b="b" l="l" r="r" t="t"/>
            <a:pathLst>
              <a:path extrusionOk="0" h="9542" w="18969">
                <a:moveTo>
                  <a:pt x="18763" y="0"/>
                </a:moveTo>
                <a:cubicBezTo>
                  <a:pt x="18626" y="388"/>
                  <a:pt x="18489" y="754"/>
                  <a:pt x="18329" y="1119"/>
                </a:cubicBezTo>
                <a:cubicBezTo>
                  <a:pt x="17918" y="2032"/>
                  <a:pt x="17370" y="2899"/>
                  <a:pt x="16709" y="3652"/>
                </a:cubicBezTo>
                <a:cubicBezTo>
                  <a:pt x="15978" y="4428"/>
                  <a:pt x="15111" y="5045"/>
                  <a:pt x="14129" y="5501"/>
                </a:cubicBezTo>
                <a:cubicBezTo>
                  <a:pt x="12075" y="6483"/>
                  <a:pt x="9747" y="6734"/>
                  <a:pt x="7487" y="7008"/>
                </a:cubicBezTo>
                <a:cubicBezTo>
                  <a:pt x="5227" y="7282"/>
                  <a:pt x="2808" y="7578"/>
                  <a:pt x="776" y="8742"/>
                </a:cubicBezTo>
                <a:cubicBezTo>
                  <a:pt x="503" y="8902"/>
                  <a:pt x="229" y="9085"/>
                  <a:pt x="0" y="9267"/>
                </a:cubicBezTo>
                <a:lnTo>
                  <a:pt x="0" y="9541"/>
                </a:lnTo>
                <a:cubicBezTo>
                  <a:pt x="206" y="9382"/>
                  <a:pt x="411" y="9245"/>
                  <a:pt x="617" y="9108"/>
                </a:cubicBezTo>
                <a:cubicBezTo>
                  <a:pt x="2648" y="7852"/>
                  <a:pt x="5068" y="7533"/>
                  <a:pt x="7373" y="7236"/>
                </a:cubicBezTo>
                <a:cubicBezTo>
                  <a:pt x="9610" y="6985"/>
                  <a:pt x="11870" y="6734"/>
                  <a:pt x="13947" y="5844"/>
                </a:cubicBezTo>
                <a:cubicBezTo>
                  <a:pt x="14928" y="5433"/>
                  <a:pt x="15818" y="4839"/>
                  <a:pt x="16572" y="4109"/>
                </a:cubicBezTo>
                <a:cubicBezTo>
                  <a:pt x="17256" y="3401"/>
                  <a:pt x="17850" y="2602"/>
                  <a:pt x="18283" y="1712"/>
                </a:cubicBezTo>
                <a:cubicBezTo>
                  <a:pt x="18557" y="1164"/>
                  <a:pt x="18786" y="594"/>
                  <a:pt x="189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 rot="-5400000">
            <a:off x="-612970" y="2907855"/>
            <a:ext cx="2787293" cy="1767196"/>
          </a:xfrm>
          <a:custGeom>
            <a:rect b="b" l="l" r="r" t="t"/>
            <a:pathLst>
              <a:path extrusionOk="0" h="15659" w="24698">
                <a:moveTo>
                  <a:pt x="24469" y="0"/>
                </a:moveTo>
                <a:cubicBezTo>
                  <a:pt x="24287" y="1735"/>
                  <a:pt x="23807" y="3447"/>
                  <a:pt x="23031" y="5022"/>
                </a:cubicBezTo>
                <a:cubicBezTo>
                  <a:pt x="21753" y="7510"/>
                  <a:pt x="19676" y="9564"/>
                  <a:pt x="17028" y="10545"/>
                </a:cubicBezTo>
                <a:cubicBezTo>
                  <a:pt x="14129" y="11595"/>
                  <a:pt x="10979" y="11413"/>
                  <a:pt x="7944" y="11801"/>
                </a:cubicBezTo>
                <a:cubicBezTo>
                  <a:pt x="6506" y="11938"/>
                  <a:pt x="5090" y="12303"/>
                  <a:pt x="3744" y="12874"/>
                </a:cubicBezTo>
                <a:cubicBezTo>
                  <a:pt x="2488" y="13421"/>
                  <a:pt x="1347" y="14175"/>
                  <a:pt x="320" y="15088"/>
                </a:cubicBezTo>
                <a:cubicBezTo>
                  <a:pt x="206" y="15179"/>
                  <a:pt x="115" y="15293"/>
                  <a:pt x="0" y="15384"/>
                </a:cubicBezTo>
                <a:lnTo>
                  <a:pt x="0" y="15658"/>
                </a:lnTo>
                <a:lnTo>
                  <a:pt x="115" y="15567"/>
                </a:lnTo>
                <a:cubicBezTo>
                  <a:pt x="1096" y="14608"/>
                  <a:pt x="2237" y="13832"/>
                  <a:pt x="3470" y="13239"/>
                </a:cubicBezTo>
                <a:cubicBezTo>
                  <a:pt x="4794" y="12623"/>
                  <a:pt x="6209" y="12212"/>
                  <a:pt x="7670" y="12029"/>
                </a:cubicBezTo>
                <a:cubicBezTo>
                  <a:pt x="10660" y="11618"/>
                  <a:pt x="13787" y="11824"/>
                  <a:pt x="16709" y="10888"/>
                </a:cubicBezTo>
                <a:cubicBezTo>
                  <a:pt x="19333" y="9998"/>
                  <a:pt x="21525" y="8172"/>
                  <a:pt x="22871" y="5752"/>
                </a:cubicBezTo>
                <a:cubicBezTo>
                  <a:pt x="23853" y="3972"/>
                  <a:pt x="24492" y="2009"/>
                  <a:pt x="246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711600" y="888050"/>
            <a:ext cx="7720800" cy="20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8"/>
          <p:cNvSpPr/>
          <p:nvPr/>
        </p:nvSpPr>
        <p:spPr>
          <a:xfrm flipH="1" rot="5400000">
            <a:off x="552984" y="4186799"/>
            <a:ext cx="416467" cy="1547931"/>
          </a:xfrm>
          <a:custGeom>
            <a:rect b="b" l="l" r="r" t="t"/>
            <a:pathLst>
              <a:path extrusionOk="0" h="8400" w="2260">
                <a:moveTo>
                  <a:pt x="0" y="0"/>
                </a:moveTo>
                <a:lnTo>
                  <a:pt x="0" y="479"/>
                </a:lnTo>
                <a:cubicBezTo>
                  <a:pt x="1119" y="2671"/>
                  <a:pt x="1918" y="5044"/>
                  <a:pt x="1826" y="7532"/>
                </a:cubicBezTo>
                <a:cubicBezTo>
                  <a:pt x="1803" y="7829"/>
                  <a:pt x="1781" y="8103"/>
                  <a:pt x="1735" y="8400"/>
                </a:cubicBezTo>
                <a:lnTo>
                  <a:pt x="1963" y="8400"/>
                </a:lnTo>
                <a:cubicBezTo>
                  <a:pt x="2260" y="5957"/>
                  <a:pt x="1621" y="3447"/>
                  <a:pt x="617" y="1210"/>
                </a:cubicBezTo>
                <a:cubicBezTo>
                  <a:pt x="411" y="799"/>
                  <a:pt x="206" y="388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 flipH="1" rot="5400000">
            <a:off x="679216" y="3429602"/>
            <a:ext cx="1043195" cy="2427119"/>
          </a:xfrm>
          <a:custGeom>
            <a:rect b="b" l="l" r="r" t="t"/>
            <a:pathLst>
              <a:path extrusionOk="0" h="13171" w="5661">
                <a:moveTo>
                  <a:pt x="0" y="1"/>
                </a:moveTo>
                <a:lnTo>
                  <a:pt x="0" y="389"/>
                </a:lnTo>
                <a:cubicBezTo>
                  <a:pt x="183" y="663"/>
                  <a:pt x="365" y="936"/>
                  <a:pt x="548" y="1210"/>
                </a:cubicBezTo>
                <a:cubicBezTo>
                  <a:pt x="1438" y="2534"/>
                  <a:pt x="2420" y="3790"/>
                  <a:pt x="3264" y="5113"/>
                </a:cubicBezTo>
                <a:cubicBezTo>
                  <a:pt x="4200" y="6529"/>
                  <a:pt x="4839" y="8104"/>
                  <a:pt x="5204" y="9747"/>
                </a:cubicBezTo>
                <a:cubicBezTo>
                  <a:pt x="5410" y="10865"/>
                  <a:pt x="5478" y="12029"/>
                  <a:pt x="5364" y="13171"/>
                </a:cubicBezTo>
                <a:lnTo>
                  <a:pt x="5592" y="13171"/>
                </a:lnTo>
                <a:cubicBezTo>
                  <a:pt x="5661" y="12281"/>
                  <a:pt x="5638" y="11390"/>
                  <a:pt x="5547" y="10523"/>
                </a:cubicBezTo>
                <a:cubicBezTo>
                  <a:pt x="5318" y="8857"/>
                  <a:pt x="4771" y="7236"/>
                  <a:pt x="3926" y="5798"/>
                </a:cubicBezTo>
                <a:cubicBezTo>
                  <a:pt x="2785" y="3767"/>
                  <a:pt x="1210" y="1986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 flipH="1" rot="-5400000">
            <a:off x="7659096" y="3671351"/>
            <a:ext cx="774082" cy="2221224"/>
          </a:xfrm>
          <a:custGeom>
            <a:rect b="b" l="l" r="r" t="t"/>
            <a:pathLst>
              <a:path extrusionOk="0" h="12577" w="4383">
                <a:moveTo>
                  <a:pt x="4383" y="0"/>
                </a:moveTo>
                <a:cubicBezTo>
                  <a:pt x="3219" y="1643"/>
                  <a:pt x="2146" y="3378"/>
                  <a:pt x="1165" y="5159"/>
                </a:cubicBezTo>
                <a:cubicBezTo>
                  <a:pt x="503" y="6345"/>
                  <a:pt x="1" y="7624"/>
                  <a:pt x="69" y="8993"/>
                </a:cubicBezTo>
                <a:cubicBezTo>
                  <a:pt x="115" y="10249"/>
                  <a:pt x="594" y="11458"/>
                  <a:pt x="1416" y="12417"/>
                </a:cubicBezTo>
                <a:cubicBezTo>
                  <a:pt x="1461" y="12463"/>
                  <a:pt x="1507" y="12531"/>
                  <a:pt x="1553" y="12577"/>
                </a:cubicBezTo>
                <a:lnTo>
                  <a:pt x="1849" y="12577"/>
                </a:lnTo>
                <a:lnTo>
                  <a:pt x="1827" y="12554"/>
                </a:lnTo>
                <a:cubicBezTo>
                  <a:pt x="936" y="11641"/>
                  <a:pt x="389" y="10454"/>
                  <a:pt x="297" y="9199"/>
                </a:cubicBezTo>
                <a:cubicBezTo>
                  <a:pt x="183" y="7852"/>
                  <a:pt x="617" y="6597"/>
                  <a:pt x="1256" y="5432"/>
                </a:cubicBezTo>
                <a:cubicBezTo>
                  <a:pt x="1918" y="4200"/>
                  <a:pt x="2648" y="2990"/>
                  <a:pt x="3424" y="1803"/>
                </a:cubicBezTo>
                <a:cubicBezTo>
                  <a:pt x="3744" y="1324"/>
                  <a:pt x="4063" y="845"/>
                  <a:pt x="4383" y="388"/>
                </a:cubicBezTo>
                <a:lnTo>
                  <a:pt x="43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 flipH="1" rot="-5400000">
            <a:off x="6774191" y="2782560"/>
            <a:ext cx="1661017" cy="3104097"/>
          </a:xfrm>
          <a:custGeom>
            <a:rect b="b" l="l" r="r" t="t"/>
            <a:pathLst>
              <a:path extrusionOk="0" h="17576" w="9405">
                <a:moveTo>
                  <a:pt x="9404" y="0"/>
                </a:moveTo>
                <a:cubicBezTo>
                  <a:pt x="8948" y="982"/>
                  <a:pt x="8400" y="1940"/>
                  <a:pt x="7806" y="2853"/>
                </a:cubicBezTo>
                <a:cubicBezTo>
                  <a:pt x="7144" y="3835"/>
                  <a:pt x="6414" y="4794"/>
                  <a:pt x="5661" y="5684"/>
                </a:cubicBezTo>
                <a:cubicBezTo>
                  <a:pt x="4154" y="7487"/>
                  <a:pt x="2579" y="9245"/>
                  <a:pt x="1529" y="11322"/>
                </a:cubicBezTo>
                <a:cubicBezTo>
                  <a:pt x="571" y="13216"/>
                  <a:pt x="0" y="15430"/>
                  <a:pt x="548" y="17530"/>
                </a:cubicBezTo>
                <a:cubicBezTo>
                  <a:pt x="548" y="17553"/>
                  <a:pt x="548" y="17553"/>
                  <a:pt x="548" y="17576"/>
                </a:cubicBezTo>
                <a:lnTo>
                  <a:pt x="776" y="17576"/>
                </a:lnTo>
                <a:cubicBezTo>
                  <a:pt x="228" y="15613"/>
                  <a:pt x="685" y="13490"/>
                  <a:pt x="1575" y="11687"/>
                </a:cubicBezTo>
                <a:cubicBezTo>
                  <a:pt x="2579" y="9587"/>
                  <a:pt x="4132" y="7829"/>
                  <a:pt x="5592" y="6072"/>
                </a:cubicBezTo>
                <a:cubicBezTo>
                  <a:pt x="6346" y="5182"/>
                  <a:pt x="7076" y="4291"/>
                  <a:pt x="7715" y="3333"/>
                </a:cubicBezTo>
                <a:cubicBezTo>
                  <a:pt x="8354" y="2443"/>
                  <a:pt x="8925" y="1484"/>
                  <a:pt x="9404" y="480"/>
                </a:cubicBezTo>
                <a:lnTo>
                  <a:pt x="9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711600" y="888975"/>
            <a:ext cx="6105900" cy="14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711600" y="2598300"/>
            <a:ext cx="38604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11600" y="3199400"/>
            <a:ext cx="3860400" cy="14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■"/>
              <a:defRPr/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 rot="-5400000">
            <a:off x="7864644" y="-20268"/>
            <a:ext cx="1273663" cy="1314356"/>
          </a:xfrm>
          <a:custGeom>
            <a:rect b="b" l="l" r="r" t="t"/>
            <a:pathLst>
              <a:path extrusionOk="0" h="12532" w="12144">
                <a:moveTo>
                  <a:pt x="12143" y="0"/>
                </a:moveTo>
                <a:cubicBezTo>
                  <a:pt x="11116" y="434"/>
                  <a:pt x="10089" y="868"/>
                  <a:pt x="9108" y="1347"/>
                </a:cubicBezTo>
                <a:cubicBezTo>
                  <a:pt x="6711" y="2511"/>
                  <a:pt x="4360" y="3949"/>
                  <a:pt x="2602" y="5981"/>
                </a:cubicBezTo>
                <a:cubicBezTo>
                  <a:pt x="1803" y="6871"/>
                  <a:pt x="1164" y="7898"/>
                  <a:pt x="708" y="9016"/>
                </a:cubicBezTo>
                <a:cubicBezTo>
                  <a:pt x="274" y="10066"/>
                  <a:pt x="46" y="11185"/>
                  <a:pt x="0" y="12326"/>
                </a:cubicBezTo>
                <a:lnTo>
                  <a:pt x="0" y="12531"/>
                </a:lnTo>
                <a:lnTo>
                  <a:pt x="206" y="12531"/>
                </a:lnTo>
                <a:cubicBezTo>
                  <a:pt x="274" y="10317"/>
                  <a:pt x="1073" y="8172"/>
                  <a:pt x="2465" y="6483"/>
                </a:cubicBezTo>
                <a:cubicBezTo>
                  <a:pt x="4155" y="4406"/>
                  <a:pt x="6437" y="2922"/>
                  <a:pt x="8811" y="1735"/>
                </a:cubicBezTo>
                <a:cubicBezTo>
                  <a:pt x="9884" y="1187"/>
                  <a:pt x="11025" y="708"/>
                  <a:pt x="12143" y="229"/>
                </a:cubicBezTo>
                <a:lnTo>
                  <a:pt x="121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 rot="-5400000">
            <a:off x="8534922" y="-142333"/>
            <a:ext cx="481294" cy="766148"/>
          </a:xfrm>
          <a:custGeom>
            <a:rect b="b" l="l" r="r" t="t"/>
            <a:pathLst>
              <a:path extrusionOk="0" h="7305" w="4589">
                <a:moveTo>
                  <a:pt x="4588" y="0"/>
                </a:moveTo>
                <a:cubicBezTo>
                  <a:pt x="3721" y="480"/>
                  <a:pt x="2922" y="1073"/>
                  <a:pt x="2237" y="1781"/>
                </a:cubicBezTo>
                <a:cubicBezTo>
                  <a:pt x="799" y="3264"/>
                  <a:pt x="0" y="5250"/>
                  <a:pt x="0" y="7304"/>
                </a:cubicBezTo>
                <a:lnTo>
                  <a:pt x="229" y="7304"/>
                </a:lnTo>
                <a:cubicBezTo>
                  <a:pt x="206" y="6506"/>
                  <a:pt x="320" y="5729"/>
                  <a:pt x="571" y="4976"/>
                </a:cubicBezTo>
                <a:cubicBezTo>
                  <a:pt x="1210" y="2922"/>
                  <a:pt x="2740" y="1279"/>
                  <a:pt x="4588" y="251"/>
                </a:cubicBezTo>
                <a:lnTo>
                  <a:pt x="45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 rot="-5400000">
            <a:off x="6684448" y="94655"/>
            <a:ext cx="2568826" cy="2379622"/>
          </a:xfrm>
          <a:custGeom>
            <a:rect b="b" l="l" r="r" t="t"/>
            <a:pathLst>
              <a:path extrusionOk="0" h="22689" w="24493">
                <a:moveTo>
                  <a:pt x="24492" y="0"/>
                </a:moveTo>
                <a:cubicBezTo>
                  <a:pt x="23054" y="822"/>
                  <a:pt x="21594" y="1552"/>
                  <a:pt x="20087" y="2214"/>
                </a:cubicBezTo>
                <a:cubicBezTo>
                  <a:pt x="18398" y="2967"/>
                  <a:pt x="16709" y="3698"/>
                  <a:pt x="15020" y="4474"/>
                </a:cubicBezTo>
                <a:cubicBezTo>
                  <a:pt x="11984" y="5843"/>
                  <a:pt x="8994" y="7418"/>
                  <a:pt x="6392" y="9541"/>
                </a:cubicBezTo>
                <a:cubicBezTo>
                  <a:pt x="3995" y="11504"/>
                  <a:pt x="1964" y="13969"/>
                  <a:pt x="914" y="16914"/>
                </a:cubicBezTo>
                <a:cubicBezTo>
                  <a:pt x="229" y="18762"/>
                  <a:pt x="1" y="20725"/>
                  <a:pt x="206" y="22688"/>
                </a:cubicBezTo>
                <a:lnTo>
                  <a:pt x="434" y="22688"/>
                </a:lnTo>
                <a:cubicBezTo>
                  <a:pt x="252" y="21045"/>
                  <a:pt x="389" y="19379"/>
                  <a:pt x="845" y="17781"/>
                </a:cubicBezTo>
                <a:cubicBezTo>
                  <a:pt x="1713" y="14745"/>
                  <a:pt x="3676" y="12166"/>
                  <a:pt x="6027" y="10135"/>
                </a:cubicBezTo>
                <a:cubicBezTo>
                  <a:pt x="8515" y="7966"/>
                  <a:pt x="11413" y="6368"/>
                  <a:pt x="14404" y="4999"/>
                </a:cubicBezTo>
                <a:cubicBezTo>
                  <a:pt x="17668" y="3470"/>
                  <a:pt x="21069" y="2169"/>
                  <a:pt x="24241" y="411"/>
                </a:cubicBezTo>
                <a:lnTo>
                  <a:pt x="24492" y="251"/>
                </a:lnTo>
                <a:lnTo>
                  <a:pt x="244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 rot="-5400000">
            <a:off x="7205117" y="47942"/>
            <a:ext cx="2001425" cy="1905670"/>
          </a:xfrm>
          <a:custGeom>
            <a:rect b="b" l="l" r="r" t="t"/>
            <a:pathLst>
              <a:path extrusionOk="0" h="18170" w="19083">
                <a:moveTo>
                  <a:pt x="19082" y="1"/>
                </a:moveTo>
                <a:cubicBezTo>
                  <a:pt x="18215" y="366"/>
                  <a:pt x="17348" y="708"/>
                  <a:pt x="16480" y="1051"/>
                </a:cubicBezTo>
                <a:cubicBezTo>
                  <a:pt x="14974" y="1667"/>
                  <a:pt x="13467" y="2260"/>
                  <a:pt x="11984" y="2922"/>
                </a:cubicBezTo>
                <a:cubicBezTo>
                  <a:pt x="9313" y="4132"/>
                  <a:pt x="6734" y="5593"/>
                  <a:pt x="4588" y="7601"/>
                </a:cubicBezTo>
                <a:cubicBezTo>
                  <a:pt x="2580" y="9450"/>
                  <a:pt x="982" y="11778"/>
                  <a:pt x="366" y="14472"/>
                </a:cubicBezTo>
                <a:cubicBezTo>
                  <a:pt x="92" y="15681"/>
                  <a:pt x="0" y="16937"/>
                  <a:pt x="137" y="18169"/>
                </a:cubicBezTo>
                <a:lnTo>
                  <a:pt x="343" y="18169"/>
                </a:lnTo>
                <a:cubicBezTo>
                  <a:pt x="229" y="17165"/>
                  <a:pt x="274" y="16138"/>
                  <a:pt x="457" y="15134"/>
                </a:cubicBezTo>
                <a:cubicBezTo>
                  <a:pt x="913" y="12417"/>
                  <a:pt x="2397" y="10021"/>
                  <a:pt x="4337" y="8104"/>
                </a:cubicBezTo>
                <a:cubicBezTo>
                  <a:pt x="6414" y="6049"/>
                  <a:pt x="8971" y="4566"/>
                  <a:pt x="11596" y="3333"/>
                </a:cubicBezTo>
                <a:cubicBezTo>
                  <a:pt x="14061" y="2192"/>
                  <a:pt x="16594" y="1302"/>
                  <a:pt x="19082" y="252"/>
                </a:cubicBezTo>
                <a:lnTo>
                  <a:pt x="190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11600" y="795675"/>
            <a:ext cx="4136700" cy="20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700">
                <a:solidFill>
                  <a:schemeClr val="accent3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</a:lstStyle>
          <a:p/>
        </p:txBody>
      </p:sp>
      <p:sp>
        <p:nvSpPr>
          <p:cNvPr id="70" name="Google Shape;70;p10"/>
          <p:cNvSpPr/>
          <p:nvPr/>
        </p:nvSpPr>
        <p:spPr>
          <a:xfrm flipH="1">
            <a:off x="24" y="3870615"/>
            <a:ext cx="1273663" cy="1314356"/>
          </a:xfrm>
          <a:custGeom>
            <a:rect b="b" l="l" r="r" t="t"/>
            <a:pathLst>
              <a:path extrusionOk="0" h="12532" w="12144">
                <a:moveTo>
                  <a:pt x="12143" y="0"/>
                </a:moveTo>
                <a:cubicBezTo>
                  <a:pt x="11116" y="434"/>
                  <a:pt x="10089" y="868"/>
                  <a:pt x="9108" y="1347"/>
                </a:cubicBezTo>
                <a:cubicBezTo>
                  <a:pt x="6711" y="2511"/>
                  <a:pt x="4360" y="3949"/>
                  <a:pt x="2602" y="5981"/>
                </a:cubicBezTo>
                <a:cubicBezTo>
                  <a:pt x="1803" y="6871"/>
                  <a:pt x="1164" y="7898"/>
                  <a:pt x="708" y="9016"/>
                </a:cubicBezTo>
                <a:cubicBezTo>
                  <a:pt x="274" y="10066"/>
                  <a:pt x="46" y="11185"/>
                  <a:pt x="0" y="12326"/>
                </a:cubicBezTo>
                <a:lnTo>
                  <a:pt x="0" y="12531"/>
                </a:lnTo>
                <a:lnTo>
                  <a:pt x="206" y="12531"/>
                </a:lnTo>
                <a:cubicBezTo>
                  <a:pt x="274" y="10317"/>
                  <a:pt x="1073" y="8172"/>
                  <a:pt x="2465" y="6483"/>
                </a:cubicBezTo>
                <a:cubicBezTo>
                  <a:pt x="4155" y="4406"/>
                  <a:pt x="6437" y="2922"/>
                  <a:pt x="8811" y="1735"/>
                </a:cubicBezTo>
                <a:cubicBezTo>
                  <a:pt x="9884" y="1187"/>
                  <a:pt x="11025" y="708"/>
                  <a:pt x="12143" y="229"/>
                </a:cubicBezTo>
                <a:lnTo>
                  <a:pt x="121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 flipH="1">
            <a:off x="39" y="4418813"/>
            <a:ext cx="481294" cy="766148"/>
          </a:xfrm>
          <a:custGeom>
            <a:rect b="b" l="l" r="r" t="t"/>
            <a:pathLst>
              <a:path extrusionOk="0" h="7305" w="4589">
                <a:moveTo>
                  <a:pt x="4588" y="0"/>
                </a:moveTo>
                <a:cubicBezTo>
                  <a:pt x="3721" y="480"/>
                  <a:pt x="2922" y="1073"/>
                  <a:pt x="2237" y="1781"/>
                </a:cubicBezTo>
                <a:cubicBezTo>
                  <a:pt x="799" y="3264"/>
                  <a:pt x="0" y="5250"/>
                  <a:pt x="0" y="7304"/>
                </a:cubicBezTo>
                <a:lnTo>
                  <a:pt x="229" y="7304"/>
                </a:lnTo>
                <a:cubicBezTo>
                  <a:pt x="206" y="6506"/>
                  <a:pt x="320" y="5729"/>
                  <a:pt x="571" y="4976"/>
                </a:cubicBezTo>
                <a:cubicBezTo>
                  <a:pt x="1210" y="2922"/>
                  <a:pt x="2740" y="1279"/>
                  <a:pt x="4588" y="251"/>
                </a:cubicBezTo>
                <a:lnTo>
                  <a:pt x="458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/>
          <p:nvPr/>
        </p:nvSpPr>
        <p:spPr>
          <a:xfrm flipH="1">
            <a:off x="-2" y="2805367"/>
            <a:ext cx="2568826" cy="2379622"/>
          </a:xfrm>
          <a:custGeom>
            <a:rect b="b" l="l" r="r" t="t"/>
            <a:pathLst>
              <a:path extrusionOk="0" h="22689" w="24493">
                <a:moveTo>
                  <a:pt x="24492" y="0"/>
                </a:moveTo>
                <a:cubicBezTo>
                  <a:pt x="23054" y="822"/>
                  <a:pt x="21594" y="1552"/>
                  <a:pt x="20087" y="2214"/>
                </a:cubicBezTo>
                <a:cubicBezTo>
                  <a:pt x="18398" y="2967"/>
                  <a:pt x="16709" y="3698"/>
                  <a:pt x="15020" y="4474"/>
                </a:cubicBezTo>
                <a:cubicBezTo>
                  <a:pt x="11984" y="5843"/>
                  <a:pt x="8994" y="7418"/>
                  <a:pt x="6392" y="9541"/>
                </a:cubicBezTo>
                <a:cubicBezTo>
                  <a:pt x="3995" y="11504"/>
                  <a:pt x="1964" y="13969"/>
                  <a:pt x="914" y="16914"/>
                </a:cubicBezTo>
                <a:cubicBezTo>
                  <a:pt x="229" y="18762"/>
                  <a:pt x="1" y="20725"/>
                  <a:pt x="206" y="22688"/>
                </a:cubicBezTo>
                <a:lnTo>
                  <a:pt x="434" y="22688"/>
                </a:lnTo>
                <a:cubicBezTo>
                  <a:pt x="252" y="21045"/>
                  <a:pt x="389" y="19379"/>
                  <a:pt x="845" y="17781"/>
                </a:cubicBezTo>
                <a:cubicBezTo>
                  <a:pt x="1713" y="14745"/>
                  <a:pt x="3676" y="12166"/>
                  <a:pt x="6027" y="10135"/>
                </a:cubicBezTo>
                <a:cubicBezTo>
                  <a:pt x="8515" y="7966"/>
                  <a:pt x="11413" y="6368"/>
                  <a:pt x="14404" y="4999"/>
                </a:cubicBezTo>
                <a:cubicBezTo>
                  <a:pt x="17668" y="3470"/>
                  <a:pt x="21069" y="2169"/>
                  <a:pt x="24241" y="411"/>
                </a:cubicBezTo>
                <a:lnTo>
                  <a:pt x="24492" y="251"/>
                </a:lnTo>
                <a:lnTo>
                  <a:pt x="244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 flipH="1">
            <a:off x="9" y="3279312"/>
            <a:ext cx="2001425" cy="1905670"/>
          </a:xfrm>
          <a:custGeom>
            <a:rect b="b" l="l" r="r" t="t"/>
            <a:pathLst>
              <a:path extrusionOk="0" h="18170" w="19083">
                <a:moveTo>
                  <a:pt x="19082" y="1"/>
                </a:moveTo>
                <a:cubicBezTo>
                  <a:pt x="18215" y="366"/>
                  <a:pt x="17348" y="708"/>
                  <a:pt x="16480" y="1051"/>
                </a:cubicBezTo>
                <a:cubicBezTo>
                  <a:pt x="14974" y="1667"/>
                  <a:pt x="13467" y="2260"/>
                  <a:pt x="11984" y="2922"/>
                </a:cubicBezTo>
                <a:cubicBezTo>
                  <a:pt x="9313" y="4132"/>
                  <a:pt x="6734" y="5593"/>
                  <a:pt x="4588" y="7601"/>
                </a:cubicBezTo>
                <a:cubicBezTo>
                  <a:pt x="2580" y="9450"/>
                  <a:pt x="982" y="11778"/>
                  <a:pt x="366" y="14472"/>
                </a:cubicBezTo>
                <a:cubicBezTo>
                  <a:pt x="92" y="15681"/>
                  <a:pt x="0" y="16937"/>
                  <a:pt x="137" y="18169"/>
                </a:cubicBezTo>
                <a:lnTo>
                  <a:pt x="343" y="18169"/>
                </a:lnTo>
                <a:cubicBezTo>
                  <a:pt x="229" y="17165"/>
                  <a:pt x="274" y="16138"/>
                  <a:pt x="457" y="15134"/>
                </a:cubicBezTo>
                <a:cubicBezTo>
                  <a:pt x="913" y="12417"/>
                  <a:pt x="2397" y="10021"/>
                  <a:pt x="4337" y="8104"/>
                </a:cubicBezTo>
                <a:cubicBezTo>
                  <a:pt x="6414" y="6049"/>
                  <a:pt x="8971" y="4566"/>
                  <a:pt x="11596" y="3333"/>
                </a:cubicBezTo>
                <a:cubicBezTo>
                  <a:pt x="14061" y="2192"/>
                  <a:pt x="16594" y="1302"/>
                  <a:pt x="19082" y="252"/>
                </a:cubicBezTo>
                <a:lnTo>
                  <a:pt x="190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524385" y="3406929"/>
            <a:ext cx="619614" cy="1778010"/>
          </a:xfrm>
          <a:custGeom>
            <a:rect b="b" l="l" r="r" t="t"/>
            <a:pathLst>
              <a:path extrusionOk="0" h="12577" w="4383">
                <a:moveTo>
                  <a:pt x="4383" y="0"/>
                </a:moveTo>
                <a:cubicBezTo>
                  <a:pt x="3219" y="1643"/>
                  <a:pt x="2146" y="3378"/>
                  <a:pt x="1165" y="5159"/>
                </a:cubicBezTo>
                <a:cubicBezTo>
                  <a:pt x="503" y="6345"/>
                  <a:pt x="1" y="7624"/>
                  <a:pt x="69" y="8993"/>
                </a:cubicBezTo>
                <a:cubicBezTo>
                  <a:pt x="115" y="10249"/>
                  <a:pt x="594" y="11458"/>
                  <a:pt x="1416" y="12417"/>
                </a:cubicBezTo>
                <a:cubicBezTo>
                  <a:pt x="1461" y="12463"/>
                  <a:pt x="1507" y="12531"/>
                  <a:pt x="1553" y="12577"/>
                </a:cubicBezTo>
                <a:lnTo>
                  <a:pt x="1849" y="12577"/>
                </a:lnTo>
                <a:lnTo>
                  <a:pt x="1827" y="12554"/>
                </a:lnTo>
                <a:cubicBezTo>
                  <a:pt x="936" y="11641"/>
                  <a:pt x="389" y="10454"/>
                  <a:pt x="297" y="9199"/>
                </a:cubicBezTo>
                <a:cubicBezTo>
                  <a:pt x="183" y="7852"/>
                  <a:pt x="617" y="6597"/>
                  <a:pt x="1256" y="5432"/>
                </a:cubicBezTo>
                <a:cubicBezTo>
                  <a:pt x="1918" y="4200"/>
                  <a:pt x="2648" y="2990"/>
                  <a:pt x="3424" y="1803"/>
                </a:cubicBezTo>
                <a:cubicBezTo>
                  <a:pt x="3744" y="1324"/>
                  <a:pt x="4063" y="845"/>
                  <a:pt x="4383" y="388"/>
                </a:cubicBez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7811325" y="2700225"/>
            <a:ext cx="1329561" cy="2484719"/>
          </a:xfrm>
          <a:custGeom>
            <a:rect b="b" l="l" r="r" t="t"/>
            <a:pathLst>
              <a:path extrusionOk="0" h="17576" w="9405">
                <a:moveTo>
                  <a:pt x="9404" y="0"/>
                </a:moveTo>
                <a:cubicBezTo>
                  <a:pt x="8948" y="982"/>
                  <a:pt x="8400" y="1940"/>
                  <a:pt x="7806" y="2853"/>
                </a:cubicBezTo>
                <a:cubicBezTo>
                  <a:pt x="7144" y="3835"/>
                  <a:pt x="6414" y="4794"/>
                  <a:pt x="5661" y="5684"/>
                </a:cubicBezTo>
                <a:cubicBezTo>
                  <a:pt x="4154" y="7487"/>
                  <a:pt x="2579" y="9245"/>
                  <a:pt x="1529" y="11322"/>
                </a:cubicBezTo>
                <a:cubicBezTo>
                  <a:pt x="571" y="13216"/>
                  <a:pt x="0" y="15430"/>
                  <a:pt x="548" y="17530"/>
                </a:cubicBezTo>
                <a:cubicBezTo>
                  <a:pt x="548" y="17553"/>
                  <a:pt x="548" y="17553"/>
                  <a:pt x="548" y="17576"/>
                </a:cubicBezTo>
                <a:lnTo>
                  <a:pt x="776" y="17576"/>
                </a:lnTo>
                <a:cubicBezTo>
                  <a:pt x="228" y="15613"/>
                  <a:pt x="685" y="13490"/>
                  <a:pt x="1575" y="11687"/>
                </a:cubicBezTo>
                <a:cubicBezTo>
                  <a:pt x="2579" y="9587"/>
                  <a:pt x="4132" y="7829"/>
                  <a:pt x="5592" y="6072"/>
                </a:cubicBezTo>
                <a:cubicBezTo>
                  <a:pt x="6346" y="5182"/>
                  <a:pt x="7076" y="4291"/>
                  <a:pt x="7715" y="3333"/>
                </a:cubicBezTo>
                <a:cubicBezTo>
                  <a:pt x="8354" y="2443"/>
                  <a:pt x="8925" y="1484"/>
                  <a:pt x="9404" y="480"/>
                </a:cubicBezTo>
                <a:lnTo>
                  <a:pt x="9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1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●"/>
              <a:defRPr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idx="4294967295" type="ctrTitle"/>
          </p:nvPr>
        </p:nvSpPr>
        <p:spPr>
          <a:xfrm>
            <a:off x="939475" y="1422725"/>
            <a:ext cx="77616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DM Serif Display"/>
                <a:ea typeface="DM Serif Display"/>
                <a:cs typeface="DM Serif Display"/>
                <a:sym typeface="DM Serif Display"/>
              </a:rPr>
              <a:t>Understanding Early-Stage Customer Churn: Insights and Strategies for Retention </a:t>
            </a:r>
            <a:endParaRPr sz="31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56" name="Google Shape;256;p33"/>
          <p:cNvSpPr txBox="1"/>
          <p:nvPr>
            <p:ph idx="4294967295" type="subTitle"/>
          </p:nvPr>
        </p:nvSpPr>
        <p:spPr>
          <a:xfrm rot="-1023">
            <a:off x="990925" y="2921675"/>
            <a:ext cx="50427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>
                <a:solidFill>
                  <a:schemeClr val="accent1"/>
                </a:solidFill>
              </a:rPr>
              <a:t>By Kary Lam 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/>
        </p:nvSpPr>
        <p:spPr>
          <a:xfrm>
            <a:off x="5513113" y="2186000"/>
            <a:ext cx="3571800" cy="18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➔"/>
            </a:pPr>
            <a:r>
              <a:rPr lang="en" sz="1100">
                <a:latin typeface="Livvic"/>
                <a:ea typeface="Livvic"/>
                <a:cs typeface="Livvic"/>
                <a:sym typeface="Livvic"/>
              </a:rPr>
              <a:t>Churn rates are highest in the first 12 months </a:t>
            </a:r>
            <a:r>
              <a:rPr lang="en" sz="900">
                <a:latin typeface="Livvic"/>
                <a:ea typeface="Livvic"/>
                <a:cs typeface="Livvic"/>
                <a:sym typeface="Livvic"/>
              </a:rPr>
              <a:t>(47.7%) 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and decrease to </a:t>
            </a:r>
            <a:r>
              <a:rPr lang="en" sz="900">
                <a:latin typeface="Livvic"/>
                <a:ea typeface="Livvic"/>
                <a:cs typeface="Livvic"/>
                <a:sym typeface="Livvic"/>
              </a:rPr>
              <a:t>28.7%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 for customers in months 13-24. After 24 months, churn rates drop significantly, reaching just </a:t>
            </a:r>
            <a:r>
              <a:rPr lang="en" sz="900">
                <a:latin typeface="Livvic"/>
                <a:ea typeface="Livvic"/>
                <a:cs typeface="Livvic"/>
                <a:sym typeface="Livvic"/>
              </a:rPr>
              <a:t>6.6%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 by months 61-72.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➔"/>
            </a:pPr>
            <a:r>
              <a:rPr lang="en" sz="1100">
                <a:latin typeface="Livvic"/>
                <a:ea typeface="Livvic"/>
                <a:cs typeface="Livvic"/>
                <a:sym typeface="Livvic"/>
              </a:rPr>
              <a:t>This emphasizes the need for focused retention efforts within the </a:t>
            </a: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first two years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 to improve long-term customer loyalty</a:t>
            </a:r>
            <a:endParaRPr b="1" sz="11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346" name="Google Shape;3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8" y="1265050"/>
            <a:ext cx="5373750" cy="32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2"/>
          <p:cNvSpPr txBox="1"/>
          <p:nvPr>
            <p:ph type="title"/>
          </p:nvPr>
        </p:nvSpPr>
        <p:spPr>
          <a:xfrm>
            <a:off x="59100" y="265750"/>
            <a:ext cx="71238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DM Serif Display"/>
                <a:ea typeface="DM Serif Display"/>
                <a:cs typeface="DM Serif Display"/>
                <a:sym typeface="DM Serif Display"/>
              </a:rPr>
              <a:t>Customer Tenure &amp; Churn Potential</a:t>
            </a:r>
            <a:r>
              <a:rPr lang="en" sz="3300"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/>
        </p:nvSpPr>
        <p:spPr>
          <a:xfrm>
            <a:off x="2211700" y="3523200"/>
            <a:ext cx="4500600" cy="162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ivvic"/>
              <a:buChar char="●"/>
            </a:pPr>
            <a:r>
              <a:rPr lang="en" sz="1100">
                <a:latin typeface="Livvic"/>
                <a:ea typeface="Livvic"/>
                <a:cs typeface="Livvic"/>
                <a:sym typeface="Livvic"/>
              </a:rPr>
              <a:t>Customers with streaming movie and TV subscriptions to have longer tenures compared to those without these services 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ivvic"/>
              <a:buChar char="●"/>
            </a:pPr>
            <a:r>
              <a:rPr lang="en" sz="1100">
                <a:latin typeface="Livvic"/>
                <a:ea typeface="Livvic"/>
                <a:cs typeface="Livvic"/>
                <a:sym typeface="Livvic"/>
              </a:rPr>
              <a:t>New subscribers (&lt;24 months) without streaming services show the highest churn rates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ivvic"/>
              <a:buChar char="●"/>
            </a:pPr>
            <a:r>
              <a:rPr lang="en" sz="1100">
                <a:latin typeface="Livvic"/>
                <a:ea typeface="Livvic"/>
                <a:cs typeface="Livvic"/>
                <a:sym typeface="Livvic"/>
              </a:rPr>
              <a:t>offering streaming options early may boost retention in the high-risk group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353" name="Google Shape;3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225" y="797150"/>
            <a:ext cx="3522950" cy="2642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50" y="797150"/>
            <a:ext cx="3522950" cy="26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/>
        </p:nvSpPr>
        <p:spPr>
          <a:xfrm>
            <a:off x="94300" y="51450"/>
            <a:ext cx="7617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Service Subscription &amp; Product Usage</a:t>
            </a:r>
            <a:endParaRPr b="1" sz="33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/>
        </p:nvSpPr>
        <p:spPr>
          <a:xfrm>
            <a:off x="6300775" y="1607325"/>
            <a:ext cx="2775000" cy="302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ivvic"/>
              <a:buChar char="●"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Customers lacking tech support, device protection, online backup, or security services have significantly </a:t>
            </a:r>
            <a:r>
              <a:rPr b="1" lang="en" sz="1200">
                <a:latin typeface="Livvic"/>
                <a:ea typeface="Livvic"/>
                <a:cs typeface="Livvic"/>
                <a:sym typeface="Livvic"/>
              </a:rPr>
              <a:t>higher churn rates </a:t>
            </a:r>
            <a:r>
              <a:rPr lang="en" sz="1200">
                <a:latin typeface="Livvic"/>
                <a:ea typeface="Livvic"/>
                <a:cs typeface="Livvic"/>
                <a:sym typeface="Livvic"/>
              </a:rPr>
              <a:t>compared to those with these services 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Actionable Strategy: Promote value-added services such as online security and tech support, especially to high-value customers, to enhance their service experience and improve retention.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61" name="Google Shape;361;p44"/>
          <p:cNvPicPr preferRelativeResize="0"/>
          <p:nvPr/>
        </p:nvPicPr>
        <p:blipFill rotWithShape="1">
          <a:blip r:embed="rId3">
            <a:alphaModFix/>
          </a:blip>
          <a:srcRect b="1325" l="3873" r="0" t="3977"/>
          <a:stretch/>
        </p:blipFill>
        <p:spPr>
          <a:xfrm>
            <a:off x="102875" y="904400"/>
            <a:ext cx="6103626" cy="4119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/>
        </p:nvSpPr>
        <p:spPr>
          <a:xfrm>
            <a:off x="102875" y="94325"/>
            <a:ext cx="7617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Service Subscription &amp; Product Usage</a:t>
            </a:r>
            <a:endParaRPr b="1" sz="33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5"/>
          <p:cNvPicPr preferRelativeResize="0"/>
          <p:nvPr/>
        </p:nvPicPr>
        <p:blipFill rotWithShape="1">
          <a:blip r:embed="rId3">
            <a:alphaModFix/>
          </a:blip>
          <a:srcRect b="4159" l="3873" r="0" t="0"/>
          <a:stretch/>
        </p:blipFill>
        <p:spPr>
          <a:xfrm>
            <a:off x="77150" y="126775"/>
            <a:ext cx="4042774" cy="22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275" y="285413"/>
            <a:ext cx="3277850" cy="20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5"/>
          <p:cNvPicPr preferRelativeResize="0"/>
          <p:nvPr/>
        </p:nvPicPr>
        <p:blipFill rotWithShape="1">
          <a:blip r:embed="rId5">
            <a:alphaModFix/>
          </a:blip>
          <a:srcRect b="0" l="0" r="6594" t="4012"/>
          <a:stretch/>
        </p:blipFill>
        <p:spPr>
          <a:xfrm>
            <a:off x="77150" y="2434600"/>
            <a:ext cx="3514725" cy="27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/>
          <p:nvPr/>
        </p:nvSpPr>
        <p:spPr>
          <a:xfrm>
            <a:off x="3849050" y="2683250"/>
            <a:ext cx="5074800" cy="22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1" name="Google Shape;371;p45"/>
          <p:cNvSpPr txBox="1"/>
          <p:nvPr/>
        </p:nvSpPr>
        <p:spPr>
          <a:xfrm>
            <a:off x="4354825" y="2760350"/>
            <a:ext cx="40806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2" name="Google Shape;372;p45"/>
          <p:cNvSpPr txBox="1"/>
          <p:nvPr/>
        </p:nvSpPr>
        <p:spPr>
          <a:xfrm>
            <a:off x="3874825" y="2783900"/>
            <a:ext cx="50406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Fiber Optic Service Churn</a:t>
            </a:r>
            <a:endParaRPr b="1" sz="1100">
              <a:latin typeface="Livvic"/>
              <a:ea typeface="Livvic"/>
              <a:cs typeface="Livvic"/>
              <a:sym typeface="Livv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ivvic"/>
              <a:buChar char="➔"/>
            </a:pPr>
            <a:r>
              <a:rPr lang="en" sz="1100">
                <a:latin typeface="Livvic"/>
                <a:ea typeface="Livvic"/>
                <a:cs typeface="Livvic"/>
                <a:sym typeface="Livvic"/>
              </a:rPr>
              <a:t>High churn rate among Fiber Optic users, especially those without dependents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ivvic"/>
              <a:buChar char="➔"/>
            </a:pPr>
            <a:r>
              <a:rPr lang="en" sz="1100">
                <a:latin typeface="Livvic"/>
                <a:ea typeface="Livvic"/>
                <a:cs typeface="Livvic"/>
                <a:sym typeface="Livvic"/>
              </a:rPr>
              <a:t>Indicates potential dissatisfaction with service quality or pricing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Retention Strategies</a:t>
            </a:r>
            <a:endParaRPr b="1" sz="1100">
              <a:latin typeface="Livvic"/>
              <a:ea typeface="Livvic"/>
              <a:cs typeface="Livvic"/>
              <a:sym typeface="Livv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ivvic"/>
              <a:buChar char="➔"/>
            </a:pPr>
            <a:r>
              <a:rPr lang="en" sz="1100">
                <a:latin typeface="Livvic"/>
                <a:ea typeface="Livvic"/>
                <a:cs typeface="Livvic"/>
                <a:sym typeface="Livvic"/>
              </a:rPr>
              <a:t>Improve Fiber Optic service quality and consider pricing adjustments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ivvic"/>
              <a:buChar char="➔"/>
            </a:pPr>
            <a:r>
              <a:rPr lang="en" sz="1100">
                <a:latin typeface="Livvic"/>
                <a:ea typeface="Livvic"/>
                <a:cs typeface="Livvic"/>
                <a:sym typeface="Livvic"/>
              </a:rPr>
              <a:t>Offer targeted incentives for customers without dependents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/>
        </p:nvSpPr>
        <p:spPr>
          <a:xfrm>
            <a:off x="1292975" y="3634750"/>
            <a:ext cx="6540900" cy="14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</a:pP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Electronic Check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Highest churn rate, especially among senior citizens, suggesting dissatisfaction or inconvenience.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</a:pP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Mailed Check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High churn among senior citizens, signaling that this method may not support retention.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</a:pP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Automatic Payments (Bank Transfer, Credit Card)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Lower churn, indicating preference for convenience.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378" name="Google Shape;3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5" y="826874"/>
            <a:ext cx="3961600" cy="24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700" y="919327"/>
            <a:ext cx="4036325" cy="242181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6"/>
          <p:cNvSpPr txBox="1"/>
          <p:nvPr/>
        </p:nvSpPr>
        <p:spPr>
          <a:xfrm>
            <a:off x="231450" y="85725"/>
            <a:ext cx="7466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Billing &amp; Payment Characteristics</a:t>
            </a:r>
            <a:endParaRPr b="1" sz="33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250" y="780375"/>
            <a:ext cx="3624525" cy="27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50" y="992926"/>
            <a:ext cx="4148275" cy="2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7"/>
          <p:cNvSpPr txBox="1"/>
          <p:nvPr/>
        </p:nvSpPr>
        <p:spPr>
          <a:xfrm>
            <a:off x="1370500" y="3849075"/>
            <a:ext cx="6540900" cy="112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</a:pP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High Monthly Charges Drive Churn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Churned customers generally have monthly charges above $70, especially within the first 24 months.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</a:pP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Early Tenure Sensitivity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New customers with higher charges are more likely to churn early.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88" name="Google Shape;388;p47"/>
          <p:cNvSpPr txBox="1"/>
          <p:nvPr/>
        </p:nvSpPr>
        <p:spPr>
          <a:xfrm>
            <a:off x="231450" y="85725"/>
            <a:ext cx="7466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Billing &amp; Payment Characteristics</a:t>
            </a:r>
            <a:endParaRPr b="1" sz="33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/>
        </p:nvSpPr>
        <p:spPr>
          <a:xfrm>
            <a:off x="229425" y="130950"/>
            <a:ext cx="49206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EDA Summary</a:t>
            </a:r>
            <a:endParaRPr sz="35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94" name="Google Shape;394;p48"/>
          <p:cNvSpPr/>
          <p:nvPr/>
        </p:nvSpPr>
        <p:spPr>
          <a:xfrm>
            <a:off x="147125" y="2850325"/>
            <a:ext cx="3931500" cy="2160300"/>
          </a:xfrm>
          <a:prstGeom prst="rect">
            <a:avLst/>
          </a:prstGeom>
          <a:solidFill>
            <a:srgbClr val="C7D2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8"/>
          <p:cNvSpPr/>
          <p:nvPr/>
        </p:nvSpPr>
        <p:spPr>
          <a:xfrm>
            <a:off x="208338" y="1297137"/>
            <a:ext cx="3354000" cy="1343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8"/>
          <p:cNvSpPr/>
          <p:nvPr/>
        </p:nvSpPr>
        <p:spPr>
          <a:xfrm>
            <a:off x="4172975" y="2703699"/>
            <a:ext cx="4877400" cy="2354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48"/>
          <p:cNvSpPr/>
          <p:nvPr/>
        </p:nvSpPr>
        <p:spPr>
          <a:xfrm>
            <a:off x="3724450" y="516700"/>
            <a:ext cx="5204400" cy="20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8"/>
          <p:cNvSpPr txBox="1"/>
          <p:nvPr/>
        </p:nvSpPr>
        <p:spPr>
          <a:xfrm>
            <a:off x="238338" y="1266875"/>
            <a:ext cx="32940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High-Risk Period:</a:t>
            </a:r>
            <a:r>
              <a:rPr b="1" lang="en" sz="1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b="1" lang="en" sz="1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" sz="1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endParaRPr sz="19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99" name="Google Shape;399;p48"/>
          <p:cNvSpPr txBox="1"/>
          <p:nvPr/>
        </p:nvSpPr>
        <p:spPr>
          <a:xfrm>
            <a:off x="3739900" y="589600"/>
            <a:ext cx="51735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High-Risk Churn Group:</a:t>
            </a:r>
            <a:endParaRPr b="1" sz="19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00" name="Google Shape;400;p48"/>
          <p:cNvSpPr txBox="1"/>
          <p:nvPr/>
        </p:nvSpPr>
        <p:spPr>
          <a:xfrm>
            <a:off x="4620082" y="2903083"/>
            <a:ext cx="42186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01" name="Google Shape;401;p48"/>
          <p:cNvSpPr txBox="1"/>
          <p:nvPr/>
        </p:nvSpPr>
        <p:spPr>
          <a:xfrm>
            <a:off x="4192575" y="2752688"/>
            <a:ext cx="4806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Billing Preferences &amp; Spending Pattern:</a:t>
            </a:r>
            <a:endParaRPr b="1" sz="19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2" name="Google Shape;402;p48"/>
          <p:cNvSpPr txBox="1"/>
          <p:nvPr/>
        </p:nvSpPr>
        <p:spPr>
          <a:xfrm>
            <a:off x="147125" y="2850325"/>
            <a:ext cx="3548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Service-Specific Insights:</a:t>
            </a:r>
            <a:endParaRPr b="1"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03" name="Google Shape;403;p48"/>
          <p:cNvSpPr txBox="1"/>
          <p:nvPr/>
        </p:nvSpPr>
        <p:spPr>
          <a:xfrm>
            <a:off x="93625" y="3330500"/>
            <a:ext cx="3931500" cy="1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ivvic"/>
              <a:buChar char="➔"/>
            </a:pPr>
            <a:r>
              <a:rPr lang="en" sz="1100">
                <a:latin typeface="Livvic"/>
                <a:ea typeface="Livvic"/>
                <a:cs typeface="Livvic"/>
                <a:sym typeface="Livvic"/>
              </a:rPr>
              <a:t>Customers </a:t>
            </a: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without value-added service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 tech support or security services churn more, suggesting a focus on promoting value-added services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ivvic"/>
              <a:buChar char="➔"/>
            </a:pPr>
            <a:r>
              <a:rPr lang="en" sz="1100">
                <a:latin typeface="Livvic"/>
                <a:ea typeface="Livvic"/>
                <a:cs typeface="Livvic"/>
                <a:sym typeface="Livvic"/>
              </a:rPr>
              <a:t>New subscribers (&lt;24 months) without streaming services show the highest churn rates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4" name="Google Shape;404;p48"/>
          <p:cNvSpPr txBox="1"/>
          <p:nvPr/>
        </p:nvSpPr>
        <p:spPr>
          <a:xfrm>
            <a:off x="93625" y="1677464"/>
            <a:ext cx="33999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ivvic"/>
              <a:buChar char="➔"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Emphasize churn peaks within the </a:t>
            </a:r>
            <a:r>
              <a:rPr b="1" lang="en" sz="1200">
                <a:latin typeface="Livvic"/>
                <a:ea typeface="Livvic"/>
                <a:cs typeface="Livvic"/>
                <a:sym typeface="Livvic"/>
              </a:rPr>
              <a:t>first 12-24 months</a:t>
            </a:r>
            <a:r>
              <a:rPr lang="en" sz="1200">
                <a:latin typeface="Livvic"/>
                <a:ea typeface="Livvic"/>
                <a:cs typeface="Livvic"/>
                <a:sym typeface="Livvic"/>
              </a:rPr>
              <a:t>, underscoring the need for early engagement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4078625" y="3146963"/>
            <a:ext cx="49206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ivvic"/>
              <a:buChar char="➔"/>
            </a:pPr>
            <a:r>
              <a:rPr b="1" lang="en" sz="1200">
                <a:latin typeface="Livvic"/>
                <a:ea typeface="Livvic"/>
                <a:cs typeface="Livvic"/>
                <a:sym typeface="Livvic"/>
              </a:rPr>
              <a:t>Billing Preferences</a:t>
            </a:r>
            <a:r>
              <a:rPr lang="en" sz="1200">
                <a:latin typeface="Livvic"/>
                <a:ea typeface="Livvic"/>
                <a:cs typeface="Livvic"/>
                <a:sym typeface="Livvic"/>
              </a:rPr>
              <a:t>: Customers using e</a:t>
            </a:r>
            <a:r>
              <a:rPr b="1" lang="en" sz="1200">
                <a:latin typeface="Livvic"/>
                <a:ea typeface="Livvic"/>
                <a:cs typeface="Livvic"/>
                <a:sym typeface="Livvic"/>
              </a:rPr>
              <a:t>lectronic and mailed checks</a:t>
            </a:r>
            <a:r>
              <a:rPr lang="en" sz="1200">
                <a:latin typeface="Livvic"/>
                <a:ea typeface="Livvic"/>
                <a:cs typeface="Livvic"/>
                <a:sym typeface="Livvic"/>
              </a:rPr>
              <a:t>, particularly </a:t>
            </a:r>
            <a:r>
              <a:rPr b="1" lang="en" sz="1200">
                <a:latin typeface="Livvic"/>
                <a:ea typeface="Livvic"/>
                <a:cs typeface="Livvic"/>
                <a:sym typeface="Livvic"/>
              </a:rPr>
              <a:t>senior citizens</a:t>
            </a:r>
            <a:r>
              <a:rPr lang="en" sz="1200">
                <a:latin typeface="Livvic"/>
                <a:ea typeface="Livvic"/>
                <a:cs typeface="Livvic"/>
                <a:sym typeface="Livvic"/>
              </a:rPr>
              <a:t>, are more likely to churn. Encouraging automated payments could improve retention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➔"/>
            </a:pPr>
            <a:r>
              <a:rPr b="1" lang="en" sz="1200">
                <a:latin typeface="Livvic"/>
                <a:ea typeface="Livvic"/>
                <a:cs typeface="Livvic"/>
                <a:sym typeface="Livvic"/>
              </a:rPr>
              <a:t>Monthly Charges</a:t>
            </a:r>
            <a:r>
              <a:rPr lang="en" sz="1200">
                <a:latin typeface="Livvic"/>
                <a:ea typeface="Livvic"/>
                <a:cs typeface="Livvic"/>
                <a:sym typeface="Livvic"/>
              </a:rPr>
              <a:t>: Higher </a:t>
            </a:r>
            <a:r>
              <a:rPr b="1" lang="en" sz="1200">
                <a:latin typeface="Livvic"/>
                <a:ea typeface="Livvic"/>
                <a:cs typeface="Livvic"/>
                <a:sym typeface="Livvic"/>
              </a:rPr>
              <a:t>monthly charges correlate with higher churn rates,</a:t>
            </a:r>
            <a:r>
              <a:rPr lang="en" sz="1200">
                <a:latin typeface="Livvic"/>
                <a:ea typeface="Livvic"/>
                <a:cs typeface="Livvic"/>
                <a:sym typeface="Livvic"/>
              </a:rPr>
              <a:t> especially in the first two years. Addressing this with cost-sensitive offers could reduce churn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06" name="Google Shape;406;p48"/>
          <p:cNvSpPr txBox="1"/>
          <p:nvPr/>
        </p:nvSpPr>
        <p:spPr>
          <a:xfrm>
            <a:off x="3797650" y="1069688"/>
            <a:ext cx="51312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ivvic"/>
              <a:buChar char="➔"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Customers who are </a:t>
            </a:r>
            <a:r>
              <a:rPr b="1" lang="en" sz="1200">
                <a:latin typeface="Livvic"/>
                <a:ea typeface="Livvic"/>
                <a:cs typeface="Livvic"/>
                <a:sym typeface="Livvic"/>
              </a:rPr>
              <a:t>older, single, and without dependents</a:t>
            </a:r>
            <a:r>
              <a:rPr lang="en" sz="1200">
                <a:latin typeface="Livvic"/>
                <a:ea typeface="Livvic"/>
                <a:cs typeface="Livvic"/>
                <a:sym typeface="Livvic"/>
              </a:rPr>
              <a:t> are more likely to churn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➔"/>
            </a:pP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Fiber Optic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 users, especially those </a:t>
            </a: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without dependents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, exhibit high churn; improving service or offering targeted incentives could mitigate this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/>
          <p:nvPr>
            <p:ph type="title"/>
          </p:nvPr>
        </p:nvSpPr>
        <p:spPr>
          <a:xfrm>
            <a:off x="126700" y="150150"/>
            <a:ext cx="65769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DM Serif Display"/>
                <a:ea typeface="DM Serif Display"/>
                <a:cs typeface="DM Serif Display"/>
                <a:sym typeface="DM Serif Display"/>
              </a:rPr>
              <a:t>Customer Survival Analysis</a:t>
            </a:r>
            <a:endParaRPr sz="36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412" name="Google Shape;4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0175"/>
            <a:ext cx="4036026" cy="30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9"/>
          <p:cNvSpPr/>
          <p:nvPr/>
        </p:nvSpPr>
        <p:spPr>
          <a:xfrm>
            <a:off x="229550" y="1723050"/>
            <a:ext cx="1545000" cy="1260300"/>
          </a:xfrm>
          <a:prstGeom prst="ellipse">
            <a:avLst/>
          </a:prstGeom>
          <a:noFill/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4" name="Google Shape;414;p49"/>
          <p:cNvSpPr txBox="1"/>
          <p:nvPr/>
        </p:nvSpPr>
        <p:spPr>
          <a:xfrm>
            <a:off x="4492000" y="2091700"/>
            <a:ext cx="4474800" cy="19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Livvic"/>
              <a:buChar char="➔"/>
            </a:pPr>
            <a:r>
              <a:rPr lang="en" sz="1050">
                <a:latin typeface="Livvic"/>
                <a:ea typeface="Livvic"/>
                <a:cs typeface="Livvic"/>
                <a:sym typeface="Livvic"/>
              </a:rPr>
              <a:t>The Kaplan-Meier curve reveals a </a:t>
            </a:r>
            <a:r>
              <a:rPr b="1" lang="en" sz="1050">
                <a:latin typeface="Livvic"/>
                <a:ea typeface="Livvic"/>
                <a:cs typeface="Livvic"/>
                <a:sym typeface="Livvic"/>
              </a:rPr>
              <a:t>sudden drop in retention after the first tenure period,</a:t>
            </a:r>
            <a:r>
              <a:rPr lang="en" sz="1050">
                <a:latin typeface="Livvic"/>
                <a:ea typeface="Livvic"/>
                <a:cs typeface="Livvic"/>
                <a:sym typeface="Livvic"/>
              </a:rPr>
              <a:t> with churn rates peaking in the early months (within the first 20 months) before gradually decreasing</a:t>
            </a:r>
            <a:endParaRPr sz="1050">
              <a:latin typeface="Livvic"/>
              <a:ea typeface="Livvic"/>
              <a:cs typeface="Livvic"/>
              <a:sym typeface="Livvic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Livvic"/>
              <a:buChar char="➔"/>
            </a:pPr>
            <a:r>
              <a:rPr lang="en" sz="1050">
                <a:latin typeface="Livvic"/>
                <a:ea typeface="Livvic"/>
                <a:cs typeface="Livvic"/>
                <a:sym typeface="Livvic"/>
              </a:rPr>
              <a:t>This highlights a critical churn period where </a:t>
            </a:r>
            <a:r>
              <a:rPr b="1" lang="en" sz="1050">
                <a:latin typeface="Livvic"/>
                <a:ea typeface="Livvic"/>
                <a:cs typeface="Livvic"/>
                <a:sym typeface="Livvic"/>
              </a:rPr>
              <a:t>early engagement</a:t>
            </a:r>
            <a:r>
              <a:rPr lang="en" sz="1050">
                <a:latin typeface="Livvic"/>
                <a:ea typeface="Livvic"/>
                <a:cs typeface="Livvic"/>
                <a:sym typeface="Livvic"/>
              </a:rPr>
              <a:t> and support are essential</a:t>
            </a:r>
            <a:endParaRPr sz="1050">
              <a:latin typeface="Livvic"/>
              <a:ea typeface="Livvic"/>
              <a:cs typeface="Livvic"/>
              <a:sym typeface="Livvic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Livvic"/>
              <a:buChar char="➔"/>
            </a:pPr>
            <a:r>
              <a:rPr lang="en" sz="1050">
                <a:latin typeface="Livvic"/>
                <a:ea typeface="Livvic"/>
                <a:cs typeface="Livvic"/>
                <a:sym typeface="Livvic"/>
              </a:rPr>
              <a:t>By identifying and addressing the main factors driving churn during this time, retention efforts can be more effective, helping to reduce customer loss and improve long-term loyalty.</a:t>
            </a:r>
            <a:endParaRPr sz="1050"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07750"/>
            <a:ext cx="3538651" cy="241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550" y="98437"/>
            <a:ext cx="3538651" cy="243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50" y="2625625"/>
            <a:ext cx="3538651" cy="25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0"/>
          <p:cNvSpPr txBox="1"/>
          <p:nvPr/>
        </p:nvSpPr>
        <p:spPr>
          <a:xfrm>
            <a:off x="4269125" y="2915871"/>
            <a:ext cx="4406400" cy="148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23" name="Google Shape;423;p50"/>
          <p:cNvSpPr txBox="1"/>
          <p:nvPr/>
        </p:nvSpPr>
        <p:spPr>
          <a:xfrm>
            <a:off x="4359550" y="3057470"/>
            <a:ext cx="41235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➔"/>
            </a:pPr>
            <a:r>
              <a:rPr lang="en"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Customer's Gender and the phone service type are not indicative features and their p value of log rank test is above threshold value 0.05.</a:t>
            </a:r>
            <a:endParaRPr sz="11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➔"/>
            </a:pPr>
            <a:r>
              <a:rPr lang="en"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Senior customers without dependents and single are more likely to churn</a:t>
            </a:r>
            <a:endParaRPr sz="11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75" y="503800"/>
            <a:ext cx="3613800" cy="25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754" y="503796"/>
            <a:ext cx="3582341" cy="25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1"/>
          <p:cNvSpPr txBox="1"/>
          <p:nvPr/>
        </p:nvSpPr>
        <p:spPr>
          <a:xfrm>
            <a:off x="1061500" y="3249350"/>
            <a:ext cx="6540900" cy="17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31" name="Google Shape;431;p51"/>
          <p:cNvSpPr txBox="1"/>
          <p:nvPr/>
        </p:nvSpPr>
        <p:spPr>
          <a:xfrm>
            <a:off x="1061500" y="3317551"/>
            <a:ext cx="64605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➔"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Customers with automatic payment methods are less likely to churn, as electronic and mailed check payments require more effort and time to complete. 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➔"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The company should focus on retaining internet service users, whose survival probability consistently declines over time. 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➔"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While Fiber Optic offers faster speeds than DSL, its higher costs may contribute to dissatisfaction, leading to a greater likelihood of customer churn compared to DSL users.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/>
          <p:nvPr/>
        </p:nvSpPr>
        <p:spPr>
          <a:xfrm>
            <a:off x="1263975" y="1317475"/>
            <a:ext cx="7419900" cy="329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809025" y="1552800"/>
            <a:ext cx="1121400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362725" y="2765900"/>
            <a:ext cx="1567800" cy="1567800"/>
          </a:xfrm>
          <a:prstGeom prst="rect">
            <a:avLst/>
          </a:prstGeom>
          <a:solidFill>
            <a:srgbClr val="C7D2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2046625" y="2765900"/>
            <a:ext cx="1992000" cy="19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2046625" y="1036500"/>
            <a:ext cx="1747800" cy="1638000"/>
          </a:xfrm>
          <a:prstGeom prst="rect">
            <a:avLst/>
          </a:prstGeom>
          <a:solidFill>
            <a:srgbClr val="C5D1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4154725" y="1941300"/>
            <a:ext cx="4477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01  Data Overview</a:t>
            </a:r>
            <a:endParaRPr sz="20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02  Customer Survival Analysis</a:t>
            </a:r>
            <a:endParaRPr sz="20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03  Exploratory Data Analysis (EDA)</a:t>
            </a:r>
            <a:endParaRPr sz="20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04  Modeling-Churn Prediction Model</a:t>
            </a:r>
            <a:endParaRPr sz="20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05  </a:t>
            </a:r>
            <a:r>
              <a:rPr lang="en" sz="20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Conclusion </a:t>
            </a:r>
            <a:endParaRPr sz="20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67" name="Google Shape;267;p34"/>
          <p:cNvSpPr txBox="1"/>
          <p:nvPr>
            <p:ph type="title"/>
          </p:nvPr>
        </p:nvSpPr>
        <p:spPr>
          <a:xfrm>
            <a:off x="-505775" y="160700"/>
            <a:ext cx="49206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>
                <a:latin typeface="DM Serif Display"/>
                <a:ea typeface="DM Serif Display"/>
                <a:cs typeface="DM Serif Display"/>
                <a:sym typeface="DM Serif Display"/>
              </a:rPr>
              <a:t>Table of Contents</a:t>
            </a:r>
            <a:endParaRPr sz="33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375" y="298438"/>
            <a:ext cx="3008032" cy="21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950" y="2692512"/>
            <a:ext cx="3022607" cy="22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8376" y="2692510"/>
            <a:ext cx="3082054" cy="22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9950" y="298438"/>
            <a:ext cx="3022599" cy="214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00" y="786062"/>
            <a:ext cx="2873026" cy="21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647" y="786063"/>
            <a:ext cx="2981378" cy="21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328725" y="3500038"/>
            <a:ext cx="5675100" cy="857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Customers with active internet service who do not subscribe to additional services like online backup, online security, device protection, tech support, streaming TV, or streaming movies have a lower survival probability.</a:t>
            </a:r>
            <a:endParaRPr sz="13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"/>
          <p:cNvSpPr txBox="1"/>
          <p:nvPr>
            <p:ph type="title"/>
          </p:nvPr>
        </p:nvSpPr>
        <p:spPr>
          <a:xfrm>
            <a:off x="135275" y="287325"/>
            <a:ext cx="6576900" cy="5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DM Serif Display"/>
                <a:ea typeface="DM Serif Display"/>
                <a:cs typeface="DM Serif Display"/>
                <a:sym typeface="DM Serif Display"/>
              </a:rPr>
              <a:t>Prediction Model</a:t>
            </a:r>
            <a:endParaRPr sz="36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452" name="Google Shape;452;p54"/>
          <p:cNvPicPr preferRelativeResize="0"/>
          <p:nvPr/>
        </p:nvPicPr>
        <p:blipFill rotWithShape="1">
          <a:blip r:embed="rId3">
            <a:alphaModFix/>
          </a:blip>
          <a:srcRect b="0" l="2045" r="1939" t="0"/>
          <a:stretch/>
        </p:blipFill>
        <p:spPr>
          <a:xfrm>
            <a:off x="135275" y="3119475"/>
            <a:ext cx="5546424" cy="16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4"/>
          <p:cNvSpPr txBox="1"/>
          <p:nvPr/>
        </p:nvSpPr>
        <p:spPr>
          <a:xfrm>
            <a:off x="135275" y="823150"/>
            <a:ext cx="7753800" cy="634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Model Objective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To predict customer churn using machine learning models to help reduce the rate of churn by identifying at-risk customers.</a:t>
            </a:r>
            <a:endParaRPr sz="19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54" name="Google Shape;454;p54"/>
          <p:cNvSpPr txBox="1"/>
          <p:nvPr/>
        </p:nvSpPr>
        <p:spPr>
          <a:xfrm>
            <a:off x="135275" y="1564238"/>
            <a:ext cx="7753800" cy="1405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Models Used</a:t>
            </a:r>
            <a:r>
              <a:rPr lang="en"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Decision Tree and Random Forest, which learn patterns in data to make predictions.</a:t>
            </a:r>
            <a:endParaRPr sz="11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Data Balancing with SMOTEENN</a:t>
            </a:r>
            <a:r>
              <a:rPr lang="en"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Combined Synthetic Minority Oversampling (SMOTE) and Edited Nearest Neighbors (ENN) to improve balance and accuracy for the minority class (churn).</a:t>
            </a:r>
            <a:endParaRPr sz="11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Dimensionality Reduction with PCA</a:t>
            </a:r>
            <a:r>
              <a:rPr lang="en"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Reduced data complexity by identifying key components, enhancing efficiency without sacrificing much information.</a:t>
            </a:r>
            <a:endParaRPr sz="11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5" name="Google Shape;455;p54"/>
          <p:cNvSpPr txBox="1"/>
          <p:nvPr/>
        </p:nvSpPr>
        <p:spPr>
          <a:xfrm>
            <a:off x="5786425" y="3137525"/>
            <a:ext cx="3357600" cy="1903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Performance Table</a:t>
            </a:r>
            <a:r>
              <a:rPr lang="en" sz="1100"/>
              <a:t>: Show the results table with each model’s Accuracy, Precision, Recall, F1 Score, and ROC AUC scores.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Key Findings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Models with SMOTEENN performed better on imbalanced data.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Random Forest models generally gave higher accuracy and F1 scores, especially with SMOTEENN and PCA.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6" name="Google Shape;456;p54"/>
          <p:cNvSpPr/>
          <p:nvPr/>
        </p:nvSpPr>
        <p:spPr>
          <a:xfrm>
            <a:off x="137150" y="4191950"/>
            <a:ext cx="5469300" cy="214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04625" y="137150"/>
            <a:ext cx="71238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DM Serif Display"/>
                <a:ea typeface="DM Serif Display"/>
                <a:cs typeface="DM Serif Display"/>
                <a:sym typeface="DM Serif Display"/>
              </a:rPr>
              <a:t>Strategic Insights</a:t>
            </a:r>
            <a:endParaRPr sz="33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" sz="33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endParaRPr sz="3400"/>
          </a:p>
        </p:txBody>
      </p:sp>
      <p:sp>
        <p:nvSpPr>
          <p:cNvPr id="462" name="Google Shape;462;p55"/>
          <p:cNvSpPr/>
          <p:nvPr/>
        </p:nvSpPr>
        <p:spPr>
          <a:xfrm>
            <a:off x="5323500" y="1155075"/>
            <a:ext cx="940800" cy="940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5"/>
          <p:cNvSpPr/>
          <p:nvPr/>
        </p:nvSpPr>
        <p:spPr>
          <a:xfrm>
            <a:off x="219100" y="3821800"/>
            <a:ext cx="940800" cy="940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5"/>
          <p:cNvSpPr/>
          <p:nvPr/>
        </p:nvSpPr>
        <p:spPr>
          <a:xfrm>
            <a:off x="5373125" y="3294563"/>
            <a:ext cx="940800" cy="940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5"/>
          <p:cNvSpPr/>
          <p:nvPr/>
        </p:nvSpPr>
        <p:spPr>
          <a:xfrm>
            <a:off x="219100" y="1566113"/>
            <a:ext cx="940800" cy="940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55"/>
          <p:cNvCxnSpPr>
            <a:endCxn id="467" idx="1"/>
          </p:cNvCxnSpPr>
          <p:nvPr/>
        </p:nvCxnSpPr>
        <p:spPr>
          <a:xfrm flipH="1" rot="10800000">
            <a:off x="4011900" y="1590400"/>
            <a:ext cx="1361100" cy="681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8" name="Google Shape;468;p55"/>
          <p:cNvSpPr txBox="1"/>
          <p:nvPr/>
        </p:nvSpPr>
        <p:spPr>
          <a:xfrm>
            <a:off x="268600" y="1711763"/>
            <a:ext cx="841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</a:t>
            </a:r>
            <a:endParaRPr b="1" sz="3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67" name="Google Shape;467;p55"/>
          <p:cNvSpPr txBox="1"/>
          <p:nvPr/>
        </p:nvSpPr>
        <p:spPr>
          <a:xfrm>
            <a:off x="5373000" y="1265650"/>
            <a:ext cx="841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</a:t>
            </a:r>
            <a:endParaRPr b="1" sz="3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69" name="Google Shape;469;p55"/>
          <p:cNvSpPr txBox="1"/>
          <p:nvPr/>
        </p:nvSpPr>
        <p:spPr>
          <a:xfrm>
            <a:off x="5422613" y="3440225"/>
            <a:ext cx="841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3</a:t>
            </a:r>
            <a:endParaRPr b="1" sz="3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70" name="Google Shape;470;p55"/>
          <p:cNvSpPr txBox="1"/>
          <p:nvPr/>
        </p:nvSpPr>
        <p:spPr>
          <a:xfrm>
            <a:off x="268600" y="3967450"/>
            <a:ext cx="841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4</a:t>
            </a:r>
            <a:endParaRPr b="1" sz="3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71" name="Google Shape;471;p55"/>
          <p:cNvSpPr txBox="1"/>
          <p:nvPr/>
        </p:nvSpPr>
        <p:spPr>
          <a:xfrm>
            <a:off x="1277300" y="1367738"/>
            <a:ext cx="2734500" cy="59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latin typeface="Livvic"/>
                <a:ea typeface="Livvic"/>
                <a:cs typeface="Livvic"/>
                <a:sym typeface="Livvic"/>
              </a:rPr>
              <a:t>Identify High-Risk Customers</a:t>
            </a:r>
            <a:endParaRPr b="1">
              <a:solidFill>
                <a:srgbClr val="21212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72" name="Google Shape;472;p55"/>
          <p:cNvSpPr txBox="1"/>
          <p:nvPr/>
        </p:nvSpPr>
        <p:spPr>
          <a:xfrm>
            <a:off x="1277300" y="1955288"/>
            <a:ext cx="2734500" cy="10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Livvic"/>
              <a:buChar char="➔"/>
            </a:pPr>
            <a:r>
              <a:rPr lang="en" sz="1200">
                <a:solidFill>
                  <a:srgbClr val="212121"/>
                </a:solidFill>
                <a:latin typeface="Livvic"/>
                <a:ea typeface="Livvic"/>
                <a:cs typeface="Livvic"/>
                <a:sym typeface="Livvic"/>
              </a:rPr>
              <a:t>Use the Prediction Model</a:t>
            </a:r>
            <a:endParaRPr sz="1200">
              <a:solidFill>
                <a:srgbClr val="21212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Livvic"/>
              <a:buChar char="➔"/>
            </a:pPr>
            <a:r>
              <a:rPr lang="en" sz="1200">
                <a:solidFill>
                  <a:srgbClr val="212121"/>
                </a:solidFill>
                <a:latin typeface="Livvic"/>
                <a:ea typeface="Livvic"/>
                <a:cs typeface="Livvic"/>
                <a:sym typeface="Livvic"/>
              </a:rPr>
              <a:t>Focus on Top At-Risk Customers</a:t>
            </a:r>
            <a:endParaRPr sz="1200">
              <a:solidFill>
                <a:srgbClr val="21212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Livvic"/>
              <a:buChar char="➔"/>
            </a:pPr>
            <a:r>
              <a:rPr lang="en" sz="1200">
                <a:solidFill>
                  <a:srgbClr val="212121"/>
                </a:solidFill>
                <a:latin typeface="Livvic"/>
                <a:ea typeface="Livvic"/>
                <a:cs typeface="Livvic"/>
                <a:sym typeface="Livvic"/>
              </a:rPr>
              <a:t>Personalized Interventions</a:t>
            </a:r>
            <a:endParaRPr sz="1200">
              <a:solidFill>
                <a:srgbClr val="21212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73" name="Google Shape;473;p55"/>
          <p:cNvCxnSpPr>
            <a:stCxn id="472" idx="3"/>
            <a:endCxn id="464" idx="0"/>
          </p:cNvCxnSpPr>
          <p:nvPr/>
        </p:nvCxnSpPr>
        <p:spPr>
          <a:xfrm>
            <a:off x="4011800" y="2501588"/>
            <a:ext cx="1831800" cy="792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4" name="Google Shape;474;p55"/>
          <p:cNvSpPr txBox="1"/>
          <p:nvPr/>
        </p:nvSpPr>
        <p:spPr>
          <a:xfrm>
            <a:off x="1277300" y="3367625"/>
            <a:ext cx="3789000" cy="51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latin typeface="Livvic"/>
                <a:ea typeface="Livvic"/>
                <a:cs typeface="Livvic"/>
                <a:sym typeface="Livvic"/>
              </a:rPr>
              <a:t>Targeted Service Quality Improvements:</a:t>
            </a:r>
            <a:endParaRPr b="1">
              <a:solidFill>
                <a:srgbClr val="21212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>
            <a:off x="1277300" y="3883025"/>
            <a:ext cx="3789000" cy="116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Livvic"/>
              <a:buChar char="➔"/>
            </a:pPr>
            <a:r>
              <a:rPr b="1" lang="en" sz="1200">
                <a:solidFill>
                  <a:srgbClr val="212121"/>
                </a:solidFill>
                <a:latin typeface="Livvic"/>
                <a:ea typeface="Livvic"/>
                <a:cs typeface="Livvic"/>
                <a:sym typeface="Livvic"/>
              </a:rPr>
              <a:t>Focus on Fiber Optic Service Quality:</a:t>
            </a:r>
            <a:r>
              <a:rPr lang="en" sz="1200">
                <a:solidFill>
                  <a:srgbClr val="212121"/>
                </a:solidFill>
                <a:latin typeface="Livvic"/>
                <a:ea typeface="Livvic"/>
                <a:cs typeface="Livvic"/>
                <a:sym typeface="Livvic"/>
              </a:rPr>
              <a:t> Investigate and address any service issues or price sensitivity for Fiber Optic customers, possibly through quality assurance measures or selective discounts.</a:t>
            </a:r>
            <a:endParaRPr sz="1200">
              <a:solidFill>
                <a:srgbClr val="21212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76" name="Google Shape;476;p55"/>
          <p:cNvSpPr txBox="1"/>
          <p:nvPr/>
        </p:nvSpPr>
        <p:spPr>
          <a:xfrm>
            <a:off x="6313800" y="1547775"/>
            <a:ext cx="2786400" cy="125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Livvic"/>
              <a:buChar char="➔"/>
            </a:pPr>
            <a:r>
              <a:rPr lang="en" sz="1200">
                <a:solidFill>
                  <a:srgbClr val="212121"/>
                </a:solidFill>
                <a:latin typeface="Livvic"/>
                <a:ea typeface="Livvic"/>
                <a:cs typeface="Livvic"/>
                <a:sym typeface="Livvic"/>
              </a:rPr>
              <a:t>Promote tech support, online security, and device protection to customers without these services. Discounts or bundled offers can be effective in improving retention by enhancing perceived value.</a:t>
            </a:r>
            <a:endParaRPr sz="1200">
              <a:solidFill>
                <a:srgbClr val="21212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77" name="Google Shape;477;p55"/>
          <p:cNvSpPr txBox="1"/>
          <p:nvPr/>
        </p:nvSpPr>
        <p:spPr>
          <a:xfrm>
            <a:off x="6357375" y="3714725"/>
            <a:ext cx="2786400" cy="133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Livvic"/>
              <a:buChar char="➔"/>
            </a:pPr>
            <a:r>
              <a:rPr lang="en" sz="1200">
                <a:solidFill>
                  <a:srgbClr val="212121"/>
                </a:solidFill>
                <a:latin typeface="Livvic"/>
                <a:ea typeface="Livvic"/>
                <a:cs typeface="Livvic"/>
                <a:sym typeface="Livvic"/>
              </a:rPr>
              <a:t>Offer discounts or convenience benefits for customers who switch to automatic payments, reducing churn related to payment friction.</a:t>
            </a:r>
            <a:endParaRPr sz="1200">
              <a:solidFill>
                <a:srgbClr val="21212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78" name="Google Shape;478;p55"/>
          <p:cNvSpPr txBox="1"/>
          <p:nvPr/>
        </p:nvSpPr>
        <p:spPr>
          <a:xfrm>
            <a:off x="6313800" y="949275"/>
            <a:ext cx="2786400" cy="5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latin typeface="Livvic"/>
                <a:ea typeface="Livvic"/>
                <a:cs typeface="Livvic"/>
                <a:sym typeface="Livvic"/>
              </a:rPr>
              <a:t>Encourage Subscription to Value-Added Services:</a:t>
            </a:r>
            <a:endParaRPr b="1">
              <a:solidFill>
                <a:srgbClr val="21212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79" name="Google Shape;479;p55"/>
          <p:cNvSpPr txBox="1"/>
          <p:nvPr/>
        </p:nvSpPr>
        <p:spPr>
          <a:xfrm>
            <a:off x="6357375" y="3116225"/>
            <a:ext cx="2786400" cy="5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latin typeface="Livvic"/>
                <a:ea typeface="Livvic"/>
                <a:cs typeface="Livvic"/>
                <a:sym typeface="Livvic"/>
              </a:rPr>
              <a:t>Incentivize Automatic Payments</a:t>
            </a:r>
            <a:endParaRPr b="1">
              <a:solidFill>
                <a:srgbClr val="21212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4061500" y="2303850"/>
            <a:ext cx="16479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DM Serif Display"/>
                <a:ea typeface="DM Serif Display"/>
                <a:cs typeface="DM Serif Display"/>
                <a:sym typeface="DM Serif Display"/>
              </a:rPr>
              <a:t>End </a:t>
            </a:r>
            <a:endParaRPr sz="36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/>
        </p:nvSpPr>
        <p:spPr>
          <a:xfrm>
            <a:off x="229425" y="130950"/>
            <a:ext cx="49206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Introduction</a:t>
            </a:r>
            <a:endParaRPr sz="35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111375" y="3407500"/>
            <a:ext cx="3634800" cy="12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229425" y="915275"/>
            <a:ext cx="3354000" cy="2243700"/>
          </a:xfrm>
          <a:prstGeom prst="rect">
            <a:avLst/>
          </a:prstGeom>
          <a:solidFill>
            <a:srgbClr val="E2E9E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3926200" y="2597475"/>
            <a:ext cx="4680300" cy="239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3693800" y="572375"/>
            <a:ext cx="5204400" cy="190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05600" y="971425"/>
            <a:ext cx="31578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What is Churn? </a:t>
            </a:r>
            <a:r>
              <a:rPr lang="en" sz="1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endParaRPr sz="19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Churn is the rate at which </a:t>
            </a: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customers stop doing business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with a company over a specific period, impacting growth and profitability</a:t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3746175" y="668650"/>
            <a:ext cx="5083500" cy="1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Why Does Churn Matter to Businesses?</a:t>
            </a:r>
            <a:endParaRPr b="1" sz="19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Churn drives up acquisition costs, often </a:t>
            </a: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costing 5 times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more to gain a new customer than to retain one, making churn management essential for profitability and growth</a:t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4176132" y="2674970"/>
            <a:ext cx="42186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3960500" y="2674975"/>
            <a:ext cx="46461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How Can Data Analysis Help in Managing Churn?</a:t>
            </a:r>
            <a:endParaRPr b="1" sz="19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Data analysis helps identify at-risk customers and </a:t>
            </a:r>
            <a:r>
              <a:rPr b="1" lang="en"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predict churn</a:t>
            </a:r>
            <a:r>
              <a:rPr lang="en"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, enabling targeted </a:t>
            </a:r>
            <a:r>
              <a:rPr b="1" lang="en"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retention strategies</a:t>
            </a:r>
            <a:r>
              <a:rPr lang="en"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 to reduce churn and improve loyalty." more professional and specific </a:t>
            </a:r>
            <a:endParaRPr sz="16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171375" y="3459150"/>
            <a:ext cx="35223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What Factors Contribute to Customer Churn???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How to reduce Churn??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/>
          <p:nvPr/>
        </p:nvSpPr>
        <p:spPr>
          <a:xfrm>
            <a:off x="802100" y="1022775"/>
            <a:ext cx="7992000" cy="116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180025" y="1229275"/>
            <a:ext cx="1654500" cy="81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229425" y="173825"/>
            <a:ext cx="49206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 Goals</a:t>
            </a:r>
            <a:endParaRPr sz="33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1524525" y="3658575"/>
            <a:ext cx="7269600" cy="108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2194575" y="2440875"/>
            <a:ext cx="5966400" cy="96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1045850" y="2560425"/>
            <a:ext cx="1331400" cy="74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 txBox="1"/>
          <p:nvPr>
            <p:ph idx="4294967295" type="subTitle"/>
          </p:nvPr>
        </p:nvSpPr>
        <p:spPr>
          <a:xfrm>
            <a:off x="137175" y="1437575"/>
            <a:ext cx="1894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23">
                <a:solidFill>
                  <a:schemeClr val="lt1"/>
                </a:solidFill>
              </a:rPr>
              <a:t>Business Question</a:t>
            </a:r>
            <a:r>
              <a:rPr b="1" lang="en" sz="5623">
                <a:solidFill>
                  <a:schemeClr val="lt1"/>
                </a:solidFill>
              </a:rPr>
              <a:t> </a:t>
            </a:r>
            <a:endParaRPr b="1" sz="5623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3281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93" name="Google Shape;293;p36"/>
          <p:cNvSpPr txBox="1"/>
          <p:nvPr>
            <p:ph idx="4294967295" type="subTitle"/>
          </p:nvPr>
        </p:nvSpPr>
        <p:spPr>
          <a:xfrm>
            <a:off x="1861825" y="1294200"/>
            <a:ext cx="6967800" cy="62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rPr>
              <a:t>What strategies can effectively leverage customer data insights to reduce churn, enhance retention, and drive sustainable growth?</a:t>
            </a:r>
            <a:endParaRPr>
              <a:solidFill>
                <a:schemeClr val="dk1"/>
              </a:solidFill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294" name="Google Shape;294;p36"/>
          <p:cNvSpPr txBox="1"/>
          <p:nvPr>
            <p:ph idx="4294967295" type="subTitle"/>
          </p:nvPr>
        </p:nvSpPr>
        <p:spPr>
          <a:xfrm>
            <a:off x="1173650" y="2723925"/>
            <a:ext cx="1203600" cy="39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dk1"/>
                </a:solidFill>
              </a:rPr>
              <a:t>Objective</a:t>
            </a:r>
            <a:r>
              <a:rPr b="1" lang="en" sz="7300">
                <a:solidFill>
                  <a:schemeClr val="lt1"/>
                </a:solidFill>
              </a:rPr>
              <a:t>  </a:t>
            </a:r>
            <a:endParaRPr b="1" sz="7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3281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95" name="Google Shape;295;p36"/>
          <p:cNvSpPr txBox="1"/>
          <p:nvPr>
            <p:ph idx="4294967295" type="subTitle"/>
          </p:nvPr>
        </p:nvSpPr>
        <p:spPr>
          <a:xfrm>
            <a:off x="2377250" y="2614213"/>
            <a:ext cx="5817600" cy="81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rPr>
              <a:t>To analyze churn patterns and provide actionable strategies to reduce churn</a:t>
            </a:r>
            <a:endParaRPr>
              <a:solidFill>
                <a:schemeClr val="dk1"/>
              </a:solidFill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484975" y="3821975"/>
            <a:ext cx="1654500" cy="81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>
            <p:ph idx="4294967295" type="subTitle"/>
          </p:nvPr>
        </p:nvSpPr>
        <p:spPr>
          <a:xfrm>
            <a:off x="440875" y="4030775"/>
            <a:ext cx="1753800" cy="39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77">
                <a:solidFill>
                  <a:schemeClr val="lt1"/>
                </a:solidFill>
              </a:rPr>
              <a:t>Recommendation   </a:t>
            </a:r>
            <a:endParaRPr b="1" sz="6177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3281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2139475" y="3856775"/>
            <a:ext cx="6654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rPr>
              <a:t>Develop a predictive model that forecasts churn based on key factors, with a special focus on new customers with less than 24 months of tenure</a:t>
            </a:r>
            <a:endParaRPr sz="1800">
              <a:solidFill>
                <a:schemeClr val="dk1"/>
              </a:solidFill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1877375" y="497200"/>
            <a:ext cx="49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/>
        </p:nvSpPr>
        <p:spPr>
          <a:xfrm>
            <a:off x="229425" y="173825"/>
            <a:ext cx="49206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 Flows </a:t>
            </a:r>
            <a:endParaRPr sz="33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50" y="1139675"/>
            <a:ext cx="7123750" cy="3725599"/>
          </a:xfrm>
          <a:prstGeom prst="rect">
            <a:avLst/>
          </a:prstGeom>
          <a:noFill/>
          <a:ln cap="flat" cmpd="sng" w="9525">
            <a:solidFill>
              <a:srgbClr val="F3F4E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/>
        </p:nvSpPr>
        <p:spPr>
          <a:xfrm>
            <a:off x="34300" y="214325"/>
            <a:ext cx="840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Overview - Dataset Attributes</a:t>
            </a:r>
            <a:endParaRPr sz="11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aphicFrame>
        <p:nvGraphicFramePr>
          <p:cNvPr id="311" name="Google Shape;311;p38"/>
          <p:cNvGraphicFramePr/>
          <p:nvPr/>
        </p:nvGraphicFramePr>
        <p:xfrm>
          <a:off x="154325" y="11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{31A4ADF1-F28E-42E2-A945-FDFD79460EDC}</a:tableStyleId>
              </a:tblPr>
              <a:tblGrid>
                <a:gridCol w="803075"/>
                <a:gridCol w="3337425"/>
              </a:tblGrid>
              <a:tr h="3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Column Name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Description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customerID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Customer ID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gender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is a male or a female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SeniorCitizen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is a senior citizen or not (1, 0)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Partner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has a partner or not (Yes, No)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Dependents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has dependents or not (Yes, No)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tenure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Number of months the customer has stayed with the company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PhoneService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has a phone service or not (Yes, No)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MultipleLines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has multiple lines or not (Yes, No, No phone service)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InternetService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Customer’s internet service provider (DSL, Fiber optic, No)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OnlineSecurity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has online security or not (Yes, No, No internet service)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OnlineBackup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has online backup or not (Yes, No, No internet service)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2" name="Google Shape;312;p38"/>
          <p:cNvGraphicFramePr/>
          <p:nvPr/>
        </p:nvGraphicFramePr>
        <p:xfrm>
          <a:off x="4412925" y="148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{31A4ADF1-F28E-42E2-A945-FDFD79460EDC}</a:tableStyleId>
              </a:tblPr>
              <a:tblGrid>
                <a:gridCol w="897150"/>
                <a:gridCol w="3526225"/>
              </a:tblGrid>
              <a:tr h="36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DeviceProtection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has device protection or not (Yes, No, No internet service)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TechSupport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has tech support or not (Yes, No, No internet service)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StreamingTV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has streaming TV or not (Yes, No, No internet service)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StreamingMovies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has streaming movies or not (Yes, No, No internet service)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Contract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The contract term of the customer (Month-to-month, One year, Two year)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PaperlessBilling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has paperless billing or not (Yes, No)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PaymentMethod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The customer’s payment method (Electronic check, Mailed check, Bank transfer (automatic), Credit card (automatic))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8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MonthlyCharges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The amount charged to the customer monthly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TotalCharges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The total amount charged to the customer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Churn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Whether the customer churned or not (Yes or No)</a:t>
                      </a:r>
                      <a:endParaRPr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38"/>
          <p:cNvGraphicFramePr/>
          <p:nvPr/>
        </p:nvGraphicFramePr>
        <p:xfrm>
          <a:off x="4412925" y="116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{31A4ADF1-F28E-42E2-A945-FDFD79460EDC}</a:tableStyleId>
              </a:tblPr>
              <a:tblGrid>
                <a:gridCol w="897150"/>
                <a:gridCol w="3526225"/>
              </a:tblGrid>
              <a:tr h="3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/>
                        <a:t>Column Name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Livvic"/>
                          <a:ea typeface="Livvic"/>
                          <a:cs typeface="Livvic"/>
                          <a:sym typeface="Livvic"/>
                        </a:rPr>
                        <a:t>Description</a:t>
                      </a:r>
                      <a:endParaRPr b="1" sz="750"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85825" y="154325"/>
            <a:ext cx="7123800" cy="6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DM Serif Display"/>
                <a:ea typeface="DM Serif Display"/>
                <a:cs typeface="DM Serif Display"/>
                <a:sym typeface="DM Serif Display"/>
              </a:rPr>
              <a:t>Data Overview - Descriptive Statistic</a:t>
            </a:r>
            <a:r>
              <a:rPr lang="en" sz="33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endParaRPr sz="3400"/>
          </a:p>
        </p:txBody>
      </p:sp>
      <p:pic>
        <p:nvPicPr>
          <p:cNvPr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5580" r="8832" t="0"/>
          <a:stretch/>
        </p:blipFill>
        <p:spPr>
          <a:xfrm>
            <a:off x="205750" y="1190425"/>
            <a:ext cx="3351400" cy="234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 rotWithShape="1">
          <a:blip r:embed="rId4">
            <a:alphaModFix/>
          </a:blip>
          <a:srcRect b="3593" l="2477" r="0" t="2571"/>
          <a:stretch/>
        </p:blipFill>
        <p:spPr>
          <a:xfrm>
            <a:off x="4243375" y="948475"/>
            <a:ext cx="4309550" cy="25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 txBox="1"/>
          <p:nvPr/>
        </p:nvSpPr>
        <p:spPr>
          <a:xfrm>
            <a:off x="205750" y="3718950"/>
            <a:ext cx="8838300" cy="12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➔"/>
            </a:pP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Churn Rate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: Over one-quarter of the customer base </a:t>
            </a:r>
            <a:r>
              <a:rPr lang="en" sz="900">
                <a:latin typeface="Livvic"/>
                <a:ea typeface="Livvic"/>
                <a:cs typeface="Livvic"/>
                <a:sym typeface="Livvic"/>
              </a:rPr>
              <a:t>(26.5%) 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has churned, indicating that a significant portion of customers might not be satisfied or are facing challenges that lead them to leave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➔"/>
            </a:pP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Tenure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: Churned customers stay </a:t>
            </a: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50% less time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" sz="900">
                <a:latin typeface="Livvic"/>
                <a:ea typeface="Livvic"/>
                <a:cs typeface="Livvic"/>
                <a:sym typeface="Livvic"/>
              </a:rPr>
              <a:t>(17.98 months)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 compared to non-churned customers </a:t>
            </a:r>
            <a:r>
              <a:rPr lang="en" sz="900">
                <a:latin typeface="Livvic"/>
                <a:ea typeface="Livvic"/>
                <a:cs typeface="Livvic"/>
                <a:sym typeface="Livvic"/>
              </a:rPr>
              <a:t>(37.57 months)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, suggesting that customers who leave typically do so within the </a:t>
            </a: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first two years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➔"/>
            </a:pP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Monthly Charges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: Churned customers pay about </a:t>
            </a: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20% more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 monthly on average </a:t>
            </a:r>
            <a:r>
              <a:rPr lang="en" sz="900">
                <a:latin typeface="Livvic"/>
                <a:ea typeface="Livvic"/>
                <a:cs typeface="Livvic"/>
                <a:sym typeface="Livvic"/>
              </a:rPr>
              <a:t>($74.44) 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than non-churned customers </a:t>
            </a:r>
            <a:r>
              <a:rPr lang="en" sz="900">
                <a:latin typeface="Livvic"/>
                <a:ea typeface="Livvic"/>
                <a:cs typeface="Livvic"/>
                <a:sym typeface="Livvic"/>
              </a:rPr>
              <a:t>($61.27)</a:t>
            </a:r>
            <a:endParaRPr sz="1100">
              <a:latin typeface="Livvic"/>
              <a:ea typeface="Livvic"/>
              <a:cs typeface="Livvic"/>
              <a:sym typeface="Livvic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➔"/>
            </a:pP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Total Charges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: Non-churned customers spend </a:t>
            </a:r>
            <a:r>
              <a:rPr b="1" lang="en" sz="1100">
                <a:latin typeface="Livvic"/>
                <a:ea typeface="Livvic"/>
                <a:cs typeface="Livvic"/>
                <a:sym typeface="Livvic"/>
              </a:rPr>
              <a:t>1.7 times more overall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" sz="900">
                <a:latin typeface="Livvic"/>
                <a:ea typeface="Livvic"/>
                <a:cs typeface="Livvic"/>
                <a:sym typeface="Livvic"/>
              </a:rPr>
              <a:t>($2557.31) </a:t>
            </a:r>
            <a:r>
              <a:rPr lang="en" sz="1100">
                <a:latin typeface="Livvic"/>
                <a:ea typeface="Livvic"/>
                <a:cs typeface="Livvic"/>
                <a:sym typeface="Livvic"/>
              </a:rPr>
              <a:t>than churned customers </a:t>
            </a:r>
            <a:r>
              <a:rPr lang="en" sz="900">
                <a:latin typeface="Livvic"/>
                <a:ea typeface="Livvic"/>
                <a:cs typeface="Livvic"/>
                <a:sym typeface="Livvic"/>
              </a:rPr>
              <a:t>($1531.80)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idx="4294967295" type="title"/>
          </p:nvPr>
        </p:nvSpPr>
        <p:spPr>
          <a:xfrm>
            <a:off x="327475" y="1825950"/>
            <a:ext cx="51762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DM Serif Display"/>
                <a:ea typeface="DM Serif Display"/>
                <a:cs typeface="DM Serif Display"/>
                <a:sym typeface="DM Serif Display"/>
              </a:rPr>
              <a:t>Exploratory Data Analysis (EDA)</a:t>
            </a:r>
            <a:endParaRPr sz="33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endParaRPr sz="3400"/>
          </a:p>
        </p:txBody>
      </p:sp>
      <p:sp>
        <p:nvSpPr>
          <p:cNvPr id="327" name="Google Shape;327;p40"/>
          <p:cNvSpPr/>
          <p:nvPr/>
        </p:nvSpPr>
        <p:spPr>
          <a:xfrm>
            <a:off x="8575" y="308600"/>
            <a:ext cx="53322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/>
        </p:nvSpPr>
        <p:spPr>
          <a:xfrm>
            <a:off x="6412225" y="1620200"/>
            <a:ext cx="2691900" cy="252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vvic"/>
              <a:buChar char="➔"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Gender alone is not a strong predictor of customer churn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vvic"/>
              <a:buChar char="➔"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Customers who are older, single, and without dependents are more likely to churn. 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vvic"/>
              <a:buChar char="➔"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These insights suggest that targeted engagement strategies may be particularly effective for these high-risk group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1" y="976325"/>
            <a:ext cx="3021192" cy="195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040" y="976325"/>
            <a:ext cx="3021210" cy="195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7040" y="3060754"/>
            <a:ext cx="3021192" cy="195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050" y="3060742"/>
            <a:ext cx="3021204" cy="195327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/>
          <p:nvPr/>
        </p:nvSpPr>
        <p:spPr>
          <a:xfrm>
            <a:off x="462900" y="3201600"/>
            <a:ext cx="1131600" cy="1671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8" name="Google Shape;338;p41"/>
          <p:cNvSpPr/>
          <p:nvPr/>
        </p:nvSpPr>
        <p:spPr>
          <a:xfrm>
            <a:off x="3632850" y="3240750"/>
            <a:ext cx="1131600" cy="1671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9" name="Google Shape;339;p41"/>
          <p:cNvSpPr/>
          <p:nvPr/>
        </p:nvSpPr>
        <p:spPr>
          <a:xfrm>
            <a:off x="5110900" y="1142975"/>
            <a:ext cx="1131600" cy="1671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0" name="Google Shape;340;p41"/>
          <p:cNvSpPr txBox="1"/>
          <p:nvPr>
            <p:ph type="title"/>
          </p:nvPr>
        </p:nvSpPr>
        <p:spPr>
          <a:xfrm>
            <a:off x="87450" y="128575"/>
            <a:ext cx="71238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DM Serif Display"/>
                <a:ea typeface="DM Serif Display"/>
                <a:cs typeface="DM Serif Display"/>
                <a:sym typeface="DM Serif Display"/>
              </a:rPr>
              <a:t>Customer Demographics </a:t>
            </a:r>
            <a:endParaRPr sz="33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Custom Marketing Plan by Slidesgo">
  <a:themeElements>
    <a:clrScheme name="Simple Light">
      <a:dk1>
        <a:srgbClr val="14293A"/>
      </a:dk1>
      <a:lt1>
        <a:srgbClr val="F3F4E7"/>
      </a:lt1>
      <a:dk2>
        <a:srgbClr val="E95C29"/>
      </a:dk2>
      <a:lt2>
        <a:srgbClr val="F5DC8F"/>
      </a:lt2>
      <a:accent1>
        <a:srgbClr val="E69138"/>
      </a:accent1>
      <a:accent2>
        <a:srgbClr val="FFD966"/>
      </a:accent2>
      <a:accent3>
        <a:srgbClr val="FFFFFF"/>
      </a:accent3>
      <a:accent4>
        <a:srgbClr val="14293A"/>
      </a:accent4>
      <a:accent5>
        <a:srgbClr val="7E4725"/>
      </a:accent5>
      <a:accent6>
        <a:srgbClr val="E69138"/>
      </a:accent6>
      <a:hlink>
        <a:srgbClr val="1429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