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18" r:id="rId2"/>
    <p:sldId id="321" r:id="rId3"/>
    <p:sldId id="319" r:id="rId4"/>
    <p:sldId id="322" r:id="rId5"/>
    <p:sldId id="323" r:id="rId6"/>
    <p:sldId id="324" r:id="rId7"/>
    <p:sldId id="326" r:id="rId8"/>
    <p:sldId id="328" r:id="rId9"/>
    <p:sldId id="330" r:id="rId10"/>
    <p:sldId id="336" r:id="rId11"/>
    <p:sldId id="331" r:id="rId12"/>
    <p:sldId id="346" r:id="rId13"/>
    <p:sldId id="340" r:id="rId14"/>
    <p:sldId id="332" r:id="rId15"/>
    <p:sldId id="334" r:id="rId16"/>
    <p:sldId id="338" r:id="rId17"/>
    <p:sldId id="337" r:id="rId18"/>
    <p:sldId id="342" r:id="rId19"/>
    <p:sldId id="345" r:id="rId20"/>
    <p:sldId id="343" r:id="rId21"/>
    <p:sldId id="33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582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333" autoAdjust="0"/>
  </p:normalViewPr>
  <p:slideViewPr>
    <p:cSldViewPr snapToGrid="0">
      <p:cViewPr>
        <p:scale>
          <a:sx n="73" d="100"/>
          <a:sy n="73" d="100"/>
        </p:scale>
        <p:origin x="966" y="6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2T17:14:46.7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fitToCurve" value="1"/>
    </inkml:brush>
  </inkml:definitions>
  <inkml:trace contextRef="#ctx0" brushRef="#br0">36 113 0,'35'0'235,"1"0"-220,36 0 1,-1 0 0,-35 0-1,0 0 1,35 0-16,37 0 16,-73 0-1,37 0 1,-1 0-1,1 0-15,0 0 16,-72 36 0,35-36-1,1 0-15,36 0 282,-1-36-267,72 36 1,0 0-1,72-36-15,-72 36 16,72-36 0,-36 36-1,-72 0 1,-35 0-16,-37 0 16,1-36-1,0 36 251,35 0-251,1 0 1,35 0-16,1 0 16,-1 36-1,36 0 1,-36 0 0,1-36-16,-37 0 15,37 0 1,-73 0-1,37 0 267,-1-36-267,73 0 1,70 36 0,1 0-16,-1 0 15,-70 0 1,-37 0-1,0 0-15,-35 0 16,-36 0 0,-1 0-1,73 0 267,-73 0-267,73 0-15,-37 0 16,37 0-1,-37 0 1,37 0-16,-37 0 16,36 36-1,-71-36 1,0 36 15,71-36-15,-71 0-16,0 0 31,0 0 16,-1 36-47,1-36 47,0 0-32,0 0 17,-1 0-17,-35 35-15,36-35 16,0 0 15,0 0-15,0 0-16,-1 0 31,37 0-15,-36 0 15,-1 0 0,1 0-15,0 0 15,0 0-15,0 0 15,-1 0-15,1 0 15,-36-35 94,36 35-16,0 0-62,-1 0-31,1 0 15,0 0-15,0 0-1,-1 0 16,1 0 1,0 0-17,0 0 17,-36 35 93,-36-35 15,0 0-124,0 0 15,1 0-15,-1 0-1,0 0 1,0 0 15,-35 0-31,35 0 16,0 0-1,-35 0 1,-1 0-16,36 36 16,1-36-1,-37 0 1,36 0-16,1 0 16,-1 0-1,-36 36 1,36-36-1,1 0-15,-37 0 16,36 36 0,1-36-1,-1 0-15,0 0 16,0 0 0,0 35 15,1-35 188,-1 0-204,-36 0 1,1 0-1,35 0-15,0 0 16,-35 0 0,35 0-1,-36 0 1,37 0 0,-37 0 15,36 0-16,1 0 189,-1 0-173,-36 0-31,1 0 15,-1 0 1,36 0-16,-35 0 16,-1 0-1,1 0 1,35 0 0,-36-35 15,1 35-31,-1 0 15,36 0 220,-35 0-220,35 0 1,-35 0 0,35 0-16,-36 0 15,1 0 1,-1 0 0,36 35-16,1-35 15,-37 0 1,36 0 15,-35 0 188,35 0-188,-36 0-15,37 0-16,-37 0 15,1 0 1,-37 0 0,72 0-1,-35 0-15,35 0 16,-35 0-1,35 0 1,0 0 234,0 0-234,-35 0-1,-1 0-15,1 0 16,-1 0 0,1 0-1,-1 0 1,36 0-16,-35 0 15,35 0 1,0 0 0,0 0 202,-35 0-202,35 0 0,0 0-1,0 0 1,-71 0-16,36 0 16,35 0-1,0 0 1,-36 0-16,1 0 15,35 0 1,0 0 0,-35 0-1,35 0-15,-35 0 235,35 0-220,0 0 1,0 0-16,-35 0 16,-1 0-1,36 0 1,1 0-1,-37 0-15,36 0 16,0 36 0,-35-36-1,-1 0-15,1 36 32,35-36-1,0 0 188,0 0-219,1 0 15,-1 0 1,0 0-1,0 0 1,1 0 0,-37 0 15,72-36-31,-36 36 16,1 0 30,-37 0-30,36 0 15,0 0 16,1 0 16,-1 0-32,0 0 141,0 0-94,1 0 0,-1 0-31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5T20:09:04.084"/>
    </inkml:context>
    <inkml:brush xml:id="br0">
      <inkml:brushProperty name="width" value="0.3" units="cm"/>
      <inkml:brushProperty name="height" value="0.6" units="cm"/>
      <inkml:brushProperty name="color" value="#B8F8FA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0,'36'0'219,"0"0"-203,-1 0 15,1 0 0,0 0-31,0 0 31,-1 0-15,1 0 15,0 0 0,0 0-15,0 0 31,-1 0 0,1 0-32,0 0 32,0 0 0,-1 0 31,1 0-62,0 0 15,0 0 16,-1 0-16,1 0 1,0 0-17,0 0 16,0 0-15,-1 0 31,1 0-16,0 0 0,0 0 32,-1 0-1,1 0-46,0 0 47,0 0-32,0 0 31,-1 0-46,1 0 15,0 0 0,-36 36-31,36-36 32,-1 0-17,1 0 17,0 0-1,0 0 16,0 0-16,-1 0 0,1 0 16,0 0 0,0 0-31,-1 0 15,1 0 16,0 0-16,0 0 0,-1 0 16,1 0 0,0 0-16,0 0 16,0 0-31,-1 0 46,1 0-31,0 0 1,0 0-17,-1 0 17,1 0 77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5T20:09:07.058"/>
    </inkml:context>
    <inkml:brush xml:id="br0">
      <inkml:brushProperty name="width" value="0.3" units="cm"/>
      <inkml:brushProperty name="height" value="0.6" units="cm"/>
      <inkml:brushProperty name="color" value="#B8F8FA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0,'36'0'141,"35"0"-125,-35 0 15,36 0-31,-36 0 15,-1 0 1,37 0 0,-36 0-1,-1 0-15,1 0 16,0 0 0,0 0-1,-1 0-15,1 0 16,0 0-1,0 0 1,35 0 15,-35 0-15,0 0 0,0 0-1,35 0-15,-35 0 16,36 0 15,-37 0-15,1 0-1,0 0 1,0 0 0,-1 0 15,1 0-16,0 0 1,0 0 0,35 0 15,-35 0-15,0 0 15,0 0-31,-1 0 15,1 0 17,0 0-17,0 0 1,-1 0 0,1 0-1,0 0 16,0 0 1,0 0-17,-1 0 32,1 0 250,0 0-234,0 0-17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5T20:09:10.929"/>
    </inkml:context>
    <inkml:brush xml:id="br0">
      <inkml:brushProperty name="width" value="0.3" units="cm"/>
      <inkml:brushProperty name="height" value="0.6" units="cm"/>
      <inkml:brushProperty name="color" value="#B8F8FA"/>
      <inkml:brushProperty name="tip" value="rectangle"/>
      <inkml:brushProperty name="rasterOp" value="maskPen"/>
      <inkml:brushProperty name="fitToCurve" value="1"/>
    </inkml:brush>
  </inkml:definitions>
  <inkml:trace contextRef="#ctx0" brushRef="#br0">0 94 0,'36'0'281,"0"0"-234,0 0-47,-1 0 16,1 0-16,36 0 15,-1 0 16,-35 0-31,0 0 16,0-35 0,-1 35-1,1 0-15,0 0 16,0 0 0,-1 0-1,1 0 1,36 0-1,-37 0 17,37 0-32,-36 0 31,0 0-15,-1 0-1,1 0-15,0 0 31,0 0-15,-1 0 0,1 0 15,0 0-15,0 0 30,0 0-46,-1 0 32,37 0-1,-36 0-15,-1 0 15,1 0-16,0 0 1,0 0 15,0 0-31,-1 0 16,1 0 31,0 0-16,0 0 0,-1 0 1,1 0 46,0 0-47,0 0-15,-1 0 15,1 0 0,0 0 16,-36 35-31,36-35 15,0 0-31,-1 0 62,1 0 1,0 0-16,0 0-32,-1 0 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5T20:09:14.119"/>
    </inkml:context>
    <inkml:brush xml:id="br0">
      <inkml:brushProperty name="width" value="0.3" units="cm"/>
      <inkml:brushProperty name="height" value="0.6" units="cm"/>
      <inkml:brushProperty name="color" value="#B8F8FA"/>
      <inkml:brushProperty name="tip" value="rectangle"/>
      <inkml:brushProperty name="rasterOp" value="maskPen"/>
      <inkml:brushProperty name="fitToCurve" value="1"/>
    </inkml:brush>
  </inkml:definitions>
  <inkml:trace contextRef="#ctx0" brushRef="#br0">0 35 0,'0'-35'234,"36"35"-234,0 0 16,0 0-1,35 0 1,-35 0-16,36 0 16,-1 0-1,-35 0 1,35 0-1,1 0-15,-36 0 16,35 0 0,-35 0-1,36 0-15,-1 0 16,-35 0 0,0 0-1,-1 0-15,1 0 16,0 0-1,0 0 17,0 0-1,-1 0-15,1 0 46,0 0-46,0 0-1,-1 0 1,1 0 0,36 0 15,-36 0-16,-1 0 48,1 0-32,0 0-15,0 0 62,-1 0-78,1 0 31,0 0 0,0 0 48,-1 0-17,1 0-15,0 0-31,0 0 15,0 0 0,-1 0 78,1 0 220,0 0-220,0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5T20:09:18.177"/>
    </inkml:context>
    <inkml:brush xml:id="br0">
      <inkml:brushProperty name="width" value="0.3" units="cm"/>
      <inkml:brushProperty name="height" value="0.6" units="cm"/>
      <inkml:brushProperty name="color" value="#B8F8FA"/>
      <inkml:brushProperty name="tip" value="rectangle"/>
      <inkml:brushProperty name="rasterOp" value="maskPen"/>
      <inkml:brushProperty name="fitToCurve" value="1"/>
    </inkml:brush>
  </inkml:definitions>
  <inkml:trace contextRef="#ctx0" brushRef="#br0">0 40 0,'36'0'234,"-1"0"-218,1 0 0,0 0-1,36 0 1,-37 0-16,1 0 16,0 0-1,0 0 1,-1 0-16,1 0 15,0 0 1,0 0 0,-1 0-1,37 0 1,-36 0 15,35 0-31,-35 0 16,0 0-1,35 0 1,-35 0 0,0 0-1,0 0 1,0 0 0,-1 0-16,1 0 31,0 0-16,0 0 1,35 0 15,-35 0-15,0 0 0,0 0-1,-1 0 1,1 0-1,0 0 1,0 0 0,-1 0-1,1 0 1,0 0 0,0 0 15,0 0 0,-1 0 16,1 0-31,0 0 15,0 0 0,-1 0 16,1 0 0,0 0 297,0 0-329,-1 0 16,1 0-15,-36-35-16,36 35 109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5T20:09:21.659"/>
    </inkml:context>
    <inkml:brush xml:id="br0">
      <inkml:brushProperty name="width" value="0.3" units="cm"/>
      <inkml:brushProperty name="height" value="0.6" units="cm"/>
      <inkml:brushProperty name="color" value="#B8F8FA"/>
      <inkml:brushProperty name="tip" value="rectangle"/>
      <inkml:brushProperty name="rasterOp" value="maskPen"/>
      <inkml:brushProperty name="fitToCurve" value="1"/>
    </inkml:brush>
  </inkml:definitions>
  <inkml:trace contextRef="#ctx0" brushRef="#br0">0 72 0,'71'0'234,"-35"-36"-218,0 36-1,35 0 1,-35-36-16,36 36 15,-37 0 1,37 0 0,-36 0-16,-1 0 15,37 0 1,-36 0 0,0 0-1,-1 0-15,1 0 16,0 0-1,35 0 1,-35 0 0,0 0-1,0 0 17,0 0-17,-1 0 16,1 0-31,0 0 16,0 0 15,-1 0-15,1 0 15,0 0-15,0 0-16,0 0 47,-1 0-32,1 0 1,0 0 15,0 0-31,-1 0 31,1 0 1,0 0-1,0 0 16,0 0 15,-1 0 1,1 0 46,0 0-15,0 0-47,-1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5T20:09:27.591"/>
    </inkml:context>
    <inkml:brush xml:id="br0">
      <inkml:brushProperty name="width" value="0.3" units="cm"/>
      <inkml:brushProperty name="height" value="0.6" units="cm"/>
      <inkml:brushProperty name="color" value="#B8F8FA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0,'36'0'250,"35"0"-234,1 0-1,35 0 1,-35 0-1,-1 0-15,-35 0 16,35 0 0,1 0-1,-36 0-15,35 0 16,-35 0 0,36 0-1,-1 0 1,-35 0-16,0 0 15,35 0 1,-35 0 0,36 0-1,-37 0 17,1 0-17,0 0-15,0 0 16,0 0 15,-1 0-15,1 0-16,0 0 15,0 0 17,-1 0-32,1 0 31,0 0 0,0 0-15,0 0-1,-1 0 1,1 0 31,0 0-32,0 0 1,-1 0 15,1 0 16,0 0 0,0 0 109,-1 0-109,1 0-31,0 0-1,0 0 1,0 0 31,-1 0 125,1 0 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5T20:09:27.701"/>
    </inkml:context>
    <inkml:brush xml:id="br0">
      <inkml:brushProperty name="width" value="0.3" units="cm"/>
      <inkml:brushProperty name="height" value="0.6" units="cm"/>
      <inkml:brushProperty name="color" value="#B8F8FA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5T20:09:30.550"/>
    </inkml:context>
    <inkml:brush xml:id="br0">
      <inkml:brushProperty name="width" value="0.3" units="cm"/>
      <inkml:brushProperty name="height" value="0.6" units="cm"/>
      <inkml:brushProperty name="color" value="#B8F8FA"/>
      <inkml:brushProperty name="tip" value="rectangle"/>
      <inkml:brushProperty name="rasterOp" value="maskPen"/>
      <inkml:brushProperty name="fitToCurve" value="1"/>
    </inkml:brush>
  </inkml:definitions>
  <inkml:trace contextRef="#ctx0" brushRef="#br0">0 76 0,'36'0'219,"0"0"-203,0-35-1,35 35 1,36 0-16,251 0 78,-286 0-78,-37 0 16,37 0-1,-36 0 1,0 0 0,35 0-1,-35 0-15,0 0 16,-1 0-1,1 0 1,0 0-16,0 0 16,0 0-1,-1 0 1,1 0 0,36 0-1,-37 0 16,1 0-31,0 0 16,0 0 15,35 0-15,-35 0 31,0 0-32,0 0 17,-1 0-1,1 0 0,0 35 32,0-35-1,-1 0 63,1 0 281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2T17:41:55.1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2T17:14:49.3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0,'36'0'31,"-1"0"1,1 0 14,0 0-30,0 0 0,-1 0 15,1 0-15,0 0 15,0 0-16,0 0 32,-1 0 0,1 0-16,0 0 48,0 0-1,-1 0-47,1 0-15,0 0 30,0 0 1,-1 0 16,1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2T17:42:25.5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fitToCurve" value="1"/>
    </inkml:brush>
  </inkml:definitions>
  <inkml:trace contextRef="#ctx0" brushRef="#br0">715 250 0,'0'72'156,"0"-37"-140,0 73-1,0-37 1,0 37-16,0 70 16,36-34-1,0 70 1,-36 37-16,0-37 15,36 72 1,-36-35 0,0 35-1,0-71-15,0-36 16,0-36 0,0-36-1,0-35-15,0-37 31,0 1 204,0 36-220,0-1-15,0 1 16,0-1 0,0 37-1,0-1 1,0 0-16,0 36 16,0-35-1,0-1 1,0 0-1,0-35 1,0 35-16,0-71 16,0 0-1,0 35-15,0-35 16,0 0 218,0 35-218,0 1 0,0 0-16,0 35 15,0 0 1,0 1-1,0 35-15,0-36 47,0 179-47,0-179 16,0 1-16,35-37 16,-35-35-1,0 0 1,0 0-1,0-1 17,0 1-1,0 0 0,0 0 32,0 0-48,36-36 1,-36 35 31,36 1 93,-36 0-108,0 0-1,36-36 31,-36 35-30,0 1 171,0 0 16,0-72 109,0-35-297,0 35-15,0 0 15,0-35 0,0 35-15,0 0-1,0 0 1,0 0 0,0 1-1,0-1 16,0 0-15,0 0 0,0 1 15,0-1 0,0 0-15,0 0-1,0 0 17,0 1-17,0-1 1,0 0 15,0 0-15,0 1-1,0-1 1,0 0 0,0 0 15,0 1 0,0-1-15,0 0 15,0 0-15,0 0 15,0 1-15,0-1-1,0 0 16,0 0-15,0 1 0,0-1 15,0 0 297,0-71-312,0 35 15,0 36-15,0-71-16,0 71 15,0 0 1,0 1-1,0-37-15,0 36 16,0 1 0,0-1-1,0 0 1,0 0 31,0 0-47,0 1 47,0-1-16,0 0 16,0 0-32,0 1 17,0-1-1,0 0-15,0 0-1,0 1 1,0-1 15,0 0-31,0 0 16,0 0 15,0 1-31,0-1 16,0 0 280,0-35-280,0 35 0,0-36-16,0 1 15,0-1 1,0 1 0,0-37-16,0 72 15,0 1 1,0-1-1,0-36 1,0 37-16,0-1 16,0-36-1,0 37 1,0-1 0,0 0-16,0 0 31,0-35 0,0 35-15,0 0-1,0 0 1,0 1 0,0-1 15,0 0-16,0 0 32,0 0 203,0 1-234,0-1-16,0-36 16,0 37-1,0-37 1,0 0-1,0-35-15,0 71 16,0-35 0,0-1-1,0 36-15,0-35 16,0 35 0,0 0-1,0 1 1,0-1-1,0 0 1,0 0 0,0 1-1,0-1 1,0 0 0,0 0-1,0 0 32,0 1-16,0-1-15,0 0 0,0-35-1,0 35 16,0 0-15,0 0-16,0 0 16,0 1 249,0-1-249,0 0 0,0-35-16,0 35 15,0-36-15,0 36 16,0 1-1,0-37 1,0 36-16,0-35 16,0 35-1,0-35 1,0-1 0,0 36-1,0 0 1,0 1 15,0-1 0,0 0-15,0 0 78,0 1 15,0-1-31,0 0 47,-36 36 203,0 0-250,0 0-46,1 0 30,-1 0 1,0 0-16,0 0-32,0 0 48,1 0-1,-1 0-15,0 0 16,0 0-48,36 36 1,-35-36 15,-1 0 16,0 0 0,0 0-16,1 0 32,-1 0 46,0 0 16,0 0-47,0 0 47,36 36 156,0-1-187,0 1-16,0 0-62,0 0 15,0-1 16,0 1-31,0 0-16,0 0 31,0 0-16,0-1 17,0 1-1,0 0-15,0 0-1,0-1 1,0 1-1,0 0 1,0 35 15,0-35-15,0 0 0,0 0-1,0 0 1,0-1-1,0 1 1,0 0 0,0 0 359,0-1-360,0 1 1,-35 0 0,35 36-1,-36-37 1,36 1-1,0 0 32,0 107-47,0-107 32,-36-36-32,36 36 15,0-1 1,0 1-1,0 0 1,0 0 15,0 35-15,0-35 15,0 0 0,0-1 16,0 1-47,0 0 47,0 0-16,0 0 16,0-1-31,0 1 31,0 0-16,0 0 0,0-1-15,0 1 0,0 0 15,0 0 0,0 0-31,0-1 16,0 37 15,0-36-15,0-1 15,0 1 375,0 0-359,0 0-31,0 0 15,0 35-16,0-35 1,36-36 0,-36 36-1,0-1 1,0 1 0,0 0 30,0 0 1,0 0-15,0-1-17,0 1 16,0 0 1,0 0-17,0-1 1,0 1 0,0 0-1,0 0 1,0-1-1,0 1 1,0 36 0,0-36 15,0-1-15,0 37 15,0-36-16,0-1 17,0 1-1,0 0-15,0 0 15,36-36-16,-36 36 17,0-1 311,0 1-327,0 0 15,0 0-15,0-1-16,0 1 16,0 36-1,0-36 1,0-1-16,0 37 15,0-36 1,0-1 15,0 37-15,0-36-16,0-1 31,0 1-31,0 0 16,0 0-1,-36 0 17,36-1-32,0 1 31,0 0-15,0 0-1,0-1 16,0 1 1,0 0 15,0 0-16,0 0 0,0-1 0,0 1 16,0 0-47,0 0 31,0-1 1,0 1-17,0 0 1,0 0 0,0 0 46,0-1 235,0 1-266,0 0-15,0 0-1,0-1 1,0 1 0,0 0-16,0 36 31,0-37 0,0 37-15,0-36 15,0-1 0,0 37-15,0-36 0,0-1 15,0 1-16,0 0 1,0 0 15,0 0-15,0-1 15,0 1 0,0 0 1,0 0-1,0-1-15,0 1-1,0 0 16,0 0 1,0 0-1,0-1-15,0 1 30,0 0-14,0 0 15,0-1-32,0 1 48,0 0 437,36-36-485,-36 36 32,0 0 0,0-1-16,35-35 407,1 0-360,0 0-31,0-35 0,0 35 0,-1 0-47,1 0 62,0 0-15,0 0 15,-1 0-30,1 0 46,0 0 0,0 0-31,-1 0 0,1 0-16,0 0 31,0 0-30,0 0 15,-36-36 109,0 0-109,0 0-16,0 0 16,-36 1-32,36-1 17,-36 36-32,36-36 15,-36-35 17,0 71-17,1-36 1,35 0 15,-36 36-31,0 0 16,0 0-1,1 0 1,-1 0 0,0 0 15,0 0-16,36 36-15,-35 0 16,70-108 78,1 36-94,0 0 15,0-71 1,-1 71 0,-35 1-16,36-1 15,-36 0 1,0 0 0,0 0-1,36-71 251,0 36-251,-1-72-15,1 35 16,-36 1 15,36-108-15,-36 287 31,-72-1-32,37 108 1,-37-36 0,-35 72-16,-36 0 15,35-37 1,37-70 0,-1-37-1,37 1-15,-1-72 31,72-36 16,-36-107-31,71 36 0,-35-1-16,0 1 15,-36 35 1,71-35-1,-35 0-15,-36 35 16,72 37 0,-72-1-1,0 0 1,0 0-16,35 36 31,-35 36 0,0 0-15,0 35 0,0 1-1,0-36 1,36-72 31,36-36-32,-37-35 1,1-36 0,0 36-16,0-1 15,-36 37 1,0 35 0,0-36-1,0 251 32,0-71-31,0-1-1,-36-71 1,36-1 0,0-70 30,0-108-46,0-36 16,36-72 0,-1 37-1,1-37 1,0 108-16,0 0 16,-36 36-1,0 71 1,-36 215 31,0-72-32,0 0-15,-35 72 16,35-107 0,0-1-1,1 1 1,35-1-16,-36-71 15,0 36 1,36-72 0,0-71-1,0-36 1,0 0 0,36 0-1,0 36 1,-1-1-16,-35 1 15,0 214 64,0 36-79,0 36 15,0-72 1,0 37-1,-35-37-15,-1 0 16,36-71 0,0-179 46,36 36-62,-1-37 16,-35 37-1,0 0 1,36 35-16,-36 1 16,0 35 15,0 72-15,0 35-1,0 37 1,-36-1-1,36-36-15,0-35 16,0 36 0,0-287 46,0-71-46,72-143-16,35-36 15,36-36 1,-71 107 0,-36 215-1,-36 108-15,-72 142 47,36 108-47,-71 107 16,71-107-1,-35 36 1,-1 0 0,1-37-1,-1 1 1,72-107-16,-71-1 16,71-285 30,35 35-30,1-107 0,36-36-16,-1 0 15,-35 71 1,0 37 0,-36 106-1,35 108-15,-35 36 47,-35 71-31,-1 72-16,0 36 15,36-72 1,-36 72 0,1-1-16,-1-35 15,0-71 1,36-37-16,0-107 47,0-107-32,0-71-15,0-1 16,0 36 0,0 0-1,0 72-15,0 35 16,0 108 31,0 71-47,0 72 15,-36-36 1,1 1 0,35-37-16,-36 0 15,36-35 1,0-358 62,0-36-78,0 0 16,0 71-1,0 37 1,0 70-1,36 73-15,-36-36 16,0 71 0,35 36-1,-35 36 32,0 71-31,0-36-1,0 37 1,0-37-16,0-35 16,0 0-1,0 35-15,0-106 78,0-37-62,0 1 0,0-1-16,0 0 15,0-35 1,36-36 0,-36 36-1,36-1-15,0 73 16,-36 106 31,0-35-32,0 0 1,0-1 0,0 1-16,0 0 15,0 0 16,0 0-31,0-1 16,0 37 0,0-36 15,0-1-15,0-106 62,35-36-63,-35-1-15,36 1 16,-36-36 0,0 35-1,0 144 48,0 0-63,0 0 15,0 0 17,-36-36 264,36 35-233,0 1-47,0 36-1,0-1 16,0 1-31,0-36 16,-35 35-16,35 1 16,-36 35-1,36-35 1,0-1 0,0-35-16,0 0 15,0-72 32,0-71-31,0 35-1,-36-35 1,0-108-16,1-107 16,35 72-1,-36-1 1,0 108-16,36 36 15,-36 35 1,36 36 0,0 1-1,0 70 32,0 37-47,0-36 16,0 0-1,0 35 1,0-35 0,0 0-16,0-1 47,0 1-1,0 0 17,0 0-1,-36-36-15,36 36-31,-35-36 62,-1 0-47,36 35 79,0 1-110,0 0 62,0-72 63,0 0-109,0 1-1,0-1 17,0 0-17,0 0-15,0 0 63,0 1-16,0-1 0,0 0-32,0 0 16,0 1 1,0-1 15,36 0 15,-1 36 16,1 0-47,0 0 16,0 0-31,0 0 15,-1 0 0,1 0-15,0 0 0,-36 36-1,36 0 32,-36-1-31,0 1 15,0 0-15,0 0-16,0 35 31,0-35-15,0 0-1,0 0 1,0-1-1,0 1 1,0 0-16,0 0 16,35 35 46,1-71-31,0 0-15,-36-36 0,36-35-1,-36 35 17,35-35-17,1 71 1,-36-36-16,0 0 15,0 0 1,0 0 0,36 36-1,-36-35 1,36-1 46,0 36-30,-36-36 15,35 36-47,1 0 46,-36-36-30,36 36 0,0 0 46,-36-35 32,0 70 187,0 1-234,0 0-31,0 0 31,0-1-32,35-35 1,-35 36-1,0 0 1,0 0 0,0 0 15,0-1-15,0 1-1,0 0 48,0 0-48,0-1 360,0 1-359,0 0 0,0 0-1,0-1 1,0 1-1,0 0-15,0 0 16,0 0 0,0-1-1,0 1 1,0 0-16,36 0 31,-36-1-15,0 1-1,0 0 17,0 0-17,0 0-15,0-1 47,0 1-31,0 36 15,0-37-15,36 1-1,-36 0 1,0 0 15,0 0 282,0-1-298,0 1-15,0 0 47,0 35-47,0-35 16,0 0-16,0 35 15,0-35 1,0 0 0,0 36-16,0-37 15,0 37 17,0-36-32,0-1 31,0 1-16,0 0 1,0 0 15,0 0-15,0-1-16,0 37 16,0-36 15,0-1-16,0 1 17,0 0 280,0 0-312,0 0 16,0-1-1,0 37 1,0-1-16,0-35 16,0 0-1,0 36 1,-36-37-16,36 1 16,0 0-1,0 35 1,0-35-1,0 0-15,0 0 16,0-1 15,0 1-31,0 0 16,0 36 15,0-37-15,0 37-1,0-36 17,0-1-17,0 1 282,0 0-266,0 0-15,0 0 0,0-1-1,0 1 1,0 36-16,0-37 16,0 1-1,0 36 1,0-36-16,0-1 15,0 1 1,0 0 0,0 0-16,0-1 15,0 1 1,0 0 0,0 0-1,0-1-15,0 1 16,0 36-1,0-36 17,0-1-32,0 1 15,0 0 1,0 0 0,-36-1 265,36 1-266,0 0 1,0 0 0,0 0-16,0 35 15,0 1 1,0-37 0,-35 1-1,35 36 1,0-36-16,0-1 15,0 1 1,0 0-16,0 0 16,0-1 15,0 1-15,0 0-1,0 0 16,0 0 1,0-1-1,0 1-15,0 0 15,0 0 0,0-1 0,0 1-31,0 0 47,0 0-31,0-1-1,0 1 1,0 0 0,0 0 31,0 0-32,0-1 1,0 1 15,0 0-15,0 0 31,35-1-47,-35 1 46,0 0-30,0 0 31,0 0-31,36-36-16,-36 35 46,0 1 33,36-36-64,-36 36 126,0 0-79,0-1 16,0 1-15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2T17:43:04.26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0,'36'0'360,"0"0"-298,0 0-31,0 0 63,-1 0-63,1 0 141,0 0-125,0 0 31,-1 0-47,1 0 48,0 0-17,0 0-15,0 0-16,-1 0 32,1 0-16,0 0-1,0 0-14,-1 0 15,1 0-1,0 0 1,0 0-15,-1 0-1,1 0 16,0 0 0,0 0 15,0 0-46,-1 0 31,1 0 15,0 0 1,0 0-32,-1 0 31,1 0 1,0 0 46,0 0-46,0 0-16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2T17:43:08.72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fitToCurve" value="1"/>
    </inkml:brush>
  </inkml:definitions>
  <inkml:trace contextRef="#ctx0" brushRef="#br0">0 74 0,'36'0'328,"0"0"-312,-1 0 31,1 0 0,0-36-16,0 36-16,-1 0 17,1 0 15,0 0-16,0 0 16,0 0-16,-1 0 16,-35-35 15,36 35-46,0 0 46,0 0-15,-1 0 0,1 0 63,0 0-64,0 0-14,-1 0 46,1 0-16,0 0-30,0 0-17,0 0 32,-1 0 0,1 0 47,0 0-47,0 0 31,-1 0 0,1 0-31,0 0-32,0 0 63,0 0 32,-1 0 30,1 0-108,0 0 155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2T17:43:13.40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0,'36'0'266,"0"0"-250,0 0-1,-1 0 1,1 0-16,0 0 31,0 0-15,-1 0-16,1 0 15,0 0 17,0 0-17,0 0 17,-1 0-1,1 0 0,0 0 0,0 0-15,-1 0 15,1 0 16,0 0 0,0 0-47,-1 0 47,1 0 0,0 0-16,0 0 0,0 0 16,-1 0 0,1 0-16,0 0-15,0 0 31,-1 0 31,1 0-31,0 0-16,0 0 47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2T17:43:16.42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0,'36'0'250,"36"0"-219,-36 0 0,-1 0 1,1 0-32,0 0 15,0 0 16,-1 0-31,37 0 32,-36 0-1,0 0-15,-1 0-1,1 0 1,0 0 31,0 0-32,-1 0 1,1 0 15,0 0 0,0 0 1,-1 0-17,1 0 32,0 0-16,0 0-15,0 0 31,-1 0-47,1 0 47,0 0-16,0 0 16,-1 0-31,1 0 15,0 0 141,0 0 46,0 0-155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2T17:43:18.65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0,'36'0'62,"0"0"1,0 0-16,-1 0-1,1 0-30,0 0 15,0 0 1,-1 0-1,1 0-16,0 0 17,0 0-1,0 0 16,-1 0 15,1 0 63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2T17:43:23.94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0,'36'0'328,"0"0"-312,-1 0 0,1 0-1,0 0 1,0 0 0,0 0-16,35 0 15,-35 0 1,0 0-1,-1 0-15,1 0 16,36 0 15,-37 0-15,1 0 15,0 0-31,0 0 31,0 0-15,-1 0 15,1 0-15,0 0 15,0 0 0,-1 0 32,1 0-47,0 0 46,0 0-31,0 0 32,-1 0-48,1 0 126,0 0-94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2T17:43:26.39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fitToCurve" value="1"/>
    </inkml:brush>
  </inkml:definitions>
  <inkml:trace contextRef="#ctx0" brushRef="#br0">0 39 0,'36'0'234,"0"0"-218,0 0-1,0 0 1,-1 0 15,1 0-15,0 0 0,0 0 15,-1 0-16,1 0 17,0 0-1,0 0 0,-1 0 0,1 0-15,0 0 15,0 0 16,0 0 0,-1 0-16,1 0 1,0 0 14,-36-36-30,36 36 15,-1 0-15,1 0 31,0 0-16,0 0 16,0 0-31,-1 0 62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2T17:43:28.63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0,'35'0'281,"1"0"-265,0 0 0,36 0-16,-37 0 15,1 0 1,0 0 0,0 0-16,-1 0 15,37 0 1,-36 0-1,-1 0 1,1 0-16,0 0 16,0 0-1,0 0 1,-1 0 0,1 0 15,0 0-16,0 0 17,-1 0-17,1 0 17,0 0-17,0 0 32,0 0 16,-1 0-17,1 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2T17:43:30.99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0,'72'0'219,"-36"0"-204,35 0 1,-35 0-1,0 0-15,0 0 16,-1 0 0,1 0-1,0 0-15,0 0 32,-1 0-17,1 0 16,0 0-15,35 0 0,-35 0 15,0 0 0,0 0-15,0 0 15,-1 0 0,1 0 16,0 0 78,0 0-78,-1 0 0,1 0 15,0 0 1,0 0-47,0 0 46,-1 0 172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2T17:15:24.5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fitToCurve" value="1"/>
    </inkml:brush>
  </inkml:definitions>
  <inkml:trace contextRef="#ctx0" brushRef="#br0">0 341 0,'35'0'328,"1"0"-312,0 0-16,35 0 15,-35 0 1,36 0 0,-36 0-16,35 0 15,-35 0 1,35 0-1,-35 0-15,0 0 16,0 0 0,-1 0-1,37 0 1,0 0-16,-1 0 31,-35 0-15,0 0-16,-1 0 312,73-36-296,-1 0-16,72 36 16,36 0-1,-1 0 1,1 0-1,35 0-15,37 0 16,-37 0 0,-71 0-1,-72 0 1,0 0-16,-71-35 266,36 35-251,35-36 1,36 36-1,-35-36 1,35 36-16,-36 0 16,36 0 15,-36 0-31,36 0 16,-35 0-16,-1 0 15,-35 0 1,-37 0-1,1-36 251,36 0-250,-36 36-16,35 0 15,36 0 1,1 0 0,-1 0-1,-35-35-15,35 35 16,36 0-1,-36 0 1,-35 0-16,-1 0 16,-35-36-1,0 36 267,36 0-267,-1 0-15,-35 0 16,35 0-1,-35 0 1,36 0 0,-1 0-16,1 0 31,-36 0 0,-1 0 32,1 0 15,0 0-63,0 36 17,0-1-1,-1 1 0,1-36 0,0 36-15,-36 0 15,36-36-31,-1 0 47,1 36 0,0-36 31,-36 35-62,36-35 62,-36 36-62,35-36-1,1 0 110,-36 36 141,0 0-251,0-1 32,0 1 0,0 0 78,0 0-62,0-1 15,0 1 62,-36-36 251,1 0-375,-1 0 15,0 0-15,0 0-1,1 0 16,-1 0-31,0 0 32,0 0-17,1 0 1,-1 0 15,0 0-15,0 0-1,0 0 32,1 0-31,-1-36 15,0 36-15,0 0 296,1 0-265,-1 0-16,0 0 1,0 0-32,0 0 15,1 0 1,-1 0 0,0 0-1,0 0-15,1 0 31,-1-35-15,36-1-16,-36 36 31,0 0-15,0 0 234,1 0-219,-1 0 0,0 0-15,0 0 0,1 0-1,-1 0 1,0 0 0,36 36-1,-36-36 1,1 0 234,-1 0-235,0 0 1,-36 0 15,37 0-31,-1 0 16,0 0 0,0 0-1,36 35-15,-71-35 16,35 0 15,0 0-15,0 0 234,1 0-235,-37 0 1,36 0 0,1 0-1,-1 0 1,-36 0-16,36 0 31,1 0 219,-1-35-234,0 35 15,0 0-31,1 0 16,-1 0-1,0 0 1,0 0-16,-35 0 15,35 0 1,0 0 0,0 0-1,1 0-15,-1 0 250,0 0-218,0 0-32,1 0 31,-1 0-16,0 0-15,36 35 16,-72-35 0,37 0 15,-1 0 250,-36 0-265,37 0 15,-37 0-31,36 0 16,0 0-1,1 0 17,-1 0 218,0 0-235,0 0-15,1 0 16,-37 0 15,36 0-15,0 0-1,1 0 1,-1 0 0,36 36 30,-36-36 158,0 0-189,1 0 1,-1 0-1,0 0-15,-35 0 16,35 0 0,0 0-1,0 0-15,-35 0 16,35 0 15,0 0 188,-35 0-157,-1 0-62,36 0 32,0 0-17,1 0-15,-1 0 16,0 0 15,0 0-15,1 0 218,-1 0-218,0 0-1,-36 0 17,37 0-17,-1-36-15,0 36 16,-35 0 0,35 0-1,0 0 16,0 0 219,0 0-234,1 0 0,-1 0-1,0 0-15,-35 0 32,35 0-1,0 0-31,0 0 15,1 0 17,-1 0 218,0-35-219,-71 35-31,71 0 31,0 0-15,0 0-16,1 0 15,-1 0 251,-36 0-250,36 0-1,1 0 1,-1 0-16,0 0 16,0 0-1,1 0 1,-1 0-1,0 0 1,0 0-16,0 0 16,1 0 218,-1 0-203,0 0-15,0 0 0,1 0-1,-37 0 1,36 0 15,1 0 0,-1 0 251,-36 0-220,36 0-31,1 0 16,-1 0-16,0 0 79,0 0 140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2T17:43:31.07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2T17:43:36.4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fitToCurve" value="1"/>
    </inkml:brush>
  </inkml:definitions>
  <inkml:trace contextRef="#ctx0" brushRef="#br0">0 45 0,'36'0'297,"-1"0"-297,1-36 15,36 36 1,-1 0 0,-35 0-16,0 0 15,35 0 1,-35 0-1,0 0-15,0 0 16,35 0 0,-35 0 15,0 0-31,0 0 16,-1 0 15,1 0-31,0 0 31,0 0 0,-1 0-15,1 0 15,0 0 16,0 0-31,0 0 46,-1 0 48,1 0 15,0 0 312,0 0-406,-1 0 219,-35 36-156,36-36 31,0 0-62,-36 35-48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2T17:43:39.40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fitToCurve" value="1"/>
    </inkml:brush>
  </inkml:definitions>
  <inkml:trace contextRef="#ctx0" brushRef="#br0">0 22 0,'36'0'281,"-1"0"-249,1 0-1,0 0-16,0 0 1,0 0 0,-1 0 15,1 0 0,0 0-15,0 0-1,-1 0 32,1 0-15,0 0 46,0 0-31,0 0-1,-1 0-30,1 0 31,0 0 0,0 0-16,-1 0-15,1 0 31,0 0-16,0 0 16,-1 0-32,1 0 32,0 0 0,0 0 0,0 0-16,-1 0 0,1 0 48,0 36-17,0-36-15,-1 0 62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2T17:43:39.49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2T20:28:44.8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0,'36'0'156,"-1"0"-141,1 0 1,0 0 15,0 0 16,0 0-16,-1 0 63,1 0 0,0 0 15,0 0-62,-1 0-31,1 0 31,0 0 15,0 0 188,0 0-31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2T20:28:54.0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fitToCurve" value="1"/>
    </inkml:brush>
  </inkml:definitions>
  <inkml:trace contextRef="#ctx0" brushRef="#br0">286 39 0,'-35'0'125,"-1"0"-79,0 0 17,0 0-16,0 0-16,36-36 16,-35 36-16,-1 0 94,0 0 297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2T20:31:12.030"/>
    </inkml:context>
    <inkml:brush xml:id="br0">
      <inkml:brushProperty name="width" value="0.3" units="cm"/>
      <inkml:brushProperty name="height" value="0.6" units="cm"/>
      <inkml:brushProperty name="color" value="#E90909"/>
      <inkml:brushProperty name="tip" value="rectangle"/>
      <inkml:brushProperty name="rasterOp" value="maskPen"/>
      <inkml:brushProperty name="fitToCurve" value="1"/>
    </inkml:brush>
  </inkml:definitions>
  <inkml:trace contextRef="#ctx0" brushRef="#br0">0 39 0,'36'0'141,"-1"0"-126,1 0 17,0 0 15,0 0 31,0 0 15,-1 0 95,1 0-47,0 0-16,0 0 31,-1 0-16,1 0 64,0 0 30,0 0-156,-36-36-31,36 36 172,-1 0-1,1 0 548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2T20:33:40.13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0,'36'0'187,"0"0"-140,-1 0 31,1 0-46,0 0 93,0 0-16,0 0 32,-1 0-63,1 0 31,0 0 32,0 0-48,-1 0-61,1 0 77,0 0 94,0 0 47,-1 0-94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2T20:34:00.28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fitToCurve" value="1"/>
    </inkml:brush>
  </inkml:definitions>
  <inkml:trace contextRef="#ctx0" brushRef="#br0">0 39 0,'36'0'94,"-1"0"-78,1 0 93,0 0-46,0 0 30,0 0-46,-1 0 63,1 0 15,0 0 0,0 0-47,-36-36-31,35 36 46,1 0 1,0 0-16,0 0 0,0 0 16,-1 0 94,1 0-1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2T20:34:22.62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fitToCurve" value="1"/>
    </inkml:brush>
  </inkml:definitions>
  <inkml:trace contextRef="#ctx0" brushRef="#br0">0 36 0,'36'0'156,"0"-36"-140,-1 36 15,1 0-15,0 0 31,0 0-47,-1 0 46,1 0 17,0 0 15,0 0 16,0 0-47,-1 0 0,1 0-16,0 0 47,0 0-31,-1 0 93,1 0 235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2T17:16:05.3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fitToCurve" value="1"/>
    </inkml:brush>
  </inkml:definitions>
  <inkml:trace contextRef="#ctx0" brushRef="#br0">0 118 0,'36'0'344,"0"0"-329,0 0 1,-1 0-1,37 0 1,-36 0 15,0 0-15,-1 0 0,1 0-1,0 0 1,0 0 31,-1 0 0,1 0-16,0 0 31,0 0 32,-1 0-31,1 0-32,0 0 31,0 0-15,0 0 31,-1 0-31,1 0 16,0 0-1,0 0 1,-1 0-16,1 0-16,0 0 16,0 0 437,0 0-453,-1 0-31,1 0 32,-36-35-1,36 35-31,0 0 47,-1 0-47,1 0 47,0 0-1,0 0-14,0 0-1,-1 0 31,1 0-15,0 0 0,0 0-31,-1 0 31,-35-36-32,36 36 17,0 0-1,0 0 0,-1 0 0,-35-36-15,36 36 15,0 0 16,0 0-16,0 0-15,-1 0 31,1 0-16,0 0-15,0 0 31,-1 0-16,1 0 31,0 0-15,0 0-16,0 0 16,-1 0-15,1 0-1,0 0 0,0 0-15,-1 0 31,1 0-32,0 0 1,0 0 31,0 0 15,-1 0-31,1 0 1,0 0 15,0 0-1,-1 0-14,1 0-17,0 0 17,0 0 30,0 0-46,-1 0-1,1 0 17,0 0 14,0 0-14,-1 0-17,1 0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2T17:16:09.9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fitToCurve" value="1"/>
    </inkml:brush>
  </inkml:definitions>
  <inkml:trace contextRef="#ctx0" brushRef="#br0">0 41 0,'36'0'375,"0"0"-344,-1 0-15,1 0-16,0 0 16,0 0-1,0 0 1,35 0-16,-35 0 15,0 0 1,-1 0 0,1 0-16,36 0 31,-37 0 0,1 0-31,0 0 16,0 0 15,0 0 0,-1 0 1,1 0 14,0 0-14,0 0-17,-1 0 17,1 0-17,0 0 16,0 0 1,0 0-1,-1 0-15,1 0 15,0 0 0,0 0 0,-1 0-15,1 0 15,0 0 0,0 0 1,0 0-17,-1 0 1,1 0 15,0 0 0,0 0 1,-1 0-17,1 0 17,0 0-17,0 0 16,-1 0-15,1 0 0,36 0 15,-36 0-15,-1 0-1,1 0 1,0 0-1,0 0 1,-1 0 15,1 0-15,0 0 15,0 0 16,0 0-31,-1 0 15,1 0-15,0 0 15,0 0 0,-1 0-31,1 0 16,0 0 15,0 0 0,0 0-15,-1 0-1,37 0 32,-36 0-47,-1 0 47,1 0-31,0 0 328,0 0-313,35 0-16,-35 0 17,0 0-17,0 0 17,-1 0-17,1-36 1,0 36 531,0 0-485,-1 0-62,1 0 47,0 0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2T17:17:57.7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fitToCurve" value="1"/>
    </inkml:brush>
  </inkml:definitions>
  <inkml:trace contextRef="#ctx0" brushRef="#br0">0 25 0,'36'0'250,"-1"0"-234,1 0-1,0 0 1,0 36-16,-1-36 16,1 0-1,36 36 1,-36-36-1,-1 0 1,1 0 0,0 0-1,-36 36 1,36-36 0,-1 0 15,1 0 16,0 0-32,0 0 32,-1 0 0,1 0 0,0 0-31,0 0-1,35 0 16,-35 0-15,0 0 15,0 0-15,-1-36-16,1 36 16,0 0 15,0 0-16,0 0 1,-1 0 312,37 0-297,-36 0-15,-1 0 0,1 0-16,36 0 15,-36 0 1,-1 0 0,37-36-16,-1 36 15,-35 0 1,0 0-1,71 0 1,-71-36-16,0 36 16,0 0-1,-1 0 1,1 0-16,0 0 16,0 0 15,-1 0 0,1 0-31,0 0 16,36 0-1,-37 0 17,1 0-1,0 0-16,0 0 1,-1 0 15,1 0-15,0 0 15,0 0-31,0 0 47,-1 0-31,1 0 15,0 0-15,0 0-1,-1 0 1,1 0 15,0 0-31,0 0 31,0 0-15,-1 0 0,1 0 15,0 0-31,0 0 15,-1 0 1,1 0 15,0 0 1,0 0-17,-1 0 1,1 0 31,-36 36-32,36-36 17,0 0 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2T17:18:09.2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fitToCurve" value="1"/>
    </inkml:brush>
  </inkml:definitions>
  <inkml:trace contextRef="#ctx0" brushRef="#br0">3241 153 0,'-71'0'235,"35"0"-220,0 0-15,-35 0 16,-1 0 0,1 0-1,-1 0-15,36 0 16,1 0 0,-37 0-1,36 0 1,-35 0-1,35 0 32,0 0 219,0 0-250,-35 0-1,35 0 1,-35 0-1,35 0 1,0 0 0,-36-36-16,1 36 15,35 0 1,-35 0 0,35 0-1,0 0-15,0 0 16,1 0 234,-1 0-235,-36 0 17,36 0-17,-35 0-15,-1 0 16,1 0 0,-1 0-1,1 0-15,-1 0 31,36 0 1,1-35 202,-37 35-203,36 0-15,0 0-16,-35-36 16,35 36-1,-35 0 1,35-36-16,0 36 15,0 0 1,0 0 0,1 0-1,-1 0-15,0 0 16,-35 0 0,35 0-1,0 0 16,0 0-15,1 0 0,-1 0 15,0 0 0,0 0 0,0 0 32,36 36 15,-35-36-62,-1 0 109,36 36-94,-36-36 0,0 0 94,36 35-78,-35-35 16,-1 0 62,0 0-94,72 0 266,-36 36-266,36-36 0,-1 0 0,1 0 16,0 0-31,0 0 15,-1 0 32,1 0-1,0 0-31,0 0 16,0 0 16,-1 0-16,1 0-16,0 0 16,0 0-16,-1 0 16,1 0-31,0 0 15,0 0 0,-1 0 16,1 0-16,0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2T17:18:13.1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0,'36'0'328,"0"0"-296,-36 35-32,36-35 31,-1 0-16,1 0 1,0 0 31,0 0-16,0 0 16,-1 0-16,1 0 32,0 0-32,0 0 47,-1 0-62,1 0 62,0 0-16,-36 36-62,36-36 32,-1 0-1,1 0 16,0 0 0,0 0 0,0 0-16,-1 0 16,1 0-16,0 0 16,0 0-32,-1 0 32,1 0 16,0 0-16,0 0-16,0 0 16,-1 0 0,1 0 0,0 0-16,0 0 0,-1 0 0,1 0 16,0 0-16,0 0 16,0 0-15,-1 0 14,1 0-14,0 0-1,0 0 16,-1 0-16,1 0 16,0 0-31,0 0 30,-1 0-14,1 0-1,0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2T17:18:15.4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fitToCurve" value="1"/>
    </inkml:brush>
  </inkml:definitions>
  <inkml:trace contextRef="#ctx0" brushRef="#br0">0 42 0,'36'0'297,"-1"0"-281,1 0 15,0 0 0,0 0-15,0 0-16,-1 0 16,1 0 31,0 0-16,0 0-16,-1 0 17,1 0-1,0 0 0,0 0-15,0 0 15,-1 0 0,1 0 16,0 0-47,0 0 63,-1 0-16,1 0 15,0 0-31,0 0 32,-1-36-32,1 36 16,0 0-47,0 0 47,0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E2A68-DF8D-42E7-9FE0-4AC1A6B93EDA}" type="datetimeFigureOut">
              <a:rPr lang="es-MX" smtClean="0"/>
              <a:t>18/09/2020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7245C-9BFC-4DEA-8100-76C33A11BA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1296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245C-9BFC-4DEA-8100-76C33A11BAC9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936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85FC-6BE7-4A85-82E1-310A5A282310}" type="datetimeFigureOut">
              <a:rPr lang="es-MX" smtClean="0"/>
              <a:t>18/09/2020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1311-8B1A-41B3-BDD7-F9AAD5125E27}" type="slidenum">
              <a:rPr lang="es-MX" smtClean="0"/>
              <a:t>‹Nº›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53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85FC-6BE7-4A85-82E1-310A5A282310}" type="datetimeFigureOut">
              <a:rPr lang="es-MX" smtClean="0"/>
              <a:t>18/09/2020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1311-8B1A-41B3-BDD7-F9AAD5125E2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109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85FC-6BE7-4A85-82E1-310A5A282310}" type="datetimeFigureOut">
              <a:rPr lang="es-MX" smtClean="0"/>
              <a:t>18/09/2020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1311-8B1A-41B3-BDD7-F9AAD5125E2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980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85FC-6BE7-4A85-82E1-310A5A282310}" type="datetimeFigureOut">
              <a:rPr lang="es-MX" smtClean="0"/>
              <a:t>18/09/2020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1311-8B1A-41B3-BDD7-F9AAD5125E2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994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85FC-6BE7-4A85-82E1-310A5A282310}" type="datetimeFigureOut">
              <a:rPr lang="es-MX" smtClean="0"/>
              <a:t>18/09/2020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1311-8B1A-41B3-BDD7-F9AAD5125E27}" type="slidenum">
              <a:rPr lang="es-MX" smtClean="0"/>
              <a:t>‹Nº›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45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85FC-6BE7-4A85-82E1-310A5A282310}" type="datetimeFigureOut">
              <a:rPr lang="es-MX" smtClean="0"/>
              <a:t>18/09/2020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1311-8B1A-41B3-BDD7-F9AAD5125E2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435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85FC-6BE7-4A85-82E1-310A5A282310}" type="datetimeFigureOut">
              <a:rPr lang="es-MX" smtClean="0"/>
              <a:t>18/09/2020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1311-8B1A-41B3-BDD7-F9AAD5125E2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81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85FC-6BE7-4A85-82E1-310A5A282310}" type="datetimeFigureOut">
              <a:rPr lang="es-MX" smtClean="0"/>
              <a:t>18/09/2020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1311-8B1A-41B3-BDD7-F9AAD5125E2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722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85FC-6BE7-4A85-82E1-310A5A282310}" type="datetimeFigureOut">
              <a:rPr lang="es-MX" smtClean="0"/>
              <a:t>18/09/2020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1311-8B1A-41B3-BDD7-F9AAD5125E2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649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0D85FC-6BE7-4A85-82E1-310A5A282310}" type="datetimeFigureOut">
              <a:rPr lang="es-MX" smtClean="0"/>
              <a:t>18/09/2020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E11311-8B1A-41B3-BDD7-F9AAD5125E2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028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85FC-6BE7-4A85-82E1-310A5A282310}" type="datetimeFigureOut">
              <a:rPr lang="es-MX" smtClean="0"/>
              <a:t>18/09/2020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1311-8B1A-41B3-BDD7-F9AAD5125E2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327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0D85FC-6BE7-4A85-82E1-310A5A282310}" type="datetimeFigureOut">
              <a:rPr lang="es-MX" smtClean="0"/>
              <a:t>18/09/2020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E11311-8B1A-41B3-BDD7-F9AAD5125E27}" type="slidenum">
              <a:rPr lang="es-MX" smtClean="0"/>
              <a:t>‹Nº›</a:t>
            </a:fld>
            <a:endParaRPr lang="es-MX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4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12" Type="http://schemas.openxmlformats.org/officeDocument/2006/relationships/customXml" Target="../ink/ink38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5" Type="http://schemas.openxmlformats.org/officeDocument/2006/relationships/image" Target="../media/image60.png"/><Relationship Id="rId10" Type="http://schemas.openxmlformats.org/officeDocument/2006/relationships/customXml" Target="../ink/ink37.xml"/><Relationship Id="rId4" Type="http://schemas.openxmlformats.org/officeDocument/2006/relationships/customXml" Target="../ink/ink34.xml"/><Relationship Id="rId9" Type="http://schemas.openxmlformats.org/officeDocument/2006/relationships/image" Target="../media/image57.png"/><Relationship Id="rId14" Type="http://schemas.openxmlformats.org/officeDocument/2006/relationships/customXml" Target="../ink/ink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cc.inaoep.mx/portalfiles/file/CCC-09-001.pdf" TargetMode="External"/><Relationship Id="rId2" Type="http://schemas.openxmlformats.org/officeDocument/2006/relationships/hyperlink" Target="https://medium.com/@jaywrkr/miner%C3%ADa-de-datos-3-f75d15f90c4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ienciadedatos.net/documentos/43_reglas_de_asociac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6.xml"/><Relationship Id="rId39" Type="http://schemas.openxmlformats.org/officeDocument/2006/relationships/customXml" Target="../ink/ink11.xml"/><Relationship Id="rId51" Type="http://schemas.openxmlformats.org/officeDocument/2006/relationships/customXml" Target="../ink/ink17.xml"/><Relationship Id="rId3" Type="http://schemas.openxmlformats.org/officeDocument/2006/relationships/customXml" Target="../ink/ink1.xml"/><Relationship Id="rId34" Type="http://schemas.openxmlformats.org/officeDocument/2006/relationships/image" Target="../media/image25.png"/><Relationship Id="rId42" Type="http://schemas.openxmlformats.org/officeDocument/2006/relationships/image" Target="../media/image17.png"/><Relationship Id="rId47" Type="http://schemas.openxmlformats.org/officeDocument/2006/relationships/customXml" Target="../ink/ink15.xml"/><Relationship Id="rId50" Type="http://schemas.openxmlformats.org/officeDocument/2006/relationships/image" Target="../media/image21.png"/><Relationship Id="rId7" Type="http://schemas.openxmlformats.org/officeDocument/2006/relationships/customXml" Target="../ink/ink3.xml"/><Relationship Id="rId12" Type="http://schemas.openxmlformats.org/officeDocument/2006/relationships/image" Target="../media/image14.png"/><Relationship Id="rId33" Type="http://schemas.openxmlformats.org/officeDocument/2006/relationships/customXml" Target="../ink/ink8.xml"/><Relationship Id="rId38" Type="http://schemas.openxmlformats.org/officeDocument/2006/relationships/image" Target="../media/image15.png"/><Relationship Id="rId46" Type="http://schemas.openxmlformats.org/officeDocument/2006/relationships/image" Target="../media/image19.png"/><Relationship Id="rId2" Type="http://schemas.openxmlformats.org/officeDocument/2006/relationships/image" Target="../media/image9.png"/><Relationship Id="rId41" Type="http://schemas.openxmlformats.org/officeDocument/2006/relationships/customXml" Target="../ink/ink12.xml"/><Relationship Id="rId5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5.xml"/><Relationship Id="rId32" Type="http://schemas.openxmlformats.org/officeDocument/2006/relationships/image" Target="../media/image24.png"/><Relationship Id="rId37" Type="http://schemas.openxmlformats.org/officeDocument/2006/relationships/customXml" Target="../ink/ink10.xml"/><Relationship Id="rId40" Type="http://schemas.openxmlformats.org/officeDocument/2006/relationships/image" Target="../media/image16.png"/><Relationship Id="rId45" Type="http://schemas.openxmlformats.org/officeDocument/2006/relationships/customXml" Target="../ink/ink14.xml"/><Relationship Id="rId53" Type="http://schemas.openxmlformats.org/officeDocument/2006/relationships/customXml" Target="../ink/ink18.xml"/><Relationship Id="rId5" Type="http://schemas.openxmlformats.org/officeDocument/2006/relationships/customXml" Target="../ink/ink2.xml"/><Relationship Id="rId36" Type="http://schemas.openxmlformats.org/officeDocument/2006/relationships/image" Target="../media/image26.png"/><Relationship Id="rId49" Type="http://schemas.openxmlformats.org/officeDocument/2006/relationships/customXml" Target="../ink/ink16.xml"/><Relationship Id="rId10" Type="http://schemas.openxmlformats.org/officeDocument/2006/relationships/image" Target="../media/image13.png"/><Relationship Id="rId31" Type="http://schemas.openxmlformats.org/officeDocument/2006/relationships/customXml" Target="../ink/ink7.xml"/><Relationship Id="rId44" Type="http://schemas.openxmlformats.org/officeDocument/2006/relationships/image" Target="../media/image18.png"/><Relationship Id="rId52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customXml" Target="../ink/ink4.xml"/><Relationship Id="rId30" Type="http://schemas.openxmlformats.org/officeDocument/2006/relationships/image" Target="../media/image23.png"/><Relationship Id="rId35" Type="http://schemas.openxmlformats.org/officeDocument/2006/relationships/customXml" Target="../ink/ink9.xml"/><Relationship Id="rId43" Type="http://schemas.openxmlformats.org/officeDocument/2006/relationships/customXml" Target="../ink/ink13.xml"/><Relationship Id="rId48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customXml" Target="../ink/ink23.xml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" Type="http://schemas.openxmlformats.org/officeDocument/2006/relationships/image" Target="../media/image270.png"/><Relationship Id="rId21" Type="http://schemas.openxmlformats.org/officeDocument/2006/relationships/image" Target="../media/image36.png"/><Relationship Id="rId7" Type="http://schemas.openxmlformats.org/officeDocument/2006/relationships/customXml" Target="../ink/ink20.xml"/><Relationship Id="rId12" Type="http://schemas.openxmlformats.org/officeDocument/2006/relationships/image" Target="../media/image32.png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9.png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customXml" Target="../ink/ink22.xml"/><Relationship Id="rId24" Type="http://schemas.openxmlformats.org/officeDocument/2006/relationships/customXml" Target="../ink/ink29.xml"/><Relationship Id="rId32" Type="http://schemas.openxmlformats.org/officeDocument/2006/relationships/customXml" Target="../ink/ink33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23" Type="http://schemas.openxmlformats.org/officeDocument/2006/relationships/image" Target="../media/image37.png"/><Relationship Id="rId28" Type="http://schemas.openxmlformats.org/officeDocument/2006/relationships/customXml" Target="../ink/ink31.xml"/><Relationship Id="rId10" Type="http://schemas.openxmlformats.org/officeDocument/2006/relationships/image" Target="../media/image31.png"/><Relationship Id="rId19" Type="http://schemas.openxmlformats.org/officeDocument/2006/relationships/image" Target="../media/image35.png"/><Relationship Id="rId31" Type="http://schemas.openxmlformats.org/officeDocument/2006/relationships/image" Target="../media/image41.png"/><Relationship Id="rId4" Type="http://schemas.openxmlformats.org/officeDocument/2006/relationships/image" Target="../media/image28.png"/><Relationship Id="rId9" Type="http://schemas.openxmlformats.org/officeDocument/2006/relationships/customXml" Target="../ink/ink21.xml"/><Relationship Id="rId14" Type="http://schemas.openxmlformats.org/officeDocument/2006/relationships/image" Target="../media/image33.png"/><Relationship Id="rId22" Type="http://schemas.openxmlformats.org/officeDocument/2006/relationships/customXml" Target="../ink/ink28.xml"/><Relationship Id="rId27" Type="http://schemas.openxmlformats.org/officeDocument/2006/relationships/image" Target="../media/image39.png"/><Relationship Id="rId30" Type="http://schemas.openxmlformats.org/officeDocument/2006/relationships/customXml" Target="../ink/ink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37CF590-A25F-4F28-AFA3-AD1D23F608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20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3" name="Imagen 2" descr="Resultado de imagen para fcfm">
            <a:extLst>
              <a:ext uri="{FF2B5EF4-FFF2-40B4-BE49-F238E27FC236}">
                <a16:creationId xmlns:a16="http://schemas.microsoft.com/office/drawing/2014/main" id="{D435A9D4-B15A-4B90-93EC-0ABF35109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331" y="739696"/>
            <a:ext cx="1374090" cy="137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Resultado de imagen para uanl">
            <a:extLst>
              <a:ext uri="{FF2B5EF4-FFF2-40B4-BE49-F238E27FC236}">
                <a16:creationId xmlns:a16="http://schemas.microsoft.com/office/drawing/2014/main" id="{602EA16E-5D87-488E-9BAF-7EE44B694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840" y="728703"/>
            <a:ext cx="1374090" cy="139607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EF663A8-630D-4CC1-ACAF-08ECD29E866E}"/>
              </a:ext>
            </a:extLst>
          </p:cNvPr>
          <p:cNvSpPr txBox="1"/>
          <p:nvPr/>
        </p:nvSpPr>
        <p:spPr>
          <a:xfrm>
            <a:off x="2189407" y="476227"/>
            <a:ext cx="771444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Universidad Autónoma de Nuevo León</a:t>
            </a:r>
          </a:p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Facultad de Ciencias Físico Matemáticas </a:t>
            </a:r>
          </a:p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Semestre: 7</a:t>
            </a:r>
          </a:p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Materia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Minería de datos</a:t>
            </a:r>
          </a:p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Maestra: </a:t>
            </a:r>
          </a:p>
          <a:p>
            <a:pPr algn="ctr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Mayra Cristina Berrones Reyes</a:t>
            </a:r>
          </a:p>
          <a:p>
            <a:pPr algn="ctr"/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Alumnos :</a:t>
            </a:r>
          </a:p>
          <a:p>
            <a:pPr algn="ctr"/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Grupo: 003</a:t>
            </a:r>
          </a:p>
          <a:p>
            <a:pPr algn="ctr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Aula: AVI2</a:t>
            </a:r>
          </a:p>
          <a:p>
            <a:pPr algn="ctr"/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San Nicolas de los Garza Nuevo León a 18 de septiembre del 2020</a:t>
            </a:r>
          </a:p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F142C38-3D6A-4908-A0C2-BCE00F407F52}"/>
              </a:ext>
            </a:extLst>
          </p:cNvPr>
          <p:cNvSpPr/>
          <p:nvPr/>
        </p:nvSpPr>
        <p:spPr>
          <a:xfrm>
            <a:off x="2923331" y="3707881"/>
            <a:ext cx="6096000" cy="19174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Andrea López Solís                            #1822031            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Daniela Govea Serna                         #1722714               Francisco García Sánchez Armáss   #1816358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Jesús Eduardo Valencia González    #1630606                           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Karyme Mayela Gauna Rodríguez     #1819032         </a:t>
            </a:r>
          </a:p>
          <a:p>
            <a:pPr algn="ctr">
              <a:lnSpc>
                <a:spcPct val="107000"/>
              </a:lnSpc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endParaRPr lang="es-MX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s-MX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49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7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1" name="Rectangle 7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152" name="Straight Connector 7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53" name="Rectangle 78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5AC4A84-314E-4BF3-9945-131B0033D247}"/>
              </a:ext>
            </a:extLst>
          </p:cNvPr>
          <p:cNvSpPr/>
          <p:nvPr/>
        </p:nvSpPr>
        <p:spPr>
          <a:xfrm>
            <a:off x="6518042" y="837298"/>
            <a:ext cx="5546661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56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Reglas de la Asociación: Principio “apriori”</a:t>
            </a:r>
            <a:endParaRPr lang="es-MX" sz="56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154" name="Straight Connector 80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5" name="Rectangle 82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410" name="Picture 2" descr="Algoritmo Apriori para sistemas de recomendação - Diego Nogare">
            <a:extLst>
              <a:ext uri="{FF2B5EF4-FFF2-40B4-BE49-F238E27FC236}">
                <a16:creationId xmlns:a16="http://schemas.microsoft.com/office/drawing/2014/main" id="{A9B27F06-A150-4D4C-AA19-BB5038DDD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3" y="685800"/>
            <a:ext cx="6578920" cy="496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24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3A191-7780-419D-85EA-0BE057357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3938359" cy="1450757"/>
          </a:xfrm>
        </p:spPr>
        <p:txBody>
          <a:bodyPr>
            <a:normAutofit/>
          </a:bodyPr>
          <a:lstStyle/>
          <a:p>
            <a:pPr algn="ctr"/>
            <a:r>
              <a:rPr lang="es-MX" sz="2900" b="1" dirty="0"/>
              <a:t>Reduciendo el número de candidatos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97A10-D7E6-44EC-AF36-FCF6ECAA3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3835327" cy="4023360"/>
          </a:xfrm>
        </p:spPr>
        <p:txBody>
          <a:bodyPr>
            <a:normAutofit/>
          </a:bodyPr>
          <a:lstStyle/>
          <a:p>
            <a:pPr algn="just"/>
            <a:r>
              <a:rPr lang="es-MX" sz="1800" b="1" dirty="0"/>
              <a:t>Principio de Apriori: </a:t>
            </a:r>
            <a:r>
              <a:rPr lang="es-MX" sz="1800" dirty="0"/>
              <a:t>si un conjunto de elementos es frecuente, entonces todos</a:t>
            </a:r>
            <a:br>
              <a:rPr lang="es-MX" sz="1800" dirty="0"/>
            </a:br>
            <a:r>
              <a:rPr lang="es-MX" sz="1800" dirty="0"/>
              <a:t>sus subconjuntos también deben ser frecuentes. El principio de Apriori se mantiene debido a la siguiente propiedad de la medida de soporte:</a:t>
            </a:r>
          </a:p>
          <a:p>
            <a:pPr algn="just"/>
            <a:endParaRPr lang="es-MX" sz="1800" dirty="0"/>
          </a:p>
          <a:p>
            <a:pPr algn="just"/>
            <a:endParaRPr lang="es-MX" sz="1800" dirty="0"/>
          </a:p>
          <a:p>
            <a:pPr algn="just"/>
            <a:r>
              <a:rPr lang="es-MX" sz="1800" dirty="0"/>
              <a:t>El soporte de un conjunto de elementos nunca excede el soporte de sus subconjuntos. Esto se conoce como la propiedad anti-monótona de soporte</a:t>
            </a:r>
          </a:p>
        </p:txBody>
      </p:sp>
      <p:pic>
        <p:nvPicPr>
          <p:cNvPr id="11266" name="Picture 2" descr="Image for post">
            <a:extLst>
              <a:ext uri="{FF2B5EF4-FFF2-40B4-BE49-F238E27FC236}">
                <a16:creationId xmlns:a16="http://schemas.microsoft.com/office/drawing/2014/main" id="{F488DD4B-1B3D-4C46-9567-D5ED5570A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601" y="3668602"/>
            <a:ext cx="3314686" cy="37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Image for post">
            <a:extLst>
              <a:ext uri="{FF2B5EF4-FFF2-40B4-BE49-F238E27FC236}">
                <a16:creationId xmlns:a16="http://schemas.microsoft.com/office/drawing/2014/main" id="{8736CFB5-5E6B-4447-B59C-705E0369BD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8"/>
          <a:stretch/>
        </p:blipFill>
        <p:spPr bwMode="auto">
          <a:xfrm>
            <a:off x="4932607" y="1272258"/>
            <a:ext cx="7058025" cy="431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3E874C8-EBD4-4E65-9AFA-ECE5DD4008EF}"/>
              </a:ext>
            </a:extLst>
          </p:cNvPr>
          <p:cNvSpPr txBox="1"/>
          <p:nvPr/>
        </p:nvSpPr>
        <p:spPr>
          <a:xfrm>
            <a:off x="4932606" y="3147049"/>
            <a:ext cx="1163394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solidFill>
                  <a:srgbClr val="0070C0"/>
                </a:solidFill>
              </a:rPr>
              <a:t>Se ha encontrado que es poco frecuente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3F002E0-09EC-470A-84E1-5F15CCBBBD2B}"/>
              </a:ext>
            </a:extLst>
          </p:cNvPr>
          <p:cNvSpPr txBox="1"/>
          <p:nvPr/>
        </p:nvSpPr>
        <p:spPr>
          <a:xfrm>
            <a:off x="6443726" y="4939410"/>
            <a:ext cx="123208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solidFill>
                  <a:srgbClr val="FF0000"/>
                </a:solidFill>
              </a:rPr>
              <a:t>Super juntos podados</a:t>
            </a:r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91835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C0D0E-6292-47D2-8CF0-1332F871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 Apriori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C5EDD7-C5AD-4753-A96C-60C8A2CEE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i="1" dirty="0" err="1"/>
              <a:t>Apriori</a:t>
            </a:r>
            <a:r>
              <a:rPr lang="es-MX" dirty="0"/>
              <a:t> fue uno de los primeros algoritmos desarrollados para la búsqueda de reglas de asociación y sigue siendo uno de los más empleados, tiene dos etapas: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Identificar todos los </a:t>
            </a:r>
            <a:r>
              <a:rPr lang="es-MX" i="1" dirty="0" err="1"/>
              <a:t>itemsets</a:t>
            </a:r>
            <a:r>
              <a:rPr lang="es-MX" dirty="0"/>
              <a:t> que ocurren con una frecuencia por encima de un determinado límite (</a:t>
            </a:r>
            <a:r>
              <a:rPr lang="es-MX" i="1" dirty="0" err="1"/>
              <a:t>itemsets</a:t>
            </a:r>
            <a:r>
              <a:rPr lang="es-MX" dirty="0"/>
              <a:t> frecuentes).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Convertir esos </a:t>
            </a:r>
            <a:r>
              <a:rPr lang="es-MX" i="1" dirty="0" err="1"/>
              <a:t>itemsets</a:t>
            </a:r>
            <a:r>
              <a:rPr lang="es-MX" dirty="0"/>
              <a:t> frecuentes en reglas de asociación.</a:t>
            </a:r>
          </a:p>
          <a:p>
            <a:pPr algn="just"/>
            <a:endParaRPr lang="es-MX" dirty="0"/>
          </a:p>
          <a:p>
            <a:pPr marL="0" indent="0">
              <a:buNone/>
            </a:pPr>
            <a:r>
              <a:rPr lang="es-MX" b="1" dirty="0"/>
              <a:t>VENTAJAS: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1800" dirty="0"/>
              <a:t>Comprimir una gran base de datos en una estructura compacta de árbol de patrones frecuentes (FP-</a:t>
            </a:r>
            <a:r>
              <a:rPr lang="es-MX" sz="1800" dirty="0" err="1"/>
              <a:t>tree</a:t>
            </a:r>
            <a:r>
              <a:rPr lang="es-MX" sz="1800" dirty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1800" dirty="0"/>
              <a:t>Muy condensado, pero completo para la minería de patrones frecuentes.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1800" dirty="0"/>
              <a:t>Evita costosos análisis de bases de datos.</a:t>
            </a:r>
          </a:p>
        </p:txBody>
      </p:sp>
    </p:spTree>
    <p:extLst>
      <p:ext uri="{BB962C8B-B14F-4D97-AF65-F5344CB8AC3E}">
        <p14:creationId xmlns:p14="http://schemas.microsoft.com/office/powerpoint/2010/main" val="53772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0334E-F001-48E5-820D-7A18F962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 Apriori</a:t>
            </a:r>
          </a:p>
        </p:txBody>
      </p:sp>
      <p:pic>
        <p:nvPicPr>
          <p:cNvPr id="4" name="Picture 2" descr="Image for post">
            <a:extLst>
              <a:ext uri="{FF2B5EF4-FFF2-40B4-BE49-F238E27FC236}">
                <a16:creationId xmlns:a16="http://schemas.microsoft.com/office/drawing/2014/main" id="{A891BE45-5FED-434F-9314-484AE8845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88" y="1857245"/>
            <a:ext cx="5744012" cy="333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for post">
            <a:extLst>
              <a:ext uri="{FF2B5EF4-FFF2-40B4-BE49-F238E27FC236}">
                <a16:creationId xmlns:a16="http://schemas.microsoft.com/office/drawing/2014/main" id="{4267A989-FF9A-4345-AA6B-2F8E3CF8A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05729"/>
            <a:ext cx="5742249" cy="380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723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3A191-7780-419D-85EA-0BE057357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3938359" cy="1450757"/>
          </a:xfrm>
        </p:spPr>
        <p:txBody>
          <a:bodyPr>
            <a:normAutofit/>
          </a:bodyPr>
          <a:lstStyle/>
          <a:p>
            <a:r>
              <a:rPr lang="es-MX" sz="2900" b="1" dirty="0">
                <a:solidFill>
                  <a:srgbClr val="BD582C"/>
                </a:solidFill>
              </a:rPr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97A10-D7E6-44EC-AF36-FCF6ECAA3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3835327" cy="4023360"/>
          </a:xfrm>
        </p:spPr>
        <p:txBody>
          <a:bodyPr>
            <a:normAutofit/>
          </a:bodyPr>
          <a:lstStyle/>
          <a:p>
            <a:pPr algn="just"/>
            <a:r>
              <a:rPr lang="es-MX" sz="1800" dirty="0"/>
              <a:t>Dada la siguiente base de datos y un soporte mínimo de 3, genere todos los conjuntos de elementos frecuentes.</a:t>
            </a:r>
          </a:p>
        </p:txBody>
      </p:sp>
      <p:pic>
        <p:nvPicPr>
          <p:cNvPr id="12290" name="Picture 2" descr="Image for post">
            <a:extLst>
              <a:ext uri="{FF2B5EF4-FFF2-40B4-BE49-F238E27FC236}">
                <a16:creationId xmlns:a16="http://schemas.microsoft.com/office/drawing/2014/main" id="{1A34D3EC-B91D-471A-BF24-4C1079B7A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30" y="2880374"/>
            <a:ext cx="475297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Image for post">
            <a:extLst>
              <a:ext uri="{FF2B5EF4-FFF2-40B4-BE49-F238E27FC236}">
                <a16:creationId xmlns:a16="http://schemas.microsoft.com/office/drawing/2014/main" id="{743CFA71-4795-4A85-BB60-F5F26980F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790" y="708338"/>
            <a:ext cx="6095778" cy="501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05BBC57-3DEA-47C5-9062-87F6A9F1D3EB}"/>
              </a:ext>
            </a:extLst>
          </p:cNvPr>
          <p:cNvSpPr txBox="1"/>
          <p:nvPr/>
        </p:nvSpPr>
        <p:spPr>
          <a:xfrm>
            <a:off x="1262130" y="4868213"/>
            <a:ext cx="154546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 de Datos Binaria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4B57711-8F9F-4564-8324-ECC41E786C7B}"/>
              </a:ext>
            </a:extLst>
          </p:cNvPr>
          <p:cNvSpPr txBox="1"/>
          <p:nvPr/>
        </p:nvSpPr>
        <p:spPr>
          <a:xfrm>
            <a:off x="3444128" y="4914379"/>
            <a:ext cx="19056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 de Datos Transaccionaría</a:t>
            </a:r>
          </a:p>
        </p:txBody>
      </p:sp>
    </p:spTree>
    <p:extLst>
      <p:ext uri="{BB962C8B-B14F-4D97-AF65-F5344CB8AC3E}">
        <p14:creationId xmlns:p14="http://schemas.microsoft.com/office/powerpoint/2010/main" val="2047659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43A191-7780-419D-85EA-0BE057357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558" y="634946"/>
            <a:ext cx="5123184" cy="1450757"/>
          </a:xfrm>
        </p:spPr>
        <p:txBody>
          <a:bodyPr>
            <a:normAutofit/>
          </a:bodyPr>
          <a:lstStyle/>
          <a:p>
            <a:r>
              <a:rPr lang="es-MX" b="1" u="sng" dirty="0"/>
              <a:t>Eclat </a:t>
            </a:r>
            <a:r>
              <a:rPr lang="es-MX" sz="4000" b="1" u="sng" dirty="0">
                <a:solidFill>
                  <a:srgbClr val="BD582C"/>
                </a:solidFill>
              </a:rPr>
              <a:t>(Ejemplo)</a:t>
            </a:r>
            <a:r>
              <a:rPr lang="es-MX" sz="4000" b="1" dirty="0">
                <a:solidFill>
                  <a:schemeClr val="tx1"/>
                </a:solidFill>
              </a:rPr>
              <a:t>____</a:t>
            </a:r>
          </a:p>
        </p:txBody>
      </p:sp>
      <p:pic>
        <p:nvPicPr>
          <p:cNvPr id="14338" name="Picture 2" descr="Image for post">
            <a:extLst>
              <a:ext uri="{FF2B5EF4-FFF2-40B4-BE49-F238E27FC236}">
                <a16:creationId xmlns:a16="http://schemas.microsoft.com/office/drawing/2014/main" id="{5F18F434-D64E-4A2C-AF00-DA33F5DD3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6558" y="3847313"/>
            <a:ext cx="5459859" cy="181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0" name="Picture 4" descr="Image for post">
            <a:extLst>
              <a:ext uri="{FF2B5EF4-FFF2-40B4-BE49-F238E27FC236}">
                <a16:creationId xmlns:a16="http://schemas.microsoft.com/office/drawing/2014/main" id="{62B55345-F20D-4264-A656-74597EAE0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114" y="1199639"/>
            <a:ext cx="6199444" cy="395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97A10-D7E6-44EC-AF36-FCF6ECAA3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6558" y="2198914"/>
            <a:ext cx="5123184" cy="3670180"/>
          </a:xfrm>
        </p:spPr>
        <p:txBody>
          <a:bodyPr>
            <a:normAutofit/>
          </a:bodyPr>
          <a:lstStyle/>
          <a:p>
            <a:r>
              <a:rPr lang="es-MX" sz="1800" dirty="0"/>
              <a:t>Dado t(X) y t(Y) para dos conjuntos de elementos frecuentes X e Y,</a:t>
            </a:r>
            <a:br>
              <a:rPr lang="es-MX" sz="1800" dirty="0"/>
            </a:br>
            <a:r>
              <a:rPr lang="es-MX" sz="1800" dirty="0"/>
              <a:t>entonces: </a:t>
            </a:r>
          </a:p>
          <a:p>
            <a:r>
              <a:rPr lang="es-MX" sz="1800" dirty="0"/>
              <a:t>t(XY) = t(X)^t(Y). 		                                        sup (XY) = | t(XY) |</a:t>
            </a:r>
          </a:p>
          <a:p>
            <a:endParaRPr lang="es-MX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D62D913-B57F-4CE2-A0CF-BB2F26FC5E48}"/>
              </a:ext>
            </a:extLst>
          </p:cNvPr>
          <p:cNvSpPr/>
          <p:nvPr/>
        </p:nvSpPr>
        <p:spPr>
          <a:xfrm>
            <a:off x="481273" y="2962141"/>
            <a:ext cx="476518" cy="46685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A62497FF-503E-43B2-98DA-E78190EEE7E7}"/>
                  </a:ext>
                </a:extLst>
              </p14:cNvPr>
              <p14:cNvContentPartPr/>
              <p14:nvPr/>
            </p14:nvContentPartPr>
            <p14:xfrm>
              <a:off x="10341771" y="4185730"/>
              <a:ext cx="193680" cy="3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A62497FF-503E-43B2-98DA-E78190EEE7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87771" y="4077730"/>
                <a:ext cx="301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7393929C-B3FF-4515-B3D7-57C736FB39FB}"/>
                  </a:ext>
                </a:extLst>
              </p14:cNvPr>
              <p14:cNvContentPartPr/>
              <p14:nvPr/>
            </p14:nvContentPartPr>
            <p14:xfrm>
              <a:off x="10328811" y="4171690"/>
              <a:ext cx="103320" cy="1440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7393929C-B3FF-4515-B3D7-57C736FB39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74811" y="4063690"/>
                <a:ext cx="210960" cy="2300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Elipse 18">
            <a:extLst>
              <a:ext uri="{FF2B5EF4-FFF2-40B4-BE49-F238E27FC236}">
                <a16:creationId xmlns:a16="http://schemas.microsoft.com/office/drawing/2014/main" id="{777AE670-DA92-4E64-B1E6-05348F60DD61}"/>
              </a:ext>
            </a:extLst>
          </p:cNvPr>
          <p:cNvSpPr/>
          <p:nvPr/>
        </p:nvSpPr>
        <p:spPr>
          <a:xfrm>
            <a:off x="3853391" y="2947114"/>
            <a:ext cx="476518" cy="4668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627D6600-E4DA-4624-B05F-6D56DE04B87B}"/>
                  </a:ext>
                </a:extLst>
              </p14:cNvPr>
              <p14:cNvContentPartPr/>
              <p14:nvPr/>
            </p14:nvContentPartPr>
            <p14:xfrm>
              <a:off x="10625091" y="4184650"/>
              <a:ext cx="219240" cy="1440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627D6600-E4DA-4624-B05F-6D56DE04B8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71091" y="4076650"/>
                <a:ext cx="326880" cy="23004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Elipse 23">
            <a:extLst>
              <a:ext uri="{FF2B5EF4-FFF2-40B4-BE49-F238E27FC236}">
                <a16:creationId xmlns:a16="http://schemas.microsoft.com/office/drawing/2014/main" id="{F9239F05-0362-4F02-B15A-12B520228998}"/>
              </a:ext>
            </a:extLst>
          </p:cNvPr>
          <p:cNvSpPr/>
          <p:nvPr/>
        </p:nvSpPr>
        <p:spPr>
          <a:xfrm>
            <a:off x="2589111" y="2944966"/>
            <a:ext cx="476518" cy="46685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DBEC664-A707-466E-842E-1F1581188152}"/>
              </a:ext>
            </a:extLst>
          </p:cNvPr>
          <p:cNvSpPr/>
          <p:nvPr/>
        </p:nvSpPr>
        <p:spPr>
          <a:xfrm>
            <a:off x="3321066" y="2942818"/>
            <a:ext cx="476518" cy="466859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551E0BC-21C0-4DF9-9390-36925BF999CD}"/>
              </a:ext>
            </a:extLst>
          </p:cNvPr>
          <p:cNvSpPr/>
          <p:nvPr/>
        </p:nvSpPr>
        <p:spPr>
          <a:xfrm>
            <a:off x="5868934" y="2077781"/>
            <a:ext cx="476518" cy="46685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AC0299F9-357E-4109-B5B7-4F571FBACFF1}"/>
                  </a:ext>
                </a:extLst>
              </p14:cNvPr>
              <p14:cNvContentPartPr/>
              <p14:nvPr/>
            </p14:nvContentPartPr>
            <p14:xfrm>
              <a:off x="10959891" y="4185730"/>
              <a:ext cx="206280" cy="36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AC0299F9-357E-4109-B5B7-4F571FBACF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05891" y="4077730"/>
                <a:ext cx="313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5B7E9738-0D88-4814-80A2-3E2CC3A11AB5}"/>
                  </a:ext>
                </a:extLst>
              </p14:cNvPr>
              <p14:cNvContentPartPr/>
              <p14:nvPr/>
            </p14:nvContentPartPr>
            <p14:xfrm>
              <a:off x="11256171" y="4184650"/>
              <a:ext cx="219240" cy="1440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5B7E9738-0D88-4814-80A2-3E2CC3A11A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202171" y="4076650"/>
                <a:ext cx="3268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77584975-3DF3-4B0A-B7F6-BAA93E23FFB7}"/>
                  </a:ext>
                </a:extLst>
              </p14:cNvPr>
              <p14:cNvContentPartPr/>
              <p14:nvPr/>
            </p14:nvContentPartPr>
            <p14:xfrm>
              <a:off x="11590971" y="4172770"/>
              <a:ext cx="219240" cy="13320"/>
            </p14:xfrm>
          </p:contentPart>
        </mc:Choice>
        <mc:Fallback xmlns=""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77584975-3DF3-4B0A-B7F6-BAA93E23FFB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536971" y="4064770"/>
                <a:ext cx="326880" cy="2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7919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Image for post">
            <a:extLst>
              <a:ext uri="{FF2B5EF4-FFF2-40B4-BE49-F238E27FC236}">
                <a16:creationId xmlns:a16="http://schemas.microsoft.com/office/drawing/2014/main" id="{00EC10E1-D0B7-4C0B-AC73-3A2F47306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153" y="785612"/>
            <a:ext cx="8259503" cy="496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8E7202C-5243-4102-B445-3B76E96189E5}"/>
              </a:ext>
            </a:extLst>
          </p:cNvPr>
          <p:cNvSpPr/>
          <p:nvPr/>
        </p:nvSpPr>
        <p:spPr>
          <a:xfrm>
            <a:off x="417132" y="1244645"/>
            <a:ext cx="3107534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35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¿Cómo generar reglas de manera eficiente a partir de elementos frecuentes?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B11590-D64F-4868-BC35-85FAE7B6A35C}"/>
              </a:ext>
            </a:extLst>
          </p:cNvPr>
          <p:cNvSpPr txBox="1"/>
          <p:nvPr/>
        </p:nvSpPr>
        <p:spPr>
          <a:xfrm>
            <a:off x="3524666" y="1261898"/>
            <a:ext cx="1548949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700" b="1" dirty="0">
                <a:solidFill>
                  <a:srgbClr val="0070C0"/>
                </a:solidFill>
              </a:rPr>
              <a:t>Regla de baja confianza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AB724A-BA89-42EC-8B2D-97AE9205907A}"/>
              </a:ext>
            </a:extLst>
          </p:cNvPr>
          <p:cNvSpPr txBox="1"/>
          <p:nvPr/>
        </p:nvSpPr>
        <p:spPr>
          <a:xfrm>
            <a:off x="3644153" y="4920207"/>
            <a:ext cx="1152404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700" b="1" dirty="0">
                <a:solidFill>
                  <a:srgbClr val="FF0000"/>
                </a:solidFill>
              </a:rPr>
              <a:t>Reglas podadas</a:t>
            </a:r>
          </a:p>
        </p:txBody>
      </p:sp>
    </p:spTree>
    <p:extLst>
      <p:ext uri="{BB962C8B-B14F-4D97-AF65-F5344CB8AC3E}">
        <p14:creationId xmlns:p14="http://schemas.microsoft.com/office/powerpoint/2010/main" val="148374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C0D0E-6292-47D2-8CF0-1332F871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5013"/>
            <a:ext cx="10058400" cy="1450757"/>
          </a:xfrm>
        </p:spPr>
        <p:txBody>
          <a:bodyPr/>
          <a:lstStyle/>
          <a:p>
            <a:r>
              <a:rPr lang="es-MX" dirty="0"/>
              <a:t>Generar Reglas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C5EDD7-C5AD-4753-A96C-60C8A2CE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25770"/>
            <a:ext cx="10058400" cy="5563672"/>
          </a:xfrm>
        </p:spPr>
        <p:txBody>
          <a:bodyPr>
            <a:normAutofit/>
          </a:bodyPr>
          <a:lstStyle/>
          <a:p>
            <a:pPr algn="just"/>
            <a:r>
              <a:rPr lang="es-MX" sz="1600" dirty="0"/>
              <a:t>La confianza no tiene una propiedad anti-monótona.</a:t>
            </a:r>
          </a:p>
          <a:p>
            <a:pPr algn="just"/>
            <a:r>
              <a:rPr lang="es-MX" sz="1600" dirty="0"/>
              <a:t>c (ABC → D) puede ser mayor o menor que c (AB → D).</a:t>
            </a:r>
          </a:p>
          <a:p>
            <a:pPr algn="just"/>
            <a:r>
              <a:rPr lang="es-MX" sz="1600" dirty="0"/>
              <a:t>Pero la confianza en las reglas generadas desde el mismo conjunto de elementos tiene una propiedad anti monotónica.</a:t>
            </a:r>
          </a:p>
          <a:p>
            <a:pPr algn="just"/>
            <a:endParaRPr lang="es-MX" sz="1600" dirty="0"/>
          </a:p>
          <a:p>
            <a:pPr algn="just"/>
            <a:endParaRPr lang="es-MX" sz="1600" dirty="0"/>
          </a:p>
          <a:p>
            <a:pPr algn="just"/>
            <a:endParaRPr lang="es-MX" sz="1600" dirty="0"/>
          </a:p>
          <a:p>
            <a:pPr algn="just"/>
            <a:endParaRPr lang="es-MX" sz="1600" dirty="0"/>
          </a:p>
          <a:p>
            <a:pPr algn="just"/>
            <a:endParaRPr lang="es-MX" sz="1600" dirty="0"/>
          </a:p>
          <a:p>
            <a:pPr algn="just"/>
            <a:endParaRPr lang="es-MX" sz="1600" dirty="0"/>
          </a:p>
          <a:p>
            <a:pPr algn="just"/>
            <a:endParaRPr lang="es-MX" sz="1600" dirty="0"/>
          </a:p>
          <a:p>
            <a:pPr algn="just"/>
            <a:r>
              <a:rPr lang="es-MX" sz="1600" dirty="0"/>
              <a:t>		</a:t>
            </a:r>
          </a:p>
          <a:p>
            <a:pPr algn="just"/>
            <a:r>
              <a:rPr lang="es-MX" sz="1600" dirty="0"/>
              <a:t>	             La confianza es anti monótona con respecto al número de artículos en el lado derecho de la regla.</a:t>
            </a:r>
          </a:p>
          <a:p>
            <a:pPr algn="just"/>
            <a:endParaRPr lang="es-MX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3503134-254D-48D2-8264-E68B85125A01}"/>
              </a:ext>
            </a:extLst>
          </p:cNvPr>
          <p:cNvSpPr txBox="1">
            <a:spLocks/>
          </p:cNvSpPr>
          <p:nvPr/>
        </p:nvSpPr>
        <p:spPr>
          <a:xfrm>
            <a:off x="3119010" y="2860814"/>
            <a:ext cx="10058400" cy="43251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600" dirty="0"/>
              <a:t>L=  {A, B, C, D}: c (BCD → </a:t>
            </a:r>
            <a:r>
              <a:rPr lang="es-MX" sz="1600" dirty="0">
                <a:highlight>
                  <a:srgbClr val="FFFF00"/>
                </a:highlight>
              </a:rPr>
              <a:t>A</a:t>
            </a:r>
            <a:r>
              <a:rPr lang="es-MX" sz="1600" dirty="0"/>
              <a:t>)&gt; = c (BC→ AD)&gt; = c (B → ACD) 				                				              = c (BD→ AC)&gt; = c (D → ABC) 								              = c (CD→ AB)&gt; = c (C → ABD)</a:t>
            </a:r>
          </a:p>
          <a:p>
            <a:pPr algn="just"/>
            <a:r>
              <a:rPr lang="es-MX" sz="1600" dirty="0"/>
              <a:t>L = {A, B, C, D}: c (ACD → </a:t>
            </a:r>
            <a:r>
              <a:rPr lang="es-MX" sz="1600" dirty="0">
                <a:highlight>
                  <a:srgbClr val="FFFF00"/>
                </a:highlight>
              </a:rPr>
              <a:t>B</a:t>
            </a:r>
            <a:r>
              <a:rPr lang="es-MX" sz="1600" dirty="0"/>
              <a:t>)&gt; = c (AC → BD)&gt; = c (A → BCD) 								              = c (AD → BC)&gt; = c (D → ABC) 								              = c (CD → AB)&gt; = c (C → ABD)</a:t>
            </a:r>
          </a:p>
          <a:p>
            <a:pPr marL="0" indent="0" algn="just">
              <a:buFont typeface="Calibri" panose="020F0502020204030204" pitchFamily="34" charset="0"/>
              <a:buNone/>
            </a:pPr>
            <a:r>
              <a:rPr lang="es-MX" sz="1600" dirty="0"/>
              <a:t> L=  {A, B, C, D}: c (ABD → </a:t>
            </a:r>
            <a:r>
              <a:rPr lang="es-MX" sz="1600" dirty="0">
                <a:highlight>
                  <a:srgbClr val="FFFF00"/>
                </a:highlight>
              </a:rPr>
              <a:t>C</a:t>
            </a:r>
            <a:r>
              <a:rPr lang="es-MX" sz="1600" dirty="0"/>
              <a:t>)&gt; = c (AD → BC)&gt; = c (A → BCD) 								            = c (AB → CD)&gt; = c (B → ACD) 								            = c (BD →  AC)&gt; = c (D →  ABC)				</a:t>
            </a:r>
          </a:p>
          <a:p>
            <a:pPr marL="0" indent="0" algn="just">
              <a:buFont typeface="Calibri" panose="020F0502020204030204" pitchFamily="34" charset="0"/>
              <a:buNone/>
            </a:pPr>
            <a:r>
              <a:rPr lang="es-MX" sz="1600" dirty="0"/>
              <a:t> L = {A, B, C, D}: c (ABC → </a:t>
            </a:r>
            <a:r>
              <a:rPr lang="es-MX" sz="1600" dirty="0">
                <a:highlight>
                  <a:srgbClr val="FFFF00"/>
                </a:highlight>
              </a:rPr>
              <a:t>D</a:t>
            </a:r>
            <a:r>
              <a:rPr lang="es-MX" sz="1600" dirty="0"/>
              <a:t>)&gt; = c (AB → CD)&gt; = c (A → BCD) 							                                = c (AC →  BD)&gt; = c (C → ABD) 								            = c (BC →  AD)&gt; = c (B → ACD)			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9507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3A191-7780-419D-85EA-0BE057357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3938359" cy="1450757"/>
          </a:xfrm>
        </p:spPr>
        <p:txBody>
          <a:bodyPr>
            <a:normAutofit/>
          </a:bodyPr>
          <a:lstStyle/>
          <a:p>
            <a:r>
              <a:rPr lang="es-MX" sz="2900" b="1" dirty="0">
                <a:solidFill>
                  <a:srgbClr val="BD582C"/>
                </a:solidFill>
              </a:rPr>
              <a:t>Ejercicio de practica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97A10-D7E6-44EC-AF36-FCF6ECAA3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3835327" cy="4023360"/>
          </a:xfrm>
        </p:spPr>
        <p:txBody>
          <a:bodyPr>
            <a:normAutofit/>
          </a:bodyPr>
          <a:lstStyle/>
          <a:p>
            <a:pPr algn="ctr"/>
            <a:r>
              <a:rPr lang="es-MX" sz="1700" dirty="0">
                <a:solidFill>
                  <a:schemeClr val="tx1"/>
                </a:solidFill>
              </a:rPr>
              <a:t>Se procede a identificar los </a:t>
            </a:r>
            <a:r>
              <a:rPr lang="es-MX" sz="1700" i="1" dirty="0">
                <a:solidFill>
                  <a:schemeClr val="tx1"/>
                </a:solidFill>
              </a:rPr>
              <a:t>itemsets</a:t>
            </a:r>
            <a:r>
              <a:rPr lang="es-MX" sz="1700" dirty="0">
                <a:solidFill>
                  <a:schemeClr val="tx1"/>
                </a:solidFill>
              </a:rPr>
              <a:t> frecuentes y, a partir de ellos, crear reglas de asociación.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B454A32-7901-4C21-9F87-E14A60D27618}"/>
              </a:ext>
            </a:extLst>
          </p:cNvPr>
          <p:cNvGraphicFramePr>
            <a:graphicFrameLocks noGrp="1"/>
          </p:cNvGraphicFramePr>
          <p:nvPr/>
        </p:nvGraphicFramePr>
        <p:xfrm>
          <a:off x="1345351" y="2804347"/>
          <a:ext cx="3033466" cy="295656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3033466">
                  <a:extLst>
                    <a:ext uri="{9D8B030D-6E8A-4147-A177-3AD203B41FA5}">
                      <a16:colId xmlns:a16="http://schemas.microsoft.com/office/drawing/2014/main" val="2760702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MX" b="1" dirty="0">
                          <a:effectLst/>
                        </a:rPr>
                        <a:t>Transacción</a:t>
                      </a:r>
                    </a:p>
                  </a:txBody>
                  <a:tcPr marL="47625" marR="47625" marT="47625" marB="47625" anchor="b"/>
                </a:tc>
                <a:extLst>
                  <a:ext uri="{0D108BD9-81ED-4DB2-BD59-A6C34878D82A}">
                    <a16:rowId xmlns:a16="http://schemas.microsoft.com/office/drawing/2014/main" val="3724295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dirty="0">
                          <a:effectLst/>
                        </a:rPr>
                        <a:t>{A, B, C, D}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87387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dirty="0">
                          <a:effectLst/>
                        </a:rPr>
                        <a:t>{A, B, D}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33641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dirty="0">
                          <a:effectLst/>
                        </a:rPr>
                        <a:t>{A, B}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38742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dirty="0">
                          <a:effectLst/>
                        </a:rPr>
                        <a:t>{B, C, D}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909949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dirty="0">
                          <a:effectLst/>
                        </a:rPr>
                        <a:t>{B, C}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22804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dirty="0">
                          <a:effectLst/>
                        </a:rPr>
                        <a:t>{C, D}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063485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dirty="0">
                          <a:effectLst/>
                        </a:rPr>
                        <a:t>{B, D}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208825938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2ACAA809-3041-4CF1-A366-94C1D4945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14391"/>
              </p:ext>
            </p:extLst>
          </p:nvPr>
        </p:nvGraphicFramePr>
        <p:xfrm>
          <a:off x="5820329" y="3045526"/>
          <a:ext cx="5222874" cy="184785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740958">
                  <a:extLst>
                    <a:ext uri="{9D8B030D-6E8A-4147-A177-3AD203B41FA5}">
                      <a16:colId xmlns:a16="http://schemas.microsoft.com/office/drawing/2014/main" val="3878225581"/>
                    </a:ext>
                  </a:extLst>
                </a:gridCol>
                <a:gridCol w="1740958">
                  <a:extLst>
                    <a:ext uri="{9D8B030D-6E8A-4147-A177-3AD203B41FA5}">
                      <a16:colId xmlns:a16="http://schemas.microsoft.com/office/drawing/2014/main" val="192808378"/>
                    </a:ext>
                  </a:extLst>
                </a:gridCol>
                <a:gridCol w="1740958">
                  <a:extLst>
                    <a:ext uri="{9D8B030D-6E8A-4147-A177-3AD203B41FA5}">
                      <a16:colId xmlns:a16="http://schemas.microsoft.com/office/drawing/2014/main" val="32830600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MX" b="1" dirty="0">
                          <a:effectLst/>
                        </a:rPr>
                        <a:t>Itemset (k=1)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b="1" dirty="0">
                          <a:effectLst/>
                        </a:rPr>
                        <a:t>Ocurrencias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b="1" dirty="0">
                          <a:effectLst/>
                        </a:rPr>
                        <a:t>Soporte</a:t>
                      </a:r>
                    </a:p>
                  </a:txBody>
                  <a:tcPr marL="47625" marR="47625" marT="47625" marB="47625" anchor="b"/>
                </a:tc>
                <a:extLst>
                  <a:ext uri="{0D108BD9-81ED-4DB2-BD59-A6C34878D82A}">
                    <a16:rowId xmlns:a16="http://schemas.microsoft.com/office/drawing/2014/main" val="3383869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dirty="0">
                          <a:effectLst/>
                        </a:rPr>
                        <a:t>{A}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dirty="0">
                          <a:solidFill>
                            <a:schemeClr val="bg1"/>
                          </a:solidFill>
                          <a:effectLst/>
                        </a:rPr>
                        <a:t>0.43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26884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dirty="0">
                          <a:effectLst/>
                        </a:rPr>
                        <a:t>{B}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dirty="0">
                          <a:solidFill>
                            <a:schemeClr val="bg1"/>
                          </a:solidFill>
                          <a:effectLst/>
                        </a:rPr>
                        <a:t>0.86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189357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dirty="0">
                          <a:effectLst/>
                        </a:rPr>
                        <a:t>{C}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dirty="0">
                          <a:solidFill>
                            <a:schemeClr val="bg1"/>
                          </a:solidFill>
                          <a:effectLst/>
                        </a:rPr>
                        <a:t>0.57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624160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dirty="0">
                          <a:effectLst/>
                        </a:rPr>
                        <a:t>{D}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dirty="0">
                          <a:solidFill>
                            <a:schemeClr val="bg1"/>
                          </a:solidFill>
                          <a:effectLst/>
                        </a:rPr>
                        <a:t>0.71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195460403"/>
                  </a:ext>
                </a:extLst>
              </a:tr>
            </a:tbl>
          </a:graphicData>
        </a:graphic>
      </p:graphicFrame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6CFA905-2037-4361-BC4B-25C88EBE4671}"/>
              </a:ext>
            </a:extLst>
          </p:cNvPr>
          <p:cNvSpPr txBox="1">
            <a:spLocks/>
          </p:cNvSpPr>
          <p:nvPr/>
        </p:nvSpPr>
        <p:spPr>
          <a:xfrm>
            <a:off x="5292296" y="1824031"/>
            <a:ext cx="6002476" cy="107777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>
                <a:solidFill>
                  <a:schemeClr val="tx1"/>
                </a:solidFill>
              </a:rPr>
              <a:t>Para este problema se considera que un </a:t>
            </a:r>
            <a:r>
              <a:rPr lang="es-MX" i="1" dirty="0">
                <a:solidFill>
                  <a:schemeClr val="tx1"/>
                </a:solidFill>
              </a:rPr>
              <a:t>item</a:t>
            </a:r>
            <a:r>
              <a:rPr lang="es-MX" dirty="0">
                <a:solidFill>
                  <a:schemeClr val="tx1"/>
                </a:solidFill>
              </a:rPr>
              <a:t> o </a:t>
            </a:r>
            <a:r>
              <a:rPr lang="es-MX" i="1" dirty="0">
                <a:solidFill>
                  <a:schemeClr val="tx1"/>
                </a:solidFill>
              </a:rPr>
              <a:t>itemset</a:t>
            </a:r>
            <a:r>
              <a:rPr lang="es-MX" dirty="0">
                <a:solidFill>
                  <a:schemeClr val="tx1"/>
                </a:solidFill>
              </a:rPr>
              <a:t> es frecuente si aparece en un mínimo de 3 transacciones, es decir, su soporte debe de </a:t>
            </a:r>
            <a:r>
              <a:rPr lang="es-MX" dirty="0">
                <a:solidFill>
                  <a:schemeClr val="tx1"/>
                </a:solidFill>
                <a:highlight>
                  <a:srgbClr val="FFFF00"/>
                </a:highlight>
              </a:rPr>
              <a:t>ser igual o superior a </a:t>
            </a:r>
            <a:r>
              <a:rPr lang="es-MX" i="1" dirty="0">
                <a:solidFill>
                  <a:schemeClr val="tx1"/>
                </a:solidFill>
                <a:highlight>
                  <a:srgbClr val="FFFF00"/>
                </a:highlight>
              </a:rPr>
              <a:t>3/7 = 0.43</a:t>
            </a:r>
            <a:r>
              <a:rPr lang="es-MX" dirty="0">
                <a:solidFill>
                  <a:schemeClr val="tx1"/>
                </a:solidFill>
              </a:rPr>
              <a:t>. Se inicia el algoritmo identificando todos los </a:t>
            </a:r>
            <a:r>
              <a:rPr lang="es-MX" i="1" dirty="0">
                <a:solidFill>
                  <a:schemeClr val="tx1"/>
                </a:solidFill>
              </a:rPr>
              <a:t>items</a:t>
            </a:r>
            <a:r>
              <a:rPr lang="es-MX" dirty="0">
                <a:solidFill>
                  <a:schemeClr val="tx1"/>
                </a:solidFill>
              </a:rPr>
              <a:t> individuales (</a:t>
            </a:r>
            <a:r>
              <a:rPr lang="es-MX" i="1" dirty="0">
                <a:solidFill>
                  <a:schemeClr val="tx1"/>
                </a:solidFill>
              </a:rPr>
              <a:t>itemsets</a:t>
            </a:r>
            <a:r>
              <a:rPr lang="es-MX" dirty="0">
                <a:solidFill>
                  <a:schemeClr val="tx1"/>
                </a:solidFill>
              </a:rPr>
              <a:t> de un único </a:t>
            </a:r>
            <a:r>
              <a:rPr lang="es-MX" i="1" dirty="0">
                <a:solidFill>
                  <a:schemeClr val="tx1"/>
                </a:solidFill>
              </a:rPr>
              <a:t>item</a:t>
            </a:r>
            <a:r>
              <a:rPr lang="es-MX" dirty="0">
                <a:solidFill>
                  <a:schemeClr val="tx1"/>
                </a:solidFill>
              </a:rPr>
              <a:t>) y calculando su soporte.</a:t>
            </a:r>
            <a:endParaRPr lang="es-MX" sz="1800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84D859A-47E3-43CD-8784-BA379C9F3E2F}"/>
              </a:ext>
            </a:extLst>
          </p:cNvPr>
          <p:cNvSpPr/>
          <p:nvPr/>
        </p:nvSpPr>
        <p:spPr>
          <a:xfrm>
            <a:off x="5647386" y="5101495"/>
            <a:ext cx="529229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700" dirty="0"/>
              <a:t>A continuación, se generan todos los posibles </a:t>
            </a:r>
            <a:r>
              <a:rPr lang="es-MX" sz="1700" i="1" dirty="0"/>
              <a:t>itemsets</a:t>
            </a:r>
            <a:r>
              <a:rPr lang="es-MX" sz="1700" dirty="0"/>
              <a:t> de tamaño </a:t>
            </a:r>
            <a:r>
              <a:rPr lang="es-MX" sz="1700" i="1" dirty="0"/>
              <a:t>k = 2</a:t>
            </a:r>
            <a:r>
              <a:rPr lang="es-MX" sz="1700" dirty="0"/>
              <a:t> que se pueden crear con los </a:t>
            </a:r>
            <a:r>
              <a:rPr lang="es-MX" sz="1700" i="1" dirty="0"/>
              <a:t>itemsets</a:t>
            </a:r>
            <a:r>
              <a:rPr lang="es-MX" sz="1700" dirty="0"/>
              <a:t> que han superado el paso anterior y se calcula su soporte.</a:t>
            </a:r>
          </a:p>
        </p:txBody>
      </p:sp>
    </p:spTree>
    <p:extLst>
      <p:ext uri="{BB962C8B-B14F-4D97-AF65-F5344CB8AC3E}">
        <p14:creationId xmlns:p14="http://schemas.microsoft.com/office/powerpoint/2010/main" val="1213154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92C77F-D38B-44DA-86CA-605905013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124" y="642869"/>
            <a:ext cx="10146405" cy="479416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MX" sz="1800" b="1" dirty="0">
                <a:solidFill>
                  <a:schemeClr val="tx1"/>
                </a:solidFill>
                <a:highlight>
                  <a:srgbClr val="FFFF00"/>
                </a:highlight>
              </a:rPr>
              <a:t>Item k=2</a:t>
            </a:r>
          </a:p>
          <a:p>
            <a:pPr algn="ctr"/>
            <a:endParaRPr lang="es-MX" sz="1800" dirty="0"/>
          </a:p>
          <a:p>
            <a:pPr algn="ctr"/>
            <a:endParaRPr lang="es-MX" sz="1800" dirty="0"/>
          </a:p>
          <a:p>
            <a:pPr marL="0" indent="0" algn="ctr">
              <a:buNone/>
            </a:pPr>
            <a:endParaRPr lang="es-MX" sz="1800" dirty="0"/>
          </a:p>
          <a:p>
            <a:pPr algn="ctr"/>
            <a:r>
              <a:rPr lang="es-MX" sz="1800" dirty="0"/>
              <a:t> _______________________________________________________________________________________</a:t>
            </a:r>
          </a:p>
          <a:p>
            <a:r>
              <a:rPr lang="es-MX" sz="1800" b="1" dirty="0">
                <a:solidFill>
                  <a:schemeClr val="tx1"/>
                </a:solidFill>
                <a:highlight>
                  <a:srgbClr val="FFFF00"/>
                </a:highlight>
              </a:rPr>
              <a:t>Item k=2</a:t>
            </a:r>
          </a:p>
          <a:p>
            <a:pPr marL="0" indent="0" algn="ctr">
              <a:buNone/>
            </a:pPr>
            <a:endParaRPr lang="es-MX" sz="1800" dirty="0"/>
          </a:p>
          <a:p>
            <a:pPr marL="0" indent="0" algn="ctr">
              <a:buNone/>
            </a:pPr>
            <a:endParaRPr lang="es-MX" sz="1800" dirty="0"/>
          </a:p>
          <a:p>
            <a:pPr algn="ctr"/>
            <a:r>
              <a:rPr lang="es-MX" sz="1800" dirty="0"/>
              <a:t>_______________________________________________________________________________________</a:t>
            </a:r>
          </a:p>
          <a:p>
            <a:r>
              <a:rPr lang="es-MX" sz="1800" b="1" dirty="0">
                <a:solidFill>
                  <a:schemeClr val="tx1"/>
                </a:solidFill>
                <a:highlight>
                  <a:srgbClr val="00FFFF"/>
                </a:highlight>
              </a:rPr>
              <a:t>Item k=3</a:t>
            </a:r>
          </a:p>
          <a:p>
            <a:endParaRPr lang="es-MX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9B50506-FD64-4BFA-8FE1-E161CB089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533619"/>
              </p:ext>
            </p:extLst>
          </p:nvPr>
        </p:nvGraphicFramePr>
        <p:xfrm>
          <a:off x="7611811" y="340834"/>
          <a:ext cx="3516426" cy="216027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172142">
                  <a:extLst>
                    <a:ext uri="{9D8B030D-6E8A-4147-A177-3AD203B41FA5}">
                      <a16:colId xmlns:a16="http://schemas.microsoft.com/office/drawing/2014/main" val="470247590"/>
                    </a:ext>
                  </a:extLst>
                </a:gridCol>
                <a:gridCol w="1172142">
                  <a:extLst>
                    <a:ext uri="{9D8B030D-6E8A-4147-A177-3AD203B41FA5}">
                      <a16:colId xmlns:a16="http://schemas.microsoft.com/office/drawing/2014/main" val="1493721658"/>
                    </a:ext>
                  </a:extLst>
                </a:gridCol>
                <a:gridCol w="1172142">
                  <a:extLst>
                    <a:ext uri="{9D8B030D-6E8A-4147-A177-3AD203B41FA5}">
                      <a16:colId xmlns:a16="http://schemas.microsoft.com/office/drawing/2014/main" val="2893032903"/>
                    </a:ext>
                  </a:extLst>
                </a:gridCol>
              </a:tblGrid>
              <a:tr h="30339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dirty="0">
                          <a:effectLst/>
                        </a:rPr>
                        <a:t>Itemset (k=2)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dirty="0">
                          <a:effectLst/>
                        </a:rPr>
                        <a:t>Ocurrencias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dirty="0">
                          <a:effectLst/>
                        </a:rPr>
                        <a:t>Soporte</a:t>
                      </a:r>
                    </a:p>
                  </a:txBody>
                  <a:tcPr marL="47625" marR="47625" marT="47625" marB="47625" anchor="b"/>
                </a:tc>
                <a:extLst>
                  <a:ext uri="{0D108BD9-81ED-4DB2-BD59-A6C34878D82A}">
                    <a16:rowId xmlns:a16="http://schemas.microsoft.com/office/drawing/2014/main" val="3705224801"/>
                  </a:ext>
                </a:extLst>
              </a:tr>
              <a:tr h="303397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{A, B} 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0.43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355879453"/>
                  </a:ext>
                </a:extLst>
              </a:tr>
              <a:tr h="303397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{A, C}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0.14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410812965"/>
                  </a:ext>
                </a:extLst>
              </a:tr>
              <a:tr h="303397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{A, D}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0.29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83042185"/>
                  </a:ext>
                </a:extLst>
              </a:tr>
              <a:tr h="303397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{B, C}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0.43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57014417"/>
                  </a:ext>
                </a:extLst>
              </a:tr>
              <a:tr h="303397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{B, D}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0.57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782339081"/>
                  </a:ext>
                </a:extLst>
              </a:tr>
              <a:tr h="303397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{C, D}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0.43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892782595"/>
                  </a:ext>
                </a:extLst>
              </a:tr>
            </a:tbl>
          </a:graphicData>
        </a:graphic>
      </p:graphicFrame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A32B64-EF53-473B-AFBA-0FBACD042AB0}"/>
              </a:ext>
            </a:extLst>
          </p:cNvPr>
          <p:cNvSpPr txBox="1">
            <a:spLocks/>
          </p:cNvSpPr>
          <p:nvPr/>
        </p:nvSpPr>
        <p:spPr>
          <a:xfrm>
            <a:off x="1417043" y="1002037"/>
            <a:ext cx="6002476" cy="8378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700" dirty="0">
                <a:solidFill>
                  <a:schemeClr val="tx1"/>
                </a:solidFill>
              </a:rPr>
              <a:t>Los </a:t>
            </a:r>
            <a:r>
              <a:rPr lang="es-MX" sz="1700" i="1" dirty="0">
                <a:solidFill>
                  <a:schemeClr val="tx1"/>
                </a:solidFill>
              </a:rPr>
              <a:t>itemsets</a:t>
            </a:r>
            <a:r>
              <a:rPr lang="es-MX" sz="1700" dirty="0">
                <a:solidFill>
                  <a:schemeClr val="tx1"/>
                </a:solidFill>
              </a:rPr>
              <a:t> </a:t>
            </a:r>
            <a:r>
              <a:rPr lang="es-MX" sz="1700" dirty="0">
                <a:solidFill>
                  <a:schemeClr val="bg1"/>
                </a:solidFill>
              </a:rPr>
              <a:t>{A, B}, {B, C}, {B, D} y {C, D} </a:t>
            </a:r>
            <a:r>
              <a:rPr lang="es-MX" sz="1700" dirty="0">
                <a:solidFill>
                  <a:schemeClr val="tx1"/>
                </a:solidFill>
              </a:rPr>
              <a:t>superan el límite (&gt;=0.43) de soporte, por lo que son frecuentes. Los </a:t>
            </a:r>
            <a:r>
              <a:rPr lang="es-MX" sz="1700" i="1" dirty="0">
                <a:solidFill>
                  <a:schemeClr val="tx1"/>
                </a:solidFill>
              </a:rPr>
              <a:t>itemsets</a:t>
            </a:r>
            <a:r>
              <a:rPr lang="es-MX" sz="1700" dirty="0">
                <a:solidFill>
                  <a:schemeClr val="tx1"/>
                </a:solidFill>
              </a:rPr>
              <a:t> </a:t>
            </a:r>
            <a:r>
              <a:rPr lang="es-MX" sz="1700" dirty="0">
                <a:solidFill>
                  <a:schemeClr val="bg1"/>
                </a:solidFill>
              </a:rPr>
              <a:t>{A, C} y {A, D} </a:t>
            </a:r>
            <a:r>
              <a:rPr lang="es-MX" sz="1700" dirty="0">
                <a:solidFill>
                  <a:schemeClr val="tx1"/>
                </a:solidFill>
              </a:rPr>
              <a:t>no superan el soporte mínimo (&lt;=0.43) por lo que se descartan.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0FFE45D-A5A3-41EE-92AF-BCD535739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24400"/>
              </p:ext>
            </p:extLst>
          </p:nvPr>
        </p:nvGraphicFramePr>
        <p:xfrm>
          <a:off x="7662438" y="2689968"/>
          <a:ext cx="3516426" cy="154305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172142">
                  <a:extLst>
                    <a:ext uri="{9D8B030D-6E8A-4147-A177-3AD203B41FA5}">
                      <a16:colId xmlns:a16="http://schemas.microsoft.com/office/drawing/2014/main" val="2294311983"/>
                    </a:ext>
                  </a:extLst>
                </a:gridCol>
                <a:gridCol w="1172142">
                  <a:extLst>
                    <a:ext uri="{9D8B030D-6E8A-4147-A177-3AD203B41FA5}">
                      <a16:colId xmlns:a16="http://schemas.microsoft.com/office/drawing/2014/main" val="3112201888"/>
                    </a:ext>
                  </a:extLst>
                </a:gridCol>
                <a:gridCol w="1172142">
                  <a:extLst>
                    <a:ext uri="{9D8B030D-6E8A-4147-A177-3AD203B41FA5}">
                      <a16:colId xmlns:a16="http://schemas.microsoft.com/office/drawing/2014/main" val="2891126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dirty="0">
                          <a:effectLst/>
                        </a:rPr>
                        <a:t>Itemset (k=2)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dirty="0">
                          <a:effectLst/>
                        </a:rPr>
                        <a:t>Ocurrencias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dirty="0">
                          <a:effectLst/>
                        </a:rPr>
                        <a:t>Soporte</a:t>
                      </a:r>
                    </a:p>
                  </a:txBody>
                  <a:tcPr marL="47625" marR="47625" marT="47625" marB="47625" anchor="b"/>
                </a:tc>
                <a:extLst>
                  <a:ext uri="{0D108BD9-81ED-4DB2-BD59-A6C34878D82A}">
                    <a16:rowId xmlns:a16="http://schemas.microsoft.com/office/drawing/2014/main" val="1202643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{A, B}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0.43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850006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{B, C}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0.43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434027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{B, D}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0.57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88783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{C, D}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0.43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903068477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456DF5B0-21E3-45CA-B531-48EF53F82042}"/>
              </a:ext>
            </a:extLst>
          </p:cNvPr>
          <p:cNvSpPr/>
          <p:nvPr/>
        </p:nvSpPr>
        <p:spPr>
          <a:xfrm>
            <a:off x="1424773" y="3284522"/>
            <a:ext cx="6096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sz="1700" dirty="0"/>
              <a:t>Se repite el proceso, esta vez creando </a:t>
            </a:r>
            <a:r>
              <a:rPr lang="es-MX" sz="1700" i="1" dirty="0"/>
              <a:t>itemsets</a:t>
            </a:r>
            <a:r>
              <a:rPr lang="es-MX" sz="1700" dirty="0"/>
              <a:t> de tamaño </a:t>
            </a:r>
            <a:r>
              <a:rPr lang="es-MX" sz="1700" i="1" dirty="0"/>
              <a:t>k = 3</a:t>
            </a:r>
            <a:r>
              <a:rPr lang="es-MX" sz="1700" dirty="0"/>
              <a:t>. 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F336A96-630E-4427-B11B-883232BBCD89}"/>
              </a:ext>
            </a:extLst>
          </p:cNvPr>
          <p:cNvSpPr/>
          <p:nvPr/>
        </p:nvSpPr>
        <p:spPr>
          <a:xfrm>
            <a:off x="1424773" y="4919036"/>
            <a:ext cx="599474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700" dirty="0"/>
              <a:t>Los </a:t>
            </a:r>
            <a:r>
              <a:rPr lang="es-MX" sz="1700" i="1" dirty="0"/>
              <a:t>itemsets</a:t>
            </a:r>
            <a:r>
              <a:rPr lang="es-MX" sz="1700" dirty="0"/>
              <a:t> </a:t>
            </a:r>
            <a:r>
              <a:rPr lang="es-MX" sz="1700" dirty="0">
                <a:solidFill>
                  <a:schemeClr val="bg1"/>
                </a:solidFill>
              </a:rPr>
              <a:t>{A, B, C}, {A, B, D} y {C, D, A}</a:t>
            </a:r>
            <a:r>
              <a:rPr lang="es-MX" sz="1700" dirty="0"/>
              <a:t> contienen subconjuntos infrecuentes, por lo que son descartados. Para los restantes se calcula su soporte.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69FC770B-EF4F-4351-84FD-16A5D016A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789074"/>
              </p:ext>
            </p:extLst>
          </p:nvPr>
        </p:nvGraphicFramePr>
        <p:xfrm>
          <a:off x="7672189" y="4425720"/>
          <a:ext cx="3516426" cy="154305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172142">
                  <a:extLst>
                    <a:ext uri="{9D8B030D-6E8A-4147-A177-3AD203B41FA5}">
                      <a16:colId xmlns:a16="http://schemas.microsoft.com/office/drawing/2014/main" val="2294311983"/>
                    </a:ext>
                  </a:extLst>
                </a:gridCol>
                <a:gridCol w="1172142">
                  <a:extLst>
                    <a:ext uri="{9D8B030D-6E8A-4147-A177-3AD203B41FA5}">
                      <a16:colId xmlns:a16="http://schemas.microsoft.com/office/drawing/2014/main" val="3112201888"/>
                    </a:ext>
                  </a:extLst>
                </a:gridCol>
                <a:gridCol w="1172142">
                  <a:extLst>
                    <a:ext uri="{9D8B030D-6E8A-4147-A177-3AD203B41FA5}">
                      <a16:colId xmlns:a16="http://schemas.microsoft.com/office/drawing/2014/main" val="2891126048"/>
                    </a:ext>
                  </a:extLst>
                </a:gridCol>
              </a:tblGrid>
              <a:tr h="30149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dirty="0">
                          <a:effectLst/>
                        </a:rPr>
                        <a:t>Itemset (k=3)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dirty="0">
                          <a:effectLst/>
                        </a:rPr>
                        <a:t>Ocurrencias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dirty="0">
                          <a:effectLst/>
                        </a:rPr>
                        <a:t>Soporte</a:t>
                      </a:r>
                    </a:p>
                  </a:txBody>
                  <a:tcPr marL="47625" marR="47625" marT="47625" marB="47625" anchor="b"/>
                </a:tc>
                <a:extLst>
                  <a:ext uri="{0D108BD9-81ED-4DB2-BD59-A6C34878D82A}">
                    <a16:rowId xmlns:a16="http://schemas.microsoft.com/office/drawing/2014/main" val="1202643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{A, B, C}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850006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{A, B, D}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0.14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434027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{B, C, D}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0.29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88783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{C, D, A}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903068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17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4AF0C-ACE6-4777-9284-51123090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Reglas de Asociación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A0A158-0DD6-46C7-99AD-C2D8D7D37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(Association Rules)</a:t>
            </a:r>
          </a:p>
        </p:txBody>
      </p:sp>
      <p:pic>
        <p:nvPicPr>
          <p:cNvPr id="2050" name="Picture 2" descr="Aprendizaje con reglas de asociación: Ejemplos y Metodología">
            <a:extLst>
              <a:ext uri="{FF2B5EF4-FFF2-40B4-BE49-F238E27FC236}">
                <a16:creationId xmlns:a16="http://schemas.microsoft.com/office/drawing/2014/main" id="{344DCED1-63E8-4822-AD80-D1DC2CFA883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0" b="514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772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92C77F-D38B-44DA-86CA-605905013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63" y="797415"/>
            <a:ext cx="10146405" cy="4794162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s-MX" sz="18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es-MX" sz="1800" dirty="0"/>
          </a:p>
          <a:p>
            <a:pPr algn="ctr"/>
            <a:endParaRPr lang="es-MX" sz="1800" dirty="0"/>
          </a:p>
          <a:p>
            <a:pPr marL="0" indent="0" algn="ctr">
              <a:buNone/>
            </a:pPr>
            <a:endParaRPr lang="es-MX" sz="1800" dirty="0"/>
          </a:p>
          <a:p>
            <a:pPr algn="ctr"/>
            <a:r>
              <a:rPr lang="es-MX" sz="1800" dirty="0"/>
              <a:t> _______________________________________________________________________________________</a:t>
            </a:r>
          </a:p>
          <a:p>
            <a:endParaRPr lang="es-MX" sz="18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s-MX" sz="1800" dirty="0"/>
          </a:p>
          <a:p>
            <a:pPr marL="0" indent="0" algn="ctr">
              <a:buNone/>
            </a:pPr>
            <a:endParaRPr lang="es-MX" sz="1800" dirty="0"/>
          </a:p>
          <a:p>
            <a:pPr algn="ctr"/>
            <a:endParaRPr lang="es-MX" sz="1800" dirty="0"/>
          </a:p>
          <a:p>
            <a:pPr marL="0" indent="0">
              <a:buNone/>
            </a:pPr>
            <a:endParaRPr lang="es-MX" sz="1800" b="1" dirty="0">
              <a:solidFill>
                <a:schemeClr val="tx1"/>
              </a:solidFill>
              <a:highlight>
                <a:srgbClr val="00FFFF"/>
              </a:highlight>
            </a:endParaRPr>
          </a:p>
          <a:p>
            <a:endParaRPr lang="es-MX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4175572-EFAB-4D4A-8178-4F940E80F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22817"/>
              </p:ext>
            </p:extLst>
          </p:nvPr>
        </p:nvGraphicFramePr>
        <p:xfrm>
          <a:off x="8093084" y="944323"/>
          <a:ext cx="2443519" cy="154305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2443519">
                  <a:extLst>
                    <a:ext uri="{9D8B030D-6E8A-4147-A177-3AD203B41FA5}">
                      <a16:colId xmlns:a16="http://schemas.microsoft.com/office/drawing/2014/main" val="3769973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dirty="0">
                          <a:effectLst/>
                        </a:rPr>
                        <a:t>Itemset frecuentes</a:t>
                      </a:r>
                    </a:p>
                  </a:txBody>
                  <a:tcPr marL="47625" marR="47625" marT="47625" marB="47625" anchor="b"/>
                </a:tc>
                <a:extLst>
                  <a:ext uri="{0D108BD9-81ED-4DB2-BD59-A6C34878D82A}">
                    <a16:rowId xmlns:a16="http://schemas.microsoft.com/office/drawing/2014/main" val="3773281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{A, B}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27845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{B, C}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775992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{B, D}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376906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{C, D}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613971652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8AF6A36B-B2FA-4F21-9BB4-2105A6477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067680"/>
              </p:ext>
            </p:extLst>
          </p:nvPr>
        </p:nvGraphicFramePr>
        <p:xfrm>
          <a:off x="5183714" y="2977444"/>
          <a:ext cx="6096000" cy="277749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964010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581618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610971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dirty="0">
                          <a:effectLst/>
                        </a:rPr>
                        <a:t>Reglas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dirty="0">
                          <a:effectLst/>
                        </a:rPr>
                        <a:t>Confianza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dirty="0">
                          <a:effectLst/>
                        </a:rPr>
                        <a:t>Confianza</a:t>
                      </a:r>
                    </a:p>
                  </a:txBody>
                  <a:tcPr marL="47625" marR="47625" marT="47625" marB="47625" anchor="b"/>
                </a:tc>
                <a:extLst>
                  <a:ext uri="{0D108BD9-81ED-4DB2-BD59-A6C34878D82A}">
                    <a16:rowId xmlns:a16="http://schemas.microsoft.com/office/drawing/2014/main" val="49513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{A} =&gt; {B}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>
                          <a:solidFill>
                            <a:schemeClr val="bg1"/>
                          </a:solidFill>
                          <a:effectLst/>
                        </a:rPr>
                        <a:t>soporte{A, B} / soporte {A}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0.43 / 0.43 = 1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377166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{B} =&gt; {A}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solidFill>
                            <a:schemeClr val="bg1"/>
                          </a:solidFill>
                          <a:effectLst/>
                        </a:rPr>
                        <a:t>soporte{A, B} / soporte {B}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0.43 / 0.86 = 0.5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642505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{B} =&gt; {C}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soporte{B, C} / soporte {B}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0.43 / 0.86 = 0.5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005658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{C} =&gt; {B}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soporte{B, C} / soporte {C}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0.43 / 0.57 = 0.75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181926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{B} =&gt; {D}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soporte{B, D} / soporte {B}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0.43 / 0.86 = 0.5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909323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{D} =&gt; {B}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soporte{B, D} / soporte {D}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0.43 / 0.71 = 0.6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832888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{C} =&gt; {D}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soporte{C, D} / soporte {C}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0.43 / 0.57 = 0.75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9409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{D} =&gt; {C}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soporte{C, D} / soporte {D}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0.43 / 0.71 = 0.6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927292183"/>
                  </a:ext>
                </a:extLst>
              </a:tr>
            </a:tbl>
          </a:graphicData>
        </a:graphic>
      </p:graphicFrame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21B0D21E-1211-4AAD-AC56-8D1287B7A180}"/>
              </a:ext>
            </a:extLst>
          </p:cNvPr>
          <p:cNvSpPr txBox="1">
            <a:spLocks/>
          </p:cNvSpPr>
          <p:nvPr/>
        </p:nvSpPr>
        <p:spPr>
          <a:xfrm>
            <a:off x="1172176" y="2958932"/>
            <a:ext cx="3903125" cy="2777489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600" dirty="0">
                <a:solidFill>
                  <a:schemeClr val="tx1"/>
                </a:solidFill>
              </a:rPr>
              <a:t>Supóngase que se desean únicamente reglas con una confianza igual o superior a 0.7, es decir, que la regla se cumpla un 70% de las veces.</a:t>
            </a:r>
          </a:p>
          <a:p>
            <a:pPr algn="ctr"/>
            <a:r>
              <a:rPr lang="es-MX" sz="1600" dirty="0">
                <a:solidFill>
                  <a:schemeClr val="tx1"/>
                </a:solidFill>
              </a:rPr>
              <a:t> </a:t>
            </a:r>
            <a:r>
              <a:rPr lang="es-MX" sz="1700" dirty="0">
                <a:solidFill>
                  <a:schemeClr val="tx1"/>
                </a:solidFill>
              </a:rPr>
              <a:t>De todas las posibles reglas, únicamente: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sz="1700" dirty="0">
                <a:solidFill>
                  <a:schemeClr val="tx1"/>
                </a:solidFill>
              </a:rPr>
              <a:t> </a:t>
            </a:r>
            <a:r>
              <a:rPr lang="es-MX" sz="1700" dirty="0">
                <a:solidFill>
                  <a:schemeClr val="bg1"/>
                </a:solidFill>
              </a:rPr>
              <a:t>{C} =&gt; {D} 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sz="1700" dirty="0">
                <a:solidFill>
                  <a:schemeClr val="bg1"/>
                </a:solidFill>
              </a:rPr>
              <a:t> {C} =&gt; {B}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sz="1700" dirty="0">
                <a:solidFill>
                  <a:schemeClr val="bg1"/>
                </a:solidFill>
              </a:rPr>
              <a:t> {A} =&gt; {B}</a:t>
            </a:r>
          </a:p>
          <a:p>
            <a:pPr algn="ctr"/>
            <a:r>
              <a:rPr lang="es-MX" sz="1700" dirty="0">
                <a:solidFill>
                  <a:schemeClr val="tx1"/>
                </a:solidFill>
              </a:rPr>
              <a:t> </a:t>
            </a:r>
            <a:r>
              <a:rPr lang="es-MX" sz="1700" u="sng" dirty="0">
                <a:solidFill>
                  <a:schemeClr val="tx1"/>
                </a:solidFill>
                <a:highlight>
                  <a:srgbClr val="FFFF00"/>
                </a:highlight>
              </a:rPr>
              <a:t>superan el límite de confianza.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08E02CD1-4449-4A03-82DE-0D03FC7EB2EE}"/>
              </a:ext>
            </a:extLst>
          </p:cNvPr>
          <p:cNvSpPr txBox="1">
            <a:spLocks/>
          </p:cNvSpPr>
          <p:nvPr/>
        </p:nvSpPr>
        <p:spPr>
          <a:xfrm>
            <a:off x="1280588" y="1055746"/>
            <a:ext cx="6138931" cy="143162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800" dirty="0">
                <a:solidFill>
                  <a:schemeClr val="tx1"/>
                </a:solidFill>
              </a:rPr>
              <a:t>El </a:t>
            </a:r>
            <a:r>
              <a:rPr lang="es-MX" sz="1800" i="1" dirty="0">
                <a:solidFill>
                  <a:schemeClr val="tx1"/>
                </a:solidFill>
              </a:rPr>
              <a:t>items</a:t>
            </a:r>
            <a:r>
              <a:rPr lang="es-MX" sz="1800" dirty="0">
                <a:solidFill>
                  <a:schemeClr val="tx1"/>
                </a:solidFill>
              </a:rPr>
              <a:t> </a:t>
            </a:r>
            <a:r>
              <a:rPr lang="es-MX" sz="1800" dirty="0">
                <a:solidFill>
                  <a:schemeClr val="bg1"/>
                </a:solidFill>
              </a:rPr>
              <a:t>{B, C, D} </a:t>
            </a:r>
            <a:r>
              <a:rPr lang="es-MX" sz="1800" dirty="0">
                <a:solidFill>
                  <a:schemeClr val="tx1"/>
                </a:solidFill>
              </a:rPr>
              <a:t>no supera el soporte mínimo por lo que se considera infrecuente. Al no haber ningún nuevo </a:t>
            </a:r>
            <a:r>
              <a:rPr lang="es-MX" sz="1800" i="1" dirty="0">
                <a:solidFill>
                  <a:schemeClr val="tx1"/>
                </a:solidFill>
              </a:rPr>
              <a:t>itemset</a:t>
            </a:r>
            <a:r>
              <a:rPr lang="es-MX" sz="1800" dirty="0">
                <a:solidFill>
                  <a:schemeClr val="tx1"/>
                </a:solidFill>
              </a:rPr>
              <a:t> frecuente, se detiene el algoritmo.</a:t>
            </a:r>
          </a:p>
          <a:p>
            <a:pPr algn="just"/>
            <a:r>
              <a:rPr lang="es-MX" sz="1800" dirty="0">
                <a:solidFill>
                  <a:schemeClr val="tx1"/>
                </a:solidFill>
              </a:rPr>
              <a:t>Como resultado de la búsqueda se han identificado los siguientes </a:t>
            </a:r>
            <a:r>
              <a:rPr lang="es-MX" sz="1800" i="1" dirty="0">
                <a:solidFill>
                  <a:schemeClr val="tx1"/>
                </a:solidFill>
              </a:rPr>
              <a:t>itemsets</a:t>
            </a:r>
            <a:r>
              <a:rPr lang="es-MX" sz="1800" dirty="0">
                <a:solidFill>
                  <a:schemeClr val="tx1"/>
                </a:solidFill>
              </a:rPr>
              <a:t> frecuentes:</a:t>
            </a:r>
          </a:p>
          <a:p>
            <a:pPr algn="just"/>
            <a:endParaRPr lang="es-MX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42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C0D0E-6292-47D2-8CF0-1332F871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C5EDD7-C5AD-4753-A96C-60C8A2CEE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s-MX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JayWrkr (Mayo 5,2019).</a:t>
            </a:r>
            <a:r>
              <a:rPr lang="es-MX" i="1" dirty="0"/>
              <a:t>Association Rules. </a:t>
            </a:r>
            <a:r>
              <a:rPr lang="es-MX" dirty="0"/>
              <a:t>[en línea]. México. Disponible en: </a:t>
            </a:r>
            <a:r>
              <a:rPr lang="es-MX" dirty="0">
                <a:hlinkClick r:id="rId2"/>
              </a:rPr>
              <a:t>https://medium.com/@jaywrkr/miner%C3%ADa-de-datos-3-f75d15f90c46</a:t>
            </a:r>
            <a:r>
              <a:rPr lang="es-MX" dirty="0"/>
              <a:t> [2020, 12 septiembre]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Ansel Yoan Rodríguez González, José Francisco Martínez Trinidad, Jesús Ariel Carrasco Ochoa, José Ruiz Shulcloper (Marzo 31,2009).</a:t>
            </a:r>
            <a:r>
              <a:rPr lang="es-MX" i="1" dirty="0"/>
              <a:t>Minería de Reglas de Asociación sobre Datos Mezclados. </a:t>
            </a:r>
            <a:r>
              <a:rPr lang="es-MX" dirty="0"/>
              <a:t>[en línea]. Puebla, México. Disponible en: </a:t>
            </a:r>
            <a:r>
              <a:rPr lang="es-MX" dirty="0">
                <a:hlinkClick r:id="rId3"/>
              </a:rPr>
              <a:t>http://ccc.inaoep.mx/portalfiles/file/CCC-09-001.pdf</a:t>
            </a:r>
            <a:r>
              <a:rPr lang="es-MX" dirty="0"/>
              <a:t>  [2020, 12 septiembre]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Amat Rodrigo Joaquín (Junio, 2018). </a:t>
            </a:r>
            <a:r>
              <a:rPr lang="es-MX" i="1" dirty="0"/>
              <a:t>Reglas de asociación y algoritmo  a priori con R. </a:t>
            </a:r>
            <a:r>
              <a:rPr lang="es-MX" dirty="0"/>
              <a:t>[en línea]. México. Disponible en: </a:t>
            </a:r>
            <a:r>
              <a:rPr lang="es-MX" dirty="0">
                <a:hlinkClick r:id="rId4"/>
              </a:rPr>
              <a:t>https://www.cienciadedatos.net/documentos/43_reglas_de_asociacion</a:t>
            </a:r>
            <a:r>
              <a:rPr lang="es-MX" dirty="0"/>
              <a:t> [2020, 14 septiembre]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934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76802D78-08AE-4322-A011-F916F2D42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4E6B46-7C52-466B-B496-C115B41C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s-MX" dirty="0"/>
              <a:t>Reglas de asociación</a:t>
            </a:r>
          </a:p>
        </p:txBody>
      </p:sp>
      <p:pic>
        <p:nvPicPr>
          <p:cNvPr id="1026" name="Picture 2" descr="Banca, valores e inversiones">
            <a:extLst>
              <a:ext uri="{FF2B5EF4-FFF2-40B4-BE49-F238E27FC236}">
                <a16:creationId xmlns:a16="http://schemas.microsoft.com/office/drawing/2014/main" id="{9D3B5713-6520-4E7D-90E5-D1C0BC6AF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8" r="32139" b="-3"/>
          <a:stretch/>
        </p:blipFill>
        <p:spPr bwMode="auto">
          <a:xfrm>
            <a:off x="634000" y="581098"/>
            <a:ext cx="1929714" cy="247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é es cross marketing media?">
            <a:extLst>
              <a:ext uri="{FF2B5EF4-FFF2-40B4-BE49-F238E27FC236}">
                <a16:creationId xmlns:a16="http://schemas.microsoft.com/office/drawing/2014/main" id="{10220D54-79E0-41A7-B8AA-5CE597507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3" r="24707" b="-2"/>
          <a:stretch/>
        </p:blipFill>
        <p:spPr bwMode="auto">
          <a:xfrm>
            <a:off x="2724581" y="581099"/>
            <a:ext cx="1929714" cy="247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5FA3E87-F218-4BA5-921F-838DB6FC6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iseño e impresión de catálogo en Las Palmas">
            <a:extLst>
              <a:ext uri="{FF2B5EF4-FFF2-40B4-BE49-F238E27FC236}">
                <a16:creationId xmlns:a16="http://schemas.microsoft.com/office/drawing/2014/main" id="{351F8E7C-30C1-4062-970C-2E678139AB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1" b="-2"/>
          <a:stretch/>
        </p:blipFill>
        <p:spPr bwMode="auto">
          <a:xfrm>
            <a:off x="633999" y="3218101"/>
            <a:ext cx="4020296" cy="247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25080D-3783-4566-81C8-D45920323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Búsqueda de patrones frecuentes, asociaciones, correlaciones o estructuras causales entre conjuntos de elementos u objetos en bases de datos de transacciones, bases de datos relacionales y otros repositorios de información disponibles.</a:t>
            </a:r>
          </a:p>
          <a:p>
            <a:pPr algn="just"/>
            <a:r>
              <a:rPr lang="es-MX" b="1" dirty="0"/>
              <a:t>Aplicaciones</a:t>
            </a:r>
          </a:p>
          <a:p>
            <a:pPr algn="just"/>
            <a:r>
              <a:rPr lang="es-MX" dirty="0"/>
              <a:t>-Análisis de datos de la banca.</a:t>
            </a:r>
          </a:p>
          <a:p>
            <a:pPr algn="just"/>
            <a:r>
              <a:rPr lang="es-MX" dirty="0"/>
              <a:t>-Cross-marketing (poner la crema batida junto a las fresas).</a:t>
            </a:r>
          </a:p>
          <a:p>
            <a:pPr algn="just"/>
            <a:r>
              <a:rPr lang="es-MX" dirty="0"/>
              <a:t>-Diseño de catálogos.</a:t>
            </a:r>
          </a:p>
          <a:p>
            <a:endParaRPr lang="es-MX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5598703-F094-4F74-93F0-945A832FF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0AC4F6F-0DD7-4E3F-ADF7-26B8E87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928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3E3A7-BD70-446D-BD15-C65F00F9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BD582C"/>
                </a:solidFill>
              </a:rPr>
              <a:t>Ejemplo</a:t>
            </a:r>
          </a:p>
        </p:txBody>
      </p:sp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176D0FEE-4952-4651-B4ED-FEDE834BA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2493" y="2814327"/>
            <a:ext cx="3094997" cy="281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5E61A-E093-4804-A63B-25982E902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493" y="1845734"/>
            <a:ext cx="9873187" cy="711013"/>
          </a:xfrm>
        </p:spPr>
        <p:txBody>
          <a:bodyPr>
            <a:normAutofit/>
          </a:bodyPr>
          <a:lstStyle/>
          <a:p>
            <a:r>
              <a:rPr lang="es-MX" dirty="0"/>
              <a:t>Dado un conjunto de transacciones, encontrar reglas que predigan la ocurrencia de un artículo según las ocurrencias de otros artículos en la transacción.</a:t>
            </a:r>
          </a:p>
          <a:p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44CF1B0-3D5D-45D5-A29A-E1B286F78479}"/>
              </a:ext>
            </a:extLst>
          </p:cNvPr>
          <p:cNvSpPr/>
          <p:nvPr/>
        </p:nvSpPr>
        <p:spPr>
          <a:xfrm>
            <a:off x="4377490" y="2556747"/>
            <a:ext cx="67781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Ejemplos: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gente que comprara pan, comprara también leche.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gente que comprara soda, comprara también papas de funda.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gente que comprara pan, comprara también mermelada.</a:t>
            </a:r>
          </a:p>
          <a:p>
            <a:pPr lvl="1"/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MX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Soporte</a:t>
            </a:r>
            <a:r>
              <a:rPr lang="es-MX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						  Fracción de transacciones que contiene un itemset.</a:t>
            </a:r>
          </a:p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s({Leche, Pan}) = 3</a:t>
            </a:r>
          </a:p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FF"/>
                </a:highlight>
              </a:rPr>
              <a:t>s ({Soda, Chips}) = 4</a:t>
            </a:r>
          </a:p>
          <a:p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MX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Conjunto de elementos frecuente: </a:t>
            </a:r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        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 conjunto de elementos cuyo soporte es mayor o igual que un umbral de mínimo.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B4239004-5B08-4423-A236-66393AAD6C02}"/>
                  </a:ext>
                </a:extLst>
              </p14:cNvPr>
              <p14:cNvContentPartPr/>
              <p14:nvPr/>
            </p14:nvContentPartPr>
            <p14:xfrm>
              <a:off x="1777371" y="3256390"/>
              <a:ext cx="2511720" cy="14472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B4239004-5B08-4423-A236-66393AAD6C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3371" y="3148390"/>
                <a:ext cx="2619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54B0F53F-9AF7-4835-B1B9-21A5652A533D}"/>
                  </a:ext>
                </a:extLst>
              </p14:cNvPr>
              <p14:cNvContentPartPr/>
              <p14:nvPr/>
            </p14:nvContentPartPr>
            <p14:xfrm>
              <a:off x="4005411" y="3387070"/>
              <a:ext cx="257760" cy="3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54B0F53F-9AF7-4835-B1B9-21A5652A53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51411" y="3279070"/>
                <a:ext cx="365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3C5B281C-F32B-4047-BAAF-CDDF3E106929}"/>
                  </a:ext>
                </a:extLst>
              </p14:cNvPr>
              <p14:cNvContentPartPr/>
              <p14:nvPr/>
            </p14:nvContentPartPr>
            <p14:xfrm>
              <a:off x="1790331" y="3457630"/>
              <a:ext cx="2475720" cy="21780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3C5B281C-F32B-4047-BAAF-CDDF3E1069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36331" y="3349630"/>
                <a:ext cx="258336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1501C609-A7F4-4EC2-B1DC-1804B54F5FF3}"/>
                  </a:ext>
                </a:extLst>
              </p14:cNvPr>
              <p14:cNvContentPartPr/>
              <p14:nvPr/>
            </p14:nvContentPartPr>
            <p14:xfrm>
              <a:off x="1802931" y="4426390"/>
              <a:ext cx="1095120" cy="4284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1501C609-A7F4-4EC2-B1DC-1804B54F5FF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48931" y="4318390"/>
                <a:ext cx="12027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717E1DA3-A7B9-45B2-AC82-D6DB0E4894B2}"/>
                  </a:ext>
                </a:extLst>
              </p14:cNvPr>
              <p14:cNvContentPartPr/>
              <p14:nvPr/>
            </p14:nvContentPartPr>
            <p14:xfrm>
              <a:off x="1815891" y="4531510"/>
              <a:ext cx="1146600" cy="3528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717E1DA3-A7B9-45B2-AC82-D6DB0E4894B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61891" y="4423510"/>
                <a:ext cx="12542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343F8CAC-1D06-4148-BD71-F7235257B349}"/>
                  </a:ext>
                </a:extLst>
              </p14:cNvPr>
              <p14:cNvContentPartPr/>
              <p14:nvPr/>
            </p14:nvContentPartPr>
            <p14:xfrm>
              <a:off x="3091011" y="4459870"/>
              <a:ext cx="1198080" cy="48960"/>
            </p14:xfrm>
          </p:contentPart>
        </mc:Choice>
        <mc:Fallback xmlns=""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343F8CAC-1D06-4148-BD71-F7235257B34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037011" y="4351870"/>
                <a:ext cx="13057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865B0BCE-DFA2-4BC6-B054-9411822C98F2}"/>
                  </a:ext>
                </a:extLst>
              </p14:cNvPr>
              <p14:cNvContentPartPr/>
              <p14:nvPr/>
            </p14:nvContentPartPr>
            <p14:xfrm>
              <a:off x="3083091" y="4478230"/>
              <a:ext cx="1167120" cy="63360"/>
            </p14:xfrm>
          </p:contentPart>
        </mc:Choice>
        <mc:Fallback xmlns=""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865B0BCE-DFA2-4BC6-B054-9411822C98F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29091" y="4370230"/>
                <a:ext cx="12747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E2FCA595-FDA9-4B01-8D7C-B642BD4AA865}"/>
                  </a:ext>
                </a:extLst>
              </p14:cNvPr>
              <p14:cNvContentPartPr/>
              <p14:nvPr/>
            </p14:nvContentPartPr>
            <p14:xfrm>
              <a:off x="1802931" y="3644830"/>
              <a:ext cx="644400" cy="27000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E2FCA595-FDA9-4B01-8D7C-B642BD4AA86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748931" y="3536830"/>
                <a:ext cx="7520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68252138-49F9-404C-814E-AF31D7419DA5}"/>
                  </a:ext>
                </a:extLst>
              </p14:cNvPr>
              <p14:cNvContentPartPr/>
              <p14:nvPr/>
            </p14:nvContentPartPr>
            <p14:xfrm>
              <a:off x="3541731" y="3655270"/>
              <a:ext cx="361080" cy="20160"/>
            </p14:xfrm>
          </p:contentPart>
        </mc:Choice>
        <mc:Fallback xmlns=""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68252138-49F9-404C-814E-AF31D7419DA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87731" y="3547270"/>
                <a:ext cx="46872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4D1A660A-3A3A-42ED-BC2A-21000D5BBFC4}"/>
                  </a:ext>
                </a:extLst>
              </p14:cNvPr>
              <p14:cNvContentPartPr/>
              <p14:nvPr/>
            </p14:nvContentPartPr>
            <p14:xfrm>
              <a:off x="2678811" y="3606130"/>
              <a:ext cx="785880" cy="144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4D1A660A-3A3A-42ED-BC2A-21000D5BBFC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624811" y="3498130"/>
                <a:ext cx="8935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76AE52EC-F6DD-4308-BCC3-00A9D811B48C}"/>
                  </a:ext>
                </a:extLst>
              </p14:cNvPr>
              <p14:cNvContentPartPr/>
              <p14:nvPr/>
            </p14:nvContentPartPr>
            <p14:xfrm>
              <a:off x="2730291" y="3657610"/>
              <a:ext cx="708840" cy="3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76AE52EC-F6DD-4308-BCC3-00A9D811B48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676291" y="3549610"/>
                <a:ext cx="816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67D252EE-F939-4D89-A50E-4C94058BEF11}"/>
                  </a:ext>
                </a:extLst>
              </p14:cNvPr>
              <p14:cNvContentPartPr/>
              <p14:nvPr/>
            </p14:nvContentPartPr>
            <p14:xfrm>
              <a:off x="2665851" y="3881170"/>
              <a:ext cx="785880" cy="3528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67D252EE-F939-4D89-A50E-4C94058BEF1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611851" y="3773170"/>
                <a:ext cx="8935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10E4EF30-1624-453C-8D8F-2EED2581B299}"/>
                  </a:ext>
                </a:extLst>
              </p14:cNvPr>
              <p14:cNvContentPartPr/>
              <p14:nvPr/>
            </p14:nvContentPartPr>
            <p14:xfrm>
              <a:off x="2717331" y="3966850"/>
              <a:ext cx="721800" cy="1296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10E4EF30-1624-453C-8D8F-2EED2581B29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663331" y="3858850"/>
                <a:ext cx="82944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83056A3F-12E4-45B7-9781-856F626831BE}"/>
                  </a:ext>
                </a:extLst>
              </p14:cNvPr>
              <p14:cNvContentPartPr/>
              <p14:nvPr/>
            </p14:nvContentPartPr>
            <p14:xfrm>
              <a:off x="2228091" y="4480210"/>
              <a:ext cx="734400" cy="14760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83056A3F-12E4-45B7-9781-856F626831B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174091" y="4372210"/>
                <a:ext cx="8420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9FE7CB2A-2BEA-4B88-B216-DBA985F26DB6}"/>
                  </a:ext>
                </a:extLst>
              </p14:cNvPr>
              <p14:cNvContentPartPr/>
              <p14:nvPr/>
            </p14:nvContentPartPr>
            <p14:xfrm>
              <a:off x="2241051" y="4507570"/>
              <a:ext cx="644040" cy="2628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9FE7CB2A-2BEA-4B88-B216-DBA985F26DB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187051" y="4399570"/>
                <a:ext cx="7516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45BDEFFD-A6EC-4AE0-B43D-6DF8EE39AB83}"/>
                  </a:ext>
                </a:extLst>
              </p14:cNvPr>
              <p14:cNvContentPartPr/>
              <p14:nvPr/>
            </p14:nvContentPartPr>
            <p14:xfrm>
              <a:off x="2228091" y="4790890"/>
              <a:ext cx="785880" cy="36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45BDEFFD-A6EC-4AE0-B43D-6DF8EE39AB8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174091" y="4682890"/>
                <a:ext cx="893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40C68858-11A3-446B-8F63-7A4307A24C88}"/>
                  </a:ext>
                </a:extLst>
              </p14:cNvPr>
              <p14:cNvContentPartPr/>
              <p14:nvPr/>
            </p14:nvContentPartPr>
            <p14:xfrm>
              <a:off x="3026571" y="4790890"/>
              <a:ext cx="360" cy="36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40C68858-11A3-446B-8F63-7A4307A24C8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972571" y="468289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7F5D90B7-99B3-44BD-A2CF-3E5F6AAC7207}"/>
                  </a:ext>
                </a:extLst>
              </p14:cNvPr>
              <p14:cNvContentPartPr/>
              <p14:nvPr/>
            </p14:nvContentPartPr>
            <p14:xfrm>
              <a:off x="2266611" y="4802050"/>
              <a:ext cx="682920" cy="29160"/>
            </p14:xfrm>
          </p:contentPart>
        </mc:Choice>
        <mc:Fallback xmlns=""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7F5D90B7-99B3-44BD-A2CF-3E5F6AAC720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212611" y="4694050"/>
                <a:ext cx="790560" cy="2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260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92C77F-D38B-44DA-86CA-605905013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01" y="853224"/>
            <a:ext cx="8064321" cy="4794162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es-MX" sz="1800" b="1" u="sng" dirty="0"/>
              <a:t>Conjunto de elementos: </a:t>
            </a:r>
            <a:r>
              <a:rPr lang="es-MX" sz="1800" b="1" dirty="0"/>
              <a:t>						        </a:t>
            </a:r>
            <a:r>
              <a:rPr lang="es-MX" sz="1800" dirty="0"/>
              <a:t>Una colección de uno o más artículos, por ejemplo, {leche, pan, mermelada}. k-itemset, un conjunto de elementos que contiene k elementos.</a:t>
            </a:r>
          </a:p>
          <a:p>
            <a:pPr algn="just"/>
            <a:r>
              <a:rPr lang="es-MX" sz="1800" dirty="0"/>
              <a:t>_____________________________________________________________________</a:t>
            </a:r>
          </a:p>
          <a:p>
            <a:pPr algn="just"/>
            <a:r>
              <a:rPr lang="es-MX" sz="1800" b="1" u="sng" dirty="0"/>
              <a:t>Recuento de soporte:</a:t>
            </a:r>
            <a:r>
              <a:rPr lang="es-MX" sz="1800" b="1" dirty="0"/>
              <a:t>					             </a:t>
            </a:r>
            <a:r>
              <a:rPr lang="es-MX" sz="1800" dirty="0"/>
              <a:t>Frecuencia de ocurrencia de un itemset.</a:t>
            </a:r>
          </a:p>
          <a:p>
            <a:pPr algn="just"/>
            <a:r>
              <a:rPr lang="es-MX" sz="1800" b="1" dirty="0"/>
              <a:t>S</a:t>
            </a:r>
            <a:r>
              <a:rPr lang="es-MX" sz="1800" dirty="0"/>
              <a:t>({Leche, Pan}) = 3</a:t>
            </a:r>
          </a:p>
          <a:p>
            <a:pPr algn="just"/>
            <a:r>
              <a:rPr lang="es-MX" sz="1800" b="1" dirty="0"/>
              <a:t>S</a:t>
            </a:r>
            <a:r>
              <a:rPr lang="es-MX" sz="1800" dirty="0"/>
              <a:t>({Soda, Chips}) = 4</a:t>
            </a:r>
          </a:p>
          <a:p>
            <a:pPr algn="just"/>
            <a:r>
              <a:rPr lang="es-MX" sz="1800" dirty="0"/>
              <a:t>_____________________________________________________________________</a:t>
            </a:r>
          </a:p>
          <a:p>
            <a:pPr algn="just"/>
            <a:r>
              <a:rPr lang="es-MX" sz="1800" b="1" u="sng" dirty="0"/>
              <a:t>Confianza (c): </a:t>
            </a:r>
            <a:r>
              <a:rPr lang="es-MX" sz="1800" dirty="0"/>
              <a:t>							      Mide que tan frecuente items en Y aparecen en transacciones que contienen X.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A5C76EE4-D57E-4EEF-8573-ABBB2CF9B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056" y="1725769"/>
            <a:ext cx="3356098" cy="304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01E72221-98B6-4C43-8295-6A40D00F2695}"/>
                  </a:ext>
                </a:extLst>
              </p:cNvPr>
              <p:cNvSpPr txBox="1"/>
              <p:nvPr/>
            </p:nvSpPr>
            <p:spPr>
              <a:xfrm>
                <a:off x="853306" y="4860300"/>
                <a:ext cx="3360151" cy="478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MX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s-MX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MX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𝐿𝑒𝑐h𝑒</m:t>
                              </m:r>
                              <m:r>
                                <a:rPr lang="es-MX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𝑃𝑎𝑛</m:t>
                              </m:r>
                            </m:e>
                          </m:d>
                          <m:r>
                            <a:rPr lang="es-MX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s-MX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MX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ú</m:t>
                          </m:r>
                          <m:r>
                            <a:rPr lang="es-MX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MX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s-MX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𝑡𝑟𝑎𝑛𝑠𝑖𝑐𝑖𝑜𝑛𝑒𝑠</m:t>
                          </m:r>
                        </m:den>
                      </m:f>
                      <m:r>
                        <a:rPr lang="es-MX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MX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MX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=0.375</m:t>
                      </m:r>
                    </m:oMath>
                  </m:oMathPara>
                </a14:m>
                <a:endParaRPr lang="es-MX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01E72221-98B6-4C43-8295-6A40D00F2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06" y="4860300"/>
                <a:ext cx="3360151" cy="4784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A6B3C566-267D-4181-AF61-B4F768880A7C}"/>
                  </a:ext>
                </a:extLst>
              </p:cNvPr>
              <p:cNvSpPr txBox="1"/>
              <p:nvPr/>
            </p:nvSpPr>
            <p:spPr>
              <a:xfrm>
                <a:off x="4549461" y="4867210"/>
                <a:ext cx="2960747" cy="52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MX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s-MX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MX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𝐿𝑒𝑐h𝑒</m:t>
                              </m:r>
                              <m:r>
                                <a:rPr lang="es-MX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𝑃𝑎𝑛</m:t>
                              </m:r>
                            </m:e>
                          </m:d>
                          <m:r>
                            <a:rPr lang="es-MX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s-MX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MX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𝑃𝑎𝑛</m:t>
                              </m:r>
                            </m:e>
                          </m:d>
                          <m:r>
                            <a:rPr lang="es-MX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MX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MX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s-MX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A6B3C566-267D-4181-AF61-B4F768880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461" y="4867210"/>
                <a:ext cx="2960747" cy="5220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5F8D5AEF-99FC-4592-87DD-4567AB82EC93}"/>
                  </a:ext>
                </a:extLst>
              </p14:cNvPr>
              <p14:cNvContentPartPr/>
              <p14:nvPr/>
            </p14:nvContentPartPr>
            <p14:xfrm>
              <a:off x="8770371" y="2215090"/>
              <a:ext cx="360" cy="360"/>
            </p14:xfrm>
          </p:contentPart>
        </mc:Choice>
        <mc:Fallback xmlns=""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5F8D5AEF-99FC-4592-87DD-4567AB82EC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16371" y="210709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E4BE2976-B0CC-4E88-B07E-7B36317DCB23}"/>
                  </a:ext>
                </a:extLst>
              </p14:cNvPr>
              <p14:cNvContentPartPr/>
              <p14:nvPr/>
            </p14:nvContentPartPr>
            <p14:xfrm>
              <a:off x="8577411" y="2189530"/>
              <a:ext cx="393840" cy="2423520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E4BE2976-B0CC-4E88-B07E-7B36317DCB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23411" y="2081530"/>
                <a:ext cx="501480" cy="26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C842529C-412E-4FCE-B375-4EC88D99A5D9}"/>
                  </a:ext>
                </a:extLst>
              </p14:cNvPr>
              <p14:cNvContentPartPr/>
              <p14:nvPr/>
            </p14:nvContentPartPr>
            <p14:xfrm>
              <a:off x="9053691" y="2202130"/>
              <a:ext cx="451440" cy="360"/>
            </p14:xfrm>
          </p:contentPart>
        </mc:Choice>
        <mc:Fallback xmlns=""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C842529C-412E-4FCE-B375-4EC88D99A5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99691" y="2094130"/>
                <a:ext cx="559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8F340FE3-DCB6-4D7B-85E7-1CCD318CE9FA}"/>
                  </a:ext>
                </a:extLst>
              </p14:cNvPr>
              <p14:cNvContentPartPr/>
              <p14:nvPr/>
            </p14:nvContentPartPr>
            <p14:xfrm>
              <a:off x="9079611" y="2304370"/>
              <a:ext cx="464040" cy="27000"/>
            </p14:xfrm>
          </p:contentPart>
        </mc:Choice>
        <mc:Fallback xmlns=""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8F340FE3-DCB6-4D7B-85E7-1CCD318CE9F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25611" y="2196370"/>
                <a:ext cx="5716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8064D923-A64F-4E8F-BACB-DB1F91E67DA3}"/>
                  </a:ext>
                </a:extLst>
              </p14:cNvPr>
              <p14:cNvContentPartPr/>
              <p14:nvPr/>
            </p14:nvContentPartPr>
            <p14:xfrm>
              <a:off x="9066651" y="2549890"/>
              <a:ext cx="425520" cy="360"/>
            </p14:xfrm>
          </p:contentPart>
        </mc:Choice>
        <mc:Fallback xmlns=""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8064D923-A64F-4E8F-BACB-DB1F91E67DA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12651" y="2441890"/>
                <a:ext cx="533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F1A27967-4629-4446-8737-CBA1BB720028}"/>
                  </a:ext>
                </a:extLst>
              </p14:cNvPr>
              <p14:cNvContentPartPr/>
              <p14:nvPr/>
            </p14:nvContentPartPr>
            <p14:xfrm>
              <a:off x="9053691" y="2653210"/>
              <a:ext cx="451440" cy="360"/>
            </p14:xfrm>
          </p:contentPart>
        </mc:Choice>
        <mc:Fallback xmlns=""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F1A27967-4629-4446-8737-CBA1BB72002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99691" y="2545210"/>
                <a:ext cx="559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8B459D40-9984-4583-91BA-559BDD36497A}"/>
                  </a:ext>
                </a:extLst>
              </p14:cNvPr>
              <p14:cNvContentPartPr/>
              <p14:nvPr/>
            </p14:nvContentPartPr>
            <p14:xfrm>
              <a:off x="9349971" y="2446930"/>
              <a:ext cx="180720" cy="360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8B459D40-9984-4583-91BA-559BDD36497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95971" y="2338930"/>
                <a:ext cx="288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110E0B3B-63C5-4BF2-88CE-DCA94DB20BCF}"/>
                  </a:ext>
                </a:extLst>
              </p14:cNvPr>
              <p14:cNvContentPartPr/>
              <p14:nvPr/>
            </p14:nvContentPartPr>
            <p14:xfrm>
              <a:off x="10959891" y="2884690"/>
              <a:ext cx="412560" cy="360"/>
            </p14:xfrm>
          </p:contentPart>
        </mc:Choice>
        <mc:Fallback xmlns=""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110E0B3B-63C5-4BF2-88CE-DCA94DB20BC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05891" y="2776690"/>
                <a:ext cx="520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120" name="Entrada de lápiz 5119">
                <a:extLst>
                  <a:ext uri="{FF2B5EF4-FFF2-40B4-BE49-F238E27FC236}">
                    <a16:creationId xmlns:a16="http://schemas.microsoft.com/office/drawing/2014/main" id="{66E77D91-D442-4759-99F1-C97680044E6F}"/>
                  </a:ext>
                </a:extLst>
              </p14:cNvPr>
              <p14:cNvContentPartPr/>
              <p14:nvPr/>
            </p14:nvContentPartPr>
            <p14:xfrm>
              <a:off x="10998411" y="2948050"/>
              <a:ext cx="348120" cy="14400"/>
            </p14:xfrm>
          </p:contentPart>
        </mc:Choice>
        <mc:Fallback xmlns="">
          <p:pic>
            <p:nvPicPr>
              <p:cNvPr id="5120" name="Entrada de lápiz 5119">
                <a:extLst>
                  <a:ext uri="{FF2B5EF4-FFF2-40B4-BE49-F238E27FC236}">
                    <a16:creationId xmlns:a16="http://schemas.microsoft.com/office/drawing/2014/main" id="{66E77D91-D442-4759-99F1-C97680044E6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44411" y="2840050"/>
                <a:ext cx="4557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121" name="Entrada de lápiz 5120">
                <a:extLst>
                  <a:ext uri="{FF2B5EF4-FFF2-40B4-BE49-F238E27FC236}">
                    <a16:creationId xmlns:a16="http://schemas.microsoft.com/office/drawing/2014/main" id="{DD975002-53BA-4C68-AC59-CC2688E49BB0}"/>
                  </a:ext>
                </a:extLst>
              </p14:cNvPr>
              <p14:cNvContentPartPr/>
              <p14:nvPr/>
            </p14:nvContentPartPr>
            <p14:xfrm>
              <a:off x="10985811" y="2949130"/>
              <a:ext cx="373680" cy="360"/>
            </p14:xfrm>
          </p:contentPart>
        </mc:Choice>
        <mc:Fallback xmlns="">
          <p:pic>
            <p:nvPicPr>
              <p:cNvPr id="5121" name="Entrada de lápiz 5120">
                <a:extLst>
                  <a:ext uri="{FF2B5EF4-FFF2-40B4-BE49-F238E27FC236}">
                    <a16:creationId xmlns:a16="http://schemas.microsoft.com/office/drawing/2014/main" id="{DD975002-53BA-4C68-AC59-CC2688E49BB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931811" y="2841130"/>
                <a:ext cx="481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23" name="Entrada de lápiz 5122">
                <a:extLst>
                  <a:ext uri="{FF2B5EF4-FFF2-40B4-BE49-F238E27FC236}">
                    <a16:creationId xmlns:a16="http://schemas.microsoft.com/office/drawing/2014/main" id="{62886533-3C96-4E71-A06D-C3FD1D5BACE8}"/>
                  </a:ext>
                </a:extLst>
              </p14:cNvPr>
              <p14:cNvContentPartPr/>
              <p14:nvPr/>
            </p14:nvContentPartPr>
            <p14:xfrm>
              <a:off x="10946931" y="2962090"/>
              <a:ext cx="399600" cy="360"/>
            </p14:xfrm>
          </p:contentPart>
        </mc:Choice>
        <mc:Fallback xmlns="">
          <p:pic>
            <p:nvPicPr>
              <p:cNvPr id="5123" name="Entrada de lápiz 5122">
                <a:extLst>
                  <a:ext uri="{FF2B5EF4-FFF2-40B4-BE49-F238E27FC236}">
                    <a16:creationId xmlns:a16="http://schemas.microsoft.com/office/drawing/2014/main" id="{62886533-3C96-4E71-A06D-C3FD1D5BAC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892931" y="2854090"/>
                <a:ext cx="507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124" name="Entrada de lápiz 5123">
                <a:extLst>
                  <a:ext uri="{FF2B5EF4-FFF2-40B4-BE49-F238E27FC236}">
                    <a16:creationId xmlns:a16="http://schemas.microsoft.com/office/drawing/2014/main" id="{8BBE737E-4A45-498C-A012-E8717DEFCC42}"/>
                  </a:ext>
                </a:extLst>
              </p14:cNvPr>
              <p14:cNvContentPartPr/>
              <p14:nvPr/>
            </p14:nvContentPartPr>
            <p14:xfrm>
              <a:off x="11372091" y="2962090"/>
              <a:ext cx="360" cy="360"/>
            </p14:xfrm>
          </p:contentPart>
        </mc:Choice>
        <mc:Fallback xmlns="">
          <p:pic>
            <p:nvPicPr>
              <p:cNvPr id="5124" name="Entrada de lápiz 5123">
                <a:extLst>
                  <a:ext uri="{FF2B5EF4-FFF2-40B4-BE49-F238E27FC236}">
                    <a16:creationId xmlns:a16="http://schemas.microsoft.com/office/drawing/2014/main" id="{8BBE737E-4A45-498C-A012-E8717DEFCC4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318091" y="285409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25" name="Entrada de lápiz 5124">
                <a:extLst>
                  <a:ext uri="{FF2B5EF4-FFF2-40B4-BE49-F238E27FC236}">
                    <a16:creationId xmlns:a16="http://schemas.microsoft.com/office/drawing/2014/main" id="{2EDBD25B-DD62-4C80-8BE7-96709F0AE99F}"/>
                  </a:ext>
                </a:extLst>
              </p14:cNvPr>
              <p14:cNvContentPartPr/>
              <p14:nvPr/>
            </p14:nvContentPartPr>
            <p14:xfrm>
              <a:off x="10856931" y="3486970"/>
              <a:ext cx="451080" cy="29160"/>
            </p14:xfrm>
          </p:contentPart>
        </mc:Choice>
        <mc:Fallback xmlns="">
          <p:pic>
            <p:nvPicPr>
              <p:cNvPr id="5125" name="Entrada de lápiz 5124">
                <a:extLst>
                  <a:ext uri="{FF2B5EF4-FFF2-40B4-BE49-F238E27FC236}">
                    <a16:creationId xmlns:a16="http://schemas.microsoft.com/office/drawing/2014/main" id="{2EDBD25B-DD62-4C80-8BE7-96709F0AE99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02931" y="3378970"/>
                <a:ext cx="5587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126" name="Entrada de lápiz 5125">
                <a:extLst>
                  <a:ext uri="{FF2B5EF4-FFF2-40B4-BE49-F238E27FC236}">
                    <a16:creationId xmlns:a16="http://schemas.microsoft.com/office/drawing/2014/main" id="{FF87CAD4-B080-42B6-B9E8-EC52636B3261}"/>
                  </a:ext>
                </a:extLst>
              </p14:cNvPr>
              <p14:cNvContentPartPr/>
              <p14:nvPr/>
            </p14:nvContentPartPr>
            <p14:xfrm>
              <a:off x="10856931" y="3585250"/>
              <a:ext cx="425160" cy="21240"/>
            </p14:xfrm>
          </p:contentPart>
        </mc:Choice>
        <mc:Fallback xmlns="">
          <p:pic>
            <p:nvPicPr>
              <p:cNvPr id="5126" name="Entrada de lápiz 5125">
                <a:extLst>
                  <a:ext uri="{FF2B5EF4-FFF2-40B4-BE49-F238E27FC236}">
                    <a16:creationId xmlns:a16="http://schemas.microsoft.com/office/drawing/2014/main" id="{FF87CAD4-B080-42B6-B9E8-EC52636B326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802931" y="3477250"/>
                <a:ext cx="5328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127" name="Entrada de lápiz 5126">
                <a:extLst>
                  <a:ext uri="{FF2B5EF4-FFF2-40B4-BE49-F238E27FC236}">
                    <a16:creationId xmlns:a16="http://schemas.microsoft.com/office/drawing/2014/main" id="{BF420183-FFA0-4069-86CF-BC57F6B4BEE0}"/>
                  </a:ext>
                </a:extLst>
              </p14:cNvPr>
              <p14:cNvContentPartPr/>
              <p14:nvPr/>
            </p14:nvContentPartPr>
            <p14:xfrm>
              <a:off x="11294691" y="3606130"/>
              <a:ext cx="360" cy="360"/>
            </p14:xfrm>
          </p:contentPart>
        </mc:Choice>
        <mc:Fallback xmlns="">
          <p:pic>
            <p:nvPicPr>
              <p:cNvPr id="5127" name="Entrada de lápiz 5126">
                <a:extLst>
                  <a:ext uri="{FF2B5EF4-FFF2-40B4-BE49-F238E27FC236}">
                    <a16:creationId xmlns:a16="http://schemas.microsoft.com/office/drawing/2014/main" id="{BF420183-FFA0-4069-86CF-BC57F6B4BEE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40691" y="349813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024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C0D0E-6292-47D2-8CF0-1332F871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C5EDD7-C5AD-4753-A96C-60C8A2CEE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s-MX" dirty="0"/>
            </a:br>
            <a:r>
              <a:rPr lang="es-MX" dirty="0"/>
              <a:t>Dado un conjunto de transacciones T, el objetivo de la minería de reglas de asociación es encontrar todas las reglas teniendo: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Umbral mínimo de soporte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Umbral mínimo de confianza</a:t>
            </a:r>
          </a:p>
          <a:p>
            <a:r>
              <a:rPr lang="es-MX" b="1" u="sng" dirty="0"/>
              <a:t>Enfoque de fuerza bruta: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Lista todas las reglas de asociación posibles.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Compruebe el soporte y la confianza para cada regla 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Elimine las reglas que fallan en los umbrales mínimos.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039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7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1" name="Rectangle 7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152" name="Straight Connector 7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53" name="Rectangle 78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5AC4A84-314E-4BF3-9945-131B0033D247}"/>
              </a:ext>
            </a:extLst>
          </p:cNvPr>
          <p:cNvSpPr/>
          <p:nvPr/>
        </p:nvSpPr>
        <p:spPr>
          <a:xfrm>
            <a:off x="6805053" y="804056"/>
            <a:ext cx="4813072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56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Reglas de la Asociación Minera: Enfoque de dos pasos</a:t>
            </a:r>
            <a:endParaRPr lang="es-MX" sz="56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154" name="Straight Connector 80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5" name="Rectangle 82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6" descr="Association Rules and the Apriori Algorithm: A Tutorial">
            <a:extLst>
              <a:ext uri="{FF2B5EF4-FFF2-40B4-BE49-F238E27FC236}">
                <a16:creationId xmlns:a16="http://schemas.microsoft.com/office/drawing/2014/main" id="{D19E3F87-7BAE-4875-B335-2FAE180D4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9" y="238173"/>
            <a:ext cx="6948032" cy="585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95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D5DFB9-83F0-4810-AABE-529D09C4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5"/>
            <a:ext cx="3100136" cy="2103875"/>
          </a:xfrm>
        </p:spPr>
        <p:txBody>
          <a:bodyPr>
            <a:normAutofit/>
          </a:bodyPr>
          <a:lstStyle/>
          <a:p>
            <a:r>
              <a:rPr lang="es-MX" sz="3600" dirty="0"/>
              <a:t>RAM: Enfoque 2 pasos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7D5886-F4A2-4671-831A-586BDE7D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36574"/>
            <a:ext cx="3084844" cy="3366047"/>
          </a:xfrm>
        </p:spPr>
        <p:txBody>
          <a:bodyPr>
            <a:normAutofit/>
          </a:bodyPr>
          <a:lstStyle/>
          <a:p>
            <a:pPr algn="just"/>
            <a:r>
              <a:rPr lang="es-MX" sz="1500" b="1" u="sng" dirty="0"/>
              <a:t>Generación de elementos frecuentes: </a:t>
            </a:r>
            <a:r>
              <a:rPr lang="es-MX" sz="1500" dirty="0"/>
              <a:t>Generar todos los conjuntos de elementos cuyo soporte ≥ min sup.</a:t>
            </a:r>
          </a:p>
          <a:p>
            <a:pPr algn="just"/>
            <a:r>
              <a:rPr lang="es-MX" sz="1500" b="1" u="sng" dirty="0"/>
              <a:t>Generación de reglas: </a:t>
            </a:r>
            <a:r>
              <a:rPr lang="es-MX" sz="1500" dirty="0"/>
              <a:t>	                Generar reglas de alta confianza a partir de un conjunto de elementos frecuentes. Cada regla es una partición binaria de un conjunto de elementos frecuente.</a:t>
            </a:r>
          </a:p>
          <a:p>
            <a:endParaRPr lang="es-MX" sz="1500" dirty="0"/>
          </a:p>
        </p:txBody>
      </p:sp>
      <p:pic>
        <p:nvPicPr>
          <p:cNvPr id="7" name="Picture 2" descr="Image for post">
            <a:extLst>
              <a:ext uri="{FF2B5EF4-FFF2-40B4-BE49-F238E27FC236}">
                <a16:creationId xmlns:a16="http://schemas.microsoft.com/office/drawing/2014/main" id="{4D76F884-4FE9-4BAD-B02C-8C3B514A0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62"/>
          <a:stretch/>
        </p:blipFill>
        <p:spPr bwMode="auto">
          <a:xfrm>
            <a:off x="4014175" y="0"/>
            <a:ext cx="7357869" cy="649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7EFCD75A-527D-437F-9688-0C42493812CB}"/>
              </a:ext>
            </a:extLst>
          </p:cNvPr>
          <p:cNvSpPr/>
          <p:nvPr/>
        </p:nvSpPr>
        <p:spPr>
          <a:xfrm>
            <a:off x="10341735" y="5168702"/>
            <a:ext cx="1146220" cy="1111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F0D13A7-823A-4ADE-B248-A5B74393C3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0" t="89035" r="4934" b="4975"/>
          <a:stretch/>
        </p:blipFill>
        <p:spPr>
          <a:xfrm>
            <a:off x="1" y="6435264"/>
            <a:ext cx="12191980" cy="41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5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92C77F-D38B-44DA-86CA-605905013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124" y="642869"/>
            <a:ext cx="10146405" cy="4794162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s-MX" sz="1800" dirty="0"/>
              <a:t>Cada conjunto de elementos en la red es un conjunto de elementos frecuente candidato.</a:t>
            </a:r>
          </a:p>
          <a:p>
            <a:pPr lvl="1" algn="ctr">
              <a:buFont typeface="Arial" panose="020B0604020202020204" pitchFamily="34" charset="0"/>
              <a:buChar char="•"/>
            </a:pPr>
            <a:r>
              <a:rPr lang="es-MX" sz="1600" dirty="0"/>
              <a:t>Calcular el soporte de cada candidato escaneando la base de dato</a:t>
            </a:r>
          </a:p>
          <a:p>
            <a:pPr lvl="1" algn="ctr">
              <a:buFont typeface="Arial" panose="020B0604020202020204" pitchFamily="34" charset="0"/>
              <a:buChar char="•"/>
            </a:pPr>
            <a:r>
              <a:rPr lang="es-MX" sz="1600" dirty="0"/>
              <a:t>Empareja cada transacción con cada candidato</a:t>
            </a:r>
          </a:p>
          <a:p>
            <a:pPr marL="0" indent="0" algn="just">
              <a:buNone/>
            </a:pPr>
            <a:r>
              <a:rPr lang="es-MX" sz="1800" dirty="0"/>
              <a:t> ________________________________________________________________________________________</a:t>
            </a:r>
          </a:p>
          <a:p>
            <a:pPr algn="ctr"/>
            <a:r>
              <a:rPr lang="es-MX" sz="1800" b="1" dirty="0"/>
              <a:t>Estrategias de generación de elementos frecuentes</a:t>
            </a:r>
            <a:r>
              <a:rPr lang="es-MX" sz="1900" b="1" dirty="0"/>
              <a:t>	</a:t>
            </a:r>
            <a:endParaRPr lang="es-MX" sz="1900" dirty="0"/>
          </a:p>
          <a:p>
            <a:pPr lvl="1" algn="ctr">
              <a:buFont typeface="Arial" panose="020B0604020202020204" pitchFamily="34" charset="0"/>
              <a:buChar char="•"/>
            </a:pPr>
            <a:r>
              <a:rPr lang="es-MX" sz="1600" dirty="0"/>
              <a:t>Reducir el número de candidatos (M)</a:t>
            </a:r>
          </a:p>
          <a:p>
            <a:pPr lvl="1" algn="ctr">
              <a:buFont typeface="Arial" panose="020B0604020202020204" pitchFamily="34" charset="0"/>
              <a:buChar char="•"/>
            </a:pPr>
            <a:r>
              <a:rPr lang="es-MX" sz="1600" dirty="0"/>
              <a:t>Reducir el número de transacciones (N)</a:t>
            </a:r>
          </a:p>
          <a:p>
            <a:pPr lvl="1" algn="ctr">
              <a:buFont typeface="Arial" panose="020B0604020202020204" pitchFamily="34" charset="0"/>
              <a:buChar char="•"/>
            </a:pPr>
            <a:r>
              <a:rPr lang="es-MX" sz="1600" dirty="0"/>
              <a:t>Reducir el número de comparaciones (NM)</a:t>
            </a:r>
          </a:p>
          <a:p>
            <a:pPr algn="ctr"/>
            <a:r>
              <a:rPr lang="es-MX" sz="1800" dirty="0"/>
              <a:t>_______________________________________________________________________________________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9218" name="Picture 2" descr="Image for post">
            <a:extLst>
              <a:ext uri="{FF2B5EF4-FFF2-40B4-BE49-F238E27FC236}">
                <a16:creationId xmlns:a16="http://schemas.microsoft.com/office/drawing/2014/main" id="{A99F9081-13A0-4D86-8072-2D5520C46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602" y="3818050"/>
            <a:ext cx="5476090" cy="239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1290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2198</Words>
  <Application>Microsoft Office PowerPoint</Application>
  <PresentationFormat>Panorámica</PresentationFormat>
  <Paragraphs>269</Paragraphs>
  <Slides>21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Retrospección</vt:lpstr>
      <vt:lpstr>Presentación de PowerPoint</vt:lpstr>
      <vt:lpstr>Reglas de Asociación</vt:lpstr>
      <vt:lpstr>Reglas de asociación</vt:lpstr>
      <vt:lpstr>Ejemplo</vt:lpstr>
      <vt:lpstr>Presentación de PowerPoint</vt:lpstr>
      <vt:lpstr>El Objetivo</vt:lpstr>
      <vt:lpstr>Presentación de PowerPoint</vt:lpstr>
      <vt:lpstr>RAM: Enfoque 2 pasos</vt:lpstr>
      <vt:lpstr>Presentación de PowerPoint</vt:lpstr>
      <vt:lpstr>Presentación de PowerPoint</vt:lpstr>
      <vt:lpstr>Reduciendo el número de candidatos</vt:lpstr>
      <vt:lpstr>Algoritmo Apriori</vt:lpstr>
      <vt:lpstr>Algoritmo Apriori</vt:lpstr>
      <vt:lpstr>Ejemplo</vt:lpstr>
      <vt:lpstr>Eclat (Ejemplo)____</vt:lpstr>
      <vt:lpstr>Presentación de PowerPoint</vt:lpstr>
      <vt:lpstr>Generar Reglas</vt:lpstr>
      <vt:lpstr>Ejercicio de practica</vt:lpstr>
      <vt:lpstr>Presentación de PowerPoint</vt:lpstr>
      <vt:lpstr>Presentación de PowerPoint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GARCIA SANCHEZ ARMASS</dc:creator>
  <cp:lastModifiedBy>andrea lopez</cp:lastModifiedBy>
  <cp:revision>36</cp:revision>
  <dcterms:created xsi:type="dcterms:W3CDTF">2020-09-12T20:25:20Z</dcterms:created>
  <dcterms:modified xsi:type="dcterms:W3CDTF">2020-09-18T22:23:43Z</dcterms:modified>
</cp:coreProperties>
</file>