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9" r:id="rId2"/>
    <p:sldId id="272" r:id="rId3"/>
    <p:sldId id="306" r:id="rId4"/>
    <p:sldId id="307" r:id="rId5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19">
          <p15:clr>
            <a:srgbClr val="A4A3A4"/>
          </p15:clr>
        </p15:guide>
        <p15:guide id="2" orient="horz" pos="147">
          <p15:clr>
            <a:srgbClr val="A4A3A4"/>
          </p15:clr>
        </p15:guide>
        <p15:guide id="3" orient="horz">
          <p15:clr>
            <a:srgbClr val="A4A3A4"/>
          </p15:clr>
        </p15:guide>
        <p15:guide id="4" orient="horz" pos="3756">
          <p15:clr>
            <a:srgbClr val="A4A3A4"/>
          </p15:clr>
        </p15:guide>
        <p15:guide id="5" orient="horz" pos="4085">
          <p15:clr>
            <a:srgbClr val="A4A3A4"/>
          </p15:clr>
        </p15:guide>
        <p15:guide id="6" pos="339">
          <p15:clr>
            <a:srgbClr val="A4A3A4"/>
          </p15:clr>
        </p15:guide>
        <p15:guide id="7" pos="56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9C35"/>
    <a:srgbClr val="FFFFFF"/>
    <a:srgbClr val="34B233"/>
    <a:srgbClr val="000000"/>
    <a:srgbClr val="292929"/>
    <a:srgbClr val="D5D2CA"/>
    <a:srgbClr val="005172"/>
    <a:srgbClr val="6A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034E78-7F5D-4C2E-B375-FC64B27BC917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38B1855-1B75-4FBE-930C-398BA8C253C6}" styleName="Stijl, thema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Stijl, donker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Stijl, donker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8603FDC-E32A-4AB5-989C-0864C3EAD2B8}" styleName="Stijl, thema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ijl, gemiddeld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Stijl, gemiddeld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Stijl, gemiddeld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ijl, gemiddeld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Stijl, gemiddeld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E9639D4-E3E2-4D34-9284-5A2195B3D0D7}" styleName="Stijl, lich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4" autoAdjust="0"/>
    <p:restoredTop sz="81790"/>
  </p:normalViewPr>
  <p:slideViewPr>
    <p:cSldViewPr snapToGrid="0" showGuides="1">
      <p:cViewPr varScale="1">
        <p:scale>
          <a:sx n="90" d="100"/>
          <a:sy n="90" d="100"/>
        </p:scale>
        <p:origin x="824" y="200"/>
      </p:cViewPr>
      <p:guideLst>
        <p:guide orient="horz" pos="1219"/>
        <p:guide orient="horz" pos="147"/>
        <p:guide orient="horz"/>
        <p:guide orient="horz" pos="3756"/>
        <p:guide orient="horz" pos="4085"/>
        <p:guide pos="339"/>
        <p:guide pos="56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C83C-B988-4A9E-9713-F559C31F4362}" type="datetimeFigureOut">
              <a:rPr lang="nl-NL" smtClean="0"/>
              <a:t>04-06-18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45D2F-C69D-4D90-B22B-9B2DC58DBD5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41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 of clustering. </a:t>
            </a:r>
          </a:p>
          <a:p>
            <a:r>
              <a:rPr lang="en-US" dirty="0"/>
              <a:t>Definition of possible  outputs:  in each case the first 5 elements are in one cluster and the following 5 are in another cluster.</a:t>
            </a:r>
          </a:p>
          <a:p>
            <a:r>
              <a:rPr lang="en-US" dirty="0"/>
              <a:t>This has been studied in a lot of previous courses (statistics and Molecular Systems Biology)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45D2F-C69D-4D90-B22B-9B2DC58DBD5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2183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assignment, using the algorithm and understanding the output will be as demanding as writing the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45D2F-C69D-4D90-B22B-9B2DC58DBD55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889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3" y="230188"/>
            <a:ext cx="8442796" cy="839787"/>
          </a:xfr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76508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Tijdelijke aanduiding voor afbeelding 24"/>
          <p:cNvSpPr>
            <a:spLocks noGrp="1" noChangeAspect="1"/>
          </p:cNvSpPr>
          <p:nvPr>
            <p:ph type="pic" sz="quarter" idx="19"/>
          </p:nvPr>
        </p:nvSpPr>
        <p:spPr bwMode="auto">
          <a:xfrm>
            <a:off x="6308818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auto">
          <a:xfrm>
            <a:off x="4714655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3120492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ijdelijke aanduiding voor tekst 4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485775" y="1616400"/>
            <a:ext cx="8447088" cy="371475"/>
          </a:xfrm>
          <a:prstGeom prst="rect">
            <a:avLst/>
          </a:prstGeom>
          <a:noFill/>
          <a:ln>
            <a:noFill/>
          </a:ln>
          <a:extLst/>
        </p:spPr>
        <p:txBody>
          <a:bodyPr lIns="36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Ondertitel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478633" y="2262386"/>
            <a:ext cx="8447087" cy="371475"/>
          </a:xfrm>
          <a:prstGeom prst="rect">
            <a:avLst/>
          </a:prstGeom>
          <a:noFill/>
          <a:ln>
            <a:noFill/>
          </a:ln>
          <a:extLst/>
        </p:spPr>
        <p:txBody>
          <a:bodyPr lIns="36000" rIns="90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Datum,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Auteursnaam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3983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rectang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38" y="230188"/>
            <a:ext cx="3276000" cy="135308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3900006" y="226800"/>
            <a:ext cx="5040000" cy="57358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4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495302" y="1840012"/>
            <a:ext cx="3276600" cy="4122638"/>
          </a:xfrm>
        </p:spPr>
        <p:txBody>
          <a:bodyPr lIns="36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723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7"/>
            <a:ext cx="8442796" cy="838800"/>
          </a:xfr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537619" y="1933314"/>
            <a:ext cx="2639660" cy="262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4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3418212" y="1933314"/>
            <a:ext cx="2639660" cy="262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8"/>
          </p:nvPr>
        </p:nvSpPr>
        <p:spPr>
          <a:xfrm>
            <a:off x="6298805" y="1933314"/>
            <a:ext cx="2639660" cy="262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9"/>
          </p:nvPr>
        </p:nvSpPr>
        <p:spPr>
          <a:xfrm>
            <a:off x="490538" y="4610101"/>
            <a:ext cx="2752725" cy="360000"/>
          </a:xfrm>
        </p:spPr>
        <p:txBody>
          <a:bodyPr wrap="none" lIns="36000" rIns="0"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</a:t>
            </a:r>
            <a:endParaRPr lang="en-GB" dirty="0"/>
          </a:p>
        </p:txBody>
      </p:sp>
      <p:sp>
        <p:nvSpPr>
          <p:cNvPr id="8" name="Tijdelijke aanduiding voor tekst 6"/>
          <p:cNvSpPr>
            <a:spLocks noGrp="1"/>
          </p:cNvSpPr>
          <p:nvPr>
            <p:ph type="body" sz="quarter" idx="20"/>
          </p:nvPr>
        </p:nvSpPr>
        <p:spPr>
          <a:xfrm>
            <a:off x="3366170" y="4610101"/>
            <a:ext cx="2752725" cy="360000"/>
          </a:xfrm>
        </p:spPr>
        <p:txBody>
          <a:bodyPr wrap="none" lIns="36000" rIns="0"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</a:t>
            </a:r>
            <a:endParaRPr lang="en-GB" dirty="0"/>
          </a:p>
        </p:txBody>
      </p:sp>
      <p:sp>
        <p:nvSpPr>
          <p:cNvPr id="9" name="Tijdelijke aanduiding voor tekst 6"/>
          <p:cNvSpPr>
            <a:spLocks noGrp="1"/>
          </p:cNvSpPr>
          <p:nvPr>
            <p:ph type="body" sz="quarter" idx="21"/>
          </p:nvPr>
        </p:nvSpPr>
        <p:spPr>
          <a:xfrm>
            <a:off x="6241802" y="4610101"/>
            <a:ext cx="2752725" cy="360000"/>
          </a:xfrm>
        </p:spPr>
        <p:txBody>
          <a:bodyPr wrap="none" lIns="36000" rIns="0"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</a:t>
            </a:r>
            <a:endParaRPr lang="en-GB" dirty="0"/>
          </a:p>
        </p:txBody>
      </p:sp>
      <p:sp>
        <p:nvSpPr>
          <p:cNvPr id="10" name="Tijdelijke aanduiding voor tekst 6"/>
          <p:cNvSpPr>
            <a:spLocks noGrp="1"/>
          </p:cNvSpPr>
          <p:nvPr>
            <p:ph type="body" sz="quarter" idx="22"/>
          </p:nvPr>
        </p:nvSpPr>
        <p:spPr>
          <a:xfrm>
            <a:off x="490538" y="4985219"/>
            <a:ext cx="2752725" cy="360000"/>
          </a:xfrm>
        </p:spPr>
        <p:txBody>
          <a:bodyPr wrap="square" lIns="36000" rIns="0"/>
          <a:lstStyle>
            <a:lvl1pPr marL="0" indent="0">
              <a:buFontTx/>
              <a:buNone/>
              <a:defRPr sz="1800">
                <a:solidFill>
                  <a:schemeClr val="bg2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</a:t>
            </a:r>
            <a:endParaRPr lang="en-GB" dirty="0"/>
          </a:p>
        </p:txBody>
      </p:sp>
      <p:sp>
        <p:nvSpPr>
          <p:cNvPr id="11" name="Tijdelijke aanduiding voor tekst 6"/>
          <p:cNvSpPr>
            <a:spLocks noGrp="1"/>
          </p:cNvSpPr>
          <p:nvPr>
            <p:ph type="body" sz="quarter" idx="23"/>
          </p:nvPr>
        </p:nvSpPr>
        <p:spPr>
          <a:xfrm>
            <a:off x="3365675" y="4985219"/>
            <a:ext cx="2752725" cy="360000"/>
          </a:xfrm>
        </p:spPr>
        <p:txBody>
          <a:bodyPr wrap="square" lIns="36000" rIns="0"/>
          <a:lstStyle>
            <a:lvl1pPr marL="0" indent="0">
              <a:buFontTx/>
              <a:buNone/>
              <a:defRPr sz="1800">
                <a:solidFill>
                  <a:schemeClr val="bg2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24"/>
          </p:nvPr>
        </p:nvSpPr>
        <p:spPr>
          <a:xfrm>
            <a:off x="6241802" y="4985219"/>
            <a:ext cx="2752725" cy="360000"/>
          </a:xfrm>
        </p:spPr>
        <p:txBody>
          <a:bodyPr wrap="square" lIns="36000" rIns="0"/>
          <a:lstStyle>
            <a:lvl1pPr marL="0" indent="0">
              <a:buFontTx/>
              <a:buNone/>
              <a:defRPr sz="1800">
                <a:solidFill>
                  <a:schemeClr val="bg2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1031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 with 2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7"/>
            <a:ext cx="8442796" cy="838800"/>
          </a:xfr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536399" y="1929600"/>
            <a:ext cx="4104000" cy="4027383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26161" y="1929600"/>
            <a:ext cx="4104000" cy="40330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627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536400" y="1402557"/>
            <a:ext cx="8402400" cy="45529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7"/>
            <a:ext cx="8442796" cy="838800"/>
          </a:xfr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8015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ectangula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/>
          </p:cNvSpPr>
          <p:nvPr>
            <p:ph type="pic" sz="quarter" idx="16"/>
          </p:nvPr>
        </p:nvSpPr>
        <p:spPr>
          <a:xfrm>
            <a:off x="536400" y="233362"/>
            <a:ext cx="4011352" cy="57204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4" name="Tijdelijke aanduiding voor afbeelding 24"/>
          <p:cNvSpPr>
            <a:spLocks noGrp="1"/>
          </p:cNvSpPr>
          <p:nvPr>
            <p:ph type="pic" sz="quarter" idx="17"/>
          </p:nvPr>
        </p:nvSpPr>
        <p:spPr>
          <a:xfrm>
            <a:off x="4827265" y="233362"/>
            <a:ext cx="4104000" cy="571955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447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beeld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0" y="0"/>
            <a:ext cx="9143999" cy="685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 bwMode="white">
          <a:xfrm>
            <a:off x="491642" y="230188"/>
            <a:ext cx="8442796" cy="840125"/>
          </a:xfrm>
          <a:noFill/>
          <a:ln>
            <a:gradFill>
              <a:gsLst>
                <a:gs pos="0">
                  <a:schemeClr val="bg1"/>
                </a:gs>
                <a:gs pos="1000">
                  <a:schemeClr val="bg1">
                    <a:alpha val="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</a:gra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628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582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840125"/>
          </a:xfr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437321" y="1752600"/>
            <a:ext cx="8601903" cy="4314825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3773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3200" y="230187"/>
            <a:ext cx="8442796" cy="838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5" name="Tijdelijke aanduiding voor tabel 4"/>
          <p:cNvSpPr>
            <a:spLocks noGrp="1"/>
          </p:cNvSpPr>
          <p:nvPr>
            <p:ph type="tbl" sz="quarter" idx="10"/>
          </p:nvPr>
        </p:nvSpPr>
        <p:spPr>
          <a:xfrm>
            <a:off x="538163" y="1933575"/>
            <a:ext cx="8398089" cy="4028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9337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circ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3200" y="230188"/>
            <a:ext cx="3276000" cy="135308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3887699" y="224477"/>
            <a:ext cx="5040000" cy="5040000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495301" y="1835250"/>
            <a:ext cx="3276600" cy="4127400"/>
          </a:xfrm>
        </p:spPr>
        <p:txBody>
          <a:bodyPr lIns="36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45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839787"/>
          </a:xfr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8521188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33010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multiple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3200" y="230188"/>
            <a:ext cx="3276000" cy="135308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495301" y="1835250"/>
            <a:ext cx="3276600" cy="3657600"/>
          </a:xfrm>
        </p:spPr>
        <p:txBody>
          <a:bodyPr lIns="36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12" name="Tijdelijke aanduiding voor afbeelding 24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3044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3" name="Tijdelijke aanduiding voor afbeelding 24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4591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4" name="Tijdelijke aanduiding voor afbeelding 2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6138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5" name="Tijdelijke aanduiding voor afbeelding 24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7685112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3887699" y="224477"/>
            <a:ext cx="5040000" cy="5040000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1126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Tijdelijke aanduiding voor tekst 6"/>
          <p:cNvSpPr>
            <a:spLocks noGrp="1"/>
          </p:cNvSpPr>
          <p:nvPr>
            <p:ph type="body" sz="quarter" idx="11"/>
          </p:nvPr>
        </p:nvSpPr>
        <p:spPr>
          <a:xfrm>
            <a:off x="4793357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049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26161" y="1929600"/>
            <a:ext cx="4104000" cy="40330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01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840125"/>
          </a:xfr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4791075" y="1752600"/>
            <a:ext cx="4140000" cy="4314825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40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Tijdelijke aanduiding voor tabel 4"/>
          <p:cNvSpPr>
            <a:spLocks noGrp="1"/>
          </p:cNvSpPr>
          <p:nvPr>
            <p:ph type="tbl" sz="quarter" idx="11"/>
          </p:nvPr>
        </p:nvSpPr>
        <p:spPr>
          <a:xfrm>
            <a:off x="4791075" y="1933575"/>
            <a:ext cx="4140000" cy="4028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839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8" name="Tijdelijke aanduiding voor SmartArt 7"/>
          <p:cNvSpPr>
            <a:spLocks noGrp="1"/>
          </p:cNvSpPr>
          <p:nvPr>
            <p:ph type="dgm" sz="quarter" idx="10"/>
          </p:nvPr>
        </p:nvSpPr>
        <p:spPr>
          <a:xfrm>
            <a:off x="538163" y="1828800"/>
            <a:ext cx="8404225" cy="413385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075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multiple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044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76508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20"/>
          </p:nvPr>
        </p:nvSpPr>
        <p:spPr bwMode="auto">
          <a:xfrm>
            <a:off x="6308818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ijdelijke aanduiding voor afbeelding 24"/>
          <p:cNvSpPr>
            <a:spLocks noGrp="1" noChangeAspect="1"/>
          </p:cNvSpPr>
          <p:nvPr>
            <p:ph type="pic" sz="quarter" idx="21"/>
          </p:nvPr>
        </p:nvSpPr>
        <p:spPr bwMode="auto">
          <a:xfrm>
            <a:off x="4714655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3120492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91642" y="230187"/>
            <a:ext cx="8442796" cy="838800"/>
          </a:xfr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14" name="Tijdelijke aanduiding voor tekst 4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485775" y="1616400"/>
            <a:ext cx="8447088" cy="371475"/>
          </a:xfrm>
          <a:prstGeom prst="rect">
            <a:avLst/>
          </a:prstGeom>
          <a:noFill/>
          <a:ln>
            <a:noFill/>
          </a:ln>
          <a:extLst/>
        </p:spPr>
        <p:txBody>
          <a:bodyPr lIns="36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Ondertitel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5" name="Tijdelijke aanduiding voor tekst 4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476251" y="2262386"/>
            <a:ext cx="8447087" cy="371475"/>
          </a:xfrm>
          <a:prstGeom prst="rect">
            <a:avLst/>
          </a:prstGeom>
          <a:noFill/>
          <a:ln>
            <a:noFill/>
          </a:ln>
          <a:extLst/>
        </p:spPr>
        <p:txBody>
          <a:bodyPr lIns="36000" rIns="90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Datum,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Auteursnaam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6" name="Tijdelijke aanduiding voor afbeelding 24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4591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7" name="Tijdelijke aanduiding voor afbeelding 2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6138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8" name="Tijdelijke aanduiding voor afbeelding 24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7685112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451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491642" y="230188"/>
            <a:ext cx="8442796" cy="839787"/>
          </a:xfrm>
          <a:prstGeom prst="rect">
            <a:avLst/>
          </a:prstGeom>
          <a:noFill/>
          <a:ln w="0">
            <a:gradFill>
              <a:gsLst>
                <a:gs pos="0">
                  <a:schemeClr val="tx1"/>
                </a:gs>
                <a:gs pos="1000">
                  <a:schemeClr val="tx1">
                    <a:alpha val="0"/>
                  </a:schemeClr>
                </a:gs>
                <a:gs pos="99000">
                  <a:srgbClr val="005172">
                    <a:alpha val="0"/>
                  </a:srgbClr>
                </a:gs>
                <a:gs pos="100000">
                  <a:schemeClr val="tx1"/>
                </a:gs>
              </a:gsLst>
              <a:lin ang="5400000" scaled="0"/>
            </a:gradFill>
          </a:ln>
          <a:extLst/>
        </p:spPr>
        <p:txBody>
          <a:bodyPr vert="horz" wrap="square" lIns="18000" tIns="0" rIns="91440" bIns="324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1028" name="Tijdelijke aanduiding voor tekst 23"/>
          <p:cNvSpPr>
            <a:spLocks noGrp="1"/>
          </p:cNvSpPr>
          <p:nvPr>
            <p:ph type="body" idx="1"/>
          </p:nvPr>
        </p:nvSpPr>
        <p:spPr bwMode="auto">
          <a:xfrm>
            <a:off x="421200" y="1843200"/>
            <a:ext cx="8521188" cy="40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endParaRPr lang="en-GB" dirty="0"/>
          </a:p>
        </p:txBody>
      </p:sp>
      <p:sp>
        <p:nvSpPr>
          <p:cNvPr id="4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8520432" y="6370465"/>
            <a:ext cx="468000" cy="164250"/>
          </a:xfrm>
          <a:prstGeom prst="rect">
            <a:avLst/>
          </a:prstGeom>
          <a:noFill/>
        </p:spPr>
        <p:txBody>
          <a:bodyPr wrap="square" tIns="0" rIns="36000" bIns="0" rtlCol="0">
            <a:noAutofit/>
          </a:bodyPr>
          <a:lstStyle>
            <a:lvl1pPr>
              <a:defRPr lang="nl-NL" sz="900" smtClean="0">
                <a:latin typeface="Verdana" pitchFamily="34" charset="0"/>
              </a:defRPr>
            </a:lvl1pPr>
          </a:lstStyle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  <p:pic>
        <p:nvPicPr>
          <p:cNvPr id="2" name="Picture 1"/>
          <p:cNvPicPr>
            <a:picLocks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7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68" r:id="rId8"/>
    <p:sldLayoutId id="2147483664" r:id="rId9"/>
    <p:sldLayoutId id="2147483653" r:id="rId10"/>
    <p:sldLayoutId id="2147483655" r:id="rId11"/>
    <p:sldLayoutId id="2147483656" r:id="rId12"/>
    <p:sldLayoutId id="2147483657" r:id="rId13"/>
    <p:sldLayoutId id="2147483659" r:id="rId14"/>
    <p:sldLayoutId id="2147483660" r:id="rId15"/>
    <p:sldLayoutId id="2147483661" r:id="rId16"/>
    <p:sldLayoutId id="2147483663" r:id="rId17"/>
    <p:sldLayoutId id="2147483665" r:id="rId18"/>
    <p:sldLayoutId id="2147483654" r:id="rId19"/>
    <p:sldLayoutId id="2147483666" r:id="rId20"/>
  </p:sldLayoutIdLst>
  <p:hf hdr="0" ftr="0" dt="0"/>
  <p:txStyles>
    <p:titleStyle>
      <a:lvl1pPr algn="l" rtl="0" fontAlgn="base">
        <a:lnSpc>
          <a:spcPts val="4000"/>
        </a:lnSpc>
        <a:spcBef>
          <a:spcPct val="0"/>
        </a:spcBef>
        <a:spcAft>
          <a:spcPct val="0"/>
        </a:spcAft>
        <a:defRPr sz="3000" kern="1200">
          <a:solidFill>
            <a:schemeClr val="bg2"/>
          </a:solidFill>
          <a:latin typeface="Verdana" pitchFamily="34" charset="0"/>
          <a:ea typeface="+mj-ea"/>
          <a:cs typeface="+mj-cs"/>
        </a:defRPr>
      </a:lvl1pPr>
      <a:lvl2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252413" indent="-252413" algn="l" rtl="0" fontAlgn="base">
        <a:lnSpc>
          <a:spcPts val="2500"/>
        </a:lnSpc>
        <a:spcBef>
          <a:spcPts val="1200"/>
        </a:spcBef>
        <a:spcAft>
          <a:spcPct val="0"/>
        </a:spcAft>
        <a:buClr>
          <a:schemeClr val="bg2"/>
        </a:buClr>
        <a:buSzPct val="140000"/>
        <a:buFont typeface="Wingdings" pitchFamily="2" charset="2"/>
        <a:buChar char="§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1pPr>
      <a:lvl2pPr marL="982663" indent="-285750" algn="l" rtl="0" fontAlgn="base">
        <a:lnSpc>
          <a:spcPts val="2500"/>
        </a:lnSpc>
        <a:spcBef>
          <a:spcPts val="1000"/>
        </a:spcBef>
        <a:spcAft>
          <a:spcPct val="0"/>
        </a:spcAft>
        <a:buClr>
          <a:schemeClr val="bg2"/>
        </a:buClr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2pPr>
      <a:lvl3pPr marL="1879600" indent="-319088" algn="l" rtl="0" fontAlgn="base">
        <a:lnSpc>
          <a:spcPts val="2500"/>
        </a:lnSpc>
        <a:spcBef>
          <a:spcPts val="1000"/>
        </a:spcBef>
        <a:spcAft>
          <a:spcPct val="0"/>
        </a:spcAft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3pPr>
      <a:lvl4pPr marL="2692400" indent="-360363" algn="l" rtl="0" fontAlgn="base">
        <a:lnSpc>
          <a:spcPts val="2500"/>
        </a:lnSpc>
        <a:spcBef>
          <a:spcPct val="20000"/>
        </a:spcBef>
        <a:spcAft>
          <a:spcPct val="0"/>
        </a:spcAft>
        <a:buSzPct val="115000"/>
        <a:buFont typeface="Verdana" pitchFamily="34" charset="0"/>
        <a:buChar char="●"/>
        <a:defRPr sz="2200" kern="1200" baseline="0">
          <a:solidFill>
            <a:schemeClr val="bg2"/>
          </a:solidFill>
          <a:latin typeface="Verdana" pitchFamily="34" charset="0"/>
          <a:ea typeface="+mn-ea"/>
          <a:cs typeface="+mn-cs"/>
        </a:defRPr>
      </a:lvl4pPr>
      <a:lvl5pPr marL="3405188" indent="-352425" algn="l" rtl="0" fontAlgn="base">
        <a:lnSpc>
          <a:spcPts val="2500"/>
        </a:lnSpc>
        <a:spcBef>
          <a:spcPct val="20000"/>
        </a:spcBef>
        <a:spcAft>
          <a:spcPct val="0"/>
        </a:spcAft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3" y="230188"/>
            <a:ext cx="8442796" cy="840125"/>
          </a:xfrm>
        </p:spPr>
        <p:txBody>
          <a:bodyPr/>
          <a:lstStyle/>
          <a:p>
            <a:r>
              <a:rPr lang="en-GB" b="1" dirty="0"/>
              <a:t>Algorithms in bioinformatics</a:t>
            </a:r>
          </a:p>
        </p:txBody>
      </p:sp>
      <p:pic>
        <p:nvPicPr>
          <p:cNvPr id="6" name="Picture Placeholder 5" descr="server.jpg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0" name="Tijdelijke aanduiding voor afbeelding 19"/>
          <p:cNvPicPr>
            <a:picLocks noGrp="1" noChangeAspect="1"/>
          </p:cNvPicPr>
          <p:nvPr>
            <p:ph type="pic" sz="quarter" idx="1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Tijdelijke aanduiding voor afbeelding 16"/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6" name="Tijdelijke aanduiding voor afbeelding 15"/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ijdelijke aanduiding voor tekst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K-means clustering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569576" y="2547697"/>
            <a:ext cx="184666" cy="320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endParaRPr lang="en-US" sz="1400" dirty="0" err="1">
              <a:latin typeface="Verdana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78633" y="3307559"/>
            <a:ext cx="2641859" cy="2647950"/>
          </a:xfrm>
          <a:prstGeom prst="ellipse">
            <a:avLst/>
          </a:prstGeom>
          <a:blipFill rotWithShape="1"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21EDA98-4E37-4442-A7EB-AC365A503D8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Maria </a:t>
            </a:r>
          </a:p>
        </p:txBody>
      </p:sp>
    </p:spTree>
    <p:extLst>
      <p:ext uri="{BB962C8B-B14F-4D97-AF65-F5344CB8AC3E}">
        <p14:creationId xmlns:p14="http://schemas.microsoft.com/office/powerpoint/2010/main" val="167066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791650"/>
          </a:xfrm>
        </p:spPr>
        <p:txBody>
          <a:bodyPr/>
          <a:lstStyle/>
          <a:p>
            <a:r>
              <a:rPr lang="en-GB" dirty="0"/>
              <a:t>K-means Clustering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21200" y="1314450"/>
            <a:ext cx="8521188" cy="4610399"/>
          </a:xfrm>
        </p:spPr>
        <p:txBody>
          <a:bodyPr/>
          <a:lstStyle/>
          <a:p>
            <a:r>
              <a:rPr lang="en-GB" dirty="0"/>
              <a:t>Clustering: arranging </a:t>
            </a:r>
            <a:r>
              <a:rPr lang="en-GB" b="1" dirty="0"/>
              <a:t>objects</a:t>
            </a:r>
            <a:r>
              <a:rPr lang="en-GB" dirty="0"/>
              <a:t> into </a:t>
            </a:r>
            <a:r>
              <a:rPr lang="en-GB" b="1" dirty="0"/>
              <a:t>groups</a:t>
            </a:r>
            <a:r>
              <a:rPr lang="en-GB" dirty="0"/>
              <a:t>:   Objects are characterized by </a:t>
            </a:r>
            <a:r>
              <a:rPr lang="en-GB" b="1" dirty="0"/>
              <a:t>values</a:t>
            </a:r>
            <a:r>
              <a:rPr lang="en-GB" dirty="0"/>
              <a:t> of sets of </a:t>
            </a:r>
            <a:r>
              <a:rPr lang="en-GB" b="1" dirty="0"/>
              <a:t>variables. </a:t>
            </a:r>
            <a:endParaRPr lang="en-GB" dirty="0"/>
          </a:p>
          <a:p>
            <a:r>
              <a:rPr lang="en-GB" dirty="0"/>
              <a:t>The output is a set of assignments/labels/groups. Multiple format options</a:t>
            </a:r>
          </a:p>
          <a:p>
            <a:pPr lvl="2"/>
            <a:r>
              <a:rPr lang="en-GB" dirty="0"/>
              <a:t>List of elements in each cluster Cluster 0:  {0,1,2,3,4};  Cluster 1:  {5,6,7,8,9}</a:t>
            </a:r>
          </a:p>
          <a:p>
            <a:pPr lvl="2"/>
            <a:r>
              <a:rPr lang="en-GB" dirty="0"/>
              <a:t>Labels= [0,0,0,0,0,1,1,1,1,1]</a:t>
            </a:r>
          </a:p>
          <a:p>
            <a:r>
              <a:rPr lang="en-GB" dirty="0"/>
              <a:t>You will implement K-means.  K refers to the number of clusters</a:t>
            </a:r>
          </a:p>
          <a:p>
            <a:pPr marL="0" indent="0">
              <a:buNone/>
            </a:pPr>
            <a:endParaRPr lang="en-GB" dirty="0"/>
          </a:p>
          <a:p>
            <a:pPr marL="1560512" lvl="2" indent="0">
              <a:buNone/>
            </a:pPr>
            <a:endParaRPr lang="en-GB" dirty="0"/>
          </a:p>
          <a:p>
            <a:pPr lvl="2"/>
            <a:endParaRPr lang="en-GB" dirty="0"/>
          </a:p>
          <a:p>
            <a:pPr marL="696913" lvl="1" indent="0">
              <a:buNone/>
            </a:pPr>
            <a:endParaRPr lang="en-GB" dirty="0"/>
          </a:p>
          <a:p>
            <a:pPr marL="696913" lvl="1" indent="0">
              <a:buNone/>
            </a:pPr>
            <a:endParaRPr lang="en-GB" dirty="0"/>
          </a:p>
          <a:p>
            <a:pPr marL="696913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2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647684-8383-0042-AFC8-A2CB70CFE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795" y="4447743"/>
            <a:ext cx="2308856" cy="230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99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00DF-4148-A541-B24F-95E90F0CB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791650"/>
          </a:xfrm>
        </p:spPr>
        <p:txBody>
          <a:bodyPr/>
          <a:lstStyle/>
          <a:p>
            <a:r>
              <a:rPr lang="en-US" dirty="0"/>
              <a:t>Using the algorithm…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7FAA6-B14C-E44C-92D9-55FD9A698F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1200" y="1214438"/>
            <a:ext cx="8521188" cy="4710411"/>
          </a:xfrm>
        </p:spPr>
        <p:txBody>
          <a:bodyPr/>
          <a:lstStyle/>
          <a:p>
            <a:r>
              <a:rPr lang="en-US" dirty="0"/>
              <a:t>Use ratio between WGSS and BGSS to find the optimal number of cluster</a:t>
            </a:r>
          </a:p>
          <a:p>
            <a:pPr lvl="1"/>
            <a:r>
              <a:rPr lang="en-US" dirty="0"/>
              <a:t>WGSS:  within-group sum of squares.  Measures how similar the elements in the same cluster are to each other.</a:t>
            </a:r>
          </a:p>
          <a:p>
            <a:pPr lvl="1"/>
            <a:r>
              <a:rPr lang="en-US" dirty="0"/>
              <a:t>BGSS:  Between-group sum of squares sums. Measures how different elements in different clusters are. </a:t>
            </a:r>
          </a:p>
          <a:p>
            <a:r>
              <a:rPr lang="en-US" dirty="0"/>
              <a:t>WARNING:  you will need to repeat the clustering many times to make sure that you have the “best” possible answer.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49395-A811-4B4E-9681-F441032FF8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681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57EC5A-68A3-B74F-870A-6A3614BAA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25" y="2441527"/>
            <a:ext cx="3068007" cy="30680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00B716-9A39-1B4A-B0A9-8D443758B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791650"/>
          </a:xfrm>
        </p:spPr>
        <p:txBody>
          <a:bodyPr/>
          <a:lstStyle/>
          <a:p>
            <a:r>
              <a:rPr lang="en-US" dirty="0"/>
              <a:t>Three data 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4E9D3-A56B-0C4D-A2E1-B7395F6D10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3250" y="1220886"/>
            <a:ext cx="8521188" cy="4089600"/>
          </a:xfrm>
        </p:spPr>
        <p:txBody>
          <a:bodyPr/>
          <a:lstStyle/>
          <a:p>
            <a:r>
              <a:rPr lang="en-US" dirty="0"/>
              <a:t>2dtest (35 points in 2 dimensions)</a:t>
            </a:r>
          </a:p>
          <a:p>
            <a:r>
              <a:rPr lang="en-US" dirty="0"/>
              <a:t>Large set 1 ( 100 points in 24 dimensions)</a:t>
            </a:r>
          </a:p>
          <a:p>
            <a:r>
              <a:rPr lang="en-US" dirty="0"/>
              <a:t>Large set 2 (400 points in 2 dimensions)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D2050-3574-B743-A39B-FB5E896BF4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4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C1B8EA-535B-8944-9AEA-2B0212A14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50" y="2503719"/>
            <a:ext cx="3143251" cy="31432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140219-9A49-3D4A-B276-B1D9DDA0606B}"/>
              </a:ext>
            </a:extLst>
          </p:cNvPr>
          <p:cNvSpPr txBox="1"/>
          <p:nvPr/>
        </p:nvSpPr>
        <p:spPr>
          <a:xfrm>
            <a:off x="3200400" y="5646969"/>
            <a:ext cx="2600325" cy="329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400" dirty="0">
                <a:latin typeface="Verdana" pitchFamily="34" charset="0"/>
              </a:rPr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944754074"/>
      </p:ext>
    </p:extLst>
  </p:cSld>
  <p:clrMapOvr>
    <a:masterClrMapping/>
  </p:clrMapOvr>
</p:sld>
</file>

<file path=ppt/theme/theme1.xml><?xml version="1.0" encoding="utf-8"?>
<a:theme xmlns:a="http://schemas.openxmlformats.org/drawingml/2006/main" name="Wageningen UR">
  <a:themeElements>
    <a:clrScheme name="Wageningen UR witte achtergrond">
      <a:dk1>
        <a:srgbClr val="005172"/>
      </a:dk1>
      <a:lt1>
        <a:srgbClr val="FFFFFF"/>
      </a:lt1>
      <a:dk2>
        <a:srgbClr val="34B233"/>
      </a:dk2>
      <a:lt2>
        <a:srgbClr val="005172"/>
      </a:lt2>
      <a:accent1>
        <a:srgbClr val="519FD7"/>
      </a:accent1>
      <a:accent2>
        <a:srgbClr val="A59D95"/>
      </a:accent2>
      <a:accent3>
        <a:srgbClr val="D5D2CA"/>
      </a:accent3>
      <a:accent4>
        <a:srgbClr val="FF7900"/>
      </a:accent4>
      <a:accent5>
        <a:srgbClr val="00549F"/>
      </a:accent5>
      <a:accent6>
        <a:srgbClr val="000000"/>
      </a:accent6>
      <a:hlink>
        <a:srgbClr val="00549F"/>
      </a:hlink>
      <a:folHlink>
        <a:srgbClr val="000000"/>
      </a:folHlink>
    </a:clrScheme>
    <a:fontScheme name="Wageningen U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ts val="1800"/>
          </a:lnSpc>
          <a:defRPr sz="1400" dirty="0" err="1" smtClean="0">
            <a:latin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2522</TotalTime>
  <Words>258</Words>
  <Application>Microsoft Macintosh PowerPoint</Application>
  <PresentationFormat>On-screen Show (4:3)</PresentationFormat>
  <Paragraphs>32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Verdana</vt:lpstr>
      <vt:lpstr>Wingdings</vt:lpstr>
      <vt:lpstr>Wageningen UR</vt:lpstr>
      <vt:lpstr>Algorithms in bioinformatics</vt:lpstr>
      <vt:lpstr>K-means Clustering </vt:lpstr>
      <vt:lpstr>Using the algorithm…</vt:lpstr>
      <vt:lpstr>Three data sets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Martin Brinkman</dc:creator>
  <cp:lastModifiedBy>Suarez Diez, Maria</cp:lastModifiedBy>
  <cp:revision>321</cp:revision>
  <cp:lastPrinted>2017-06-26T15:00:01Z</cp:lastPrinted>
  <dcterms:created xsi:type="dcterms:W3CDTF">2011-09-29T08:30:03Z</dcterms:created>
  <dcterms:modified xsi:type="dcterms:W3CDTF">2018-06-04T08:35:15Z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_Template">
    <vt:lpwstr>WHUK.pptx</vt:lpwstr>
  </property>
</Properties>
</file>