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CA34-213E-B362-32ED-3799BAF3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75CDDA-B57F-177F-D27E-DA0DA04FE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354B9-2FB2-1AB5-E66A-68C4A79A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A5395-7132-2A16-0A53-C2918297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E4F26-AEFD-EB78-4C6A-1546BED9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52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3B62-D554-9E71-27E7-D2C1E89F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382075-7DB5-F212-3BA0-196E9148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26F74-83A3-06AE-ECA9-D80F8C97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E8F9E-74D9-F984-666A-41614964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DA2D-CBEB-42DC-5366-5361FC70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4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3FFFDE-D90C-4D26-CB05-786A083CF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8B4371-2EAD-51DC-E8FA-B07108742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6367BE-9DA6-F7D1-61BD-C1F1037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C5B9-8ECB-478C-9721-11EB5BC5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2C3F7-2DFC-CF8F-6FCC-949AD00C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6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195F0-816F-4BE7-2632-81ADAF17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B0603-4EDF-F7E1-25F9-D2671BA4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009A69-A119-D727-2752-BC6B9E8F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1F1B50-4426-94F7-7263-8A749E20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14C9FF-06CB-A4AE-6981-1ECE9EA8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7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4AA38-9582-979C-E9DB-4DAD6B50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2A8DB-4BCF-586C-B7D0-9442F7C01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44CC2-0415-4CC4-43EF-7B8ADF32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81422-36AC-1DB0-7B3C-0F47E8AF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5B2787-9B8B-F391-A005-EABAA3A4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EBA98-9DDB-41F4-0662-3E0A2100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58632C-89BF-88F5-5839-930C103BA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B9F7E9-6280-699A-29BD-C31B65914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6ECB96-2053-20BD-AF20-26AEB073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645F81-D712-9B1A-C07B-35F70192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4AFA70-C38C-6601-220D-06B25DD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2D919-CCF6-6662-4C39-12C1818F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BE505-F08E-C757-5966-D025370B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54C0E-F93B-E71A-627A-1159CC0E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1758BB-A1BB-6A05-B385-2CB477148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4A9A39-3AE2-64D5-6DA7-D195C8000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39B5EE-916D-5B28-0E34-FB8D797B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A1EFF6-448B-3CB7-1D89-6029440F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E4B984-9245-420D-507E-0A85C7E4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9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1A173-D517-2BE4-259B-5BF2BC85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000DF1-FDD8-1D41-D3D7-001CD92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051ED1-BAC3-2D68-BB1E-69C222CB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83C063-42D3-E4F1-E4CF-23F2888C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6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57C8BF-C068-2D81-00EB-925CC726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28C612-3183-B17F-BA45-50D04861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CA44F-CFDA-CBA6-A825-346871C0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AB0CD-3934-8739-8B42-AC071627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F1A62-D615-9999-BDFE-55B602D7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CA43FB-B47C-1B2B-98C6-99B661216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5F689A-D04D-43C2-9175-236FF65C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A79700-F30E-A376-09C2-1867B63F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66DA18-E891-0529-CC49-52904321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6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B73A4-EE43-30D3-F555-B633941C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51AB1-2735-413C-9F43-8FB421BBB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B5ADA8-67E0-AF96-B507-31F7F4274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0E53F4-0CC6-05A0-F932-7CFA160B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C8A09-C827-17FD-2528-FE1C6D3C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F847D-C317-D185-24C5-89B0A0B8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2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4A3377-171F-7BAF-4B32-E853BA53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CFD19-6782-A12B-B544-B8E57335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C3627-60A5-8DF2-D91C-A49D37104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5D70E-E449-4A84-9274-B5B87DDA7352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A6C03-0B0D-1929-A793-C8E2D402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700BD-54DA-FF74-2A7E-0D60A499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D0F9A-2CA2-48D6-8DD1-0E79C0818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61385-8607-50C6-F6FF-2CDE9B8B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二値分類とは何か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6D72C-12C3-D459-E53E-7AF7145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二値分類とは、 </a:t>
            </a:r>
            <a:r>
              <a:rPr lang="ja-JP" altLang="en-US" sz="2000" b="1" dirty="0"/>
              <a:t>与えられたデータが</a:t>
            </a:r>
            <a:r>
              <a:rPr lang="en-US" altLang="ja-JP" sz="2000" b="1" dirty="0"/>
              <a:t>2</a:t>
            </a:r>
            <a:r>
              <a:rPr lang="ja-JP" altLang="en-US" sz="2000" b="1" dirty="0"/>
              <a:t>つのカテゴリのうちどちらに属するかを予測するタスク</a:t>
            </a:r>
            <a:r>
              <a:rPr lang="ja-JP" altLang="en-US" sz="2000" dirty="0"/>
              <a:t> である。</a:t>
            </a:r>
          </a:p>
          <a:p>
            <a:r>
              <a:rPr lang="ja-JP" altLang="en-US" sz="2000" b="1" dirty="0"/>
              <a:t>分類タスク</a:t>
            </a:r>
            <a:r>
              <a:rPr lang="ja-JP" altLang="en-US" sz="2000" dirty="0"/>
              <a:t>の中でも「ラベルが</a:t>
            </a:r>
            <a:r>
              <a:rPr lang="en-US" altLang="ja-JP" sz="2000" dirty="0"/>
              <a:t>2</a:t>
            </a:r>
            <a:r>
              <a:rPr lang="ja-JP" altLang="en-US" sz="2000" dirty="0"/>
              <a:t>種類」のものを二値分類と呼ぶ。</a:t>
            </a:r>
          </a:p>
          <a:p>
            <a:r>
              <a:rPr lang="ja-JP" altLang="en-US" sz="2000" dirty="0"/>
              <a:t>出力は通常 </a:t>
            </a:r>
            <a:r>
              <a:rPr lang="en-US" altLang="ja-JP" sz="2000" b="1" dirty="0"/>
              <a:t>0 or 1</a:t>
            </a:r>
            <a:r>
              <a:rPr lang="en-US" altLang="ja-JP" sz="2000" dirty="0"/>
              <a:t>, </a:t>
            </a:r>
            <a:r>
              <a:rPr lang="en-US" altLang="ja-JP" sz="2000" b="1" dirty="0"/>
              <a:t>True or False</a:t>
            </a:r>
            <a:r>
              <a:rPr lang="en-US" altLang="ja-JP" sz="2000" dirty="0"/>
              <a:t>, </a:t>
            </a:r>
            <a:r>
              <a:rPr lang="en-US" altLang="ja-JP" sz="2000" b="1" dirty="0"/>
              <a:t>Positive or Negative</a:t>
            </a:r>
            <a:r>
              <a:rPr lang="ja-JP" altLang="en-US" sz="2000" dirty="0"/>
              <a:t> のように表現される。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C710BA-A106-B07B-0071-AD0688C958CE}"/>
              </a:ext>
            </a:extLst>
          </p:cNvPr>
          <p:cNvSpPr txBox="1"/>
          <p:nvPr/>
        </p:nvSpPr>
        <p:spPr>
          <a:xfrm>
            <a:off x="897467" y="3632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二値分類の例</a:t>
            </a:r>
            <a:endParaRPr kumimoji="1" lang="en-US" altLang="ja-JP" b="1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46607C5-7CD9-CA8E-DE72-F9A39D57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99592"/>
              </p:ext>
            </p:extLst>
          </p:nvPr>
        </p:nvGraphicFramePr>
        <p:xfrm>
          <a:off x="1016000" y="4097866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69250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6840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084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dirty="0"/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入力データ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ラベル（出力）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7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メールがスパムか否か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メール本文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スパム </a:t>
                      </a:r>
                      <a:r>
                        <a:rPr lang="en-US" altLang="ja-JP" b="1"/>
                        <a:t>/ </a:t>
                      </a:r>
                      <a:r>
                        <a:rPr lang="ja-JP" altLang="en-US" b="1"/>
                        <a:t>非スパム</a:t>
                      </a:r>
                      <a:endParaRPr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7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医療診断（特定疾患の有無）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診断データ（テキスト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数値）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陽性 </a:t>
                      </a:r>
                      <a:r>
                        <a:rPr lang="en-US" altLang="ja-JP" b="1"/>
                        <a:t>/ </a:t>
                      </a:r>
                      <a:r>
                        <a:rPr lang="ja-JP" altLang="en-US" b="1"/>
                        <a:t>陰性</a:t>
                      </a:r>
                      <a:endParaRPr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31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映画レビューがポジティブかネガか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レビュー文章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 dirty="0"/>
                        <a:t>ポジティブ </a:t>
                      </a:r>
                      <a:r>
                        <a:rPr lang="en-US" altLang="ja-JP" b="1" dirty="0"/>
                        <a:t>/ </a:t>
                      </a:r>
                      <a:r>
                        <a:rPr lang="ja-JP" altLang="en-US" b="1" dirty="0"/>
                        <a:t>ネガ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2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99E34-6A28-9A0A-5BB9-C8EBDFC1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二値分類の仕組み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39A4FD4-D891-F29C-D3FF-675AF5B54A42}"/>
              </a:ext>
            </a:extLst>
          </p:cNvPr>
          <p:cNvSpPr/>
          <p:nvPr/>
        </p:nvSpPr>
        <p:spPr>
          <a:xfrm>
            <a:off x="8216895" y="1329265"/>
            <a:ext cx="2150533" cy="10101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入力データ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381AEB-16AF-B069-160D-6E3B880154B4}"/>
              </a:ext>
            </a:extLst>
          </p:cNvPr>
          <p:cNvSpPr/>
          <p:nvPr/>
        </p:nvSpPr>
        <p:spPr>
          <a:xfrm>
            <a:off x="8221131" y="5187421"/>
            <a:ext cx="2150533" cy="10101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出力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ABC36B-A411-21DB-2C0D-A4899743624F}"/>
              </a:ext>
            </a:extLst>
          </p:cNvPr>
          <p:cNvSpPr/>
          <p:nvPr/>
        </p:nvSpPr>
        <p:spPr>
          <a:xfrm>
            <a:off x="8216894" y="2846918"/>
            <a:ext cx="2154769" cy="66674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前処理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E6939FA-C741-3620-8C2B-CD951ED1CD87}"/>
              </a:ext>
            </a:extLst>
          </p:cNvPr>
          <p:cNvSpPr/>
          <p:nvPr/>
        </p:nvSpPr>
        <p:spPr>
          <a:xfrm>
            <a:off x="8216894" y="3994681"/>
            <a:ext cx="2154770" cy="666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F54DB6A-2C8E-7B1D-8C56-10AB77333F7E}"/>
              </a:ext>
            </a:extLst>
          </p:cNvPr>
          <p:cNvSpPr/>
          <p:nvPr/>
        </p:nvSpPr>
        <p:spPr>
          <a:xfrm>
            <a:off x="9101665" y="2422524"/>
            <a:ext cx="381000" cy="4032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F7668D0-573C-2340-D6D9-C0706F76ED9C}"/>
              </a:ext>
            </a:extLst>
          </p:cNvPr>
          <p:cNvSpPr/>
          <p:nvPr/>
        </p:nvSpPr>
        <p:spPr>
          <a:xfrm>
            <a:off x="9101665" y="3552559"/>
            <a:ext cx="381000" cy="4032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59B40FBA-CF4A-330E-42C4-65B734994D67}"/>
              </a:ext>
            </a:extLst>
          </p:cNvPr>
          <p:cNvSpPr/>
          <p:nvPr/>
        </p:nvSpPr>
        <p:spPr>
          <a:xfrm>
            <a:off x="9101665" y="4744510"/>
            <a:ext cx="381000" cy="4032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9232C3-B730-F4B3-90D2-D9CBA100A9EE}"/>
              </a:ext>
            </a:extLst>
          </p:cNvPr>
          <p:cNvSpPr txBox="1"/>
          <p:nvPr/>
        </p:nvSpPr>
        <p:spPr>
          <a:xfrm>
            <a:off x="465666" y="2413337"/>
            <a:ext cx="7459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・モデルは入力を受け取り、どちらのクラスに属するか </a:t>
            </a:r>
            <a:r>
              <a:rPr lang="ja-JP" altLang="en-US" b="1" dirty="0"/>
              <a:t>確率</a:t>
            </a:r>
            <a:r>
              <a:rPr lang="ja-JP" altLang="en-US" dirty="0"/>
              <a:t> を計算</a:t>
            </a:r>
          </a:p>
          <a:p>
            <a:r>
              <a:rPr lang="ja-JP" altLang="en-US" dirty="0"/>
              <a:t>・確率が </a:t>
            </a:r>
            <a:r>
              <a:rPr lang="en-US" altLang="ja-JP" b="1" dirty="0"/>
              <a:t>0.5</a:t>
            </a:r>
            <a:r>
              <a:rPr lang="ja-JP" altLang="en-US" b="1" dirty="0"/>
              <a:t>以上ならクラス</a:t>
            </a:r>
            <a:r>
              <a:rPr lang="en-US" altLang="ja-JP" b="1" dirty="0"/>
              <a:t>1</a:t>
            </a:r>
            <a:r>
              <a:rPr lang="ja-JP" altLang="en-US" dirty="0"/>
              <a:t>、未満ならクラス</a:t>
            </a:r>
            <a:r>
              <a:rPr lang="en-US" altLang="ja-JP" dirty="0"/>
              <a:t>0</a:t>
            </a:r>
            <a:r>
              <a:rPr lang="ja-JP" altLang="en-US" dirty="0"/>
              <a:t>などと判断</a:t>
            </a:r>
          </a:p>
          <a:p>
            <a:endParaRPr kumimoji="1" lang="en-US" altLang="ja-JP" dirty="0"/>
          </a:p>
          <a:p>
            <a:r>
              <a:rPr lang="ja-JP" altLang="en-US" dirty="0"/>
              <a:t>学習の結果、モデルが次のことをできるようにする。</a:t>
            </a:r>
          </a:p>
          <a:p>
            <a:r>
              <a:rPr lang="ja-JP" altLang="en-US" dirty="0"/>
              <a:t>テキストを入力すると、 </a:t>
            </a:r>
            <a:r>
              <a:rPr lang="ja-JP" altLang="en-US" b="1" dirty="0"/>
              <a:t>どちらのクラスに属するか予測</a:t>
            </a:r>
            <a:endParaRPr lang="ja-JP" altLang="en-US" dirty="0"/>
          </a:p>
          <a:p>
            <a:r>
              <a:rPr lang="ja-JP" altLang="en-US" dirty="0"/>
              <a:t>精度・再現率を評価して改善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372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197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二値分類とは何か</vt:lpstr>
      <vt:lpstr>二値分類の仕組み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笠原 玄 GEN KASAHARA</dc:creator>
  <cp:lastModifiedBy>笠原 玄 GEN KASAHARA</cp:lastModifiedBy>
  <cp:revision>1</cp:revision>
  <dcterms:created xsi:type="dcterms:W3CDTF">2025-07-14T09:03:31Z</dcterms:created>
  <dcterms:modified xsi:type="dcterms:W3CDTF">2025-07-14T09:12:14Z</dcterms:modified>
</cp:coreProperties>
</file>