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03"/>
  </p:notesMasterIdLst>
  <p:sldIdLst>
    <p:sldId id="291" r:id="rId2"/>
    <p:sldId id="2252" r:id="rId3"/>
    <p:sldId id="2282" r:id="rId4"/>
    <p:sldId id="2363" r:id="rId5"/>
    <p:sldId id="2902" r:id="rId6"/>
    <p:sldId id="2903" r:id="rId7"/>
    <p:sldId id="2904" r:id="rId8"/>
    <p:sldId id="2905" r:id="rId9"/>
    <p:sldId id="2906" r:id="rId10"/>
    <p:sldId id="2907" r:id="rId11"/>
    <p:sldId id="2908" r:id="rId12"/>
    <p:sldId id="2909" r:id="rId13"/>
    <p:sldId id="2910" r:id="rId14"/>
    <p:sldId id="2899" r:id="rId15"/>
    <p:sldId id="2911" r:id="rId16"/>
    <p:sldId id="2912" r:id="rId17"/>
    <p:sldId id="2913" r:id="rId18"/>
    <p:sldId id="2914" r:id="rId19"/>
    <p:sldId id="2915" r:id="rId20"/>
    <p:sldId id="2916" r:id="rId21"/>
    <p:sldId id="2917" r:id="rId22"/>
    <p:sldId id="2918" r:id="rId23"/>
    <p:sldId id="2919" r:id="rId24"/>
    <p:sldId id="2920" r:id="rId25"/>
    <p:sldId id="2921" r:id="rId26"/>
    <p:sldId id="2922" r:id="rId27"/>
    <p:sldId id="2923" r:id="rId28"/>
    <p:sldId id="2924" r:id="rId29"/>
    <p:sldId id="2925" r:id="rId30"/>
    <p:sldId id="2926" r:id="rId31"/>
    <p:sldId id="2927" r:id="rId32"/>
    <p:sldId id="2928" r:id="rId33"/>
    <p:sldId id="2929" r:id="rId34"/>
    <p:sldId id="2930" r:id="rId35"/>
    <p:sldId id="2931" r:id="rId36"/>
    <p:sldId id="2932" r:id="rId37"/>
    <p:sldId id="2933" r:id="rId38"/>
    <p:sldId id="2934" r:id="rId39"/>
    <p:sldId id="2935" r:id="rId40"/>
    <p:sldId id="2936" r:id="rId41"/>
    <p:sldId id="2937" r:id="rId42"/>
    <p:sldId id="2938" r:id="rId43"/>
    <p:sldId id="2939" r:id="rId44"/>
    <p:sldId id="2900" r:id="rId45"/>
    <p:sldId id="2941" r:id="rId46"/>
    <p:sldId id="2942" r:id="rId47"/>
    <p:sldId id="2943" r:id="rId48"/>
    <p:sldId id="2946" r:id="rId49"/>
    <p:sldId id="2944" r:id="rId50"/>
    <p:sldId id="2945" r:id="rId51"/>
    <p:sldId id="2947" r:id="rId52"/>
    <p:sldId id="2948" r:id="rId53"/>
    <p:sldId id="2949" r:id="rId54"/>
    <p:sldId id="2950" r:id="rId55"/>
    <p:sldId id="2940" r:id="rId56"/>
    <p:sldId id="2951" r:id="rId57"/>
    <p:sldId id="2952" r:id="rId58"/>
    <p:sldId id="2956" r:id="rId59"/>
    <p:sldId id="2953" r:id="rId60"/>
    <p:sldId id="2957" r:id="rId61"/>
    <p:sldId id="2958" r:id="rId62"/>
    <p:sldId id="2959" r:id="rId63"/>
    <p:sldId id="2960" r:id="rId64"/>
    <p:sldId id="2961" r:id="rId65"/>
    <p:sldId id="2962" r:id="rId66"/>
    <p:sldId id="2954" r:id="rId67"/>
    <p:sldId id="2955" r:id="rId68"/>
    <p:sldId id="2901" r:id="rId69"/>
    <p:sldId id="2964" r:id="rId70"/>
    <p:sldId id="2965" r:id="rId71"/>
    <p:sldId id="2966" r:id="rId72"/>
    <p:sldId id="2967" r:id="rId73"/>
    <p:sldId id="2968" r:id="rId74"/>
    <p:sldId id="2969" r:id="rId75"/>
    <p:sldId id="2970" r:id="rId76"/>
    <p:sldId id="2971" r:id="rId77"/>
    <p:sldId id="2972" r:id="rId78"/>
    <p:sldId id="2973" r:id="rId79"/>
    <p:sldId id="2974" r:id="rId80"/>
    <p:sldId id="2975" r:id="rId81"/>
    <p:sldId id="2976" r:id="rId82"/>
    <p:sldId id="2977" r:id="rId83"/>
    <p:sldId id="2978" r:id="rId84"/>
    <p:sldId id="2979" r:id="rId85"/>
    <p:sldId id="2980" r:id="rId86"/>
    <p:sldId id="2981" r:id="rId87"/>
    <p:sldId id="2982" r:id="rId88"/>
    <p:sldId id="2983" r:id="rId89"/>
    <p:sldId id="2984" r:id="rId90"/>
    <p:sldId id="2985" r:id="rId91"/>
    <p:sldId id="2986" r:id="rId92"/>
    <p:sldId id="2987" r:id="rId93"/>
    <p:sldId id="2988" r:id="rId94"/>
    <p:sldId id="2989" r:id="rId95"/>
    <p:sldId id="2990" r:id="rId96"/>
    <p:sldId id="2991" r:id="rId97"/>
    <p:sldId id="2992" r:id="rId98"/>
    <p:sldId id="2993" r:id="rId99"/>
    <p:sldId id="2994" r:id="rId100"/>
    <p:sldId id="2689" r:id="rId101"/>
    <p:sldId id="2690" r:id="rId102"/>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8AC18A-1011-48CB-8492-9F868CF7B34D}">
          <p14:sldIdLst>
            <p14:sldId id="291"/>
            <p14:sldId id="2252"/>
            <p14:sldId id="2282"/>
          </p14:sldIdLst>
        </p14:section>
        <p14:section name="Unit 1" id="{EF77ECDB-CDF4-447C-9C63-5ADBDC6690FD}">
          <p14:sldIdLst>
            <p14:sldId id="2363"/>
            <p14:sldId id="2902"/>
            <p14:sldId id="2903"/>
            <p14:sldId id="2904"/>
            <p14:sldId id="2905"/>
            <p14:sldId id="2906"/>
            <p14:sldId id="2907"/>
            <p14:sldId id="2908"/>
            <p14:sldId id="2909"/>
            <p14:sldId id="2910"/>
          </p14:sldIdLst>
        </p14:section>
        <p14:section name="Unit 2" id="{4754EE59-803E-4BFC-B5E8-C8592AE0FFD2}">
          <p14:sldIdLst>
            <p14:sldId id="2899"/>
            <p14:sldId id="2911"/>
            <p14:sldId id="2912"/>
            <p14:sldId id="2913"/>
            <p14:sldId id="2914"/>
            <p14:sldId id="2915"/>
            <p14:sldId id="2916"/>
            <p14:sldId id="2917"/>
            <p14:sldId id="2918"/>
            <p14:sldId id="2919"/>
            <p14:sldId id="2920"/>
            <p14:sldId id="2921"/>
            <p14:sldId id="2922"/>
            <p14:sldId id="2923"/>
            <p14:sldId id="2924"/>
            <p14:sldId id="2925"/>
            <p14:sldId id="2926"/>
            <p14:sldId id="2927"/>
            <p14:sldId id="2928"/>
            <p14:sldId id="2929"/>
            <p14:sldId id="2930"/>
            <p14:sldId id="2931"/>
            <p14:sldId id="2932"/>
            <p14:sldId id="2933"/>
            <p14:sldId id="2934"/>
            <p14:sldId id="2935"/>
            <p14:sldId id="2936"/>
            <p14:sldId id="2937"/>
            <p14:sldId id="2938"/>
            <p14:sldId id="2939"/>
          </p14:sldIdLst>
        </p14:section>
        <p14:section name="Unit 3" id="{861C9C17-0DCE-45D2-9EE6-AE0EF926ACD0}">
          <p14:sldIdLst>
            <p14:sldId id="2900"/>
            <p14:sldId id="2941"/>
            <p14:sldId id="2942"/>
            <p14:sldId id="2943"/>
            <p14:sldId id="2946"/>
            <p14:sldId id="2944"/>
            <p14:sldId id="2945"/>
            <p14:sldId id="2947"/>
            <p14:sldId id="2948"/>
            <p14:sldId id="2949"/>
            <p14:sldId id="2950"/>
            <p14:sldId id="2940"/>
            <p14:sldId id="2951"/>
            <p14:sldId id="2952"/>
            <p14:sldId id="2956"/>
            <p14:sldId id="2953"/>
            <p14:sldId id="2957"/>
            <p14:sldId id="2958"/>
            <p14:sldId id="2959"/>
            <p14:sldId id="2960"/>
            <p14:sldId id="2961"/>
            <p14:sldId id="2962"/>
            <p14:sldId id="2954"/>
            <p14:sldId id="2955"/>
          </p14:sldIdLst>
        </p14:section>
        <p14:section name="Unit 4" id="{243B2252-A7AB-47DF-B809-E69E194E7DA7}">
          <p14:sldIdLst>
            <p14:sldId id="2901"/>
            <p14:sldId id="2964"/>
            <p14:sldId id="2965"/>
            <p14:sldId id="2966"/>
            <p14:sldId id="2967"/>
            <p14:sldId id="2968"/>
            <p14:sldId id="2969"/>
            <p14:sldId id="2970"/>
            <p14:sldId id="2971"/>
            <p14:sldId id="2972"/>
            <p14:sldId id="2973"/>
            <p14:sldId id="2974"/>
            <p14:sldId id="2975"/>
            <p14:sldId id="2976"/>
            <p14:sldId id="2977"/>
            <p14:sldId id="2978"/>
            <p14:sldId id="2979"/>
            <p14:sldId id="2980"/>
            <p14:sldId id="2981"/>
            <p14:sldId id="2982"/>
            <p14:sldId id="2983"/>
            <p14:sldId id="2984"/>
            <p14:sldId id="2985"/>
            <p14:sldId id="2986"/>
            <p14:sldId id="2987"/>
            <p14:sldId id="2988"/>
            <p14:sldId id="2989"/>
            <p14:sldId id="2990"/>
            <p14:sldId id="2991"/>
            <p14:sldId id="2992"/>
            <p14:sldId id="2993"/>
            <p14:sldId id="2994"/>
            <p14:sldId id="2689"/>
            <p14:sldId id="2690"/>
          </p14:sldIdLst>
        </p14:section>
      </p14:sectionLst>
    </p:ext>
    <p:ext uri="{EFAFB233-063F-42B5-8137-9DF3F51BA10A}">
      <p15:sldGuideLst xmlns:p15="http://schemas.microsoft.com/office/powerpoint/2012/main">
        <p15:guide id="2" orient="horz" pos="794" userDrawn="1">
          <p15:clr>
            <a:srgbClr val="A4A3A4"/>
          </p15:clr>
        </p15:guide>
        <p15:guide id="3" orient="horz" pos="1023" userDrawn="1">
          <p15:clr>
            <a:srgbClr val="A4A3A4"/>
          </p15:clr>
        </p15:guide>
        <p15:guide id="4"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7F7F7"/>
    <a:srgbClr val="548235"/>
    <a:srgbClr val="FF1414"/>
    <a:srgbClr val="FFB546"/>
    <a:srgbClr val="F6E6E4"/>
    <a:srgbClr val="E9EDF6"/>
    <a:srgbClr val="FDF3E0"/>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82326" autoAdjust="0"/>
  </p:normalViewPr>
  <p:slideViewPr>
    <p:cSldViewPr>
      <p:cViewPr varScale="1">
        <p:scale>
          <a:sx n="123" d="100"/>
          <a:sy n="123" d="100"/>
        </p:scale>
        <p:origin x="2288" y="192"/>
      </p:cViewPr>
      <p:guideLst>
        <p:guide orient="horz" pos="794"/>
        <p:guide orient="horz" pos="1023"/>
        <p:guide pos="3119"/>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2023. 3. 2.</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574271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Vì vậy, phương pháp phân cụm còn được gọi là học không giám sát và do đó, nó gần với việc khai thác dữ liệu hơn để khám phá kiến thức hoặc hiểu biết sâu sắc chưa biết thay vì học máy cố gắng dự đoán điều gì đó bằng cách học thông qua dữ liệu.</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10</a:t>
            </a:fld>
            <a:endParaRPr lang="ko-KR" altLang="en-US"/>
          </a:p>
        </p:txBody>
      </p:sp>
    </p:spTree>
    <p:extLst>
      <p:ext uri="{BB962C8B-B14F-4D97-AF65-F5344CB8AC3E}">
        <p14:creationId xmlns:p14="http://schemas.microsoft.com/office/powerpoint/2010/main" val="324648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11</a:t>
            </a:fld>
            <a:endParaRPr lang="ko-KR" altLang="en-US"/>
          </a:p>
        </p:txBody>
      </p:sp>
    </p:spTree>
    <p:extLst>
      <p:ext uri="{BB962C8B-B14F-4D97-AF65-F5344CB8AC3E}">
        <p14:creationId xmlns:p14="http://schemas.microsoft.com/office/powerpoint/2010/main" val="129997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Nhiều phương pháp khác nhau được phát triển để khắc phục những hạn chế hoặc vấn đề của phân cụm K-means.</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Trong môi trường dữ liệu lớn thực tế, phân tích phân cụm theo cấp bậc hầu như không được sử dụng vì nó yêu cầu lượng tài nguyên máy tính cực lớn. Ngoài ra, phân cụm phân phối hỗn hợp không được sử dụng phổ biến trong số các nhà phân tích kinh doanh vì nó đòi hỏi nhiều kiến thức cơ bản về thống kê suy luận bao gồm các dự đoán EM hoặc MCMC.</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Do đó, phân cụm không </a:t>
            </a:r>
            <a:r>
              <a:rPr lang="en-US" altLang="ko-KR" dirty="0" err="1"/>
              <a:t>theo</a:t>
            </a:r>
            <a:r>
              <a:rPr lang="en-US" altLang="ko-KR" baseline="0" dirty="0"/>
              <a:t> </a:t>
            </a:r>
            <a:r>
              <a:rPr lang="en-US" altLang="ko-KR" baseline="0" dirty="0" err="1"/>
              <a:t>thứ</a:t>
            </a:r>
            <a:r>
              <a:rPr lang="en-US" altLang="ko-KR" baseline="0" dirty="0"/>
              <a:t> </a:t>
            </a:r>
            <a:r>
              <a:rPr lang="en-US" altLang="ko-KR" baseline="0" dirty="0" err="1"/>
              <a:t>bậc</a:t>
            </a:r>
            <a:r>
              <a:rPr lang="vi-VN" altLang="ko-KR" dirty="0"/>
              <a:t> được áp dụng trong môi trường kinh doanh thực tế hầu hết thời gian và phân cụm K-mean</a:t>
            </a:r>
            <a:r>
              <a:rPr lang="en-US" altLang="ko-KR" dirty="0"/>
              <a:t>s</a:t>
            </a:r>
            <a:r>
              <a:rPr lang="vi-VN" altLang="ko-KR" dirty="0"/>
              <a:t> đặc biệt được sử dụng rộng rãi do cách sử dụng đơn giản của nó.</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12</a:t>
            </a:fld>
            <a:endParaRPr lang="ko-KR" altLang="en-US"/>
          </a:p>
        </p:txBody>
      </p:sp>
    </p:spTree>
    <p:extLst>
      <p:ext uri="{BB962C8B-B14F-4D97-AF65-F5344CB8AC3E}">
        <p14:creationId xmlns:p14="http://schemas.microsoft.com/office/powerpoint/2010/main" val="246560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Phân tích phân cụm có thể được áp dụng trong nhiều lĩnh vực khác nhau vì nó có thể tạo ra các mẫu dựa trên sự giống nhau hoặc không giống nhau của dữ liệu.</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13</a:t>
            </a:fld>
            <a:endParaRPr lang="ko-KR" altLang="en-US"/>
          </a:p>
        </p:txBody>
      </p:sp>
    </p:spTree>
    <p:extLst>
      <p:ext uri="{BB962C8B-B14F-4D97-AF65-F5344CB8AC3E}">
        <p14:creationId xmlns:p14="http://schemas.microsoft.com/office/powerpoint/2010/main" val="205312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90711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Phân cụm chia nhỏ bắt đầu từ một cụm bao gồm tất cả các mẫu, cụm này được chia nhiều lần thành các cụm nhỏ hơn cho đến khi một mẫu còn lại trong cụm.</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15</a:t>
            </a:fld>
            <a:endParaRPr lang="ko-KR" altLang="en-US"/>
          </a:p>
        </p:txBody>
      </p:sp>
    </p:spTree>
    <p:extLst>
      <p:ext uri="{BB962C8B-B14F-4D97-AF65-F5344CB8AC3E}">
        <p14:creationId xmlns:p14="http://schemas.microsoft.com/office/powerpoint/2010/main" val="319069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Ưu điểm của thuật toán phân cấp là không cần chỉ định trước số lượng cụm.</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16</a:t>
            </a:fld>
            <a:endParaRPr lang="ko-KR" altLang="en-US"/>
          </a:p>
        </p:txBody>
      </p:sp>
    </p:spTree>
    <p:extLst>
      <p:ext uri="{BB962C8B-B14F-4D97-AF65-F5344CB8AC3E}">
        <p14:creationId xmlns:p14="http://schemas.microsoft.com/office/powerpoint/2010/main" val="1758174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bậc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rất</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hữu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ích</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để</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sắp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xếp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cấu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trúc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tự</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nhiên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17</a:t>
            </a:fld>
            <a:endParaRPr lang="ko-KR" altLang="en-US"/>
          </a:p>
        </p:txBody>
      </p:sp>
    </p:spTree>
    <p:extLst>
      <p:ext uri="{BB962C8B-B14F-4D97-AF65-F5344CB8AC3E}">
        <p14:creationId xmlns:p14="http://schemas.microsoft.com/office/powerpoint/2010/main" val="418706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Một thuật toán phân cụm khác được đưa vào.</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Lần này, đó là “phân cụm theo cấp bậc”.</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18</a:t>
            </a:fld>
            <a:endParaRPr lang="ko-KR" altLang="en-US"/>
          </a:p>
        </p:txBody>
      </p:sp>
    </p:spTree>
    <p:extLst>
      <p:ext uri="{BB962C8B-B14F-4D97-AF65-F5344CB8AC3E}">
        <p14:creationId xmlns:p14="http://schemas.microsoft.com/office/powerpoint/2010/main" val="196726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Những ưu và nhược điểm của phân cụm theo thứ bậc được liệt kê.</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Một ưu điểm khác của phân cụm theo thứ bậc là không cần phải chỉ định trước số lượng cụm.</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19</a:t>
            </a:fld>
            <a:endParaRPr lang="ko-KR" altLang="en-US"/>
          </a:p>
        </p:txBody>
      </p:sp>
    </p:spTree>
    <p:extLst>
      <p:ext uri="{BB962C8B-B14F-4D97-AF65-F5344CB8AC3E}">
        <p14:creationId xmlns:p14="http://schemas.microsoft.com/office/powerpoint/2010/main" val="171494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2</a:t>
            </a:fld>
            <a:endParaRPr lang="ko-KR" altLang="en-US"/>
          </a:p>
        </p:txBody>
      </p:sp>
    </p:spTree>
    <p:extLst>
      <p:ext uri="{BB962C8B-B14F-4D97-AF65-F5344CB8AC3E}">
        <p14:creationId xmlns:p14="http://schemas.microsoft.com/office/powerpoint/2010/main" val="347646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Ở đây, thuật toán phân cụm phân cấp được minh họa.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Ưu điểm của thuật toán phân cụm phân cấp là vẽ được dendrogram (công cụ biểu diễn phân cụm phân cấp dưới dạng cây nhị phân), tạo ra một hệ thống phân loại quan trọng giúp chúng ta hiểu được kết quả phân cụm.</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20</a:t>
            </a:fld>
            <a:endParaRPr lang="ko-KR" altLang="en-US"/>
          </a:p>
        </p:txBody>
      </p:sp>
    </p:spTree>
    <p:extLst>
      <p:ext uri="{BB962C8B-B14F-4D97-AF65-F5344CB8AC3E}">
        <p14:creationId xmlns:p14="http://schemas.microsoft.com/office/powerpoint/2010/main" val="93021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Khi hợp nhất các cụm nhỏ thành cụm lớn hơn, chúng ta có thể áp dụng các tiêu chí khác nhau để đo khoảng cách giữa các cụm.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+Liên kết đơn: đo khoảng cách giữa các điểm gần nhau nhất.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+Liên kết hoàn chỉnh: đo khoảng cách giữa các điểm xa nhau nhất.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+Liên kết trung bình: đo khoảng cách giữa các điểm trung tâm.</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21</a:t>
            </a:fld>
            <a:endParaRPr lang="ko-KR" altLang="en-US"/>
          </a:p>
        </p:txBody>
      </p:sp>
    </p:spTree>
    <p:extLst>
      <p:ext uri="{BB962C8B-B14F-4D97-AF65-F5344CB8AC3E}">
        <p14:creationId xmlns:p14="http://schemas.microsoft.com/office/powerpoint/2010/main" val="124771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22</a:t>
            </a:fld>
            <a:endParaRPr lang="ko-KR" altLang="en-US"/>
          </a:p>
        </p:txBody>
      </p:sp>
    </p:spTree>
    <p:extLst>
      <p:ext uri="{BB962C8B-B14F-4D97-AF65-F5344CB8AC3E}">
        <p14:creationId xmlns:p14="http://schemas.microsoft.com/office/powerpoint/2010/main" val="2566333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23</a:t>
            </a:fld>
            <a:endParaRPr lang="ko-KR" altLang="en-US"/>
          </a:p>
        </p:txBody>
      </p:sp>
    </p:spTree>
    <p:extLst>
      <p:ext uri="{BB962C8B-B14F-4D97-AF65-F5344CB8AC3E}">
        <p14:creationId xmlns:p14="http://schemas.microsoft.com/office/powerpoint/2010/main" val="209502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24</a:t>
            </a:fld>
            <a:endParaRPr lang="ko-KR" altLang="en-US"/>
          </a:p>
        </p:txBody>
      </p:sp>
    </p:spTree>
    <p:extLst>
      <p:ext uri="{BB962C8B-B14F-4D97-AF65-F5344CB8AC3E}">
        <p14:creationId xmlns:p14="http://schemas.microsoft.com/office/powerpoint/2010/main" val="36484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25</a:t>
            </a:fld>
            <a:endParaRPr lang="ko-KR" altLang="en-US"/>
          </a:p>
        </p:txBody>
      </p:sp>
    </p:spTree>
    <p:extLst>
      <p:ext uri="{BB962C8B-B14F-4D97-AF65-F5344CB8AC3E}">
        <p14:creationId xmlns:p14="http://schemas.microsoft.com/office/powerpoint/2010/main" val="150029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26</a:t>
            </a:fld>
            <a:endParaRPr lang="ko-KR" altLang="en-US"/>
          </a:p>
        </p:txBody>
      </p:sp>
    </p:spTree>
    <p:extLst>
      <p:ext uri="{BB962C8B-B14F-4D97-AF65-F5344CB8AC3E}">
        <p14:creationId xmlns:p14="http://schemas.microsoft.com/office/powerpoint/2010/main" val="2643993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27</a:t>
            </a:fld>
            <a:endParaRPr lang="ko-KR" altLang="en-US"/>
          </a:p>
        </p:txBody>
      </p:sp>
    </p:spTree>
    <p:extLst>
      <p:ext uri="{BB962C8B-B14F-4D97-AF65-F5344CB8AC3E}">
        <p14:creationId xmlns:p14="http://schemas.microsoft.com/office/powerpoint/2010/main" val="1317831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28</a:t>
            </a:fld>
            <a:endParaRPr lang="ko-KR" altLang="en-US"/>
          </a:p>
        </p:txBody>
      </p:sp>
    </p:spTree>
    <p:extLst>
      <p:ext uri="{BB962C8B-B14F-4D97-AF65-F5344CB8AC3E}">
        <p14:creationId xmlns:p14="http://schemas.microsoft.com/office/powerpoint/2010/main" val="899457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29</a:t>
            </a:fld>
            <a:endParaRPr lang="ko-KR" altLang="en-US"/>
          </a:p>
        </p:txBody>
      </p:sp>
    </p:spTree>
    <p:extLst>
      <p:ext uri="{BB962C8B-B14F-4D97-AF65-F5344CB8AC3E}">
        <p14:creationId xmlns:p14="http://schemas.microsoft.com/office/powerpoint/2010/main" val="332310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96850" y="763588"/>
            <a:ext cx="6653213" cy="4608512"/>
          </a:xfrm>
        </p:spPr>
      </p:sp>
      <p:sp>
        <p:nvSpPr>
          <p:cNvPr id="3" name="슬라이드 노트 개체 틀 2"/>
          <p:cNvSpPr>
            <a:spLocks noGrp="1"/>
          </p:cNvSpPr>
          <p:nvPr>
            <p:ph type="body" idx="1"/>
          </p:nvPr>
        </p:nvSpPr>
        <p:spPr>
          <a:xfrm>
            <a:off x="679768" y="5542373"/>
            <a:ext cx="5438140" cy="3639767"/>
          </a:xfrm>
        </p:spPr>
        <p:txBody>
          <a:bodyPr/>
          <a:lstStyle/>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D50566-EB7F-4578-83A4-5927877D7F20}" type="slidenum">
              <a:rPr kumimoji="0" lang="ko-KR" altLang="en-US" sz="1300" b="0" i="0" u="none" strike="noStrike" kern="1200" cap="none" spc="0" normalizeH="0" baseline="0" noProof="0" smtClean="0">
                <a:ln>
                  <a:noFill/>
                </a:ln>
                <a:solidFill>
                  <a:prstClr val="black"/>
                </a:solidFill>
                <a:effectLst/>
                <a:uLnTx/>
                <a:uFillTx/>
                <a:latin typeface="SamsungOne-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ko-KR" altLang="en-US" sz="1300" b="0" i="0" u="none" strike="noStrike" kern="1200" cap="none" spc="0" normalizeH="0" baseline="0" noProof="0" dirty="0">
              <a:ln>
                <a:noFill/>
              </a:ln>
              <a:solidFill>
                <a:prstClr val="black"/>
              </a:solidFill>
              <a:effectLst/>
              <a:uLnTx/>
              <a:uFillTx/>
              <a:latin typeface="SamsungOne-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1896948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30</a:t>
            </a:fld>
            <a:endParaRPr lang="ko-KR" altLang="en-US"/>
          </a:p>
        </p:txBody>
      </p:sp>
    </p:spTree>
    <p:extLst>
      <p:ext uri="{BB962C8B-B14F-4D97-AF65-F5344CB8AC3E}">
        <p14:creationId xmlns:p14="http://schemas.microsoft.com/office/powerpoint/2010/main" val="1300341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31</a:t>
            </a:fld>
            <a:endParaRPr lang="ko-KR" altLang="en-US"/>
          </a:p>
        </p:txBody>
      </p:sp>
    </p:spTree>
    <p:extLst>
      <p:ext uri="{BB962C8B-B14F-4D97-AF65-F5344CB8AC3E}">
        <p14:creationId xmlns:p14="http://schemas.microsoft.com/office/powerpoint/2010/main" val="1458713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32</a:t>
            </a:fld>
            <a:endParaRPr lang="ko-KR" altLang="en-US"/>
          </a:p>
        </p:txBody>
      </p:sp>
    </p:spTree>
    <p:extLst>
      <p:ext uri="{BB962C8B-B14F-4D97-AF65-F5344CB8AC3E}">
        <p14:creationId xmlns:p14="http://schemas.microsoft.com/office/powerpoint/2010/main" val="31791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33</a:t>
            </a:fld>
            <a:endParaRPr lang="ko-KR" altLang="en-US"/>
          </a:p>
        </p:txBody>
      </p:sp>
    </p:spTree>
    <p:extLst>
      <p:ext uri="{BB962C8B-B14F-4D97-AF65-F5344CB8AC3E}">
        <p14:creationId xmlns:p14="http://schemas.microsoft.com/office/powerpoint/2010/main" val="452319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34</a:t>
            </a:fld>
            <a:endParaRPr lang="ko-KR" altLang="en-US"/>
          </a:p>
        </p:txBody>
      </p:sp>
    </p:spTree>
    <p:extLst>
      <p:ext uri="{BB962C8B-B14F-4D97-AF65-F5344CB8AC3E}">
        <p14:creationId xmlns:p14="http://schemas.microsoft.com/office/powerpoint/2010/main" val="2371110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35</a:t>
            </a:fld>
            <a:endParaRPr lang="ko-KR" altLang="en-US"/>
          </a:p>
        </p:txBody>
      </p:sp>
    </p:spTree>
    <p:extLst>
      <p:ext uri="{BB962C8B-B14F-4D97-AF65-F5344CB8AC3E}">
        <p14:creationId xmlns:p14="http://schemas.microsoft.com/office/powerpoint/2010/main" val="1611009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36</a:t>
            </a:fld>
            <a:endParaRPr lang="ko-KR" altLang="en-US"/>
          </a:p>
        </p:txBody>
      </p:sp>
    </p:spTree>
    <p:extLst>
      <p:ext uri="{BB962C8B-B14F-4D97-AF65-F5344CB8AC3E}">
        <p14:creationId xmlns:p14="http://schemas.microsoft.com/office/powerpoint/2010/main" val="535607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37</a:t>
            </a:fld>
            <a:endParaRPr lang="ko-KR" altLang="en-US"/>
          </a:p>
        </p:txBody>
      </p:sp>
    </p:spTree>
    <p:extLst>
      <p:ext uri="{BB962C8B-B14F-4D97-AF65-F5344CB8AC3E}">
        <p14:creationId xmlns:p14="http://schemas.microsoft.com/office/powerpoint/2010/main" val="1970003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38</a:t>
            </a:fld>
            <a:endParaRPr lang="ko-KR" altLang="en-US"/>
          </a:p>
        </p:txBody>
      </p:sp>
    </p:spTree>
    <p:extLst>
      <p:ext uri="{BB962C8B-B14F-4D97-AF65-F5344CB8AC3E}">
        <p14:creationId xmlns:p14="http://schemas.microsoft.com/office/powerpoint/2010/main" val="4046690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39</a:t>
            </a:fld>
            <a:endParaRPr lang="ko-KR" altLang="en-US"/>
          </a:p>
        </p:txBody>
      </p:sp>
    </p:spTree>
    <p:extLst>
      <p:ext uri="{BB962C8B-B14F-4D97-AF65-F5344CB8AC3E}">
        <p14:creationId xmlns:p14="http://schemas.microsoft.com/office/powerpoint/2010/main" val="265884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648898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40</a:t>
            </a:fld>
            <a:endParaRPr lang="ko-KR" altLang="en-US"/>
          </a:p>
        </p:txBody>
      </p:sp>
    </p:spTree>
    <p:extLst>
      <p:ext uri="{BB962C8B-B14F-4D97-AF65-F5344CB8AC3E}">
        <p14:creationId xmlns:p14="http://schemas.microsoft.com/office/powerpoint/2010/main" val="3414082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41</a:t>
            </a:fld>
            <a:endParaRPr lang="ko-KR" altLang="en-US"/>
          </a:p>
        </p:txBody>
      </p:sp>
    </p:spTree>
    <p:extLst>
      <p:ext uri="{BB962C8B-B14F-4D97-AF65-F5344CB8AC3E}">
        <p14:creationId xmlns:p14="http://schemas.microsoft.com/office/powerpoint/2010/main" val="1474167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42</a:t>
            </a:fld>
            <a:endParaRPr lang="ko-KR" altLang="en-US"/>
          </a:p>
        </p:txBody>
      </p:sp>
    </p:spTree>
    <p:extLst>
      <p:ext uri="{BB962C8B-B14F-4D97-AF65-F5344CB8AC3E}">
        <p14:creationId xmlns:p14="http://schemas.microsoft.com/office/powerpoint/2010/main" val="4123081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43</a:t>
            </a:fld>
            <a:endParaRPr lang="ko-KR" altLang="en-US"/>
          </a:p>
        </p:txBody>
      </p:sp>
    </p:spTree>
    <p:extLst>
      <p:ext uri="{BB962C8B-B14F-4D97-AF65-F5344CB8AC3E}">
        <p14:creationId xmlns:p14="http://schemas.microsoft.com/office/powerpoint/2010/main" val="2291611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44</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2692962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Phân cụm k-means là một thuật toán học máy không giám sát.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Chỉ có biến giải thích.</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45</a:t>
            </a:fld>
            <a:endParaRPr lang="ko-KR" altLang="en-US"/>
          </a:p>
        </p:txBody>
      </p:sp>
    </p:spTree>
    <p:extLst>
      <p:ext uri="{BB962C8B-B14F-4D97-AF65-F5344CB8AC3E}">
        <p14:creationId xmlns:p14="http://schemas.microsoft.com/office/powerpoint/2010/main" val="221571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K-means là một thuật toán nhanh và dễ hiểu.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Cơ chế nội tại đơn giản.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Tuy nhiên, thuật toán này có những hạn chế nhất định như sau.</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46</a:t>
            </a:fld>
            <a:endParaRPr lang="ko-KR" altLang="en-US"/>
          </a:p>
        </p:txBody>
      </p:sp>
    </p:spTree>
    <p:extLst>
      <p:ext uri="{BB962C8B-B14F-4D97-AF65-F5344CB8AC3E}">
        <p14:creationId xmlns:p14="http://schemas.microsoft.com/office/powerpoint/2010/main" val="3931472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Đầu tiên, chúng ta phải xác định chỉ số khoảng cách.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Chỉ số khoảng cách vật lý mà chúng ta đều quen thuộc có tên là: “Khoảng cách Euclid”.</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Ở đây, chúng tôi cho chỉ số này một định nghĩa chính thức.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47</a:t>
            </a:fld>
            <a:endParaRPr lang="ko-KR" altLang="en-US"/>
          </a:p>
        </p:txBody>
      </p:sp>
    </p:spTree>
    <p:extLst>
      <p:ext uri="{BB962C8B-B14F-4D97-AF65-F5344CB8AC3E}">
        <p14:creationId xmlns:p14="http://schemas.microsoft.com/office/powerpoint/2010/main" val="1206984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Còn nhiều chỉ số khoảng cách khác.</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Nói chính xác thì chúng không biểu thị “khoảng cách” vật lý.</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Nên hiểu những chỉ số này là thước đo “độ gần”.</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48</a:t>
            </a:fld>
            <a:endParaRPr lang="ko-KR" altLang="en-US"/>
          </a:p>
        </p:txBody>
      </p:sp>
    </p:spTree>
    <p:extLst>
      <p:ext uri="{BB962C8B-B14F-4D97-AF65-F5344CB8AC3E}">
        <p14:creationId xmlns:p14="http://schemas.microsoft.com/office/powerpoint/2010/main" val="22916008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Ở đây, thuật toán tiêu chuẩn của phân cụm k-means được giải thích chi tiết.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Giả sử chúng ta có một ví dụ cần tìm hai cụm.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49</a:t>
            </a:fld>
            <a:endParaRPr lang="ko-KR" altLang="en-US"/>
          </a:p>
        </p:txBody>
      </p:sp>
    </p:spTree>
    <p:extLst>
      <p:ext uri="{BB962C8B-B14F-4D97-AF65-F5344CB8AC3E}">
        <p14:creationId xmlns:p14="http://schemas.microsoft.com/office/powerpoint/2010/main" val="267251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Tài liệu đề cập rằng học máy bao gồm ba loại chính.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Trong bài học này, chúng ta sẽ xem xét một số ví dụ cụ thể về học máy không giám sát.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Đây là trường hợp biến câu trả lời </a:t>
            </a:r>
            <a:r>
              <a:rPr lang="ko-KR" altLang="vi-VN" dirty="0"/>
              <a:t>𝑌 </a:t>
            </a:r>
            <a:r>
              <a:rPr lang="vi-VN" altLang="ko-KR" dirty="0"/>
              <a:t>không tồn tại và chúng ta phải tìm ra mẫu bị ẩn.</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a:t>
            </a:fld>
            <a:endParaRPr lang="ko-KR" altLang="en-US"/>
          </a:p>
        </p:txBody>
      </p:sp>
    </p:spTree>
    <p:extLst>
      <p:ext uri="{BB962C8B-B14F-4D97-AF65-F5344CB8AC3E}">
        <p14:creationId xmlns:p14="http://schemas.microsoft.com/office/powerpoint/2010/main" val="3455562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Tiếp tục giải thích chi tiết thuật toán tiêu chuẩn tại đây.</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Cần lưu ý rằng thuật toán này có tính "lặp đi lặp lại": chúng ta tiến tới giải pháp bằng một vài bước nhỏ.</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50</a:t>
            </a:fld>
            <a:endParaRPr lang="ko-KR" altLang="en-US"/>
          </a:p>
        </p:txBody>
      </p:sp>
    </p:spTree>
    <p:extLst>
      <p:ext uri="{BB962C8B-B14F-4D97-AF65-F5344CB8AC3E}">
        <p14:creationId xmlns:p14="http://schemas.microsoft.com/office/powerpoint/2010/main" val="1384017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Thuật toán tiêu chuẩn được minh họa bằng một ví dụ tìm kiếm hai cụm.</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Có thể dễ dàng khái quát hóa thuật toán thành một số lượng cụm tùy ý.</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51</a:t>
            </a:fld>
            <a:endParaRPr lang="ko-KR" altLang="en-US"/>
          </a:p>
        </p:txBody>
      </p:sp>
    </p:spTree>
    <p:extLst>
      <p:ext uri="{BB962C8B-B14F-4D97-AF65-F5344CB8AC3E}">
        <p14:creationId xmlns:p14="http://schemas.microsoft.com/office/powerpoint/2010/main" val="23144553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Phương pháp “Elbow” được giải thích tại đây.</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Bằng phương pháp này, chúng ta có thể tìm số lượng cụm nhiều nhất.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Có một phương pháp khác dựa trên “điểm silhouette” để tìm số lượng cụm nhiều nhất.</a:t>
            </a:r>
          </a:p>
          <a:p>
            <a:pPr marL="0" marR="0" lvl="0" indent="0" algn="l" defTabSz="914400" rtl="0" eaLnBrk="1" fontAlgn="auto" latinLnBrk="1" hangingPunct="1">
              <a:lnSpc>
                <a:spcPct val="100000"/>
              </a:lnSpc>
              <a:spcBef>
                <a:spcPts val="0"/>
              </a:spcBef>
              <a:spcAft>
                <a:spcPts val="0"/>
              </a:spcAft>
              <a:buClrTx/>
              <a:buSzTx/>
              <a:buFontTx/>
              <a:buNone/>
              <a:tabLst/>
              <a:defRPr/>
            </a:pPr>
            <a:endParaRPr lang="vi-VN"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52</a:t>
            </a:fld>
            <a:endParaRPr lang="ko-KR" altLang="en-US"/>
          </a:p>
        </p:txBody>
      </p:sp>
    </p:spTree>
    <p:extLst>
      <p:ext uri="{BB962C8B-B14F-4D97-AF65-F5344CB8AC3E}">
        <p14:creationId xmlns:p14="http://schemas.microsoft.com/office/powerpoint/2010/main" val="17937140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sz="1200" b="1" dirty="0">
                <a:latin typeface="Arial" panose="02020603050405020304" pitchFamily="18" charset="0"/>
              </a:rPr>
              <a:t>NỘI DUNG CỦA PHẦN THỰC HÀNH NÀY</a:t>
            </a:r>
          </a:p>
          <a:p>
            <a:pPr latinLnBrk="1"/>
            <a:r>
              <a:rPr lang="vi-VN" sz="1200" dirty="0">
                <a:solidFill>
                  <a:schemeClr val="tx1"/>
                </a:solidFill>
                <a:latin typeface="Arial"/>
                <a:ea typeface="+mn-ea"/>
                <a:cs typeface="+mn-cs"/>
              </a:rPr>
              <a:t>Trong phần thực hành này, chúng ta sẽ áp dụng thuật toán phân cụm k-means cho một tập dữ liệu được mô phỏng.</a:t>
            </a:r>
            <a:endParaRPr lang="ko-KR" altLang="ko-KR" sz="10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sz="1000" b="1" dirty="0">
                <a:solidFill>
                  <a:prstClr val="black"/>
                </a:solidFill>
                <a:latin typeface="Arial" panose="02020603050405020304" pitchFamily="18" charset="0"/>
              </a:rPr>
              <a:t>HƯỚNG DẪN THỰC HÀNH</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Nhấp vào nút </a:t>
            </a:r>
            <a:r>
              <a:rPr lang="vi-VN" sz="1200" b="1" dirty="0">
                <a:solidFill>
                  <a:srgbClr val="000000"/>
                </a:solidFill>
                <a:latin typeface="Arial" panose="02020603050405020304" pitchFamily="18" charset="0"/>
                <a:cs typeface="Times New Roman" panose="02020603050405020304" pitchFamily="18" charset="0"/>
              </a:rPr>
              <a:t>Window</a:t>
            </a:r>
            <a:r>
              <a:rPr lang="vi-VN" sz="1200" dirty="0">
                <a:solidFill>
                  <a:srgbClr val="000000"/>
                </a:solidFill>
                <a:latin typeface="Arial" panose="02020603050405020304" pitchFamily="18" charset="0"/>
                <a:cs typeface="Times New Roman" panose="02020603050405020304" pitchFamily="18" charset="0"/>
              </a:rPr>
              <a:t>. </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Tìm kiếm “</a:t>
            </a:r>
            <a:r>
              <a:rPr lang="vi-VN" sz="1200" b="1" dirty="0">
                <a:solidFill>
                  <a:srgbClr val="000000"/>
                </a:solidFill>
                <a:latin typeface="Arial" panose="02020603050405020304" pitchFamily="18" charset="0"/>
                <a:cs typeface="Times New Roman" panose="02020603050405020304" pitchFamily="18" charset="0"/>
              </a:rPr>
              <a:t>anaconda prompt</a:t>
            </a:r>
            <a:r>
              <a:rPr lang="vi-VN" sz="1200" dirty="0">
                <a:solidFill>
                  <a:srgbClr val="000000"/>
                </a:solidFill>
                <a:latin typeface="Arial" panose="02020603050405020304" pitchFamily="18" charset="0"/>
                <a:cs typeface="Times New Roman" panose="02020603050405020304" pitchFamily="18" charset="0"/>
              </a:rPr>
              <a:t>” rồi chạy.</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Gõ lệnh "</a:t>
            </a:r>
            <a:r>
              <a:rPr lang="vi-VN" sz="1200" b="1" dirty="0">
                <a:solidFill>
                  <a:srgbClr val="000000"/>
                </a:solidFill>
                <a:latin typeface="Arial" panose="02020603050405020304" pitchFamily="18" charset="0"/>
                <a:cs typeface="Times New Roman" panose="02020603050405020304" pitchFamily="18" charset="0"/>
              </a:rPr>
              <a:t>jupyter notebook</a:t>
            </a:r>
            <a:r>
              <a:rPr lang="vi-VN" sz="1200" dirty="0">
                <a:solidFill>
                  <a:srgbClr val="000000"/>
                </a:solidFill>
                <a:latin typeface="Arial" panose="02020603050405020304" pitchFamily="18" charset="0"/>
                <a:cs typeface="Times New Roman" panose="02020603050405020304" pitchFamily="18" charset="0"/>
              </a:rPr>
              <a:t>" rồi nhấn Enter. </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Trong Sổ ghi chép Jupyter, đi tới thư mục có chứa tệp tin thực hành.</a:t>
            </a:r>
            <a:r>
              <a:rPr lang="vi-VN" sz="1000" dirty="0">
                <a:latin typeface="Arial" panose="020B0503020000020004" pitchFamily="50" charset="-127"/>
                <a:cs typeface="Times New Roman" panose="02020603050405020304" pitchFamily="18" charset="0"/>
              </a:rPr>
              <a:t> </a:t>
            </a:r>
            <a:r>
              <a:rPr lang="vi-VN" sz="1200" dirty="0">
                <a:solidFill>
                  <a:srgbClr val="000000"/>
                </a:solidFill>
                <a:latin typeface="Arial" panose="02020603050405020304" pitchFamily="18" charset="0"/>
                <a:cs typeface="Times New Roman" panose="02020603050405020304" pitchFamily="18" charset="0"/>
              </a:rPr>
              <a:t>(Nếu vẫn chưa có tệp tin thực hành, vui lòng hỏi giáo viên hướng dẫn)</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Nhấp vào thư mục </a:t>
            </a:r>
            <a:r>
              <a:rPr lang="vi-VN" sz="1200" b="1" dirty="0">
                <a:solidFill>
                  <a:srgbClr val="000000"/>
                </a:solidFill>
                <a:latin typeface="Arial" panose="02020603050405020304" pitchFamily="18" charset="0"/>
                <a:cs typeface="Times New Roman" panose="02020603050405020304" pitchFamily="18" charset="0"/>
              </a:rPr>
              <a:t>Coding Exercise</a:t>
            </a:r>
            <a:r>
              <a:rPr lang="vi-VN" sz="1200" dirty="0">
                <a:solidFill>
                  <a:srgbClr val="000000"/>
                </a:solidFill>
                <a:latin typeface="Arial" panose="02020603050405020304" pitchFamily="18" charset="0"/>
                <a:cs typeface="Times New Roman" panose="02020603050405020304" pitchFamily="18" charset="0"/>
              </a:rPr>
              <a:t>.</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Nhấp vào tệp </a:t>
            </a:r>
            <a:r>
              <a:rPr lang="vi-VN" sz="1200" b="1" dirty="0">
                <a:solidFill>
                  <a:srgbClr val="000000"/>
                </a:solidFill>
                <a:latin typeface="Arial" panose="02020603050405020304" pitchFamily="18" charset="0"/>
                <a:cs typeface="Times New Roman" panose="02020603050405020304" pitchFamily="18" charset="0"/>
              </a:rPr>
              <a:t> ex_0401.ipynb</a:t>
            </a:r>
            <a:r>
              <a:rPr lang="vi-VN" sz="1200" dirty="0">
                <a:solidFill>
                  <a:srgbClr val="000000"/>
                </a:solidFill>
                <a:latin typeface="Arial" panose="02020603050405020304" pitchFamily="18" charset="0"/>
                <a:cs typeface="Times New Roman" panose="02020603050405020304" pitchFamily="18" charset="0"/>
              </a:rPr>
              <a:t>.</a:t>
            </a:r>
          </a:p>
          <a:p>
            <a:pPr marL="342900" lvl="0" indent="-342900">
              <a:spcAft>
                <a:spcPts val="800"/>
              </a:spcAft>
              <a:buFont typeface="+mj-lt"/>
              <a:buAutoNum type="arabicPeriod"/>
            </a:pPr>
            <a:r>
              <a:rPr lang="en-US" altLang="ko-KR" sz="1200" kern="1200" dirty="0" err="1">
                <a:solidFill>
                  <a:srgbClr val="FF0000"/>
                </a:solidFill>
                <a:effectLst/>
                <a:latin typeface="+mn-lt"/>
                <a:ea typeface="+mn-ea"/>
                <a:cs typeface="+mn-cs"/>
              </a:rPr>
              <a:t>Xem</a:t>
            </a:r>
            <a:r>
              <a:rPr lang="en-US" altLang="ko-KR" sz="1200" kern="1200" dirty="0">
                <a:solidFill>
                  <a:srgbClr val="FF0000"/>
                </a:solidFill>
                <a:effectLst/>
                <a:latin typeface="+mn-lt"/>
                <a:ea typeface="+mn-ea"/>
                <a:cs typeface="+mn-cs"/>
              </a:rPr>
              <a:t> </a:t>
            </a:r>
            <a:r>
              <a:rPr lang="en-US" altLang="ko-KR" sz="1200" kern="1200" dirty="0" err="1">
                <a:solidFill>
                  <a:srgbClr val="FF0000"/>
                </a:solidFill>
                <a:effectLst/>
                <a:latin typeface="+mn-lt"/>
                <a:ea typeface="+mn-ea"/>
                <a:cs typeface="+mn-cs"/>
              </a:rPr>
              <a:t>lại</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các</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ví</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dụ</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về</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các</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chủ</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đề</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dưới</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đây</a:t>
            </a:r>
            <a:r>
              <a:rPr lang="en-US" altLang="ko-KR" sz="1200" kern="1200" baseline="0" dirty="0">
                <a:solidFill>
                  <a:srgbClr val="FF0000"/>
                </a:solidFill>
                <a:effectLst/>
                <a:latin typeface="+mn-lt"/>
                <a:ea typeface="+mn-ea"/>
                <a:cs typeface="+mn-cs"/>
              </a:rPr>
              <a:t>	</a:t>
            </a:r>
            <a:br>
              <a:rPr lang="en-US" altLang="ko-KR" sz="1000" i="0" kern="1200" dirty="0">
                <a:solidFill>
                  <a:srgbClr val="FF0000"/>
                </a:solidFill>
                <a:effectLst/>
                <a:latin typeface="+mn-lt"/>
                <a:ea typeface="+mn-ea"/>
                <a:cs typeface="+mn-cs"/>
              </a:rPr>
            </a:br>
            <a:r>
              <a:rPr lang="en-US" altLang="ko-KR" sz="1200" i="1" kern="1200" dirty="0">
                <a:solidFill>
                  <a:schemeClr val="tx1"/>
                </a:solidFill>
                <a:effectLst/>
                <a:latin typeface="+mn-lt"/>
                <a:ea typeface="+mn-ea"/>
                <a:cs typeface="+mn-cs"/>
              </a:rPr>
              <a:t>A. </a:t>
            </a:r>
            <a:r>
              <a:rPr lang="en-US" altLang="ko-KR" sz="1200" i="1" kern="1200" dirty="0" err="1">
                <a:solidFill>
                  <a:schemeClr val="tx1"/>
                </a:solidFill>
                <a:effectLst/>
                <a:latin typeface="+mn-lt"/>
                <a:ea typeface="+mn-ea"/>
                <a:cs typeface="+mn-cs"/>
              </a:rPr>
              <a:t>Phân</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cụm</a:t>
            </a:r>
            <a:r>
              <a:rPr lang="en-US" altLang="ko-KR" sz="1200" i="1" kern="1200" baseline="0" dirty="0">
                <a:solidFill>
                  <a:schemeClr val="tx1"/>
                </a:solidFill>
                <a:effectLst/>
                <a:latin typeface="+mn-lt"/>
                <a:ea typeface="+mn-ea"/>
                <a:cs typeface="+mn-cs"/>
              </a:rPr>
              <a:t> k-means </a:t>
            </a:r>
            <a:r>
              <a:rPr lang="en-US" altLang="ko-KR" sz="1200" i="1" kern="1200" baseline="0" dirty="0" err="1">
                <a:solidFill>
                  <a:schemeClr val="tx1"/>
                </a:solidFill>
                <a:effectLst/>
                <a:latin typeface="+mn-lt"/>
                <a:ea typeface="+mn-ea"/>
                <a:cs typeface="+mn-cs"/>
              </a:rPr>
              <a:t>với</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dữ</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liệu</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được</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mô</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phỏng</a:t>
            </a:r>
            <a:br>
              <a:rPr lang="en-US" altLang="ko-KR" sz="1200" i="1" kern="1200" dirty="0">
                <a:solidFill>
                  <a:schemeClr val="tx1"/>
                </a:solidFill>
                <a:effectLst/>
                <a:latin typeface="+mn-lt"/>
                <a:ea typeface="+mn-ea"/>
                <a:cs typeface="+mn-cs"/>
              </a:rPr>
            </a:br>
            <a:r>
              <a:rPr lang="en-US" altLang="ko-KR" sz="1200" i="1" kern="1200" dirty="0">
                <a:solidFill>
                  <a:schemeClr val="tx1"/>
                </a:solidFill>
                <a:effectLst/>
                <a:latin typeface="+mn-lt"/>
                <a:ea typeface="+mn-ea"/>
                <a:cs typeface="+mn-cs"/>
              </a:rPr>
              <a:t>	</a:t>
            </a:r>
            <a:r>
              <a:rPr lang="en-US" altLang="ko-KR" sz="1200" i="1" kern="1200" dirty="0" err="1">
                <a:solidFill>
                  <a:schemeClr val="tx1"/>
                </a:solidFill>
                <a:effectLst/>
                <a:latin typeface="+mn-lt"/>
                <a:ea typeface="+mn-ea"/>
                <a:cs typeface="+mn-cs"/>
              </a:rPr>
              <a:t>i</a:t>
            </a:r>
            <a:r>
              <a:rPr lang="en-US" altLang="ko-KR" sz="1200" i="1" kern="1200" dirty="0">
                <a:solidFill>
                  <a:schemeClr val="tx1"/>
                </a:solidFill>
                <a:effectLst/>
                <a:latin typeface="+mn-lt"/>
                <a:ea typeface="+mn-ea"/>
                <a:cs typeface="+mn-cs"/>
              </a:rPr>
              <a:t>. </a:t>
            </a:r>
            <a:r>
              <a:rPr lang="en-US" altLang="ko-KR" sz="1200" i="1" kern="1200" dirty="0" err="1">
                <a:solidFill>
                  <a:schemeClr val="tx1"/>
                </a:solidFill>
                <a:effectLst/>
                <a:latin typeface="+mn-lt"/>
                <a:ea typeface="+mn-ea"/>
                <a:cs typeface="+mn-cs"/>
              </a:rPr>
              <a:t>tạo</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dữ</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liệu</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được</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mô</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phỏng</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và</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hiển</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thị</a:t>
            </a:r>
            <a:r>
              <a:rPr lang="en-US" altLang="ko-KR" sz="1200" i="1" kern="1200" dirty="0">
                <a:solidFill>
                  <a:schemeClr val="tx1"/>
                </a:solidFill>
                <a:effectLst/>
                <a:latin typeface="+mn-lt"/>
                <a:ea typeface="+mn-ea"/>
                <a:cs typeface="+mn-cs"/>
              </a:rPr>
              <a:t>	</a:t>
            </a:r>
          </a:p>
          <a:p>
            <a:pPr marL="0" lvl="0" indent="0">
              <a:spcAft>
                <a:spcPts val="800"/>
              </a:spcAft>
              <a:buFont typeface="+mj-lt"/>
              <a:buNone/>
            </a:pPr>
            <a:r>
              <a:rPr lang="en-US" altLang="ko-KR" sz="1200" i="1" kern="1200" baseline="0" dirty="0">
                <a:solidFill>
                  <a:schemeClr val="tx1"/>
                </a:solidFill>
                <a:effectLst/>
                <a:latin typeface="+mn-lt"/>
                <a:ea typeface="+mn-ea"/>
                <a:cs typeface="+mn-cs"/>
              </a:rPr>
              <a:t>                       </a:t>
            </a:r>
            <a:r>
              <a:rPr lang="en-US" altLang="ko-KR" sz="1200" i="1" kern="1200" dirty="0">
                <a:solidFill>
                  <a:schemeClr val="tx1"/>
                </a:solidFill>
                <a:effectLst/>
                <a:latin typeface="+mn-lt"/>
                <a:ea typeface="+mn-ea"/>
                <a:cs typeface="+mn-cs"/>
              </a:rPr>
              <a:t>ii. Apply k-means clustering and visualize.</a:t>
            </a:r>
          </a:p>
          <a:p>
            <a:pPr marL="342900" lvl="0" indent="-342900">
              <a:spcAft>
                <a:spcPts val="800"/>
              </a:spcAft>
              <a:buFont typeface="+mj-lt"/>
              <a:buAutoNum type="arabicPeriod"/>
            </a:pPr>
            <a:endParaRPr lang="en-US" altLang="ko-KR" sz="1000" i="1" kern="1200" dirty="0">
              <a:solidFill>
                <a:schemeClr val="tx1"/>
              </a:solidFill>
              <a:effectLst/>
              <a:latin typeface="+mn-lt"/>
              <a:ea typeface="+mn-ea"/>
              <a:cs typeface="+mn-cs"/>
            </a:endParaRPr>
          </a:p>
          <a:p>
            <a:pPr marL="342900" lvl="0" indent="-342900">
              <a:spcAft>
                <a:spcPts val="800"/>
              </a:spcAft>
              <a:buFont typeface="+mj-lt"/>
              <a:buAutoNum type="arabicPeriod"/>
            </a:pPr>
            <a:r>
              <a:rPr lang="vi-VN" sz="1200" dirty="0">
                <a:solidFill>
                  <a:schemeClr val="tx1"/>
                </a:solidFill>
                <a:latin typeface="Arial"/>
                <a:ea typeface="+mn-ea"/>
                <a:cs typeface="+mn-cs"/>
              </a:rPr>
              <a:t>(Tùy chọn) Sử dụng ô trống ở dưới cùng để thực hiện các nhu cầu cá nhân của riêng bạn.</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53</a:t>
            </a:fld>
            <a:endParaRPr lang="ko-KR" altLang="en-US"/>
          </a:p>
        </p:txBody>
      </p:sp>
    </p:spTree>
    <p:extLst>
      <p:ext uri="{BB962C8B-B14F-4D97-AF65-F5344CB8AC3E}">
        <p14:creationId xmlns:p14="http://schemas.microsoft.com/office/powerpoint/2010/main" val="1670677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sz="1200" b="1" dirty="0">
                <a:latin typeface="Arial" panose="02020603050405020304" pitchFamily="18" charset="0"/>
              </a:rPr>
              <a:t>NỘI DUNG CỦA PHẦN THỰC HÀNH NÀY</a:t>
            </a:r>
          </a:p>
          <a:p>
            <a:pPr latinLnBrk="1"/>
            <a:r>
              <a:rPr lang="vi-VN" sz="1200" dirty="0">
                <a:solidFill>
                  <a:schemeClr val="tx1"/>
                </a:solidFill>
                <a:latin typeface="Arial"/>
                <a:ea typeface="+mn-ea"/>
                <a:cs typeface="+mn-cs"/>
              </a:rPr>
              <a:t>Trong phần thực hành này, chúng ta sẽ áp dụng thuật toán phân cụm k-means cho một tập dữ liệu thực.</a:t>
            </a:r>
          </a:p>
          <a:p>
            <a:pPr latinLnBrk="1"/>
            <a:r>
              <a:rPr lang="en-US" altLang="ko-KR" sz="1200" kern="1200" dirty="0">
                <a:solidFill>
                  <a:schemeClr val="tx1"/>
                </a:solidFill>
                <a:effectLst/>
                <a:latin typeface="+mn-lt"/>
                <a:ea typeface="+mn-ea"/>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sz="1000" b="1" dirty="0">
                <a:solidFill>
                  <a:prstClr val="black"/>
                </a:solidFill>
                <a:latin typeface="Arial" panose="02020603050405020304" pitchFamily="18" charset="0"/>
              </a:rPr>
              <a:t>HƯỚNG DẪN THỰC HÀNH</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Khởi động Sổ ghi chép Jupyter. (Đọc lại bước 1-3 của </a:t>
            </a:r>
            <a:r>
              <a:rPr lang="vi-VN" sz="1200" b="1" dirty="0">
                <a:solidFill>
                  <a:srgbClr val="000000"/>
                </a:solidFill>
                <a:latin typeface="Arial" panose="02020603050405020304" pitchFamily="18" charset="0"/>
                <a:cs typeface="Times New Roman" panose="02020603050405020304" pitchFamily="18" charset="0"/>
              </a:rPr>
              <a:t>Coding Exercise # 0401</a:t>
            </a:r>
            <a:r>
              <a:rPr lang="vi-VN" sz="1200" dirty="0">
                <a:solidFill>
                  <a:srgbClr val="000000"/>
                </a:solidFill>
                <a:latin typeface="Arial" panose="02020603050405020304" pitchFamily="18" charset="0"/>
                <a:cs typeface="Times New Roman" panose="02020603050405020304" pitchFamily="18" charset="0"/>
              </a:rPr>
              <a:t>.)</a:t>
            </a:r>
          </a:p>
          <a:p>
            <a:pPr marL="342900" marR="0" lvl="0" indent="-342900" algn="l" defTabSz="914400" rtl="0" eaLnBrk="1" fontAlgn="auto" latinLnBrk="1" hangingPunct="1">
              <a:lnSpc>
                <a:spcPct val="100000"/>
              </a:lnSpc>
              <a:spcBef>
                <a:spcPts val="0"/>
              </a:spcBef>
              <a:spcAft>
                <a:spcPts val="800"/>
              </a:spcAft>
              <a:buClrTx/>
              <a:buSzTx/>
              <a:buFont typeface="+mj-lt"/>
              <a:buAutoNum type="arabicPeriod"/>
              <a:tabLst/>
              <a:defRPr/>
            </a:pPr>
            <a:r>
              <a:rPr lang="vi-VN" sz="1200" dirty="0">
                <a:solidFill>
                  <a:schemeClr val="tx1"/>
                </a:solidFill>
                <a:latin typeface="Arial"/>
                <a:ea typeface="+mn-ea"/>
                <a:cs typeface="+mn-cs"/>
              </a:rPr>
              <a:t>Trong Sổ ghi chép Jupyter, nhấp vào tệp </a:t>
            </a:r>
            <a:r>
              <a:rPr lang="vi-VN" sz="1200" b="1" dirty="0">
                <a:solidFill>
                  <a:schemeClr val="tx1"/>
                </a:solidFill>
                <a:latin typeface="Arial"/>
                <a:ea typeface="+mn-ea"/>
                <a:cs typeface="+mn-cs"/>
              </a:rPr>
              <a:t>ex_0402.ipynb</a:t>
            </a:r>
            <a:r>
              <a:rPr lang="vi-VN" sz="1200" dirty="0">
                <a:solidFill>
                  <a:schemeClr val="tx1"/>
                </a:solidFill>
                <a:latin typeface="Arial"/>
                <a:ea typeface="+mn-ea"/>
                <a:cs typeface="+mn-cs"/>
              </a:rPr>
              <a:t> trong thư mục </a:t>
            </a:r>
            <a:r>
              <a:rPr lang="vi-VN" sz="1200" b="1" dirty="0">
                <a:solidFill>
                  <a:schemeClr val="tx1"/>
                </a:solidFill>
                <a:latin typeface="Arial"/>
                <a:ea typeface="+mn-ea"/>
                <a:cs typeface="+mn-cs"/>
              </a:rPr>
              <a:t>Coding Exercise</a:t>
            </a:r>
            <a:r>
              <a:rPr lang="vi-VN" sz="1200" dirty="0">
                <a:solidFill>
                  <a:schemeClr val="tx1"/>
                </a:solidFill>
                <a:latin typeface="Arial"/>
                <a:ea typeface="+mn-ea"/>
                <a:cs typeface="+mn-cs"/>
              </a:rPr>
              <a:t>.</a:t>
            </a:r>
          </a:p>
          <a:p>
            <a:pPr marL="342900" lvl="0" indent="-342900">
              <a:spcAft>
                <a:spcPts val="800"/>
              </a:spcAft>
              <a:buFont typeface="+mj-lt"/>
              <a:buAutoNum type="arabicPeriod"/>
            </a:pPr>
            <a:r>
              <a:rPr lang="en-US" altLang="ko-KR" sz="1200" kern="1200" dirty="0" err="1">
                <a:solidFill>
                  <a:srgbClr val="FF0000"/>
                </a:solidFill>
                <a:effectLst/>
                <a:latin typeface="+mn-lt"/>
                <a:ea typeface="+mn-ea"/>
                <a:cs typeface="+mn-cs"/>
              </a:rPr>
              <a:t>Xem</a:t>
            </a:r>
            <a:r>
              <a:rPr lang="en-US" altLang="ko-KR" sz="1200" kern="1200" dirty="0">
                <a:solidFill>
                  <a:srgbClr val="FF0000"/>
                </a:solidFill>
                <a:effectLst/>
                <a:latin typeface="+mn-lt"/>
                <a:ea typeface="+mn-ea"/>
                <a:cs typeface="+mn-cs"/>
              </a:rPr>
              <a:t> </a:t>
            </a:r>
            <a:r>
              <a:rPr lang="en-US" altLang="ko-KR" sz="1200" kern="1200" dirty="0" err="1">
                <a:solidFill>
                  <a:srgbClr val="FF0000"/>
                </a:solidFill>
                <a:effectLst/>
                <a:latin typeface="+mn-lt"/>
                <a:ea typeface="+mn-ea"/>
                <a:cs typeface="+mn-cs"/>
              </a:rPr>
              <a:t>lại</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các</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ví</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dụ</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về</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các</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chủ</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đề</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dưới</a:t>
            </a:r>
            <a:r>
              <a:rPr lang="en-US" altLang="ko-KR" sz="1200" kern="1200" baseline="0" dirty="0">
                <a:solidFill>
                  <a:srgbClr val="FF0000"/>
                </a:solidFill>
                <a:effectLst/>
                <a:latin typeface="+mn-lt"/>
                <a:ea typeface="+mn-ea"/>
                <a:cs typeface="+mn-cs"/>
              </a:rPr>
              <a:t> </a:t>
            </a:r>
            <a:r>
              <a:rPr lang="en-US" altLang="ko-KR" sz="1200" kern="1200" baseline="0" dirty="0" err="1">
                <a:solidFill>
                  <a:srgbClr val="FF0000"/>
                </a:solidFill>
                <a:effectLst/>
                <a:latin typeface="+mn-lt"/>
                <a:ea typeface="+mn-ea"/>
                <a:cs typeface="+mn-cs"/>
              </a:rPr>
              <a:t>đây</a:t>
            </a:r>
            <a:r>
              <a:rPr lang="en-US" altLang="ko-KR" sz="1200" kern="1200" dirty="0">
                <a:solidFill>
                  <a:srgbClr val="FF0000"/>
                </a:solidFill>
                <a:effectLst/>
                <a:latin typeface="+mn-lt"/>
                <a:ea typeface="+mn-ea"/>
                <a:cs typeface="+mn-cs"/>
              </a:rPr>
              <a:t>:</a:t>
            </a:r>
            <a:br>
              <a:rPr lang="en-US" altLang="ko-KR" sz="1000" i="0" kern="1200" dirty="0">
                <a:solidFill>
                  <a:srgbClr val="FF0000"/>
                </a:solidFill>
                <a:effectLst/>
                <a:latin typeface="+mn-lt"/>
                <a:ea typeface="+mn-ea"/>
                <a:cs typeface="+mn-cs"/>
              </a:rPr>
            </a:br>
            <a:br>
              <a:rPr lang="en-US" altLang="ko-KR" sz="1000" i="0" kern="1200" dirty="0">
                <a:solidFill>
                  <a:srgbClr val="FF0000"/>
                </a:solidFill>
                <a:effectLst/>
                <a:latin typeface="+mn-lt"/>
                <a:ea typeface="+mn-ea"/>
                <a:cs typeface="+mn-cs"/>
              </a:rPr>
            </a:br>
            <a:r>
              <a:rPr lang="en-US" altLang="ko-KR" sz="1200" i="1" kern="1200" dirty="0">
                <a:solidFill>
                  <a:schemeClr val="tx1"/>
                </a:solidFill>
                <a:effectLst/>
                <a:latin typeface="+mn-lt"/>
                <a:ea typeface="+mn-ea"/>
                <a:cs typeface="+mn-cs"/>
              </a:rPr>
              <a:t>A. </a:t>
            </a:r>
            <a:r>
              <a:rPr lang="en-US" altLang="ko-KR" sz="1200" i="1" kern="1200" dirty="0" err="1">
                <a:solidFill>
                  <a:schemeClr val="tx1"/>
                </a:solidFill>
                <a:effectLst/>
                <a:latin typeface="+mn-lt"/>
                <a:ea typeface="+mn-ea"/>
                <a:cs typeface="+mn-cs"/>
              </a:rPr>
              <a:t>Phân</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cụm</a:t>
            </a:r>
            <a:r>
              <a:rPr lang="en-US" altLang="ko-KR" sz="1200" i="1" kern="1200" dirty="0">
                <a:solidFill>
                  <a:schemeClr val="tx1"/>
                </a:solidFill>
                <a:effectLst/>
                <a:latin typeface="+mn-lt"/>
                <a:ea typeface="+mn-ea"/>
                <a:cs typeface="+mn-cs"/>
              </a:rPr>
              <a:t> K-Means </a:t>
            </a:r>
            <a:r>
              <a:rPr lang="en-US" altLang="ko-KR" sz="1200" i="1" kern="1200" dirty="0" err="1">
                <a:solidFill>
                  <a:schemeClr val="tx1"/>
                </a:solidFill>
                <a:effectLst/>
                <a:latin typeface="+mn-lt"/>
                <a:ea typeface="+mn-ea"/>
                <a:cs typeface="+mn-cs"/>
              </a:rPr>
              <a:t>với</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dữ</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liệu</a:t>
            </a:r>
            <a:r>
              <a:rPr lang="en-US" altLang="ko-KR" sz="1200" i="1" kern="1200" baseline="0" dirty="0">
                <a:solidFill>
                  <a:schemeClr val="tx1"/>
                </a:solidFill>
                <a:effectLst/>
                <a:latin typeface="+mn-lt"/>
                <a:ea typeface="+mn-ea"/>
                <a:cs typeface="+mn-cs"/>
              </a:rPr>
              <a:t> </a:t>
            </a:r>
            <a:r>
              <a:rPr lang="en-US" altLang="ko-KR" sz="1200" i="1" kern="1200" baseline="0" dirty="0" err="1">
                <a:solidFill>
                  <a:schemeClr val="tx1"/>
                </a:solidFill>
                <a:effectLst/>
                <a:latin typeface="+mn-lt"/>
                <a:ea typeface="+mn-ea"/>
                <a:cs typeface="+mn-cs"/>
              </a:rPr>
              <a:t>thực</a:t>
            </a:r>
            <a:br>
              <a:rPr lang="en-US" altLang="ko-KR" sz="1200" i="1" kern="1200" dirty="0">
                <a:solidFill>
                  <a:schemeClr val="tx1"/>
                </a:solidFill>
                <a:effectLst/>
                <a:latin typeface="+mn-lt"/>
                <a:ea typeface="+mn-ea"/>
                <a:cs typeface="+mn-cs"/>
              </a:rPr>
            </a:br>
            <a:r>
              <a:rPr lang="en-US" altLang="ko-KR" sz="1200" i="1" kern="1200" dirty="0">
                <a:solidFill>
                  <a:schemeClr val="tx1"/>
                </a:solidFill>
                <a:effectLst/>
                <a:latin typeface="+mn-lt"/>
                <a:ea typeface="+mn-ea"/>
                <a:cs typeface="+mn-cs"/>
              </a:rPr>
              <a:t>	</a:t>
            </a:r>
            <a:r>
              <a:rPr lang="vi-VN" sz="1200" i="1" dirty="0">
                <a:solidFill>
                  <a:schemeClr val="tx1"/>
                </a:solidFill>
                <a:latin typeface="Arial"/>
                <a:ea typeface="+mn-ea"/>
                <a:cs typeface="+mn-cs"/>
              </a:rPr>
              <a:t>i. Tải tập dữ liệu 'Iris' từ Seaborn</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 Áp dụng k-means</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iii. Trực quan hóa</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iv. Dự đoán dựa vào những gì đã được học</a:t>
            </a:r>
          </a:p>
          <a:p>
            <a:pPr marL="342900" lvl="0" indent="-342900">
              <a:spcAft>
                <a:spcPts val="800"/>
              </a:spcAft>
              <a:buFont typeface="+mj-lt"/>
              <a:buAutoNum type="arabicPeriod"/>
            </a:pPr>
            <a:endParaRPr lang="it-IT" altLang="ko-KR" sz="1200" i="1" kern="1200" dirty="0">
              <a:solidFill>
                <a:schemeClr val="tx1"/>
              </a:solidFill>
              <a:effectLst/>
              <a:latin typeface="+mn-lt"/>
              <a:ea typeface="+mn-ea"/>
              <a:cs typeface="+mn-cs"/>
            </a:endParaRPr>
          </a:p>
          <a:p>
            <a:pPr marL="342900" lvl="0" indent="-342900">
              <a:spcAft>
                <a:spcPts val="800"/>
              </a:spcAft>
              <a:buFont typeface="+mj-lt"/>
              <a:buAutoNum type="arabicPeriod"/>
            </a:pPr>
            <a:r>
              <a:rPr lang="vi-VN" sz="1200" dirty="0">
                <a:solidFill>
                  <a:schemeClr val="tx1"/>
                </a:solidFill>
                <a:latin typeface="Arial"/>
                <a:ea typeface="+mn-ea"/>
                <a:cs typeface="+mn-cs"/>
              </a:rPr>
              <a:t>(Tùy chọn) Sử dụng ô trống ở dưới cùng để thực hiện các nhu cầu cá nhân.</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54</a:t>
            </a:fld>
            <a:endParaRPr lang="ko-KR" altLang="en-US"/>
          </a:p>
        </p:txBody>
      </p:sp>
    </p:spTree>
    <p:extLst>
      <p:ext uri="{BB962C8B-B14F-4D97-AF65-F5344CB8AC3E}">
        <p14:creationId xmlns:p14="http://schemas.microsoft.com/office/powerpoint/2010/main" val="31283767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55</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993525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Tương tự như vậy, có nhiều loại phương pháp phân cụm khác nhau, nhưng phân cụm K-means chủ yếu được sử dụng trong thực tế vì nó cung cấp tính toán thuận tiện và xử lý nhanh dữ liệu lớn.</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56</a:t>
            </a:fld>
            <a:endParaRPr lang="ko-KR" altLang="en-US"/>
          </a:p>
        </p:txBody>
      </p:sp>
    </p:spTree>
    <p:extLst>
      <p:ext uri="{BB962C8B-B14F-4D97-AF65-F5344CB8AC3E}">
        <p14:creationId xmlns:p14="http://schemas.microsoft.com/office/powerpoint/2010/main" val="1023832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57</a:t>
            </a:fld>
            <a:endParaRPr lang="ko-KR" altLang="en-US"/>
          </a:p>
        </p:txBody>
      </p:sp>
    </p:spTree>
    <p:extLst>
      <p:ext uri="{BB962C8B-B14F-4D97-AF65-F5344CB8AC3E}">
        <p14:creationId xmlns:p14="http://schemas.microsoft.com/office/powerpoint/2010/main" val="545052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Đưa vào thuật toán phân cụm DBSCAN.</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Thuật toán này không dựa trên khoảng cách như k-means hay phân cấp, mà dựa trên mật độ.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Có hai siêu tham số cần được điều chỉnh.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Có nhiều ưu, nhược điểm.</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58</a:t>
            </a:fld>
            <a:endParaRPr lang="ko-KR" altLang="en-US"/>
          </a:p>
        </p:txBody>
      </p:sp>
    </p:spTree>
    <p:extLst>
      <p:ext uri="{BB962C8B-B14F-4D97-AF65-F5344CB8AC3E}">
        <p14:creationId xmlns:p14="http://schemas.microsoft.com/office/powerpoint/2010/main" val="240842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Minh họa chi tiết thuật toán DBSCAN bằng ví dụ.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59</a:t>
            </a:fld>
            <a:endParaRPr lang="ko-KR" altLang="en-US"/>
          </a:p>
        </p:txBody>
      </p:sp>
    </p:spTree>
    <p:extLst>
      <p:ext uri="{BB962C8B-B14F-4D97-AF65-F5344CB8AC3E}">
        <p14:creationId xmlns:p14="http://schemas.microsoft.com/office/powerpoint/2010/main" val="214765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Kỹ thuật học máy có giám sát được học từ Chương 5 có mục tiêu rõ ràng là phân loại và dự đoán giá trị tùy thuộc vào loại biến mục tiêu (hoặc biến phản hồi) và có tiêu chí đánh giá rõ ràng về kết quả phân tích như xác thực chéo thông qua dữ liệu đặt phép chia.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Mặt khác, không rõ những gì cần khám phá trong học tập không giám sát và vì mục tiêu được dự đoán là không xác định, chương trình máy tính sẽ không thể tìm thấy câu trả lời thực tế. Do đó, một vấn đề của học tập không giám sát là rất khó để điều tra xem kết quả học máy có đạt yêu cầu hay không.</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a:t>
            </a:fld>
            <a:endParaRPr lang="ko-KR" altLang="en-US"/>
          </a:p>
        </p:txBody>
      </p:sp>
    </p:spTree>
    <p:extLst>
      <p:ext uri="{BB962C8B-B14F-4D97-AF65-F5344CB8AC3E}">
        <p14:creationId xmlns:p14="http://schemas.microsoft.com/office/powerpoint/2010/main" val="14608209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60</a:t>
            </a:fld>
            <a:endParaRPr lang="ko-KR" altLang="en-US"/>
          </a:p>
        </p:txBody>
      </p:sp>
    </p:spTree>
    <p:extLst>
      <p:ext uri="{BB962C8B-B14F-4D97-AF65-F5344CB8AC3E}">
        <p14:creationId xmlns:p14="http://schemas.microsoft.com/office/powerpoint/2010/main" val="18333695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61</a:t>
            </a:fld>
            <a:endParaRPr lang="ko-KR" altLang="en-US"/>
          </a:p>
        </p:txBody>
      </p:sp>
    </p:spTree>
    <p:extLst>
      <p:ext uri="{BB962C8B-B14F-4D97-AF65-F5344CB8AC3E}">
        <p14:creationId xmlns:p14="http://schemas.microsoft.com/office/powerpoint/2010/main" val="23791594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62</a:t>
            </a:fld>
            <a:endParaRPr lang="ko-KR" altLang="en-US"/>
          </a:p>
        </p:txBody>
      </p:sp>
    </p:spTree>
    <p:extLst>
      <p:ext uri="{BB962C8B-B14F-4D97-AF65-F5344CB8AC3E}">
        <p14:creationId xmlns:p14="http://schemas.microsoft.com/office/powerpoint/2010/main" val="35198335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63</a:t>
            </a:fld>
            <a:endParaRPr lang="ko-KR" altLang="en-US"/>
          </a:p>
        </p:txBody>
      </p:sp>
    </p:spTree>
    <p:extLst>
      <p:ext uri="{BB962C8B-B14F-4D97-AF65-F5344CB8AC3E}">
        <p14:creationId xmlns:p14="http://schemas.microsoft.com/office/powerpoint/2010/main" val="14858999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64</a:t>
            </a:fld>
            <a:endParaRPr lang="ko-KR" altLang="en-US"/>
          </a:p>
        </p:txBody>
      </p:sp>
    </p:spTree>
    <p:extLst>
      <p:ext uri="{BB962C8B-B14F-4D97-AF65-F5344CB8AC3E}">
        <p14:creationId xmlns:p14="http://schemas.microsoft.com/office/powerpoint/2010/main" val="41214253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65</a:t>
            </a:fld>
            <a:endParaRPr lang="ko-KR" altLang="en-US"/>
          </a:p>
        </p:txBody>
      </p:sp>
    </p:spTree>
    <p:extLst>
      <p:ext uri="{BB962C8B-B14F-4D97-AF65-F5344CB8AC3E}">
        <p14:creationId xmlns:p14="http://schemas.microsoft.com/office/powerpoint/2010/main" val="40619359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Câu trả lời ngắn gọn là:</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+Trong hình (a):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DBSCAN sẽ tạo một cụm lớn xung quanh tâm và chừa ra các điểm nằm ngoài cụm, gọi là các thành tố ngoại lai chưa phân cụm.</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Nếu muốn các cụm có kích thước bằng nhau, nên sử dụng k-means.</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+Trong hình (b):</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Chúng ta có thể xác định bằng mắt một vùng mật độ cao ở “lõi” và một vùng mật độ cao khác ở “vỏ”.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k-means sẽ không thể phân biệt chúng như những cụm riêng biệt.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Nếu được điều chỉnh hợp lý, DBSCAN có khả năng cao làm được việc đó.</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66</a:t>
            </a:fld>
            <a:endParaRPr lang="ko-KR" altLang="en-US"/>
          </a:p>
        </p:txBody>
      </p:sp>
    </p:spTree>
    <p:extLst>
      <p:ext uri="{BB962C8B-B14F-4D97-AF65-F5344CB8AC3E}">
        <p14:creationId xmlns:p14="http://schemas.microsoft.com/office/powerpoint/2010/main" val="3506260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sz="1200" b="1" dirty="0">
                <a:latin typeface="Arial" panose="02020603050405020304" pitchFamily="18" charset="0"/>
              </a:rPr>
              <a:t>NỘI DUNG CỦA PHẦN THỰC HÀNH NÀY</a:t>
            </a:r>
          </a:p>
          <a:p>
            <a:pPr latinLnBrk="1"/>
            <a:r>
              <a:rPr lang="vi-VN" sz="1200" dirty="0">
                <a:solidFill>
                  <a:schemeClr val="tx1"/>
                </a:solidFill>
                <a:latin typeface="Arial"/>
                <a:ea typeface="+mn-ea"/>
                <a:cs typeface="+mn-cs"/>
              </a:rPr>
              <a:t>Trong phần thực hành này, chúng ta so sánh các thuật toán phân cụm khác nhau và thảo luận về ưu, nhược điểm của chúng.</a:t>
            </a:r>
          </a:p>
          <a:p>
            <a:pPr latinLnBrk="1"/>
            <a:r>
              <a:rPr lang="vi-VN" sz="1200" dirty="0">
                <a:solidFill>
                  <a:schemeClr val="tx1"/>
                </a:solidFill>
                <a:latin typeface="Arial"/>
                <a:ea typeface="+mn-ea"/>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sz="1000" b="1" dirty="0">
                <a:solidFill>
                  <a:prstClr val="black"/>
                </a:solidFill>
                <a:latin typeface="Arial" panose="02020603050405020304" pitchFamily="18" charset="0"/>
              </a:rPr>
              <a:t>HƯỚNG DẪN THỰC HÀNH</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Khởi động Sổ ghi chép Jupyter. (Đọc lại bước 1-3 của </a:t>
            </a:r>
            <a:r>
              <a:rPr lang="vi-VN" sz="1200" b="1" dirty="0">
                <a:solidFill>
                  <a:srgbClr val="000000"/>
                </a:solidFill>
                <a:latin typeface="Arial" panose="02020603050405020304" pitchFamily="18" charset="0"/>
                <a:cs typeface="Times New Roman" panose="02020603050405020304" pitchFamily="18" charset="0"/>
              </a:rPr>
              <a:t>Coding Exercise # 0401</a:t>
            </a:r>
            <a:r>
              <a:rPr lang="vi-VN" sz="1200" dirty="0">
                <a:solidFill>
                  <a:srgbClr val="000000"/>
                </a:solidFill>
                <a:latin typeface="Arial" panose="02020603050405020304" pitchFamily="18" charset="0"/>
                <a:cs typeface="Times New Roman" panose="02020603050405020304" pitchFamily="18" charset="0"/>
              </a:rPr>
              <a:t>.)</a:t>
            </a:r>
          </a:p>
          <a:p>
            <a:pPr marL="342900" marR="0" lvl="0" indent="-342900" algn="l" defTabSz="914400" rtl="0" eaLnBrk="1" fontAlgn="auto" latinLnBrk="1" hangingPunct="1">
              <a:lnSpc>
                <a:spcPct val="100000"/>
              </a:lnSpc>
              <a:spcBef>
                <a:spcPts val="0"/>
              </a:spcBef>
              <a:spcAft>
                <a:spcPts val="800"/>
              </a:spcAft>
              <a:buClrTx/>
              <a:buSzTx/>
              <a:buFont typeface="+mj-lt"/>
              <a:buAutoNum type="arabicPeriod"/>
              <a:tabLst/>
              <a:defRPr/>
            </a:pPr>
            <a:r>
              <a:rPr lang="vi-VN" sz="1200" dirty="0">
                <a:solidFill>
                  <a:schemeClr val="tx1"/>
                </a:solidFill>
                <a:latin typeface="Arial"/>
                <a:ea typeface="+mn-ea"/>
                <a:cs typeface="+mn-cs"/>
              </a:rPr>
              <a:t>Trong Sổ ghi chép Jupyter, nhấp vào tệp </a:t>
            </a:r>
            <a:r>
              <a:rPr lang="vi-VN" sz="1200" b="1" dirty="0">
                <a:solidFill>
                  <a:schemeClr val="tx1"/>
                </a:solidFill>
                <a:latin typeface="Arial"/>
                <a:ea typeface="+mn-ea"/>
                <a:cs typeface="+mn-cs"/>
              </a:rPr>
              <a:t>ex_0403.ipynb</a:t>
            </a:r>
            <a:r>
              <a:rPr lang="vi-VN" sz="1200" dirty="0">
                <a:solidFill>
                  <a:schemeClr val="tx1"/>
                </a:solidFill>
                <a:latin typeface="Arial"/>
                <a:ea typeface="+mn-ea"/>
                <a:cs typeface="+mn-cs"/>
              </a:rPr>
              <a:t> trong thư mục </a:t>
            </a:r>
            <a:r>
              <a:rPr lang="vi-VN" sz="1200" b="1" dirty="0">
                <a:solidFill>
                  <a:schemeClr val="tx1"/>
                </a:solidFill>
                <a:latin typeface="Arial"/>
                <a:ea typeface="+mn-ea"/>
                <a:cs typeface="+mn-cs"/>
              </a:rPr>
              <a:t>Coding Exercise</a:t>
            </a:r>
            <a:r>
              <a:rPr lang="vi-VN" sz="1200" dirty="0">
                <a:solidFill>
                  <a:schemeClr val="tx1"/>
                </a:solidFill>
                <a:latin typeface="Arial"/>
                <a:ea typeface="+mn-ea"/>
                <a:cs typeface="+mn-cs"/>
              </a:rPr>
              <a:t>.</a:t>
            </a:r>
          </a:p>
          <a:p>
            <a:pPr marL="342900" lvl="0" indent="-342900">
              <a:spcAft>
                <a:spcPts val="800"/>
              </a:spcAft>
              <a:buFont typeface="+mj-lt"/>
              <a:buAutoNum type="arabicPeriod"/>
            </a:pPr>
            <a:r>
              <a:rPr lang="vi-VN" sz="1200" dirty="0">
                <a:solidFill>
                  <a:srgbClr val="FF0000"/>
                </a:solidFill>
                <a:latin typeface="Arial"/>
                <a:ea typeface="+mn-ea"/>
                <a:cs typeface="+mn-cs"/>
              </a:rPr>
              <a:t>Xem lại các ví dụ về các chủ đề ở dưới đây:</a:t>
            </a:r>
            <a:br>
              <a:rPr lang="vi-VN" sz="1000" i="0" dirty="0">
                <a:solidFill>
                  <a:srgbClr val="FF0000"/>
                </a:solidFill>
                <a:latin typeface="Arial"/>
                <a:ea typeface="+mn-ea"/>
                <a:cs typeface="+mn-cs"/>
              </a:rPr>
            </a:br>
            <a:br>
              <a:rPr lang="vi-VN" sz="1000" i="0" dirty="0">
                <a:solidFill>
                  <a:srgbClr val="FF0000"/>
                </a:solidFill>
                <a:latin typeface="Arial"/>
                <a:ea typeface="+mn-ea"/>
                <a:cs typeface="+mn-cs"/>
              </a:rPr>
            </a:br>
            <a:r>
              <a:rPr lang="vi-VN" sz="1200" i="1" dirty="0">
                <a:solidFill>
                  <a:schemeClr val="tx1"/>
                </a:solidFill>
                <a:latin typeface="Arial"/>
                <a:ea typeface="+mn-ea"/>
                <a:cs typeface="+mn-cs"/>
              </a:rPr>
              <a:t>A. So sánh các thuật toán phân cụm.</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 Tạo dữ liệu được mô phỏng và hiển thị.</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 Áp dụng phân cụm k-means và hiển thị.</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iii. Áp dụng phân cụm theo cấp bậc và hiển thị</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iv. Áp dụng phân cụm theo cấp bậc và hiển thị.</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v. Áp dụng DBSCAN và hiển thị</a:t>
            </a:r>
          </a:p>
          <a:p>
            <a:pPr marL="342900" lvl="0" indent="-342900">
              <a:spcAft>
                <a:spcPts val="800"/>
              </a:spcAft>
              <a:buFont typeface="+mj-lt"/>
              <a:buAutoNum type="arabicPeriod"/>
            </a:pPr>
            <a:endParaRPr lang="it-IT" altLang="ko-KR" sz="1200" i="1" kern="1200" dirty="0">
              <a:solidFill>
                <a:schemeClr val="tx1"/>
              </a:solidFill>
              <a:effectLst/>
              <a:latin typeface="+mn-lt"/>
              <a:ea typeface="+mn-ea"/>
              <a:cs typeface="+mn-cs"/>
            </a:endParaRPr>
          </a:p>
          <a:p>
            <a:pPr marL="342900" lvl="0" indent="-342900">
              <a:spcAft>
                <a:spcPts val="800"/>
              </a:spcAft>
              <a:buFont typeface="+mj-lt"/>
              <a:buAutoNum type="arabicPeriod"/>
            </a:pPr>
            <a:r>
              <a:rPr lang="vi-VN" sz="1200" dirty="0">
                <a:solidFill>
                  <a:schemeClr val="tx1"/>
                </a:solidFill>
                <a:latin typeface="Arial"/>
                <a:ea typeface="+mn-ea"/>
                <a:cs typeface="+mn-cs"/>
              </a:rPr>
              <a:t>(Tùy chọn) Sử dụng ô trống ở dưới cùng để thực hiện các nhu cầu cá nhân.</a:t>
            </a:r>
            <a:endParaRPr lang="ko-KR" altLang="ko-KR"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67</a:t>
            </a:fld>
            <a:endParaRPr lang="ko-KR" altLang="en-US"/>
          </a:p>
        </p:txBody>
      </p:sp>
    </p:spTree>
    <p:extLst>
      <p:ext uri="{BB962C8B-B14F-4D97-AF65-F5344CB8AC3E}">
        <p14:creationId xmlns:p14="http://schemas.microsoft.com/office/powerpoint/2010/main" val="8909138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68</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2841070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Ở đây, mục đích và lợi ích của PCA được vạch ra.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Thiếu sót chính của các thành phần chính nằm ở chỗ chúng khó diễn giải bằng trực giác.</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69</a:t>
            </a:fld>
            <a:endParaRPr lang="ko-KR" altLang="en-US"/>
          </a:p>
        </p:txBody>
      </p:sp>
    </p:spTree>
    <p:extLst>
      <p:ext uri="{BB962C8B-B14F-4D97-AF65-F5344CB8AC3E}">
        <p14:creationId xmlns:p14="http://schemas.microsoft.com/office/powerpoint/2010/main" val="2400449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endParaRP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a:t>
            </a:fld>
            <a:endParaRPr lang="ko-KR" altLang="en-US"/>
          </a:p>
        </p:txBody>
      </p:sp>
    </p:spTree>
    <p:extLst>
      <p:ext uri="{BB962C8B-B14F-4D97-AF65-F5344CB8AC3E}">
        <p14:creationId xmlns:p14="http://schemas.microsoft.com/office/powerpoint/2010/main" val="2025836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Các thuật ngữ liên quan được giải thích.</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70</a:t>
            </a:fld>
            <a:endParaRPr lang="ko-KR" altLang="en-US"/>
          </a:p>
        </p:txBody>
      </p:sp>
    </p:spTree>
    <p:extLst>
      <p:ext uri="{BB962C8B-B14F-4D97-AF65-F5344CB8AC3E}">
        <p14:creationId xmlns:p14="http://schemas.microsoft.com/office/powerpoint/2010/main" val="25890223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Về bản chất, một thành phần chính (PC) là sự kết hợp tuyến tính của các tính năng hoặc biến ban đầu.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Ngược lại, các tính năng ban đầu có thể được thể hiện dưới dạng kết hợp tuyến tính của các PC.</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71</a:t>
            </a:fld>
            <a:endParaRPr lang="ko-KR" altLang="en-US"/>
          </a:p>
        </p:txBody>
      </p:sp>
    </p:spTree>
    <p:extLst>
      <p:ext uri="{BB962C8B-B14F-4D97-AF65-F5344CB8AC3E}">
        <p14:creationId xmlns:p14="http://schemas.microsoft.com/office/powerpoint/2010/main" val="32585049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Đây</a:t>
                </a:r>
                <a:r>
                  <a:rPr lang="en-US" dirty="0"/>
                  <a:t>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với</a:t>
                </a:r>
                <a:r>
                  <a:rPr lang="en-US" dirty="0"/>
                  <a:t> </a:t>
                </a:r>
                <a:r>
                  <a:rPr lang="en-US" dirty="0" err="1"/>
                  <a:t>hai</a:t>
                </a:r>
                <a:r>
                  <a:rPr lang="en-US" dirty="0"/>
                  <a:t> </a:t>
                </a:r>
                <a:r>
                  <a:rPr lang="en-US" dirty="0" err="1"/>
                  <a:t>biến</a:t>
                </a:r>
                <a:r>
                  <a:rPr lang="en-US" dirty="0"/>
                  <a:t>: </a:t>
                </a: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i="1">
                            <a:latin typeface="Cambria Math" panose="02040503050406030204" pitchFamily="18" charset="0"/>
                          </a:rPr>
                          <m:t>1</m:t>
                        </m:r>
                      </m:sub>
                    </m:sSub>
                  </m:oMath>
                </a14:m>
                <a:r>
                  <a:rPr lang="en-US" dirty="0"/>
                  <a:t> và </a:t>
                </a: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b="0" i="1" smtClean="0">
                            <a:latin typeface="Cambria Math" panose="02040503050406030204" pitchFamily="18" charset="0"/>
                          </a:rPr>
                          <m:t>2</m:t>
                        </m:r>
                      </m:sub>
                    </m:sSub>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This is an example with two variables: </a:t>
                </a:r>
                <a:r>
                  <a:rPr lang="en-US" altLang="ko-KR" sz="1200" i="0">
                    <a:latin typeface="Cambria Math" panose="02040503050406030204" pitchFamily="18" charset="0"/>
                  </a:rPr>
                  <a:t>𝑋_1</a:t>
                </a:r>
                <a:r>
                  <a:rPr lang="en-US" dirty="0"/>
                  <a:t> and </a:t>
                </a:r>
                <a:r>
                  <a:rPr lang="en-US" altLang="ko-KR" sz="1200" i="0">
                    <a:latin typeface="Cambria Math" panose="02040503050406030204" pitchFamily="18" charset="0"/>
                  </a:rPr>
                  <a:t>𝑋_</a:t>
                </a:r>
                <a:r>
                  <a:rPr lang="en-US" altLang="ko-KR" sz="1200" b="0" i="0">
                    <a:latin typeface="Cambria Math" panose="02040503050406030204" pitchFamily="18" charset="0"/>
                  </a:rPr>
                  <a:t>2</a:t>
                </a:r>
                <a:r>
                  <a:rPr lang="en-US" dirty="0"/>
                  <a:t>.</a:t>
                </a:r>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72</a:t>
            </a:fld>
            <a:endParaRPr lang="ko-KR" altLang="en-US"/>
          </a:p>
        </p:txBody>
      </p:sp>
    </p:spTree>
    <p:extLst>
      <p:ext uri="{BB962C8B-B14F-4D97-AF65-F5344CB8AC3E}">
        <p14:creationId xmlns:p14="http://schemas.microsoft.com/office/powerpoint/2010/main" val="39639736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Chúng ta </a:t>
                </a:r>
                <a:r>
                  <a:rPr lang="en-US" altLang="ko-KR" sz="1200" dirty="0" err="1">
                    <a:latin typeface="Times New Roman" panose="02020603050405020304" pitchFamily="18" charset="0"/>
                    <a:cs typeface="Times New Roman" panose="02020603050405020304" pitchFamily="18" charset="0"/>
                  </a:rPr>
                  <a:t>có</a:t>
                </a:r>
                <a:r>
                  <a:rPr lang="en-US" altLang="ko-KR" sz="1200" dirty="0">
                    <a:latin typeface="Times New Roman" panose="02020603050405020304" pitchFamily="18" charset="0"/>
                    <a:cs typeface="Times New Roman" panose="02020603050405020304" pitchFamily="18" charset="0"/>
                  </a:rPr>
                  <a:t> </a:t>
                </a:r>
                <a:r>
                  <a:rPr lang="en-US" altLang="ko-KR" sz="1200" dirty="0" err="1">
                    <a:latin typeface="Times New Roman" panose="02020603050405020304" pitchFamily="18" charset="0"/>
                    <a:cs typeface="Times New Roman" panose="02020603050405020304" pitchFamily="18" charset="0"/>
                  </a:rPr>
                  <a:t>thể</a:t>
                </a:r>
                <a:r>
                  <a:rPr lang="en-US" altLang="ko-KR" sz="1200" dirty="0">
                    <a:latin typeface="Times New Roman" panose="02020603050405020304" pitchFamily="18" charset="0"/>
                    <a:cs typeface="Times New Roman" panose="02020603050405020304" pitchFamily="18" charset="0"/>
                  </a:rPr>
                  <a:t> </a:t>
                </a:r>
                <a:r>
                  <a:rPr lang="en-US" altLang="ko-KR" sz="1200" dirty="0" err="1">
                    <a:latin typeface="Times New Roman" panose="02020603050405020304" pitchFamily="18" charset="0"/>
                    <a:cs typeface="Times New Roman" panose="02020603050405020304" pitchFamily="18" charset="0"/>
                  </a:rPr>
                  <a:t>tìm</a:t>
                </a:r>
                <a:r>
                  <a:rPr lang="en-US" altLang="ko-KR" sz="1200" dirty="0">
                    <a:latin typeface="Times New Roman" panose="02020603050405020304" pitchFamily="18" charset="0"/>
                    <a:cs typeface="Times New Roman" panose="02020603050405020304" pitchFamily="18" charset="0"/>
                  </a:rPr>
                  <a:t> </a:t>
                </a:r>
                <a:r>
                  <a:rPr lang="en-US" altLang="ko-KR" sz="1200" dirty="0" err="1">
                    <a:latin typeface="Times New Roman" panose="02020603050405020304" pitchFamily="18" charset="0"/>
                    <a:cs typeface="Times New Roman" panose="02020603050405020304" pitchFamily="18" charset="0"/>
                  </a:rPr>
                  <a:t>thấy</a:t>
                </a:r>
                <a14:m>
                  <m:oMath xmlns:m="http://schemas.openxmlformats.org/officeDocument/2006/math">
                    <m:r>
                      <a:rPr lang="en-US" altLang="ko-KR" sz="1200" b="0" i="0" dirty="0" smtClean="0">
                        <a:latin typeface="Cambria Math" panose="02040503050406030204" pitchFamily="18" charset="0"/>
                        <a:cs typeface="Times New Roman" panose="02020603050405020304" pitchFamily="18" charset="0"/>
                      </a:rPr>
                      <m:t> </m:t>
                    </m:r>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en-US" altLang="ko-KR" sz="1200" dirty="0">
                    <a:latin typeface="Times New Roman" panose="02020603050405020304" pitchFamily="18" charset="0"/>
                    <a:cs typeface="Times New Roman" panose="02020603050405020304" pitchFamily="18" charset="0"/>
                  </a:rPr>
                  <a:t> và</a:t>
                </a:r>
                <a:r>
                  <a:rPr lang="ko-KR" alt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2</m:t>
                        </m:r>
                      </m:sub>
                    </m:sSub>
                  </m:oMath>
                </a14:m>
                <a:r>
                  <a:rPr lang="en-US" altLang="ko-KR" sz="1200" dirty="0">
                    <a:latin typeface="Times New Roman" panose="02020603050405020304" pitchFamily="18" charset="0"/>
                    <a:cs typeface="Times New Roman" panose="02020603050405020304" pitchFamily="18" charset="0"/>
                  </a:rPr>
                  <a:t> </a:t>
                </a:r>
                <a:r>
                  <a:rPr lang="en-US" altLang="ko-KR" sz="1200" dirty="0" err="1">
                    <a:latin typeface="Times New Roman" panose="02020603050405020304" pitchFamily="18" charset="0"/>
                    <a:cs typeface="Times New Roman" panose="02020603050405020304" pitchFamily="18" charset="0"/>
                  </a:rPr>
                  <a:t>trực</a:t>
                </a:r>
                <a:r>
                  <a:rPr lang="en-US" altLang="ko-KR" sz="1200" baseline="0" dirty="0">
                    <a:latin typeface="Times New Roman" panose="02020603050405020304" pitchFamily="18" charset="0"/>
                    <a:cs typeface="Times New Roman" panose="02020603050405020304" pitchFamily="18" charset="0"/>
                  </a:rPr>
                  <a:t> </a:t>
                </a:r>
                <a:r>
                  <a:rPr lang="en-US" altLang="ko-KR" sz="1200" baseline="0" dirty="0" err="1">
                    <a:latin typeface="Times New Roman" panose="02020603050405020304" pitchFamily="18" charset="0"/>
                    <a:cs typeface="Times New Roman" panose="02020603050405020304" pitchFamily="18" charset="0"/>
                  </a:rPr>
                  <a:t>giao</a:t>
                </a:r>
                <a:r>
                  <a:rPr lang="en-US" altLang="ko-KR" sz="1200" baseline="0" dirty="0">
                    <a:latin typeface="Times New Roman" panose="02020603050405020304" pitchFamily="18" charset="0"/>
                    <a:cs typeface="Times New Roman" panose="02020603050405020304" pitchFamily="18" charset="0"/>
                  </a:rPr>
                  <a:t> </a:t>
                </a:r>
                <a:r>
                  <a:rPr lang="en-US" altLang="ko-KR" sz="1200" baseline="0" dirty="0" err="1">
                    <a:latin typeface="Times New Roman" panose="02020603050405020304" pitchFamily="18" charset="0"/>
                    <a:cs typeface="Times New Roman" panose="02020603050405020304" pitchFamily="18" charset="0"/>
                  </a:rPr>
                  <a:t>với</a:t>
                </a:r>
                <a:r>
                  <a:rPr lang="en-US" altLang="ko-KR" sz="1200" baseline="0" dirty="0">
                    <a:latin typeface="Times New Roman" panose="02020603050405020304" pitchFamily="18" charset="0"/>
                    <a:cs typeface="Times New Roman" panose="02020603050405020304" pitchFamily="18" charset="0"/>
                  </a:rPr>
                  <a:t> </a:t>
                </a:r>
                <a:r>
                  <a:rPr lang="en-US" altLang="ko-KR" sz="1200" baseline="0" dirty="0" err="1">
                    <a:latin typeface="Times New Roman" panose="02020603050405020304" pitchFamily="18" charset="0"/>
                    <a:cs typeface="Times New Roman" panose="02020603050405020304" pitchFamily="18" charset="0"/>
                  </a:rPr>
                  <a:t>nhau</a:t>
                </a:r>
                <a:r>
                  <a:rPr lang="en-US" altLang="ko-KR" sz="1200" dirty="0">
                    <a:latin typeface="Times New Roman" panose="02020603050405020304" pitchFamily="18" charset="0"/>
                    <a:cs typeface="Times New Roman" panose="02020603050405020304" pitchFamily="18" charset="0"/>
                  </a:rPr>
                  <a:t>.</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We can find the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r>
                  <a:rPr lang="en-US" altLang="ko-KR" sz="1200" i="0" dirty="0">
                    <a:latin typeface="Cambria Math" panose="02040503050406030204" pitchFamily="18" charset="0"/>
                    <a:cs typeface="Times New Roman" panose="02020603050405020304" pitchFamily="18" charset="0"/>
                  </a:rPr>
                  <a:t>〖𝑃𝐶〗_2</a:t>
                </a:r>
                <a:r>
                  <a:rPr lang="en-US" altLang="ko-KR" sz="1200" dirty="0">
                    <a:latin typeface="Times New Roman" panose="02020603050405020304" pitchFamily="18" charset="0"/>
                    <a:cs typeface="Times New Roman" panose="02020603050405020304" pitchFamily="18" charset="0"/>
                  </a:rPr>
                  <a:t> that are orthogonal to each other.</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73</a:t>
            </a:fld>
            <a:endParaRPr lang="ko-KR" altLang="en-US"/>
          </a:p>
        </p:txBody>
      </p:sp>
    </p:spTree>
    <p:extLst>
      <p:ext uri="{BB962C8B-B14F-4D97-AF65-F5344CB8AC3E}">
        <p14:creationId xmlns:p14="http://schemas.microsoft.com/office/powerpoint/2010/main" val="33542103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Ở </a:t>
                </a:r>
                <a:r>
                  <a:rPr lang="en-US" dirty="0" err="1"/>
                  <a:t>đây</a:t>
                </a:r>
                <a:r>
                  <a:rPr lang="en-US" dirty="0"/>
                  <a:t>, </a:t>
                </a:r>
                <a:r>
                  <a:rPr lang="en-US" dirty="0" err="1"/>
                  <a:t>chúng</a:t>
                </a:r>
                <a:r>
                  <a:rPr lang="en-US" dirty="0"/>
                  <a:t> </a:t>
                </a:r>
                <a:r>
                  <a:rPr lang="en-US" dirty="0" err="1"/>
                  <a:t>tôi</a:t>
                </a:r>
                <a:r>
                  <a:rPr lang="en-US" dirty="0"/>
                  <a:t> </a:t>
                </a:r>
                <a:r>
                  <a:rPr lang="en-US" dirty="0" err="1"/>
                  <a:t>giải</a:t>
                </a:r>
                <a:r>
                  <a:rPr lang="en-US" dirty="0"/>
                  <a:t> </a:t>
                </a:r>
                <a:r>
                  <a:rPr lang="en-US" dirty="0" err="1"/>
                  <a:t>thích</a:t>
                </a:r>
                <a:r>
                  <a:rPr lang="en-US" dirty="0"/>
                  <a:t> ý </a:t>
                </a:r>
                <a:r>
                  <a:rPr lang="en-US" dirty="0" err="1"/>
                  <a:t>nghĩa</a:t>
                </a:r>
                <a:r>
                  <a:rPr lang="en-US" dirty="0"/>
                  <a:t> </a:t>
                </a:r>
                <a:r>
                  <a:rPr lang="en-US" dirty="0" err="1"/>
                  <a:t>của</a:t>
                </a:r>
                <a14:m>
                  <m:oMath xmlns:m="http://schemas.openxmlformats.org/officeDocument/2006/math">
                    <m:r>
                      <a:rPr lang="en-US" altLang="ko-KR" sz="1200" b="0" i="0" dirty="0" smtClean="0">
                        <a:latin typeface="Cambria Math" panose="02040503050406030204" pitchFamily="18" charset="0"/>
                        <a:cs typeface="Times New Roman" panose="02020603050405020304" pitchFamily="18" charset="0"/>
                      </a:rPr>
                      <m:t> </m:t>
                    </m:r>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2</m:t>
                        </m:r>
                      </m:sub>
                    </m:sSub>
                  </m:oMath>
                </a14:m>
                <a:r>
                  <a:rPr lang="en-US" dirty="0"/>
                  <a:t> </a:t>
                </a:r>
                <a:r>
                  <a:rPr lang="en-US" dirty="0" err="1"/>
                  <a:t>đại</a:t>
                </a:r>
                <a:r>
                  <a:rPr lang="en-US" baseline="0" dirty="0"/>
                  <a:t> </a:t>
                </a:r>
                <a:r>
                  <a:rPr lang="en-US" baseline="0" dirty="0" err="1"/>
                  <a:t>diện</a:t>
                </a:r>
                <a:r>
                  <a:rPr lang="en-US" baseline="0" dirty="0"/>
                  <a:t> </a:t>
                </a:r>
                <a:r>
                  <a:rPr lang="en-US" baseline="0" dirty="0" err="1"/>
                  <a:t>cho</a:t>
                </a:r>
                <a:r>
                  <a:rPr lang="en-US" baseline="0" dirty="0"/>
                  <a:t> </a:t>
                </a:r>
                <a:r>
                  <a:rPr lang="en-US" baseline="0" dirty="0" err="1"/>
                  <a:t>điều</a:t>
                </a:r>
                <a:r>
                  <a:rPr lang="en-US" baseline="0" dirty="0"/>
                  <a:t> </a:t>
                </a:r>
                <a:r>
                  <a:rPr lang="en-US" baseline="0" dirty="0" err="1"/>
                  <a:t>gì</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Here, we interpret what</a:t>
                </a:r>
                <a:r>
                  <a:rPr lang="ko-KR" altLang="en-US" dirty="0"/>
                  <a:t> </a:t>
                </a:r>
                <a:r>
                  <a:rPr lang="en-US" altLang="ko-KR" dirty="0"/>
                  <a:t>the</a:t>
                </a:r>
                <a:r>
                  <a:rPr lang="ko-KR" altLang="en-US" dirty="0"/>
                  <a:t>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r>
                  <a:rPr lang="en-US" altLang="ko-KR" sz="1200" i="0" dirty="0">
                    <a:latin typeface="Cambria Math" panose="02040503050406030204" pitchFamily="18" charset="0"/>
                    <a:cs typeface="Times New Roman" panose="02020603050405020304" pitchFamily="18" charset="0"/>
                  </a:rPr>
                  <a:t>〖𝑃𝐶〗_2</a:t>
                </a:r>
                <a:r>
                  <a:rPr lang="en-US" dirty="0"/>
                  <a:t> represent.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74</a:t>
            </a:fld>
            <a:endParaRPr lang="ko-KR" altLang="en-US"/>
          </a:p>
        </p:txBody>
      </p:sp>
    </p:spTree>
    <p:extLst>
      <p:ext uri="{BB962C8B-B14F-4D97-AF65-F5344CB8AC3E}">
        <p14:creationId xmlns:p14="http://schemas.microsoft.com/office/powerpoint/2010/main" val="4697420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Ở </a:t>
                </a:r>
                <a:r>
                  <a:rPr lang="en-US" dirty="0" err="1"/>
                  <a:t>đây</a:t>
                </a:r>
                <a:r>
                  <a:rPr lang="en-US" dirty="0"/>
                  <a:t>, </a:t>
                </a:r>
                <a:r>
                  <a:rPr lang="en-US" dirty="0" err="1"/>
                  <a:t>chúng</a:t>
                </a:r>
                <a:r>
                  <a:rPr lang="en-US" dirty="0"/>
                  <a:t> </a:t>
                </a:r>
                <a:r>
                  <a:rPr lang="en-US" dirty="0" err="1"/>
                  <a:t>tôi</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phép</a:t>
                </a:r>
                <a:r>
                  <a:rPr lang="en-US" dirty="0"/>
                  <a:t> quay (</a:t>
                </a:r>
                <a:r>
                  <a:rPr lang="en-US" dirty="0" err="1"/>
                  <a:t>biến</a:t>
                </a:r>
                <a:r>
                  <a:rPr lang="en-US" dirty="0"/>
                  <a:t> </a:t>
                </a:r>
                <a:r>
                  <a:rPr lang="en-US" dirty="0" err="1"/>
                  <a:t>đổi</a:t>
                </a:r>
                <a:r>
                  <a:rPr lang="en-US" dirty="0"/>
                  <a:t>) </a:t>
                </a:r>
                <a:r>
                  <a:rPr lang="en-US" dirty="0" err="1"/>
                  <a:t>để</a:t>
                </a:r>
                <a:r>
                  <a:rPr lang="en-US" dirty="0"/>
                  <a:t> </a:t>
                </a:r>
                <a:r>
                  <a:rPr lang="en-US" dirty="0" err="1"/>
                  <a:t>các</a:t>
                </a:r>
                <a:r>
                  <a:rPr lang="en-US" dirty="0"/>
                  <a:t> </a:t>
                </a:r>
                <a:r>
                  <a:rPr lang="en-US" dirty="0" err="1"/>
                  <a:t>trục</a:t>
                </a:r>
                <a:r>
                  <a:rPr lang="en-US" dirty="0"/>
                  <a:t> </a:t>
                </a:r>
                <a:r>
                  <a:rPr lang="en-US" dirty="0" err="1"/>
                  <a:t>tọa</a:t>
                </a:r>
                <a:r>
                  <a:rPr lang="en-US" dirty="0"/>
                  <a:t> </a:t>
                </a:r>
                <a:r>
                  <a:rPr lang="en-US" dirty="0" err="1"/>
                  <a:t>độ</a:t>
                </a:r>
                <a:r>
                  <a:rPr lang="en-US" dirty="0"/>
                  <a:t> </a:t>
                </a:r>
                <a:r>
                  <a:rPr lang="en-US" dirty="0" err="1"/>
                  <a:t>bây</a:t>
                </a:r>
                <a:r>
                  <a:rPr lang="en-US" dirty="0"/>
                  <a:t> </a:t>
                </a:r>
                <a:r>
                  <a:rPr lang="en-US" dirty="0" err="1"/>
                  <a:t>giờ</a:t>
                </a:r>
                <a:r>
                  <a:rPr lang="en-US" dirty="0"/>
                  <a:t> </a:t>
                </a:r>
                <a:r>
                  <a:rPr lang="en-US" dirty="0" err="1"/>
                  <a:t>là</a:t>
                </a:r>
                <a14:m>
                  <m:oMath xmlns:m="http://schemas.openxmlformats.org/officeDocument/2006/math">
                    <m:r>
                      <a:rPr lang="en-US" altLang="ko-KR" sz="1200" b="0" i="0" dirty="0" smtClean="0">
                        <a:latin typeface="Cambria Math" panose="02040503050406030204" pitchFamily="18" charset="0"/>
                        <a:cs typeface="Times New Roman" panose="02020603050405020304" pitchFamily="18" charset="0"/>
                      </a:rPr>
                      <m:t> </m:t>
                    </m:r>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2</m:t>
                        </m:r>
                      </m:sub>
                    </m:sSub>
                  </m:oMath>
                </a14:m>
                <a:r>
                  <a:rPr lang="en-US" altLang="ko-KR" sz="1200" dirty="0">
                    <a:latin typeface="Times New Roman" panose="02020603050405020304" pitchFamily="18" charset="0"/>
                    <a:cs typeface="Times New Roman" panose="02020603050405020304" pitchFamily="18" charset="0"/>
                  </a:rPr>
                  <a:t>.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Here, we made a rotation (transformation) so that the coordinate axes are now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r>
                  <a:rPr lang="en-US" altLang="ko-KR" sz="1200" i="0" dirty="0">
                    <a:latin typeface="Cambria Math" panose="02040503050406030204" pitchFamily="18" charset="0"/>
                    <a:cs typeface="Times New Roman" panose="02020603050405020304" pitchFamily="18" charset="0"/>
                  </a:rPr>
                  <a:t>〖𝑃𝐶〗_2</a:t>
                </a:r>
                <a:r>
                  <a:rPr lang="en-US" altLang="ko-KR" sz="1200" dirty="0">
                    <a:latin typeface="Times New Roman" panose="02020603050405020304" pitchFamily="18" charset="0"/>
                    <a:cs typeface="Times New Roman" panose="02020603050405020304" pitchFamily="18" charset="0"/>
                  </a:rPr>
                  <a:t>. </a:t>
                </a: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75</a:t>
            </a:fld>
            <a:endParaRPr lang="ko-KR" altLang="en-US"/>
          </a:p>
        </p:txBody>
      </p:sp>
    </p:spTree>
    <p:extLst>
      <p:ext uri="{BB962C8B-B14F-4D97-AF65-F5344CB8AC3E}">
        <p14:creationId xmlns:p14="http://schemas.microsoft.com/office/powerpoint/2010/main" val="141850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Chúng ta có thể thu thập các phương sai dọc theo các thành phần chính và phân tích.</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Khi chúng tôi tích lũy các phương sai, tỷ lệ phương sai tích lũy sẽ tiến tới một.</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76</a:t>
            </a:fld>
            <a:endParaRPr lang="ko-KR" altLang="en-US"/>
          </a:p>
        </p:txBody>
      </p:sp>
    </p:spTree>
    <p:extLst>
      <p:ext uri="{BB962C8B-B14F-4D97-AF65-F5344CB8AC3E}">
        <p14:creationId xmlns:p14="http://schemas.microsoft.com/office/powerpoint/2010/main" val="146535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Các PC có thể được tính toán bằng cách phân tách giá trị riêng (ED) hoặc bằng cách phân tách giá trị đơn lẻ (SVD).</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Theo "ma trận dữ liệu", chúng ta đang nói về một ma trận trong đó mỗi hàng là một quan sát và mỗi cột là một biến.</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77</a:t>
            </a:fld>
            <a:endParaRPr lang="ko-KR" altLang="en-US"/>
          </a:p>
        </p:txBody>
      </p:sp>
    </p:spTree>
    <p:extLst>
      <p:ext uri="{BB962C8B-B14F-4D97-AF65-F5344CB8AC3E}">
        <p14:creationId xmlns:p14="http://schemas.microsoft.com/office/powerpoint/2010/main" val="5043392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Giải</a:t>
            </a:r>
            <a:r>
              <a:rPr lang="en-US" baseline="0" dirty="0"/>
              <a:t> </a:t>
            </a:r>
            <a:r>
              <a:rPr lang="en-US" baseline="0" dirty="0" err="1"/>
              <a:t>thích</a:t>
            </a:r>
            <a:r>
              <a:rPr lang="en-US" baseline="0" dirty="0"/>
              <a:t> ED </a:t>
            </a:r>
            <a:r>
              <a:rPr lang="en-US" baseline="0" dirty="0" err="1"/>
              <a:t>tại</a:t>
            </a:r>
            <a:r>
              <a:rPr lang="en-US" baseline="0" dirty="0"/>
              <a:t> </a:t>
            </a:r>
            <a:r>
              <a:rPr lang="en-US" baseline="0" dirty="0" err="1"/>
              <a:t>đây</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78</a:t>
            </a:fld>
            <a:endParaRPr lang="ko-KR" altLang="en-US"/>
          </a:p>
        </p:txBody>
      </p:sp>
    </p:spTree>
    <p:extLst>
      <p:ext uri="{BB962C8B-B14F-4D97-AF65-F5344CB8AC3E}">
        <p14:creationId xmlns:p14="http://schemas.microsoft.com/office/powerpoint/2010/main" val="1556255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Trong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ữ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ả</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ủ</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a</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PCA</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ú</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ta</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ó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ể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x</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á</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đị</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á</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gi</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á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tr</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ị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ri</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ê</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à</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y</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l</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à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ph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ươ</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sai</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ko-KR" altLang="vi-VN" sz="1200" b="0" i="0" smtClean="0">
                          <a:latin typeface="Cambria Math" panose="02040503050406030204" pitchFamily="18" charset="0"/>
                          <a:ea typeface="Cambria Math" panose="02040503050406030204" pitchFamily="18" charset="0"/>
                          <a:cs typeface="Times New Roman" panose="02020603050405020304" pitchFamily="18" charset="0"/>
                        </a:rPr>
                        <m:t>Λ</m:t>
                      </m:r>
                      <m:r>
                        <a:rPr lang="ko-KR" altLang="vi-VN"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l</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à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ma</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tr</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ậ</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đườ</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é</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o</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ch</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ứ</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a</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á</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c</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gi</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á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tr</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ị </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ri</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ê</m:t>
                      </m:r>
                      <m:r>
                        <m:rPr>
                          <m:sty m:val="p"/>
                        </m:rP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ng</m:t>
                      </m:r>
                      <m:r>
                        <a:rPr lang="vi-VN" altLang="ko-KR" sz="1200" b="0" i="0"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b="0" i="0" dirty="0">
                  <a:latin typeface="+mn-lt"/>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l-GR" altLang="ko-KR" sz="1200" b="1" i="0">
                    <a:latin typeface="Cambria Math" panose="02040503050406030204" pitchFamily="18" charset="0"/>
                    <a:ea typeface="Cambria Math" panose="02040503050406030204" pitchFamily="18" charset="0"/>
                    <a:cs typeface="Times New Roman" panose="02020603050405020304" pitchFamily="18" charset="0"/>
                  </a:rPr>
                  <a:t>𝜦</a:t>
                </a:r>
                <a:r>
                  <a:rPr lang="en-US" altLang="ko-KR" sz="1200" dirty="0">
                    <a:latin typeface="Times New Roman" panose="02020603050405020304" pitchFamily="18" charset="0"/>
                    <a:cs typeface="Times New Roman" panose="02020603050405020304" pitchFamily="18" charset="0"/>
                  </a:rPr>
                  <a:t> is a diagonal matrix that contains the “eigenvalues”.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In the context of the PCA, we</a:t>
                </a:r>
                <a:r>
                  <a:rPr lang="en-US" altLang="ko-KR" sz="1200" baseline="0" dirty="0">
                    <a:latin typeface="Times New Roman" panose="02020603050405020304" pitchFamily="18" charset="0"/>
                    <a:cs typeface="Times New Roman" panose="02020603050405020304" pitchFamily="18" charset="0"/>
                  </a:rPr>
                  <a:t> can identify these eigenvalues as variances.</a:t>
                </a: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79</a:t>
            </a:fld>
            <a:endParaRPr lang="ko-KR" altLang="en-US"/>
          </a:p>
        </p:txBody>
      </p:sp>
    </p:spTree>
    <p:extLst>
      <p:ext uri="{BB962C8B-B14F-4D97-AF65-F5344CB8AC3E}">
        <p14:creationId xmlns:p14="http://schemas.microsoft.com/office/powerpoint/2010/main" val="373422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2374651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sz="1200" dirty="0">
                    <a:latin typeface="Times New Roman" panose="02020603050405020304" pitchFamily="18" charset="0"/>
                    <a:cs typeface="Times New Roman" panose="02020603050405020304" pitchFamily="18" charset="0"/>
                  </a:rPr>
                  <a:t>Các cột của </a:t>
                </a:r>
                <a:r>
                  <a:rPr lang="ko-KR" altLang="vi-VN" sz="1200" dirty="0">
                    <a:latin typeface="Times New Roman" panose="02020603050405020304" pitchFamily="18" charset="0"/>
                    <a:cs typeface="Times New Roman" panose="02020603050405020304" pitchFamily="18" charset="0"/>
                  </a:rPr>
                  <a:t>𝑸 </a:t>
                </a:r>
                <a:r>
                  <a:rPr lang="vi-VN" altLang="ko-KR" sz="1200" dirty="0">
                    <a:latin typeface="Times New Roman" panose="02020603050405020304" pitchFamily="18" charset="0"/>
                    <a:cs typeface="Times New Roman" panose="02020603050405020304" pitchFamily="18" charset="0"/>
                  </a:rPr>
                  <a:t>được gọi là “vectơ riêng”.</a:t>
                </a: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sz="1200" dirty="0">
                    <a:latin typeface="Times New Roman" panose="02020603050405020304" pitchFamily="18" charset="0"/>
                    <a:cs typeface="Times New Roman" panose="02020603050405020304" pitchFamily="18" charset="0"/>
                  </a:rPr>
                  <a:t>Trong ngữ cảnh của PCA, chúng ta có thể xác định các vectơ riêng này là các thành phần chính.</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The columns of </a:t>
                </a:r>
                <a:r>
                  <a:rPr lang="en-US" altLang="ko-KR" sz="1200" b="1" i="0" dirty="0">
                    <a:latin typeface="Cambria Math" panose="02040503050406030204" pitchFamily="18" charset="0"/>
                    <a:cs typeface="Times New Roman" panose="02020603050405020304" pitchFamily="18" charset="0"/>
                  </a:rPr>
                  <a:t>𝑸</a:t>
                </a:r>
                <a:r>
                  <a:rPr lang="en-US" altLang="ko-KR" sz="1200" dirty="0">
                    <a:latin typeface="Times New Roman" panose="02020603050405020304" pitchFamily="18" charset="0"/>
                    <a:cs typeface="Times New Roman" panose="02020603050405020304" pitchFamily="18" charset="0"/>
                  </a:rPr>
                  <a:t> are the so-called “eigenvectors”.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In the context of the PCA, we</a:t>
                </a:r>
                <a:r>
                  <a:rPr lang="en-US" altLang="ko-KR" sz="1200" baseline="0" dirty="0">
                    <a:latin typeface="Times New Roman" panose="02020603050405020304" pitchFamily="18" charset="0"/>
                    <a:cs typeface="Times New Roman" panose="02020603050405020304" pitchFamily="18" charset="0"/>
                  </a:rPr>
                  <a:t> can identify these eigenvectors as principal components.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80</a:t>
            </a:fld>
            <a:endParaRPr lang="ko-KR" altLang="en-US"/>
          </a:p>
        </p:txBody>
      </p:sp>
    </p:spTree>
    <p:extLst>
      <p:ext uri="{BB962C8B-B14F-4D97-AF65-F5344CB8AC3E}">
        <p14:creationId xmlns:p14="http://schemas.microsoft.com/office/powerpoint/2010/main" val="8192683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Giải</a:t>
            </a:r>
            <a:r>
              <a:rPr lang="en-US" altLang="ko-KR" baseline="0" dirty="0"/>
              <a:t> </a:t>
            </a:r>
            <a:r>
              <a:rPr lang="en-US" altLang="ko-KR" baseline="0" dirty="0" err="1"/>
              <a:t>thích</a:t>
            </a:r>
            <a:r>
              <a:rPr lang="en-US" altLang="ko-KR" baseline="0" dirty="0"/>
              <a:t> SVD </a:t>
            </a:r>
            <a:r>
              <a:rPr lang="en-US" altLang="ko-KR" baseline="0" dirty="0" err="1"/>
              <a:t>tại</a:t>
            </a:r>
            <a:r>
              <a:rPr lang="en-US" altLang="ko-KR" baseline="0" dirty="0"/>
              <a:t> </a:t>
            </a:r>
            <a:r>
              <a:rPr lang="en-US" altLang="ko-KR" baseline="0" dirty="0" err="1"/>
              <a:t>đây</a:t>
            </a: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81</a:t>
            </a:fld>
            <a:endParaRPr lang="ko-KR" altLang="en-US"/>
          </a:p>
        </p:txBody>
      </p:sp>
    </p:spTree>
    <p:extLst>
      <p:ext uri="{BB962C8B-B14F-4D97-AF65-F5344CB8AC3E}">
        <p14:creationId xmlns:p14="http://schemas.microsoft.com/office/powerpoint/2010/main" val="9423929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ko-KR" altLang="en-US" sz="1200" b="1" i="1" dirty="0" smtClean="0">
                        <a:latin typeface="Cambria Math" panose="02040503050406030204" pitchFamily="18" charset="0"/>
                        <a:cs typeface="Times New Roman" panose="02020603050405020304" pitchFamily="18" charset="0"/>
                      </a:rPr>
                      <m:t>𝜮</m:t>
                    </m:r>
                  </m:oMath>
                </a14:m>
                <a:r>
                  <a:rPr lang="en-US" altLang="ko-KR" sz="1200" dirty="0">
                    <a:latin typeface="Times New Roman" panose="02020603050405020304" pitchFamily="18" charset="0"/>
                    <a:cs typeface="Times New Roman" panose="02020603050405020304" pitchFamily="18" charset="0"/>
                  </a:rPr>
                  <a:t> </a:t>
                </a:r>
                <a:r>
                  <a:rPr lang="vi-VN" altLang="ko-KR" sz="1200" dirty="0">
                    <a:latin typeface="Times New Roman" panose="02020603050405020304" pitchFamily="18" charset="0"/>
                    <a:cs typeface="Times New Roman" panose="02020603050405020304" pitchFamily="18" charset="0"/>
                  </a:rPr>
                  <a:t>chứa “các giá trị đơn” dưới dạng phần tử trên đường chéo.</a:t>
                </a:r>
                <a:endParaRPr lang="en-US" altLang="ko-KR"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sz="1200" dirty="0">
                    <a:latin typeface="Times New Roman" panose="02020603050405020304" pitchFamily="18" charset="0"/>
                    <a:cs typeface="Times New Roman" panose="02020603050405020304" pitchFamily="18" charset="0"/>
                  </a:rPr>
                  <a:t>Trong trường hợp PCA, chúng ta có thể xem những giá trị đơn này như căn bậc hai của các phương sai (độ lệch tiêu chuẩn).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1" i="0" dirty="0">
                    <a:latin typeface="Cambria Math" panose="02040503050406030204" pitchFamily="18" charset="0"/>
                    <a:cs typeface="Times New Roman" panose="02020603050405020304" pitchFamily="18" charset="0"/>
                  </a:rPr>
                  <a:t>𝜮</a:t>
                </a:r>
                <a:r>
                  <a:rPr lang="en-US" altLang="ko-KR" sz="1200" dirty="0">
                    <a:latin typeface="Times New Roman" panose="02020603050405020304" pitchFamily="18" charset="0"/>
                    <a:cs typeface="Times New Roman" panose="02020603050405020304" pitchFamily="18" charset="0"/>
                  </a:rPr>
                  <a:t> contains the “singular values” as diagonal elements.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In the context of the PCA, we</a:t>
                </a:r>
                <a:r>
                  <a:rPr lang="en-US" altLang="ko-KR" sz="1200" baseline="0" dirty="0">
                    <a:latin typeface="Times New Roman" panose="02020603050405020304" pitchFamily="18" charset="0"/>
                    <a:cs typeface="Times New Roman" panose="02020603050405020304" pitchFamily="18" charset="0"/>
                  </a:rPr>
                  <a:t> can identify these singular values as square roots of the variances (standard deviations).</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82</a:t>
            </a:fld>
            <a:endParaRPr lang="ko-KR" altLang="en-US"/>
          </a:p>
        </p:txBody>
      </p:sp>
    </p:spTree>
    <p:extLst>
      <p:ext uri="{BB962C8B-B14F-4D97-AF65-F5344CB8AC3E}">
        <p14:creationId xmlns:p14="http://schemas.microsoft.com/office/powerpoint/2010/main" val="25949274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Với SVD, có vectơ suy biến bên trái và vectơ suy biến bên phải.</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Vectơ suy biến và giá trị suy biến có liên quan đến nhau.</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Các vectơ suy biến bên trái vuông góc với nhau. Điều đó được diễn đạt ngắn gọn bằng </a:t>
                </a:r>
                <a14:m>
                  <m:oMath xmlns:m="http://schemas.openxmlformats.org/officeDocument/2006/math">
                    <m:sSup>
                      <m:sSupPr>
                        <m:ctrlPr>
                          <a:rPr lang="en-US" altLang="ko-KR" sz="1200" b="1" i="1" dirty="0" smtClean="0">
                            <a:latin typeface="Cambria Math" panose="02040503050406030204" pitchFamily="18" charset="0"/>
                            <a:cs typeface="Times New Roman" panose="02020603050405020304" pitchFamily="18" charset="0"/>
                          </a:rPr>
                        </m:ctrlPr>
                      </m:sSupPr>
                      <m:e>
                        <m:r>
                          <a:rPr lang="en-US" altLang="ko-KR" sz="1200" b="1" i="1" dirty="0">
                            <a:latin typeface="Cambria Math" panose="02040503050406030204" pitchFamily="18" charset="0"/>
                            <a:cs typeface="Times New Roman" panose="02020603050405020304" pitchFamily="18" charset="0"/>
                          </a:rPr>
                          <m:t>𝑼𝑼</m:t>
                        </m:r>
                      </m:e>
                      <m:sup>
                        <m:r>
                          <a:rPr lang="en-US" altLang="ko-KR" sz="1200" b="1" i="1" dirty="0">
                            <a:latin typeface="Cambria Math" panose="02040503050406030204" pitchFamily="18" charset="0"/>
                            <a:cs typeface="Times New Roman" panose="02020603050405020304" pitchFamily="18" charset="0"/>
                          </a:rPr>
                          <m:t>𝒕</m:t>
                        </m:r>
                      </m:sup>
                    </m:sSup>
                    <m:r>
                      <a:rPr lang="en-US" altLang="ko-KR" sz="1200" b="1" i="1" dirty="0">
                        <a:latin typeface="Cambria Math" panose="02040503050406030204" pitchFamily="18" charset="0"/>
                        <a:cs typeface="Times New Roman" panose="02020603050405020304" pitchFamily="18" charset="0"/>
                      </a:rPr>
                      <m:t>=</m:t>
                    </m:r>
                    <m:sSup>
                      <m:sSupPr>
                        <m:ctrlPr>
                          <a:rPr lang="en-US" altLang="ko-KR" sz="1200" b="1" i="1" dirty="0">
                            <a:latin typeface="Cambria Math" panose="02040503050406030204" pitchFamily="18" charset="0"/>
                            <a:cs typeface="Times New Roman" panose="02020603050405020304" pitchFamily="18" charset="0"/>
                          </a:rPr>
                        </m:ctrlPr>
                      </m:sSupPr>
                      <m:e>
                        <m:r>
                          <a:rPr lang="en-US" altLang="ko-KR" sz="1200" b="1" i="1" dirty="0">
                            <a:latin typeface="Cambria Math" panose="02040503050406030204" pitchFamily="18" charset="0"/>
                            <a:cs typeface="Times New Roman" panose="02020603050405020304" pitchFamily="18" charset="0"/>
                          </a:rPr>
                          <m:t>𝑼</m:t>
                        </m:r>
                      </m:e>
                      <m:sup>
                        <m:r>
                          <a:rPr lang="en-US" altLang="ko-KR" sz="1200" b="1" i="1" dirty="0">
                            <a:latin typeface="Cambria Math" panose="02040503050406030204" pitchFamily="18" charset="0"/>
                            <a:cs typeface="Times New Roman" panose="02020603050405020304" pitchFamily="18" charset="0"/>
                          </a:rPr>
                          <m:t>𝒕</m:t>
                        </m:r>
                      </m:sup>
                    </m:sSup>
                    <m:r>
                      <a:rPr lang="en-US" altLang="ko-KR" sz="1200" b="1" i="1" dirty="0">
                        <a:latin typeface="Cambria Math" panose="02040503050406030204" pitchFamily="18" charset="0"/>
                        <a:cs typeface="Times New Roman" panose="02020603050405020304" pitchFamily="18" charset="0"/>
                      </a:rPr>
                      <m:t>𝑼</m:t>
                    </m:r>
                    <m:r>
                      <a:rPr lang="en-US" altLang="ko-KR" sz="1200" b="1" i="1" dirty="0">
                        <a:latin typeface="Cambria Math" panose="02040503050406030204" pitchFamily="18" charset="0"/>
                        <a:cs typeface="Times New Roman" panose="02020603050405020304" pitchFamily="18" charset="0"/>
                      </a:rPr>
                      <m:t>=</m:t>
                    </m:r>
                    <m:r>
                      <a:rPr lang="en-US" altLang="ko-KR" sz="1200" b="1" i="1" dirty="0">
                        <a:latin typeface="Cambria Math" panose="02040503050406030204" pitchFamily="18" charset="0"/>
                        <a:cs typeface="Times New Roman" panose="02020603050405020304" pitchFamily="18" charset="0"/>
                      </a:rPr>
                      <m:t>𝑰</m:t>
                    </m:r>
                  </m:oMath>
                </a14:m>
                <a:r>
                  <a:rPr lang="vi-VN"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Các vectơ suy biến bên phải vuông góc với nhau. Điều đó được diễn đạt ngắn gọn bằng </a:t>
                </a:r>
                <a14:m>
                  <m:oMath xmlns:m="http://schemas.openxmlformats.org/officeDocument/2006/math">
                    <m:r>
                      <a:rPr lang="en-US" altLang="ko-KR" sz="1200" b="1" i="1" smtClean="0">
                        <a:latin typeface="Cambria Math" panose="02040503050406030204" pitchFamily="18" charset="0"/>
                        <a:cs typeface="Times New Roman" panose="02020603050405020304" pitchFamily="18" charset="0"/>
                      </a:rPr>
                      <m:t>𝑽</m:t>
                    </m:r>
                    <m:sSup>
                      <m:sSupPr>
                        <m:ctrlPr>
                          <a:rPr lang="en-US" altLang="ko-KR" sz="1200" b="1" i="1" dirty="0">
                            <a:latin typeface="Cambria Math" panose="02040503050406030204" pitchFamily="18" charset="0"/>
                            <a:cs typeface="Times New Roman" panose="02020603050405020304" pitchFamily="18" charset="0"/>
                          </a:rPr>
                        </m:ctrlPr>
                      </m:sSupPr>
                      <m:e>
                        <m:r>
                          <a:rPr lang="en-US" altLang="ko-KR" sz="1200" b="1" i="1" dirty="0">
                            <a:latin typeface="Cambria Math" panose="02040503050406030204" pitchFamily="18" charset="0"/>
                            <a:cs typeface="Times New Roman" panose="02020603050405020304" pitchFamily="18" charset="0"/>
                          </a:rPr>
                          <m:t>𝑽</m:t>
                        </m:r>
                      </m:e>
                      <m:sup>
                        <m:r>
                          <a:rPr lang="en-US" altLang="ko-KR" sz="1200" b="1" i="1" dirty="0">
                            <a:latin typeface="Cambria Math" panose="02040503050406030204" pitchFamily="18" charset="0"/>
                            <a:cs typeface="Times New Roman" panose="02020603050405020304" pitchFamily="18" charset="0"/>
                          </a:rPr>
                          <m:t>𝒕</m:t>
                        </m:r>
                      </m:sup>
                    </m:sSup>
                    <m:r>
                      <a:rPr lang="en-US" altLang="ko-KR" sz="1200" b="1" i="1" dirty="0">
                        <a:latin typeface="Cambria Math" panose="02040503050406030204" pitchFamily="18" charset="0"/>
                        <a:cs typeface="Times New Roman" panose="02020603050405020304" pitchFamily="18" charset="0"/>
                      </a:rPr>
                      <m:t>=</m:t>
                    </m:r>
                    <m:sSup>
                      <m:sSupPr>
                        <m:ctrlPr>
                          <a:rPr lang="en-US" altLang="ko-KR" sz="1200" b="1" i="1" dirty="0">
                            <a:latin typeface="Cambria Math" panose="02040503050406030204" pitchFamily="18" charset="0"/>
                            <a:cs typeface="Times New Roman" panose="02020603050405020304" pitchFamily="18" charset="0"/>
                          </a:rPr>
                        </m:ctrlPr>
                      </m:sSupPr>
                      <m:e>
                        <m:r>
                          <a:rPr lang="en-US" altLang="ko-KR" sz="1200" b="1" i="1" dirty="0">
                            <a:latin typeface="Cambria Math" panose="02040503050406030204" pitchFamily="18" charset="0"/>
                            <a:cs typeface="Times New Roman" panose="02020603050405020304" pitchFamily="18" charset="0"/>
                          </a:rPr>
                          <m:t>𝑽</m:t>
                        </m:r>
                      </m:e>
                      <m:sup>
                        <m:r>
                          <a:rPr lang="en-US" altLang="ko-KR" sz="1200" b="1" i="1" dirty="0">
                            <a:latin typeface="Cambria Math" panose="02040503050406030204" pitchFamily="18" charset="0"/>
                            <a:cs typeface="Times New Roman" panose="02020603050405020304" pitchFamily="18" charset="0"/>
                          </a:rPr>
                          <m:t>𝒕</m:t>
                        </m:r>
                      </m:sup>
                    </m:sSup>
                    <m:r>
                      <a:rPr lang="en-US" altLang="ko-KR" sz="1200" b="1" i="1" dirty="0">
                        <a:latin typeface="Cambria Math" panose="02040503050406030204" pitchFamily="18" charset="0"/>
                        <a:cs typeface="Times New Roman" panose="02020603050405020304" pitchFamily="18" charset="0"/>
                      </a:rPr>
                      <m:t>𝑽</m:t>
                    </m:r>
                    <m:r>
                      <a:rPr lang="en-US" altLang="ko-KR" sz="1200" b="1" i="1" dirty="0">
                        <a:latin typeface="Cambria Math" panose="02040503050406030204" pitchFamily="18" charset="0"/>
                        <a:cs typeface="Times New Roman" panose="02020603050405020304" pitchFamily="18" charset="0"/>
                      </a:rPr>
                      <m:t>=</m:t>
                    </m:r>
                    <m:r>
                      <a:rPr lang="en-US" altLang="ko-KR" sz="1200" b="1" i="1" dirty="0">
                        <a:latin typeface="Cambria Math" panose="02040503050406030204" pitchFamily="18" charset="0"/>
                        <a:cs typeface="Times New Roman" panose="02020603050405020304" pitchFamily="18" charset="0"/>
                      </a:rPr>
                      <m:t>𝑰</m:t>
                    </m:r>
                  </m:oMath>
                </a14:m>
                <a:r>
                  <a:rPr lang="vi-VN" sz="1200" dirty="0">
                    <a:latin typeface="Aria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For SVD, there are left singular vectors and right singular vectors.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Singular vectors and singular values are all related.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The left singular vectors are orthogonal among them. This can be compactly expressed as </a:t>
                </a:r>
                <a:r>
                  <a:rPr lang="en-US" altLang="ko-KR" sz="1200" b="1" i="0" dirty="0">
                    <a:latin typeface="Cambria Math" panose="02040503050406030204" pitchFamily="18" charset="0"/>
                    <a:cs typeface="Times New Roman" panose="02020603050405020304" pitchFamily="18" charset="0"/>
                  </a:rPr>
                  <a:t>〖𝑼𝑼〗^𝒕=𝑼^𝒕 𝑼=𝑰</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right singular vectors are orthogonal among them. This can be compactly expressed as </a:t>
                </a:r>
                <a:r>
                  <a:rPr lang="en-US" altLang="ko-KR" sz="1200" b="1" i="0">
                    <a:latin typeface="Cambria Math" panose="02040503050406030204" pitchFamily="18" charset="0"/>
                    <a:cs typeface="Times New Roman" panose="02020603050405020304" pitchFamily="18" charset="0"/>
                  </a:rPr>
                  <a:t>𝑽</a:t>
                </a:r>
                <a:r>
                  <a:rPr lang="en-US" altLang="ko-KR" sz="1200" b="1" i="0" dirty="0">
                    <a:latin typeface="Cambria Math" panose="02040503050406030204" pitchFamily="18" charset="0"/>
                    <a:cs typeface="Times New Roman" panose="02020603050405020304" pitchFamily="18" charset="0"/>
                  </a:rPr>
                  <a:t>𝑽^𝒕=𝑽^𝒕 𝑽=𝑰</a:t>
                </a:r>
                <a:r>
                  <a:rPr lang="en-US" altLang="ko-KR" sz="1200" dirty="0">
                    <a:latin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83</a:t>
            </a:fld>
            <a:endParaRPr lang="ko-KR" altLang="en-US"/>
          </a:p>
        </p:txBody>
      </p:sp>
    </p:spTree>
    <p:extLst>
      <p:ext uri="{BB962C8B-B14F-4D97-AF65-F5344CB8AC3E}">
        <p14:creationId xmlns:p14="http://schemas.microsoft.com/office/powerpoint/2010/main" val="25891281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Here, we “connect” the ED with the SVD.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84</a:t>
            </a:fld>
            <a:endParaRPr lang="ko-KR" altLang="en-US"/>
          </a:p>
        </p:txBody>
      </p:sp>
    </p:spTree>
    <p:extLst>
      <p:ext uri="{BB962C8B-B14F-4D97-AF65-F5344CB8AC3E}">
        <p14:creationId xmlns:p14="http://schemas.microsoft.com/office/powerpoint/2010/main" val="11584865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Ở đây, chúng ta tổng hợp mối tương quan giữa ED và SVD vào bảng.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85</a:t>
            </a:fld>
            <a:endParaRPr lang="ko-KR" altLang="en-US"/>
          </a:p>
        </p:txBody>
      </p:sp>
    </p:spTree>
    <p:extLst>
      <p:ext uri="{BB962C8B-B14F-4D97-AF65-F5344CB8AC3E}">
        <p14:creationId xmlns:p14="http://schemas.microsoft.com/office/powerpoint/2010/main" val="23700132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Khép lại phần đại số tuyến tính, chúng ta tiếp tục với PCA.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Tổng hợp các phân tích ma trận trong trường hợp của PCA.</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86</a:t>
            </a:fld>
            <a:endParaRPr lang="ko-KR" altLang="en-US"/>
          </a:p>
        </p:txBody>
      </p:sp>
    </p:spTree>
    <p:extLst>
      <p:ext uri="{BB962C8B-B14F-4D97-AF65-F5344CB8AC3E}">
        <p14:creationId xmlns:p14="http://schemas.microsoft.com/office/powerpoint/2010/main" val="16345791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92225" y="1143000"/>
            <a:ext cx="4457700" cy="3086100"/>
          </a:xfrm>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b="0" dirty="0">
              <a:latin typeface="SamsungOne-400" panose="020B0503030303020204"/>
            </a:endParaRP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9BF5A829-16B0-48B1-95E4-1346D5D62477}"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87</a:t>
            </a:fld>
            <a:endParaRPr kumimoji="0" lang="ko-KR" altLang="en-US" sz="12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2089685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Giải thích giảm số chiều dữ liệu bằng PC tại đây.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“Dữ liệu nhập số chiều bị giảm” là giá trị xấp xỉ của điểm thô khi sử dụng một tập cơ sở bị giảm.</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88</a:t>
            </a:fld>
            <a:endParaRPr lang="ko-KR" altLang="en-US"/>
          </a:p>
        </p:txBody>
      </p:sp>
    </p:spTree>
    <p:extLst>
      <p:ext uri="{BB962C8B-B14F-4D97-AF65-F5344CB8AC3E}">
        <p14:creationId xmlns:p14="http://schemas.microsoft.com/office/powerpoint/2010/main" val="1317412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Liệt kê các ưu và nhược điểm của việc giảm số chiều dữ liệu.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89</a:t>
            </a:fld>
            <a:endParaRPr lang="ko-KR" altLang="en-US"/>
          </a:p>
        </p:txBody>
      </p:sp>
    </p:spTree>
    <p:extLst>
      <p:ext uri="{BB962C8B-B14F-4D97-AF65-F5344CB8AC3E}">
        <p14:creationId xmlns:p14="http://schemas.microsoft.com/office/powerpoint/2010/main" val="70007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dirty="0"/>
              <a:t>Mục đích chính của phân tích phân cụm là để xem dữ liệu đầu vào hình thành các nhóm như thế nào. Vì vậy, tiêu chí phân nhóm dữ liệu đầu vào là điều đầu tiên cần xem xét trong phân tích phân cụm và nói chung, dữ liệu được phân nhóm dựa trên sự tương đồng. Nói cách khác, dữ liệu trong cụm rất giống nhau, nhưng đặc điểm của chúng khác với dữ liệu của các cụm khác.</a:t>
            </a:r>
            <a:endParaRPr lang="en-US" altLang="ko-KR" dirty="0"/>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a:t>
            </a:fld>
            <a:endParaRPr lang="ko-KR" altLang="en-US"/>
          </a:p>
        </p:txBody>
      </p:sp>
    </p:spTree>
    <p:extLst>
      <p:ext uri="{BB962C8B-B14F-4D97-AF65-F5344CB8AC3E}">
        <p14:creationId xmlns:p14="http://schemas.microsoft.com/office/powerpoint/2010/main" val="256836914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Đây</a:t>
                </a:r>
                <a:r>
                  <a:rPr lang="en-US" altLang="ko-KR" baseline="0" dirty="0"/>
                  <a:t> </a:t>
                </a:r>
                <a:r>
                  <a:rPr lang="en-US" altLang="ko-KR" baseline="0" dirty="0" err="1"/>
                  <a:t>là</a:t>
                </a:r>
                <a:r>
                  <a:rPr lang="en-US" altLang="ko-KR" baseline="0" dirty="0"/>
                  <a:t> </a:t>
                </a:r>
                <a:r>
                  <a:rPr lang="en-US" altLang="ko-KR" baseline="0" dirty="0" err="1"/>
                  <a:t>ví</a:t>
                </a:r>
                <a:r>
                  <a:rPr lang="en-US" altLang="ko-KR" baseline="0" dirty="0"/>
                  <a:t> </a:t>
                </a:r>
                <a:r>
                  <a:rPr lang="en-US" altLang="ko-KR" baseline="0" dirty="0" err="1"/>
                  <a:t>dụ</a:t>
                </a:r>
                <a:r>
                  <a:rPr lang="en-US" altLang="ko-KR" baseline="0" dirty="0"/>
                  <a:t> </a:t>
                </a:r>
                <a:r>
                  <a:rPr lang="en-US" altLang="ko-KR" baseline="0" dirty="0" err="1"/>
                  <a:t>có</a:t>
                </a:r>
                <a:r>
                  <a:rPr lang="en-US" altLang="ko-KR" baseline="0" dirty="0"/>
                  <a:t> 2 </a:t>
                </a:r>
                <a:r>
                  <a:rPr lang="en-US" altLang="ko-KR" baseline="0" dirty="0" err="1"/>
                  <a:t>biến</a:t>
                </a:r>
                <a:r>
                  <a:rPr lang="en-US" altLang="ko-KR" dirty="0"/>
                  <a:t>: </a:t>
                </a: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i="1">
                            <a:latin typeface="Cambria Math" panose="02040503050406030204" pitchFamily="18" charset="0"/>
                          </a:rPr>
                          <m:t>1</m:t>
                        </m:r>
                      </m:sub>
                    </m:sSub>
                  </m:oMath>
                </a14:m>
                <a:r>
                  <a:rPr lang="en-US" altLang="ko-KR" dirty="0"/>
                  <a:t> và </a:t>
                </a: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𝑋</m:t>
                        </m:r>
                      </m:e>
                      <m:sub>
                        <m:r>
                          <a:rPr lang="en-US" altLang="ko-KR" sz="1200" b="0" i="1" smtClean="0">
                            <a:latin typeface="Cambria Math" panose="02040503050406030204" pitchFamily="18" charset="0"/>
                          </a:rPr>
                          <m:t>2</m:t>
                        </m:r>
                      </m:sub>
                    </m:sSub>
                  </m:oMath>
                </a14:m>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This is an example with two variables: </a:t>
                </a:r>
                <a:r>
                  <a:rPr lang="en-US" altLang="ko-KR" sz="1200" i="0">
                    <a:latin typeface="Cambria Math" panose="02040503050406030204" pitchFamily="18" charset="0"/>
                  </a:rPr>
                  <a:t>𝑋_1</a:t>
                </a:r>
                <a:r>
                  <a:rPr lang="en-US" altLang="ko-KR" dirty="0"/>
                  <a:t> and </a:t>
                </a:r>
                <a:r>
                  <a:rPr lang="en-US" altLang="ko-KR" sz="1200" i="0">
                    <a:latin typeface="Cambria Math" panose="02040503050406030204" pitchFamily="18" charset="0"/>
                  </a:rPr>
                  <a:t>𝑋_</a:t>
                </a:r>
                <a:r>
                  <a:rPr lang="en-US" altLang="ko-KR" sz="1200" b="0" i="0">
                    <a:latin typeface="Cambria Math" panose="02040503050406030204" pitchFamily="18" charset="0"/>
                  </a:rPr>
                  <a:t>2</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90</a:t>
            </a:fld>
            <a:endParaRPr lang="ko-KR" altLang="en-US"/>
          </a:p>
        </p:txBody>
      </p:sp>
    </p:spTree>
    <p:extLst>
      <p:ext uri="{BB962C8B-B14F-4D97-AF65-F5344CB8AC3E}">
        <p14:creationId xmlns:p14="http://schemas.microsoft.com/office/powerpoint/2010/main" val="32947460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Nếu biến đổi (xoay) sao cho</a:t>
                </a:r>
                <a:r>
                  <a:rPr lang="vi-VN" baseline="0" dirty="0"/>
                  <a:t> </a:t>
                </a:r>
                <a14:m>
                  <m:oMath xmlns:m="http://schemas.openxmlformats.org/officeDocument/2006/math">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vi-VN" sz="1200" dirty="0">
                    <a:latin typeface="Arial" panose="02020603050405020304" pitchFamily="18" charset="0"/>
                    <a:cs typeface="Times New Roman" panose="02020603050405020304" pitchFamily="18" charset="0"/>
                  </a:rPr>
                  <a:t> và </a:t>
                </a:r>
                <a14:m>
                  <m:oMath xmlns:m="http://schemas.openxmlformats.org/officeDocument/2006/math">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2</m:t>
                        </m:r>
                      </m:sub>
                    </m:sSub>
                  </m:oMath>
                </a14:m>
                <a:r>
                  <a:rPr lang="vi-VN" sz="1200" dirty="0">
                    <a:latin typeface="Arial" panose="02020603050405020304" pitchFamily="18" charset="0"/>
                    <a:cs typeface="Times New Roman" panose="02020603050405020304" pitchFamily="18" charset="0"/>
                  </a:rPr>
                  <a:t> trở thành trục tọa độ mới, ta sẽ có phương sai lớn nhất theo chiều</a:t>
                </a:r>
                <a14:m>
                  <m:oMath xmlns:m="http://schemas.openxmlformats.org/officeDocument/2006/math">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b="0" i="1" dirty="0" smtClean="0">
                            <a:latin typeface="Cambria Math" panose="02040503050406030204" pitchFamily="18" charset="0"/>
                            <a:cs typeface="Times New Roman" panose="02020603050405020304" pitchFamily="18" charset="0"/>
                          </a:rPr>
                          <m:t> </m:t>
                        </m:r>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vi-VN" sz="1200" dirty="0">
                    <a:latin typeface="Arial" panose="02020603050405020304" pitchFamily="18" charset="0"/>
                    <a:cs typeface="Times New Roman" panose="02020603050405020304" pitchFamily="18" charset="0"/>
                  </a:rPr>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If we transform (rotate) such that the</a:t>
                </a:r>
                <a:r>
                  <a:rPr lang="en-US" baseline="0" dirty="0"/>
                  <a:t>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r>
                  <a:rPr lang="en-US" altLang="ko-KR" sz="1200" i="0" dirty="0">
                    <a:latin typeface="Cambria Math" panose="02040503050406030204" pitchFamily="18" charset="0"/>
                    <a:cs typeface="Times New Roman" panose="02020603050405020304" pitchFamily="18" charset="0"/>
                  </a:rPr>
                  <a:t>〖𝑃𝐶〗_2</a:t>
                </a:r>
                <a:r>
                  <a:rPr lang="en-US" altLang="ko-KR" sz="1200" dirty="0">
                    <a:latin typeface="Times New Roman" panose="02020603050405020304" pitchFamily="18" charset="0"/>
                    <a:cs typeface="Times New Roman" panose="02020603050405020304" pitchFamily="18" charset="0"/>
                  </a:rPr>
                  <a:t> are the new coordinate axes, we have the largest variance along the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direction.</a:t>
                </a: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91</a:t>
            </a:fld>
            <a:endParaRPr lang="ko-KR" altLang="en-US"/>
          </a:p>
        </p:txBody>
      </p:sp>
    </p:spTree>
    <p:extLst>
      <p:ext uri="{BB962C8B-B14F-4D97-AF65-F5344CB8AC3E}">
        <p14:creationId xmlns:p14="http://schemas.microsoft.com/office/powerpoint/2010/main" val="153614710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sz="1200" dirty="0">
                    <a:latin typeface="Arial" panose="02020603050405020304" pitchFamily="18" charset="0"/>
                    <a:cs typeface="Times New Roman" panose="02020603050405020304" pitchFamily="18" charset="0"/>
                  </a:rPr>
                  <a:t>Đồng thời, ta có phương sai nhỏ hơn theo chiều</a:t>
                </a:r>
                <a14:m>
                  <m:oMath xmlns:m="http://schemas.openxmlformats.org/officeDocument/2006/math">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b="0" i="1" dirty="0" smtClean="0">
                            <a:latin typeface="Cambria Math" panose="02040503050406030204" pitchFamily="18" charset="0"/>
                            <a:cs typeface="Times New Roman" panose="02020603050405020304" pitchFamily="18" charset="0"/>
                          </a:rPr>
                          <m:t> </m:t>
                        </m:r>
                        <m:r>
                          <a:rPr lang="en-US" altLang="ko-KR" sz="1200" i="1" dirty="0">
                            <a:latin typeface="Cambria Math" panose="02040503050406030204" pitchFamily="18" charset="0"/>
                            <a:cs typeface="Times New Roman" panose="02020603050405020304" pitchFamily="18" charset="0"/>
                          </a:rPr>
                          <m:t>𝑃𝐶</m:t>
                        </m:r>
                      </m:e>
                      <m:sub>
                        <m:r>
                          <a:rPr lang="en-US" altLang="ko-KR" sz="1200" b="0" i="1" dirty="0" smtClean="0">
                            <a:latin typeface="Cambria Math" panose="02040503050406030204" pitchFamily="18" charset="0"/>
                            <a:cs typeface="Times New Roman" panose="02020603050405020304" pitchFamily="18" charset="0"/>
                          </a:rPr>
                          <m:t>2</m:t>
                        </m:r>
                      </m:sub>
                    </m:sSub>
                  </m:oMath>
                </a14:m>
                <a:r>
                  <a:rPr lang="vi-VN" sz="1200" dirty="0">
                    <a:latin typeface="Arial" panose="02020603050405020304" pitchFamily="18" charset="0"/>
                    <a:cs typeface="Times New Roman" panose="02020603050405020304" pitchFamily="18" charset="0"/>
                  </a:rPr>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cs typeface="Times New Roman" panose="02020603050405020304" pitchFamily="18" charset="0"/>
                  </a:rPr>
                  <a:t>And, we have a smaller variance along the </a:t>
                </a:r>
                <a:r>
                  <a:rPr lang="en-US" altLang="ko-KR" sz="1200" i="0" dirty="0">
                    <a:latin typeface="Cambria Math" panose="02040503050406030204" pitchFamily="18" charset="0"/>
                    <a:cs typeface="Times New Roman" panose="02020603050405020304" pitchFamily="18" charset="0"/>
                  </a:rPr>
                  <a:t>〖𝑃𝐶〗_</a:t>
                </a:r>
                <a:r>
                  <a:rPr lang="en-US" altLang="ko-KR" sz="1200" b="0" i="0" dirty="0">
                    <a:latin typeface="Cambria Math" panose="02040503050406030204" pitchFamily="18" charset="0"/>
                    <a:cs typeface="Times New Roman" panose="02020603050405020304" pitchFamily="18" charset="0"/>
                  </a:rPr>
                  <a:t>2</a:t>
                </a:r>
                <a:r>
                  <a:rPr lang="en-US" altLang="ko-KR" sz="1200" dirty="0">
                    <a:latin typeface="Times New Roman" panose="02020603050405020304" pitchFamily="18" charset="0"/>
                    <a:cs typeface="Times New Roman" panose="02020603050405020304" pitchFamily="18" charset="0"/>
                  </a:rPr>
                  <a:t> direction.</a:t>
                </a: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92</a:t>
            </a:fld>
            <a:endParaRPr lang="ko-KR" altLang="en-US"/>
          </a:p>
        </p:txBody>
      </p:sp>
    </p:spTree>
    <p:extLst>
      <p:ext uri="{BB962C8B-B14F-4D97-AF65-F5344CB8AC3E}">
        <p14:creationId xmlns:p14="http://schemas.microsoft.com/office/powerpoint/2010/main" val="24313027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Có thể loại bỏ chiều của phương sai nhỏ hơn, đó là </a:t>
                </a:r>
                <a14:m>
                  <m:oMath xmlns:m="http://schemas.openxmlformats.org/officeDocument/2006/math">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b="0" i="1" dirty="0" smtClean="0">
                            <a:latin typeface="Cambria Math" panose="02040503050406030204" pitchFamily="18" charset="0"/>
                            <a:cs typeface="Times New Roman" panose="02020603050405020304" pitchFamily="18" charset="0"/>
                          </a:rPr>
                          <m:t>2</m:t>
                        </m:r>
                      </m:sub>
                    </m:sSub>
                  </m:oMath>
                </a14:m>
                <a:r>
                  <a:rPr lang="vi-VN"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Đây là ý nghĩa của giảm số chiều dữ liệu.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We can eliminate the direction of smaller variance, that is, </a:t>
                </a:r>
                <a:r>
                  <a:rPr lang="en-US" altLang="ko-KR" sz="1200" i="0" dirty="0">
                    <a:latin typeface="Cambria Math" panose="02040503050406030204" pitchFamily="18" charset="0"/>
                    <a:cs typeface="Times New Roman" panose="02020603050405020304" pitchFamily="18" charset="0"/>
                  </a:rPr>
                  <a:t>〖𝑃𝐶〗_</a:t>
                </a:r>
                <a:r>
                  <a:rPr lang="en-US" altLang="ko-KR" sz="1200" b="0" i="0" dirty="0">
                    <a:latin typeface="Cambria Math" panose="02040503050406030204" pitchFamily="18" charset="0"/>
                    <a:cs typeface="Times New Roman" panose="02020603050405020304" pitchFamily="18" charset="0"/>
                  </a:rPr>
                  <a:t>2</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This is what the dimensional reduction means. </a:t>
                </a:r>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93</a:t>
            </a:fld>
            <a:endParaRPr lang="ko-KR" altLang="en-US"/>
          </a:p>
        </p:txBody>
      </p:sp>
    </p:spTree>
    <p:extLst>
      <p:ext uri="{BB962C8B-B14F-4D97-AF65-F5344CB8AC3E}">
        <p14:creationId xmlns:p14="http://schemas.microsoft.com/office/powerpoint/2010/main" val="3839107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Để thấy được hiệu quả của giảm số chiều dữ liệu, chúng ta trở về hệ tọa độ ban đầu.</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94</a:t>
            </a:fld>
            <a:endParaRPr lang="ko-KR" altLang="en-US"/>
          </a:p>
        </p:txBody>
      </p:sp>
    </p:spTree>
    <p:extLst>
      <p:ext uri="{BB962C8B-B14F-4D97-AF65-F5344CB8AC3E}">
        <p14:creationId xmlns:p14="http://schemas.microsoft.com/office/powerpoint/2010/main" val="6449148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Rõ ràng số chiều của phương sai lớn nhất “vẫn còn” trong khi số chiều của phương sai nhỏ hơn đã bị loại bỏ.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Bằng cách này, chúng ta có thể lấy ra những tính năng nổi trội nhất khi hy sinh “một số dữ liệu”.</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95</a:t>
            </a:fld>
            <a:endParaRPr lang="ko-KR" altLang="en-US"/>
          </a:p>
        </p:txBody>
      </p:sp>
    </p:spTree>
    <p:extLst>
      <p:ext uri="{BB962C8B-B14F-4D97-AF65-F5344CB8AC3E}">
        <p14:creationId xmlns:p14="http://schemas.microsoft.com/office/powerpoint/2010/main" val="252668991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Một lần nữa, chúng ta có thể phân tích phương sai cộng dồn.</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Có thể thiết đặt CVR mục tiêu và xác định số lượng PC cần thiết để đạt được mục tiêu đó. </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96</a:t>
            </a:fld>
            <a:endParaRPr lang="ko-KR" altLang="en-US"/>
          </a:p>
        </p:txBody>
      </p:sp>
    </p:spTree>
    <p:extLst>
      <p:ext uri="{BB962C8B-B14F-4D97-AF65-F5344CB8AC3E}">
        <p14:creationId xmlns:p14="http://schemas.microsoft.com/office/powerpoint/2010/main" val="30492926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Một ví dụ thú vị về ứng dụng của PC là trực quan hóa.</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Dữ liệu nhiều chiều cao rất khó để trực quan hóa nguyên trạng.</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Như vậy, chúng ta có thể “chiếu” các điểm dữ liệu lên một mặt phẳng được xác định bởi </a:t>
                </a:r>
                <a14:m>
                  <m:oMath xmlns:m="http://schemas.openxmlformats.org/officeDocument/2006/math">
                    <m:sSub>
                      <m:sSubPr>
                        <m:ctrlPr>
                          <a:rPr lang="en-US" altLang="ko-KR" sz="1200" i="1" dirty="0" smtClean="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1</m:t>
                        </m:r>
                      </m:sub>
                    </m:sSub>
                  </m:oMath>
                </a14:m>
                <a:r>
                  <a:rPr lang="vi-VN" sz="1200" dirty="0">
                    <a:latin typeface="Arial" panose="02020603050405020304" pitchFamily="18" charset="0"/>
                    <a:cs typeface="Times New Roman" panose="02020603050405020304" pitchFamily="18" charset="0"/>
                  </a:rPr>
                  <a:t> và </a:t>
                </a:r>
                <a14:m>
                  <m:oMath xmlns:m="http://schemas.openxmlformats.org/officeDocument/2006/math">
                    <m:sSub>
                      <m:sSubPr>
                        <m:ctrlPr>
                          <a:rPr lang="en-US" altLang="ko-KR" sz="1200" i="1" dirty="0">
                            <a:latin typeface="Cambria Math" panose="02040503050406030204" pitchFamily="18" charset="0"/>
                            <a:cs typeface="Times New Roman" panose="02020603050405020304" pitchFamily="18" charset="0"/>
                          </a:rPr>
                        </m:ctrlPr>
                      </m:sSubPr>
                      <m:e>
                        <m:r>
                          <a:rPr lang="en-US" altLang="ko-KR" sz="1200" i="1" dirty="0">
                            <a:latin typeface="Cambria Math" panose="02040503050406030204" pitchFamily="18" charset="0"/>
                            <a:cs typeface="Times New Roman" panose="02020603050405020304" pitchFamily="18" charset="0"/>
                          </a:rPr>
                          <m:t>𝑃𝐶</m:t>
                        </m:r>
                      </m:e>
                      <m:sub>
                        <m:r>
                          <a:rPr lang="en-US" altLang="ko-KR" sz="1200" i="1" dirty="0">
                            <a:latin typeface="Cambria Math" panose="02040503050406030204" pitchFamily="18" charset="0"/>
                            <a:cs typeface="Times New Roman" panose="02020603050405020304" pitchFamily="18" charset="0"/>
                          </a:rPr>
                          <m:t>2</m:t>
                        </m:r>
                      </m:sub>
                    </m:sSub>
                  </m:oMath>
                </a14:m>
                <a:r>
                  <a:rPr lang="vi-VN"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An interesting example of application of the PCs is that of visualization.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High dimensional data is hard to visualize as is.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So, we can “project out” the data points onto a plane defined by the </a:t>
                </a:r>
                <a:r>
                  <a:rPr lang="en-US" altLang="ko-KR" sz="1200" i="0" dirty="0">
                    <a:latin typeface="Cambria Math" panose="02040503050406030204" pitchFamily="18" charset="0"/>
                    <a:cs typeface="Times New Roman" panose="02020603050405020304" pitchFamily="18" charset="0"/>
                  </a:rPr>
                  <a:t>〖𝑃𝐶〗_1</a:t>
                </a:r>
                <a:r>
                  <a:rPr lang="en-US" altLang="ko-KR" sz="1200" dirty="0">
                    <a:latin typeface="Times New Roman" panose="02020603050405020304" pitchFamily="18" charset="0"/>
                    <a:cs typeface="Times New Roman" panose="02020603050405020304" pitchFamily="18" charset="0"/>
                  </a:rPr>
                  <a:t> and</a:t>
                </a:r>
                <a:r>
                  <a:rPr lang="ko-KR" altLang="en-US" sz="1200" dirty="0">
                    <a:latin typeface="Times New Roman" panose="02020603050405020304" pitchFamily="18" charset="0"/>
                    <a:cs typeface="Times New Roman" panose="02020603050405020304" pitchFamily="18" charset="0"/>
                  </a:rPr>
                  <a:t> </a:t>
                </a:r>
                <a:r>
                  <a:rPr lang="en-US" altLang="ko-KR" sz="1200" i="0" dirty="0">
                    <a:latin typeface="Cambria Math" panose="02040503050406030204" pitchFamily="18" charset="0"/>
                    <a:cs typeface="Times New Roman" panose="02020603050405020304" pitchFamily="18" charset="0"/>
                  </a:rPr>
                  <a:t>〖𝑃𝐶〗_2</a:t>
                </a:r>
                <a:r>
                  <a:rPr lang="en-US"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5B59C55F-00F1-4985-9065-F2D92AE05D03}" type="slidenum">
              <a:rPr lang="ko-KR" altLang="en-US" smtClean="0"/>
              <a:t>97</a:t>
            </a:fld>
            <a:endParaRPr lang="ko-KR" altLang="en-US"/>
          </a:p>
        </p:txBody>
      </p:sp>
    </p:spTree>
    <p:extLst>
      <p:ext uri="{BB962C8B-B14F-4D97-AF65-F5344CB8AC3E}">
        <p14:creationId xmlns:p14="http://schemas.microsoft.com/office/powerpoint/2010/main" val="34810404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Trong hình ngoài cùng bên phải nơi mặt phẳng được xác định bởi các PC, dễ thấy rằng các điểm được trải ra và ít bị chồng chéo.</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Đồng thời, các cụm cũng được phân biệt rõ ràng hơn.</a:t>
            </a:r>
          </a:p>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Tuy vậy, kỹ thuật này không phải lúc nào cũng đảm bảo cho ra kết quả tối ưu.</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98</a:t>
            </a:fld>
            <a:endParaRPr lang="ko-KR" altLang="en-US"/>
          </a:p>
        </p:txBody>
      </p:sp>
    </p:spTree>
    <p:extLst>
      <p:ext uri="{BB962C8B-B14F-4D97-AF65-F5344CB8AC3E}">
        <p14:creationId xmlns:p14="http://schemas.microsoft.com/office/powerpoint/2010/main" val="180527937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dirty="0"/>
              <a:t>Lưu ý:</a:t>
            </a:r>
            <a:br>
              <a:rPr lang="vi-VN" sz="1200" b="1" dirty="0">
                <a:latin typeface="Arial" panose="02020603050405020304" pitchFamily="18" charset="0"/>
              </a:rPr>
            </a:br>
            <a:r>
              <a:rPr lang="vi-VN" sz="1200" b="1" dirty="0">
                <a:latin typeface="Arial" panose="02020603050405020304" pitchFamily="18" charset="0"/>
              </a:rPr>
              <a:t>NỘI DUNG CỦA PHẦN THỰC HÀNH NÀY</a:t>
            </a:r>
          </a:p>
          <a:p>
            <a:pPr latinLnBrk="1"/>
            <a:r>
              <a:rPr lang="vi-VN" sz="1200" dirty="0">
                <a:solidFill>
                  <a:schemeClr val="tx1"/>
                </a:solidFill>
                <a:latin typeface="Arial"/>
                <a:ea typeface="+mn-ea"/>
                <a:cs typeface="+mn-cs"/>
              </a:rPr>
              <a:t>Trong phần thực hành này, chúng ta sẽ xem xét đến một số ứng dụng của PCA và NMF.</a:t>
            </a:r>
          </a:p>
          <a:p>
            <a:pPr latinLnBrk="1"/>
            <a:r>
              <a:rPr lang="vi-VN" sz="1200" dirty="0">
                <a:solidFill>
                  <a:schemeClr val="tx1"/>
                </a:solidFill>
                <a:latin typeface="Arial"/>
                <a:ea typeface="+mn-ea"/>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sz="1000" b="1" dirty="0">
                <a:solidFill>
                  <a:prstClr val="black"/>
                </a:solidFill>
                <a:latin typeface="Arial" panose="02020603050405020304" pitchFamily="18" charset="0"/>
              </a:rPr>
              <a:t>HƯỚNG DẪN THỰC HÀNH</a:t>
            </a:r>
          </a:p>
          <a:p>
            <a:pPr marL="342900" lvl="0" indent="-342900">
              <a:spcAft>
                <a:spcPts val="800"/>
              </a:spcAft>
              <a:buFont typeface="+mj-lt"/>
              <a:buAutoNum type="arabicPeriod"/>
            </a:pPr>
            <a:r>
              <a:rPr lang="vi-VN" sz="1200" dirty="0">
                <a:solidFill>
                  <a:srgbClr val="000000"/>
                </a:solidFill>
                <a:latin typeface="Arial" panose="02020603050405020304" pitchFamily="18" charset="0"/>
                <a:cs typeface="Times New Roman" panose="02020603050405020304" pitchFamily="18" charset="0"/>
              </a:rPr>
              <a:t>Khởi động Sổ ghi chép Jupyter. (Tham khảo bước 1-3 của </a:t>
            </a:r>
            <a:r>
              <a:rPr lang="vi-VN" sz="1200" b="1" dirty="0">
                <a:solidFill>
                  <a:srgbClr val="000000"/>
                </a:solidFill>
                <a:latin typeface="Arial" panose="02020603050405020304" pitchFamily="18" charset="0"/>
                <a:cs typeface="Times New Roman" panose="02020603050405020304" pitchFamily="18" charset="0"/>
              </a:rPr>
              <a:t>Bài tập Coding số 0401</a:t>
            </a:r>
            <a:r>
              <a:rPr lang="vi-VN" sz="1200" dirty="0">
                <a:solidFill>
                  <a:srgbClr val="000000"/>
                </a:solidFill>
                <a:latin typeface="Arial" panose="02020603050405020304" pitchFamily="18" charset="0"/>
                <a:cs typeface="Times New Roman" panose="02020603050405020304" pitchFamily="18" charset="0"/>
              </a:rPr>
              <a:t>.)</a:t>
            </a:r>
          </a:p>
          <a:p>
            <a:pPr marL="342900" marR="0" lvl="0" indent="-342900" algn="l" defTabSz="914400" rtl="0" eaLnBrk="1" fontAlgn="auto" latinLnBrk="1" hangingPunct="1">
              <a:lnSpc>
                <a:spcPct val="100000"/>
              </a:lnSpc>
              <a:spcBef>
                <a:spcPts val="0"/>
              </a:spcBef>
              <a:spcAft>
                <a:spcPts val="800"/>
              </a:spcAft>
              <a:buClrTx/>
              <a:buSzTx/>
              <a:buFont typeface="+mj-lt"/>
              <a:buAutoNum type="arabicPeriod"/>
              <a:tabLst/>
              <a:defRPr/>
            </a:pPr>
            <a:r>
              <a:rPr lang="vi-VN" sz="1200" dirty="0">
                <a:solidFill>
                  <a:schemeClr val="tx1"/>
                </a:solidFill>
                <a:latin typeface="Arial"/>
                <a:ea typeface="+mn-ea"/>
                <a:cs typeface="+mn-cs"/>
              </a:rPr>
              <a:t>Trong Sổ ghi chép Jupyter, nhấp vào tệp </a:t>
            </a:r>
            <a:r>
              <a:rPr lang="vi-VN" sz="1200" b="1" dirty="0">
                <a:solidFill>
                  <a:schemeClr val="tx1"/>
                </a:solidFill>
                <a:latin typeface="Arial"/>
                <a:ea typeface="+mn-ea"/>
                <a:cs typeface="+mn-cs"/>
              </a:rPr>
              <a:t>ex_0404.ipynb</a:t>
            </a:r>
            <a:r>
              <a:rPr lang="vi-VN" sz="1200" dirty="0">
                <a:solidFill>
                  <a:schemeClr val="tx1"/>
                </a:solidFill>
                <a:latin typeface="Arial"/>
                <a:ea typeface="+mn-ea"/>
                <a:cs typeface="+mn-cs"/>
              </a:rPr>
              <a:t> trong thư mục </a:t>
            </a:r>
            <a:r>
              <a:rPr lang="vi-VN" sz="1200" b="1" dirty="0">
                <a:solidFill>
                  <a:schemeClr val="tx1"/>
                </a:solidFill>
                <a:latin typeface="Arial"/>
                <a:ea typeface="+mn-ea"/>
                <a:cs typeface="+mn-cs"/>
              </a:rPr>
              <a:t>Coding Exercise</a:t>
            </a:r>
            <a:r>
              <a:rPr lang="vi-VN" sz="1200" dirty="0">
                <a:solidFill>
                  <a:schemeClr val="tx1"/>
                </a:solidFill>
                <a:latin typeface="Arial"/>
                <a:ea typeface="+mn-ea"/>
                <a:cs typeface="+mn-cs"/>
              </a:rPr>
              <a:t>.</a:t>
            </a:r>
          </a:p>
          <a:p>
            <a:pPr marL="342900" lvl="0" indent="-342900">
              <a:spcAft>
                <a:spcPts val="800"/>
              </a:spcAft>
              <a:buFont typeface="+mj-lt"/>
              <a:buAutoNum type="arabicPeriod"/>
            </a:pPr>
            <a:r>
              <a:rPr lang="vi-VN" sz="1200" dirty="0">
                <a:solidFill>
                  <a:srgbClr val="FF0000"/>
                </a:solidFill>
                <a:latin typeface="Arial"/>
                <a:ea typeface="+mn-ea"/>
                <a:cs typeface="+mn-cs"/>
              </a:rPr>
              <a:t>Xem lại ví dụ về các chủ đề ở dưới đây:</a:t>
            </a:r>
            <a:br>
              <a:rPr lang="vi-VN" sz="1000" i="0" dirty="0">
                <a:solidFill>
                  <a:srgbClr val="FF0000"/>
                </a:solidFill>
                <a:latin typeface="Arial"/>
                <a:ea typeface="+mn-ea"/>
                <a:cs typeface="+mn-cs"/>
              </a:rPr>
            </a:br>
            <a:br>
              <a:rPr lang="vi-VN" sz="1000" i="0" dirty="0">
                <a:solidFill>
                  <a:srgbClr val="FF0000"/>
                </a:solidFill>
                <a:latin typeface="Arial"/>
                <a:ea typeface="+mn-ea"/>
                <a:cs typeface="+mn-cs"/>
              </a:rPr>
            </a:br>
            <a:r>
              <a:rPr lang="vi-VN" sz="1200" i="1" dirty="0">
                <a:solidFill>
                  <a:schemeClr val="tx1"/>
                </a:solidFill>
                <a:latin typeface="Arial"/>
                <a:ea typeface="+mn-ea"/>
                <a:cs typeface="+mn-cs"/>
              </a:rPr>
              <a:t>A. Giảm số chiều dữ liệu bằng PCA.</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 Đọc về dữ liệu và khám phá.</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 Trực quan hóa dữ liệu.</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iii. Trực quan hóa dữ liệu nhập bị giảm số chiều bằng PCA.</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iv. Phân tích tỷ số phương sai cộng dồn (CVR).</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B. Giảm số chiều dữ liệu bằng NMF.</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 Trực quan hóa dữ liệu nhập bị giảm số chiều bằng NMF.</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C. Trực quan hóa dữ liệu nhiều chiều được tối ưu bằng PCA.</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 Mô phỏng dữ liệu.</a:t>
            </a:r>
            <a:br>
              <a:rPr lang="vi-VN" sz="1200" i="1" dirty="0">
                <a:solidFill>
                  <a:schemeClr val="tx1"/>
                </a:solidFill>
                <a:latin typeface="Arial"/>
                <a:ea typeface="+mn-ea"/>
                <a:cs typeface="+mn-cs"/>
              </a:rPr>
            </a:br>
            <a:r>
              <a:rPr lang="vi-VN" sz="1200" i="1" dirty="0">
                <a:solidFill>
                  <a:schemeClr val="tx1"/>
                </a:solidFill>
                <a:latin typeface="Arial"/>
                <a:ea typeface="+mn-ea"/>
                <a:cs typeface="+mn-cs"/>
              </a:rPr>
              <a:t>	ii. Trực quan hóa trên mặt phẳng do PC1 và PC2 xác định.</a:t>
            </a:r>
          </a:p>
          <a:p>
            <a:pPr marL="342900" lvl="0" indent="-342900">
              <a:spcAft>
                <a:spcPts val="800"/>
              </a:spcAft>
              <a:buFont typeface="+mj-lt"/>
              <a:buAutoNum type="arabicPeriod"/>
            </a:pPr>
            <a:endParaRPr lang="it-IT" altLang="ko-KR" sz="1200" i="1" kern="1200" dirty="0">
              <a:solidFill>
                <a:schemeClr val="tx1"/>
              </a:solidFill>
              <a:effectLst/>
              <a:latin typeface="+mn-lt"/>
              <a:ea typeface="+mn-ea"/>
              <a:cs typeface="+mn-cs"/>
            </a:endParaRPr>
          </a:p>
          <a:p>
            <a:pPr marL="342900" lvl="0" indent="-342900">
              <a:spcAft>
                <a:spcPts val="800"/>
              </a:spcAft>
              <a:buFont typeface="+mj-lt"/>
              <a:buAutoNum type="arabicPeriod"/>
            </a:pPr>
            <a:r>
              <a:rPr lang="vi-VN" sz="1200" dirty="0">
                <a:solidFill>
                  <a:schemeClr val="tx1"/>
                </a:solidFill>
                <a:latin typeface="Arial"/>
                <a:ea typeface="+mn-ea"/>
                <a:cs typeface="+mn-cs"/>
              </a:rPr>
              <a:t>(Tùy chọn) Sử dụng ô trống ở dưới cùng để thực hiện các nhu cầu cá nhân.</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99</a:t>
            </a:fld>
            <a:endParaRPr lang="ko-KR" altLang="en-US"/>
          </a:p>
        </p:txBody>
      </p:sp>
    </p:spTree>
    <p:extLst>
      <p:ext uri="{BB962C8B-B14F-4D97-AF65-F5344CB8AC3E}">
        <p14:creationId xmlns:p14="http://schemas.microsoft.com/office/powerpoint/2010/main" val="284478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6"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119241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latin typeface="SamsungOne-400" panose="020B0503030303020204" pitchFamily="34" charset="0"/>
            </a:endParaRPr>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2022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latin typeface="SamsungOne-400" panose="020B0503030303020204" pitchFamily="34" charset="0"/>
            </a:endParaRPr>
          </a:p>
        </p:txBody>
      </p:sp>
    </p:spTree>
    <p:extLst>
      <p:ext uri="{BB962C8B-B14F-4D97-AF65-F5344CB8AC3E}">
        <p14:creationId xmlns:p14="http://schemas.microsoft.com/office/powerpoint/2010/main" val="237630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latin typeface="SamsungOne-400" panose="020B0503030303020204" pitchFamily="34" charset="0"/>
            </a:endParaRPr>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172666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latin typeface="SamsungOne-400" panose="020B0503030303020204" pitchFamily="34" charset="0"/>
            </a:endParaRPr>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3682822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reak Time Slide">
    <p:spTree>
      <p:nvGrpSpPr>
        <p:cNvPr id="1" name=""/>
        <p:cNvGrpSpPr/>
        <p:nvPr/>
      </p:nvGrpSpPr>
      <p:grpSpPr>
        <a:xfrm>
          <a:off x="0" y="0"/>
          <a:ext cx="0" cy="0"/>
          <a:chOff x="0" y="0"/>
          <a:chExt cx="0" cy="0"/>
        </a:xfrm>
      </p:grpSpPr>
      <p:sp>
        <p:nvSpPr>
          <p:cNvPr id="2" name="슬라이드 번호 개체 틀 15">
            <a:extLst>
              <a:ext uri="{FF2B5EF4-FFF2-40B4-BE49-F238E27FC236}">
                <a16:creationId xmlns:a16="http://schemas.microsoft.com/office/drawing/2014/main" id="{1B2B22C2-BBD9-4044-B049-D10CDF14FDE6}"/>
              </a:ext>
            </a:extLst>
          </p:cNvPr>
          <p:cNvSpPr txBox="1">
            <a:spLocks/>
          </p:cNvSpPr>
          <p:nvPr userDrawn="1"/>
        </p:nvSpPr>
        <p:spPr>
          <a:xfrm>
            <a:off x="5657548" y="6347711"/>
            <a:ext cx="310020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11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11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11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11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11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11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
        <p:nvSpPr>
          <p:cNvPr id="3" name="슬라이드 번호 개체 틀 15">
            <a:extLst>
              <a:ext uri="{FF2B5EF4-FFF2-40B4-BE49-F238E27FC236}">
                <a16:creationId xmlns:a16="http://schemas.microsoft.com/office/drawing/2014/main" id="{8C6D6C91-60C1-41CF-B03F-1735A6A41637}"/>
              </a:ext>
            </a:extLst>
          </p:cNvPr>
          <p:cNvSpPr txBox="1">
            <a:spLocks/>
          </p:cNvSpPr>
          <p:nvPr userDrawn="1"/>
        </p:nvSpPr>
        <p:spPr>
          <a:xfrm>
            <a:off x="8805867" y="6347726"/>
            <a:ext cx="538163" cy="169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1100" smtClean="0">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r>
              <a:rPr lang="en-US" altLang="ko-KR" sz="11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rPr>
              <a:t>/44</a:t>
            </a:r>
          </a:p>
        </p:txBody>
      </p:sp>
    </p:spTree>
    <p:extLst>
      <p:ext uri="{BB962C8B-B14F-4D97-AF65-F5344CB8AC3E}">
        <p14:creationId xmlns:p14="http://schemas.microsoft.com/office/powerpoint/2010/main" val="1619975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325217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latin typeface="SamsungOne-400" panose="020B0503030303020204" pitchFamily="34" charset="0"/>
            </a:endParaRPr>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59321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6"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340868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9712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216385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2825"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855" y="1251376"/>
            <a:ext cx="901511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811746"/>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286000"/>
              <a:ext cx="8748000" cy="414413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19" name="직사각형 18">
              <a:extLst>
                <a:ext uri="{FF2B5EF4-FFF2-40B4-BE49-F238E27FC236}">
                  <a16:creationId xmlns:a16="http://schemas.microsoft.com/office/drawing/2014/main" id="{9F696305-6820-48F1-BDDE-99074AB95DFF}"/>
                </a:ext>
              </a:extLst>
            </p:cNvPr>
            <p:cNvSpPr/>
            <p:nvPr/>
          </p:nvSpPr>
          <p:spPr>
            <a:xfrm>
              <a:off x="768350" y="1631455"/>
              <a:ext cx="1029652" cy="492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199" dirty="0">
                  <a:solidFill>
                    <a:srgbClr val="0D0D0D"/>
                  </a:solidFill>
                  <a:latin typeface="iCiel Samsung Sharp Sans Bold" pitchFamily="2" charset="0"/>
                  <a:ea typeface="iCiel Samsung Sharp Sans Bold" pitchFamily="2" charset="0"/>
                  <a:cs typeface="iCiel Samsung Sharp Sans Bold" pitchFamily="2" charset="0"/>
                </a:rPr>
                <a:t>Q1.</a:t>
              </a:r>
            </a:p>
          </p:txBody>
        </p:sp>
      </p:gr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69602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85278258-AEB2-4213-B5E6-13FC86FAB418}"/>
              </a:ext>
            </a:extLst>
          </p:cNvPr>
          <p:cNvGrpSpPr/>
          <p:nvPr userDrawn="1"/>
        </p:nvGrpSpPr>
        <p:grpSpPr>
          <a:xfrm>
            <a:off x="449468" y="1462227"/>
            <a:ext cx="9000714" cy="4500283"/>
            <a:chOff x="578678" y="1445207"/>
            <a:chExt cx="8748000" cy="4136077"/>
          </a:xfrm>
        </p:grpSpPr>
        <p:sp>
          <p:nvSpPr>
            <p:cNvPr id="52" name="직사각형 51">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53" name="직사각형 52">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54" name="이등변 삼각형 53">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2825"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grpSp>
        <p:nvGrpSpPr>
          <p:cNvPr id="8" name="그룹 7">
            <a:extLst>
              <a:ext uri="{FF2B5EF4-FFF2-40B4-BE49-F238E27FC236}">
                <a16:creationId xmlns:a16="http://schemas.microsoft.com/office/drawing/2014/main" id="{E8CA0DD3-9254-499A-BE4D-7F93C9791163}"/>
              </a:ext>
            </a:extLst>
          </p:cNvPr>
          <p:cNvGrpSpPr/>
          <p:nvPr userDrawn="1"/>
        </p:nvGrpSpPr>
        <p:grpSpPr>
          <a:xfrm>
            <a:off x="747594" y="2408824"/>
            <a:ext cx="8536863" cy="3303528"/>
            <a:chOff x="747834" y="2129937"/>
            <a:chExt cx="8539600" cy="3303528"/>
          </a:xfrm>
        </p:grpSpPr>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Guideline, mechanisms &amp; contingency plan</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solidFill>
                    <a:prstClr val="white"/>
                  </a:solidFill>
                  <a:latin typeface="SamsungOne-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Pairing similar, not necessarily equal, abilities as partners</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solidFill>
                    <a:prstClr val="white"/>
                  </a:solidFill>
                  <a:latin typeface="SamsungOne-400" panose="020B0503030303020204" pitchFamily="34" charset="0"/>
                </a:endParaRPr>
              </a:p>
            </p:txBody>
          </p:sp>
        </p:grpSp>
        <p:grpSp>
          <p:nvGrpSpPr>
            <p:cNvPr id="35" name="그룹 3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36" name="그룹 3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38" name="직사각형 3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Motivate students by offering extra incentives </a:t>
                  </a:r>
                </a:p>
              </p:txBody>
            </p:sp>
            <p:sp>
              <p:nvSpPr>
                <p:cNvPr id="39" name="직사각형 3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37" name="직사각형 3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solidFill>
                    <a:prstClr val="white"/>
                  </a:solidFill>
                  <a:latin typeface="SamsungOne-400" panose="020B0503030303020204" pitchFamily="34" charset="0"/>
                </a:endParaRPr>
              </a:p>
            </p:txBody>
          </p:sp>
        </p:gr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619" y="1588472"/>
            <a:ext cx="661354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799" b="1" dirty="0">
                  <a:solidFill>
                    <a:srgbClr val="0D0D0D"/>
                  </a:solidFill>
                  <a:latin typeface="iCiel Samsung Sharp Sans Bold" pitchFamily="2" charset="0"/>
                  <a:ea typeface="iCiel Samsung Sharp Sans Bold" pitchFamily="2" charset="0"/>
                  <a:cs typeface="iCiel Samsung Sharp Sans Bold"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44"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125761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2825"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grpSp>
        <p:nvGrpSpPr>
          <p:cNvPr id="7" name="그룹 6">
            <a:extLst>
              <a:ext uri="{FF2B5EF4-FFF2-40B4-BE49-F238E27FC236}">
                <a16:creationId xmlns:a16="http://schemas.microsoft.com/office/drawing/2014/main" id="{FDEC6B4D-744D-4E9D-89EE-6B4FB27E7344}"/>
              </a:ext>
            </a:extLst>
          </p:cNvPr>
          <p:cNvGrpSpPr/>
          <p:nvPr userDrawn="1"/>
        </p:nvGrpSpPr>
        <p:grpSpPr>
          <a:xfrm>
            <a:off x="449468" y="1462227"/>
            <a:ext cx="9000714" cy="4500283"/>
            <a:chOff x="449612" y="1219200"/>
            <a:chExt cx="9003600" cy="4500283"/>
          </a:xfrm>
        </p:grpSpPr>
        <p:grpSp>
          <p:nvGrpSpPr>
            <p:cNvPr id="2" name="그룹 1">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3" name="직사각형 2"/>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4" name="직사각형 3"/>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29" name="이등변 삼각형 28"/>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Prevent collaboration cheating</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solidFill>
                    <a:prstClr val="white"/>
                  </a:solidFill>
                  <a:latin typeface="SamsungOne-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Collaborative learning environment</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a:t>
                  </a:r>
                  <a:r>
                    <a:rPr lang="en-US" altLang="ko-KR" sz="1300" dirty="0" err="1">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opportBàiies</a:t>
                  </a:r>
                  <a:r>
                    <a:rPr lang="en-US" altLang="ko-KR" sz="1300" dirty="0">
                      <a:solidFill>
                        <a:srgbClr val="0D0D0D"/>
                      </a:solidFill>
                      <a:latin typeface="SamsungOne-400" panose="020B0503030303020204" pitchFamily="34" charset="0"/>
                      <a:ea typeface="SamsungOne-400" panose="020B0503030303020204" pitchFamily="34" charset="0"/>
                      <a:cs typeface="Malgun Gothic Semilight" panose="020B0503020000020004" pitchFamily="34" charset="-127"/>
                    </a:rPr>
                    <a:t> for working through problems with others. In collaborative environments, students are engaged in intellectual talk with each other.</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a:solidFill>
                    <a:prstClr val="white"/>
                  </a:solidFill>
                  <a:latin typeface="SamsungOne-400" panose="020B0503030303020204" pitchFamily="34" charset="0"/>
                </a:endParaRPr>
              </a:p>
            </p:txBody>
          </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799" b="1" dirty="0">
                    <a:solidFill>
                      <a:srgbClr val="0D0D0D"/>
                    </a:solidFill>
                    <a:latin typeface="iCiel Samsung Sharp Sans Bold" pitchFamily="2" charset="0"/>
                    <a:ea typeface="iCiel Samsung Sharp Sans Bold" pitchFamily="2" charset="0"/>
                    <a:cs typeface="iCiel Samsung Sharp Sans Bold"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36"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105139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162" y="1220478"/>
            <a:ext cx="8999020"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4" name="직사각형 3"/>
          <p:cNvSpPr/>
          <p:nvPr userDrawn="1"/>
        </p:nvSpPr>
        <p:spPr>
          <a:xfrm>
            <a:off x="451162" y="2070324"/>
            <a:ext cx="8999020"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5" name="직사각형 4">
            <a:extLst>
              <a:ext uri="{FF2B5EF4-FFF2-40B4-BE49-F238E27FC236}">
                <a16:creationId xmlns:a16="http://schemas.microsoft.com/office/drawing/2014/main" id="{3B885908-D506-4EF6-8EA9-375133536ADE}"/>
              </a:ext>
            </a:extLst>
          </p:cNvPr>
          <p:cNvSpPr/>
          <p:nvPr userDrawn="1"/>
        </p:nvSpPr>
        <p:spPr>
          <a:xfrm>
            <a:off x="646276" y="1415780"/>
            <a:ext cx="105919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199" dirty="0">
                <a:solidFill>
                  <a:srgbClr val="0D0D0D"/>
                </a:solidFill>
                <a:latin typeface="iCiel Samsung Sharp Sans Bold" pitchFamily="2" charset="0"/>
                <a:ea typeface="iCiel Samsung Sharp Sans Bold" pitchFamily="2" charset="0"/>
                <a:cs typeface="iCiel Samsung Sharp Sans Bold" pitchFamily="2" charset="0"/>
              </a:rPr>
              <a:t>Q1.</a:t>
            </a:r>
          </a:p>
        </p:txBody>
      </p:sp>
      <p:pic>
        <p:nvPicPr>
          <p:cNvPr id="22" name="그림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139" y="5406365"/>
            <a:ext cx="112868" cy="109719"/>
          </a:xfrm>
          <a:prstGeom prst="rect">
            <a:avLst/>
          </a:prstGeom>
        </p:spPr>
      </p:pic>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2825"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799" dirty="0">
                <a:latin typeface="SamsungOne-400" panose="020B0503030303020204" pitchFamily="34" charset="0"/>
              </a:endParaRPr>
            </a:p>
          </p:txBody>
        </p:sp>
      </p:gr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18517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35388" y="6498001"/>
            <a:ext cx="446097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063" fontAlgn="base" latinLnBrk="1">
              <a:spcBef>
                <a:spcPct val="0"/>
              </a:spcBef>
              <a:spcAft>
                <a:spcPct val="0"/>
              </a:spcAft>
              <a:defRPr/>
            </a:pPr>
            <a:r>
              <a:rPr lang="vi-VN"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Chương</a:t>
            </a:r>
            <a:r>
              <a:rPr lang="en-US" altLang="ko-KR" sz="9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6.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Học</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máy</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2-Học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không</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giám</a:t>
            </a:r>
            <a:r>
              <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rPr>
              <a:t> </a:t>
            </a:r>
            <a:r>
              <a:rPr lang="en-US" altLang="ko-KR" sz="900" kern="1200" dirty="0" err="1">
                <a:solidFill>
                  <a:schemeClr val="bg1">
                    <a:lumMod val="50000"/>
                  </a:schemeClr>
                </a:solidFill>
                <a:latin typeface="iCiel Samsung Sharp Sans Medium" pitchFamily="2" charset="0"/>
                <a:ea typeface="iCiel Samsung Sharp Sans Medium" pitchFamily="2" charset="0"/>
                <a:cs typeface="iCiel Samsung Sharp Sans Medium" pitchFamily="2" charset="0"/>
              </a:rPr>
              <a:t>sát</a:t>
            </a:r>
            <a:endParaRPr lang="en-US" altLang="ko-KR" sz="900" kern="1200" dirty="0">
              <a:solidFill>
                <a:schemeClr val="bg1">
                  <a:lumMod val="50000"/>
                </a:schemeClr>
              </a:solidFill>
              <a:latin typeface="iCiel Samsung Sharp Sans Medium" pitchFamily="2" charset="0"/>
              <a:ea typeface="iCiel Samsung Sharp Sans Medium" pitchFamily="2" charset="0"/>
              <a:cs typeface="iCiel Samsung Sharp Sans Medium" pitchFamily="2" charset="0"/>
            </a:endParaRPr>
          </a:p>
        </p:txBody>
      </p:sp>
    </p:spTree>
    <p:extLst>
      <p:ext uri="{BB962C8B-B14F-4D97-AF65-F5344CB8AC3E}">
        <p14:creationId xmlns:p14="http://schemas.microsoft.com/office/powerpoint/2010/main" val="89549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22827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31" r:id="rId15"/>
  </p:sldLayoutIdLst>
  <p:txStyles>
    <p:titleStyle>
      <a:lvl1pPr algn="l" defTabSz="914126" rtl="0" eaLnBrk="1" latinLnBrk="1"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1"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1"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1" hangingPunct="1">
        <a:defRPr sz="1799" kern="1200">
          <a:solidFill>
            <a:schemeClr val="tx1"/>
          </a:solidFill>
          <a:latin typeface="+mn-lt"/>
          <a:ea typeface="+mn-ea"/>
          <a:cs typeface="+mn-cs"/>
        </a:defRPr>
      </a:lvl1pPr>
      <a:lvl2pPr marL="457063" algn="l" defTabSz="914126" rtl="0" eaLnBrk="1" latinLnBrk="1" hangingPunct="1">
        <a:defRPr sz="1799" kern="1200">
          <a:solidFill>
            <a:schemeClr val="tx1"/>
          </a:solidFill>
          <a:latin typeface="+mn-lt"/>
          <a:ea typeface="+mn-ea"/>
          <a:cs typeface="+mn-cs"/>
        </a:defRPr>
      </a:lvl2pPr>
      <a:lvl3pPr marL="914126" algn="l" defTabSz="914126" rtl="0" eaLnBrk="1" latinLnBrk="1" hangingPunct="1">
        <a:defRPr sz="1799" kern="1200">
          <a:solidFill>
            <a:schemeClr val="tx1"/>
          </a:solidFill>
          <a:latin typeface="+mn-lt"/>
          <a:ea typeface="+mn-ea"/>
          <a:cs typeface="+mn-cs"/>
        </a:defRPr>
      </a:lvl3pPr>
      <a:lvl4pPr marL="1371189" algn="l" defTabSz="914126" rtl="0" eaLnBrk="1" latinLnBrk="1" hangingPunct="1">
        <a:defRPr sz="1799" kern="1200">
          <a:solidFill>
            <a:schemeClr val="tx1"/>
          </a:solidFill>
          <a:latin typeface="+mn-lt"/>
          <a:ea typeface="+mn-ea"/>
          <a:cs typeface="+mn-cs"/>
        </a:defRPr>
      </a:lvl4pPr>
      <a:lvl5pPr marL="1828251" algn="l" defTabSz="914126" rtl="0" eaLnBrk="1" latinLnBrk="1" hangingPunct="1">
        <a:defRPr sz="1799" kern="1200">
          <a:solidFill>
            <a:schemeClr val="tx1"/>
          </a:solidFill>
          <a:latin typeface="+mn-lt"/>
          <a:ea typeface="+mn-ea"/>
          <a:cs typeface="+mn-cs"/>
        </a:defRPr>
      </a:lvl5pPr>
      <a:lvl6pPr marL="2285314" algn="l" defTabSz="914126" rtl="0" eaLnBrk="1" latinLnBrk="1" hangingPunct="1">
        <a:defRPr sz="1799" kern="1200">
          <a:solidFill>
            <a:schemeClr val="tx1"/>
          </a:solidFill>
          <a:latin typeface="+mn-lt"/>
          <a:ea typeface="+mn-ea"/>
          <a:cs typeface="+mn-cs"/>
        </a:defRPr>
      </a:lvl6pPr>
      <a:lvl7pPr marL="2742377" algn="l" defTabSz="914126" rtl="0" eaLnBrk="1" latinLnBrk="1" hangingPunct="1">
        <a:defRPr sz="1799" kern="1200">
          <a:solidFill>
            <a:schemeClr val="tx1"/>
          </a:solidFill>
          <a:latin typeface="+mn-lt"/>
          <a:ea typeface="+mn-ea"/>
          <a:cs typeface="+mn-cs"/>
        </a:defRPr>
      </a:lvl7pPr>
      <a:lvl8pPr marL="3199440" algn="l" defTabSz="914126" rtl="0" eaLnBrk="1" latinLnBrk="1" hangingPunct="1">
        <a:defRPr sz="1799" kern="1200">
          <a:solidFill>
            <a:schemeClr val="tx1"/>
          </a:solidFill>
          <a:latin typeface="+mn-lt"/>
          <a:ea typeface="+mn-ea"/>
          <a:cs typeface="+mn-cs"/>
        </a:defRPr>
      </a:lvl8pPr>
      <a:lvl9pPr marL="3656503" algn="l" defTabSz="914126" rtl="0" eaLnBrk="1" latinLnBrk="1"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4.png"/><Relationship Id="rId10" Type="http://schemas.openxmlformats.org/officeDocument/2006/relationships/image" Target="../media/image50.png"/><Relationship Id="rId4" Type="http://schemas.openxmlformats.org/officeDocument/2006/relationships/image" Target="../media/image43.png"/><Relationship Id="rId9"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1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 Id="rId5" Type="http://schemas.openxmlformats.org/officeDocument/2006/relationships/image" Target="../media/image5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6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2.xml"/><Relationship Id="rId1" Type="http://schemas.openxmlformats.org/officeDocument/2006/relationships/slideLayout" Target="../slideLayouts/slideLayout4.xml"/><Relationship Id="rId5" Type="http://schemas.openxmlformats.org/officeDocument/2006/relationships/image" Target="../media/image381.png"/><Relationship Id="rId4" Type="http://schemas.openxmlformats.org/officeDocument/2006/relationships/image" Target="../media/image370.png"/></Relationships>
</file>

<file path=ppt/slides/_rels/slide73.xml.rels><?xml version="1.0" encoding="UTF-8" standalone="yes"?>
<Relationships xmlns="http://schemas.openxmlformats.org/package/2006/relationships"><Relationship Id="rId8" Type="http://schemas.openxmlformats.org/officeDocument/2006/relationships/image" Target="../media/image691.png"/><Relationship Id="rId3" Type="http://schemas.openxmlformats.org/officeDocument/2006/relationships/image" Target="../media/image63.png"/><Relationship Id="rId7" Type="http://schemas.openxmlformats.org/officeDocument/2006/relationships/image" Target="../media/image681.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3" Type="http://schemas.openxmlformats.org/officeDocument/2006/relationships/image" Target="../media/image73.png"/><Relationship Id="rId3" Type="http://schemas.openxmlformats.org/officeDocument/2006/relationships/image" Target="../media/image63.png"/><Relationship Id="rId12" Type="http://schemas.openxmlformats.org/officeDocument/2006/relationships/image" Target="../media/image72.png"/><Relationship Id="rId2" Type="http://schemas.openxmlformats.org/officeDocument/2006/relationships/notesSlide" Target="../notesSlides/notesSlide74.xml"/><Relationship Id="rId16" Type="http://schemas.openxmlformats.org/officeDocument/2006/relationships/image" Target="../media/image76.png"/><Relationship Id="rId1" Type="http://schemas.openxmlformats.org/officeDocument/2006/relationships/slideLayout" Target="../slideLayouts/slideLayout4.xml"/><Relationship Id="rId11" Type="http://schemas.openxmlformats.org/officeDocument/2006/relationships/image" Target="../media/image71.png"/><Relationship Id="rId15" Type="http://schemas.openxmlformats.org/officeDocument/2006/relationships/image" Target="../media/image75.png"/><Relationship Id="rId14" Type="http://schemas.openxmlformats.org/officeDocument/2006/relationships/image" Target="../media/image74.png"/></Relationships>
</file>

<file path=ppt/slides/_rels/slide7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4.png"/><Relationship Id="rId7" Type="http://schemas.openxmlformats.org/officeDocument/2006/relationships/image" Target="../media/image79.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70.png"/><Relationship Id="rId7" Type="http://schemas.openxmlformats.org/officeDocument/2006/relationships/image" Target="../media/image83.png"/><Relationship Id="rId2" Type="http://schemas.openxmlformats.org/officeDocument/2006/relationships/notesSlide" Target="../notesSlides/notesSlide76.xml"/><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8.png"/></Relationships>
</file>

<file path=ppt/slides/_rels/slide7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8.xml"/><Relationship Id="rId1" Type="http://schemas.openxmlformats.org/officeDocument/2006/relationships/slideLayout" Target="../slideLayouts/slideLayout4.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79.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80.xml"/><Relationship Id="rId1" Type="http://schemas.openxmlformats.org/officeDocument/2006/relationships/slideLayout" Target="../slideLayouts/slideLayout4.xml"/><Relationship Id="rId5" Type="http://schemas.openxmlformats.org/officeDocument/2006/relationships/image" Target="../media/image880.png"/><Relationship Id="rId4" Type="http://schemas.openxmlformats.org/officeDocument/2006/relationships/image" Target="../media/image870.png"/></Relationships>
</file>

<file path=ppt/slides/_rels/slide8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1.xml"/><Relationship Id="rId1" Type="http://schemas.openxmlformats.org/officeDocument/2006/relationships/slideLayout" Target="../slideLayouts/slideLayout4.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3.xml"/><Relationship Id="rId1" Type="http://schemas.openxmlformats.org/officeDocument/2006/relationships/slideLayout" Target="../slideLayouts/slideLayout4.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0.png"/></Relationships>
</file>

<file path=ppt/slides/_rels/slide8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4.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88.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61.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118.png"/><Relationship Id="rId2" Type="http://schemas.openxmlformats.org/officeDocument/2006/relationships/notesSlide" Target="../notesSlides/notesSlide90.xml"/><Relationship Id="rId1" Type="http://schemas.openxmlformats.org/officeDocument/2006/relationships/slideLayout" Target="../slideLayouts/slideLayout4.xml"/><Relationship Id="rId6" Type="http://schemas.openxmlformats.org/officeDocument/2006/relationships/image" Target="../media/image117.png"/></Relationships>
</file>

<file path=ppt/slides/_rels/slide91.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64.png"/><Relationship Id="rId2" Type="http://schemas.openxmlformats.org/officeDocument/2006/relationships/notesSlide" Target="../notesSlides/notesSlide91.xml"/><Relationship Id="rId1" Type="http://schemas.openxmlformats.org/officeDocument/2006/relationships/slideLayout" Target="../slideLayouts/slideLayout4.xml"/><Relationship Id="rId10" Type="http://schemas.openxmlformats.org/officeDocument/2006/relationships/image" Target="../media/image122.png"/><Relationship Id="rId9" Type="http://schemas.openxmlformats.org/officeDocument/2006/relationships/image" Target="../media/image121.png"/></Relationships>
</file>

<file path=ppt/slides/_rels/slide9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2.xml"/><Relationship Id="rId1" Type="http://schemas.openxmlformats.org/officeDocument/2006/relationships/slideLayout" Target="../slideLayouts/slideLayout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0.png"/></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3.xml"/><Relationship Id="rId1" Type="http://schemas.openxmlformats.org/officeDocument/2006/relationships/slideLayout" Target="../slideLayouts/slideLayout4.xml"/><Relationship Id="rId6" Type="http://schemas.openxmlformats.org/officeDocument/2006/relationships/image" Target="../media/image102.png"/><Relationship Id="rId5" Type="http://schemas.openxmlformats.org/officeDocument/2006/relationships/image" Target="../media/image99.png"/><Relationship Id="rId4" Type="http://schemas.openxmlformats.org/officeDocument/2006/relationships/image" Target="../media/image100.png"/></Relationships>
</file>

<file path=ppt/slides/_rels/slide94.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139.png"/><Relationship Id="rId2" Type="http://schemas.openxmlformats.org/officeDocument/2006/relationships/notesSlide" Target="../notesSlides/notesSlide94.xml"/><Relationship Id="rId1" Type="http://schemas.openxmlformats.org/officeDocument/2006/relationships/slideLayout" Target="../slideLayouts/slideLayout4.xml"/><Relationship Id="rId6" Type="http://schemas.openxmlformats.org/officeDocument/2006/relationships/image" Target="../media/image138.png"/></Relationships>
</file>

<file path=ppt/slides/_rels/slide9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5.xml"/><Relationship Id="rId1" Type="http://schemas.openxmlformats.org/officeDocument/2006/relationships/slideLayout" Target="../slideLayouts/slideLayout4.xml"/><Relationship Id="rId5" Type="http://schemas.openxmlformats.org/officeDocument/2006/relationships/image" Target="../media/image771.png"/><Relationship Id="rId4" Type="http://schemas.openxmlformats.org/officeDocument/2006/relationships/image" Target="../media/image700.png"/></Relationships>
</file>

<file path=ppt/slides/_rels/slide9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83.png"/><Relationship Id="rId2" Type="http://schemas.openxmlformats.org/officeDocument/2006/relationships/notesSlide" Target="../notesSlides/notesSlide96.xml"/><Relationship Id="rId1" Type="http://schemas.openxmlformats.org/officeDocument/2006/relationships/slideLayout" Target="../slideLayouts/slideLayout4.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97.xml.rels><?xml version="1.0" encoding="UTF-8" standalone="yes"?>
<Relationships xmlns="http://schemas.openxmlformats.org/package/2006/relationships"><Relationship Id="rId7" Type="http://schemas.openxmlformats.org/officeDocument/2006/relationships/image" Target="../media/image147.png"/><Relationship Id="rId2" Type="http://schemas.openxmlformats.org/officeDocument/2006/relationships/notesSlide" Target="../notesSlides/notesSlide97.xml"/><Relationship Id="rId1" Type="http://schemas.openxmlformats.org/officeDocument/2006/relationships/slideLayout" Target="../slideLayouts/slideLayout4.xml"/><Relationship Id="rId6" Type="http://schemas.openxmlformats.org/officeDocument/2006/relationships/image" Target="../media/image146.png"/></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98.xml"/><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98.png"/><Relationship Id="rId4" Type="http://schemas.openxmlformats.org/officeDocument/2006/relationships/image" Target="../media/image97.png"/></Relationships>
</file>

<file path=ppt/slides/_rels/slide9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19769" y="1710551"/>
            <a:ext cx="8364302" cy="2215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Samsung </a:t>
            </a:r>
          </a:p>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Innovation </a:t>
            </a:r>
          </a:p>
          <a:p>
            <a:pPr defTabSz="914126" fontAlgn="base" latinLnBrk="1">
              <a:spcBef>
                <a:spcPct val="0"/>
              </a:spcBef>
              <a:spcAft>
                <a:spcPct val="0"/>
              </a:spcAft>
              <a:defRPr/>
            </a:pPr>
            <a:r>
              <a:rPr kumimoji="1" lang="en-US" altLang="ko-KR" sz="4799" b="1" dirty="0">
                <a:solidFill>
                  <a:prstClr val="black"/>
                </a:solidFill>
                <a:latin typeface="iCiel Samsung Sharp Sans Regular" pitchFamily="2" charset="77"/>
                <a:ea typeface="iCiel Samsung Sharp Sans Regular" pitchFamily="2" charset="77"/>
                <a:cs typeface="iCiel Samsung Sharp Sans Regular" pitchFamily="2" charset="77"/>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457" y="4319714"/>
            <a:ext cx="6095883" cy="369214"/>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R="0" lvl="0" indent="0" defTabSz="914126" fontAlgn="base" latinLnBrk="1">
                <a:lnSpc>
                  <a:spcPct val="100000"/>
                </a:lnSpc>
                <a:spcBef>
                  <a:spcPct val="0"/>
                </a:spcBef>
                <a:spcAft>
                  <a:spcPct val="0"/>
                </a:spcAft>
                <a:buClrTx/>
                <a:buSzTx/>
                <a:buFontTx/>
                <a:buNone/>
                <a:tabLst/>
                <a:defRPr/>
              </a:pP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Trí</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tuệ</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nhân</a:t>
              </a:r>
              <a:r>
                <a:rPr kumimoji="1" lang="en-US" altLang="ko-KR" sz="23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399" b="1" dirty="0" err="1">
                  <a:solidFill>
                    <a:srgbClr val="1428A0"/>
                  </a:solidFill>
                  <a:latin typeface="iCiel Samsung Sharp Sans Regular" pitchFamily="2" charset="77"/>
                  <a:ea typeface="iCiel Samsung Sharp Sans Regular" pitchFamily="2" charset="77"/>
                  <a:cs typeface="iCiel Samsung Sharp Sans Regular" pitchFamily="2" charset="77"/>
                </a:rPr>
                <a:t>tạo</a:t>
              </a:r>
              <a:endParaRPr kumimoji="1" lang="ko-KR" altLang="en-US" sz="2399" b="1" dirty="0">
                <a:solidFill>
                  <a:srgbClr val="1428A0"/>
                </a:solidFill>
                <a:latin typeface="iCiel Samsung Sharp Sans Regular" pitchFamily="2" charset="77"/>
                <a:cs typeface="iCiel Samsung Sharp Sans Regular" pitchFamily="2" charset="77"/>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dirty="0">
                <a:solidFill>
                  <a:prstClr val="white"/>
                </a:solidFill>
                <a:latin typeface="SamsungOne-400" panose="020B0503030303020204" pitchFamily="34" charset="0"/>
                <a:ea typeface="맑은 고딕" panose="020B0503020000020004" pitchFamily="50" charset="-127"/>
              </a:endParaRPr>
            </a:p>
          </p:txBody>
        </p:sp>
      </p:grpSp>
    </p:spTree>
    <p:extLst>
      <p:ext uri="{BB962C8B-B14F-4D97-AF65-F5344CB8AC3E}">
        <p14:creationId xmlns:p14="http://schemas.microsoft.com/office/powerpoint/2010/main" val="127187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1550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Kỹ thuật phân cụm là loại học không giám sát phổ biến nhất để nhóm dữ liệu không được gắn nhãn thành các giá trị được quan sát tương tự dựa trên các tiêu chí phù hợp.</a:t>
            </a:r>
          </a:p>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Bởi vì phân cụm xử lý các nhóm không xác định trong dữ liệu, các nhà phân tích không thể hướng dẫn chương trình máy tính những gì cần tìm.</a:t>
            </a:r>
          </a:p>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Vì vậy, phân cụm chủ yếu được sử dụng để biết các thuộc tính của các nhóm khác nhau và cung cấp cho chúng ta cái nhìn sâu sắc về các mẫu cơ bản của các nhóm khác nhau hơn là để đưa ra dự đoán.</a:t>
            </a:r>
            <a:endParaRPr lang="en-US" altLang="ko-KR" sz="1300" dirty="0">
              <a:solidFill>
                <a:schemeClr val="tx1"/>
              </a:solidFill>
              <a:latin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Tree>
    <p:extLst>
      <p:ext uri="{BB962C8B-B14F-4D97-AF65-F5344CB8AC3E}">
        <p14:creationId xmlns:p14="http://schemas.microsoft.com/office/powerpoint/2010/main" val="25162727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 y="0"/>
            <a:ext cx="9902826" cy="6858000"/>
            <a:chOff x="-1" y="0"/>
            <a:chExt cx="9902826" cy="6858000"/>
          </a:xfrm>
        </p:grpSpPr>
        <p:pic>
          <p:nvPicPr>
            <p:cNvPr id="11" name="그림 2">
              <a:extLst>
                <a:ext uri="{FF2B5EF4-FFF2-40B4-BE49-F238E27FC236}">
                  <a16:creationId xmlns:a16="http://schemas.microsoft.com/office/drawing/2014/main" id="{5DB88D6A-0437-41B5-8719-35E861A56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8"/>
              <a:ext cx="9902825" cy="6855802"/>
            </a:xfrm>
            <a:prstGeom prst="rect">
              <a:avLst/>
            </a:prstGeom>
          </p:spPr>
        </p:pic>
        <p:sp>
          <p:nvSpPr>
            <p:cNvPr id="13" name="직사각형 17">
              <a:extLst>
                <a:ext uri="{FF2B5EF4-FFF2-40B4-BE49-F238E27FC236}">
                  <a16:creationId xmlns:a16="http://schemas.microsoft.com/office/drawing/2014/main" id="{789C5074-4DAE-4026-AD47-B9945924B2E2}"/>
                </a:ext>
              </a:extLst>
            </p:cNvPr>
            <p:cNvSpPr/>
            <p:nvPr/>
          </p:nvSpPr>
          <p:spPr>
            <a:xfrm>
              <a:off x="-1" y="0"/>
              <a:ext cx="9902826"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cxnSp>
          <p:nvCxnSpPr>
            <p:cNvPr id="14" name="직선 연결선 11">
              <a:extLst>
                <a:ext uri="{FF2B5EF4-FFF2-40B4-BE49-F238E27FC236}">
                  <a16:creationId xmlns:a16="http://schemas.microsoft.com/office/drawing/2014/main" id="{8F374A7D-F260-4587-9A59-12BC85A3DDC1}"/>
                </a:ext>
              </a:extLst>
            </p:cNvPr>
            <p:cNvCxnSpPr/>
            <p:nvPr/>
          </p:nvCxnSpPr>
          <p:spPr>
            <a:xfrm>
              <a:off x="656391" y="2327183"/>
              <a:ext cx="0" cy="19760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직선 연결선 8">
            <a:extLst>
              <a:ext uri="{FF2B5EF4-FFF2-40B4-BE49-F238E27FC236}">
                <a16:creationId xmlns:a16="http://schemas.microsoft.com/office/drawing/2014/main" id="{25DE7436-47BD-40B7-92CB-A7CD2878D696}"/>
              </a:ext>
            </a:extLst>
          </p:cNvPr>
          <p:cNvCxnSpPr/>
          <p:nvPr/>
        </p:nvCxnSpPr>
        <p:spPr>
          <a:xfrm>
            <a:off x="569681" y="6209429"/>
            <a:ext cx="87743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7FDCF192-C90A-4624-9B5C-7829663CF369}"/>
              </a:ext>
            </a:extLst>
          </p:cNvPr>
          <p:cNvSpPr/>
          <p:nvPr/>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lumMod val="50000"/>
                  </a:schemeClr>
                </a:solidFill>
                <a:latin typeface="iCiel Samsung Sharp Sans Bold" pitchFamily="2" charset="0"/>
                <a:ea typeface="iCiel Samsung Sharp Sans Bold" pitchFamily="2" charset="0"/>
                <a:cs typeface="iCiel Samsung Sharp Sans Bold" pitchFamily="2" charset="0"/>
              </a:rPr>
              <a:t>Samsung Innovation Campus</a:t>
            </a:r>
          </a:p>
        </p:txBody>
      </p:sp>
      <p:sp>
        <p:nvSpPr>
          <p:cNvPr id="3" name="직사각형 133">
            <a:extLst>
              <a:ext uri="{FF2B5EF4-FFF2-40B4-BE49-F238E27FC236}">
                <a16:creationId xmlns:a16="http://schemas.microsoft.com/office/drawing/2014/main" id="{13B29FC4-E028-B05F-4EE3-FC0DA2F8CF8F}"/>
              </a:ext>
            </a:extLst>
          </p:cNvPr>
          <p:cNvSpPr/>
          <p:nvPr/>
        </p:nvSpPr>
        <p:spPr>
          <a:xfrm>
            <a:off x="945928" y="2468825"/>
            <a:ext cx="8398097"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500" b="1" u="none" strike="noStrike" kern="1200" cap="none" spc="0" normalizeH="0" baseline="0" noProof="0" dirty="0">
                <a:ln>
                  <a:noFill/>
                </a:ln>
                <a:solidFill>
                  <a:prstClr val="white"/>
                </a:solidFill>
                <a:effectLst/>
                <a:uLnTx/>
                <a:uFillTx/>
                <a:latin typeface="iCiel Samsung Sharp Sans Regular" pitchFamily="2" charset="77"/>
                <a:ea typeface="iCiel Samsung Sharp Sans Regular" pitchFamily="2" charset="77"/>
                <a:cs typeface="iCiel Samsung Sharp Sans Regular" pitchFamily="2" charset="77"/>
              </a:rPr>
              <a:t>End of</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500" b="1" u="none" strike="noStrike" kern="1200" cap="none" spc="0" normalizeH="0" baseline="0" noProof="0" dirty="0">
                <a:ln>
                  <a:noFill/>
                </a:ln>
                <a:solidFill>
                  <a:prstClr val="white"/>
                </a:solidFill>
                <a:effectLst/>
                <a:uLnTx/>
                <a:uFillTx/>
                <a:latin typeface="iCiel Samsung Sharp Sans Regular" pitchFamily="2" charset="77"/>
                <a:ea typeface="iCiel Samsung Sharp Sans Regular" pitchFamily="2" charset="77"/>
                <a:cs typeface="iCiel Samsung Sharp Sans Regular" pitchFamily="2" charset="77"/>
              </a:rPr>
              <a:t>Document</a:t>
            </a:r>
          </a:p>
        </p:txBody>
      </p:sp>
    </p:spTree>
    <p:extLst>
      <p:ext uri="{BB962C8B-B14F-4D97-AF65-F5344CB8AC3E}">
        <p14:creationId xmlns:p14="http://schemas.microsoft.com/office/powerpoint/2010/main" val="29037022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59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endParaRPr lang="ko-KR" altLang="en-US"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b="1" dirty="0">
                <a:solidFill>
                  <a:schemeClr val="tx1">
                    <a:lumMod val="85000"/>
                    <a:lumOff val="15000"/>
                  </a:schemeClr>
                </a:solidFill>
                <a:latin typeface="SamsungOne-400" panose="020B0503030303020204" pitchFamily="34" charset="0"/>
                <a:ea typeface="SamsungOne-400" panose="020B0503030303020204" pitchFamily="34" charset="0"/>
              </a:rPr>
              <a:t>Phân cụm theo thứ bậc: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Chia rẽ và kết tụ</a:t>
            </a:r>
          </a:p>
          <a:p>
            <a:pPr marL="182563" indent="-182563">
              <a:spcAft>
                <a:spcPts val="400"/>
              </a:spcAft>
              <a:buClr>
                <a:srgbClr val="193EB0"/>
              </a:buClr>
              <a:buFont typeface="SamsungOne 400" panose="020B0503030303020204" pitchFamily="34" charset="0"/>
              <a:buChar char="‣"/>
            </a:pPr>
            <a:r>
              <a:rPr lang="vi-VN" altLang="ko-KR" sz="1300" b="1" dirty="0">
                <a:solidFill>
                  <a:schemeClr val="tx1">
                    <a:lumMod val="85000"/>
                    <a:lumOff val="15000"/>
                  </a:schemeClr>
                </a:solidFill>
                <a:latin typeface="SamsungOne-400" panose="020B0503030303020204" pitchFamily="34" charset="0"/>
                <a:ea typeface="SamsungOne-400" panose="020B0503030303020204" pitchFamily="34" charset="0"/>
              </a:rPr>
              <a:t>Phân cụm không theo thứ bậc: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số lượng cụm được xác định trước</a:t>
            </a:r>
            <a:endParaRPr lang="ko-KR" altLang="en-US"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grpSp>
        <p:nvGrpSpPr>
          <p:cNvPr id="13" name="그룹 12"/>
          <p:cNvGrpSpPr/>
          <p:nvPr/>
        </p:nvGrpSpPr>
        <p:grpSpPr>
          <a:xfrm>
            <a:off x="1495028" y="2924944"/>
            <a:ext cx="6720780" cy="2210936"/>
            <a:chOff x="1495028" y="3095760"/>
            <a:chExt cx="6720780" cy="2210936"/>
          </a:xfrm>
        </p:grpSpPr>
        <p:sp>
          <p:nvSpPr>
            <p:cNvPr id="14" name="모서리가 둥근 직사각형 13"/>
            <p:cNvSpPr/>
            <p:nvPr/>
          </p:nvSpPr>
          <p:spPr>
            <a:xfrm>
              <a:off x="3799284" y="3095760"/>
              <a:ext cx="2086658" cy="429684"/>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err="1">
                  <a:solidFill>
                    <a:schemeClr val="tx1"/>
                  </a:solidFill>
                  <a:latin typeface="SamsungOne-400" panose="020B0503030303020204" pitchFamily="34" charset="0"/>
                </a:rPr>
                <a:t>Phân</a:t>
              </a:r>
              <a:r>
                <a:rPr lang="en-US" altLang="ko-KR" sz="1400" b="1" dirty="0">
                  <a:solidFill>
                    <a:schemeClr val="tx1"/>
                  </a:solidFill>
                  <a:latin typeface="SamsungOne-400" panose="020B0503030303020204" pitchFamily="34" charset="0"/>
                </a:rPr>
                <a:t> </a:t>
              </a:r>
              <a:r>
                <a:rPr lang="en-US" altLang="ko-KR" sz="1400" b="1" dirty="0" err="1">
                  <a:solidFill>
                    <a:schemeClr val="tx1"/>
                  </a:solidFill>
                  <a:latin typeface="SamsungOne-400" panose="020B0503030303020204" pitchFamily="34" charset="0"/>
                </a:rPr>
                <a:t>cụm</a:t>
              </a:r>
              <a:endParaRPr lang="en-US" sz="1400" b="1" dirty="0">
                <a:solidFill>
                  <a:schemeClr val="tx1"/>
                </a:solidFill>
                <a:latin typeface="SamsungOne-400" panose="020B0503030303020204" pitchFamily="34" charset="0"/>
              </a:endParaRPr>
            </a:p>
          </p:txBody>
        </p:sp>
        <p:grpSp>
          <p:nvGrpSpPr>
            <p:cNvPr id="15" name="그룹 14"/>
            <p:cNvGrpSpPr/>
            <p:nvPr/>
          </p:nvGrpSpPr>
          <p:grpSpPr>
            <a:xfrm>
              <a:off x="1495028" y="4041183"/>
              <a:ext cx="2688332" cy="1265513"/>
              <a:chOff x="726226" y="5278903"/>
              <a:chExt cx="3649122" cy="1265513"/>
            </a:xfrm>
          </p:grpSpPr>
          <p:sp>
            <p:nvSpPr>
              <p:cNvPr id="21" name="직사각형 20"/>
              <p:cNvSpPr/>
              <p:nvPr/>
            </p:nvSpPr>
            <p:spPr>
              <a:xfrm>
                <a:off x="726226" y="5278903"/>
                <a:ext cx="3649122"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latin typeface="SamsungOne-400" panose="020B0503030303020204" pitchFamily="34" charset="0"/>
                    <a:ea typeface="SamsungOne-400" panose="020B0503030303020204" pitchFamily="34" charset="0"/>
                  </a:rPr>
                  <a:t>Theo </a:t>
                </a:r>
                <a:r>
                  <a:rPr lang="en-US" sz="1300" b="1" dirty="0" err="1">
                    <a:solidFill>
                      <a:schemeClr val="bg1"/>
                    </a:solidFill>
                    <a:latin typeface="SamsungOne-400" panose="020B0503030303020204" pitchFamily="34" charset="0"/>
                    <a:ea typeface="SamsungOne-400" panose="020B0503030303020204" pitchFamily="34" charset="0"/>
                  </a:rPr>
                  <a:t>thứ</a:t>
                </a:r>
                <a:r>
                  <a:rPr lang="en-US" sz="1300" b="1" dirty="0">
                    <a:solidFill>
                      <a:schemeClr val="bg1"/>
                    </a:solidFill>
                    <a:latin typeface="SamsungOne-400" panose="020B0503030303020204" pitchFamily="34" charset="0"/>
                    <a:ea typeface="SamsungOne-400" panose="020B0503030303020204" pitchFamily="34" charset="0"/>
                  </a:rPr>
                  <a:t> </a:t>
                </a:r>
                <a:r>
                  <a:rPr lang="en-US" sz="1300" b="1" dirty="0" err="1">
                    <a:solidFill>
                      <a:schemeClr val="bg1"/>
                    </a:solidFill>
                    <a:latin typeface="SamsungOne-400" panose="020B0503030303020204" pitchFamily="34" charset="0"/>
                    <a:ea typeface="SamsungOne-400" panose="020B0503030303020204" pitchFamily="34" charset="0"/>
                  </a:rPr>
                  <a:t>bậc</a:t>
                </a:r>
                <a:endParaRPr lang="en-US" sz="1300" b="1" dirty="0">
                  <a:solidFill>
                    <a:schemeClr val="bg1"/>
                  </a:solidFill>
                  <a:latin typeface="SamsungOne-400" panose="020B0503030303020204" pitchFamily="34" charset="0"/>
                </a:endParaRPr>
              </a:p>
            </p:txBody>
          </p:sp>
          <p:sp>
            <p:nvSpPr>
              <p:cNvPr id="22" name="직사각형 21"/>
              <p:cNvSpPr/>
              <p:nvPr/>
            </p:nvSpPr>
            <p:spPr>
              <a:xfrm>
                <a:off x="726226" y="5629418"/>
                <a:ext cx="3649122" cy="914998"/>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1300" dirty="0">
                    <a:solidFill>
                      <a:schemeClr val="tx1"/>
                    </a:solidFill>
                    <a:latin typeface="SamsungOne-400" panose="020B0503030303020204" pitchFamily="34" charset="0"/>
                  </a:rPr>
                  <a:t>Liên kết đơn, liên kết hoàn chỉnh, liên kết trung bình,</a:t>
                </a:r>
              </a:p>
              <a:p>
                <a:pPr algn="ctr"/>
                <a:r>
                  <a:rPr lang="vi-VN" altLang="ko-KR" sz="1300" dirty="0">
                    <a:solidFill>
                      <a:schemeClr val="tx1"/>
                    </a:solidFill>
                    <a:latin typeface="SamsungOne-400" panose="020B0503030303020204" pitchFamily="34" charset="0"/>
                  </a:rPr>
                  <a:t>dựa trên trung tâm, phương pháp của Ward</a:t>
                </a:r>
                <a:endParaRPr lang="en-US" sz="1300" dirty="0">
                  <a:solidFill>
                    <a:schemeClr val="tx1"/>
                  </a:solidFill>
                  <a:latin typeface="SamsungOne-400" panose="020B0503030303020204" pitchFamily="34" charset="0"/>
                </a:endParaRPr>
              </a:p>
            </p:txBody>
          </p:sp>
        </p:grpSp>
        <p:grpSp>
          <p:nvGrpSpPr>
            <p:cNvPr id="16" name="그룹 15"/>
            <p:cNvGrpSpPr/>
            <p:nvPr/>
          </p:nvGrpSpPr>
          <p:grpSpPr>
            <a:xfrm>
              <a:off x="5527476" y="4034337"/>
              <a:ext cx="2688332" cy="1272359"/>
              <a:chOff x="726226" y="5278903"/>
              <a:chExt cx="3649122" cy="1272359"/>
            </a:xfrm>
          </p:grpSpPr>
          <p:sp>
            <p:nvSpPr>
              <p:cNvPr id="19" name="직사각형 18"/>
              <p:cNvSpPr/>
              <p:nvPr/>
            </p:nvSpPr>
            <p:spPr>
              <a:xfrm>
                <a:off x="726226" y="5278903"/>
                <a:ext cx="3649122"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err="1">
                    <a:solidFill>
                      <a:schemeClr val="bg1"/>
                    </a:solidFill>
                    <a:latin typeface="SamsungOne-400" panose="020B0503030303020204" pitchFamily="34" charset="0"/>
                    <a:ea typeface="SamsungOne-400" panose="020B0503030303020204" pitchFamily="34" charset="0"/>
                  </a:rPr>
                  <a:t>Không</a:t>
                </a:r>
                <a:r>
                  <a:rPr lang="en-US" altLang="ko-KR" sz="1300" b="1" dirty="0">
                    <a:solidFill>
                      <a:schemeClr val="bg1"/>
                    </a:solidFill>
                    <a:latin typeface="SamsungOne-400" panose="020B0503030303020204" pitchFamily="34" charset="0"/>
                    <a:ea typeface="SamsungOne-400" panose="020B0503030303020204" pitchFamily="34" charset="0"/>
                  </a:rPr>
                  <a:t> </a:t>
                </a:r>
                <a:r>
                  <a:rPr lang="en-US" altLang="ko-KR" sz="1300" b="1" dirty="0" err="1">
                    <a:solidFill>
                      <a:schemeClr val="bg1"/>
                    </a:solidFill>
                    <a:latin typeface="SamsungOne-400" panose="020B0503030303020204" pitchFamily="34" charset="0"/>
                    <a:ea typeface="SamsungOne-400" panose="020B0503030303020204" pitchFamily="34" charset="0"/>
                  </a:rPr>
                  <a:t>theo</a:t>
                </a:r>
                <a:r>
                  <a:rPr lang="en-US" altLang="ko-KR" sz="1300" b="1" dirty="0">
                    <a:solidFill>
                      <a:schemeClr val="bg1"/>
                    </a:solidFill>
                    <a:latin typeface="SamsungOne-400" panose="020B0503030303020204" pitchFamily="34" charset="0"/>
                    <a:ea typeface="SamsungOne-400" panose="020B0503030303020204" pitchFamily="34" charset="0"/>
                  </a:rPr>
                  <a:t> </a:t>
                </a:r>
                <a:r>
                  <a:rPr lang="en-US" altLang="ko-KR" sz="1300" b="1" dirty="0" err="1">
                    <a:solidFill>
                      <a:schemeClr val="bg1"/>
                    </a:solidFill>
                    <a:latin typeface="SamsungOne-400" panose="020B0503030303020204" pitchFamily="34" charset="0"/>
                    <a:ea typeface="SamsungOne-400" panose="020B0503030303020204" pitchFamily="34" charset="0"/>
                  </a:rPr>
                  <a:t>thứ</a:t>
                </a:r>
                <a:r>
                  <a:rPr lang="en-US" altLang="ko-KR" sz="1300" b="1" dirty="0">
                    <a:solidFill>
                      <a:schemeClr val="bg1"/>
                    </a:solidFill>
                    <a:latin typeface="SamsungOne-400" panose="020B0503030303020204" pitchFamily="34" charset="0"/>
                    <a:ea typeface="SamsungOne-400" panose="020B0503030303020204" pitchFamily="34" charset="0"/>
                  </a:rPr>
                  <a:t> </a:t>
                </a:r>
                <a:r>
                  <a:rPr lang="en-US" altLang="ko-KR" sz="1300" b="1" dirty="0" err="1">
                    <a:solidFill>
                      <a:schemeClr val="bg1"/>
                    </a:solidFill>
                    <a:latin typeface="SamsungOne-400" panose="020B0503030303020204" pitchFamily="34" charset="0"/>
                    <a:ea typeface="SamsungOne-400" panose="020B0503030303020204" pitchFamily="34" charset="0"/>
                  </a:rPr>
                  <a:t>bậc</a:t>
                </a:r>
                <a:endParaRPr lang="en-US" altLang="x-none" sz="1300" b="1" dirty="0">
                  <a:solidFill>
                    <a:schemeClr val="bg1"/>
                  </a:solidFill>
                  <a:latin typeface="SamsungOne-400" panose="020B0503030303020204" pitchFamily="34" charset="0"/>
                  <a:ea typeface="SamsungOne-400" panose="020B0503030303020204" pitchFamily="34" charset="0"/>
                </a:endParaRPr>
              </a:p>
            </p:txBody>
          </p:sp>
          <p:sp>
            <p:nvSpPr>
              <p:cNvPr id="20" name="직사각형 19"/>
              <p:cNvSpPr/>
              <p:nvPr/>
            </p:nvSpPr>
            <p:spPr>
              <a:xfrm>
                <a:off x="726226" y="5629418"/>
                <a:ext cx="3649122" cy="921844"/>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SamsungOne-400" panose="020B0503030303020204" pitchFamily="34" charset="0"/>
                  </a:rPr>
                  <a:t>K-means, </a:t>
                </a:r>
                <a:r>
                  <a:rPr lang="en-US" altLang="ko-KR" sz="1300" dirty="0" err="1">
                    <a:solidFill>
                      <a:schemeClr val="tx1"/>
                    </a:solidFill>
                    <a:latin typeface="SamsungOne-400" panose="020B0503030303020204" pitchFamily="34" charset="0"/>
                  </a:rPr>
                  <a:t>mạng</a:t>
                </a:r>
                <a:r>
                  <a:rPr lang="en-US" altLang="ko-KR" sz="1300" dirty="0">
                    <a:solidFill>
                      <a:schemeClr val="tx1"/>
                    </a:solidFill>
                    <a:latin typeface="SamsungOne-400" panose="020B0503030303020204" pitchFamily="34" charset="0"/>
                  </a:rPr>
                  <a:t> </a:t>
                </a:r>
                <a:r>
                  <a:rPr lang="en-US" altLang="ko-KR" sz="1300" dirty="0" err="1">
                    <a:solidFill>
                      <a:schemeClr val="tx1"/>
                    </a:solidFill>
                    <a:latin typeface="SamsungOne-400" panose="020B0503030303020204" pitchFamily="34" charset="0"/>
                  </a:rPr>
                  <a:t>Kohonen</a:t>
                </a:r>
                <a:endParaRPr lang="en-US" sz="1300" dirty="0">
                  <a:solidFill>
                    <a:schemeClr val="tx1"/>
                  </a:solidFill>
                  <a:latin typeface="SamsungOne-400" panose="020B0503030303020204" pitchFamily="34" charset="0"/>
                </a:endParaRPr>
              </a:p>
            </p:txBody>
          </p:sp>
        </p:grpSp>
        <p:cxnSp>
          <p:nvCxnSpPr>
            <p:cNvPr id="17" name="꺾인 연결선 16"/>
            <p:cNvCxnSpPr>
              <a:stCxn id="14" idx="2"/>
              <a:endCxn id="21" idx="0"/>
            </p:cNvCxnSpPr>
            <p:nvPr/>
          </p:nvCxnSpPr>
          <p:spPr>
            <a:xfrm rot="5400000">
              <a:off x="3583035" y="2781604"/>
              <a:ext cx="515739" cy="200341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14" idx="2"/>
              <a:endCxn id="19" idx="0"/>
            </p:cNvCxnSpPr>
            <p:nvPr/>
          </p:nvCxnSpPr>
          <p:spPr>
            <a:xfrm rot="16200000" flipH="1">
              <a:off x="5602681" y="2765375"/>
              <a:ext cx="508893" cy="202902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89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Loại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endParaRPr lang="ko-KR" altLang="en-US"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545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Nói chung, phân tích phân cụm được phân thành phân cụm theo thứ bậc, phân cụm không theo thứ bậc hoặc phân cụm dựa trên phân vùng.</a:t>
            </a:r>
            <a:endParaRPr lang="en-US" altLang="ko-KR" sz="1300" dirty="0">
              <a:solidFill>
                <a:schemeClr val="tx1"/>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graphicFrame>
        <p:nvGraphicFramePr>
          <p:cNvPr id="23" name="Table 13">
            <a:extLst>
              <a:ext uri="{FF2B5EF4-FFF2-40B4-BE49-F238E27FC236}">
                <a16:creationId xmlns:a16="http://schemas.microsoft.com/office/drawing/2014/main" id="{29A93034-4EBA-4356-861C-ECFA24F08E75}"/>
              </a:ext>
            </a:extLst>
          </p:cNvPr>
          <p:cNvGraphicFramePr>
            <a:graphicFrameLocks noGrp="1"/>
          </p:cNvGraphicFramePr>
          <p:nvPr>
            <p:extLst>
              <p:ext uri="{D42A27DB-BD31-4B8C-83A1-F6EECF244321}">
                <p14:modId xmlns:p14="http://schemas.microsoft.com/office/powerpoint/2010/main" val="2908557926"/>
              </p:ext>
            </p:extLst>
          </p:nvPr>
        </p:nvGraphicFramePr>
        <p:xfrm>
          <a:off x="711200" y="2348880"/>
          <a:ext cx="8704708" cy="2952330"/>
        </p:xfrm>
        <a:graphic>
          <a:graphicData uri="http://schemas.openxmlformats.org/drawingml/2006/table">
            <a:tbl>
              <a:tblPr firstRow="1" bandRow="1">
                <a:tableStyleId>{5940675A-B579-460E-94D1-54222C63F5DA}</a:tableStyleId>
              </a:tblPr>
              <a:tblGrid>
                <a:gridCol w="2650055">
                  <a:extLst>
                    <a:ext uri="{9D8B030D-6E8A-4147-A177-3AD203B41FA5}">
                      <a16:colId xmlns:a16="http://schemas.microsoft.com/office/drawing/2014/main" val="20000"/>
                    </a:ext>
                  </a:extLst>
                </a:gridCol>
                <a:gridCol w="6054653">
                  <a:extLst>
                    <a:ext uri="{9D8B030D-6E8A-4147-A177-3AD203B41FA5}">
                      <a16:colId xmlns:a16="http://schemas.microsoft.com/office/drawing/2014/main" val="20001"/>
                    </a:ext>
                  </a:extLst>
                </a:gridCol>
              </a:tblGrid>
              <a:tr h="295233">
                <a:tc rowSpan="5">
                  <a:txBody>
                    <a:bodyPr/>
                    <a:lstStyle/>
                    <a:p>
                      <a:pPr algn="ctr"/>
                      <a:r>
                        <a:rPr lang="en-US" altLang="ko-KR" sz="1200" dirty="0" err="1">
                          <a:solidFill>
                            <a:schemeClr val="tx1"/>
                          </a:solidFill>
                          <a:latin typeface="SamsungOne-400" panose="020B0503030303020204" pitchFamily="34" charset="0"/>
                          <a:ea typeface="SamsungOne-400" panose="020B0503030303020204" pitchFamily="34" charset="0"/>
                        </a:rPr>
                        <a:t>Phân</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cụm</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không</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theo</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thứ</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bậc</a:t>
                      </a:r>
                      <a:endParaRPr lang="en-US" altLang="ko-KR" sz="1200" dirty="0">
                        <a:solidFill>
                          <a:schemeClr val="tx1"/>
                        </a:solidFill>
                        <a:latin typeface="SamsungOne-400" panose="020B0503030303020204" pitchFamily="34" charset="0"/>
                        <a:ea typeface="SamsungOne-400" panose="020B0503030303020204" pitchFamily="34" charset="0"/>
                      </a:endParaRPr>
                    </a:p>
                    <a:p>
                      <a:pPr algn="ctr"/>
                      <a:r>
                        <a:rPr lang="en-US" altLang="ko-KR" sz="1200" dirty="0">
                          <a:solidFill>
                            <a:schemeClr val="tx1"/>
                          </a:solidFill>
                          <a:latin typeface="SamsungOne-400" panose="020B0503030303020204" pitchFamily="34" charset="0"/>
                          <a:ea typeface="SamsungOne-400" panose="020B0503030303020204" pitchFamily="34" charset="0"/>
                        </a:rPr>
                        <a:t>(</a:t>
                      </a:r>
                      <a:r>
                        <a:rPr lang="en-US" altLang="ko-KR" sz="1200" dirty="0" err="1">
                          <a:solidFill>
                            <a:schemeClr val="tx1"/>
                          </a:solidFill>
                          <a:latin typeface="SamsungOne-400" panose="020B0503030303020204" pitchFamily="34" charset="0"/>
                          <a:ea typeface="SamsungOne-400" panose="020B0503030303020204" pitchFamily="34" charset="0"/>
                        </a:rPr>
                        <a:t>Phân</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cụm</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dựa</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trên</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phân</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vùng</a:t>
                      </a:r>
                      <a:r>
                        <a:rPr lang="en-US" altLang="ko-KR" sz="1200" dirty="0">
                          <a:solidFill>
                            <a:schemeClr val="tx1"/>
                          </a:solidFill>
                          <a:latin typeface="SamsungOne-400" panose="020B0503030303020204" pitchFamily="34" charset="0"/>
                          <a:ea typeface="SamsungOne-400" panose="020B0503030303020204" pitchFamily="34" charset="0"/>
                        </a:rPr>
                        <a:t>)</a:t>
                      </a:r>
                      <a:endParaRPr lang="en-US" sz="1200" dirty="0">
                        <a:latin typeface="SamsungOne-400" panose="020B0503030303020204" pitchFamily="34" charset="0"/>
                        <a:ea typeface="SamsungOne-400" panose="020B0503030303020204" pitchFamily="34" charset="0"/>
                      </a:endParaRPr>
                    </a:p>
                  </a:txBody>
                  <a:tcPr marL="91427" marR="91427" marT="34279" marB="34279"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429A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en-US" altLang="ko-KR" sz="1200" dirty="0" err="1">
                          <a:latin typeface="SamsungOne-400" panose="020B0503030303020204" pitchFamily="34" charset="0"/>
                          <a:ea typeface="SamsungOne-400" panose="020B0503030303020204" pitchFamily="34" charset="0"/>
                        </a:rPr>
                        <a:t>phân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cụm</a:t>
                      </a:r>
                      <a:r>
                        <a:rPr lang="en-US" altLang="ko-KR" sz="1200" dirty="0">
                          <a:latin typeface="SamsungOne-400" panose="020B0503030303020204" pitchFamily="34" charset="0"/>
                          <a:ea typeface="SamsungOne-400" panose="020B0503030303020204" pitchFamily="34" charset="0"/>
                        </a:rPr>
                        <a:t> K-Means</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429A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492055">
                <a:tc vMerge="1">
                  <a:txBody>
                    <a:bodyPr/>
                    <a:lstStyle/>
                    <a:p>
                      <a:endParaRPr lang="en-US"/>
                    </a:p>
                  </a:txBody>
                  <a:tcPr marL="91427" marR="91427" marT="34279" marB="3427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latinLnBrk="1"/>
                      <a:r>
                        <a:rPr lang="vi-VN" altLang="ko-KR" sz="1200" dirty="0">
                          <a:latin typeface="SamsungOne-400" panose="020B0503030303020204" pitchFamily="34" charset="0"/>
                          <a:ea typeface="SamsungOne-400" panose="020B0503030303020204" pitchFamily="34" charset="0"/>
                        </a:rPr>
                        <a:t>Phân cụm K-Medoids hoặc PAM (Phương pháp phân vùng xung quanh</a:t>
                      </a:r>
                      <a:r>
                        <a:rPr lang="en-US" altLang="ko-KR" sz="1200" dirty="0">
                          <a:latin typeface="SamsungOne-400" panose="020B0503030303020204" pitchFamily="34" charset="0"/>
                          <a:ea typeface="SamsungOne-400" panose="020B0503030303020204" pitchFamily="34" charset="0"/>
                        </a:rPr>
                        <a:t>)</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492055">
                <a:tc vMerge="1">
                  <a:txBody>
                    <a:bodyPr/>
                    <a:lstStyle/>
                    <a:p>
                      <a:endParaRPr lang="en-US"/>
                    </a:p>
                  </a:txBody>
                  <a:tcPr marL="91427" marR="91427" marT="34279" marB="3427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latinLnBrk="1"/>
                      <a:r>
                        <a:rPr lang="en-US" altLang="ko-KR" sz="1200" dirty="0">
                          <a:latin typeface="SamsungOne-400" panose="020B0503030303020204" pitchFamily="34" charset="0"/>
                          <a:ea typeface="SamsungOne-400" panose="020B0503030303020204" pitchFamily="34" charset="0"/>
                        </a:rPr>
                        <a:t>DBSCAN (</a:t>
                      </a:r>
                      <a:r>
                        <a:rPr lang="en-US" altLang="ko-KR" sz="1200" dirty="0" err="1">
                          <a:latin typeface="SamsungOne-400" panose="020B0503030303020204" pitchFamily="34" charset="0"/>
                          <a:ea typeface="SamsungOne-400" panose="020B0503030303020204" pitchFamily="34" charset="0"/>
                        </a:rPr>
                        <a:t>Phân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cụm</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ứng</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dụng</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không</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gian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dựa</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trên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mật</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độ</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có</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tiếng</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ồn</a:t>
                      </a:r>
                      <a:r>
                        <a:rPr lang="en-US" altLang="ko-KR" sz="1200" dirty="0">
                          <a:latin typeface="SamsungOne-400" panose="020B0503030303020204" pitchFamily="34" charset="0"/>
                          <a:ea typeface="SamsungOne-400" panose="020B0503030303020204" pitchFamily="34" charset="0"/>
                        </a:rPr>
                        <a:t>)</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295233">
                <a:tc vMerge="1">
                  <a:txBody>
                    <a:bodyPr/>
                    <a:lstStyle/>
                    <a:p>
                      <a:endParaRPr lang="en-US"/>
                    </a:p>
                  </a:txBody>
                  <a:tcPr marL="91427" marR="91427" marT="34279" marB="3427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latinLnBrk="1"/>
                      <a:r>
                        <a:rPr lang="en-US" altLang="ko-KR" sz="1200" dirty="0" err="1">
                          <a:latin typeface="SamsungOne-400" panose="020B0503030303020204" pitchFamily="34" charset="0"/>
                          <a:ea typeface="SamsungOne-400" panose="020B0503030303020204" pitchFamily="34" charset="0"/>
                        </a:rPr>
                        <a:t>Bản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đồ</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tự</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tổ</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chức</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295233">
                <a:tc vMerge="1">
                  <a:txBody>
                    <a:bodyPr/>
                    <a:lstStyle/>
                    <a:p>
                      <a:endParaRPr lang="en-US" dirty="0"/>
                    </a:p>
                  </a:txBody>
                  <a:tcPr marL="91427" marR="91427" marT="34279" marB="3427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latinLnBrk="1"/>
                      <a:r>
                        <a:rPr lang="en-US" altLang="ko-KR" sz="1200" dirty="0" err="1">
                          <a:latin typeface="SamsungOne-400" panose="020B0503030303020204" pitchFamily="34" charset="0"/>
                          <a:ea typeface="SamsungOne-400" panose="020B0503030303020204" pitchFamily="34" charset="0"/>
                        </a:rPr>
                        <a:t>Phân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cụm</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mờ</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492055">
                <a:tc rowSpan="2">
                  <a:txBody>
                    <a:bodyPr/>
                    <a:lstStyle/>
                    <a:p>
                      <a:pPr algn="ctr"/>
                      <a:r>
                        <a:rPr lang="en-US" altLang="ko-KR" sz="1200" dirty="0" err="1">
                          <a:solidFill>
                            <a:schemeClr val="tx1"/>
                          </a:solidFill>
                          <a:latin typeface="SamsungOne-400" panose="020B0503030303020204" pitchFamily="34" charset="0"/>
                          <a:ea typeface="SamsungOne-400" panose="020B0503030303020204" pitchFamily="34" charset="0"/>
                        </a:rPr>
                        <a:t>Phân</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cụm</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theo</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cấp</a:t>
                      </a:r>
                      <a:r>
                        <a:rPr lang="en-US" altLang="ko-KR" sz="1200" dirty="0">
                          <a:solidFill>
                            <a:schemeClr val="tx1"/>
                          </a:solidFill>
                          <a:latin typeface="SamsungOne-400" panose="020B0503030303020204" pitchFamily="34" charset="0"/>
                          <a:ea typeface="SamsungOne-400" panose="020B0503030303020204" pitchFamily="34" charset="0"/>
                        </a:rPr>
                        <a:t> </a:t>
                      </a:r>
                      <a:r>
                        <a:rPr lang="en-US" altLang="ko-KR" sz="1200" dirty="0" err="1">
                          <a:solidFill>
                            <a:schemeClr val="tx1"/>
                          </a:solidFill>
                          <a:latin typeface="SamsungOne-400" panose="020B0503030303020204" pitchFamily="34" charset="0"/>
                          <a:ea typeface="SamsungOne-400" panose="020B0503030303020204" pitchFamily="34" charset="0"/>
                        </a:rPr>
                        <a:t>bậc</a:t>
                      </a:r>
                      <a:endParaRPr lang="en-US" sz="1200" dirty="0">
                        <a:latin typeface="SamsungOne-400" panose="020B0503030303020204" pitchFamily="34" charset="0"/>
                        <a:ea typeface="SamsungOne-400" panose="020B0503030303020204" pitchFamily="34" charset="0"/>
                      </a:endParaRPr>
                    </a:p>
                  </a:txBody>
                  <a:tcPr marL="91427" marR="91427" marT="34279" marB="34279"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vi-VN" altLang="ko-KR" sz="1200" dirty="0">
                          <a:latin typeface="SamsungOne-400" panose="020B0503030303020204" pitchFamily="34" charset="0"/>
                          <a:ea typeface="SamsungOne-400" panose="020B0503030303020204" pitchFamily="34" charset="0"/>
                        </a:rPr>
                        <a:t>Phân cụm kết tụ hoặc từ dưới lên</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295233">
                <a:tc vMerge="1">
                  <a:txBody>
                    <a:bodyPr/>
                    <a:lstStyle/>
                    <a:p>
                      <a:endParaRPr lang="en-US" dirty="0"/>
                    </a:p>
                  </a:txBody>
                  <a:tcPr marL="91427" marR="91427" marT="34279" marB="3427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latinLnBrk="1"/>
                      <a:r>
                        <a:rPr lang="en-US" altLang="ko-KR" sz="1200" dirty="0">
                          <a:latin typeface="SamsungOne-400" panose="020B0503030303020204" pitchFamily="34" charset="0"/>
                          <a:ea typeface="SamsungOne-400" panose="020B0503030303020204" pitchFamily="34" charset="0"/>
                        </a:rPr>
                        <a:t>Chia </a:t>
                      </a:r>
                      <a:r>
                        <a:rPr lang="en-US" altLang="ko-KR" sz="1200" dirty="0" err="1">
                          <a:latin typeface="SamsungOne-400" panose="020B0503030303020204" pitchFamily="34" charset="0"/>
                          <a:ea typeface="SamsungOne-400" panose="020B0503030303020204" pitchFamily="34" charset="0"/>
                        </a:rPr>
                        <a:t>nhóm</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hoặc</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phân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cụm</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từ</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trên</a:t>
                      </a:r>
                      <a:r>
                        <a:rPr lang="en-US" altLang="ko-KR" sz="1200" dirty="0">
                          <a:latin typeface="SamsungOne-400" panose="020B0503030303020204" pitchFamily="34" charset="0"/>
                          <a:ea typeface="SamsungOne-400" panose="020B0503030303020204" pitchFamily="34" charset="0"/>
                        </a:rPr>
                        <a:t> </a:t>
                      </a:r>
                      <a:r>
                        <a:rPr lang="en-US" altLang="ko-KR" sz="1200" dirty="0" err="1">
                          <a:latin typeface="SamsungOne-400" panose="020B0503030303020204" pitchFamily="34" charset="0"/>
                          <a:ea typeface="SamsungOne-400" panose="020B0503030303020204" pitchFamily="34" charset="0"/>
                        </a:rPr>
                        <a:t>xuống</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295233">
                <a:tc>
                  <a:txBody>
                    <a:bodyPr/>
                    <a:lstStyle/>
                    <a:p>
                      <a:pPr algn="ctr" latinLnBrk="1"/>
                      <a:r>
                        <a:rPr lang="en-US" altLang="ko-KR" sz="1200" dirty="0" err="1">
                          <a:latin typeface="SamsungOne-400" panose="020B0503030303020204" pitchFamily="34" charset="0"/>
                        </a:rPr>
                        <a:t>Phân</a:t>
                      </a:r>
                      <a:r>
                        <a:rPr lang="en-US" altLang="ko-KR" sz="1200" dirty="0">
                          <a:latin typeface="SamsungOne-400" panose="020B0503030303020204" pitchFamily="34" charset="0"/>
                        </a:rPr>
                        <a:t> </a:t>
                      </a:r>
                      <a:r>
                        <a:rPr lang="en-US" altLang="ko-KR" sz="1200" dirty="0" err="1">
                          <a:latin typeface="SamsungOne-400" panose="020B0503030303020204" pitchFamily="34" charset="0"/>
                        </a:rPr>
                        <a:t>cụm</a:t>
                      </a:r>
                      <a:r>
                        <a:rPr lang="en-US" altLang="ko-KR" sz="1200" dirty="0">
                          <a:latin typeface="SamsungOne-400" panose="020B0503030303020204" pitchFamily="34" charset="0"/>
                        </a:rPr>
                        <a:t> </a:t>
                      </a:r>
                      <a:r>
                        <a:rPr lang="en-US" altLang="ko-KR" sz="1200" dirty="0" err="1">
                          <a:latin typeface="SamsungOne-400" panose="020B0503030303020204" pitchFamily="34" charset="0"/>
                        </a:rPr>
                        <a:t>phân</a:t>
                      </a:r>
                      <a:r>
                        <a:rPr lang="en-US" altLang="ko-KR" sz="1200" dirty="0">
                          <a:latin typeface="SamsungOne-400" panose="020B0503030303020204" pitchFamily="34" charset="0"/>
                        </a:rPr>
                        <a:t> </a:t>
                      </a:r>
                      <a:r>
                        <a:rPr lang="en-US" altLang="ko-KR" sz="1200" dirty="0" err="1">
                          <a:latin typeface="SamsungOne-400" panose="020B0503030303020204" pitchFamily="34" charset="0"/>
                        </a:rPr>
                        <a:t>phối</a:t>
                      </a:r>
                      <a:r>
                        <a:rPr lang="en-US" altLang="ko-KR" sz="1200" dirty="0">
                          <a:latin typeface="SamsungOne-400" panose="020B0503030303020204" pitchFamily="34" charset="0"/>
                        </a:rPr>
                        <a:t> </a:t>
                      </a:r>
                      <a:r>
                        <a:rPr lang="en-US" altLang="ko-KR" sz="1200" dirty="0" err="1">
                          <a:latin typeface="SamsungOne-400" panose="020B0503030303020204" pitchFamily="34" charset="0"/>
                        </a:rPr>
                        <a:t>hỗn</a:t>
                      </a:r>
                      <a:r>
                        <a:rPr lang="en-US" altLang="ko-KR" sz="1200" dirty="0">
                          <a:latin typeface="SamsungOne-400" panose="020B0503030303020204" pitchFamily="34" charset="0"/>
                        </a:rPr>
                        <a:t> </a:t>
                      </a:r>
                      <a:r>
                        <a:rPr lang="en-US" altLang="ko-KR" sz="1200" dirty="0" err="1">
                          <a:latin typeface="SamsungOne-400" panose="020B0503030303020204" pitchFamily="34" charset="0"/>
                        </a:rPr>
                        <a:t>hợp</a:t>
                      </a:r>
                      <a:endParaRPr lang="ko-KR" altLang="en-US" sz="1200" dirty="0">
                        <a:latin typeface="SamsungOne-400" panose="020B0503030303020204" pitchFamily="34" charset="0"/>
                      </a:endParaRPr>
                    </a:p>
                  </a:txBody>
                  <a:tcPr marL="91427" marR="91427" marT="34279" marB="34279"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en-US" altLang="ko-KR" sz="1200" dirty="0" err="1">
                          <a:latin typeface="SamsungOne-400" panose="020B0503030303020204" pitchFamily="34" charset="0"/>
                        </a:rPr>
                        <a:t>Mô</a:t>
                      </a:r>
                      <a:r>
                        <a:rPr lang="en-US" altLang="ko-KR" sz="1200" dirty="0">
                          <a:latin typeface="SamsungOne-400" panose="020B0503030303020204" pitchFamily="34" charset="0"/>
                        </a:rPr>
                        <a:t> </a:t>
                      </a:r>
                      <a:r>
                        <a:rPr lang="en-US" altLang="ko-KR" sz="1200" dirty="0" err="1">
                          <a:latin typeface="SamsungOne-400" panose="020B0503030303020204" pitchFamily="34" charset="0"/>
                        </a:rPr>
                        <a:t>hình</a:t>
                      </a:r>
                      <a:r>
                        <a:rPr lang="en-US" altLang="ko-KR" sz="1200" dirty="0">
                          <a:latin typeface="SamsungOne-400" panose="020B0503030303020204" pitchFamily="34" charset="0"/>
                        </a:rPr>
                        <a:t> </a:t>
                      </a:r>
                      <a:r>
                        <a:rPr lang="en-US" altLang="ko-KR" sz="1200" dirty="0" err="1">
                          <a:latin typeface="SamsungOne-400" panose="020B0503030303020204" pitchFamily="34" charset="0"/>
                        </a:rPr>
                        <a:t>hỗn</a:t>
                      </a:r>
                      <a:r>
                        <a:rPr lang="en-US" altLang="ko-KR" sz="1200" dirty="0">
                          <a:latin typeface="SamsungOne-400" panose="020B0503030303020204" pitchFamily="34" charset="0"/>
                        </a:rPr>
                        <a:t> </a:t>
                      </a:r>
                      <a:r>
                        <a:rPr lang="en-US" altLang="ko-KR" sz="1200" dirty="0" err="1">
                          <a:latin typeface="SamsungOne-400" panose="020B0503030303020204" pitchFamily="34" charset="0"/>
                        </a:rPr>
                        <a:t>hợp</a:t>
                      </a:r>
                      <a:r>
                        <a:rPr lang="en-US" altLang="ko-KR" sz="1200" dirty="0">
                          <a:latin typeface="SamsungOne-400" panose="020B0503030303020204" pitchFamily="34" charset="0"/>
                        </a:rPr>
                        <a:t> Gaussian</a:t>
                      </a:r>
                      <a:endParaRPr lang="ko-KR" altLang="en-US" sz="1200" dirty="0">
                        <a:latin typeface="SamsungOne-400" panose="020B0503030303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4963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Ứng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endParaRPr lang="ko-KR" altLang="en-US"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135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Xác định mô hình của các nhóm dữ liệu chưa biết trong phân tích dữ liệu tài chính</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Phát hiện mọi xâm nhập mạng (các hoạt động xâm nhập trái phép vào mạng máy tính)</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Nhận dạng đối tượng và khuôn mặt từ hình ảnh kỹ thuật số</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Nhóm các tài liệu, nhạc hoặc phim thành các chủ đề khác nhau</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Phân khúc khách hàng trong lĩnh vực marketing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Tree>
    <p:extLst>
      <p:ext uri="{BB962C8B-B14F-4D97-AF65-F5344CB8AC3E}">
        <p14:creationId xmlns:p14="http://schemas.microsoft.com/office/powerpoint/2010/main" val="236900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989683" y="3133792"/>
            <a:ext cx="89131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Phân</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cụm</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theo</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cấp</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bậc</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2.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3" name="그룹 2">
            <a:extLst>
              <a:ext uri="{FF2B5EF4-FFF2-40B4-BE49-F238E27FC236}">
                <a16:creationId xmlns:a16="http://schemas.microsoft.com/office/drawing/2014/main" id="{78C7822F-4A92-4B26-8069-24743E91C31D}"/>
              </a:ext>
            </a:extLst>
          </p:cNvPr>
          <p:cNvGrpSpPr/>
          <p:nvPr/>
        </p:nvGrpSpPr>
        <p:grpSpPr>
          <a:xfrm>
            <a:off x="1051307" y="3923538"/>
            <a:ext cx="5700472" cy="278128"/>
            <a:chOff x="1051307" y="4065033"/>
            <a:chExt cx="5700472" cy="278128"/>
          </a:xfrm>
        </p:grpSpPr>
        <p:sp>
          <p:nvSpPr>
            <p:cNvPr id="23" name="직사각형 22">
              <a:extLst>
                <a:ext uri="{FF2B5EF4-FFF2-40B4-BE49-F238E27FC236}">
                  <a16:creationId xmlns:a16="http://schemas.microsoft.com/office/drawing/2014/main" id="{8CEA84EE-1CFD-4B57-A1C8-06A1AB4ACA44}"/>
                </a:ext>
              </a:extLst>
            </p:cNvPr>
            <p:cNvSpPr/>
            <p:nvPr/>
          </p:nvSpPr>
          <p:spPr>
            <a:xfrm>
              <a:off x="1234128" y="4066162"/>
              <a:ext cx="551765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vi-VN" altLang="ko-KR" sz="1799" dirty="0">
                  <a:solidFill>
                    <a:prstClr val="black">
                      <a:lumMod val="75000"/>
                      <a:lumOff val="25000"/>
                    </a:prstClr>
                  </a:solidFill>
                  <a:latin typeface="SamsungOne-700" panose="020B0803030303020204" pitchFamily="34" charset="0"/>
                  <a:ea typeface="SamsungOne-700" panose="020B0803030303020204" pitchFamily="34" charset="0"/>
                </a:rPr>
                <a:t>2.1. </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P</a:t>
              </a:r>
              <a:r>
                <a:rPr kumimoji="1" lang="vi-VN" altLang="ko-KR" sz="1799" dirty="0">
                  <a:solidFill>
                    <a:prstClr val="black">
                      <a:lumMod val="75000"/>
                      <a:lumOff val="25000"/>
                    </a:prstClr>
                  </a:solidFill>
                  <a:latin typeface="SamsungOne-700" panose="020B0803030303020204" pitchFamily="34" charset="0"/>
                  <a:ea typeface="SamsungOne-700" panose="020B0803030303020204" pitchFamily="34" charset="0"/>
                </a:rPr>
                <a:t>hương pháp phân cấp</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4" name="직사각형 23">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spTree>
    <p:extLst>
      <p:ext uri="{BB962C8B-B14F-4D97-AF65-F5344CB8AC3E}">
        <p14:creationId xmlns:p14="http://schemas.microsoft.com/office/powerpoint/2010/main" val="118846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kumimoji="1" lang="en-US" altLang="ko-KR" sz="2400" dirty="0" err="1">
                <a:solidFill>
                  <a:prstClr val="black"/>
                </a:solidFill>
                <a:latin typeface="iCiel Samsung Sharp Sans Bold" pitchFamily="2" charset="0"/>
                <a:ea typeface="맑은 고딕" panose="020B0503020000020004" pitchFamily="50" charset="-127"/>
                <a:cs typeface="iCiel Samsung Sharp Sans Bold" pitchFamily="2" charset="0"/>
              </a:rPr>
              <a:t>Phương</a:t>
            </a:r>
            <a:r>
              <a:rPr kumimoji="1" lang="en-US" altLang="ko-KR" sz="24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2400" dirty="0" err="1">
                <a:solidFill>
                  <a:prstClr val="black"/>
                </a:solidFill>
                <a:latin typeface="iCiel Samsung Sharp Sans Bold" pitchFamily="2" charset="0"/>
                <a:ea typeface="맑은 고딕" panose="020B0503020000020004" pitchFamily="50" charset="-127"/>
                <a:cs typeface="iCiel Samsung Sharp Sans Bold" pitchFamily="2" charset="0"/>
              </a:rPr>
              <a:t>pháp</a:t>
            </a:r>
            <a:r>
              <a:rPr kumimoji="1" lang="en-US" altLang="ko-KR" sz="24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2400" dirty="0" err="1">
                <a:solidFill>
                  <a:prstClr val="black"/>
                </a:solidFill>
                <a:latin typeface="iCiel Samsung Sharp Sans Bold" pitchFamily="2" charset="0"/>
                <a:ea typeface="맑은 고딕" panose="020B0503020000020004" pitchFamily="50" charset="-127"/>
                <a:cs typeface="iCiel Samsung Sharp Sans Bold" pitchFamily="2" charset="0"/>
              </a:rPr>
              <a:t>phân</a:t>
            </a:r>
            <a:r>
              <a:rPr kumimoji="1" lang="en-US" altLang="ko-KR" sz="24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2400" dirty="0" err="1">
                <a:solidFill>
                  <a:prstClr val="black"/>
                </a:solidFill>
                <a:latin typeface="iCiel Samsung Sharp Sans Bold" pitchFamily="2" charset="0"/>
                <a:ea typeface="맑은 고딕" panose="020B0503020000020004" pitchFamily="50" charset="-127"/>
                <a:cs typeface="iCiel Samsung Sharp Sans Bold" pitchFamily="2" charset="0"/>
              </a:rPr>
              <a:t>cấp</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874506"/>
            <a:ext cx="8783191" cy="430887"/>
            <a:chOff x="559817" y="2109039"/>
            <a:chExt cx="8783191" cy="430887"/>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1" y="2109039"/>
              <a:ext cx="8630827"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vi-VN" altLang="ko-KR" sz="1400" dirty="0">
                  <a:solidFill>
                    <a:prstClr val="black">
                      <a:lumMod val="85000"/>
                      <a:lumOff val="15000"/>
                    </a:prstClr>
                  </a:solidFill>
                  <a:latin typeface="SamsungOne-400" panose="020B0503030303020204" pitchFamily="34" charset="0"/>
                  <a:ea typeface="SamsungOne-400" panose="020B0503030303020204" pitchFamily="34" charset="0"/>
                </a:rPr>
                <a:t>Phương pháp phân cấp rất hữu ích để sắp xếp các cụm trong cấu trúc phân cấp tự nhiên. Có hai phương pháp phân cụm theo thứ bậc, đó là phân cụm tích tụ và phân chia.</a:t>
              </a:r>
              <a:endParaRPr lang="en-US" altLang="ko-KR" sz="14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702940" y="2435467"/>
            <a:ext cx="8632825" cy="1802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kết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tụ</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Từ dưới lên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Bắt đầu với n cụm để dần dần kết tụ các cụm tương tự cho đến khi còn lại một cụm cuối cùng.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chia</a:t>
            </a: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Từ trên xuống</a:t>
            </a: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Bắt đầu từ một cụm duy nhất bao gồm tất cả các bản ghi và chia nó thành n cụm (phân cụm tổng hợp là phương pháp phân cấp được sử dụng chủ yếu.)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217545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Làm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thế</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nào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để</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tụ</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hoạt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848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Bắt đầu với các cụm bản ghi đơn</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cặp cụm tương tự được hợp nhất cho đến khi tất cả các cụm được hợp nhất thành một cụm lớn chứa tất cả các bản ghi.</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D15585C6-1FC8-4615-9C4A-E22A876A6B6D}"/>
              </a:ext>
            </a:extLst>
          </p:cNvPr>
          <p:cNvGrpSpPr/>
          <p:nvPr/>
        </p:nvGrpSpPr>
        <p:grpSpPr>
          <a:xfrm>
            <a:off x="558924" y="2492896"/>
            <a:ext cx="8783192" cy="215444"/>
            <a:chOff x="559817" y="2136914"/>
            <a:chExt cx="8783192" cy="215444"/>
          </a:xfrm>
        </p:grpSpPr>
        <p:sp>
          <p:nvSpPr>
            <p:cNvPr id="11" name="직사각형 1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2" name="직사각형 11">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b="1" dirty="0" err="1">
                  <a:solidFill>
                    <a:schemeClr val="tx1">
                      <a:lumMod val="85000"/>
                      <a:lumOff val="15000"/>
                    </a:schemeClr>
                  </a:solidFill>
                  <a:latin typeface="SamsungOne-400" panose="020B0503030303020204" pitchFamily="34" charset="0"/>
                  <a:ea typeface="SamsungOne-400" panose="020B0503030303020204" pitchFamily="34" charset="0"/>
                </a:rPr>
                <a:t>tụ</a:t>
              </a:r>
              <a:r>
                <a:rPr lang="en-US" altLang="ko-KR" sz="1400" b="1"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là</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gì</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3" name="직사각형 12">
            <a:extLst>
              <a:ext uri="{FF2B5EF4-FFF2-40B4-BE49-F238E27FC236}">
                <a16:creationId xmlns:a16="http://schemas.microsoft.com/office/drawing/2014/main" id="{D8BF98C4-B566-4812-B5F0-560CFBA969E7}"/>
              </a:ext>
            </a:extLst>
          </p:cNvPr>
          <p:cNvSpPr/>
          <p:nvPr/>
        </p:nvSpPr>
        <p:spPr>
          <a:xfrm>
            <a:off x="702047" y="2764959"/>
            <a:ext cx="8632825" cy="1150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Bắt đầu với cụm từ n</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Hợp nhất hai cụm bản ghi gần nhất thành một cụm</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Hai cụm từ gần nhất được hợp nhất trong mỗi bước. Điều này đề cập đến việc bổ sung các bản ghi đơn lẻ vào cụm hiện có hoặc kết hợp hai cụm hiện có.</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4" name="그룹 1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5" name="직사각형 14">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6" name="직사각형 15">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67691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kết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tụ</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Bắt đầu: Mỗi đối tượng là một cụm nguyên tử riêng lẻ.</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Sự lặp lại: Sự hợp nhất lặp đi lặp lại của hai cụm gần nhất</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Kết thúc: Tạo một cụm duy nhất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grpSp>
        <p:nvGrpSpPr>
          <p:cNvPr id="15" name="그룹 14"/>
          <p:cNvGrpSpPr/>
          <p:nvPr/>
        </p:nvGrpSpPr>
        <p:grpSpPr>
          <a:xfrm>
            <a:off x="1665574" y="2780928"/>
            <a:ext cx="6354078" cy="3261387"/>
            <a:chOff x="2567347" y="1697735"/>
            <a:chExt cx="6354078" cy="3261387"/>
          </a:xfrm>
        </p:grpSpPr>
        <p:grpSp>
          <p:nvGrpSpPr>
            <p:cNvPr id="16" name="그룹 15"/>
            <p:cNvGrpSpPr/>
            <p:nvPr/>
          </p:nvGrpSpPr>
          <p:grpSpPr>
            <a:xfrm>
              <a:off x="2567347" y="1697735"/>
              <a:ext cx="1976542" cy="1597046"/>
              <a:chOff x="2567347" y="1697735"/>
              <a:chExt cx="1976542" cy="1597046"/>
            </a:xfrm>
          </p:grpSpPr>
          <p:grpSp>
            <p:nvGrpSpPr>
              <p:cNvPr id="230" name="그룹 229"/>
              <p:cNvGrpSpPr/>
              <p:nvPr/>
            </p:nvGrpSpPr>
            <p:grpSpPr>
              <a:xfrm>
                <a:off x="2567347" y="1697735"/>
                <a:ext cx="1976542" cy="1597046"/>
                <a:chOff x="2567347" y="1697735"/>
                <a:chExt cx="1976542" cy="1597046"/>
              </a:xfrm>
            </p:grpSpPr>
            <p:grpSp>
              <p:nvGrpSpPr>
                <p:cNvPr id="243" name="그룹 242"/>
                <p:cNvGrpSpPr/>
                <p:nvPr/>
              </p:nvGrpSpPr>
              <p:grpSpPr>
                <a:xfrm>
                  <a:off x="2808911" y="1949450"/>
                  <a:ext cx="1391614" cy="1093308"/>
                  <a:chOff x="2782251" y="1952888"/>
                  <a:chExt cx="1391614" cy="1093308"/>
                </a:xfrm>
              </p:grpSpPr>
              <p:cxnSp>
                <p:nvCxnSpPr>
                  <p:cNvPr id="266" name="직선 연결선 265"/>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직선 연결선 266"/>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4" name="직선 연결선 243"/>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직선 연결선 244"/>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직선 연결선 245"/>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직선 연결선 246"/>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직선 연결선 247"/>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직선 연결선 248"/>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직선 연결선 249"/>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직선 연결선 250"/>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직선 연결선 251"/>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254" name="TextBox 253"/>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255" name="TextBox 254"/>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256" name="TextBox 255"/>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257" name="TextBox 256"/>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258" name="TextBox 257"/>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259" name="TextBox 258"/>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260" name="TextBox 259"/>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261" name="TextBox 260"/>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262" name="TextBox 261"/>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263" name="TextBox 262"/>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264" name="TextBox 263"/>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265" name="TextBox 264"/>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231" name="직사각형 230"/>
              <p:cNvSpPr/>
              <p:nvPr/>
            </p:nvSpPr>
            <p:spPr>
              <a:xfrm rot="18622695">
                <a:off x="3017406" y="2835632"/>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p:cNvSpPr/>
              <p:nvPr/>
            </p:nvSpPr>
            <p:spPr>
              <a:xfrm rot="18622695">
                <a:off x="3134720" y="2746976"/>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p:cNvSpPr/>
              <p:nvPr/>
            </p:nvSpPr>
            <p:spPr>
              <a:xfrm rot="18622695">
                <a:off x="3480944" y="2376124"/>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4" name="직사각형 233"/>
              <p:cNvSpPr/>
              <p:nvPr/>
            </p:nvSpPr>
            <p:spPr>
              <a:xfrm rot="18622695">
                <a:off x="3480944" y="2293631"/>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직사각형 234"/>
              <p:cNvSpPr/>
              <p:nvPr/>
            </p:nvSpPr>
            <p:spPr>
              <a:xfrm rot="18622695">
                <a:off x="3713168" y="2298426"/>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6" name="직사각형 235"/>
              <p:cNvSpPr/>
              <p:nvPr/>
            </p:nvSpPr>
            <p:spPr>
              <a:xfrm rot="18622695">
                <a:off x="3944943" y="2108077"/>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7" name="TextBox 236"/>
              <p:cNvSpPr txBox="1"/>
              <p:nvPr/>
            </p:nvSpPr>
            <p:spPr>
              <a:xfrm>
                <a:off x="3014533" y="2762158"/>
                <a:ext cx="251992" cy="215444"/>
              </a:xfrm>
              <a:prstGeom prst="rect">
                <a:avLst/>
              </a:prstGeom>
              <a:noFill/>
            </p:spPr>
            <p:txBody>
              <a:bodyPr wrap="none" rtlCol="0">
                <a:spAutoFit/>
              </a:bodyPr>
              <a:lstStyle/>
              <a:p>
                <a:r>
                  <a:rPr lang="en-US" altLang="ko-KR" sz="800" dirty="0"/>
                  <a:t>A</a:t>
                </a:r>
                <a:endParaRPr lang="ko-KR" altLang="en-US" sz="800" dirty="0"/>
              </a:p>
            </p:txBody>
          </p:sp>
          <p:sp>
            <p:nvSpPr>
              <p:cNvPr id="238" name="TextBox 237"/>
              <p:cNvSpPr txBox="1"/>
              <p:nvPr/>
            </p:nvSpPr>
            <p:spPr>
              <a:xfrm>
                <a:off x="3129739" y="2659591"/>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239" name="TextBox 238"/>
              <p:cNvSpPr txBox="1"/>
              <p:nvPr/>
            </p:nvSpPr>
            <p:spPr>
              <a:xfrm>
                <a:off x="3471205" y="2300390"/>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240" name="TextBox 239"/>
              <p:cNvSpPr txBox="1"/>
              <p:nvPr/>
            </p:nvSpPr>
            <p:spPr>
              <a:xfrm>
                <a:off x="3471205" y="2202579"/>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241" name="TextBox 240"/>
              <p:cNvSpPr txBox="1"/>
              <p:nvPr/>
            </p:nvSpPr>
            <p:spPr>
              <a:xfrm>
                <a:off x="3719842" y="2211856"/>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242" name="TextBox 241"/>
              <p:cNvSpPr txBox="1"/>
              <p:nvPr/>
            </p:nvSpPr>
            <p:spPr>
              <a:xfrm>
                <a:off x="3947879" y="2037790"/>
                <a:ext cx="250390" cy="215444"/>
              </a:xfrm>
              <a:prstGeom prst="rect">
                <a:avLst/>
              </a:prstGeom>
              <a:noFill/>
              <a:ln>
                <a:noFill/>
              </a:ln>
            </p:spPr>
            <p:txBody>
              <a:bodyPr wrap="none" rtlCol="0">
                <a:spAutoFit/>
              </a:bodyPr>
              <a:lstStyle/>
              <a:p>
                <a:r>
                  <a:rPr lang="en-US" altLang="ko-KR" sz="800" dirty="0"/>
                  <a:t>C</a:t>
                </a:r>
                <a:endParaRPr lang="ko-KR" altLang="en-US" sz="800" dirty="0"/>
              </a:p>
            </p:txBody>
          </p:sp>
        </p:grpSp>
        <p:grpSp>
          <p:nvGrpSpPr>
            <p:cNvPr id="17" name="그룹 16"/>
            <p:cNvGrpSpPr/>
            <p:nvPr/>
          </p:nvGrpSpPr>
          <p:grpSpPr>
            <a:xfrm>
              <a:off x="2586366" y="3329201"/>
              <a:ext cx="1976542" cy="1597046"/>
              <a:chOff x="2586366" y="3329201"/>
              <a:chExt cx="1976542" cy="1597046"/>
            </a:xfrm>
          </p:grpSpPr>
          <p:grpSp>
            <p:nvGrpSpPr>
              <p:cNvPr id="189" name="그룹 188"/>
              <p:cNvGrpSpPr/>
              <p:nvPr/>
            </p:nvGrpSpPr>
            <p:grpSpPr>
              <a:xfrm>
                <a:off x="2586366" y="3329201"/>
                <a:ext cx="1976542" cy="1597046"/>
                <a:chOff x="2567347" y="1697735"/>
                <a:chExt cx="1976542" cy="1597046"/>
              </a:xfrm>
            </p:grpSpPr>
            <p:grpSp>
              <p:nvGrpSpPr>
                <p:cNvPr id="205" name="그룹 204"/>
                <p:cNvGrpSpPr/>
                <p:nvPr/>
              </p:nvGrpSpPr>
              <p:grpSpPr>
                <a:xfrm>
                  <a:off x="2808911" y="1949450"/>
                  <a:ext cx="1391614" cy="1093308"/>
                  <a:chOff x="2782251" y="1952888"/>
                  <a:chExt cx="1391614" cy="1093308"/>
                </a:xfrm>
              </p:grpSpPr>
              <p:cxnSp>
                <p:nvCxnSpPr>
                  <p:cNvPr id="228" name="직선 연결선 227"/>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직선 연결선 228"/>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6" name="직선 연결선 205"/>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직선 연결선 206"/>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직선 연결선 207"/>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연결선 208"/>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직선 연결선 209"/>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직선 연결선 210"/>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직선 연결선 211"/>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직선 연결선 212"/>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직선 연결선 213"/>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216" name="TextBox 215"/>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217" name="TextBox 216"/>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218" name="TextBox 217"/>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219" name="TextBox 218"/>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220" name="TextBox 219"/>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221" name="TextBox 220"/>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222" name="TextBox 221"/>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223" name="TextBox 222"/>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224" name="TextBox 223"/>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225" name="TextBox 224"/>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226" name="TextBox 225"/>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227" name="TextBox 226"/>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190" name="직사각형 189"/>
              <p:cNvSpPr/>
              <p:nvPr/>
            </p:nvSpPr>
            <p:spPr>
              <a:xfrm rot="18622695">
                <a:off x="3059188" y="4469925"/>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직사각형 190"/>
              <p:cNvSpPr/>
              <p:nvPr/>
            </p:nvSpPr>
            <p:spPr>
              <a:xfrm rot="18622695">
                <a:off x="3176502" y="437491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직사각형 191"/>
              <p:cNvSpPr/>
              <p:nvPr/>
            </p:nvSpPr>
            <p:spPr>
              <a:xfrm rot="18622695">
                <a:off x="3535426" y="3991367"/>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직사각형 192"/>
              <p:cNvSpPr/>
              <p:nvPr/>
            </p:nvSpPr>
            <p:spPr>
              <a:xfrm rot="18622695">
                <a:off x="3535426" y="3908874"/>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p:cNvSpPr/>
              <p:nvPr/>
            </p:nvSpPr>
            <p:spPr>
              <a:xfrm rot="18622695">
                <a:off x="3779533" y="390569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p:cNvSpPr/>
              <p:nvPr/>
            </p:nvSpPr>
            <p:spPr>
              <a:xfrm rot="18622695">
                <a:off x="4043524" y="371534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TextBox 195"/>
              <p:cNvSpPr txBox="1"/>
              <p:nvPr/>
            </p:nvSpPr>
            <p:spPr>
              <a:xfrm>
                <a:off x="3171521" y="4287534"/>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197" name="TextBox 196"/>
              <p:cNvSpPr txBox="1"/>
              <p:nvPr/>
            </p:nvSpPr>
            <p:spPr>
              <a:xfrm>
                <a:off x="3525687" y="3915633"/>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198" name="TextBox 197"/>
              <p:cNvSpPr txBox="1"/>
              <p:nvPr/>
            </p:nvSpPr>
            <p:spPr>
              <a:xfrm>
                <a:off x="3525687" y="3817822"/>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199" name="TextBox 198"/>
              <p:cNvSpPr txBox="1"/>
              <p:nvPr/>
            </p:nvSpPr>
            <p:spPr>
              <a:xfrm>
                <a:off x="3786207" y="3819129"/>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200" name="TextBox 199"/>
              <p:cNvSpPr txBox="1"/>
              <p:nvPr/>
            </p:nvSpPr>
            <p:spPr>
              <a:xfrm>
                <a:off x="4047419" y="3631402"/>
                <a:ext cx="250390" cy="215444"/>
              </a:xfrm>
              <a:prstGeom prst="rect">
                <a:avLst/>
              </a:prstGeom>
              <a:noFill/>
              <a:ln>
                <a:noFill/>
              </a:ln>
            </p:spPr>
            <p:txBody>
              <a:bodyPr wrap="none" rtlCol="0">
                <a:spAutoFit/>
              </a:bodyPr>
              <a:lstStyle/>
              <a:p>
                <a:r>
                  <a:rPr lang="en-US" altLang="ko-KR" sz="800" dirty="0"/>
                  <a:t>C</a:t>
                </a:r>
                <a:endParaRPr lang="ko-KR" altLang="en-US" sz="800" dirty="0"/>
              </a:p>
            </p:txBody>
          </p:sp>
          <p:sp>
            <p:nvSpPr>
              <p:cNvPr id="201" name="TextBox 200"/>
              <p:cNvSpPr txBox="1"/>
              <p:nvPr/>
            </p:nvSpPr>
            <p:spPr>
              <a:xfrm>
                <a:off x="3049449" y="4400317"/>
                <a:ext cx="251992" cy="215444"/>
              </a:xfrm>
              <a:prstGeom prst="rect">
                <a:avLst/>
              </a:prstGeom>
              <a:noFill/>
            </p:spPr>
            <p:txBody>
              <a:bodyPr wrap="none" rtlCol="0">
                <a:spAutoFit/>
              </a:bodyPr>
              <a:lstStyle/>
              <a:p>
                <a:r>
                  <a:rPr lang="en-US" altLang="ko-KR" sz="800" dirty="0"/>
                  <a:t>A</a:t>
                </a:r>
                <a:endParaRPr lang="ko-KR" altLang="en-US" sz="800" dirty="0"/>
              </a:p>
            </p:txBody>
          </p:sp>
          <p:sp>
            <p:nvSpPr>
              <p:cNvPr id="202" name="타원 201"/>
              <p:cNvSpPr/>
              <p:nvPr/>
            </p:nvSpPr>
            <p:spPr>
              <a:xfrm>
                <a:off x="2985944" y="4281974"/>
                <a:ext cx="408384" cy="37589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3354994" y="3788921"/>
                <a:ext cx="641879" cy="37589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3516848" y="3793347"/>
                <a:ext cx="213751" cy="37262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p:cNvGrpSpPr/>
            <p:nvPr/>
          </p:nvGrpSpPr>
          <p:grpSpPr>
            <a:xfrm>
              <a:off x="4706143" y="3362076"/>
              <a:ext cx="1976542" cy="1597046"/>
              <a:chOff x="4706143" y="3362076"/>
              <a:chExt cx="1976542" cy="1597046"/>
            </a:xfrm>
          </p:grpSpPr>
          <p:grpSp>
            <p:nvGrpSpPr>
              <p:cNvPr id="147" name="그룹 146"/>
              <p:cNvGrpSpPr/>
              <p:nvPr/>
            </p:nvGrpSpPr>
            <p:grpSpPr>
              <a:xfrm>
                <a:off x="4706143" y="3362076"/>
                <a:ext cx="1976542" cy="1597046"/>
                <a:chOff x="2567347" y="1697735"/>
                <a:chExt cx="1976542" cy="1597046"/>
              </a:xfrm>
            </p:grpSpPr>
            <p:grpSp>
              <p:nvGrpSpPr>
                <p:cNvPr id="164" name="그룹 163"/>
                <p:cNvGrpSpPr/>
                <p:nvPr/>
              </p:nvGrpSpPr>
              <p:grpSpPr>
                <a:xfrm>
                  <a:off x="2808911" y="1949450"/>
                  <a:ext cx="1391614" cy="1093308"/>
                  <a:chOff x="2782251" y="1952888"/>
                  <a:chExt cx="1391614" cy="1093308"/>
                </a:xfrm>
              </p:grpSpPr>
              <p:cxnSp>
                <p:nvCxnSpPr>
                  <p:cNvPr id="187" name="직선 연결선 186"/>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직선 연결선 187"/>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5" name="직선 연결선 164"/>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직선 연결선 165"/>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직선 연결선 166"/>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직선 연결선 167"/>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직선 연결선 169"/>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 170"/>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직선 연결선 171"/>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직선 연결선 172"/>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175" name="TextBox 174"/>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176" name="TextBox 175"/>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177" name="TextBox 176"/>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178" name="TextBox 177"/>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179" name="TextBox 178"/>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180" name="TextBox 179"/>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81" name="TextBox 180"/>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82" name="TextBox 181"/>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183" name="TextBox 182"/>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184" name="TextBox 183"/>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185" name="TextBox 184"/>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186" name="TextBox 185"/>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148" name="직사각형 147"/>
              <p:cNvSpPr/>
              <p:nvPr/>
            </p:nvSpPr>
            <p:spPr>
              <a:xfrm rot="18622695">
                <a:off x="5181128" y="4484007"/>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직사각형 148"/>
              <p:cNvSpPr/>
              <p:nvPr/>
            </p:nvSpPr>
            <p:spPr>
              <a:xfrm rot="18622695">
                <a:off x="5298442" y="4389001"/>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직사각형 149"/>
              <p:cNvSpPr/>
              <p:nvPr/>
            </p:nvSpPr>
            <p:spPr>
              <a:xfrm rot="18622695">
                <a:off x="5657366" y="400544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직사각형 150"/>
              <p:cNvSpPr/>
              <p:nvPr/>
            </p:nvSpPr>
            <p:spPr>
              <a:xfrm rot="18622695">
                <a:off x="5657366" y="3922956"/>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직사각형 151"/>
              <p:cNvSpPr/>
              <p:nvPr/>
            </p:nvSpPr>
            <p:spPr>
              <a:xfrm rot="18622695">
                <a:off x="5901473" y="3919781"/>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직사각형 152"/>
              <p:cNvSpPr/>
              <p:nvPr/>
            </p:nvSpPr>
            <p:spPr>
              <a:xfrm rot="18622695">
                <a:off x="6165464" y="3729431"/>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TextBox 153"/>
              <p:cNvSpPr txBox="1"/>
              <p:nvPr/>
            </p:nvSpPr>
            <p:spPr>
              <a:xfrm>
                <a:off x="5293461" y="4301616"/>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155" name="TextBox 154"/>
              <p:cNvSpPr txBox="1"/>
              <p:nvPr/>
            </p:nvSpPr>
            <p:spPr>
              <a:xfrm>
                <a:off x="5647627" y="3929715"/>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156" name="TextBox 155"/>
              <p:cNvSpPr txBox="1"/>
              <p:nvPr/>
            </p:nvSpPr>
            <p:spPr>
              <a:xfrm>
                <a:off x="5647627" y="3831904"/>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157" name="TextBox 156"/>
              <p:cNvSpPr txBox="1"/>
              <p:nvPr/>
            </p:nvSpPr>
            <p:spPr>
              <a:xfrm>
                <a:off x="5908147" y="3833211"/>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158" name="TextBox 157"/>
              <p:cNvSpPr txBox="1"/>
              <p:nvPr/>
            </p:nvSpPr>
            <p:spPr>
              <a:xfrm>
                <a:off x="6169359" y="3645484"/>
                <a:ext cx="250390" cy="215444"/>
              </a:xfrm>
              <a:prstGeom prst="rect">
                <a:avLst/>
              </a:prstGeom>
              <a:noFill/>
              <a:ln>
                <a:noFill/>
              </a:ln>
            </p:spPr>
            <p:txBody>
              <a:bodyPr wrap="none" rtlCol="0">
                <a:spAutoFit/>
              </a:bodyPr>
              <a:lstStyle/>
              <a:p>
                <a:r>
                  <a:rPr lang="en-US" altLang="ko-KR" sz="800" dirty="0"/>
                  <a:t>C</a:t>
                </a:r>
                <a:endParaRPr lang="ko-KR" altLang="en-US" sz="800" dirty="0"/>
              </a:p>
            </p:txBody>
          </p:sp>
          <p:sp>
            <p:nvSpPr>
              <p:cNvPr id="159" name="TextBox 158"/>
              <p:cNvSpPr txBox="1"/>
              <p:nvPr/>
            </p:nvSpPr>
            <p:spPr>
              <a:xfrm>
                <a:off x="5171389" y="4414399"/>
                <a:ext cx="251992" cy="215444"/>
              </a:xfrm>
              <a:prstGeom prst="rect">
                <a:avLst/>
              </a:prstGeom>
              <a:noFill/>
            </p:spPr>
            <p:txBody>
              <a:bodyPr wrap="none" rtlCol="0">
                <a:spAutoFit/>
              </a:bodyPr>
              <a:lstStyle/>
              <a:p>
                <a:r>
                  <a:rPr lang="en-US" altLang="ko-KR" sz="800" dirty="0"/>
                  <a:t>A</a:t>
                </a:r>
                <a:endParaRPr lang="ko-KR" altLang="en-US" sz="800" dirty="0"/>
              </a:p>
            </p:txBody>
          </p:sp>
          <p:sp>
            <p:nvSpPr>
              <p:cNvPr id="160" name="타원 159"/>
              <p:cNvSpPr/>
              <p:nvPr/>
            </p:nvSpPr>
            <p:spPr>
              <a:xfrm>
                <a:off x="5109343" y="4307307"/>
                <a:ext cx="408384" cy="37589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5462477" y="3796166"/>
                <a:ext cx="641879" cy="37589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5636625" y="3801585"/>
                <a:ext cx="213751" cy="37262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5313535" y="3559049"/>
                <a:ext cx="1172990" cy="626077"/>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p:cNvGrpSpPr/>
            <p:nvPr/>
          </p:nvGrpSpPr>
          <p:grpSpPr>
            <a:xfrm>
              <a:off x="4711570" y="1732858"/>
              <a:ext cx="1976542" cy="1597046"/>
              <a:chOff x="4711570" y="1732858"/>
              <a:chExt cx="1976542" cy="1597046"/>
            </a:xfrm>
          </p:grpSpPr>
          <p:sp>
            <p:nvSpPr>
              <p:cNvPr id="108" name="직사각형 107"/>
              <p:cNvSpPr/>
              <p:nvPr/>
            </p:nvSpPr>
            <p:spPr>
              <a:xfrm rot="18622695">
                <a:off x="5172447" y="2855485"/>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p:cNvSpPr/>
              <p:nvPr/>
            </p:nvSpPr>
            <p:spPr>
              <a:xfrm rot="18622695">
                <a:off x="5289761" y="276682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p:cNvSpPr/>
              <p:nvPr/>
            </p:nvSpPr>
            <p:spPr>
              <a:xfrm rot="18622695">
                <a:off x="5651860" y="2386452"/>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p:cNvSpPr/>
              <p:nvPr/>
            </p:nvSpPr>
            <p:spPr>
              <a:xfrm rot="18622695">
                <a:off x="5651860" y="230395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직사각형 111"/>
              <p:cNvSpPr/>
              <p:nvPr/>
            </p:nvSpPr>
            <p:spPr>
              <a:xfrm rot="18622695">
                <a:off x="5890434" y="229922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rot="18622695">
                <a:off x="6134909" y="2108880"/>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TextBox 113"/>
              <p:cNvSpPr txBox="1"/>
              <p:nvPr/>
            </p:nvSpPr>
            <p:spPr>
              <a:xfrm>
                <a:off x="5169574" y="2782011"/>
                <a:ext cx="251992" cy="215444"/>
              </a:xfrm>
              <a:prstGeom prst="rect">
                <a:avLst/>
              </a:prstGeom>
              <a:noFill/>
            </p:spPr>
            <p:txBody>
              <a:bodyPr wrap="none" rtlCol="0">
                <a:spAutoFit/>
              </a:bodyPr>
              <a:lstStyle/>
              <a:p>
                <a:r>
                  <a:rPr lang="en-US" altLang="ko-KR" sz="800" dirty="0"/>
                  <a:t>A</a:t>
                </a:r>
                <a:endParaRPr lang="ko-KR" altLang="en-US" sz="800" dirty="0"/>
              </a:p>
            </p:txBody>
          </p:sp>
          <p:sp>
            <p:nvSpPr>
              <p:cNvPr id="115" name="TextBox 114"/>
              <p:cNvSpPr txBox="1"/>
              <p:nvPr/>
            </p:nvSpPr>
            <p:spPr>
              <a:xfrm>
                <a:off x="5284780" y="2679444"/>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116" name="TextBox 115"/>
              <p:cNvSpPr txBox="1"/>
              <p:nvPr/>
            </p:nvSpPr>
            <p:spPr>
              <a:xfrm>
                <a:off x="5642121" y="2310718"/>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117" name="TextBox 116"/>
              <p:cNvSpPr txBox="1"/>
              <p:nvPr/>
            </p:nvSpPr>
            <p:spPr>
              <a:xfrm>
                <a:off x="5642121" y="2212907"/>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118" name="TextBox 117"/>
              <p:cNvSpPr txBox="1"/>
              <p:nvPr/>
            </p:nvSpPr>
            <p:spPr>
              <a:xfrm>
                <a:off x="5897108" y="2212659"/>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119" name="TextBox 118"/>
              <p:cNvSpPr txBox="1"/>
              <p:nvPr/>
            </p:nvSpPr>
            <p:spPr>
              <a:xfrm>
                <a:off x="6137845" y="2038593"/>
                <a:ext cx="250390" cy="215444"/>
              </a:xfrm>
              <a:prstGeom prst="rect">
                <a:avLst/>
              </a:prstGeom>
              <a:noFill/>
              <a:ln>
                <a:noFill/>
              </a:ln>
            </p:spPr>
            <p:txBody>
              <a:bodyPr wrap="none" rtlCol="0">
                <a:spAutoFit/>
              </a:bodyPr>
              <a:lstStyle/>
              <a:p>
                <a:r>
                  <a:rPr lang="en-US" altLang="ko-KR" sz="800" dirty="0"/>
                  <a:t>C</a:t>
                </a:r>
                <a:endParaRPr lang="ko-KR" altLang="en-US" sz="800" dirty="0"/>
              </a:p>
            </p:txBody>
          </p:sp>
          <p:grpSp>
            <p:nvGrpSpPr>
              <p:cNvPr id="120" name="그룹 119"/>
              <p:cNvGrpSpPr/>
              <p:nvPr/>
            </p:nvGrpSpPr>
            <p:grpSpPr>
              <a:xfrm>
                <a:off x="4711570" y="1732858"/>
                <a:ext cx="1976542" cy="1597046"/>
                <a:chOff x="2567347" y="1697735"/>
                <a:chExt cx="1976542" cy="1597046"/>
              </a:xfrm>
            </p:grpSpPr>
            <p:grpSp>
              <p:nvGrpSpPr>
                <p:cNvPr id="122" name="그룹 121"/>
                <p:cNvGrpSpPr/>
                <p:nvPr/>
              </p:nvGrpSpPr>
              <p:grpSpPr>
                <a:xfrm>
                  <a:off x="2808911" y="1949450"/>
                  <a:ext cx="1391614" cy="1093308"/>
                  <a:chOff x="2782251" y="1952888"/>
                  <a:chExt cx="1391614" cy="1093308"/>
                </a:xfrm>
              </p:grpSpPr>
              <p:cxnSp>
                <p:nvCxnSpPr>
                  <p:cNvPr id="145" name="직선 연결선 144"/>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직선 연결선 122"/>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직선 연결선 125"/>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직선 연결선 126"/>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133" name="TextBox 132"/>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134" name="TextBox 133"/>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135" name="TextBox 134"/>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136" name="TextBox 135"/>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137" name="TextBox 136"/>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138" name="TextBox 137"/>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39" name="TextBox 138"/>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40" name="TextBox 139"/>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141" name="TextBox 140"/>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142" name="TextBox 141"/>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143" name="TextBox 142"/>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144" name="TextBox 143"/>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121" name="타원 120"/>
              <p:cNvSpPr/>
              <p:nvPr/>
            </p:nvSpPr>
            <p:spPr>
              <a:xfrm>
                <a:off x="5628402" y="2176123"/>
                <a:ext cx="213751" cy="37262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a:off x="6942554" y="1756868"/>
              <a:ext cx="1976542" cy="1597046"/>
              <a:chOff x="6942554" y="1756868"/>
              <a:chExt cx="1976542" cy="1597046"/>
            </a:xfrm>
          </p:grpSpPr>
          <p:grpSp>
            <p:nvGrpSpPr>
              <p:cNvPr id="68" name="그룹 67"/>
              <p:cNvGrpSpPr/>
              <p:nvPr/>
            </p:nvGrpSpPr>
            <p:grpSpPr>
              <a:xfrm>
                <a:off x="6942554" y="1756868"/>
                <a:ext cx="1976542" cy="1597046"/>
                <a:chOff x="2567347" y="1697735"/>
                <a:chExt cx="1976542" cy="1597046"/>
              </a:xfrm>
            </p:grpSpPr>
            <p:grpSp>
              <p:nvGrpSpPr>
                <p:cNvPr id="83" name="그룹 82"/>
                <p:cNvGrpSpPr/>
                <p:nvPr/>
              </p:nvGrpSpPr>
              <p:grpSpPr>
                <a:xfrm>
                  <a:off x="2808911" y="1949450"/>
                  <a:ext cx="1391614" cy="1093308"/>
                  <a:chOff x="2782251" y="1952888"/>
                  <a:chExt cx="1391614" cy="1093308"/>
                </a:xfrm>
              </p:grpSpPr>
              <p:cxnSp>
                <p:nvCxnSpPr>
                  <p:cNvPr id="106" name="직선 연결선 105"/>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직선 연결선 83"/>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94" name="TextBox 93"/>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95" name="TextBox 94"/>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96" name="TextBox 95"/>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97" name="TextBox 96"/>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98" name="TextBox 97"/>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99" name="TextBox 98"/>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00" name="TextBox 99"/>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101" name="TextBox 100"/>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102" name="TextBox 101"/>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103" name="TextBox 102"/>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104" name="TextBox 103"/>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105" name="TextBox 104"/>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69" name="직사각형 68"/>
              <p:cNvSpPr/>
              <p:nvPr/>
            </p:nvSpPr>
            <p:spPr>
              <a:xfrm rot="18622695">
                <a:off x="7433646" y="2880793"/>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p:cNvSpPr/>
              <p:nvPr/>
            </p:nvSpPr>
            <p:spPr>
              <a:xfrm rot="18622695">
                <a:off x="7550960" y="2792137"/>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p:cNvSpPr/>
              <p:nvPr/>
            </p:nvSpPr>
            <p:spPr>
              <a:xfrm rot="18622695">
                <a:off x="7919409" y="2395885"/>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rot="18622695">
                <a:off x="7919409" y="2313392"/>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p:cNvSpPr/>
              <p:nvPr/>
            </p:nvSpPr>
            <p:spPr>
              <a:xfrm rot="18622695">
                <a:off x="8157983" y="2308662"/>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3"/>
              <p:cNvSpPr/>
              <p:nvPr/>
            </p:nvSpPr>
            <p:spPr>
              <a:xfrm rot="18622695">
                <a:off x="8402458" y="2118313"/>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7430773" y="2807319"/>
                <a:ext cx="251992" cy="215444"/>
              </a:xfrm>
              <a:prstGeom prst="rect">
                <a:avLst/>
              </a:prstGeom>
              <a:noFill/>
            </p:spPr>
            <p:txBody>
              <a:bodyPr wrap="none" rtlCol="0">
                <a:spAutoFit/>
              </a:bodyPr>
              <a:lstStyle/>
              <a:p>
                <a:r>
                  <a:rPr lang="en-US" altLang="ko-KR" sz="800" dirty="0"/>
                  <a:t>A</a:t>
                </a:r>
                <a:endParaRPr lang="ko-KR" altLang="en-US" sz="800" dirty="0"/>
              </a:p>
            </p:txBody>
          </p:sp>
          <p:sp>
            <p:nvSpPr>
              <p:cNvPr id="76" name="TextBox 75"/>
              <p:cNvSpPr txBox="1"/>
              <p:nvPr/>
            </p:nvSpPr>
            <p:spPr>
              <a:xfrm>
                <a:off x="7545979" y="2704752"/>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77" name="TextBox 76"/>
              <p:cNvSpPr txBox="1"/>
              <p:nvPr/>
            </p:nvSpPr>
            <p:spPr>
              <a:xfrm>
                <a:off x="7909670" y="2320151"/>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78" name="TextBox 77"/>
              <p:cNvSpPr txBox="1"/>
              <p:nvPr/>
            </p:nvSpPr>
            <p:spPr>
              <a:xfrm>
                <a:off x="7909670" y="2222340"/>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79" name="TextBox 78"/>
              <p:cNvSpPr txBox="1"/>
              <p:nvPr/>
            </p:nvSpPr>
            <p:spPr>
              <a:xfrm>
                <a:off x="8164657" y="2222092"/>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80" name="TextBox 79"/>
              <p:cNvSpPr txBox="1"/>
              <p:nvPr/>
            </p:nvSpPr>
            <p:spPr>
              <a:xfrm>
                <a:off x="8405394" y="2048026"/>
                <a:ext cx="250390" cy="215444"/>
              </a:xfrm>
              <a:prstGeom prst="rect">
                <a:avLst/>
              </a:prstGeom>
              <a:noFill/>
              <a:ln>
                <a:noFill/>
              </a:ln>
            </p:spPr>
            <p:txBody>
              <a:bodyPr wrap="none" rtlCol="0">
                <a:spAutoFit/>
              </a:bodyPr>
              <a:lstStyle/>
              <a:p>
                <a:r>
                  <a:rPr lang="en-US" altLang="ko-KR" sz="800" dirty="0"/>
                  <a:t>C</a:t>
                </a:r>
                <a:endParaRPr lang="ko-KR" altLang="en-US" sz="800" dirty="0"/>
              </a:p>
            </p:txBody>
          </p:sp>
          <p:sp>
            <p:nvSpPr>
              <p:cNvPr id="81" name="타원 80"/>
              <p:cNvSpPr/>
              <p:nvPr/>
            </p:nvSpPr>
            <p:spPr>
              <a:xfrm>
                <a:off x="7357403" y="2702512"/>
                <a:ext cx="408384" cy="37589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7893624" y="2204507"/>
                <a:ext cx="213751" cy="372623"/>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타원 20"/>
            <p:cNvSpPr/>
            <p:nvPr/>
          </p:nvSpPr>
          <p:spPr>
            <a:xfrm rot="20095438">
              <a:off x="7151520" y="3513528"/>
              <a:ext cx="1667535" cy="100811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p:cNvGrpSpPr/>
            <p:nvPr/>
          </p:nvGrpSpPr>
          <p:grpSpPr>
            <a:xfrm>
              <a:off x="6944883" y="3299557"/>
              <a:ext cx="1976542" cy="1597046"/>
              <a:chOff x="6944883" y="3299557"/>
              <a:chExt cx="1976542" cy="1597046"/>
            </a:xfrm>
          </p:grpSpPr>
          <p:grpSp>
            <p:nvGrpSpPr>
              <p:cNvPr id="23" name="그룹 22"/>
              <p:cNvGrpSpPr/>
              <p:nvPr/>
            </p:nvGrpSpPr>
            <p:grpSpPr>
              <a:xfrm>
                <a:off x="6944883" y="3299557"/>
                <a:ext cx="1976542" cy="1597046"/>
                <a:chOff x="2567347" y="1697735"/>
                <a:chExt cx="1976542" cy="1597046"/>
              </a:xfrm>
            </p:grpSpPr>
            <p:grpSp>
              <p:nvGrpSpPr>
                <p:cNvPr id="43" name="그룹 42"/>
                <p:cNvGrpSpPr/>
                <p:nvPr/>
              </p:nvGrpSpPr>
              <p:grpSpPr>
                <a:xfrm>
                  <a:off x="2808911" y="1949450"/>
                  <a:ext cx="1391614" cy="1093308"/>
                  <a:chOff x="2782251" y="1952888"/>
                  <a:chExt cx="1391614" cy="1093308"/>
                </a:xfrm>
              </p:grpSpPr>
              <p:cxnSp>
                <p:nvCxnSpPr>
                  <p:cNvPr id="66" name="직선 연결선 65"/>
                  <p:cNvCxnSpPr/>
                  <p:nvPr/>
                </p:nvCxnSpPr>
                <p:spPr>
                  <a:xfrm>
                    <a:off x="2786485" y="1952888"/>
                    <a:ext cx="0" cy="109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a:off x="2782251" y="3041961"/>
                    <a:ext cx="139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직선 연결선 43"/>
                <p:cNvCxnSpPr/>
                <p:nvPr/>
              </p:nvCxnSpPr>
              <p:spPr>
                <a:xfrm>
                  <a:off x="2759034" y="1957227"/>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2759034" y="213185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2759034" y="2303302"/>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2759034" y="249435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2759034" y="2668981"/>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2759034" y="2856306"/>
                  <a:ext cx="49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32829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3740150"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4200525" y="3032173"/>
                  <a:ext cx="0" cy="57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67347" y="1846364"/>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54" name="TextBox 53"/>
                <p:cNvSpPr txBox="1"/>
                <p:nvPr/>
              </p:nvSpPr>
              <p:spPr>
                <a:xfrm>
                  <a:off x="2567347" y="2027959"/>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55" name="TextBox 54"/>
                <p:cNvSpPr txBox="1"/>
                <p:nvPr/>
              </p:nvSpPr>
              <p:spPr>
                <a:xfrm>
                  <a:off x="2567347" y="2187191"/>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56" name="TextBox 55"/>
                <p:cNvSpPr txBox="1"/>
                <p:nvPr/>
              </p:nvSpPr>
              <p:spPr>
                <a:xfrm>
                  <a:off x="2567347" y="2397158"/>
                  <a:ext cx="255198" cy="246221"/>
                </a:xfrm>
                <a:prstGeom prst="rect">
                  <a:avLst/>
                </a:prstGeom>
                <a:noFill/>
              </p:spPr>
              <p:txBody>
                <a:bodyPr wrap="none" rtlCol="0">
                  <a:spAutoFit/>
                </a:bodyPr>
                <a:lstStyle/>
                <a:p>
                  <a:r>
                    <a:rPr lang="en-US" altLang="ko-KR" sz="1000" dirty="0"/>
                    <a:t>3</a:t>
                  </a:r>
                  <a:endParaRPr lang="ko-KR" altLang="en-US" sz="1000" dirty="0"/>
                </a:p>
              </p:txBody>
            </p:sp>
            <p:sp>
              <p:nvSpPr>
                <p:cNvPr id="57" name="TextBox 56"/>
                <p:cNvSpPr txBox="1"/>
                <p:nvPr/>
              </p:nvSpPr>
              <p:spPr>
                <a:xfrm>
                  <a:off x="2567347" y="2584692"/>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58" name="TextBox 57"/>
                <p:cNvSpPr txBox="1"/>
                <p:nvPr/>
              </p:nvSpPr>
              <p:spPr>
                <a:xfrm>
                  <a:off x="2567347" y="2768820"/>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59" name="TextBox 58"/>
                <p:cNvSpPr txBox="1"/>
                <p:nvPr/>
              </p:nvSpPr>
              <p:spPr>
                <a:xfrm>
                  <a:off x="2567347" y="2949817"/>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60" name="TextBox 59"/>
                <p:cNvSpPr txBox="1"/>
                <p:nvPr/>
              </p:nvSpPr>
              <p:spPr>
                <a:xfrm>
                  <a:off x="2687451" y="3048560"/>
                  <a:ext cx="255198" cy="246221"/>
                </a:xfrm>
                <a:prstGeom prst="rect">
                  <a:avLst/>
                </a:prstGeom>
                <a:noFill/>
              </p:spPr>
              <p:txBody>
                <a:bodyPr wrap="none" rtlCol="0">
                  <a:spAutoFit/>
                </a:bodyPr>
                <a:lstStyle/>
                <a:p>
                  <a:r>
                    <a:rPr lang="en-US" altLang="ko-KR" sz="1000" dirty="0"/>
                    <a:t>0</a:t>
                  </a:r>
                  <a:endParaRPr lang="ko-KR" altLang="en-US" sz="1000" dirty="0"/>
                </a:p>
              </p:txBody>
            </p:sp>
            <p:sp>
              <p:nvSpPr>
                <p:cNvPr id="61" name="TextBox 60"/>
                <p:cNvSpPr txBox="1"/>
                <p:nvPr/>
              </p:nvSpPr>
              <p:spPr>
                <a:xfrm>
                  <a:off x="3152145" y="3048560"/>
                  <a:ext cx="255198" cy="246221"/>
                </a:xfrm>
                <a:prstGeom prst="rect">
                  <a:avLst/>
                </a:prstGeom>
                <a:noFill/>
              </p:spPr>
              <p:txBody>
                <a:bodyPr wrap="none" rtlCol="0">
                  <a:spAutoFit/>
                </a:bodyPr>
                <a:lstStyle/>
                <a:p>
                  <a:r>
                    <a:rPr lang="en-US" altLang="ko-KR" sz="1000" dirty="0"/>
                    <a:t>2</a:t>
                  </a:r>
                  <a:endParaRPr lang="ko-KR" altLang="en-US" sz="1000" dirty="0"/>
                </a:p>
              </p:txBody>
            </p:sp>
            <p:sp>
              <p:nvSpPr>
                <p:cNvPr id="62" name="TextBox 61"/>
                <p:cNvSpPr txBox="1"/>
                <p:nvPr/>
              </p:nvSpPr>
              <p:spPr>
                <a:xfrm>
                  <a:off x="3609345" y="3048560"/>
                  <a:ext cx="255198" cy="246221"/>
                </a:xfrm>
                <a:prstGeom prst="rect">
                  <a:avLst/>
                </a:prstGeom>
                <a:noFill/>
              </p:spPr>
              <p:txBody>
                <a:bodyPr wrap="none" rtlCol="0">
                  <a:spAutoFit/>
                </a:bodyPr>
                <a:lstStyle/>
                <a:p>
                  <a:r>
                    <a:rPr lang="en-US" altLang="ko-KR" sz="1000" dirty="0"/>
                    <a:t>4</a:t>
                  </a:r>
                  <a:endParaRPr lang="ko-KR" altLang="en-US" sz="1000" dirty="0"/>
                </a:p>
              </p:txBody>
            </p:sp>
            <p:sp>
              <p:nvSpPr>
                <p:cNvPr id="63" name="TextBox 62"/>
                <p:cNvSpPr txBox="1"/>
                <p:nvPr/>
              </p:nvSpPr>
              <p:spPr>
                <a:xfrm>
                  <a:off x="4069720" y="3048560"/>
                  <a:ext cx="255198" cy="246221"/>
                </a:xfrm>
                <a:prstGeom prst="rect">
                  <a:avLst/>
                </a:prstGeom>
                <a:noFill/>
              </p:spPr>
              <p:txBody>
                <a:bodyPr wrap="none" rtlCol="0">
                  <a:spAutoFit/>
                </a:bodyPr>
                <a:lstStyle/>
                <a:p>
                  <a:r>
                    <a:rPr lang="en-US" altLang="ko-KR" sz="1000" dirty="0"/>
                    <a:t>6</a:t>
                  </a:r>
                  <a:endParaRPr lang="ko-KR" altLang="en-US" sz="1000" dirty="0"/>
                </a:p>
              </p:txBody>
            </p:sp>
            <p:sp>
              <p:nvSpPr>
                <p:cNvPr id="64" name="TextBox 63"/>
                <p:cNvSpPr txBox="1"/>
                <p:nvPr/>
              </p:nvSpPr>
              <p:spPr>
                <a:xfrm>
                  <a:off x="2635626" y="1697735"/>
                  <a:ext cx="346570" cy="261610"/>
                </a:xfrm>
                <a:prstGeom prst="rect">
                  <a:avLst/>
                </a:prstGeom>
                <a:noFill/>
              </p:spPr>
              <p:txBody>
                <a:bodyPr wrap="none" rtlCol="0">
                  <a:spAutoFit/>
                </a:bodyPr>
                <a:lstStyle/>
                <a:p>
                  <a:r>
                    <a:rPr lang="en-US" altLang="ko-KR" sz="1100" dirty="0"/>
                    <a:t>X2</a:t>
                  </a:r>
                  <a:endParaRPr lang="ko-KR" altLang="en-US" sz="1100" dirty="0"/>
                </a:p>
              </p:txBody>
            </p:sp>
            <p:sp>
              <p:nvSpPr>
                <p:cNvPr id="65" name="TextBox 64"/>
                <p:cNvSpPr txBox="1"/>
                <p:nvPr/>
              </p:nvSpPr>
              <p:spPr>
                <a:xfrm>
                  <a:off x="4197319" y="2916681"/>
                  <a:ext cx="346570" cy="261610"/>
                </a:xfrm>
                <a:prstGeom prst="rect">
                  <a:avLst/>
                </a:prstGeom>
                <a:noFill/>
              </p:spPr>
              <p:txBody>
                <a:bodyPr wrap="none" rtlCol="0">
                  <a:spAutoFit/>
                </a:bodyPr>
                <a:lstStyle/>
                <a:p>
                  <a:r>
                    <a:rPr lang="en-US" altLang="ko-KR" sz="1100" dirty="0"/>
                    <a:t>X1</a:t>
                  </a:r>
                  <a:endParaRPr lang="ko-KR" altLang="en-US" sz="1100" dirty="0"/>
                </a:p>
              </p:txBody>
            </p:sp>
          </p:grpSp>
          <p:sp>
            <p:nvSpPr>
              <p:cNvPr id="24" name="직사각형 23"/>
              <p:cNvSpPr/>
              <p:nvPr/>
            </p:nvSpPr>
            <p:spPr>
              <a:xfrm rot="18622695">
                <a:off x="7428129" y="4417419"/>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8622695">
                <a:off x="7545443" y="4322413"/>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18622695">
                <a:off x="7904367" y="3938861"/>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18622695">
                <a:off x="7904367" y="3856368"/>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18622695">
                <a:off x="8148474" y="3853193"/>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18622695">
                <a:off x="8412465" y="3662843"/>
                <a:ext cx="47549" cy="47549"/>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7540462" y="4235028"/>
                <a:ext cx="251992" cy="215444"/>
              </a:xfrm>
              <a:prstGeom prst="rect">
                <a:avLst/>
              </a:prstGeom>
              <a:noFill/>
              <a:ln>
                <a:noFill/>
              </a:ln>
            </p:spPr>
            <p:txBody>
              <a:bodyPr wrap="none" rtlCol="0">
                <a:spAutoFit/>
              </a:bodyPr>
              <a:lstStyle/>
              <a:p>
                <a:r>
                  <a:rPr lang="en-US" altLang="ko-KR" sz="800" dirty="0"/>
                  <a:t>B</a:t>
                </a:r>
                <a:endParaRPr lang="ko-KR" altLang="en-US" sz="800" dirty="0"/>
              </a:p>
            </p:txBody>
          </p:sp>
          <p:sp>
            <p:nvSpPr>
              <p:cNvPr id="34" name="TextBox 33"/>
              <p:cNvSpPr txBox="1"/>
              <p:nvPr/>
            </p:nvSpPr>
            <p:spPr>
              <a:xfrm>
                <a:off x="7894628" y="3863127"/>
                <a:ext cx="235962" cy="215444"/>
              </a:xfrm>
              <a:prstGeom prst="rect">
                <a:avLst/>
              </a:prstGeom>
              <a:noFill/>
              <a:ln>
                <a:noFill/>
              </a:ln>
            </p:spPr>
            <p:txBody>
              <a:bodyPr wrap="none" rtlCol="0">
                <a:spAutoFit/>
              </a:bodyPr>
              <a:lstStyle/>
              <a:p>
                <a:r>
                  <a:rPr lang="en-US" altLang="ko-KR" sz="800" dirty="0"/>
                  <a:t>F</a:t>
                </a:r>
                <a:endParaRPr lang="ko-KR" altLang="en-US" sz="800" dirty="0"/>
              </a:p>
            </p:txBody>
          </p:sp>
          <p:sp>
            <p:nvSpPr>
              <p:cNvPr id="35" name="TextBox 34"/>
              <p:cNvSpPr txBox="1"/>
              <p:nvPr/>
            </p:nvSpPr>
            <p:spPr>
              <a:xfrm>
                <a:off x="7894628" y="3765316"/>
                <a:ext cx="258404" cy="215444"/>
              </a:xfrm>
              <a:prstGeom prst="rect">
                <a:avLst/>
              </a:prstGeom>
              <a:noFill/>
              <a:ln>
                <a:noFill/>
              </a:ln>
            </p:spPr>
            <p:txBody>
              <a:bodyPr wrap="none" rtlCol="0">
                <a:spAutoFit/>
              </a:bodyPr>
              <a:lstStyle/>
              <a:p>
                <a:r>
                  <a:rPr lang="en-US" altLang="ko-KR" sz="800" dirty="0"/>
                  <a:t>D</a:t>
                </a:r>
                <a:endParaRPr lang="ko-KR" altLang="en-US" sz="800" dirty="0"/>
              </a:p>
            </p:txBody>
          </p:sp>
          <p:sp>
            <p:nvSpPr>
              <p:cNvPr id="36" name="TextBox 35"/>
              <p:cNvSpPr txBox="1"/>
              <p:nvPr/>
            </p:nvSpPr>
            <p:spPr>
              <a:xfrm>
                <a:off x="8155148" y="3766623"/>
                <a:ext cx="237566" cy="215444"/>
              </a:xfrm>
              <a:prstGeom prst="rect">
                <a:avLst/>
              </a:prstGeom>
              <a:noFill/>
              <a:ln>
                <a:noFill/>
              </a:ln>
            </p:spPr>
            <p:txBody>
              <a:bodyPr wrap="none" rtlCol="0">
                <a:spAutoFit/>
              </a:bodyPr>
              <a:lstStyle/>
              <a:p>
                <a:r>
                  <a:rPr lang="en-US" altLang="ko-KR" sz="800" dirty="0"/>
                  <a:t>E</a:t>
                </a:r>
                <a:endParaRPr lang="ko-KR" altLang="en-US" sz="800" dirty="0"/>
              </a:p>
            </p:txBody>
          </p:sp>
          <p:sp>
            <p:nvSpPr>
              <p:cNvPr id="37" name="TextBox 36"/>
              <p:cNvSpPr txBox="1"/>
              <p:nvPr/>
            </p:nvSpPr>
            <p:spPr>
              <a:xfrm>
                <a:off x="8416360" y="3578896"/>
                <a:ext cx="250390" cy="215444"/>
              </a:xfrm>
              <a:prstGeom prst="rect">
                <a:avLst/>
              </a:prstGeom>
              <a:noFill/>
              <a:ln>
                <a:noFill/>
              </a:ln>
            </p:spPr>
            <p:txBody>
              <a:bodyPr wrap="none" rtlCol="0">
                <a:spAutoFit/>
              </a:bodyPr>
              <a:lstStyle/>
              <a:p>
                <a:r>
                  <a:rPr lang="en-US" altLang="ko-KR" sz="800" dirty="0"/>
                  <a:t>C</a:t>
                </a:r>
                <a:endParaRPr lang="ko-KR" altLang="en-US" sz="800" dirty="0"/>
              </a:p>
            </p:txBody>
          </p:sp>
          <p:sp>
            <p:nvSpPr>
              <p:cNvPr id="38" name="TextBox 37"/>
              <p:cNvSpPr txBox="1"/>
              <p:nvPr/>
            </p:nvSpPr>
            <p:spPr>
              <a:xfrm>
                <a:off x="7418390" y="4347811"/>
                <a:ext cx="251992" cy="215444"/>
              </a:xfrm>
              <a:prstGeom prst="rect">
                <a:avLst/>
              </a:prstGeom>
              <a:noFill/>
            </p:spPr>
            <p:txBody>
              <a:bodyPr wrap="none" rtlCol="0">
                <a:spAutoFit/>
              </a:bodyPr>
              <a:lstStyle/>
              <a:p>
                <a:r>
                  <a:rPr lang="en-US" altLang="ko-KR" sz="800" dirty="0"/>
                  <a:t>A</a:t>
                </a:r>
                <a:endParaRPr lang="ko-KR" altLang="en-US" sz="800" dirty="0"/>
              </a:p>
            </p:txBody>
          </p:sp>
          <p:sp>
            <p:nvSpPr>
              <p:cNvPr id="39" name="타원 38"/>
              <p:cNvSpPr/>
              <p:nvPr/>
            </p:nvSpPr>
            <p:spPr>
              <a:xfrm>
                <a:off x="7319115" y="4285654"/>
                <a:ext cx="507259" cy="261151"/>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7733781" y="3727344"/>
                <a:ext cx="658933" cy="367627"/>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7658157" y="3480448"/>
                <a:ext cx="1041968" cy="70467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7819638" y="3783245"/>
                <a:ext cx="316981" cy="251989"/>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87764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theo</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cấp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bậc</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90238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bậc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702940" y="2204864"/>
            <a:ext cx="8632825" cy="1253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Đây là một thuật toán học không giám sát: chỉ có các biến. </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Thuật toán này còn có tên gọi là “agglomerative clustering”.</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mục gần nhất được gom lại để tạo thành cụm lớn hơn. </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hiển thị như một cấu trúc cây đảo ngược gọi là “dendrogram”.</a:t>
            </a:r>
          </a:p>
        </p:txBody>
      </p:sp>
      <p:grpSp>
        <p:nvGrpSpPr>
          <p:cNvPr id="13" name="그룹 12">
            <a:extLst>
              <a:ext uri="{FF2B5EF4-FFF2-40B4-BE49-F238E27FC236}">
                <a16:creationId xmlns:a16="http://schemas.microsoft.com/office/drawing/2014/main" id="{D15585C6-1FC8-4615-9C4A-E22A876A6B6D}"/>
              </a:ext>
            </a:extLst>
          </p:cNvPr>
          <p:cNvGrpSpPr/>
          <p:nvPr/>
        </p:nvGrpSpPr>
        <p:grpSpPr>
          <a:xfrm>
            <a:off x="559817" y="3573016"/>
            <a:ext cx="8783192" cy="215444"/>
            <a:chOff x="559817" y="2136914"/>
            <a:chExt cx="8783192" cy="215444"/>
          </a:xfrm>
        </p:grpSpPr>
        <p:sp>
          <p:nvSpPr>
            <p:cNvPr id="14" name="직사각형 1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5" name="직사각형 14">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Mục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đích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của</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bậc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6" name="직사각형 15">
            <a:extLst>
              <a:ext uri="{FF2B5EF4-FFF2-40B4-BE49-F238E27FC236}">
                <a16:creationId xmlns:a16="http://schemas.microsoft.com/office/drawing/2014/main" id="{D8BF98C4-B566-4812-B5F0-560CFBA969E7}"/>
              </a:ext>
            </a:extLst>
          </p:cNvPr>
          <p:cNvSpPr/>
          <p:nvPr/>
        </p:nvSpPr>
        <p:spPr>
          <a:xfrm>
            <a:off x="702940" y="3875499"/>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Phân các quan sát thành một số lượng cụm cho trước.</a:t>
            </a:r>
          </a:p>
        </p:txBody>
      </p:sp>
    </p:spTree>
    <p:extLst>
      <p:ext uri="{BB962C8B-B14F-4D97-AF65-F5344CB8AC3E}">
        <p14:creationId xmlns:p14="http://schemas.microsoft.com/office/powerpoint/2010/main" val="195592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Ưu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Diễn giải trực quan kết quả.</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Dendrogram có thể được phân nhỏ thêm để cho ra số lượng cụm mong muốn.</a:t>
            </a:r>
          </a:p>
        </p:txBody>
      </p:sp>
      <p:grpSp>
        <p:nvGrpSpPr>
          <p:cNvPr id="10" name="그룹 9">
            <a:extLst>
              <a:ext uri="{FF2B5EF4-FFF2-40B4-BE49-F238E27FC236}">
                <a16:creationId xmlns:a16="http://schemas.microsoft.com/office/drawing/2014/main" id="{D15585C6-1FC8-4615-9C4A-E22A876A6B6D}"/>
              </a:ext>
            </a:extLst>
          </p:cNvPr>
          <p:cNvGrpSpPr/>
          <p:nvPr/>
        </p:nvGrpSpPr>
        <p:grpSpPr>
          <a:xfrm>
            <a:off x="558924" y="2420888"/>
            <a:ext cx="8783192" cy="215444"/>
            <a:chOff x="559817" y="2136914"/>
            <a:chExt cx="8783192" cy="215444"/>
          </a:xfrm>
        </p:grpSpPr>
        <p:sp>
          <p:nvSpPr>
            <p:cNvPr id="11" name="직사각형 1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2" name="직사각형 11">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Nhược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3" name="직사각형 12">
            <a:extLst>
              <a:ext uri="{FF2B5EF4-FFF2-40B4-BE49-F238E27FC236}">
                <a16:creationId xmlns:a16="http://schemas.microsoft.com/office/drawing/2014/main" id="{D8BF98C4-B566-4812-B5F0-560CFBA969E7}"/>
              </a:ext>
            </a:extLst>
          </p:cNvPr>
          <p:cNvSpPr/>
          <p:nvPr/>
        </p:nvSpPr>
        <p:spPr>
          <a:xfrm>
            <a:off x="702047" y="2692951"/>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Tốn nhiều thời gian hơn k-means một chút.</a:t>
            </a:r>
          </a:p>
        </p:txBody>
      </p:sp>
      <p:grpSp>
        <p:nvGrpSpPr>
          <p:cNvPr id="14" name="그룹 1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5" name="직사각형 14">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6" name="직사각형 15">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55717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746D8F30-B58D-4663-85B2-14D4B12487AC}"/>
              </a:ext>
            </a:extLst>
          </p:cNvPr>
          <p:cNvGrpSpPr/>
          <p:nvPr/>
        </p:nvGrpSpPr>
        <p:grpSpPr>
          <a:xfrm>
            <a:off x="719769" y="2070436"/>
            <a:ext cx="7736103" cy="2410149"/>
            <a:chOff x="720000" y="2070000"/>
            <a:chExt cx="7738584" cy="2410922"/>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583295"/>
              <a:ext cx="7468584" cy="985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Học</a:t>
              </a: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a:t>
              </a: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máy</a:t>
              </a: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2 </a:t>
              </a:r>
            </a:p>
            <a:p>
              <a:pPr defTabSz="457063" fontAlgn="base" latinLnBrk="1">
                <a:spcBef>
                  <a:spcPct val="0"/>
                </a:spcBef>
                <a:spcAft>
                  <a:spcPct val="0"/>
                </a:spcAft>
                <a:defRPr/>
              </a:pP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a:t>
              </a: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Học</a:t>
              </a: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a:t>
              </a: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không</a:t>
              </a: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a:t>
              </a: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giám</a:t>
              </a:r>
              <a:r>
                <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rPr>
                <a:t> </a:t>
              </a:r>
              <a:r>
                <a:rPr kumimoji="1" lang="en-US" altLang="ko-KR" sz="3200" b="1" dirty="0" err="1">
                  <a:solidFill>
                    <a:prstClr val="black"/>
                  </a:solidFill>
                  <a:latin typeface="iCiel Samsung Sharp Sans Regular" pitchFamily="2" charset="77"/>
                  <a:ea typeface="iCiel Samsung Sharp Sans Regular" pitchFamily="2" charset="77"/>
                  <a:cs typeface="iCiel Samsung Sharp Sans Regular" pitchFamily="2" charset="77"/>
                </a:rPr>
                <a:t>sát</a:t>
              </a:r>
              <a:endParaRPr kumimoji="1" lang="en-US" altLang="ko-KR" sz="3200" b="1" dirty="0">
                <a:solidFill>
                  <a:prstClr val="black"/>
                </a:solidFill>
                <a:latin typeface="iCiel Samsung Sharp Sans Regular" pitchFamily="2" charset="77"/>
                <a:ea typeface="iCiel Samsung Sharp Sans Regular" pitchFamily="2" charset="77"/>
                <a:cs typeface="iCiel Samsung Sharp Sans Regular" pitchFamily="2" charset="77"/>
              </a:endParaRPr>
            </a:p>
          </p:txBody>
        </p:sp>
        <p:sp>
          <p:nvSpPr>
            <p:cNvPr id="7" name="직사각형 133">
              <a:extLst>
                <a:ext uri="{FF2B5EF4-FFF2-40B4-BE49-F238E27FC236}">
                  <a16:creationId xmlns:a16="http://schemas.microsoft.com/office/drawing/2014/main" id="{68C423AE-9FF7-4CCB-8CFB-0D036BBE42B6}"/>
                </a:ext>
              </a:extLst>
            </p:cNvPr>
            <p:cNvSpPr/>
            <p:nvPr/>
          </p:nvSpPr>
          <p:spPr>
            <a:xfrm>
              <a:off x="990000" y="4157772"/>
              <a:ext cx="3710016" cy="323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marR="0" lvl="0" indent="0" defTabSz="457063" fontAlgn="base" latinLnBrk="1">
                <a:lnSpc>
                  <a:spcPct val="100000"/>
                </a:lnSpc>
                <a:spcBef>
                  <a:spcPct val="0"/>
                </a:spcBef>
                <a:spcAft>
                  <a:spcPct val="0"/>
                </a:spcAft>
                <a:buClrTx/>
                <a:buSzTx/>
                <a:buFontTx/>
                <a:buNone/>
                <a:tabLst/>
                <a:defRPr/>
              </a:pP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Trí</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Tuệ</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nhân</a:t>
              </a:r>
              <a:r>
                <a:rPr kumimoji="1" lang="en-US" altLang="ko-KR" sz="2099"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kumimoji="1" lang="en-US" altLang="ko-KR" sz="2099" b="1" dirty="0" err="1">
                  <a:solidFill>
                    <a:srgbClr val="1428A0"/>
                  </a:solidFill>
                  <a:latin typeface="iCiel Samsung Sharp Sans Regular" pitchFamily="2" charset="77"/>
                  <a:ea typeface="iCiel Samsung Sharp Sans Regular" pitchFamily="2" charset="77"/>
                  <a:cs typeface="iCiel Samsung Sharp Sans Regular" pitchFamily="2" charset="77"/>
                </a:rPr>
                <a:t>tạo</a:t>
              </a:r>
              <a:endParaRPr kumimoji="1" lang="ko-KR" altLang="en-US" sz="2099" b="1" dirty="0">
                <a:solidFill>
                  <a:srgbClr val="1428A0"/>
                </a:solidFill>
                <a:latin typeface="iCiel Samsung Sharp Sans Regular" pitchFamily="2" charset="77"/>
                <a:cs typeface="iCiel Samsung Sharp Sans Regular" pitchFamily="2" charset="77"/>
              </a:endParaRP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Chương</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6.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095275"/>
              <a:ext cx="60008" cy="1577703"/>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dirty="0">
                <a:solidFill>
                  <a:prstClr val="white"/>
                </a:solidFill>
                <a:latin typeface="SamsungOne-400" panose="020B0503030303020204" pitchFamily="34" charset="0"/>
                <a:ea typeface="맑은 고딕" panose="020B0503020000020004" pitchFamily="50" charset="-12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fontAlgn="base" latinLnBrk="1">
                <a:spcBef>
                  <a:spcPct val="0"/>
                </a:spcBef>
                <a:spcAft>
                  <a:spcPct val="0"/>
                </a:spcAft>
                <a:defRPr/>
              </a:pPr>
              <a:endParaRPr kumimoji="1" lang="ko-KR" altLang="en-US" sz="1799" dirty="0">
                <a:solidFill>
                  <a:prstClr val="white"/>
                </a:solidFill>
                <a:latin typeface="SamsungOne-400" panose="020B0503030303020204" pitchFamily="34" charset="0"/>
                <a:ea typeface="맑은 고딕" panose="020B0503020000020004" pitchFamily="50" charset="-127"/>
              </a:endParaRPr>
            </a:p>
          </p:txBody>
        </p:sp>
      </p:grpSp>
    </p:spTree>
    <p:extLst>
      <p:ext uri="{BB962C8B-B14F-4D97-AF65-F5344CB8AC3E}">
        <p14:creationId xmlns:p14="http://schemas.microsoft.com/office/powerpoint/2010/main" val="327717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bậc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3409606"/>
            <a:ext cx="8632825" cy="109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a:spcAft>
                <a:spcPts val="400"/>
              </a:spcAft>
              <a:buClr>
                <a:srgbClr val="193EB0"/>
              </a:buCl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Đầu tiên, gom các quan sát gần nhất lại thành một nhóm và lấy các cụm nhỏ: (a) ~ (b).</a:t>
            </a:r>
          </a:p>
          <a:p>
            <a:pPr>
              <a:spcAft>
                <a:spcPts val="400"/>
              </a:spcAft>
              <a:buClr>
                <a:srgbClr val="193EB0"/>
              </a:buCl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Gom các cụm gần nhất lại thành nhóm để lập một cụm lớn hơn: (c).</a:t>
            </a:r>
          </a:p>
          <a:p>
            <a:pPr>
              <a:spcAft>
                <a:spcPts val="400"/>
              </a:spcAft>
              <a:buClr>
                <a:srgbClr val="193EB0"/>
              </a:buCl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3) Lặp lại từ bước 2) tới khi toàn bộ quan sát được gom lại thành một cụm duy nhất: (d) ~ (e).</a:t>
            </a:r>
          </a:p>
          <a:p>
            <a:pPr>
              <a:spcAft>
                <a:spcPts val="400"/>
              </a:spcAft>
              <a:buClr>
                <a:srgbClr val="193EB0"/>
              </a:buCl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4) Cắt dendrogram tại chiều cao thích hợp để có được số lượng cụm mong muốn: (f).</a:t>
            </a:r>
          </a:p>
        </p:txBody>
      </p:sp>
      <p:grpSp>
        <p:nvGrpSpPr>
          <p:cNvPr id="14" name="그룹 13"/>
          <p:cNvGrpSpPr/>
          <p:nvPr/>
        </p:nvGrpSpPr>
        <p:grpSpPr>
          <a:xfrm>
            <a:off x="702276" y="1978997"/>
            <a:ext cx="8641749" cy="1305987"/>
            <a:chOff x="702276" y="3995221"/>
            <a:chExt cx="8641749" cy="1305987"/>
          </a:xfrm>
        </p:grpSpPr>
        <p:grpSp>
          <p:nvGrpSpPr>
            <p:cNvPr id="15" name="그룹 14">
              <a:extLst>
                <a:ext uri="{FF2B5EF4-FFF2-40B4-BE49-F238E27FC236}">
                  <a16:creationId xmlns:a16="http://schemas.microsoft.com/office/drawing/2014/main" id="{0ACB617A-5814-4764-B114-289C62F87D95}"/>
                </a:ext>
              </a:extLst>
            </p:cNvPr>
            <p:cNvGrpSpPr/>
            <p:nvPr/>
          </p:nvGrpSpPr>
          <p:grpSpPr>
            <a:xfrm>
              <a:off x="702276" y="3995221"/>
              <a:ext cx="8641749" cy="944863"/>
              <a:chOff x="995981" y="2091417"/>
              <a:chExt cx="9877715" cy="1080000"/>
            </a:xfrm>
          </p:grpSpPr>
          <p:pic>
            <p:nvPicPr>
              <p:cNvPr id="33" name="그림 32">
                <a:extLst>
                  <a:ext uri="{FF2B5EF4-FFF2-40B4-BE49-F238E27FC236}">
                    <a16:creationId xmlns:a16="http://schemas.microsoft.com/office/drawing/2014/main" id="{9A8B49CB-EBD3-471C-90FC-737474E75A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981" y="2091417"/>
                <a:ext cx="1404000" cy="1080000"/>
              </a:xfrm>
              <a:prstGeom prst="rect">
                <a:avLst/>
              </a:prstGeom>
            </p:spPr>
          </p:pic>
          <p:pic>
            <p:nvPicPr>
              <p:cNvPr id="34" name="그림 33">
                <a:extLst>
                  <a:ext uri="{FF2B5EF4-FFF2-40B4-BE49-F238E27FC236}">
                    <a16:creationId xmlns:a16="http://schemas.microsoft.com/office/drawing/2014/main" id="{D8DFC7B7-8513-4A68-B774-500B32F4D1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1923" y="2091417"/>
                <a:ext cx="1402268" cy="1080000"/>
              </a:xfrm>
              <a:prstGeom prst="rect">
                <a:avLst/>
              </a:prstGeom>
            </p:spPr>
          </p:pic>
          <p:pic>
            <p:nvPicPr>
              <p:cNvPr id="35" name="그림 34">
                <a:extLst>
                  <a:ext uri="{FF2B5EF4-FFF2-40B4-BE49-F238E27FC236}">
                    <a16:creationId xmlns:a16="http://schemas.microsoft.com/office/drawing/2014/main" id="{65760E73-BCCB-4D39-8BDD-A0FEB0B7BB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6133" y="2091417"/>
                <a:ext cx="1403600" cy="1080000"/>
              </a:xfrm>
              <a:prstGeom prst="rect">
                <a:avLst/>
              </a:prstGeom>
            </p:spPr>
          </p:pic>
          <p:pic>
            <p:nvPicPr>
              <p:cNvPr id="36" name="그림 35">
                <a:extLst>
                  <a:ext uri="{FF2B5EF4-FFF2-40B4-BE49-F238E27FC236}">
                    <a16:creationId xmlns:a16="http://schemas.microsoft.com/office/drawing/2014/main" id="{DBF94846-7EC2-4D29-ADD8-77C31FA67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81675" y="2091417"/>
                <a:ext cx="1402268" cy="1080000"/>
              </a:xfrm>
              <a:prstGeom prst="rect">
                <a:avLst/>
              </a:prstGeom>
            </p:spPr>
          </p:pic>
          <p:pic>
            <p:nvPicPr>
              <p:cNvPr id="37" name="그림 36">
                <a:extLst>
                  <a:ext uri="{FF2B5EF4-FFF2-40B4-BE49-F238E27FC236}">
                    <a16:creationId xmlns:a16="http://schemas.microsoft.com/office/drawing/2014/main" id="{4E155437-B693-4AAA-9652-6651390896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75885" y="2091417"/>
                <a:ext cx="1403600" cy="1080000"/>
              </a:xfrm>
              <a:prstGeom prst="rect">
                <a:avLst/>
              </a:prstGeom>
            </p:spPr>
          </p:pic>
          <p:pic>
            <p:nvPicPr>
              <p:cNvPr id="38" name="그림 37">
                <a:extLst>
                  <a:ext uri="{FF2B5EF4-FFF2-40B4-BE49-F238E27FC236}">
                    <a16:creationId xmlns:a16="http://schemas.microsoft.com/office/drawing/2014/main" id="{3B1A62AA-02A5-4630-8AA2-8CE376A2538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71427" y="2091417"/>
                <a:ext cx="1402269" cy="1080000"/>
              </a:xfrm>
              <a:prstGeom prst="rect">
                <a:avLst/>
              </a:prstGeom>
            </p:spPr>
          </p:pic>
        </p:grpSp>
        <p:sp>
          <p:nvSpPr>
            <p:cNvPr id="16" name="TextBox 15">
              <a:extLst>
                <a:ext uri="{FF2B5EF4-FFF2-40B4-BE49-F238E27FC236}">
                  <a16:creationId xmlns:a16="http://schemas.microsoft.com/office/drawing/2014/main" id="{53FF3C43-C39F-47F1-874C-61806E989EE5}"/>
                </a:ext>
              </a:extLst>
            </p:cNvPr>
            <p:cNvSpPr txBox="1"/>
            <p:nvPr/>
          </p:nvSpPr>
          <p:spPr>
            <a:xfrm>
              <a:off x="985221" y="4940083"/>
              <a:ext cx="662430" cy="3611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(a)</a:t>
              </a:r>
              <a:endParaRPr lang="ko-KR" altLang="en-US" dirty="0">
                <a:solidFill>
                  <a:srgbClr val="193EB0"/>
                </a:solidFill>
              </a:endParaRPr>
            </a:p>
          </p:txBody>
        </p:sp>
        <p:sp>
          <p:nvSpPr>
            <p:cNvPr id="17" name="TextBox 16">
              <a:extLst>
                <a:ext uri="{FF2B5EF4-FFF2-40B4-BE49-F238E27FC236}">
                  <a16:creationId xmlns:a16="http://schemas.microsoft.com/office/drawing/2014/main" id="{8F03FCE6-578B-428D-AEC4-EE73299C3B05}"/>
                </a:ext>
              </a:extLst>
            </p:cNvPr>
            <p:cNvSpPr txBox="1"/>
            <p:nvPr/>
          </p:nvSpPr>
          <p:spPr>
            <a:xfrm>
              <a:off x="2468198" y="4986012"/>
              <a:ext cx="662430" cy="26926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(b)</a:t>
              </a:r>
              <a:endParaRPr lang="ko-KR" altLang="en-US" dirty="0">
                <a:solidFill>
                  <a:srgbClr val="193EB0"/>
                </a:solidFill>
              </a:endParaRPr>
            </a:p>
          </p:txBody>
        </p:sp>
        <p:sp>
          <p:nvSpPr>
            <p:cNvPr id="18" name="TextBox 17">
              <a:extLst>
                <a:ext uri="{FF2B5EF4-FFF2-40B4-BE49-F238E27FC236}">
                  <a16:creationId xmlns:a16="http://schemas.microsoft.com/office/drawing/2014/main" id="{D5F77F40-67A9-426E-AF4C-F9A2ABA7A303}"/>
                </a:ext>
              </a:extLst>
            </p:cNvPr>
            <p:cNvSpPr txBox="1"/>
            <p:nvPr/>
          </p:nvSpPr>
          <p:spPr>
            <a:xfrm>
              <a:off x="3945794" y="4986012"/>
              <a:ext cx="662430" cy="26926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(c)</a:t>
              </a:r>
              <a:endParaRPr lang="ko-KR" altLang="en-US" dirty="0">
                <a:solidFill>
                  <a:srgbClr val="193EB0"/>
                </a:solidFill>
              </a:endParaRPr>
            </a:p>
          </p:txBody>
        </p:sp>
        <p:sp>
          <p:nvSpPr>
            <p:cNvPr id="19" name="TextBox 18">
              <a:extLst>
                <a:ext uri="{FF2B5EF4-FFF2-40B4-BE49-F238E27FC236}">
                  <a16:creationId xmlns:a16="http://schemas.microsoft.com/office/drawing/2014/main" id="{12DBAC40-2971-49CF-A082-3A014302EBE6}"/>
                </a:ext>
              </a:extLst>
            </p:cNvPr>
            <p:cNvSpPr txBox="1"/>
            <p:nvPr/>
          </p:nvSpPr>
          <p:spPr>
            <a:xfrm>
              <a:off x="5428771" y="4986012"/>
              <a:ext cx="662430" cy="26926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(d)</a:t>
              </a:r>
              <a:endParaRPr lang="ko-KR" altLang="en-US" dirty="0">
                <a:solidFill>
                  <a:srgbClr val="193EB0"/>
                </a:solidFill>
              </a:endParaRPr>
            </a:p>
          </p:txBody>
        </p:sp>
        <p:sp>
          <p:nvSpPr>
            <p:cNvPr id="20" name="TextBox 19">
              <a:extLst>
                <a:ext uri="{FF2B5EF4-FFF2-40B4-BE49-F238E27FC236}">
                  <a16:creationId xmlns:a16="http://schemas.microsoft.com/office/drawing/2014/main" id="{FBC73C48-BBAF-447A-8DB7-4FDBBBDDAF0F}"/>
                </a:ext>
              </a:extLst>
            </p:cNvPr>
            <p:cNvSpPr txBox="1"/>
            <p:nvPr/>
          </p:nvSpPr>
          <p:spPr>
            <a:xfrm>
              <a:off x="6915675" y="4986012"/>
              <a:ext cx="662430" cy="26926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(e)</a:t>
              </a:r>
              <a:endParaRPr lang="ko-KR" altLang="en-US" dirty="0">
                <a:solidFill>
                  <a:srgbClr val="193EB0"/>
                </a:solidFill>
              </a:endParaRPr>
            </a:p>
          </p:txBody>
        </p:sp>
        <p:sp>
          <p:nvSpPr>
            <p:cNvPr id="21" name="TextBox 20">
              <a:extLst>
                <a:ext uri="{FF2B5EF4-FFF2-40B4-BE49-F238E27FC236}">
                  <a16:creationId xmlns:a16="http://schemas.microsoft.com/office/drawing/2014/main" id="{83A17C63-017D-48BE-A8A2-9E58229CC80F}"/>
                </a:ext>
              </a:extLst>
            </p:cNvPr>
            <p:cNvSpPr txBox="1"/>
            <p:nvPr/>
          </p:nvSpPr>
          <p:spPr>
            <a:xfrm>
              <a:off x="8471808" y="4986012"/>
              <a:ext cx="662430" cy="26926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(f)</a:t>
              </a:r>
              <a:endParaRPr lang="ko-KR" altLang="en-US" dirty="0">
                <a:solidFill>
                  <a:srgbClr val="193EB0"/>
                </a:solidFill>
              </a:endParaRPr>
            </a:p>
          </p:txBody>
        </p:sp>
        <p:sp>
          <p:nvSpPr>
            <p:cNvPr id="22" name="오른쪽 화살표 21"/>
            <p:cNvSpPr/>
            <p:nvPr/>
          </p:nvSpPr>
          <p:spPr>
            <a:xfrm>
              <a:off x="1946219" y="4355737"/>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26" name="오른쪽 화살표 25"/>
            <p:cNvSpPr/>
            <p:nvPr/>
          </p:nvSpPr>
          <p:spPr>
            <a:xfrm>
              <a:off x="3413069" y="4355737"/>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0" name="오른쪽 화살표 29"/>
            <p:cNvSpPr/>
            <p:nvPr/>
          </p:nvSpPr>
          <p:spPr>
            <a:xfrm>
              <a:off x="4908494" y="4355737"/>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1" name="오른쪽 화살표 30"/>
            <p:cNvSpPr/>
            <p:nvPr/>
          </p:nvSpPr>
          <p:spPr>
            <a:xfrm>
              <a:off x="6375344" y="4355737"/>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2" name="오른쪽 화살표 31"/>
            <p:cNvSpPr/>
            <p:nvPr/>
          </p:nvSpPr>
          <p:spPr>
            <a:xfrm>
              <a:off x="7861244" y="4355737"/>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grpSp>
      <p:grpSp>
        <p:nvGrpSpPr>
          <p:cNvPr id="39" name="그룹 3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0" name="직사각형 3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41" name="직사각형 4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241623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theo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cấp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bậc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thế</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nào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khoảng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giữa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p>
        </p:txBody>
      </p:sp>
      <p:grpSp>
        <p:nvGrpSpPr>
          <p:cNvPr id="39" name="그룹 38"/>
          <p:cNvGrpSpPr/>
          <p:nvPr/>
        </p:nvGrpSpPr>
        <p:grpSpPr>
          <a:xfrm>
            <a:off x="2627702" y="2492896"/>
            <a:ext cx="5420054" cy="2963994"/>
            <a:chOff x="869950" y="3093906"/>
            <a:chExt cx="4701502" cy="2571049"/>
          </a:xfrm>
        </p:grpSpPr>
        <p:sp>
          <p:nvSpPr>
            <p:cNvPr id="40" name="타원 39">
              <a:extLst>
                <a:ext uri="{FF2B5EF4-FFF2-40B4-BE49-F238E27FC236}">
                  <a16:creationId xmlns:a16="http://schemas.microsoft.com/office/drawing/2014/main" id="{0639A4FD-D9A5-48FE-9BC9-A9D3A91E04B4}"/>
                </a:ext>
              </a:extLst>
            </p:cNvPr>
            <p:cNvSpPr/>
            <p:nvPr/>
          </p:nvSpPr>
          <p:spPr>
            <a:xfrm>
              <a:off x="869950" y="3093906"/>
              <a:ext cx="1013701"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1" name="타원 40">
              <a:extLst>
                <a:ext uri="{FF2B5EF4-FFF2-40B4-BE49-F238E27FC236}">
                  <a16:creationId xmlns:a16="http://schemas.microsoft.com/office/drawing/2014/main" id="{4DA99CC8-DCB9-47E5-99F4-DD50F7C2BD0F}"/>
                </a:ext>
              </a:extLst>
            </p:cNvPr>
            <p:cNvSpPr/>
            <p:nvPr/>
          </p:nvSpPr>
          <p:spPr>
            <a:xfrm>
              <a:off x="2677868" y="3093906"/>
              <a:ext cx="550490"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2" name="타원 41">
              <a:extLst>
                <a:ext uri="{FF2B5EF4-FFF2-40B4-BE49-F238E27FC236}">
                  <a16:creationId xmlns:a16="http://schemas.microsoft.com/office/drawing/2014/main" id="{CCFDC192-F798-4575-AF5F-CE5BFEC1EC26}"/>
                </a:ext>
              </a:extLst>
            </p:cNvPr>
            <p:cNvSpPr/>
            <p:nvPr/>
          </p:nvSpPr>
          <p:spPr>
            <a:xfrm>
              <a:off x="869950" y="4089617"/>
              <a:ext cx="1013701"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3" name="타원 42">
              <a:extLst>
                <a:ext uri="{FF2B5EF4-FFF2-40B4-BE49-F238E27FC236}">
                  <a16:creationId xmlns:a16="http://schemas.microsoft.com/office/drawing/2014/main" id="{7FE5FD03-4A7C-4276-9781-1AEF2B1EF1D2}"/>
                </a:ext>
              </a:extLst>
            </p:cNvPr>
            <p:cNvSpPr/>
            <p:nvPr/>
          </p:nvSpPr>
          <p:spPr>
            <a:xfrm>
              <a:off x="2677868" y="4089617"/>
              <a:ext cx="550490"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4" name="타원 43">
              <a:extLst>
                <a:ext uri="{FF2B5EF4-FFF2-40B4-BE49-F238E27FC236}">
                  <a16:creationId xmlns:a16="http://schemas.microsoft.com/office/drawing/2014/main" id="{29E3DD2C-B31D-49AA-B6D2-F7827E1F0F13}"/>
                </a:ext>
              </a:extLst>
            </p:cNvPr>
            <p:cNvSpPr/>
            <p:nvPr/>
          </p:nvSpPr>
          <p:spPr>
            <a:xfrm>
              <a:off x="869950" y="5098115"/>
              <a:ext cx="1013701"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5" name="타원 44">
              <a:extLst>
                <a:ext uri="{FF2B5EF4-FFF2-40B4-BE49-F238E27FC236}">
                  <a16:creationId xmlns:a16="http://schemas.microsoft.com/office/drawing/2014/main" id="{5D6FB970-6C82-415F-9972-2FD2FA78C9E1}"/>
                </a:ext>
              </a:extLst>
            </p:cNvPr>
            <p:cNvSpPr/>
            <p:nvPr/>
          </p:nvSpPr>
          <p:spPr>
            <a:xfrm>
              <a:off x="2677868" y="5098115"/>
              <a:ext cx="550490" cy="566840"/>
            </a:xfrm>
            <a:prstGeom prst="ellipse">
              <a:avLst/>
            </a:prstGeom>
            <a:solidFill>
              <a:srgbClr val="D4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cxnSp>
          <p:nvCxnSpPr>
            <p:cNvPr id="46" name="Straight Arrow Connector 18">
              <a:extLst>
                <a:ext uri="{FF2B5EF4-FFF2-40B4-BE49-F238E27FC236}">
                  <a16:creationId xmlns:a16="http://schemas.microsoft.com/office/drawing/2014/main" id="{CB8F9289-B941-4FA3-933C-5E29A900E001}"/>
                </a:ext>
              </a:extLst>
            </p:cNvPr>
            <p:cNvCxnSpPr>
              <a:cxnSpLocks/>
              <a:stCxn id="50" idx="1"/>
            </p:cNvCxnSpPr>
            <p:nvPr/>
          </p:nvCxnSpPr>
          <p:spPr>
            <a:xfrm flipH="1" flipV="1">
              <a:off x="1746112" y="3289629"/>
              <a:ext cx="1002598" cy="66114"/>
            </a:xfrm>
            <a:prstGeom prst="straightConnector1">
              <a:avLst/>
            </a:prstGeom>
            <a:ln w="6350">
              <a:solidFill>
                <a:srgbClr val="193EB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38041872-EECD-4375-BD8B-B324CDF5FC33}"/>
                </a:ext>
              </a:extLst>
            </p:cNvPr>
            <p:cNvSpPr/>
            <p:nvPr/>
          </p:nvSpPr>
          <p:spPr>
            <a:xfrm>
              <a:off x="1141745" y="3217628"/>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8" name="타원 47">
              <a:extLst>
                <a:ext uri="{FF2B5EF4-FFF2-40B4-BE49-F238E27FC236}">
                  <a16:creationId xmlns:a16="http://schemas.microsoft.com/office/drawing/2014/main" id="{A470184C-2C1F-4A85-8489-30B947C78130}"/>
                </a:ext>
              </a:extLst>
            </p:cNvPr>
            <p:cNvSpPr/>
            <p:nvPr/>
          </p:nvSpPr>
          <p:spPr>
            <a:xfrm>
              <a:off x="1304800" y="3444504"/>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9" name="타원 48">
              <a:extLst>
                <a:ext uri="{FF2B5EF4-FFF2-40B4-BE49-F238E27FC236}">
                  <a16:creationId xmlns:a16="http://schemas.microsoft.com/office/drawing/2014/main" id="{6C42C33F-2CCE-412E-ACA8-4789956476A7}"/>
                </a:ext>
              </a:extLst>
            </p:cNvPr>
            <p:cNvSpPr/>
            <p:nvPr/>
          </p:nvSpPr>
          <p:spPr>
            <a:xfrm>
              <a:off x="1674111" y="3242754"/>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0" name="타원 49">
              <a:extLst>
                <a:ext uri="{FF2B5EF4-FFF2-40B4-BE49-F238E27FC236}">
                  <a16:creationId xmlns:a16="http://schemas.microsoft.com/office/drawing/2014/main" id="{CE9A80C8-8834-499A-AA3F-8C4327F8381A}"/>
                </a:ext>
              </a:extLst>
            </p:cNvPr>
            <p:cNvSpPr/>
            <p:nvPr/>
          </p:nvSpPr>
          <p:spPr>
            <a:xfrm>
              <a:off x="2738166" y="3345200"/>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1" name="타원 50">
              <a:extLst>
                <a:ext uri="{FF2B5EF4-FFF2-40B4-BE49-F238E27FC236}">
                  <a16:creationId xmlns:a16="http://schemas.microsoft.com/office/drawing/2014/main" id="{DDD76BCD-BC12-43BC-B0C4-460B9B850C3E}"/>
                </a:ext>
              </a:extLst>
            </p:cNvPr>
            <p:cNvSpPr/>
            <p:nvPr/>
          </p:nvSpPr>
          <p:spPr>
            <a:xfrm>
              <a:off x="2890566" y="3170722"/>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2" name="타원 51">
              <a:extLst>
                <a:ext uri="{FF2B5EF4-FFF2-40B4-BE49-F238E27FC236}">
                  <a16:creationId xmlns:a16="http://schemas.microsoft.com/office/drawing/2014/main" id="{E5D9031A-F7A2-47D4-BE45-8ED6403FC1A4}"/>
                </a:ext>
              </a:extLst>
            </p:cNvPr>
            <p:cNvSpPr/>
            <p:nvPr/>
          </p:nvSpPr>
          <p:spPr>
            <a:xfrm>
              <a:off x="2907118" y="3501738"/>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3" name="타원 52">
              <a:extLst>
                <a:ext uri="{FF2B5EF4-FFF2-40B4-BE49-F238E27FC236}">
                  <a16:creationId xmlns:a16="http://schemas.microsoft.com/office/drawing/2014/main" id="{CC6877DC-F77B-4F99-AC67-EDFFB45830ED}"/>
                </a:ext>
              </a:extLst>
            </p:cNvPr>
            <p:cNvSpPr/>
            <p:nvPr/>
          </p:nvSpPr>
          <p:spPr>
            <a:xfrm>
              <a:off x="3097445" y="3303130"/>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4" name="TextBox 53">
              <a:extLst>
                <a:ext uri="{FF2B5EF4-FFF2-40B4-BE49-F238E27FC236}">
                  <a16:creationId xmlns:a16="http://schemas.microsoft.com/office/drawing/2014/main" id="{2CACDFF5-6C0A-4D48-B44F-915331AF827E}"/>
                </a:ext>
              </a:extLst>
            </p:cNvPr>
            <p:cNvSpPr txBox="1"/>
            <p:nvPr/>
          </p:nvSpPr>
          <p:spPr>
            <a:xfrm>
              <a:off x="3589562" y="3268340"/>
              <a:ext cx="1981890" cy="213579"/>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defPPr>
                <a:defRPr lang="en-US"/>
              </a:defPPr>
              <a:lvl1pPr defTabSz="914400">
                <a:defRPr sz="16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Liên</a:t>
              </a:r>
              <a:r>
                <a:rPr lang="en-US" altLang="ko-KR" dirty="0"/>
                <a:t> </a:t>
              </a:r>
              <a:r>
                <a:rPr lang="en-US" altLang="ko-KR" dirty="0" err="1"/>
                <a:t>kết</a:t>
              </a:r>
              <a:r>
                <a:rPr lang="en-US" altLang="ko-KR" dirty="0"/>
                <a:t> </a:t>
              </a:r>
              <a:r>
                <a:rPr lang="en-US" altLang="ko-KR" dirty="0" err="1"/>
                <a:t>đơn</a:t>
              </a:r>
              <a:endParaRPr lang="ko-KR" altLang="en-US" dirty="0"/>
            </a:p>
          </p:txBody>
        </p:sp>
        <p:sp>
          <p:nvSpPr>
            <p:cNvPr id="55" name="타원 54">
              <a:extLst>
                <a:ext uri="{FF2B5EF4-FFF2-40B4-BE49-F238E27FC236}">
                  <a16:creationId xmlns:a16="http://schemas.microsoft.com/office/drawing/2014/main" id="{52978BF7-B0BD-4791-8CBC-17EF45E017C1}"/>
                </a:ext>
              </a:extLst>
            </p:cNvPr>
            <p:cNvSpPr/>
            <p:nvPr/>
          </p:nvSpPr>
          <p:spPr>
            <a:xfrm>
              <a:off x="1141745" y="4213339"/>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6" name="타원 55">
              <a:extLst>
                <a:ext uri="{FF2B5EF4-FFF2-40B4-BE49-F238E27FC236}">
                  <a16:creationId xmlns:a16="http://schemas.microsoft.com/office/drawing/2014/main" id="{AD701360-8E17-4EDC-89A6-2DC9DAE43AA9}"/>
                </a:ext>
              </a:extLst>
            </p:cNvPr>
            <p:cNvSpPr/>
            <p:nvPr/>
          </p:nvSpPr>
          <p:spPr>
            <a:xfrm>
              <a:off x="1304800" y="4440215"/>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7" name="타원 56">
              <a:extLst>
                <a:ext uri="{FF2B5EF4-FFF2-40B4-BE49-F238E27FC236}">
                  <a16:creationId xmlns:a16="http://schemas.microsoft.com/office/drawing/2014/main" id="{5C670CF4-1A35-4D6B-A749-2E897B88BEC2}"/>
                </a:ext>
              </a:extLst>
            </p:cNvPr>
            <p:cNvSpPr/>
            <p:nvPr/>
          </p:nvSpPr>
          <p:spPr>
            <a:xfrm>
              <a:off x="1674111" y="4238465"/>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8" name="타원 57">
              <a:extLst>
                <a:ext uri="{FF2B5EF4-FFF2-40B4-BE49-F238E27FC236}">
                  <a16:creationId xmlns:a16="http://schemas.microsoft.com/office/drawing/2014/main" id="{10AE2CCD-143D-4ABA-93BF-D7694705E061}"/>
                </a:ext>
              </a:extLst>
            </p:cNvPr>
            <p:cNvSpPr/>
            <p:nvPr/>
          </p:nvSpPr>
          <p:spPr>
            <a:xfrm>
              <a:off x="2738166" y="4340911"/>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9" name="타원 58">
              <a:extLst>
                <a:ext uri="{FF2B5EF4-FFF2-40B4-BE49-F238E27FC236}">
                  <a16:creationId xmlns:a16="http://schemas.microsoft.com/office/drawing/2014/main" id="{04E9BE4D-DF95-475E-A8EF-13CC257CFE46}"/>
                </a:ext>
              </a:extLst>
            </p:cNvPr>
            <p:cNvSpPr/>
            <p:nvPr/>
          </p:nvSpPr>
          <p:spPr>
            <a:xfrm>
              <a:off x="2890566" y="4166433"/>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0" name="타원 59">
              <a:extLst>
                <a:ext uri="{FF2B5EF4-FFF2-40B4-BE49-F238E27FC236}">
                  <a16:creationId xmlns:a16="http://schemas.microsoft.com/office/drawing/2014/main" id="{4AD374D3-055C-4CA0-ABD8-9FD1FBE5CA10}"/>
                </a:ext>
              </a:extLst>
            </p:cNvPr>
            <p:cNvSpPr/>
            <p:nvPr/>
          </p:nvSpPr>
          <p:spPr>
            <a:xfrm>
              <a:off x="2907118" y="4497449"/>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1" name="타원 60">
              <a:extLst>
                <a:ext uri="{FF2B5EF4-FFF2-40B4-BE49-F238E27FC236}">
                  <a16:creationId xmlns:a16="http://schemas.microsoft.com/office/drawing/2014/main" id="{52B6EB9F-D705-4967-9880-1530CD9DA844}"/>
                </a:ext>
              </a:extLst>
            </p:cNvPr>
            <p:cNvSpPr/>
            <p:nvPr/>
          </p:nvSpPr>
          <p:spPr>
            <a:xfrm>
              <a:off x="3097445" y="4298841"/>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2" name="TextBox 61">
              <a:extLst>
                <a:ext uri="{FF2B5EF4-FFF2-40B4-BE49-F238E27FC236}">
                  <a16:creationId xmlns:a16="http://schemas.microsoft.com/office/drawing/2014/main" id="{74859308-B686-43C0-80C1-835A50B7B9B6}"/>
                </a:ext>
              </a:extLst>
            </p:cNvPr>
            <p:cNvSpPr txBox="1"/>
            <p:nvPr/>
          </p:nvSpPr>
          <p:spPr>
            <a:xfrm>
              <a:off x="3589562" y="4264051"/>
              <a:ext cx="1981890" cy="213579"/>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defPPr>
                <a:defRPr lang="en-US"/>
              </a:defPPr>
              <a:lvl1pPr defTabSz="914400">
                <a:defRPr sz="16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Liên</a:t>
              </a:r>
              <a:r>
                <a:rPr lang="en-US" altLang="ko-KR" dirty="0"/>
                <a:t> </a:t>
              </a:r>
              <a:r>
                <a:rPr lang="en-US" altLang="ko-KR" dirty="0" err="1"/>
                <a:t>kết</a:t>
              </a:r>
              <a:r>
                <a:rPr lang="en-US" altLang="ko-KR" dirty="0"/>
                <a:t> </a:t>
              </a:r>
              <a:r>
                <a:rPr lang="en-US" altLang="ko-KR" dirty="0" err="1"/>
                <a:t>hoàn</a:t>
              </a:r>
              <a:r>
                <a:rPr lang="en-US" altLang="ko-KR" dirty="0"/>
                <a:t> </a:t>
              </a:r>
              <a:r>
                <a:rPr lang="en-US" altLang="ko-KR" dirty="0" err="1"/>
                <a:t>chỉnh</a:t>
              </a:r>
              <a:endParaRPr lang="ko-KR" altLang="en-US" dirty="0"/>
            </a:p>
          </p:txBody>
        </p:sp>
        <p:cxnSp>
          <p:nvCxnSpPr>
            <p:cNvPr id="63" name="Straight Arrow Connector 18">
              <a:extLst>
                <a:ext uri="{FF2B5EF4-FFF2-40B4-BE49-F238E27FC236}">
                  <a16:creationId xmlns:a16="http://schemas.microsoft.com/office/drawing/2014/main" id="{319608D6-D94D-4E30-83E4-9FB31BA79D37}"/>
                </a:ext>
              </a:extLst>
            </p:cNvPr>
            <p:cNvCxnSpPr>
              <a:cxnSpLocks/>
              <a:stCxn id="61" idx="2"/>
              <a:endCxn id="55" idx="6"/>
            </p:cNvCxnSpPr>
            <p:nvPr/>
          </p:nvCxnSpPr>
          <p:spPr>
            <a:xfrm flipH="1" flipV="1">
              <a:off x="1213745" y="4249339"/>
              <a:ext cx="1883700" cy="85502"/>
            </a:xfrm>
            <a:prstGeom prst="straightConnector1">
              <a:avLst/>
            </a:prstGeom>
            <a:ln w="6350">
              <a:solidFill>
                <a:srgbClr val="193EB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타원 63">
              <a:extLst>
                <a:ext uri="{FF2B5EF4-FFF2-40B4-BE49-F238E27FC236}">
                  <a16:creationId xmlns:a16="http://schemas.microsoft.com/office/drawing/2014/main" id="{0C83FD79-FA90-452B-879E-A0513E2E9DAE}"/>
                </a:ext>
              </a:extLst>
            </p:cNvPr>
            <p:cNvSpPr/>
            <p:nvPr/>
          </p:nvSpPr>
          <p:spPr>
            <a:xfrm>
              <a:off x="1141745" y="5231362"/>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5" name="타원 64">
              <a:extLst>
                <a:ext uri="{FF2B5EF4-FFF2-40B4-BE49-F238E27FC236}">
                  <a16:creationId xmlns:a16="http://schemas.microsoft.com/office/drawing/2014/main" id="{CCC0D1CF-BE7C-4653-A586-A737661E6FBD}"/>
                </a:ext>
              </a:extLst>
            </p:cNvPr>
            <p:cNvSpPr/>
            <p:nvPr/>
          </p:nvSpPr>
          <p:spPr>
            <a:xfrm>
              <a:off x="1304800" y="5458238"/>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6" name="타원 65">
              <a:extLst>
                <a:ext uri="{FF2B5EF4-FFF2-40B4-BE49-F238E27FC236}">
                  <a16:creationId xmlns:a16="http://schemas.microsoft.com/office/drawing/2014/main" id="{ACE2992C-7322-4100-B5B2-B5F6321EAAAC}"/>
                </a:ext>
              </a:extLst>
            </p:cNvPr>
            <p:cNvSpPr/>
            <p:nvPr/>
          </p:nvSpPr>
          <p:spPr>
            <a:xfrm>
              <a:off x="1674111" y="5256488"/>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7" name="타원 66">
              <a:extLst>
                <a:ext uri="{FF2B5EF4-FFF2-40B4-BE49-F238E27FC236}">
                  <a16:creationId xmlns:a16="http://schemas.microsoft.com/office/drawing/2014/main" id="{D1985368-13F2-49F3-A119-52275D908541}"/>
                </a:ext>
              </a:extLst>
            </p:cNvPr>
            <p:cNvSpPr/>
            <p:nvPr/>
          </p:nvSpPr>
          <p:spPr>
            <a:xfrm>
              <a:off x="2738166" y="5358934"/>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8" name="타원 67">
              <a:extLst>
                <a:ext uri="{FF2B5EF4-FFF2-40B4-BE49-F238E27FC236}">
                  <a16:creationId xmlns:a16="http://schemas.microsoft.com/office/drawing/2014/main" id="{2C43F4F3-DC2B-40ED-8654-1D1F88CA035A}"/>
                </a:ext>
              </a:extLst>
            </p:cNvPr>
            <p:cNvSpPr/>
            <p:nvPr/>
          </p:nvSpPr>
          <p:spPr>
            <a:xfrm>
              <a:off x="2890566" y="5184456"/>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9" name="타원 68">
              <a:extLst>
                <a:ext uri="{FF2B5EF4-FFF2-40B4-BE49-F238E27FC236}">
                  <a16:creationId xmlns:a16="http://schemas.microsoft.com/office/drawing/2014/main" id="{2F8C9375-A716-442C-AE7F-ADEBF1E2B5B1}"/>
                </a:ext>
              </a:extLst>
            </p:cNvPr>
            <p:cNvSpPr/>
            <p:nvPr/>
          </p:nvSpPr>
          <p:spPr>
            <a:xfrm>
              <a:off x="2907118" y="5515472"/>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0" name="타원 69">
              <a:extLst>
                <a:ext uri="{FF2B5EF4-FFF2-40B4-BE49-F238E27FC236}">
                  <a16:creationId xmlns:a16="http://schemas.microsoft.com/office/drawing/2014/main" id="{F157EDA2-2E18-470E-8C01-636FF4B66419}"/>
                </a:ext>
              </a:extLst>
            </p:cNvPr>
            <p:cNvSpPr/>
            <p:nvPr/>
          </p:nvSpPr>
          <p:spPr>
            <a:xfrm>
              <a:off x="3097445" y="5316864"/>
              <a:ext cx="72000" cy="72000"/>
            </a:xfrm>
            <a:prstGeom prst="ellipse">
              <a:avLst/>
            </a:prstGeom>
            <a:solidFill>
              <a:srgbClr val="00B3E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1" name="TextBox 70">
              <a:extLst>
                <a:ext uri="{FF2B5EF4-FFF2-40B4-BE49-F238E27FC236}">
                  <a16:creationId xmlns:a16="http://schemas.microsoft.com/office/drawing/2014/main" id="{AF93B8C1-952A-4025-918A-6C4B92DDC724}"/>
                </a:ext>
              </a:extLst>
            </p:cNvPr>
            <p:cNvSpPr txBox="1"/>
            <p:nvPr/>
          </p:nvSpPr>
          <p:spPr>
            <a:xfrm>
              <a:off x="3589562" y="5266684"/>
              <a:ext cx="1981890" cy="213579"/>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defPPr>
                <a:defRPr lang="en-US"/>
              </a:defPPr>
              <a:lvl1pPr defTabSz="914400">
                <a:defRPr sz="16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Liên</a:t>
              </a:r>
              <a:r>
                <a:rPr lang="en-US" altLang="ko-KR" dirty="0"/>
                <a:t> </a:t>
              </a:r>
              <a:r>
                <a:rPr lang="en-US" altLang="ko-KR" dirty="0" err="1"/>
                <a:t>kết</a:t>
              </a:r>
              <a:r>
                <a:rPr lang="en-US" altLang="ko-KR" dirty="0"/>
                <a:t> </a:t>
              </a:r>
              <a:r>
                <a:rPr lang="en-US" altLang="ko-KR" dirty="0" err="1"/>
                <a:t>trung</a:t>
              </a:r>
              <a:r>
                <a:rPr lang="en-US" altLang="ko-KR" dirty="0"/>
                <a:t> </a:t>
              </a:r>
              <a:r>
                <a:rPr lang="en-US" altLang="ko-KR" dirty="0" err="1"/>
                <a:t>bình</a:t>
              </a:r>
              <a:endParaRPr lang="ko-KR" altLang="en-US" dirty="0"/>
            </a:p>
          </p:txBody>
        </p:sp>
        <p:cxnSp>
          <p:nvCxnSpPr>
            <p:cNvPr id="72" name="Straight Arrow Connector 18">
              <a:extLst>
                <a:ext uri="{FF2B5EF4-FFF2-40B4-BE49-F238E27FC236}">
                  <a16:creationId xmlns:a16="http://schemas.microsoft.com/office/drawing/2014/main" id="{421C636C-A0C4-44A7-9172-E207EE54AC44}"/>
                </a:ext>
              </a:extLst>
            </p:cNvPr>
            <p:cNvCxnSpPr>
              <a:cxnSpLocks/>
            </p:cNvCxnSpPr>
            <p:nvPr/>
          </p:nvCxnSpPr>
          <p:spPr>
            <a:xfrm flipH="1" flipV="1">
              <a:off x="1437863" y="5354221"/>
              <a:ext cx="1535536" cy="13636"/>
            </a:xfrm>
            <a:prstGeom prst="straightConnector1">
              <a:avLst/>
            </a:prstGeom>
            <a:ln w="6350">
              <a:solidFill>
                <a:srgbClr val="193EB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타원 72">
              <a:extLst>
                <a:ext uri="{FF2B5EF4-FFF2-40B4-BE49-F238E27FC236}">
                  <a16:creationId xmlns:a16="http://schemas.microsoft.com/office/drawing/2014/main" id="{402D7161-5A13-406E-8DB4-BEB8A3F05217}"/>
                </a:ext>
              </a:extLst>
            </p:cNvPr>
            <p:cNvSpPr/>
            <p:nvPr/>
          </p:nvSpPr>
          <p:spPr>
            <a:xfrm>
              <a:off x="1418361" y="5334719"/>
              <a:ext cx="18000" cy="18000"/>
            </a:xfrm>
            <a:prstGeom prst="ellipse">
              <a:avLst/>
            </a:prstGeom>
            <a:solidFill>
              <a:schemeClr val="tx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4" name="타원 73">
              <a:extLst>
                <a:ext uri="{FF2B5EF4-FFF2-40B4-BE49-F238E27FC236}">
                  <a16:creationId xmlns:a16="http://schemas.microsoft.com/office/drawing/2014/main" id="{A74E3773-23CE-4E4A-A3E0-4DA9A122F06F}"/>
                </a:ext>
              </a:extLst>
            </p:cNvPr>
            <p:cNvSpPr/>
            <p:nvPr/>
          </p:nvSpPr>
          <p:spPr>
            <a:xfrm>
              <a:off x="2969261" y="5354719"/>
              <a:ext cx="18000" cy="18000"/>
            </a:xfrm>
            <a:prstGeom prst="ellipse">
              <a:avLst/>
            </a:prstGeom>
            <a:solidFill>
              <a:schemeClr val="tx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grpSp>
        <p:nvGrpSpPr>
          <p:cNvPr id="75" name="그룹 7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76" name="직사각형 7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77" name="직사각형 76">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0007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Áp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kết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tụ</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và</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trực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quan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hóa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a:t>
            </a: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90238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Tập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1</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grpSp>
        <p:nvGrpSpPr>
          <p:cNvPr id="3" name="그룹 2"/>
          <p:cNvGrpSpPr/>
          <p:nvPr/>
        </p:nvGrpSpPr>
        <p:grpSpPr>
          <a:xfrm>
            <a:off x="558396" y="2204864"/>
            <a:ext cx="8782050" cy="4032448"/>
            <a:chOff x="558396" y="2204864"/>
            <a:chExt cx="8782050" cy="4032448"/>
          </a:xfrm>
        </p:grpSpPr>
        <p:sp>
          <p:nvSpPr>
            <p:cNvPr id="17" name="모서리가 둥근 직사각형 4">
              <a:extLst>
                <a:ext uri="{FF2B5EF4-FFF2-40B4-BE49-F238E27FC236}">
                  <a16:creationId xmlns:a16="http://schemas.microsoft.com/office/drawing/2014/main" id="{A36E3BA1-83BF-4EF9-8B22-BB45DE7AA1FC}"/>
                </a:ext>
              </a:extLst>
            </p:cNvPr>
            <p:cNvSpPr/>
            <p:nvPr/>
          </p:nvSpPr>
          <p:spPr>
            <a:xfrm>
              <a:off x="558396" y="2204864"/>
              <a:ext cx="8782050" cy="4032448"/>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2015" r="10127"/>
            <a:stretch/>
          </p:blipFill>
          <p:spPr>
            <a:xfrm>
              <a:off x="640079" y="2343634"/>
              <a:ext cx="8700367" cy="3770147"/>
            </a:xfrm>
            <a:prstGeom prst="rect">
              <a:avLst/>
            </a:prstGeom>
            <a:ln>
              <a:noFill/>
            </a:ln>
          </p:spPr>
        </p:pic>
      </p:grpSp>
    </p:spTree>
    <p:extLst>
      <p:ext uri="{BB962C8B-B14F-4D97-AF65-F5344CB8AC3E}">
        <p14:creationId xmlns:p14="http://schemas.microsoft.com/office/powerpoint/2010/main" val="101748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Tập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dữ</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liệu</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số</a:t>
              </a:r>
              <a:r>
                <a:rPr lang="en-US" altLang="ko-KR" sz="1400" dirty="0">
                  <a:solidFill>
                    <a:prstClr val="black">
                      <a:lumMod val="85000"/>
                      <a:lumOff val="15000"/>
                    </a:prstClr>
                  </a:solidFill>
                  <a:latin typeface="SamsungOne-400" panose="020B0503030303020204" pitchFamily="34" charset="0"/>
                </a:rPr>
                <a:t> 2</a:t>
              </a:r>
              <a:endParaRPr lang="ko-KR" altLang="en-US" sz="1400" dirty="0">
                <a:solidFill>
                  <a:prstClr val="black">
                    <a:lumMod val="85000"/>
                    <a:lumOff val="15000"/>
                  </a:prstClr>
                </a:solidFill>
                <a:latin typeface="SamsungOne-400" panose="020B0503030303020204" pitchFamily="34" charset="0"/>
              </a:endParaRPr>
            </a:p>
          </p:txBody>
        </p:sp>
      </p:grpSp>
      <p:grpSp>
        <p:nvGrpSpPr>
          <p:cNvPr id="3" name="그룹 2"/>
          <p:cNvGrpSpPr/>
          <p:nvPr/>
        </p:nvGrpSpPr>
        <p:grpSpPr>
          <a:xfrm>
            <a:off x="558396" y="1772816"/>
            <a:ext cx="8785504" cy="3528392"/>
            <a:chOff x="558396" y="1844824"/>
            <a:chExt cx="8785504" cy="3528392"/>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844824"/>
              <a:ext cx="8782050" cy="3528392"/>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965" r="10449"/>
            <a:stretch/>
          </p:blipFill>
          <p:spPr>
            <a:xfrm>
              <a:off x="670559" y="1941583"/>
              <a:ext cx="8673341" cy="3289153"/>
            </a:xfrm>
            <a:prstGeom prst="rect">
              <a:avLst/>
            </a:prstGeom>
            <a:ln>
              <a:noFill/>
            </a:ln>
          </p:spPr>
        </p:pic>
      </p:grpSp>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3" name="직사각형 1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71946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cụm</a:t>
              </a:r>
              <a:endParaRPr lang="ko-KR" altLang="en-US" sz="1400" dirty="0">
                <a:solidFill>
                  <a:prstClr val="black">
                    <a:lumMod val="85000"/>
                    <a:lumOff val="15000"/>
                  </a:prstClr>
                </a:solidFill>
                <a:latin typeface="SamsungOne-400" panose="020B0503030303020204" pitchFamily="34" charset="0"/>
              </a:endParaRPr>
            </a:p>
          </p:txBody>
        </p:sp>
      </p:grpSp>
      <p:grpSp>
        <p:nvGrpSpPr>
          <p:cNvPr id="2" name="그룹 1"/>
          <p:cNvGrpSpPr/>
          <p:nvPr/>
        </p:nvGrpSpPr>
        <p:grpSpPr>
          <a:xfrm>
            <a:off x="558396" y="1738283"/>
            <a:ext cx="8785504" cy="4536504"/>
            <a:chOff x="558396" y="1700808"/>
            <a:chExt cx="8785504" cy="4536504"/>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700808"/>
              <a:ext cx="8782050" cy="4536504"/>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r="12108"/>
            <a:stretch/>
          </p:blipFill>
          <p:spPr>
            <a:xfrm>
              <a:off x="640174" y="1844824"/>
              <a:ext cx="8703726" cy="4307729"/>
            </a:xfrm>
            <a:prstGeom prst="rect">
              <a:avLst/>
            </a:prstGeom>
            <a:ln>
              <a:noFill/>
            </a:ln>
          </p:spPr>
        </p:pic>
      </p:grpSp>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3" name="직사각형 1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30824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Tập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dữ</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liệu</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số</a:t>
              </a:r>
              <a:r>
                <a:rPr lang="en-US" altLang="ko-KR" sz="1400" dirty="0">
                  <a:solidFill>
                    <a:prstClr val="black">
                      <a:lumMod val="85000"/>
                      <a:lumOff val="15000"/>
                    </a:prstClr>
                  </a:solidFill>
                  <a:latin typeface="SamsungOne-400" panose="020B0503030303020204" pitchFamily="34" charset="0"/>
                </a:rPr>
                <a:t> 1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hai</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endParaRPr lang="ko-KR" altLang="en-US" sz="1400" dirty="0">
                <a:solidFill>
                  <a:prstClr val="black">
                    <a:lumMod val="85000"/>
                    <a:lumOff val="15000"/>
                  </a:prstClr>
                </a:solidFill>
                <a:latin typeface="SamsungOne-400" panose="020B0503030303020204" pitchFamily="34" charset="0"/>
              </a:endParaRPr>
            </a:p>
          </p:txBody>
        </p:sp>
      </p:grpSp>
      <p:grpSp>
        <p:nvGrpSpPr>
          <p:cNvPr id="2" name="그룹 1"/>
          <p:cNvGrpSpPr/>
          <p:nvPr/>
        </p:nvGrpSpPr>
        <p:grpSpPr>
          <a:xfrm>
            <a:off x="558396" y="1772816"/>
            <a:ext cx="8785504" cy="3744416"/>
            <a:chOff x="558396" y="1844824"/>
            <a:chExt cx="8785504" cy="3744416"/>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844824"/>
              <a:ext cx="8782050" cy="3744416"/>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2087" r="10560"/>
            <a:stretch/>
          </p:blipFill>
          <p:spPr>
            <a:xfrm>
              <a:off x="693494" y="1946389"/>
              <a:ext cx="8650406" cy="3536723"/>
            </a:xfrm>
            <a:prstGeom prst="rect">
              <a:avLst/>
            </a:prstGeom>
            <a:ln>
              <a:noFill/>
            </a:ln>
          </p:spPr>
        </p:pic>
      </p:grpSp>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3" name="직사각형 1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79181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Tập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dữ</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liệu</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số</a:t>
              </a:r>
              <a:r>
                <a:rPr lang="en-US" altLang="ko-KR" sz="1400" dirty="0">
                  <a:solidFill>
                    <a:prstClr val="black">
                      <a:lumMod val="85000"/>
                      <a:lumOff val="15000"/>
                    </a:prstClr>
                  </a:solidFill>
                  <a:latin typeface="SamsungOne-400" panose="020B0503030303020204" pitchFamily="34" charset="0"/>
                </a:rPr>
                <a:t> 2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hai</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endParaRPr lang="ko-KR" altLang="en-US" sz="1400" dirty="0">
                <a:solidFill>
                  <a:prstClr val="black">
                    <a:lumMod val="85000"/>
                    <a:lumOff val="15000"/>
                  </a:prstClr>
                </a:solidFill>
                <a:latin typeface="SamsungOne-400" panose="020B0503030303020204" pitchFamily="34" charset="0"/>
              </a:endParaRPr>
            </a:p>
          </p:txBody>
        </p:sp>
      </p:grpSp>
      <p:grpSp>
        <p:nvGrpSpPr>
          <p:cNvPr id="3" name="그룹 2"/>
          <p:cNvGrpSpPr/>
          <p:nvPr/>
        </p:nvGrpSpPr>
        <p:grpSpPr>
          <a:xfrm>
            <a:off x="558396" y="1772816"/>
            <a:ext cx="8785504" cy="3744416"/>
            <a:chOff x="558396" y="1844824"/>
            <a:chExt cx="8785504" cy="3744416"/>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844824"/>
              <a:ext cx="8782050" cy="3744416"/>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361" r="10538"/>
            <a:stretch/>
          </p:blipFill>
          <p:spPr>
            <a:xfrm>
              <a:off x="619413" y="1934523"/>
              <a:ext cx="8724487" cy="3565017"/>
            </a:xfrm>
            <a:prstGeom prst="rect">
              <a:avLst/>
            </a:prstGeom>
            <a:ln>
              <a:noFill/>
            </a:ln>
          </p:spPr>
        </p:pic>
      </p:grpSp>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3" name="직사각형 1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84969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Áp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dụng</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cấp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trực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quan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hóa</a:t>
              </a:r>
              <a:r>
                <a:rPr lang="en-US" altLang="ko-KR" sz="1400" dirty="0">
                  <a:solidFill>
                    <a:prstClr val="black">
                      <a:lumMod val="85000"/>
                      <a:lumOff val="15000"/>
                    </a:prstClr>
                  </a:solidFill>
                  <a:latin typeface="SamsungOne-400" panose="020B0503030303020204" pitchFamily="34" charset="0"/>
                </a:rPr>
                <a:t>:</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Tập dữ liệu số 1 và hiển thị dendrogram.</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Phân cụm theo thứ bậc bằng cách sử dụng liên kết đơn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 name="그룹 1"/>
          <p:cNvGrpSpPr/>
          <p:nvPr/>
        </p:nvGrpSpPr>
        <p:grpSpPr>
          <a:xfrm>
            <a:off x="558396" y="2348880"/>
            <a:ext cx="8782050" cy="3456384"/>
            <a:chOff x="558396" y="2348880"/>
            <a:chExt cx="8782050" cy="3456384"/>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348880"/>
              <a:ext cx="8782050" cy="3456384"/>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1521" r="2767"/>
            <a:stretch/>
          </p:blipFill>
          <p:spPr>
            <a:xfrm>
              <a:off x="641216" y="2451758"/>
              <a:ext cx="8630676" cy="3278481"/>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2769796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Áp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dụng</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cấp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trực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quan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hóa</a:t>
              </a:r>
              <a:r>
                <a:rPr lang="en-US" altLang="ko-KR" sz="1400" dirty="0">
                  <a:solidFill>
                    <a:prstClr val="black">
                      <a:lumMod val="85000"/>
                      <a:lumOff val="15000"/>
                    </a:prstClr>
                  </a:solidFill>
                  <a:latin typeface="SamsungOne-400" panose="020B0503030303020204" pitchFamily="34" charset="0"/>
                </a:rPr>
                <a:t>:</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1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cắt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dendrogram</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Cắt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ở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cao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khoảng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 5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thay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đổi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này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tùy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ý).</a:t>
            </a:r>
          </a:p>
        </p:txBody>
      </p:sp>
      <p:grpSp>
        <p:nvGrpSpPr>
          <p:cNvPr id="3" name="그룹 2"/>
          <p:cNvGrpSpPr/>
          <p:nvPr/>
        </p:nvGrpSpPr>
        <p:grpSpPr>
          <a:xfrm>
            <a:off x="558396" y="2348880"/>
            <a:ext cx="8784613" cy="1440160"/>
            <a:chOff x="558396" y="2348880"/>
            <a:chExt cx="8784613" cy="1440160"/>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348880"/>
              <a:ext cx="8782050" cy="1440160"/>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361" r="14290"/>
            <a:stretch/>
          </p:blipFill>
          <p:spPr>
            <a:xfrm>
              <a:off x="648835" y="2427500"/>
              <a:ext cx="8694174" cy="1268200"/>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62928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Áp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dụng</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cấp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trực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quan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hóa</a:t>
              </a:r>
              <a:r>
                <a:rPr lang="en-US" altLang="ko-KR" sz="1400" dirty="0">
                  <a:solidFill>
                    <a:prstClr val="black">
                      <a:lumMod val="85000"/>
                      <a:lumOff val="15000"/>
                    </a:prstClr>
                  </a:solidFill>
                  <a:latin typeface="SamsungOne-400" panose="020B0503030303020204" pitchFamily="34" charset="0"/>
                </a:rPr>
                <a:t>:</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Bộ dữ 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2 và hiển thị dendrogram.</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Phân cụm theo thứ bậc bằng cách sử dụng liên kết đơn.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 name="그룹 1"/>
          <p:cNvGrpSpPr/>
          <p:nvPr/>
        </p:nvGrpSpPr>
        <p:grpSpPr>
          <a:xfrm>
            <a:off x="558396" y="2348880"/>
            <a:ext cx="8784612" cy="3096344"/>
            <a:chOff x="558396" y="2348880"/>
            <a:chExt cx="8784612" cy="3096344"/>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348880"/>
              <a:ext cx="8782050" cy="3096344"/>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1338" r="4070"/>
            <a:stretch/>
          </p:blipFill>
          <p:spPr>
            <a:xfrm>
              <a:off x="624839" y="2454796"/>
              <a:ext cx="8718169" cy="2940164"/>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18927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3078C4E1-633F-4B6A-91AF-73907C46D4D5}"/>
              </a:ext>
            </a:extLst>
          </p:cNvPr>
          <p:cNvSpPr/>
          <p:nvPr/>
        </p:nvSpPr>
        <p:spPr>
          <a:xfrm>
            <a:off x="710975" y="1619179"/>
            <a:ext cx="8630058" cy="1598770"/>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3954" tIns="143954" rIns="143954" bIns="143954" rtlCol="0" anchor="t">
            <a:spAutoFit/>
            <a:scene3d>
              <a:camera prst="orthographicFront"/>
              <a:lightRig rig="threePt" dir="t"/>
            </a:scene3d>
            <a:sp3d>
              <a:bevelT w="0" h="6350"/>
            </a:sp3d>
          </a:bodyPr>
          <a:lstStyle/>
          <a:p>
            <a:pPr marL="285664" indent="-285664" defTabSz="457063">
              <a:spcAft>
                <a:spcPts val="800"/>
              </a:spcAft>
              <a:buClr>
                <a:srgbClr val="A5A5A5"/>
              </a:buClr>
              <a:buFont typeface="Wingdings" panose="05000000000000000000" pitchFamily="2" charset="2"/>
              <a:buChar char="ü"/>
              <a:defRPr/>
            </a:pPr>
            <a:r>
              <a:rPr lang="vi-VN" altLang="ko-KR" sz="1300" dirty="0">
                <a:solidFill>
                  <a:prstClr val="black">
                    <a:lumMod val="85000"/>
                    <a:lumOff val="15000"/>
                  </a:prstClr>
                </a:solidFill>
                <a:latin typeface="SamsungOne-400" panose="020B0503030303020204" pitchFamily="34" charset="0"/>
              </a:rPr>
              <a:t>Có thể áp dụng các kỹ thuật học máy cần thiết theo kế hoạch phân tích đã thiết lập.</a:t>
            </a:r>
          </a:p>
          <a:p>
            <a:pPr marL="285664" indent="-285664" defTabSz="457063">
              <a:spcAft>
                <a:spcPts val="800"/>
              </a:spcAft>
              <a:buClr>
                <a:srgbClr val="A5A5A5"/>
              </a:buClr>
              <a:buFont typeface="Wingdings" panose="05000000000000000000" pitchFamily="2" charset="2"/>
              <a:buChar char="ü"/>
              <a:defRPr/>
            </a:pPr>
            <a:r>
              <a:rPr lang="vi-VN" altLang="ko-KR" sz="1300" dirty="0">
                <a:solidFill>
                  <a:prstClr val="black">
                    <a:lumMod val="85000"/>
                    <a:lumOff val="15000"/>
                  </a:prstClr>
                </a:solidFill>
                <a:latin typeface="SamsungOne-400" panose="020B0503030303020204" pitchFamily="34" charset="0"/>
              </a:rPr>
              <a:t>Có thể áp dụng các kỹ thuật học tập không giám sát khác nhau để nén dữ liệu thông qua việc giảm dữ liệu có kích thước cao thành dữ liệu có kích thước thấp và trực quan hóa dữ liệu bằng cách giảm kích thước.</a:t>
            </a:r>
          </a:p>
          <a:p>
            <a:pPr marL="285664" indent="-285664" defTabSz="457063">
              <a:spcAft>
                <a:spcPts val="800"/>
              </a:spcAft>
              <a:buClr>
                <a:srgbClr val="A5A5A5"/>
              </a:buClr>
              <a:buFont typeface="Wingdings" panose="05000000000000000000" pitchFamily="2" charset="2"/>
              <a:buChar char="ü"/>
              <a:defRPr/>
            </a:pPr>
            <a:r>
              <a:rPr lang="vi-VN" altLang="ko-KR" sz="1300" dirty="0">
                <a:solidFill>
                  <a:prstClr val="black">
                    <a:lumMod val="85000"/>
                    <a:lumOff val="15000"/>
                  </a:prstClr>
                </a:solidFill>
                <a:latin typeface="SamsungOne-400" panose="020B0503030303020204" pitchFamily="34" charset="0"/>
              </a:rPr>
              <a:t>Có thể giải quyết các vấn đề bằng cách áp dụng các kỹ thuật phân cụm khác nhau để phân đoạn chủ đề.</a:t>
            </a:r>
          </a:p>
          <a:p>
            <a:pPr marL="285664" indent="-285664" defTabSz="457063">
              <a:spcAft>
                <a:spcPts val="800"/>
              </a:spcAft>
              <a:buClr>
                <a:srgbClr val="A5A5A5"/>
              </a:buClr>
              <a:buFont typeface="Wingdings" panose="05000000000000000000" pitchFamily="2" charset="2"/>
              <a:buChar char="ü"/>
              <a:defRPr/>
            </a:pPr>
            <a:r>
              <a:rPr lang="vi-VN" altLang="ko-KR" sz="1300" dirty="0">
                <a:solidFill>
                  <a:prstClr val="black">
                    <a:lumMod val="85000"/>
                    <a:lumOff val="15000"/>
                  </a:prstClr>
                </a:solidFill>
                <a:latin typeface="SamsungOne-400" panose="020B0503030303020204" pitchFamily="34" charset="0"/>
              </a:rPr>
              <a:t>Có thể thực hiện phân rã ma trận, phân tích thành phần chính và các ứng dụng.</a:t>
            </a:r>
            <a:endParaRPr lang="en-US" altLang="ko-KR" sz="1300" dirty="0">
              <a:solidFill>
                <a:prstClr val="black">
                  <a:lumMod val="85000"/>
                  <a:lumOff val="15000"/>
                </a:prstClr>
              </a:solidFill>
              <a:latin typeface="SamsungOne-400" panose="020B0503030303020204" pitchFamily="34" charset="0"/>
            </a:endParaRPr>
          </a:p>
        </p:txBody>
      </p:sp>
      <p:grpSp>
        <p:nvGrpSpPr>
          <p:cNvPr id="4" name="그룹 3">
            <a:extLst>
              <a:ext uri="{FF2B5EF4-FFF2-40B4-BE49-F238E27FC236}">
                <a16:creationId xmlns:a16="http://schemas.microsoft.com/office/drawing/2014/main" id="{7870E847-3299-4ABC-8767-69F8C62E3CCD}"/>
              </a:ext>
            </a:extLst>
          </p:cNvPr>
          <p:cNvGrpSpPr/>
          <p:nvPr/>
        </p:nvGrpSpPr>
        <p:grpSpPr>
          <a:xfrm>
            <a:off x="441605" y="1288351"/>
            <a:ext cx="8899428" cy="233692"/>
            <a:chOff x="441747" y="1714333"/>
            <a:chExt cx="8902281" cy="233767"/>
          </a:xfrm>
        </p:grpSpPr>
        <p:sp>
          <p:nvSpPr>
            <p:cNvPr id="23" name="직사각형 22">
              <a:extLst>
                <a:ext uri="{FF2B5EF4-FFF2-40B4-BE49-F238E27FC236}">
                  <a16:creationId xmlns:a16="http://schemas.microsoft.com/office/drawing/2014/main" id="{0EA9FE45-AB34-4BC4-8C48-8878DD43D977}"/>
                </a:ext>
              </a:extLst>
            </p:cNvPr>
            <p:cNvSpPr/>
            <p:nvPr/>
          </p:nvSpPr>
          <p:spPr>
            <a:xfrm>
              <a:off x="711203" y="1723495"/>
              <a:ext cx="86328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a:spcAft>
                  <a:spcPts val="600"/>
                </a:spcAft>
                <a:defRPr/>
              </a:pPr>
              <a:r>
                <a:rPr lang="en-US" altLang="ko-KR" sz="1400" dirty="0" err="1">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rPr>
                <a:t>Mục</a:t>
              </a:r>
              <a:r>
                <a:rPr lang="en-US" altLang="ko-KR" sz="1400" dirty="0">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rPr>
                <a:t> </a:t>
              </a:r>
              <a:r>
                <a:rPr lang="en-US" altLang="ko-KR" sz="1400" dirty="0" err="1">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rPr>
                <a:t>tiêu</a:t>
              </a:r>
              <a:endParaRPr lang="en-US" altLang="ko-KR" sz="1400" dirty="0">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endParaRPr>
            </a:p>
          </p:txBody>
        </p:sp>
        <p:sp>
          <p:nvSpPr>
            <p:cNvPr id="27" name="AutoShape 2">
              <a:extLst>
                <a:ext uri="{FF2B5EF4-FFF2-40B4-BE49-F238E27FC236}">
                  <a16:creationId xmlns:a16="http://schemas.microsoft.com/office/drawing/2014/main" id="{4351C268-981F-4778-A82A-47A4C748D467}"/>
                </a:ext>
              </a:extLst>
            </p:cNvPr>
            <p:cNvSpPr>
              <a:spLocks noChangeAspect="1"/>
            </p:cNvSpPr>
            <p:nvPr/>
          </p:nvSpPr>
          <p:spPr bwMode="auto">
            <a:xfrm>
              <a:off x="441747" y="1714333"/>
              <a:ext cx="216000" cy="23376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sz="1799" dirty="0">
                <a:latin typeface="SamsungOne-400" panose="020B0503030303020204" pitchFamily="34" charset="0"/>
              </a:endParaRPr>
            </a:p>
          </p:txBody>
        </p:sp>
      </p:grpSp>
      <p:grpSp>
        <p:nvGrpSpPr>
          <p:cNvPr id="29" name="그룹 28">
            <a:extLst>
              <a:ext uri="{FF2B5EF4-FFF2-40B4-BE49-F238E27FC236}">
                <a16:creationId xmlns:a16="http://schemas.microsoft.com/office/drawing/2014/main" id="{5546DDD7-0649-48D2-9E99-1C9EA17BFAF3}"/>
              </a:ext>
            </a:extLst>
          </p:cNvPr>
          <p:cNvGrpSpPr/>
          <p:nvPr/>
        </p:nvGrpSpPr>
        <p:grpSpPr>
          <a:xfrm>
            <a:off x="449856" y="3501008"/>
            <a:ext cx="8899428" cy="233692"/>
            <a:chOff x="441747" y="1714333"/>
            <a:chExt cx="8902281" cy="233767"/>
          </a:xfrm>
        </p:grpSpPr>
        <p:sp>
          <p:nvSpPr>
            <p:cNvPr id="30" name="직사각형 29">
              <a:extLst>
                <a:ext uri="{FF2B5EF4-FFF2-40B4-BE49-F238E27FC236}">
                  <a16:creationId xmlns:a16="http://schemas.microsoft.com/office/drawing/2014/main" id="{17DF0D47-03CA-4F94-BB2B-EE84D1734ECC}"/>
                </a:ext>
              </a:extLst>
            </p:cNvPr>
            <p:cNvSpPr/>
            <p:nvPr/>
          </p:nvSpPr>
          <p:spPr>
            <a:xfrm>
              <a:off x="711203" y="1723495"/>
              <a:ext cx="86328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a:spcAft>
                  <a:spcPts val="600"/>
                </a:spcAft>
                <a:defRPr/>
              </a:pPr>
              <a:r>
                <a:rPr lang="en-US" altLang="ko-KR" sz="1400" dirty="0" err="1">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rPr>
                <a:t>Nội</a:t>
              </a:r>
              <a:r>
                <a:rPr lang="en-US" altLang="ko-KR" sz="1400" dirty="0">
                  <a:solidFill>
                    <a:prstClr val="black">
                      <a:lumMod val="85000"/>
                      <a:lumOff val="15000"/>
                    </a:prstClr>
                  </a:solidFill>
                  <a:latin typeface="iCiel Samsung Sharp Sans Bold" pitchFamily="2" charset="0"/>
                  <a:ea typeface="iCiel Samsung Sharp Sans Bold" pitchFamily="2" charset="0"/>
                  <a:cs typeface="iCiel Samsung Sharp Sans Bold" pitchFamily="2" charset="0"/>
                </a:rPr>
                <a:t> dung</a:t>
              </a:r>
            </a:p>
          </p:txBody>
        </p:sp>
        <p:sp>
          <p:nvSpPr>
            <p:cNvPr id="31" name="AutoShape 2">
              <a:extLst>
                <a:ext uri="{FF2B5EF4-FFF2-40B4-BE49-F238E27FC236}">
                  <a16:creationId xmlns:a16="http://schemas.microsoft.com/office/drawing/2014/main" id="{6A3695FF-0747-4FB4-858E-47D43CF4F995}"/>
                </a:ext>
              </a:extLst>
            </p:cNvPr>
            <p:cNvSpPr>
              <a:spLocks noChangeAspect="1"/>
            </p:cNvSpPr>
            <p:nvPr/>
          </p:nvSpPr>
          <p:spPr bwMode="auto">
            <a:xfrm>
              <a:off x="441747" y="1714333"/>
              <a:ext cx="216000" cy="23376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sz="1799" dirty="0">
                <a:latin typeface="SamsungOne-400" panose="020B0503030303020204" pitchFamily="34" charset="0"/>
              </a:endParaRPr>
            </a:p>
          </p:txBody>
        </p:sp>
      </p:grpSp>
      <p:sp>
        <p:nvSpPr>
          <p:cNvPr id="36" name="직사각형 35">
            <a:extLst>
              <a:ext uri="{FF2B5EF4-FFF2-40B4-BE49-F238E27FC236}">
                <a16:creationId xmlns:a16="http://schemas.microsoft.com/office/drawing/2014/main" id="{244D4D2B-5542-4F46-90E9-10F108566ADA}"/>
              </a:ext>
            </a:extLst>
          </p:cNvPr>
          <p:cNvSpPr/>
          <p:nvPr/>
        </p:nvSpPr>
        <p:spPr>
          <a:xfrm>
            <a:off x="710974" y="3805793"/>
            <a:ext cx="8630058" cy="1398715"/>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3954" tIns="143954" rIns="143954" bIns="143954" rtlCol="0" anchor="t">
            <a:spAutoFit/>
            <a:scene3d>
              <a:camera prst="orthographicFront"/>
              <a:lightRig rig="threePt" dir="t"/>
            </a:scene3d>
            <a:sp3d>
              <a:bevelT w="0" h="6350"/>
            </a:sp3d>
          </a:bodyPr>
          <a:lstStyle/>
          <a:p>
            <a:pPr marL="285750" indent="-285750" fontAlgn="base" latinLnBrk="1">
              <a:spcBef>
                <a:spcPct val="0"/>
              </a:spcBef>
              <a:spcAft>
                <a:spcPts val="800"/>
              </a:spcAft>
              <a:buClr>
                <a:srgbClr val="A5A5A5"/>
              </a:buClr>
              <a:buFont typeface="Wingdings" panose="05000000000000000000" pitchFamily="2" charset="2"/>
              <a:buChar char="ü"/>
              <a:defRPr/>
            </a:pPr>
            <a:r>
              <a:rPr kumimoji="1" lang="vi-VN" altLang="ko-KR" sz="1300" dirty="0">
                <a:solidFill>
                  <a:prstClr val="black">
                    <a:lumMod val="85000"/>
                    <a:lumOff val="15000"/>
                  </a:prstClr>
                </a:solidFill>
                <a:latin typeface="SamsungOne-400" panose="020B0503030303020204" pitchFamily="34" charset="0"/>
              </a:rPr>
              <a:t>Bài 1. Thuật toán học máy không giám sát</a:t>
            </a:r>
          </a:p>
          <a:p>
            <a:pPr marL="285750" indent="-285750" fontAlgn="base" latinLnBrk="1">
              <a:spcBef>
                <a:spcPct val="0"/>
              </a:spcBef>
              <a:spcAft>
                <a:spcPts val="800"/>
              </a:spcAft>
              <a:buClr>
                <a:srgbClr val="A5A5A5"/>
              </a:buClr>
              <a:buFont typeface="Wingdings" panose="05000000000000000000" pitchFamily="2" charset="2"/>
              <a:buChar char="ü"/>
              <a:defRPr/>
            </a:pPr>
            <a:r>
              <a:rPr kumimoji="1" lang="vi-VN" altLang="ko-KR" sz="1300" dirty="0">
                <a:solidFill>
                  <a:prstClr val="black">
                    <a:lumMod val="85000"/>
                    <a:lumOff val="15000"/>
                  </a:prstClr>
                </a:solidFill>
                <a:latin typeface="SamsungOne-400" panose="020B0503030303020204" pitchFamily="34" charset="0"/>
              </a:rPr>
              <a:t>Bài 2. Phân cụm theo thứ bậc</a:t>
            </a:r>
          </a:p>
          <a:p>
            <a:pPr marL="285750" indent="-285750" fontAlgn="base" latinLnBrk="1">
              <a:spcBef>
                <a:spcPct val="0"/>
              </a:spcBef>
              <a:spcAft>
                <a:spcPts val="800"/>
              </a:spcAft>
              <a:buClr>
                <a:srgbClr val="A5A5A5"/>
              </a:buClr>
              <a:buFont typeface="Wingdings" panose="05000000000000000000" pitchFamily="2" charset="2"/>
              <a:buChar char="ü"/>
              <a:defRPr/>
            </a:pPr>
            <a:r>
              <a:rPr kumimoji="1" lang="vi-VN" altLang="ko-KR" sz="1300" dirty="0">
                <a:solidFill>
                  <a:prstClr val="black">
                    <a:lumMod val="85000"/>
                    <a:lumOff val="15000"/>
                  </a:prstClr>
                </a:solidFill>
                <a:latin typeface="SamsungOne-400" panose="020B0503030303020204" pitchFamily="34" charset="0"/>
              </a:rPr>
              <a:t>Bài 3. Phân cụm không phân cấp</a:t>
            </a:r>
          </a:p>
          <a:p>
            <a:pPr marL="285750" indent="-285750" fontAlgn="base" latinLnBrk="1">
              <a:spcBef>
                <a:spcPct val="0"/>
              </a:spcBef>
              <a:spcAft>
                <a:spcPts val="800"/>
              </a:spcAft>
              <a:buClr>
                <a:srgbClr val="A5A5A5"/>
              </a:buClr>
              <a:buFont typeface="Wingdings" panose="05000000000000000000" pitchFamily="2" charset="2"/>
              <a:buChar char="ü"/>
              <a:defRPr/>
            </a:pPr>
            <a:r>
              <a:rPr kumimoji="1" lang="vi-VN" altLang="ko-KR" sz="1300" dirty="0">
                <a:solidFill>
                  <a:prstClr val="black">
                    <a:lumMod val="85000"/>
                    <a:lumOff val="15000"/>
                  </a:prstClr>
                </a:solidFill>
                <a:latin typeface="SamsungOne-400" panose="020B0503030303020204" pitchFamily="34" charset="0"/>
              </a:rPr>
              <a:t>Bài 4. Mô hình hệ số tuyến tính để giảm kích thước</a:t>
            </a:r>
            <a:endParaRPr kumimoji="1" lang="en-US" altLang="ko-KR" sz="1300" dirty="0">
              <a:solidFill>
                <a:prstClr val="black">
                  <a:lumMod val="85000"/>
                  <a:lumOff val="15000"/>
                </a:prstClr>
              </a:solidFill>
              <a:latin typeface="SamsungOne-400" panose="020B0503030303020204" pitchFamily="34" charset="0"/>
            </a:endParaRPr>
          </a:p>
        </p:txBody>
      </p:sp>
      <p:grpSp>
        <p:nvGrpSpPr>
          <p:cNvPr id="2" name="그룹 12">
            <a:extLst>
              <a:ext uri="{FF2B5EF4-FFF2-40B4-BE49-F238E27FC236}">
                <a16:creationId xmlns:a16="http://schemas.microsoft.com/office/drawing/2014/main" id="{6CADC795-30E8-0441-E98D-B0D5A765A08F}"/>
              </a:ext>
            </a:extLst>
          </p:cNvPr>
          <p:cNvGrpSpPr/>
          <p:nvPr/>
        </p:nvGrpSpPr>
        <p:grpSpPr>
          <a:xfrm>
            <a:off x="449856" y="450955"/>
            <a:ext cx="8999458" cy="369214"/>
            <a:chOff x="450000" y="450000"/>
            <a:chExt cx="9002343" cy="369332"/>
          </a:xfrm>
        </p:grpSpPr>
        <p:sp>
          <p:nvSpPr>
            <p:cNvPr id="3" name="직사각형 13">
              <a:extLst>
                <a:ext uri="{FF2B5EF4-FFF2-40B4-BE49-F238E27FC236}">
                  <a16:creationId xmlns:a16="http://schemas.microsoft.com/office/drawing/2014/main" id="{223C530C-08D0-80F3-EF57-CAA3CBEC81F0}"/>
                </a:ext>
              </a:extLst>
            </p:cNvPr>
            <p:cNvSpPr/>
            <p:nvPr/>
          </p:nvSpPr>
          <p:spPr>
            <a:xfrm>
              <a:off x="450000" y="450000"/>
              <a:ext cx="8785226" cy="369332"/>
            </a:xfrm>
            <a:prstGeom prst="rect">
              <a:avLst/>
            </a:prstGeom>
          </p:spPr>
          <p:txBody>
            <a:bodyPr wrap="square" lIns="0" tIns="0" rIns="0" bIns="0">
              <a:spAutoFit/>
            </a:bodyPr>
            <a:lstStyle/>
            <a:p>
              <a:pPr defTabSz="457063">
                <a:defRPr/>
              </a:pPr>
              <a:r>
                <a:rPr lang="vi-VN" altLang="ko-KR" sz="2399" b="1" dirty="0">
                  <a:solidFill>
                    <a:srgbClr val="002F8E"/>
                  </a:solidFill>
                  <a:latin typeface="iCiel Samsung Sharp Sans Regular" pitchFamily="2" charset="77"/>
                  <a:ea typeface="iCiel Samsung Sharp Sans Regular" pitchFamily="2" charset="77"/>
                  <a:cs typeface="iCiel Samsung Sharp Sans Regular" pitchFamily="2" charset="77"/>
                </a:rPr>
                <a:t>Mô tả chương học</a:t>
              </a:r>
              <a:endParaRPr lang="en-US" altLang="ko-KR" sz="2399" b="1" dirty="0">
                <a:solidFill>
                  <a:srgbClr val="002F8E"/>
                </a:solidFill>
                <a:latin typeface="iCiel Samsung Sharp Sans Regular" pitchFamily="2" charset="77"/>
                <a:ea typeface="iCiel Samsung Sharp Sans Regular" pitchFamily="2" charset="77"/>
                <a:cs typeface="iCiel Samsung Sharp Sans Regular" pitchFamily="2" charset="77"/>
              </a:endParaRPr>
            </a:p>
          </p:txBody>
        </p:sp>
        <p:cxnSp>
          <p:nvCxnSpPr>
            <p:cNvPr id="5" name="직선 연결선 14">
              <a:extLst>
                <a:ext uri="{FF2B5EF4-FFF2-40B4-BE49-F238E27FC236}">
                  <a16:creationId xmlns:a16="http://schemas.microsoft.com/office/drawing/2014/main" id="{AE5F1A98-F81B-167A-526D-C164957C0F65}"/>
                </a:ext>
              </a:extLst>
            </p:cNvPr>
            <p:cNvCxnSpPr>
              <a:cxnSpLocks/>
            </p:cNvCxnSpPr>
            <p:nvPr/>
          </p:nvCxnSpPr>
          <p:spPr>
            <a:xfrm>
              <a:off x="3617843" y="630000"/>
              <a:ext cx="5834500" cy="0"/>
            </a:xfrm>
            <a:prstGeom prst="line">
              <a:avLst/>
            </a:prstGeom>
            <a:ln w="12700">
              <a:solidFill>
                <a:srgbClr val="1428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6270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Áp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dụng</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cấp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trực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quan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hóa</a:t>
              </a:r>
              <a:r>
                <a:rPr lang="en-US" altLang="ko-KR" sz="1400" dirty="0">
                  <a:solidFill>
                    <a:prstClr val="black">
                      <a:lumMod val="85000"/>
                      <a:lumOff val="15000"/>
                    </a:prstClr>
                  </a:solidFill>
                  <a:latin typeface="SamsungOne-400" panose="020B0503030303020204" pitchFamily="34" charset="0"/>
                </a:rPr>
                <a:t>:</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2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cắt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dendrogram</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Cắt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ở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cao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khoảng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 0,23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thay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đổi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này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tùy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ý).</a:t>
            </a:r>
          </a:p>
        </p:txBody>
      </p:sp>
      <p:grpSp>
        <p:nvGrpSpPr>
          <p:cNvPr id="2" name="그룹 1"/>
          <p:cNvGrpSpPr/>
          <p:nvPr/>
        </p:nvGrpSpPr>
        <p:grpSpPr>
          <a:xfrm>
            <a:off x="558396" y="2348880"/>
            <a:ext cx="8784613" cy="1202040"/>
            <a:chOff x="558396" y="2348880"/>
            <a:chExt cx="8784613" cy="1202040"/>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348880"/>
              <a:ext cx="8782050" cy="1202040"/>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1536" r="14197"/>
            <a:stretch/>
          </p:blipFill>
          <p:spPr>
            <a:xfrm>
              <a:off x="616004" y="2420888"/>
              <a:ext cx="8727005" cy="1028237"/>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12502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Áp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dụng</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cấp</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và</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trực</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quan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hóa</a:t>
              </a:r>
              <a:r>
                <a:rPr lang="en-US" altLang="ko-KR" sz="1400" dirty="0">
                  <a:solidFill>
                    <a:prstClr val="black">
                      <a:lumMod val="85000"/>
                      <a:lumOff val="15000"/>
                    </a:prstClr>
                  </a:solidFill>
                  <a:latin typeface="SamsungOne-400" panose="020B0503030303020204" pitchFamily="34" charset="0"/>
                </a:rPr>
                <a:t>:</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Xác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định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bảng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màu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1~2</a:t>
            </a:r>
          </a:p>
        </p:txBody>
      </p:sp>
      <p:grpSp>
        <p:nvGrpSpPr>
          <p:cNvPr id="3" name="그룹 2"/>
          <p:cNvGrpSpPr/>
          <p:nvPr/>
        </p:nvGrpSpPr>
        <p:grpSpPr>
          <a:xfrm>
            <a:off x="558396" y="2132856"/>
            <a:ext cx="8784613" cy="3528392"/>
            <a:chOff x="558396" y="2132856"/>
            <a:chExt cx="8784613" cy="3528392"/>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132856"/>
              <a:ext cx="8782050" cy="3528392"/>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119" r="14290"/>
            <a:stretch/>
          </p:blipFill>
          <p:spPr>
            <a:xfrm>
              <a:off x="609599" y="2215912"/>
              <a:ext cx="8733410" cy="3358088"/>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450044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Sử dụng phương pháp kết tụ để tạo phân cụm theo thứ bậc.</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Nhập dữ liệu iris</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 name="그룹 1"/>
          <p:cNvGrpSpPr/>
          <p:nvPr/>
        </p:nvGrpSpPr>
        <p:grpSpPr>
          <a:xfrm>
            <a:off x="558396" y="2348880"/>
            <a:ext cx="8782050" cy="2088232"/>
            <a:chOff x="558396" y="2348880"/>
            <a:chExt cx="8782050" cy="2088232"/>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348880"/>
              <a:ext cx="8782050" cy="2088232"/>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1581" r="14289"/>
            <a:stretch/>
          </p:blipFill>
          <p:spPr>
            <a:xfrm>
              <a:off x="624839" y="2439556"/>
              <a:ext cx="8710926" cy="1880984"/>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2950779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700808"/>
            <a:ext cx="8782050" cy="4608512"/>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525" r="2728"/>
          <a:stretch/>
        </p:blipFill>
        <p:spPr>
          <a:xfrm>
            <a:off x="666462" y="1817147"/>
            <a:ext cx="8677438" cy="4382542"/>
          </a:xfrm>
          <a:prstGeom prst="rect">
            <a:avLst/>
          </a:prstGeom>
          <a:ln>
            <a:noFill/>
          </a:ln>
        </p:spPr>
      </p:pic>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3" name="직사각형 1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095287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1700808"/>
            <a:ext cx="8782050" cy="4680520"/>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13" name="그림 12"/>
          <p:cNvPicPr>
            <a:picLocks noChangeAspect="1"/>
          </p:cNvPicPr>
          <p:nvPr/>
        </p:nvPicPr>
        <p:blipFill rotWithShape="1">
          <a:blip r:embed="rId3"/>
          <a:srcRect l="2042" r="10450"/>
          <a:stretch/>
        </p:blipFill>
        <p:spPr>
          <a:xfrm>
            <a:off x="678180" y="1782703"/>
            <a:ext cx="8665720" cy="4562373"/>
          </a:xfrm>
          <a:prstGeom prst="rect">
            <a:avLst/>
          </a:prstGeom>
          <a:ln>
            <a:noFill/>
          </a:ln>
        </p:spPr>
      </p:pic>
      <p:grpSp>
        <p:nvGrpSpPr>
          <p:cNvPr id="11" name="그룹 1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2" name="직사각형 1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261308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996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Để sử dụng các cột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length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và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width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hãy nhập phân cụm kết tụ sklearn, được hỗ trợ bởi gói sklearn.clustering.</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Tiêu chí đo khoảng cách giữa các cụm có thể được đặt bằng tham số liên kết, tham số này chỉ hỗ trợ phường, hoàn thành và trung bình. Kiểm tra làm thế nào tất cả ba trường hợp được sử dụng.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3" name="그룹 2"/>
          <p:cNvGrpSpPr/>
          <p:nvPr/>
        </p:nvGrpSpPr>
        <p:grpSpPr>
          <a:xfrm>
            <a:off x="558396" y="2780928"/>
            <a:ext cx="8782050" cy="2222727"/>
            <a:chOff x="558396" y="2852936"/>
            <a:chExt cx="8782050" cy="2222727"/>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852936"/>
              <a:ext cx="8782050" cy="2222727"/>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965" r="14289"/>
            <a:stretch/>
          </p:blipFill>
          <p:spPr>
            <a:xfrm>
              <a:off x="632460" y="2940184"/>
              <a:ext cx="8703306" cy="2033365"/>
            </a:xfrm>
            <a:prstGeom prst="rect">
              <a:avLst/>
            </a:prstGeom>
            <a:ln>
              <a:noFill/>
            </a:ln>
          </p:spPr>
        </p:pic>
      </p:gr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986795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862457"/>
            <a:ext cx="8782050" cy="2837303"/>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996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Để sử dụng các cột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length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và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width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hãy nhập phân cụm kết tụ sklearn, được hỗ trợ bởi gói sklearn.clustering.</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Tiêu chí đo khoảng cách giữa các cụm có thể được đặt bằng tham số liên kết, tham số này chỉ hỗ trợ phường, hoàn thành và trung bình. Kiểm tra làm thế nào tất cả ba trường hợp được sử dụng.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pic>
        <p:nvPicPr>
          <p:cNvPr id="3" name="그림 2"/>
          <p:cNvPicPr>
            <a:picLocks noChangeAspect="1"/>
          </p:cNvPicPr>
          <p:nvPr/>
        </p:nvPicPr>
        <p:blipFill rotWithShape="1">
          <a:blip r:embed="rId3"/>
          <a:srcRect l="7272" r="54190"/>
          <a:stretch/>
        </p:blipFill>
        <p:spPr>
          <a:xfrm>
            <a:off x="2719164" y="2984349"/>
            <a:ext cx="4068086" cy="2654039"/>
          </a:xfrm>
          <a:prstGeom prst="rect">
            <a:avLst/>
          </a:prstGeom>
          <a:ln>
            <a:noFill/>
          </a:ln>
        </p:spPr>
      </p:pic>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115527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996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Để sử dụng các cột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length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và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petal width</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hãy nhập phân cụm kết tụ sklearn, được hỗ trợ bởi gói sklearn.clustering.</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Tiêu chí đo khoảng cách giữa các cụm có thể được đặt bằng tham số liên kết, tham số này chỉ hỗ trợ phường, hoàn thành và trung bình. Kiểm tra làm thế nào tất cả ba trường hợp được sử dụng.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4" name="그룹 3"/>
          <p:cNvGrpSpPr/>
          <p:nvPr/>
        </p:nvGrpSpPr>
        <p:grpSpPr>
          <a:xfrm>
            <a:off x="558396" y="2780928"/>
            <a:ext cx="8782050" cy="2936363"/>
            <a:chOff x="558396" y="2862457"/>
            <a:chExt cx="8782050" cy="2936363"/>
          </a:xfrm>
        </p:grpSpPr>
        <p:sp>
          <p:nvSpPr>
            <p:cNvPr id="10" name="모서리가 둥근 직사각형 4">
              <a:extLst>
                <a:ext uri="{FF2B5EF4-FFF2-40B4-BE49-F238E27FC236}">
                  <a16:creationId xmlns:a16="http://schemas.microsoft.com/office/drawing/2014/main" id="{A36E3BA1-83BF-4EF9-8B22-BB45DE7AA1FC}"/>
                </a:ext>
              </a:extLst>
            </p:cNvPr>
            <p:cNvSpPr/>
            <p:nvPr/>
          </p:nvSpPr>
          <p:spPr>
            <a:xfrm>
              <a:off x="558396" y="2862457"/>
              <a:ext cx="8782050" cy="2936363"/>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grpSp>
          <p:nvGrpSpPr>
            <p:cNvPr id="3" name="그룹 2"/>
            <p:cNvGrpSpPr/>
            <p:nvPr/>
          </p:nvGrpSpPr>
          <p:grpSpPr>
            <a:xfrm>
              <a:off x="984888" y="3057148"/>
              <a:ext cx="7890020" cy="2623532"/>
              <a:chOff x="756288" y="2965708"/>
              <a:chExt cx="7579500" cy="2520280"/>
            </a:xfrm>
          </p:grpSpPr>
          <p:pic>
            <p:nvPicPr>
              <p:cNvPr id="2" name="그림 1"/>
              <p:cNvPicPr>
                <a:picLocks noChangeAspect="1"/>
              </p:cNvPicPr>
              <p:nvPr/>
            </p:nvPicPr>
            <p:blipFill rotWithShape="1">
              <a:blip r:embed="rId3"/>
              <a:srcRect l="7730" r="53635" b="49746"/>
              <a:stretch/>
            </p:blipFill>
            <p:spPr>
              <a:xfrm>
                <a:off x="756288" y="2965708"/>
                <a:ext cx="3825871" cy="2520280"/>
              </a:xfrm>
              <a:prstGeom prst="rect">
                <a:avLst/>
              </a:prstGeom>
              <a:ln>
                <a:noFill/>
              </a:ln>
            </p:spPr>
          </p:pic>
          <p:pic>
            <p:nvPicPr>
              <p:cNvPr id="12" name="그림 11"/>
              <p:cNvPicPr>
                <a:picLocks noChangeAspect="1"/>
              </p:cNvPicPr>
              <p:nvPr/>
            </p:nvPicPr>
            <p:blipFill rotWithShape="1">
              <a:blip r:embed="rId3"/>
              <a:srcRect l="7098" t="50956" r="53636"/>
              <a:stretch/>
            </p:blipFill>
            <p:spPr>
              <a:xfrm>
                <a:off x="4447356" y="2965708"/>
                <a:ext cx="3888432" cy="2459603"/>
              </a:xfrm>
              <a:prstGeom prst="rect">
                <a:avLst/>
              </a:prstGeom>
              <a:ln>
                <a:noFill/>
              </a:ln>
            </p:spPr>
          </p:pic>
        </p:grpSp>
      </p:grpSp>
      <p:grpSp>
        <p:nvGrpSpPr>
          <p:cNvPr id="13" name="그룹 1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4" name="직사각형 1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5" name="직사각형 1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411105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1048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Sử dụng Scikit-learning để xác nhận kết quả phân cụm. Bạn có thể muốn kiểm tra cách tạo cây, nhưng gói này không cung cấp chức năng này.</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Vì vậy, hãy sử dụng gói scipy để phân cụm và vẽ cây.</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Như đã cung cấp trước đây, hãy triển khai liên kết hoàn chỉnh.</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9" name="그룹 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71967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grpSp>
        <p:nvGrpSpPr>
          <p:cNvPr id="3" name="그룹 2"/>
          <p:cNvGrpSpPr/>
          <p:nvPr/>
        </p:nvGrpSpPr>
        <p:grpSpPr>
          <a:xfrm>
            <a:off x="558396" y="1772816"/>
            <a:ext cx="8782050" cy="1290424"/>
            <a:chOff x="558396" y="1772816"/>
            <a:chExt cx="8782050" cy="1290424"/>
          </a:xfrm>
        </p:grpSpPr>
        <p:sp>
          <p:nvSpPr>
            <p:cNvPr id="9" name="모서리가 둥근 직사각형 4">
              <a:extLst>
                <a:ext uri="{FF2B5EF4-FFF2-40B4-BE49-F238E27FC236}">
                  <a16:creationId xmlns:a16="http://schemas.microsoft.com/office/drawing/2014/main" id="{A36E3BA1-83BF-4EF9-8B22-BB45DE7AA1FC}"/>
                </a:ext>
              </a:extLst>
            </p:cNvPr>
            <p:cNvSpPr/>
            <p:nvPr/>
          </p:nvSpPr>
          <p:spPr>
            <a:xfrm>
              <a:off x="558396" y="1772816"/>
              <a:ext cx="8782050" cy="1290424"/>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2" name="그림 1"/>
            <p:cNvPicPr>
              <a:picLocks noChangeAspect="1"/>
            </p:cNvPicPr>
            <p:nvPr/>
          </p:nvPicPr>
          <p:blipFill rotWithShape="1">
            <a:blip r:embed="rId3"/>
            <a:srcRect l="1888" r="14290"/>
            <a:stretch/>
          </p:blipFill>
          <p:spPr>
            <a:xfrm>
              <a:off x="616995" y="1844824"/>
              <a:ext cx="8723451" cy="1144816"/>
            </a:xfrm>
            <a:prstGeom prst="rect">
              <a:avLst/>
            </a:prstGeom>
            <a:ln>
              <a:noFill/>
            </a:ln>
          </p:spPr>
        </p:pic>
      </p:gr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271615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989683" y="3133792"/>
            <a:ext cx="842622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fontAlgn="base" latinLnBrk="1">
              <a:spcBef>
                <a:spcPct val="0"/>
              </a:spcBef>
              <a:spcAft>
                <a:spcPct val="0"/>
              </a:spcAft>
              <a:defRPr/>
            </a:pP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Thuật</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toán</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học</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máy</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không</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giám</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sát</a:t>
            </a:r>
            <a:endPar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1.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3" name="그룹 2">
            <a:extLst>
              <a:ext uri="{FF2B5EF4-FFF2-40B4-BE49-F238E27FC236}">
                <a16:creationId xmlns:a16="http://schemas.microsoft.com/office/drawing/2014/main" id="{78C7822F-4A92-4B26-8069-24743E91C31D}"/>
              </a:ext>
            </a:extLst>
          </p:cNvPr>
          <p:cNvGrpSpPr/>
          <p:nvPr/>
        </p:nvGrpSpPr>
        <p:grpSpPr>
          <a:xfrm>
            <a:off x="1051307" y="4509120"/>
            <a:ext cx="5700472" cy="707780"/>
            <a:chOff x="1051307" y="4065033"/>
            <a:chExt cx="5700472" cy="707780"/>
          </a:xfrm>
        </p:grpSpPr>
        <p:sp>
          <p:nvSpPr>
            <p:cNvPr id="23" name="직사각형 22">
              <a:extLst>
                <a:ext uri="{FF2B5EF4-FFF2-40B4-BE49-F238E27FC236}">
                  <a16:creationId xmlns:a16="http://schemas.microsoft.com/office/drawing/2014/main" id="{8CEA84EE-1CFD-4B57-A1C8-06A1AB4ACA44}"/>
                </a:ext>
              </a:extLst>
            </p:cNvPr>
            <p:cNvSpPr/>
            <p:nvPr/>
          </p:nvSpPr>
          <p:spPr>
            <a:xfrm>
              <a:off x="1234128" y="4066226"/>
              <a:ext cx="5517651" cy="27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1.1.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Khái</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niệm</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về</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học</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không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giám</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sát</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4" name="직사각형 23">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26" name="직사각형 25">
              <a:extLst>
                <a:ext uri="{FF2B5EF4-FFF2-40B4-BE49-F238E27FC236}">
                  <a16:creationId xmlns:a16="http://schemas.microsoft.com/office/drawing/2014/main" id="{475B5DE5-347D-4119-80E7-2377740127D9}"/>
                </a:ext>
              </a:extLst>
            </p:cNvPr>
            <p:cNvSpPr/>
            <p:nvPr/>
          </p:nvSpPr>
          <p:spPr>
            <a:xfrm>
              <a:off x="1234128" y="4495903"/>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1.2.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Phân</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tích</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cụm</a:t>
              </a:r>
              <a:endParaRPr kumimoji="1" lang="en-US" altLang="ko-KR"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51307" y="4494729"/>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spTree>
    <p:extLst>
      <p:ext uri="{BB962C8B-B14F-4D97-AF65-F5344CB8AC3E}">
        <p14:creationId xmlns:p14="http://schemas.microsoft.com/office/powerpoint/2010/main" val="133958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pic>
        <p:nvPicPr>
          <p:cNvPr id="3" name="그림 2"/>
          <p:cNvPicPr>
            <a:picLocks noChangeAspect="1"/>
          </p:cNvPicPr>
          <p:nvPr/>
        </p:nvPicPr>
        <p:blipFill rotWithShape="1">
          <a:blip r:embed="rId3"/>
          <a:srcRect l="8725" r="4017"/>
          <a:stretch/>
        </p:blipFill>
        <p:spPr>
          <a:xfrm>
            <a:off x="612929" y="1809335"/>
            <a:ext cx="8640960" cy="4427977"/>
          </a:xfrm>
          <a:prstGeom prst="rect">
            <a:avLst/>
          </a:prstGeom>
        </p:spPr>
      </p:pic>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799585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grpSp>
        <p:nvGrpSpPr>
          <p:cNvPr id="2" name="그룹 1"/>
          <p:cNvGrpSpPr/>
          <p:nvPr/>
        </p:nvGrpSpPr>
        <p:grpSpPr>
          <a:xfrm>
            <a:off x="558396" y="1772816"/>
            <a:ext cx="8785504" cy="932284"/>
            <a:chOff x="558396" y="1772816"/>
            <a:chExt cx="8785504" cy="932284"/>
          </a:xfrm>
        </p:grpSpPr>
        <p:sp>
          <p:nvSpPr>
            <p:cNvPr id="9" name="모서리가 둥근 직사각형 4">
              <a:extLst>
                <a:ext uri="{FF2B5EF4-FFF2-40B4-BE49-F238E27FC236}">
                  <a16:creationId xmlns:a16="http://schemas.microsoft.com/office/drawing/2014/main" id="{A36E3BA1-83BF-4EF9-8B22-BB45DE7AA1FC}"/>
                </a:ext>
              </a:extLst>
            </p:cNvPr>
            <p:cNvSpPr/>
            <p:nvPr/>
          </p:nvSpPr>
          <p:spPr>
            <a:xfrm>
              <a:off x="558396" y="1772816"/>
              <a:ext cx="8782050" cy="932284"/>
            </a:xfrm>
            <a:prstGeom prst="roundRect">
              <a:avLst>
                <a:gd name="adj" fmla="val 0"/>
              </a:avLst>
            </a:pr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SamsungOne-400" panose="020B0503030303020204" pitchFamily="34" charset="0"/>
              </a:endParaRPr>
            </a:p>
          </p:txBody>
        </p:sp>
        <p:pic>
          <p:nvPicPr>
            <p:cNvPr id="3" name="그림 2"/>
            <p:cNvPicPr>
              <a:picLocks noChangeAspect="1"/>
            </p:cNvPicPr>
            <p:nvPr/>
          </p:nvPicPr>
          <p:blipFill rotWithShape="1">
            <a:blip r:embed="rId3"/>
            <a:srcRect l="2119" r="16655"/>
            <a:stretch/>
          </p:blipFill>
          <p:spPr>
            <a:xfrm>
              <a:off x="640079" y="1818000"/>
              <a:ext cx="8703821" cy="803672"/>
            </a:xfrm>
            <a:prstGeom prst="rect">
              <a:avLst/>
            </a:prstGeom>
            <a:ln>
              <a:noFill/>
            </a:ln>
          </p:spPr>
        </p:pic>
      </p:gr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756540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pic>
        <p:nvPicPr>
          <p:cNvPr id="2" name="그림 1"/>
          <p:cNvPicPr>
            <a:picLocks noChangeAspect="1"/>
          </p:cNvPicPr>
          <p:nvPr/>
        </p:nvPicPr>
        <p:blipFill rotWithShape="1">
          <a:blip r:embed="rId3"/>
          <a:srcRect l="8725" r="4017"/>
          <a:stretch/>
        </p:blipFill>
        <p:spPr>
          <a:xfrm>
            <a:off x="630933" y="1864420"/>
            <a:ext cx="8640960" cy="4343096"/>
          </a:xfrm>
          <a:prstGeom prst="rect">
            <a:avLst/>
          </a:prstGeom>
        </p:spPr>
      </p:pic>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3962541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en-US" altLang="ko-KR" sz="1400" dirty="0" err="1">
                  <a:solidFill>
                    <a:prstClr val="black">
                      <a:lumMod val="85000"/>
                      <a:lumOff val="15000"/>
                    </a:prstClr>
                  </a:solidFill>
                  <a:latin typeface="SamsungOne-400" panose="020B0503030303020204" pitchFamily="34" charset="0"/>
                </a:rPr>
                <a:t>Tạo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phân</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cụm</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theo</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thứ</a:t>
              </a:r>
              <a:r>
                <a:rPr lang="en-US" altLang="ko-KR" sz="1400" dirty="0">
                  <a:solidFill>
                    <a:prstClr val="black">
                      <a:lumMod val="85000"/>
                      <a:lumOff val="15000"/>
                    </a:prstClr>
                  </a:solidFill>
                  <a:latin typeface="SamsungOne-400" panose="020B0503030303020204" pitchFamily="34" charset="0"/>
                </a:rPr>
                <a:t> </a:t>
              </a:r>
              <a:r>
                <a:rPr lang="en-US" altLang="ko-KR" sz="1400" dirty="0" err="1">
                  <a:solidFill>
                    <a:prstClr val="black">
                      <a:lumMod val="85000"/>
                      <a:lumOff val="15000"/>
                    </a:prstClr>
                  </a:solidFill>
                  <a:latin typeface="SamsungOne-400" panose="020B0503030303020204" pitchFamily="34" charset="0"/>
                </a:rPr>
                <a:t>bậc</a:t>
              </a:r>
              <a:endParaRPr lang="ko-KR" altLang="en-US" sz="1400" dirty="0">
                <a:solidFill>
                  <a:prstClr val="black">
                    <a:lumMod val="85000"/>
                    <a:lumOff val="15000"/>
                  </a:prstClr>
                </a:solidFill>
                <a:latin typeface="SamsungOne-400" panose="020B0503030303020204" pitchFamily="34" charset="0"/>
              </a:endParaRPr>
            </a:p>
          </p:txBody>
        </p:sp>
      </p:grpSp>
      <p:sp>
        <p:nvSpPr>
          <p:cNvPr id="11" name="직사각형 10">
            <a:extLst>
              <a:ext uri="{FF2B5EF4-FFF2-40B4-BE49-F238E27FC236}">
                <a16:creationId xmlns:a16="http://schemas.microsoft.com/office/drawing/2014/main" id="{D8BF98C4-B566-4812-B5F0-560CFBA969E7}"/>
              </a:ext>
            </a:extLst>
          </p:cNvPr>
          <p:cNvSpPr/>
          <p:nvPr/>
        </p:nvSpPr>
        <p:spPr>
          <a:xfrm>
            <a:off x="702940" y="1700808"/>
            <a:ext cx="8632825" cy="796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Không giống như liên kết hoàn chỉnh</a:t>
            </a:r>
            <a:r>
              <a:rPr lang="vi-VN" altLang="ko-KR" sz="1300" b="1" dirty="0">
                <a:solidFill>
                  <a:prstClr val="black">
                    <a:lumMod val="85000"/>
                    <a:lumOff val="15000"/>
                  </a:prstClr>
                </a:solidFill>
                <a:latin typeface="SamsungOne-400" panose="020B0503030303020204" pitchFamily="34" charset="0"/>
                <a:ea typeface="SamsungOne-400" panose="020B0503030303020204" pitchFamily="34" charset="0"/>
              </a:rPr>
              <a:t>, liên kết đơn tạo phân cụm theo thứ bậc từ các phần tử gần nhất</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Nó rất khác với K-mean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s</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ở chỗ liên kết đơn tạo ra một cụm phân cấp hình cây.</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Điều quan trọng là chọn một loại liên kết thích hợp để tạo ra một mô hình phù hợp với điều kiện dữ liệu.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9" name="그룹 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0" name="직사각형 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2.1. Phương pháp phân cấp</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02</a:t>
              </a:r>
            </a:p>
          </p:txBody>
        </p:sp>
      </p:grpSp>
    </p:spTree>
    <p:extLst>
      <p:ext uri="{BB962C8B-B14F-4D97-AF65-F5344CB8AC3E}">
        <p14:creationId xmlns:p14="http://schemas.microsoft.com/office/powerpoint/2010/main" val="899412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989683" y="3133792"/>
            <a:ext cx="89131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Phân</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cụm</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không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theo</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thứ</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bậc</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3.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3" name="그룹 2">
            <a:extLst>
              <a:ext uri="{FF2B5EF4-FFF2-40B4-BE49-F238E27FC236}">
                <a16:creationId xmlns:a16="http://schemas.microsoft.com/office/drawing/2014/main" id="{78C7822F-4A92-4B26-8069-24743E91C31D}"/>
              </a:ext>
            </a:extLst>
          </p:cNvPr>
          <p:cNvGrpSpPr/>
          <p:nvPr/>
        </p:nvGrpSpPr>
        <p:grpSpPr>
          <a:xfrm>
            <a:off x="1051307" y="3923538"/>
            <a:ext cx="5700472" cy="707780"/>
            <a:chOff x="1051307" y="4065033"/>
            <a:chExt cx="5700472" cy="707780"/>
          </a:xfrm>
        </p:grpSpPr>
        <p:sp>
          <p:nvSpPr>
            <p:cNvPr id="23" name="직사각형 22">
              <a:extLst>
                <a:ext uri="{FF2B5EF4-FFF2-40B4-BE49-F238E27FC236}">
                  <a16:creationId xmlns:a16="http://schemas.microsoft.com/office/drawing/2014/main" id="{8CEA84EE-1CFD-4B57-A1C8-06A1AB4ACA44}"/>
                </a:ext>
              </a:extLst>
            </p:cNvPr>
            <p:cNvSpPr/>
            <p:nvPr/>
          </p:nvSpPr>
          <p:spPr>
            <a:xfrm>
              <a:off x="1234128" y="4066206"/>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3.1.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Phân</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cụm</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K-means</a:t>
              </a:r>
            </a:p>
          </p:txBody>
        </p:sp>
        <p:sp>
          <p:nvSpPr>
            <p:cNvPr id="24" name="직사각형 23">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26" name="직사각형 25">
              <a:extLst>
                <a:ext uri="{FF2B5EF4-FFF2-40B4-BE49-F238E27FC236}">
                  <a16:creationId xmlns:a16="http://schemas.microsoft.com/office/drawing/2014/main" id="{475B5DE5-347D-4119-80E7-2377740127D9}"/>
                </a:ext>
              </a:extLst>
            </p:cNvPr>
            <p:cNvSpPr/>
            <p:nvPr/>
          </p:nvSpPr>
          <p:spPr>
            <a:xfrm>
              <a:off x="1234128" y="4495903"/>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vi-VN" altLang="ko-KR" sz="1799" dirty="0">
                  <a:solidFill>
                    <a:prstClr val="white">
                      <a:lumMod val="65000"/>
                    </a:prstClr>
                  </a:solidFill>
                  <a:latin typeface="SamsungOne-400" panose="020B0503030303020204" pitchFamily="34" charset="0"/>
                  <a:ea typeface="SamsungOne-400" panose="020B0503030303020204" pitchFamily="34" charset="0"/>
                </a:rPr>
                <a:t>3.2. Các phương pháp phân cụm khác</a:t>
              </a:r>
              <a:endParaRPr kumimoji="1" lang="en-US" altLang="ko-KR"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51307" y="4494729"/>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spTree>
    <p:extLst>
      <p:ext uri="{BB962C8B-B14F-4D97-AF65-F5344CB8AC3E}">
        <p14:creationId xmlns:p14="http://schemas.microsoft.com/office/powerpoint/2010/main" val="1191552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K-Means</a:t>
            </a: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90238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k-Means</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702940" y="2204864"/>
            <a:ext cx="8632825" cy="596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hoặc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thích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1 ,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2 , …,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𝑋𝑑</a:t>
            </a:r>
          </a:p>
          <a:p>
            <a:pPr marL="182563" indent="-182563">
              <a:spcAft>
                <a:spcPts val="4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Không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phản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hồi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Do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đây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thuật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toán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học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tập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không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giám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sát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3" name="그룹 12">
            <a:extLst>
              <a:ext uri="{FF2B5EF4-FFF2-40B4-BE49-F238E27FC236}">
                <a16:creationId xmlns:a16="http://schemas.microsoft.com/office/drawing/2014/main" id="{D15585C6-1FC8-4615-9C4A-E22A876A6B6D}"/>
              </a:ext>
            </a:extLst>
          </p:cNvPr>
          <p:cNvGrpSpPr/>
          <p:nvPr/>
        </p:nvGrpSpPr>
        <p:grpSpPr>
          <a:xfrm>
            <a:off x="559817" y="2982465"/>
            <a:ext cx="8783192" cy="215444"/>
            <a:chOff x="559817" y="2136914"/>
            <a:chExt cx="8783192" cy="215444"/>
          </a:xfrm>
        </p:grpSpPr>
        <p:sp>
          <p:nvSpPr>
            <p:cNvPr id="14" name="직사각형 1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5" name="직사각형 14">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Mục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đích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của</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k-means</a:t>
              </a:r>
            </a:p>
          </p:txBody>
        </p:sp>
      </p:grpSp>
      <p:sp>
        <p:nvSpPr>
          <p:cNvPr id="16" name="직사각형 15">
            <a:extLst>
              <a:ext uri="{FF2B5EF4-FFF2-40B4-BE49-F238E27FC236}">
                <a16:creationId xmlns:a16="http://schemas.microsoft.com/office/drawing/2014/main" id="{D8BF98C4-B566-4812-B5F0-560CFBA969E7}"/>
              </a:ext>
            </a:extLst>
          </p:cNvPr>
          <p:cNvSpPr/>
          <p:nvPr/>
        </p:nvSpPr>
        <p:spPr>
          <a:xfrm>
            <a:off x="702940" y="3284948"/>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Nhóm các quan sát thành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𝑘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cụm.</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Tìm trọng tâm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phương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tiện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cụm) đặc trưng cho cụm.</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1674913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Ư</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u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thích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trực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quan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kết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Nhanh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chóng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dễ</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dàng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grpSp>
        <p:nvGrpSpPr>
          <p:cNvPr id="13" name="그룹 12">
            <a:extLst>
              <a:ext uri="{FF2B5EF4-FFF2-40B4-BE49-F238E27FC236}">
                <a16:creationId xmlns:a16="http://schemas.microsoft.com/office/drawing/2014/main" id="{D15585C6-1FC8-4615-9C4A-E22A876A6B6D}"/>
              </a:ext>
            </a:extLst>
          </p:cNvPr>
          <p:cNvGrpSpPr/>
          <p:nvPr/>
        </p:nvGrpSpPr>
        <p:grpSpPr>
          <a:xfrm>
            <a:off x="558924" y="2508829"/>
            <a:ext cx="8783192" cy="215444"/>
            <a:chOff x="559817" y="2136914"/>
            <a:chExt cx="8783192" cy="215444"/>
          </a:xfrm>
        </p:grpSpPr>
        <p:sp>
          <p:nvSpPr>
            <p:cNvPr id="14" name="직사각형 1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5" name="직사각형 14">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Nhược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6" name="직사각형 15">
            <a:extLst>
              <a:ext uri="{FF2B5EF4-FFF2-40B4-BE49-F238E27FC236}">
                <a16:creationId xmlns:a16="http://schemas.microsoft.com/office/drawing/2014/main" id="{D8BF98C4-B566-4812-B5F0-560CFBA969E7}"/>
              </a:ext>
            </a:extLst>
          </p:cNvPr>
          <p:cNvSpPr/>
          <p:nvPr/>
        </p:nvSpPr>
        <p:spPr>
          <a:xfrm>
            <a:off x="702047" y="2780892"/>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Nhạy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cảm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tiếng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ồn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thành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phần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ngoại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lai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Ranh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chỉ</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mang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tính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tuyến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tính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spTree>
    <p:extLst>
      <p:ext uri="{BB962C8B-B14F-4D97-AF65-F5344CB8AC3E}">
        <p14:creationId xmlns:p14="http://schemas.microsoft.com/office/powerpoint/2010/main" val="1650325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Chỉ</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khoảng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Khoảng cách Euclid: đây là mô-đun của hiệu số giữa hai vectơ vị trí. </a:t>
            </a: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pic>
        <p:nvPicPr>
          <p:cNvPr id="17" name="Picture 13">
            <a:extLst>
              <a:ext uri="{FF2B5EF4-FFF2-40B4-BE49-F238E27FC236}">
                <a16:creationId xmlns:a16="http://schemas.microsoft.com/office/drawing/2014/main" id="{AD90BC61-A153-41F9-9C74-E263A39BB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577" y="2420888"/>
            <a:ext cx="4077671" cy="1800000"/>
          </a:xfrm>
          <a:prstGeom prst="rect">
            <a:avLst/>
          </a:prstGeom>
        </p:spPr>
      </p:pic>
      <mc:AlternateContent xmlns:mc="http://schemas.openxmlformats.org/markup-compatibility/2006" xmlns:a14="http://schemas.microsoft.com/office/drawing/2010/main">
        <mc:Choice Requires="a14">
          <p:sp>
            <p:nvSpPr>
              <p:cNvPr id="18" name="내용 개체 틀 2">
                <a:extLst>
                  <a:ext uri="{FF2B5EF4-FFF2-40B4-BE49-F238E27FC236}">
                    <a16:creationId xmlns:a16="http://schemas.microsoft.com/office/drawing/2014/main" id="{89475692-49FE-4DE2-BB02-797206C07618}"/>
                  </a:ext>
                </a:extLst>
              </p:cNvPr>
              <p:cNvSpPr txBox="1">
                <a:spLocks/>
              </p:cNvSpPr>
              <p:nvPr/>
            </p:nvSpPr>
            <p:spPr>
              <a:xfrm>
                <a:off x="2742777" y="4220888"/>
                <a:ext cx="4546376" cy="653142"/>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just" defTabSz="914400" latinLnBrk="1">
                  <a:lnSpc>
                    <a:spcPct val="150000"/>
                  </a:lnSpc>
                  <a:spcBef>
                    <a:spcPts val="1000"/>
                  </a:spcBef>
                  <a:buFont typeface="Arial" panose="020B0604020202020204" pitchFamily="34" charset="0"/>
                  <a:buNone/>
                  <a:defRPr sz="1200" i="1">
                    <a:solidFill>
                      <a:schemeClr val="tx1">
                        <a:lumMod val="85000"/>
                        <a:lumOff val="15000"/>
                      </a:schemeClr>
                    </a:solidFill>
                    <a:latin typeface="Cambria Math" panose="02040503050406030204" pitchFamily="18" charset="0"/>
                    <a:cs typeface="Times New Roman" panose="02020603050405020304" pitchFamily="18"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l" defTabSz="457200" latinLnBrk="0">
                  <a:spcAft>
                    <a:spcPts val="800"/>
                  </a:spcAft>
                  <a:buClr>
                    <a:srgbClr val="193EB0"/>
                  </a:buClr>
                </a:pPr>
                <a14:m>
                  <m:oMathPara xmlns:m="http://schemas.openxmlformats.org/officeDocument/2006/math">
                    <m:oMathParaPr>
                      <m:jc m:val="centerGroup"/>
                    </m:oMathParaPr>
                    <m:oMath xmlns:m="http://schemas.openxmlformats.org/officeDocument/2006/math">
                      <m:d>
                        <m:dPr>
                          <m:begChr m:val="|"/>
                          <m:endChr m:val="|"/>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dPr>
                        <m:e>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1</m:t>
                              </m:r>
                            </m:sub>
                          </m:s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m:t>
                              </m:r>
                            </m:sub>
                          </m:sSub>
                        </m:e>
                      </m:d>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rad>
                        <m:radPr>
                          <m:degHide m:val="on"/>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radPr>
                        <m:deg/>
                        <m:e>
                          <m:sSup>
                            <m:sSup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pPr>
                            <m:e>
                              <m:d>
                                <m:d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dPr>
                                <m:e>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11</m:t>
                                      </m:r>
                                    </m:sub>
                                  </m:s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21</m:t>
                                      </m:r>
                                    </m:sub>
                                  </m:sSub>
                                </m:e>
                              </m:d>
                            </m:e>
                            <m:sup>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m:t>
                              </m:r>
                            </m:sup>
                          </m:sSup>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p>
                            <m:sSup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pPr>
                            <m:e>
                              <m:d>
                                <m:d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dPr>
                                <m:e>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12</m:t>
                                      </m:r>
                                    </m:sub>
                                  </m:s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22</m:t>
                                      </m:r>
                                    </m:sub>
                                  </m:sSub>
                                </m:e>
                              </m:d>
                            </m:e>
                            <m:sup>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m:t>
                              </m:r>
                            </m:sup>
                          </m:sSup>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p>
                            <m:sSup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pPr>
                            <m:e>
                              <m:d>
                                <m:d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dPr>
                                <m:e>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1</m:t>
                                      </m:r>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d</m:t>
                                      </m:r>
                                    </m:sub>
                                  </m:s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m:t>
                                  </m:r>
                                  <m:sSub>
                                    <m:sSubPr>
                                      <m:ctrlPr>
                                        <a:rPr lang="en-US" altLang="ko-KR" sz="1300" i="1">
                                          <a:solidFill>
                                            <a:prstClr val="black">
                                              <a:lumMod val="85000"/>
                                              <a:lumOff val="15000"/>
                                            </a:prstClr>
                                          </a:solidFill>
                                          <a:latin typeface="Cambria Math" panose="02040503050406030204" pitchFamily="18" charset="0"/>
                                          <a:ea typeface="SamsungOne-400" panose="020B0503030303020204" pitchFamily="34" charset="0"/>
                                          <a:cs typeface="+mn-cs"/>
                                        </a:rPr>
                                      </m:ctrlPr>
                                    </m:sSubPr>
                                    <m:e>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x</m:t>
                                      </m:r>
                                    </m:e>
                                    <m:sub>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m:t>
                                      </m:r>
                                      <m:r>
                                        <m:rPr>
                                          <m:sty m:val="p"/>
                                        </m:rP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d</m:t>
                                      </m:r>
                                    </m:sub>
                                  </m:sSub>
                                </m:e>
                              </m:d>
                            </m:e>
                            <m:sup>
                              <m:r>
                                <a:rPr lang="en-US" altLang="ko-KR" sz="1300">
                                  <a:solidFill>
                                    <a:prstClr val="black">
                                      <a:lumMod val="85000"/>
                                      <a:lumOff val="15000"/>
                                    </a:prstClr>
                                  </a:solidFill>
                                  <a:latin typeface="Cambria Math" panose="02040503050406030204" pitchFamily="18" charset="0"/>
                                  <a:ea typeface="SamsungOne-400" panose="020B0503030303020204" pitchFamily="34" charset="0"/>
                                  <a:cs typeface="+mn-cs"/>
                                </a:rPr>
                                <m:t>2</m:t>
                              </m:r>
                            </m:sup>
                          </m:sSup>
                        </m:e>
                      </m:rad>
                    </m:oMath>
                  </m:oMathPara>
                </a14:m>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cs typeface="+mn-cs"/>
                </a:endParaRPr>
              </a:p>
            </p:txBody>
          </p:sp>
        </mc:Choice>
        <mc:Fallback xmlns="">
          <p:sp>
            <p:nvSpPr>
              <p:cNvPr id="18" name="내용 개체 틀 2">
                <a:extLst>
                  <a:ext uri="{FF2B5EF4-FFF2-40B4-BE49-F238E27FC236}">
                    <a16:creationId xmlns="" xmlns:a16="http://schemas.microsoft.com/office/drawing/2014/main"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2742777" y="4220888"/>
                <a:ext cx="4546376" cy="653142"/>
              </a:xfrm>
              <a:prstGeom prst="rect">
                <a:avLst/>
              </a:prstGeom>
              <a:blipFill rotWithShape="0">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0675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Chỉ</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khoảng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1253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a:spcAft>
                <a:spcPts val="8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Euclid, Standardized,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Mahalanobis</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Chebyshev</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Canberra, Manhattan,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Minkowski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v.v.</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loại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a:spcAft>
                <a:spcPts val="8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Jackard</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v.v. </a:t>
            </a: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grpSp>
        <p:nvGrpSpPr>
          <p:cNvPr id="13" name="그룹 12">
            <a:extLst>
              <a:ext uri="{FF2B5EF4-FFF2-40B4-BE49-F238E27FC236}">
                <a16:creationId xmlns:a16="http://schemas.microsoft.com/office/drawing/2014/main" id="{6A37BDF8-2D4E-4897-B49B-64E6A35A1AB5}"/>
              </a:ext>
            </a:extLst>
          </p:cNvPr>
          <p:cNvGrpSpPr/>
          <p:nvPr/>
        </p:nvGrpSpPr>
        <p:grpSpPr>
          <a:xfrm>
            <a:off x="1984152" y="3068960"/>
            <a:ext cx="2524348" cy="2536616"/>
            <a:chOff x="6586360" y="3465609"/>
            <a:chExt cx="1883413" cy="1892566"/>
          </a:xfrm>
        </p:grpSpPr>
        <p:grpSp>
          <p:nvGrpSpPr>
            <p:cNvPr id="14" name="그룹 13">
              <a:extLst>
                <a:ext uri="{FF2B5EF4-FFF2-40B4-BE49-F238E27FC236}">
                  <a16:creationId xmlns:a16="http://schemas.microsoft.com/office/drawing/2014/main" id="{60916ECF-3C26-435E-B80D-EE65A60F6C48}"/>
                </a:ext>
              </a:extLst>
            </p:cNvPr>
            <p:cNvGrpSpPr/>
            <p:nvPr/>
          </p:nvGrpSpPr>
          <p:grpSpPr>
            <a:xfrm>
              <a:off x="6586360" y="3465609"/>
              <a:ext cx="1883413" cy="1892566"/>
              <a:chOff x="6586360" y="3465609"/>
              <a:chExt cx="1883413" cy="1892566"/>
            </a:xfrm>
          </p:grpSpPr>
          <p:grpSp>
            <p:nvGrpSpPr>
              <p:cNvPr id="34" name="그룹 33">
                <a:extLst>
                  <a:ext uri="{FF2B5EF4-FFF2-40B4-BE49-F238E27FC236}">
                    <a16:creationId xmlns:a16="http://schemas.microsoft.com/office/drawing/2014/main" id="{D139AB0D-AEDA-4728-A232-D22C6510F915}"/>
                  </a:ext>
                </a:extLst>
              </p:cNvPr>
              <p:cNvGrpSpPr/>
              <p:nvPr/>
            </p:nvGrpSpPr>
            <p:grpSpPr>
              <a:xfrm>
                <a:off x="6632032" y="3510171"/>
                <a:ext cx="1793854" cy="1812709"/>
                <a:chOff x="6632032" y="3510171"/>
                <a:chExt cx="1793854" cy="1812709"/>
              </a:xfrm>
            </p:grpSpPr>
            <p:sp>
              <p:nvSpPr>
                <p:cNvPr id="37" name="직사각형 36">
                  <a:extLst>
                    <a:ext uri="{FF2B5EF4-FFF2-40B4-BE49-F238E27FC236}">
                      <a16:creationId xmlns:a16="http://schemas.microsoft.com/office/drawing/2014/main" id="{5FFF8E73-068A-4D30-B006-027F8AB9F696}"/>
                    </a:ext>
                  </a:extLst>
                </p:cNvPr>
                <p:cNvSpPr/>
                <p:nvPr/>
              </p:nvSpPr>
              <p:spPr>
                <a:xfrm>
                  <a:off x="6632032"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38" name="직사각형 37">
                  <a:extLst>
                    <a:ext uri="{FF2B5EF4-FFF2-40B4-BE49-F238E27FC236}">
                      <a16:creationId xmlns:a16="http://schemas.microsoft.com/office/drawing/2014/main" id="{E69DBBE3-8689-4C86-8168-2D365FBB4380}"/>
                    </a:ext>
                  </a:extLst>
                </p:cNvPr>
                <p:cNvSpPr/>
                <p:nvPr/>
              </p:nvSpPr>
              <p:spPr>
                <a:xfrm>
                  <a:off x="6933203"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39" name="직사각형 38">
                  <a:extLst>
                    <a:ext uri="{FF2B5EF4-FFF2-40B4-BE49-F238E27FC236}">
                      <a16:creationId xmlns:a16="http://schemas.microsoft.com/office/drawing/2014/main" id="{4588C110-C681-489B-968B-554AF2E0840D}"/>
                    </a:ext>
                  </a:extLst>
                </p:cNvPr>
                <p:cNvSpPr/>
                <p:nvPr/>
              </p:nvSpPr>
              <p:spPr>
                <a:xfrm>
                  <a:off x="7234374"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0" name="직사각형 39">
                  <a:extLst>
                    <a:ext uri="{FF2B5EF4-FFF2-40B4-BE49-F238E27FC236}">
                      <a16:creationId xmlns:a16="http://schemas.microsoft.com/office/drawing/2014/main" id="{1C150E10-CD64-4D99-8FB5-A6C7057C0A66}"/>
                    </a:ext>
                  </a:extLst>
                </p:cNvPr>
                <p:cNvSpPr/>
                <p:nvPr/>
              </p:nvSpPr>
              <p:spPr>
                <a:xfrm>
                  <a:off x="6632032"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1" name="직사각형 40">
                  <a:extLst>
                    <a:ext uri="{FF2B5EF4-FFF2-40B4-BE49-F238E27FC236}">
                      <a16:creationId xmlns:a16="http://schemas.microsoft.com/office/drawing/2014/main" id="{4F3BB974-113F-477D-969B-7B941CD28181}"/>
                    </a:ext>
                  </a:extLst>
                </p:cNvPr>
                <p:cNvSpPr/>
                <p:nvPr/>
              </p:nvSpPr>
              <p:spPr>
                <a:xfrm>
                  <a:off x="6933203"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2" name="직사각형 41">
                  <a:extLst>
                    <a:ext uri="{FF2B5EF4-FFF2-40B4-BE49-F238E27FC236}">
                      <a16:creationId xmlns:a16="http://schemas.microsoft.com/office/drawing/2014/main" id="{30DE54A4-BAC0-4841-BA1D-3B5363AEC3D4}"/>
                    </a:ext>
                  </a:extLst>
                </p:cNvPr>
                <p:cNvSpPr/>
                <p:nvPr/>
              </p:nvSpPr>
              <p:spPr>
                <a:xfrm>
                  <a:off x="7234374"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3" name="직사각형 42">
                  <a:extLst>
                    <a:ext uri="{FF2B5EF4-FFF2-40B4-BE49-F238E27FC236}">
                      <a16:creationId xmlns:a16="http://schemas.microsoft.com/office/drawing/2014/main" id="{2ADCC7E0-743F-47B7-B73C-6466B3466BA9}"/>
                    </a:ext>
                  </a:extLst>
                </p:cNvPr>
                <p:cNvSpPr/>
                <p:nvPr/>
              </p:nvSpPr>
              <p:spPr>
                <a:xfrm>
                  <a:off x="6632032"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4" name="직사각형 43">
                  <a:extLst>
                    <a:ext uri="{FF2B5EF4-FFF2-40B4-BE49-F238E27FC236}">
                      <a16:creationId xmlns:a16="http://schemas.microsoft.com/office/drawing/2014/main" id="{50705DC3-7073-41D4-8C8A-E039B19E27D1}"/>
                    </a:ext>
                  </a:extLst>
                </p:cNvPr>
                <p:cNvSpPr/>
                <p:nvPr/>
              </p:nvSpPr>
              <p:spPr>
                <a:xfrm>
                  <a:off x="6933203"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5" name="직사각형 44">
                  <a:extLst>
                    <a:ext uri="{FF2B5EF4-FFF2-40B4-BE49-F238E27FC236}">
                      <a16:creationId xmlns:a16="http://schemas.microsoft.com/office/drawing/2014/main" id="{5822727C-D030-41CB-A97F-00A62F88C829}"/>
                    </a:ext>
                  </a:extLst>
                </p:cNvPr>
                <p:cNvSpPr/>
                <p:nvPr/>
              </p:nvSpPr>
              <p:spPr>
                <a:xfrm>
                  <a:off x="7234374"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6" name="직사각형 45">
                  <a:extLst>
                    <a:ext uri="{FF2B5EF4-FFF2-40B4-BE49-F238E27FC236}">
                      <a16:creationId xmlns:a16="http://schemas.microsoft.com/office/drawing/2014/main" id="{CB0714AB-B9C9-49F6-B766-CD6E6060AAE3}"/>
                    </a:ext>
                  </a:extLst>
                </p:cNvPr>
                <p:cNvSpPr/>
                <p:nvPr/>
              </p:nvSpPr>
              <p:spPr>
                <a:xfrm>
                  <a:off x="7535545"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7" name="직사각형 46">
                  <a:extLst>
                    <a:ext uri="{FF2B5EF4-FFF2-40B4-BE49-F238E27FC236}">
                      <a16:creationId xmlns:a16="http://schemas.microsoft.com/office/drawing/2014/main" id="{2211CE12-7893-4004-B940-ABA56DE503E1}"/>
                    </a:ext>
                  </a:extLst>
                </p:cNvPr>
                <p:cNvSpPr/>
                <p:nvPr/>
              </p:nvSpPr>
              <p:spPr>
                <a:xfrm>
                  <a:off x="7836717"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8" name="직사각형 47">
                  <a:extLst>
                    <a:ext uri="{FF2B5EF4-FFF2-40B4-BE49-F238E27FC236}">
                      <a16:creationId xmlns:a16="http://schemas.microsoft.com/office/drawing/2014/main" id="{173CF0B6-6FE2-4CCA-8EED-7116D400D8D0}"/>
                    </a:ext>
                  </a:extLst>
                </p:cNvPr>
                <p:cNvSpPr/>
                <p:nvPr/>
              </p:nvSpPr>
              <p:spPr>
                <a:xfrm>
                  <a:off x="8137886" y="3510171"/>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49" name="직사각형 48">
                  <a:extLst>
                    <a:ext uri="{FF2B5EF4-FFF2-40B4-BE49-F238E27FC236}">
                      <a16:creationId xmlns:a16="http://schemas.microsoft.com/office/drawing/2014/main" id="{54A321DD-5E11-44D6-995F-F816893123C3}"/>
                    </a:ext>
                  </a:extLst>
                </p:cNvPr>
                <p:cNvSpPr/>
                <p:nvPr/>
              </p:nvSpPr>
              <p:spPr>
                <a:xfrm>
                  <a:off x="7535545"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0" name="직사각형 49">
                  <a:extLst>
                    <a:ext uri="{FF2B5EF4-FFF2-40B4-BE49-F238E27FC236}">
                      <a16:creationId xmlns:a16="http://schemas.microsoft.com/office/drawing/2014/main" id="{A425DB9A-9F38-4744-A18C-C8742C62E111}"/>
                    </a:ext>
                  </a:extLst>
                </p:cNvPr>
                <p:cNvSpPr/>
                <p:nvPr/>
              </p:nvSpPr>
              <p:spPr>
                <a:xfrm>
                  <a:off x="7836716"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1" name="직사각형 50">
                  <a:extLst>
                    <a:ext uri="{FF2B5EF4-FFF2-40B4-BE49-F238E27FC236}">
                      <a16:creationId xmlns:a16="http://schemas.microsoft.com/office/drawing/2014/main" id="{AB7289D3-F257-4004-9DA9-D43D51B97BB5}"/>
                    </a:ext>
                  </a:extLst>
                </p:cNvPr>
                <p:cNvSpPr/>
                <p:nvPr/>
              </p:nvSpPr>
              <p:spPr>
                <a:xfrm>
                  <a:off x="8137886" y="3815113"/>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2" name="직사각형 51">
                  <a:extLst>
                    <a:ext uri="{FF2B5EF4-FFF2-40B4-BE49-F238E27FC236}">
                      <a16:creationId xmlns:a16="http://schemas.microsoft.com/office/drawing/2014/main" id="{597DF94E-DAE4-4629-BCBE-2775F8DB16BF}"/>
                    </a:ext>
                  </a:extLst>
                </p:cNvPr>
                <p:cNvSpPr/>
                <p:nvPr/>
              </p:nvSpPr>
              <p:spPr>
                <a:xfrm>
                  <a:off x="7535545"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3" name="직사각형 52">
                  <a:extLst>
                    <a:ext uri="{FF2B5EF4-FFF2-40B4-BE49-F238E27FC236}">
                      <a16:creationId xmlns:a16="http://schemas.microsoft.com/office/drawing/2014/main" id="{D5EE4060-CD22-43A2-AB95-3A7AA54DE74F}"/>
                    </a:ext>
                  </a:extLst>
                </p:cNvPr>
                <p:cNvSpPr/>
                <p:nvPr/>
              </p:nvSpPr>
              <p:spPr>
                <a:xfrm>
                  <a:off x="7836716"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4" name="직사각형 53">
                  <a:extLst>
                    <a:ext uri="{FF2B5EF4-FFF2-40B4-BE49-F238E27FC236}">
                      <a16:creationId xmlns:a16="http://schemas.microsoft.com/office/drawing/2014/main" id="{C5A2CDF7-FF9A-46C3-A805-1E182994EA1D}"/>
                    </a:ext>
                  </a:extLst>
                </p:cNvPr>
                <p:cNvSpPr/>
                <p:nvPr/>
              </p:nvSpPr>
              <p:spPr>
                <a:xfrm>
                  <a:off x="8137886" y="4120054"/>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5" name="직사각형 54">
                  <a:extLst>
                    <a:ext uri="{FF2B5EF4-FFF2-40B4-BE49-F238E27FC236}">
                      <a16:creationId xmlns:a16="http://schemas.microsoft.com/office/drawing/2014/main" id="{3EC1C5EB-1847-4C92-A8BF-16B586198865}"/>
                    </a:ext>
                  </a:extLst>
                </p:cNvPr>
                <p:cNvSpPr/>
                <p:nvPr/>
              </p:nvSpPr>
              <p:spPr>
                <a:xfrm>
                  <a:off x="6632032"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6" name="직사각형 55">
                  <a:extLst>
                    <a:ext uri="{FF2B5EF4-FFF2-40B4-BE49-F238E27FC236}">
                      <a16:creationId xmlns:a16="http://schemas.microsoft.com/office/drawing/2014/main" id="{79B67BC2-9C13-4187-BB96-3491957CC781}"/>
                    </a:ext>
                  </a:extLst>
                </p:cNvPr>
                <p:cNvSpPr/>
                <p:nvPr/>
              </p:nvSpPr>
              <p:spPr>
                <a:xfrm>
                  <a:off x="6933203"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7" name="직사각형 56">
                  <a:extLst>
                    <a:ext uri="{FF2B5EF4-FFF2-40B4-BE49-F238E27FC236}">
                      <a16:creationId xmlns:a16="http://schemas.microsoft.com/office/drawing/2014/main" id="{16B3F5E6-3F3F-40BC-AA6E-DC84DA78080D}"/>
                    </a:ext>
                  </a:extLst>
                </p:cNvPr>
                <p:cNvSpPr/>
                <p:nvPr/>
              </p:nvSpPr>
              <p:spPr>
                <a:xfrm>
                  <a:off x="7234374"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8" name="직사각형 57">
                  <a:extLst>
                    <a:ext uri="{FF2B5EF4-FFF2-40B4-BE49-F238E27FC236}">
                      <a16:creationId xmlns:a16="http://schemas.microsoft.com/office/drawing/2014/main" id="{A23E174B-80C9-40EE-A74B-B8DDC0022EEF}"/>
                    </a:ext>
                  </a:extLst>
                </p:cNvPr>
                <p:cNvSpPr/>
                <p:nvPr/>
              </p:nvSpPr>
              <p:spPr>
                <a:xfrm>
                  <a:off x="6632032"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59" name="직사각형 58">
                  <a:extLst>
                    <a:ext uri="{FF2B5EF4-FFF2-40B4-BE49-F238E27FC236}">
                      <a16:creationId xmlns:a16="http://schemas.microsoft.com/office/drawing/2014/main" id="{DE4C25DD-7D1B-4EA1-B00B-3545E3E8FF30}"/>
                    </a:ext>
                  </a:extLst>
                </p:cNvPr>
                <p:cNvSpPr/>
                <p:nvPr/>
              </p:nvSpPr>
              <p:spPr>
                <a:xfrm>
                  <a:off x="6933203"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0" name="직사각형 59">
                  <a:extLst>
                    <a:ext uri="{FF2B5EF4-FFF2-40B4-BE49-F238E27FC236}">
                      <a16:creationId xmlns:a16="http://schemas.microsoft.com/office/drawing/2014/main" id="{4835D1B9-50C8-42C3-B5D0-54873008FDB9}"/>
                    </a:ext>
                  </a:extLst>
                </p:cNvPr>
                <p:cNvSpPr/>
                <p:nvPr/>
              </p:nvSpPr>
              <p:spPr>
                <a:xfrm>
                  <a:off x="7234374"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1" name="직사각형 60">
                  <a:extLst>
                    <a:ext uri="{FF2B5EF4-FFF2-40B4-BE49-F238E27FC236}">
                      <a16:creationId xmlns:a16="http://schemas.microsoft.com/office/drawing/2014/main" id="{241DE19D-07B9-4182-8A2A-7625DE628F06}"/>
                    </a:ext>
                  </a:extLst>
                </p:cNvPr>
                <p:cNvSpPr/>
                <p:nvPr/>
              </p:nvSpPr>
              <p:spPr>
                <a:xfrm>
                  <a:off x="6632032"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2" name="직사각형 61">
                  <a:extLst>
                    <a:ext uri="{FF2B5EF4-FFF2-40B4-BE49-F238E27FC236}">
                      <a16:creationId xmlns:a16="http://schemas.microsoft.com/office/drawing/2014/main" id="{F8ABDC95-9E0C-436A-A40D-0CEBE8FA225C}"/>
                    </a:ext>
                  </a:extLst>
                </p:cNvPr>
                <p:cNvSpPr/>
                <p:nvPr/>
              </p:nvSpPr>
              <p:spPr>
                <a:xfrm>
                  <a:off x="6933203"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3" name="직사각형 62">
                  <a:extLst>
                    <a:ext uri="{FF2B5EF4-FFF2-40B4-BE49-F238E27FC236}">
                      <a16:creationId xmlns:a16="http://schemas.microsoft.com/office/drawing/2014/main" id="{C97CC1A5-5FF8-4CB0-A348-A70B03620965}"/>
                    </a:ext>
                  </a:extLst>
                </p:cNvPr>
                <p:cNvSpPr/>
                <p:nvPr/>
              </p:nvSpPr>
              <p:spPr>
                <a:xfrm>
                  <a:off x="7234374"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4" name="직사각형 63">
                  <a:extLst>
                    <a:ext uri="{FF2B5EF4-FFF2-40B4-BE49-F238E27FC236}">
                      <a16:creationId xmlns:a16="http://schemas.microsoft.com/office/drawing/2014/main" id="{D3728596-F3B9-4EF1-AF72-FD5232FB6114}"/>
                    </a:ext>
                  </a:extLst>
                </p:cNvPr>
                <p:cNvSpPr/>
                <p:nvPr/>
              </p:nvSpPr>
              <p:spPr>
                <a:xfrm>
                  <a:off x="7535545"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5" name="직사각형 64">
                  <a:extLst>
                    <a:ext uri="{FF2B5EF4-FFF2-40B4-BE49-F238E27FC236}">
                      <a16:creationId xmlns:a16="http://schemas.microsoft.com/office/drawing/2014/main" id="{0000A617-FCA6-4ECC-A8B8-FD76CF32E6C1}"/>
                    </a:ext>
                  </a:extLst>
                </p:cNvPr>
                <p:cNvSpPr/>
                <p:nvPr/>
              </p:nvSpPr>
              <p:spPr>
                <a:xfrm>
                  <a:off x="7836716"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6" name="직사각형 65">
                  <a:extLst>
                    <a:ext uri="{FF2B5EF4-FFF2-40B4-BE49-F238E27FC236}">
                      <a16:creationId xmlns:a16="http://schemas.microsoft.com/office/drawing/2014/main" id="{55CBB73D-AB0D-461A-B49D-F309463038B7}"/>
                    </a:ext>
                  </a:extLst>
                </p:cNvPr>
                <p:cNvSpPr/>
                <p:nvPr/>
              </p:nvSpPr>
              <p:spPr>
                <a:xfrm>
                  <a:off x="8137886" y="4424996"/>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7" name="직사각형 66">
                  <a:extLst>
                    <a:ext uri="{FF2B5EF4-FFF2-40B4-BE49-F238E27FC236}">
                      <a16:creationId xmlns:a16="http://schemas.microsoft.com/office/drawing/2014/main" id="{C33EE5EB-5679-42D7-BEA6-058B6D9F5AF5}"/>
                    </a:ext>
                  </a:extLst>
                </p:cNvPr>
                <p:cNvSpPr/>
                <p:nvPr/>
              </p:nvSpPr>
              <p:spPr>
                <a:xfrm>
                  <a:off x="7535545"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8" name="직사각형 67">
                  <a:extLst>
                    <a:ext uri="{FF2B5EF4-FFF2-40B4-BE49-F238E27FC236}">
                      <a16:creationId xmlns:a16="http://schemas.microsoft.com/office/drawing/2014/main" id="{64F6F679-3E38-4DD9-9C73-00A123994335}"/>
                    </a:ext>
                  </a:extLst>
                </p:cNvPr>
                <p:cNvSpPr/>
                <p:nvPr/>
              </p:nvSpPr>
              <p:spPr>
                <a:xfrm>
                  <a:off x="7836716"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9" name="직사각형 68">
                  <a:extLst>
                    <a:ext uri="{FF2B5EF4-FFF2-40B4-BE49-F238E27FC236}">
                      <a16:creationId xmlns:a16="http://schemas.microsoft.com/office/drawing/2014/main" id="{E075693D-FD39-4BF6-82D8-42F00E3572A5}"/>
                    </a:ext>
                  </a:extLst>
                </p:cNvPr>
                <p:cNvSpPr/>
                <p:nvPr/>
              </p:nvSpPr>
              <p:spPr>
                <a:xfrm>
                  <a:off x="8137886" y="4729937"/>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0" name="직사각형 69">
                  <a:extLst>
                    <a:ext uri="{FF2B5EF4-FFF2-40B4-BE49-F238E27FC236}">
                      <a16:creationId xmlns:a16="http://schemas.microsoft.com/office/drawing/2014/main" id="{9AEC8B4A-F70C-4099-B74C-720A14F925F2}"/>
                    </a:ext>
                  </a:extLst>
                </p:cNvPr>
                <p:cNvSpPr/>
                <p:nvPr/>
              </p:nvSpPr>
              <p:spPr>
                <a:xfrm>
                  <a:off x="7535545"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1" name="직사각형 70">
                  <a:extLst>
                    <a:ext uri="{FF2B5EF4-FFF2-40B4-BE49-F238E27FC236}">
                      <a16:creationId xmlns:a16="http://schemas.microsoft.com/office/drawing/2014/main" id="{289F5C1B-A190-4701-9D78-1106B123929A}"/>
                    </a:ext>
                  </a:extLst>
                </p:cNvPr>
                <p:cNvSpPr/>
                <p:nvPr/>
              </p:nvSpPr>
              <p:spPr>
                <a:xfrm>
                  <a:off x="7836716"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2" name="직사각형 71">
                  <a:extLst>
                    <a:ext uri="{FF2B5EF4-FFF2-40B4-BE49-F238E27FC236}">
                      <a16:creationId xmlns:a16="http://schemas.microsoft.com/office/drawing/2014/main" id="{47ED7E84-7D7E-480C-ABE9-970D8DF83CEC}"/>
                    </a:ext>
                  </a:extLst>
                </p:cNvPr>
                <p:cNvSpPr/>
                <p:nvPr/>
              </p:nvSpPr>
              <p:spPr>
                <a:xfrm>
                  <a:off x="8137886" y="5034880"/>
                  <a:ext cx="288000" cy="288000"/>
                </a:xfrm>
                <a:prstGeom prst="rect">
                  <a:avLst/>
                </a:prstGeom>
                <a:solidFill>
                  <a:srgbClr val="B4BBBD">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sp>
            <p:nvSpPr>
              <p:cNvPr id="35" name="타원 34">
                <a:extLst>
                  <a:ext uri="{FF2B5EF4-FFF2-40B4-BE49-F238E27FC236}">
                    <a16:creationId xmlns:a16="http://schemas.microsoft.com/office/drawing/2014/main" id="{898BD060-F820-4559-BA04-965737F10EF0}"/>
                  </a:ext>
                </a:extLst>
              </p:cNvPr>
              <p:cNvSpPr/>
              <p:nvPr/>
            </p:nvSpPr>
            <p:spPr>
              <a:xfrm>
                <a:off x="6586360" y="5268175"/>
                <a:ext cx="90000" cy="90000"/>
              </a:xfrm>
              <a:prstGeom prst="ellipse">
                <a:avLst/>
              </a:prstGeom>
              <a:solidFill>
                <a:srgbClr val="FF0000"/>
              </a:solidFill>
              <a:ln w="19050">
                <a:solidFill>
                  <a:schemeClr val="bg1"/>
                </a:solid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36" name="타원 35">
                <a:extLst>
                  <a:ext uri="{FF2B5EF4-FFF2-40B4-BE49-F238E27FC236}">
                    <a16:creationId xmlns:a16="http://schemas.microsoft.com/office/drawing/2014/main" id="{5A1981C9-D37F-4B34-AAEB-70F9B3FC2199}"/>
                  </a:ext>
                </a:extLst>
              </p:cNvPr>
              <p:cNvSpPr/>
              <p:nvPr/>
            </p:nvSpPr>
            <p:spPr>
              <a:xfrm>
                <a:off x="8379773" y="3465609"/>
                <a:ext cx="90000" cy="90000"/>
              </a:xfrm>
              <a:prstGeom prst="ellipse">
                <a:avLst/>
              </a:prstGeom>
              <a:solidFill>
                <a:srgbClr val="FF0000"/>
              </a:solidFill>
              <a:ln w="19050">
                <a:solidFill>
                  <a:schemeClr val="bg1"/>
                </a:solid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cxnSp>
          <p:nvCxnSpPr>
            <p:cNvPr id="15" name="직선 연결선 14">
              <a:extLst>
                <a:ext uri="{FF2B5EF4-FFF2-40B4-BE49-F238E27FC236}">
                  <a16:creationId xmlns:a16="http://schemas.microsoft.com/office/drawing/2014/main" id="{C8B6FF8A-9FD0-405D-B7E1-82020BC0BA8D}"/>
                </a:ext>
              </a:extLst>
            </p:cNvPr>
            <p:cNvCxnSpPr>
              <a:stCxn id="61" idx="1"/>
              <a:endCxn id="61" idx="1"/>
            </p:cNvCxnSpPr>
            <p:nvPr/>
          </p:nvCxnSpPr>
          <p:spPr>
            <a:xfrm>
              <a:off x="6632032" y="51788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CF816DC7-E39E-42F5-A0BB-F3C802E2A61F}"/>
                </a:ext>
              </a:extLst>
            </p:cNvPr>
            <p:cNvCxnSpPr>
              <a:stCxn id="35" idx="7"/>
              <a:endCxn id="36" idx="3"/>
            </p:cNvCxnSpPr>
            <p:nvPr/>
          </p:nvCxnSpPr>
          <p:spPr>
            <a:xfrm flipV="1">
              <a:off x="6663180" y="3542429"/>
              <a:ext cx="1729773" cy="17389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E642E52-BCC0-403E-BDC3-E08F86CEA9D1}"/>
                </a:ext>
              </a:extLst>
            </p:cNvPr>
            <p:cNvCxnSpPr>
              <a:stCxn id="35" idx="0"/>
            </p:cNvCxnSpPr>
            <p:nvPr/>
          </p:nvCxnSpPr>
          <p:spPr>
            <a:xfrm flipV="1">
              <a:off x="6631360" y="3510171"/>
              <a:ext cx="0" cy="175800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CA21229D-9DB7-49B0-B51D-0314EA2A2722}"/>
                </a:ext>
              </a:extLst>
            </p:cNvPr>
            <p:cNvCxnSpPr>
              <a:cxnSpLocks/>
              <a:stCxn id="36" idx="2"/>
            </p:cNvCxnSpPr>
            <p:nvPr/>
          </p:nvCxnSpPr>
          <p:spPr>
            <a:xfrm flipH="1" flipV="1">
              <a:off x="6631361" y="3510171"/>
              <a:ext cx="1748412" cy="4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031D4580-9DAF-4648-9BFB-9367630C8579}"/>
                </a:ext>
              </a:extLst>
            </p:cNvPr>
            <p:cNvCxnSpPr>
              <a:cxnSpLocks/>
            </p:cNvCxnSpPr>
            <p:nvPr/>
          </p:nvCxnSpPr>
          <p:spPr>
            <a:xfrm flipH="1" flipV="1">
              <a:off x="6676360" y="5321335"/>
              <a:ext cx="1159682" cy="438"/>
            </a:xfrm>
            <a:prstGeom prst="line">
              <a:avLst/>
            </a:prstGeom>
            <a:ln w="19050">
              <a:solidFill>
                <a:srgbClr val="193EB0"/>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0AA0F999-C921-400C-B30B-CE0B28F26F2B}"/>
                </a:ext>
              </a:extLst>
            </p:cNvPr>
            <p:cNvCxnSpPr>
              <a:cxnSpLocks/>
            </p:cNvCxnSpPr>
            <p:nvPr/>
          </p:nvCxnSpPr>
          <p:spPr>
            <a:xfrm flipV="1">
              <a:off x="7836036" y="4717577"/>
              <a:ext cx="0" cy="607387"/>
            </a:xfrm>
            <a:prstGeom prst="line">
              <a:avLst/>
            </a:prstGeom>
            <a:ln w="19050">
              <a:solidFill>
                <a:srgbClr val="193EB0"/>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FC907F9D-5B98-414C-845A-F8AB3DF7709A}"/>
                </a:ext>
              </a:extLst>
            </p:cNvPr>
            <p:cNvCxnSpPr>
              <a:cxnSpLocks/>
            </p:cNvCxnSpPr>
            <p:nvPr/>
          </p:nvCxnSpPr>
          <p:spPr>
            <a:xfrm flipV="1">
              <a:off x="8423429" y="3575790"/>
              <a:ext cx="0" cy="1141066"/>
            </a:xfrm>
            <a:prstGeom prst="line">
              <a:avLst/>
            </a:prstGeom>
            <a:ln w="19050">
              <a:solidFill>
                <a:srgbClr val="193EB0"/>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6817F048-74EF-4053-B5F9-D97AC39AA256}"/>
                </a:ext>
              </a:extLst>
            </p:cNvPr>
            <p:cNvCxnSpPr>
              <a:cxnSpLocks/>
            </p:cNvCxnSpPr>
            <p:nvPr/>
          </p:nvCxnSpPr>
          <p:spPr>
            <a:xfrm flipH="1">
              <a:off x="7831385" y="4720381"/>
              <a:ext cx="600565" cy="327"/>
            </a:xfrm>
            <a:prstGeom prst="line">
              <a:avLst/>
            </a:prstGeom>
            <a:ln w="19050">
              <a:solidFill>
                <a:srgbClr val="193EB0"/>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677DE6B-10EC-4B87-96F3-9AC6368C5935}"/>
                </a:ext>
              </a:extLst>
            </p:cNvPr>
            <p:cNvCxnSpPr>
              <a:cxnSpLocks/>
            </p:cNvCxnSpPr>
            <p:nvPr/>
          </p:nvCxnSpPr>
          <p:spPr>
            <a:xfrm flipV="1">
              <a:off x="6649505" y="4712595"/>
              <a:ext cx="0" cy="5581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7F382A4C-8E66-413C-9FE0-079E5AEE235F}"/>
                </a:ext>
              </a:extLst>
            </p:cNvPr>
            <p:cNvCxnSpPr>
              <a:cxnSpLocks/>
            </p:cNvCxnSpPr>
            <p:nvPr/>
          </p:nvCxnSpPr>
          <p:spPr>
            <a:xfrm flipH="1">
              <a:off x="6649506" y="4712595"/>
              <a:ext cx="26985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25C0AB68-0E37-498C-B4E0-F8AD5E823299}"/>
                </a:ext>
              </a:extLst>
            </p:cNvPr>
            <p:cNvCxnSpPr>
              <a:cxnSpLocks/>
            </p:cNvCxnSpPr>
            <p:nvPr/>
          </p:nvCxnSpPr>
          <p:spPr>
            <a:xfrm>
              <a:off x="6919360" y="4102979"/>
              <a:ext cx="1" cy="6091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D8C0B764-D793-4CA7-8658-927CB9D265DB}"/>
                </a:ext>
              </a:extLst>
            </p:cNvPr>
            <p:cNvCxnSpPr>
              <a:cxnSpLocks/>
            </p:cNvCxnSpPr>
            <p:nvPr/>
          </p:nvCxnSpPr>
          <p:spPr>
            <a:xfrm flipH="1">
              <a:off x="6917295" y="4107122"/>
              <a:ext cx="6175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B691F034-44A9-4F51-9317-16AE0E5959F5}"/>
                </a:ext>
              </a:extLst>
            </p:cNvPr>
            <p:cNvCxnSpPr>
              <a:cxnSpLocks/>
            </p:cNvCxnSpPr>
            <p:nvPr/>
          </p:nvCxnSpPr>
          <p:spPr>
            <a:xfrm>
              <a:off x="7531832" y="3802432"/>
              <a:ext cx="0" cy="3059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E3F4F21B-17F6-4EBD-B882-95EC8B2CE0EE}"/>
                </a:ext>
              </a:extLst>
            </p:cNvPr>
            <p:cNvCxnSpPr>
              <a:cxnSpLocks/>
            </p:cNvCxnSpPr>
            <p:nvPr/>
          </p:nvCxnSpPr>
          <p:spPr>
            <a:xfrm flipH="1">
              <a:off x="7525788" y="3806337"/>
              <a:ext cx="5973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BE0A26AE-0A57-4730-BDED-078432F5DB0F}"/>
                </a:ext>
              </a:extLst>
            </p:cNvPr>
            <p:cNvCxnSpPr>
              <a:cxnSpLocks/>
            </p:cNvCxnSpPr>
            <p:nvPr/>
          </p:nvCxnSpPr>
          <p:spPr>
            <a:xfrm>
              <a:off x="8123146" y="3524250"/>
              <a:ext cx="278" cy="2820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7C0E56F-973A-4048-9FBB-017D9198AD15}"/>
                </a:ext>
              </a:extLst>
            </p:cNvPr>
            <p:cNvCxnSpPr>
              <a:cxnSpLocks/>
            </p:cNvCxnSpPr>
            <p:nvPr/>
          </p:nvCxnSpPr>
          <p:spPr>
            <a:xfrm flipH="1">
              <a:off x="8124651" y="3531035"/>
              <a:ext cx="26985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74CD30EA-5E65-4ECA-9F26-3775BFC0A41A}"/>
              </a:ext>
            </a:extLst>
          </p:cNvPr>
          <p:cNvSpPr txBox="1"/>
          <p:nvPr/>
        </p:nvSpPr>
        <p:spPr>
          <a:xfrm>
            <a:off x="4590060" y="5297558"/>
            <a:ext cx="3208764" cy="335926"/>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just" defTabSz="914400" latinLnBrk="1">
              <a:lnSpc>
                <a:spcPct val="150000"/>
              </a:lnSpc>
              <a:spcBef>
                <a:spcPts val="1000"/>
              </a:spcBef>
              <a:buFont typeface="Arial" panose="020B0604020202020204" pitchFamily="34" charset="0"/>
              <a:buNone/>
              <a:defRPr sz="1200" i="1">
                <a:solidFill>
                  <a:schemeClr val="tx1">
                    <a:lumMod val="85000"/>
                    <a:lumOff val="15000"/>
                  </a:schemeClr>
                </a:solidFill>
                <a:latin typeface="Cambria Math" panose="02040503050406030204" pitchFamily="18" charset="0"/>
                <a:cs typeface="Times New Roman" panose="02020603050405020304" pitchFamily="18"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l"/>
            <a:r>
              <a:rPr lang="en-US" altLang="ko-KR" sz="1300" i="0" dirty="0" err="1">
                <a:solidFill>
                  <a:prstClr val="black">
                    <a:lumMod val="85000"/>
                    <a:lumOff val="15000"/>
                  </a:prstClr>
                </a:solidFill>
                <a:latin typeface="SamsungOne-400" panose="020B0503030303020204" pitchFamily="34" charset="0"/>
                <a:ea typeface="SamsungOne-400" panose="020B0503030303020204" pitchFamily="34" charset="0"/>
                <a:cs typeface="+mn-cs"/>
              </a:rPr>
              <a:t>Đường</a:t>
            </a:r>
            <a:r>
              <a:rPr lang="en-US" altLang="ko-KR" sz="1300" i="0" dirty="0">
                <a:solidFill>
                  <a:prstClr val="black">
                    <a:lumMod val="85000"/>
                    <a:lumOff val="15000"/>
                  </a:prstClr>
                </a:solidFill>
                <a:latin typeface="SamsungOne-400" panose="020B0503030303020204" pitchFamily="34" charset="0"/>
                <a:ea typeface="SamsungOne-400" panose="020B0503030303020204" pitchFamily="34" charset="0"/>
                <a:cs typeface="+mn-cs"/>
              </a:rPr>
              <a:t> </a:t>
            </a:r>
            <a:r>
              <a:rPr lang="en-US" altLang="ko-KR" sz="1300" i="0" dirty="0" err="1">
                <a:solidFill>
                  <a:prstClr val="black">
                    <a:lumMod val="85000"/>
                    <a:lumOff val="15000"/>
                  </a:prstClr>
                </a:solidFill>
                <a:latin typeface="SamsungOne-400" panose="020B0503030303020204" pitchFamily="34" charset="0"/>
                <a:ea typeface="SamsungOne-400" panose="020B0503030303020204" pitchFamily="34" charset="0"/>
                <a:cs typeface="+mn-cs"/>
              </a:rPr>
              <a:t>đen</a:t>
            </a:r>
            <a:r>
              <a:rPr lang="en-US" altLang="ko-KR" sz="1300" i="0" dirty="0">
                <a:solidFill>
                  <a:prstClr val="black">
                    <a:lumMod val="85000"/>
                    <a:lumOff val="15000"/>
                  </a:prstClr>
                </a:solidFill>
                <a:latin typeface="SamsungOne-400" panose="020B0503030303020204" pitchFamily="34" charset="0"/>
                <a:ea typeface="SamsungOne-400" panose="020B0503030303020204" pitchFamily="34" charset="0"/>
                <a:cs typeface="+mn-cs"/>
              </a:rPr>
              <a:t>: Euclidean / </a:t>
            </a:r>
            <a:r>
              <a:rPr lang="en-US" altLang="ko-KR" sz="1300" i="0" dirty="0" err="1">
                <a:solidFill>
                  <a:prstClr val="black">
                    <a:lumMod val="85000"/>
                    <a:lumOff val="15000"/>
                  </a:prstClr>
                </a:solidFill>
                <a:latin typeface="SamsungOne-400" panose="020B0503030303020204" pitchFamily="34" charset="0"/>
                <a:ea typeface="SamsungOne-400" panose="020B0503030303020204" pitchFamily="34" charset="0"/>
                <a:cs typeface="+mn-cs"/>
              </a:rPr>
              <a:t>Đường</a:t>
            </a:r>
            <a:r>
              <a:rPr lang="en-US" altLang="ko-KR" sz="1300" i="0" dirty="0">
                <a:solidFill>
                  <a:prstClr val="black">
                    <a:lumMod val="85000"/>
                    <a:lumOff val="15000"/>
                  </a:prstClr>
                </a:solidFill>
                <a:latin typeface="SamsungOne-400" panose="020B0503030303020204" pitchFamily="34" charset="0"/>
                <a:ea typeface="SamsungOne-400" panose="020B0503030303020204" pitchFamily="34" charset="0"/>
                <a:cs typeface="+mn-cs"/>
              </a:rPr>
              <a:t> </a:t>
            </a:r>
            <a:r>
              <a:rPr lang="en-US" altLang="ko-KR" sz="1300" i="0" dirty="0" err="1">
                <a:solidFill>
                  <a:prstClr val="black">
                    <a:lumMod val="85000"/>
                    <a:lumOff val="15000"/>
                  </a:prstClr>
                </a:solidFill>
                <a:latin typeface="SamsungOne-400" panose="020B0503030303020204" pitchFamily="34" charset="0"/>
                <a:ea typeface="SamsungOne-400" panose="020B0503030303020204" pitchFamily="34" charset="0"/>
                <a:cs typeface="+mn-cs"/>
              </a:rPr>
              <a:t>màu</a:t>
            </a:r>
            <a:r>
              <a:rPr lang="en-US" altLang="ko-KR" sz="1300" i="0" dirty="0">
                <a:solidFill>
                  <a:prstClr val="black">
                    <a:lumMod val="85000"/>
                    <a:lumOff val="15000"/>
                  </a:prstClr>
                </a:solidFill>
                <a:latin typeface="SamsungOne-400" panose="020B0503030303020204" pitchFamily="34" charset="0"/>
                <a:ea typeface="SamsungOne-400" panose="020B0503030303020204" pitchFamily="34" charset="0"/>
                <a:cs typeface="+mn-cs"/>
              </a:rPr>
              <a:t>: Manhattan.</a:t>
            </a:r>
            <a:endParaRPr lang="ko-KR" altLang="en-US" sz="1300" i="0" dirty="0">
              <a:solidFill>
                <a:prstClr val="black">
                  <a:lumMod val="85000"/>
                  <a:lumOff val="15000"/>
                </a:prstClr>
              </a:solidFill>
              <a:latin typeface="SamsungOne-400" panose="020B0503030303020204" pitchFamily="34" charset="0"/>
              <a:ea typeface="SamsungOne-400" panose="020B0503030303020204" pitchFamily="34" charset="0"/>
              <a:cs typeface="+mn-cs"/>
            </a:endParaRPr>
          </a:p>
        </p:txBody>
      </p:sp>
    </p:spTree>
    <p:extLst>
      <p:ext uri="{BB962C8B-B14F-4D97-AF65-F5344CB8AC3E}">
        <p14:creationId xmlns:p14="http://schemas.microsoft.com/office/powerpoint/2010/main" val="12857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chuẩn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1)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sử</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một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tập</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bao</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gồm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sát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a:p>
            <a:pPr>
              <a:spcAft>
                <a:spcPts val="800"/>
              </a:spcAft>
              <a:buClr>
                <a:srgbClr val="193EB0"/>
              </a:buClr>
            </a:pPr>
            <a:r>
              <a:rPr lang="ko-KR" altLang="en-US" sz="1300" dirty="0">
                <a:solidFill>
                  <a:srgbClr val="193EB0"/>
                </a:solidFill>
                <a:latin typeface="SamsungOne-400" panose="020B0503030303020204" pitchFamily="34" charset="0"/>
                <a:ea typeface="SamsungOne-400" panose="020B0503030303020204" pitchFamily="34" charset="0"/>
              </a:rPr>
              <a:t>      𝒙</a:t>
            </a:r>
            <a:r>
              <a:rPr lang="en-US" altLang="ko-KR" sz="1300" baseline="-25000" dirty="0">
                <a:solidFill>
                  <a:srgbClr val="193EB0"/>
                </a:solidFill>
                <a:latin typeface="SamsungOne-400" panose="020B0503030303020204" pitchFamily="34" charset="0"/>
                <a:ea typeface="SamsungOne-400" panose="020B0503030303020204" pitchFamily="34" charset="0"/>
              </a:rPr>
              <a:t>1</a:t>
            </a:r>
            <a:r>
              <a:rPr lang="en-US" altLang="ko-KR" sz="1300" dirty="0">
                <a:solidFill>
                  <a:srgbClr val="193EB0"/>
                </a:solidFill>
                <a:latin typeface="SamsungOne-400" panose="020B0503030303020204" pitchFamily="34" charset="0"/>
                <a:ea typeface="SamsungOne-400" panose="020B0503030303020204" pitchFamily="34" charset="0"/>
              </a:rPr>
              <a:t>, </a:t>
            </a:r>
            <a:r>
              <a:rPr lang="ko-KR" altLang="en-US" sz="1300" dirty="0">
                <a:solidFill>
                  <a:srgbClr val="193EB0"/>
                </a:solidFill>
                <a:latin typeface="SamsungOne-400" panose="020B0503030303020204" pitchFamily="34" charset="0"/>
                <a:ea typeface="SamsungOne-400" panose="020B0503030303020204" pitchFamily="34" charset="0"/>
              </a:rPr>
              <a:t>𝒙</a:t>
            </a:r>
            <a:r>
              <a:rPr lang="en-US" altLang="ko-KR" sz="1300" baseline="-25000" dirty="0">
                <a:solidFill>
                  <a:srgbClr val="193EB0"/>
                </a:solidFill>
                <a:latin typeface="SamsungOne-400" panose="020B0503030303020204" pitchFamily="34" charset="0"/>
                <a:ea typeface="SamsungOne-400" panose="020B0503030303020204" pitchFamily="34" charset="0"/>
              </a:rPr>
              <a:t>2</a:t>
            </a:r>
            <a:r>
              <a:rPr lang="en-US" altLang="ko-KR" sz="1300" dirty="0">
                <a:solidFill>
                  <a:srgbClr val="193EB0"/>
                </a:solidFill>
                <a:latin typeface="SamsungOne-400" panose="020B0503030303020204" pitchFamily="34" charset="0"/>
                <a:ea typeface="SamsungOne-400" panose="020B0503030303020204" pitchFamily="34" charset="0"/>
              </a:rPr>
              <a:t>, ⋯, </a:t>
            </a:r>
            <a:r>
              <a:rPr lang="ko-KR" altLang="en-US" sz="1300" dirty="0">
                <a:solidFill>
                  <a:srgbClr val="193EB0"/>
                </a:solidFill>
                <a:latin typeface="SamsungOne-400" panose="020B0503030303020204" pitchFamily="34" charset="0"/>
                <a:ea typeface="SamsungOne-400" panose="020B0503030303020204" pitchFamily="34" charset="0"/>
              </a:rPr>
              <a:t>𝒙</a:t>
            </a:r>
            <a:r>
              <a:rPr lang="ko-KR" altLang="en-US" sz="1300" baseline="-25000" dirty="0">
                <a:solidFill>
                  <a:srgbClr val="193EB0"/>
                </a:solidFill>
                <a:latin typeface="SamsungOne-400" panose="020B0503030303020204" pitchFamily="34" charset="0"/>
                <a:ea typeface="SamsungOne-400" panose="020B0503030303020204" pitchFamily="34" charset="0"/>
              </a:rPr>
              <a:t>𝑛</a:t>
            </a:r>
            <a:r>
              <a:rPr lang="ko-KR" altLang="en-US" sz="1300" dirty="0">
                <a:solidFill>
                  <a:srgbClr val="193EB0"/>
                </a:solidFill>
                <a:latin typeface="SamsungOne-400" panose="020B0503030303020204" pitchFamily="34" charset="0"/>
                <a:ea typeface="SamsungOne-400" panose="020B0503030303020204" pitchFamily="34" charset="0"/>
              </a:rPr>
              <a:t>     </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381000" indent="-161925">
              <a:spcAft>
                <a:spcPts val="800"/>
              </a:spcAft>
              <a:buClr>
                <a:srgbClr val="193EB0"/>
              </a:buClr>
              <a:buFont typeface="SamsungOne 400" panose="020B0503030303020204" pitchFamily="34" charset="0"/>
              <a:buChar cha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Mỗi quan sát </a:t>
            </a:r>
            <a:r>
              <a:rPr lang="ko-KR" altLang="vi-VN" sz="1300" dirty="0">
                <a:solidFill>
                  <a:schemeClr val="tx1">
                    <a:lumMod val="85000"/>
                    <a:lumOff val="15000"/>
                  </a:schemeClr>
                </a:solidFill>
                <a:latin typeface="SamsungOne-400" panose="020B0503030303020204" pitchFamily="34" charset="0"/>
                <a:ea typeface="SamsungOne-400" panose="020B0503030303020204" pitchFamily="34" charset="0"/>
              </a:rPr>
              <a:t>𝒙𝑖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là một vectơ gồm </a:t>
            </a:r>
            <a:r>
              <a:rPr lang="ko-KR" altLang="vi-VN" sz="1300" dirty="0">
                <a:solidFill>
                  <a:schemeClr val="tx1">
                    <a:lumMod val="85000"/>
                    <a:lumOff val="15000"/>
                  </a:schemeClr>
                </a:solidFill>
                <a:latin typeface="SamsungOne-400" panose="020B0503030303020204" pitchFamily="34" charset="0"/>
                <a:ea typeface="SamsungOne-400" panose="020B0503030303020204" pitchFamily="34" charset="0"/>
              </a:rPr>
              <a:t>𝑑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thành phần (</a:t>
            </a:r>
            <a:r>
              <a:rPr lang="ko-KR" altLang="vi-VN" sz="1300" dirty="0">
                <a:solidFill>
                  <a:schemeClr val="tx1">
                    <a:lumMod val="85000"/>
                    <a:lumOff val="15000"/>
                  </a:schemeClr>
                </a:solidFill>
                <a:latin typeface="SamsungOne-400" panose="020B0503030303020204" pitchFamily="34" charset="0"/>
                <a:ea typeface="SamsungOne-400" panose="020B0503030303020204" pitchFamily="34" charset="0"/>
              </a:rPr>
              <a:t>𝑑 </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số biến) </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19075">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2) Giả sử rằng chúng ta nhắm mục tiêu hai cụm (</a:t>
            </a:r>
            <a:r>
              <a:rPr lang="ko-KR" altLang="vi-VN" sz="1300" dirty="0">
                <a:solidFill>
                  <a:srgbClr val="00B050"/>
                </a:solidFill>
                <a:latin typeface="SamsungOne-400" panose="020B0503030303020204" pitchFamily="34" charset="0"/>
                <a:ea typeface="SamsungOne-400" panose="020B0503030303020204" pitchFamily="34" charset="0"/>
              </a:rPr>
              <a:t>𝑘</a:t>
            </a:r>
            <a:r>
              <a:rPr lang="vi-VN" altLang="ko-KR" sz="1300" dirty="0">
                <a:solidFill>
                  <a:srgbClr val="00B050"/>
                </a:solidFill>
                <a:latin typeface="SamsungOne-400" panose="020B0503030303020204" pitchFamily="34" charset="0"/>
                <a:ea typeface="SamsungOne-400" panose="020B0503030303020204" pitchFamily="34" charset="0"/>
              </a:rPr>
              <a:t>=2</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được ký hiệu là </a:t>
            </a:r>
            <a:r>
              <a:rPr lang="ko-KR" altLang="vi-VN" sz="1300" dirty="0">
                <a:solidFill>
                  <a:srgbClr val="FF0000"/>
                </a:solidFill>
                <a:latin typeface="SamsungOne-400" panose="020B0503030303020204" pitchFamily="34" charset="0"/>
                <a:ea typeface="SamsungOne-400" panose="020B0503030303020204" pitchFamily="34" charset="0"/>
              </a:rPr>
              <a:t>𝐶</a:t>
            </a:r>
            <a:r>
              <a:rPr lang="vi-VN" altLang="ko-KR" sz="1300" dirty="0">
                <a:solidFill>
                  <a:srgbClr val="FF0000"/>
                </a:solidFill>
                <a:latin typeface="SamsungOne-400" panose="020B0503030303020204" pitchFamily="34" charset="0"/>
                <a:ea typeface="SamsungOne-400" panose="020B0503030303020204" pitchFamily="34" charset="0"/>
              </a:rPr>
              <a:t>1</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và </a:t>
            </a:r>
            <a:r>
              <a:rPr lang="ko-KR" altLang="vi-VN" sz="1300" dirty="0">
                <a:solidFill>
                  <a:srgbClr val="FF0000"/>
                </a:solidFill>
                <a:latin typeface="SamsungOne-400" panose="020B0503030303020204" pitchFamily="34" charset="0"/>
                <a:ea typeface="SamsungOne-400" panose="020B0503030303020204" pitchFamily="34" charset="0"/>
              </a:rPr>
              <a:t>𝐶</a:t>
            </a:r>
            <a:r>
              <a:rPr lang="vi-VN" altLang="ko-KR" sz="1300" dirty="0">
                <a:solidFill>
                  <a:srgbClr val="FF0000"/>
                </a:solidFill>
                <a:latin typeface="SamsungOne-400" panose="020B0503030303020204" pitchFamily="34" charset="0"/>
                <a:ea typeface="SamsungOne-400" panose="020B0503030303020204" pitchFamily="34" charset="0"/>
              </a:rPr>
              <a:t>2</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19075">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3) Hai vị trí trọng tâm được khởi tạo ngẫu nhiên: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ko-KR" altLang="en-US" sz="1300" dirty="0">
                <a:solidFill>
                  <a:srgbClr val="FF0000"/>
                </a:solidFill>
                <a:latin typeface="SamsungOne-400" panose="020B0503030303020204" pitchFamily="34" charset="0"/>
                <a:ea typeface="SamsungOne-400" panose="020B0503030303020204" pitchFamily="34" charset="0"/>
              </a:rPr>
              <a:t>𝜇</a:t>
            </a:r>
            <a:r>
              <a:rPr lang="en-US" altLang="ko-KR" sz="1300" baseline="-25000" dirty="0">
                <a:solidFill>
                  <a:srgbClr val="FF0000"/>
                </a:solidFill>
                <a:latin typeface="SamsungOne-400" panose="020B0503030303020204" pitchFamily="34" charset="0"/>
                <a:ea typeface="SamsungOne-400" panose="020B0503030303020204" pitchFamily="34" charset="0"/>
              </a:rPr>
              <a:t>1</a:t>
            </a:r>
            <a:r>
              <a:rPr lang="en-US" altLang="ko-KR" sz="1300" dirty="0">
                <a:solidFill>
                  <a:srgbClr val="FF0000"/>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và</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ko-KR" altLang="en-US" sz="1300" dirty="0">
                <a:solidFill>
                  <a:srgbClr val="FF0000"/>
                </a:solidFill>
                <a:latin typeface="SamsungOne-400" panose="020B0503030303020204" pitchFamily="34" charset="0"/>
                <a:ea typeface="SamsungOne-400" panose="020B0503030303020204" pitchFamily="34" charset="0"/>
              </a:rPr>
              <a:t>𝜇</a:t>
            </a:r>
            <a:r>
              <a:rPr lang="en-US" altLang="ko-KR" sz="1300" baseline="-25000" dirty="0">
                <a:solidFill>
                  <a:srgbClr val="FF0000"/>
                </a:solidFill>
                <a:latin typeface="SamsungOne-400" panose="020B0503030303020204" pitchFamily="34" charset="0"/>
                <a:ea typeface="SamsungOne-400" panose="020B0503030303020204" pitchFamily="34" charset="0"/>
              </a:rPr>
              <a:t>2</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pic>
        <p:nvPicPr>
          <p:cNvPr id="76" name="Picture 11">
            <a:extLst>
              <a:ext uri="{FF2B5EF4-FFF2-40B4-BE49-F238E27FC236}">
                <a16:creationId xmlns:a16="http://schemas.microsoft.com/office/drawing/2014/main" id="{36BE778E-7B2E-4FF6-8DFF-5A5CFB42E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573" y="3501008"/>
            <a:ext cx="3060079" cy="1838592"/>
          </a:xfrm>
          <a:prstGeom prst="rect">
            <a:avLst/>
          </a:prstGeom>
        </p:spPr>
      </p:pic>
    </p:spTree>
    <p:extLst>
      <p:ext uri="{BB962C8B-B14F-4D97-AF65-F5344CB8AC3E}">
        <p14:creationId xmlns:p14="http://schemas.microsoft.com/office/powerpoint/2010/main" val="421647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2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4" name="직사각형 2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Khái</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niệm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về</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học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không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giám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sát</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5" name="직사각형 2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loại</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học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máy</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9" name="Group 2">
            <a:extLst>
              <a:ext uri="{FF2B5EF4-FFF2-40B4-BE49-F238E27FC236}">
                <a16:creationId xmlns:a16="http://schemas.microsoft.com/office/drawing/2014/main" id="{17E84EE5-6FCA-4257-8665-F514411569A2}"/>
              </a:ext>
            </a:extLst>
          </p:cNvPr>
          <p:cNvGrpSpPr/>
          <p:nvPr/>
        </p:nvGrpSpPr>
        <p:grpSpPr>
          <a:xfrm>
            <a:off x="514136" y="2241550"/>
            <a:ext cx="8881390" cy="3816350"/>
            <a:chOff x="514136" y="2241550"/>
            <a:chExt cx="8881390" cy="3816350"/>
          </a:xfrm>
        </p:grpSpPr>
        <p:sp>
          <p:nvSpPr>
            <p:cNvPr id="10" name="TextBox 9">
              <a:extLst>
                <a:ext uri="{FF2B5EF4-FFF2-40B4-BE49-F238E27FC236}">
                  <a16:creationId xmlns:a16="http://schemas.microsoft.com/office/drawing/2014/main" id="{5EC23E04-2D0C-4233-BDAE-B4C7DD0A14DF}"/>
                </a:ext>
              </a:extLst>
            </p:cNvPr>
            <p:cNvSpPr txBox="1"/>
            <p:nvPr/>
          </p:nvSpPr>
          <p:spPr>
            <a:xfrm>
              <a:off x="3373337" y="2241550"/>
              <a:ext cx="3174105" cy="358775"/>
            </a:xfrm>
            <a:prstGeom prst="rect">
              <a:avLst/>
            </a:prstGeom>
            <a:solidFill>
              <a:srgbClr val="0033CC"/>
            </a:solidFill>
          </p:spPr>
          <p:txBody>
            <a:bodyPr wrap="square" lIns="0" tIns="0" rIns="0" bIns="0" rtlCol="0" anchor="ctr">
              <a:noAutofit/>
              <a:scene3d>
                <a:camera prst="orthographicFront"/>
                <a:lightRig rig="threePt" dir="t"/>
              </a:scene3d>
              <a:sp3d>
                <a:bevelT w="0" h="6350"/>
              </a:sp3d>
            </a:bodyPr>
            <a:lstStyle>
              <a:defPPr>
                <a:defRPr lang="en-US"/>
              </a:defPPr>
              <a:lvl1pPr algn="ctr">
                <a:defRPr sz="1100">
                  <a:solidFill>
                    <a:schemeClr val="bg1"/>
                  </a:solidFill>
                  <a:latin typeface="SamsungOne-700" panose="020B0803030303020204" pitchFamily="34" charset="0"/>
                  <a:ea typeface="SamsungOne-700" panose="020B0803030303020204" pitchFamily="34" charset="0"/>
                </a:defRPr>
              </a:lvl1pPr>
            </a:lstStyle>
            <a:p>
              <a:r>
                <a:rPr lang="en-US" altLang="ko-KR" sz="1400" dirty="0" err="1"/>
                <a:t>Học</a:t>
              </a:r>
              <a:r>
                <a:rPr lang="en-US" altLang="ko-KR" sz="1400" dirty="0"/>
                <a:t> </a:t>
              </a:r>
              <a:r>
                <a:rPr lang="en-US" altLang="ko-KR" sz="1400" dirty="0" err="1"/>
                <a:t>máy</a:t>
              </a:r>
              <a:endParaRPr lang="en-US" altLang="ko-KR" sz="1400" dirty="0"/>
            </a:p>
          </p:txBody>
        </p:sp>
        <p:sp>
          <p:nvSpPr>
            <p:cNvPr id="11" name="TextBox 10">
              <a:extLst>
                <a:ext uri="{FF2B5EF4-FFF2-40B4-BE49-F238E27FC236}">
                  <a16:creationId xmlns:a16="http://schemas.microsoft.com/office/drawing/2014/main" id="{D0D4A244-9B16-4E7F-9E98-40E1719C88B3}"/>
                </a:ext>
              </a:extLst>
            </p:cNvPr>
            <p:cNvSpPr txBox="1"/>
            <p:nvPr/>
          </p:nvSpPr>
          <p:spPr>
            <a:xfrm>
              <a:off x="791140" y="3530819"/>
              <a:ext cx="2178307" cy="333218"/>
            </a:xfrm>
            <a:prstGeom prst="roundRect">
              <a:avLst>
                <a:gd name="adj" fmla="val 50000"/>
              </a:avLst>
            </a:prstGeom>
            <a:solidFill>
              <a:schemeClr val="bg1">
                <a:lumMod val="85000"/>
              </a:schemeClr>
            </a:solidFill>
          </p:spPr>
          <p:txBody>
            <a:bodyPr wrap="square" lIns="0" tIns="0" rIns="0" bIns="0" rtlCol="0" anchor="ctr">
              <a:noAutofit/>
              <a:scene3d>
                <a:camera prst="orthographicFront"/>
                <a:lightRig rig="threePt" dir="t"/>
              </a:scene3d>
              <a:sp3d>
                <a:bevelT w="0" h="6350"/>
              </a:sp3d>
            </a:bodyPr>
            <a:lstStyle>
              <a:defPPr>
                <a:defRPr lang="en-US"/>
              </a:defPPr>
              <a:lvl1pPr algn="ctr">
                <a:defRPr sz="14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Có</a:t>
              </a:r>
              <a:r>
                <a:rPr lang="en-US" altLang="ko-KR" dirty="0"/>
                <a:t> </a:t>
              </a:r>
              <a:r>
                <a:rPr lang="en-US" altLang="ko-KR" dirty="0" err="1"/>
                <a:t>giám</a:t>
              </a:r>
              <a:r>
                <a:rPr lang="en-US" altLang="ko-KR" dirty="0"/>
                <a:t> </a:t>
              </a:r>
              <a:r>
                <a:rPr lang="en-US" altLang="ko-KR" dirty="0" err="1"/>
                <a:t>sát</a:t>
              </a:r>
              <a:endParaRPr lang="en-US" altLang="ko-KR" dirty="0"/>
            </a:p>
          </p:txBody>
        </p:sp>
        <p:sp>
          <p:nvSpPr>
            <p:cNvPr id="12" name="TextBox 11">
              <a:extLst>
                <a:ext uri="{FF2B5EF4-FFF2-40B4-BE49-F238E27FC236}">
                  <a16:creationId xmlns:a16="http://schemas.microsoft.com/office/drawing/2014/main" id="{18DE713D-9AF9-4E51-B086-A113CBC8930A}"/>
                </a:ext>
              </a:extLst>
            </p:cNvPr>
            <p:cNvSpPr txBox="1"/>
            <p:nvPr/>
          </p:nvSpPr>
          <p:spPr>
            <a:xfrm>
              <a:off x="6949074" y="3530819"/>
              <a:ext cx="2178307" cy="333218"/>
            </a:xfrm>
            <a:prstGeom prst="roundRect">
              <a:avLst>
                <a:gd name="adj" fmla="val 50000"/>
              </a:avLst>
            </a:prstGeom>
            <a:solidFill>
              <a:schemeClr val="bg1">
                <a:lumMod val="85000"/>
              </a:schemeClr>
            </a:solidFill>
          </p:spPr>
          <p:txBody>
            <a:bodyPr wrap="square" lIns="0" tIns="0" rIns="0" bIns="0" rtlCol="0" anchor="ctr">
              <a:noAutofit/>
              <a:scene3d>
                <a:camera prst="orthographicFront"/>
                <a:lightRig rig="threePt" dir="t"/>
              </a:scene3d>
              <a:sp3d>
                <a:bevelT w="0" h="6350"/>
              </a:sp3d>
            </a:bodyPr>
            <a:lstStyle>
              <a:defPPr>
                <a:defRPr lang="en-US"/>
              </a:defPPr>
              <a:lvl1pPr algn="ctr">
                <a:defRPr sz="1100">
                  <a:solidFill>
                    <a:schemeClr val="bg1"/>
                  </a:solidFill>
                  <a:latin typeface="SamsungOne-700" panose="020B0803030303020204" pitchFamily="34" charset="0"/>
                  <a:ea typeface="SamsungOne-700" panose="020B0803030303020204" pitchFamily="34" charset="0"/>
                </a:defRPr>
              </a:lvl1pPr>
            </a:lstStyle>
            <a:p>
              <a:r>
                <a:rPr lang="en-US" altLang="ko-KR" sz="1400" dirty="0" err="1">
                  <a:solidFill>
                    <a:schemeClr val="tx1">
                      <a:lumMod val="85000"/>
                      <a:lumOff val="15000"/>
                    </a:schemeClr>
                  </a:solidFill>
                </a:rPr>
                <a:t>Tăng</a:t>
              </a:r>
              <a:r>
                <a:rPr lang="en-US" altLang="ko-KR" sz="1400" dirty="0">
                  <a:solidFill>
                    <a:schemeClr val="tx1">
                      <a:lumMod val="85000"/>
                      <a:lumOff val="15000"/>
                    </a:schemeClr>
                  </a:solidFill>
                </a:rPr>
                <a:t> </a:t>
              </a:r>
              <a:r>
                <a:rPr lang="en-US" altLang="ko-KR" sz="1400" dirty="0" err="1">
                  <a:solidFill>
                    <a:schemeClr val="tx1">
                      <a:lumMod val="85000"/>
                      <a:lumOff val="15000"/>
                    </a:schemeClr>
                  </a:solidFill>
                </a:rPr>
                <a:t>cường</a:t>
              </a:r>
              <a:endParaRPr lang="en-US" altLang="ko-KR" sz="1400" dirty="0">
                <a:solidFill>
                  <a:schemeClr val="tx1">
                    <a:lumMod val="85000"/>
                    <a:lumOff val="15000"/>
                  </a:schemeClr>
                </a:solidFill>
              </a:endParaRPr>
            </a:p>
          </p:txBody>
        </p:sp>
        <p:pic>
          <p:nvPicPr>
            <p:cNvPr id="13" name="Picture 2">
              <a:extLst>
                <a:ext uri="{FF2B5EF4-FFF2-40B4-BE49-F238E27FC236}">
                  <a16:creationId xmlns:a16="http://schemas.microsoft.com/office/drawing/2014/main" id="{D710B4EA-12CB-437F-BE68-20F0C3EBB9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383" y="4004886"/>
              <a:ext cx="1811821" cy="155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5">
              <a:extLst>
                <a:ext uri="{FF2B5EF4-FFF2-40B4-BE49-F238E27FC236}">
                  <a16:creationId xmlns:a16="http://schemas.microsoft.com/office/drawing/2014/main" id="{4151159B-BCDE-4835-9B47-2B14EBB8EA0B}"/>
                </a:ext>
              </a:extLst>
            </p:cNvPr>
            <p:cNvSpPr/>
            <p:nvPr/>
          </p:nvSpPr>
          <p:spPr>
            <a:xfrm>
              <a:off x="514136" y="5619121"/>
              <a:ext cx="2731702" cy="184666"/>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p>
              <a:pPr algn="ctr" defTabSz="914400"/>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Cho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sẵn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mẫu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mục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pic>
          <p:nvPicPr>
            <p:cNvPr id="15" name="Picture 40">
              <a:extLst>
                <a:ext uri="{FF2B5EF4-FFF2-40B4-BE49-F238E27FC236}">
                  <a16:creationId xmlns:a16="http://schemas.microsoft.com/office/drawing/2014/main" id="{E6BB9109-621B-4477-8317-839F8C5512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3772" y="4160462"/>
              <a:ext cx="1697193" cy="1244608"/>
            </a:xfrm>
            <a:prstGeom prst="rect">
              <a:avLst/>
            </a:prstGeom>
          </p:spPr>
        </p:pic>
        <p:sp>
          <p:nvSpPr>
            <p:cNvPr id="16" name="Rectangle 41">
              <a:extLst>
                <a:ext uri="{FF2B5EF4-FFF2-40B4-BE49-F238E27FC236}">
                  <a16:creationId xmlns:a16="http://schemas.microsoft.com/office/drawing/2014/main" id="{8E4AFD84-340D-43BF-B25D-CB349A1CE0CE}"/>
                </a:ext>
              </a:extLst>
            </p:cNvPr>
            <p:cNvSpPr/>
            <p:nvPr/>
          </p:nvSpPr>
          <p:spPr>
            <a:xfrm>
              <a:off x="6663824" y="5619121"/>
              <a:ext cx="2731702" cy="184666"/>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p>
              <a:pPr algn="ctr" defTabSz="914400"/>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Tối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ưu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phương</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án</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cxnSp>
          <p:nvCxnSpPr>
            <p:cNvPr id="17" name="꺾인 연결선 62">
              <a:extLst>
                <a:ext uri="{FF2B5EF4-FFF2-40B4-BE49-F238E27FC236}">
                  <a16:creationId xmlns:a16="http://schemas.microsoft.com/office/drawing/2014/main" id="{BCB919C1-2B63-4ED4-9024-8B3EE1CDAE08}"/>
                </a:ext>
              </a:extLst>
            </p:cNvPr>
            <p:cNvCxnSpPr>
              <a:stCxn id="10" idx="2"/>
              <a:endCxn id="11" idx="0"/>
            </p:cNvCxnSpPr>
            <p:nvPr/>
          </p:nvCxnSpPr>
          <p:spPr>
            <a:xfrm rot="5400000">
              <a:off x="2955095" y="1525524"/>
              <a:ext cx="930494" cy="308009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꺾인 연결선 63">
              <a:extLst>
                <a:ext uri="{FF2B5EF4-FFF2-40B4-BE49-F238E27FC236}">
                  <a16:creationId xmlns:a16="http://schemas.microsoft.com/office/drawing/2014/main" id="{8BED6861-7A07-4D5F-86CC-ED22DD087FE1}"/>
                </a:ext>
              </a:extLst>
            </p:cNvPr>
            <p:cNvCxnSpPr>
              <a:stCxn id="10" idx="2"/>
              <a:endCxn id="12" idx="0"/>
            </p:cNvCxnSpPr>
            <p:nvPr/>
          </p:nvCxnSpPr>
          <p:spPr>
            <a:xfrm rot="16200000" flipH="1">
              <a:off x="6034062" y="1526653"/>
              <a:ext cx="930494" cy="3077838"/>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64">
              <a:extLst>
                <a:ext uri="{FF2B5EF4-FFF2-40B4-BE49-F238E27FC236}">
                  <a16:creationId xmlns:a16="http://schemas.microsoft.com/office/drawing/2014/main" id="{925ADA7A-E7B3-4754-AC81-6CAE58CB0843}"/>
                </a:ext>
              </a:extLst>
            </p:cNvPr>
            <p:cNvCxnSpPr>
              <a:cxnSpLocks/>
              <a:stCxn id="10" idx="2"/>
            </p:cNvCxnSpPr>
            <p:nvPr/>
          </p:nvCxnSpPr>
          <p:spPr>
            <a:xfrm>
              <a:off x="4960390" y="2600325"/>
              <a:ext cx="0" cy="93049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
              <a:extLst>
                <a:ext uri="{FF2B5EF4-FFF2-40B4-BE49-F238E27FC236}">
                  <a16:creationId xmlns:a16="http://schemas.microsoft.com/office/drawing/2014/main" id="{12DA9CF1-D17E-40FE-B2DE-7FF5D7B2D784}"/>
                </a:ext>
              </a:extLst>
            </p:cNvPr>
            <p:cNvGrpSpPr/>
            <p:nvPr/>
          </p:nvGrpSpPr>
          <p:grpSpPr>
            <a:xfrm>
              <a:off x="3514001" y="3448637"/>
              <a:ext cx="2862918" cy="2609263"/>
              <a:chOff x="3514001" y="3448637"/>
              <a:chExt cx="2862918" cy="2609263"/>
            </a:xfrm>
          </p:grpSpPr>
          <p:sp>
            <p:nvSpPr>
              <p:cNvPr id="21" name="TextBox 20">
                <a:extLst>
                  <a:ext uri="{FF2B5EF4-FFF2-40B4-BE49-F238E27FC236}">
                    <a16:creationId xmlns:a16="http://schemas.microsoft.com/office/drawing/2014/main" id="{B0838E02-4AB0-4414-8675-30BEE557DC3A}"/>
                  </a:ext>
                </a:extLst>
              </p:cNvPr>
              <p:cNvSpPr txBox="1"/>
              <p:nvPr/>
            </p:nvSpPr>
            <p:spPr>
              <a:xfrm>
                <a:off x="3871236" y="3530820"/>
                <a:ext cx="2178307" cy="333218"/>
              </a:xfrm>
              <a:prstGeom prst="roundRect">
                <a:avLst>
                  <a:gd name="adj" fmla="val 50000"/>
                </a:avLst>
              </a:prstGeom>
              <a:solidFill>
                <a:srgbClr val="1D48D1"/>
              </a:solidFill>
            </p:spPr>
            <p:txBody>
              <a:bodyPr wrap="square" lIns="0" tIns="0" rIns="0" bIns="0" rtlCol="0" anchor="ctr">
                <a:noAutofit/>
                <a:scene3d>
                  <a:camera prst="orthographicFront"/>
                  <a:lightRig rig="threePt" dir="t"/>
                </a:scene3d>
                <a:sp3d>
                  <a:bevelT w="0" h="6350"/>
                </a:sp3d>
              </a:bodyPr>
              <a:lstStyle>
                <a:defPPr>
                  <a:defRPr lang="en-US"/>
                </a:defPPr>
                <a:lvl1pPr algn="ctr">
                  <a:defRPr sz="1400">
                    <a:solidFill>
                      <a:schemeClr val="bg1"/>
                    </a:solidFill>
                    <a:latin typeface="SamsungOne-700" panose="020B0803030303020204" pitchFamily="34" charset="0"/>
                    <a:ea typeface="SamsungOne-700" panose="020B0803030303020204" pitchFamily="34" charset="0"/>
                  </a:defRPr>
                </a:lvl1pPr>
              </a:lstStyle>
              <a:p>
                <a:r>
                  <a:rPr lang="en-US" altLang="ko-KR" dirty="0" err="1"/>
                  <a:t>Không</a:t>
                </a:r>
                <a:r>
                  <a:rPr lang="en-US" altLang="ko-KR" dirty="0"/>
                  <a:t> </a:t>
                </a:r>
                <a:r>
                  <a:rPr lang="en-US" altLang="ko-KR" dirty="0" err="1"/>
                  <a:t>giám</a:t>
                </a:r>
                <a:r>
                  <a:rPr lang="en-US" altLang="ko-KR" dirty="0"/>
                  <a:t> </a:t>
                </a:r>
                <a:r>
                  <a:rPr lang="en-US" altLang="ko-KR" dirty="0" err="1"/>
                  <a:t>sát</a:t>
                </a:r>
                <a:endParaRPr lang="en-US" altLang="ko-KR" dirty="0"/>
              </a:p>
            </p:txBody>
          </p:sp>
          <p:pic>
            <p:nvPicPr>
              <p:cNvPr id="22" name="Picture 2">
                <a:extLst>
                  <a:ext uri="{FF2B5EF4-FFF2-40B4-BE49-F238E27FC236}">
                    <a16:creationId xmlns:a16="http://schemas.microsoft.com/office/drawing/2014/main" id="{A4FEAC97-1FD6-4339-85DC-063D8412AC8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6136" y="4030501"/>
                <a:ext cx="1799574" cy="155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38">
                <a:extLst>
                  <a:ext uri="{FF2B5EF4-FFF2-40B4-BE49-F238E27FC236}">
                    <a16:creationId xmlns:a16="http://schemas.microsoft.com/office/drawing/2014/main" id="{80C42570-5D75-400A-B11F-1AF8AD12AB3A}"/>
                  </a:ext>
                </a:extLst>
              </p:cNvPr>
              <p:cNvSpPr/>
              <p:nvPr/>
            </p:nvSpPr>
            <p:spPr>
              <a:xfrm>
                <a:off x="3514001" y="5619121"/>
                <a:ext cx="2862918" cy="184666"/>
              </a:xfrm>
              <a:prstGeom prst="rect">
                <a:avLst/>
              </a:prstGeom>
              <a:noFill/>
              <a:ln w="25400" cap="flat" cmpd="sng" algn="ctr">
                <a:noFill/>
                <a:prstDash val="solid"/>
              </a:ln>
              <a:effectLst/>
            </p:spPr>
            <p:txBody>
              <a:bodyPr wrap="square" lIns="0" tIns="0" rIns="0" bIns="0" rtlCol="0" anchor="ctr">
                <a:spAutoFit/>
                <a:scene3d>
                  <a:camera prst="orthographicFront"/>
                  <a:lightRig rig="threePt" dir="t"/>
                </a:scene3d>
                <a:sp3d>
                  <a:bevelT w="0" h="6350"/>
                </a:sp3d>
              </a:bodyPr>
              <a:lstStyle/>
              <a:p>
                <a:pPr algn="ctr" defTabSz="914400"/>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Phải</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tìm</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mẫu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mục</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2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200" dirty="0">
                    <a:solidFill>
                      <a:schemeClr val="tx1">
                        <a:lumMod val="85000"/>
                        <a:lumOff val="15000"/>
                      </a:schemeClr>
                    </a:solidFill>
                    <a:latin typeface="SamsungOne-400" panose="020B0503030303020204" pitchFamily="34" charset="0"/>
                    <a:ea typeface="SamsungOne-400" panose="020B0503030303020204" pitchFamily="34" charset="0"/>
                  </a:rPr>
                  <a:t>.</a:t>
                </a:r>
              </a:p>
            </p:txBody>
          </p:sp>
          <p:sp>
            <p:nvSpPr>
              <p:cNvPr id="31" name="사각형: 둥근 모서리 31">
                <a:extLst>
                  <a:ext uri="{FF2B5EF4-FFF2-40B4-BE49-F238E27FC236}">
                    <a16:creationId xmlns:a16="http://schemas.microsoft.com/office/drawing/2014/main" id="{5AC1DE90-AE59-42EA-91F5-09391D29599A}"/>
                  </a:ext>
                </a:extLst>
              </p:cNvPr>
              <p:cNvSpPr/>
              <p:nvPr/>
            </p:nvSpPr>
            <p:spPr>
              <a:xfrm>
                <a:off x="3638195" y="3448637"/>
                <a:ext cx="2644388" cy="2609263"/>
              </a:xfrm>
              <a:prstGeom prst="roundRect">
                <a:avLst>
                  <a:gd name="adj" fmla="val 5278"/>
                </a:avLst>
              </a:prstGeom>
              <a:noFill/>
              <a:ln>
                <a:solidFill>
                  <a:srgbClr val="1D48D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grpSp>
    </p:spTree>
    <p:extLst>
      <p:ext uri="{BB962C8B-B14F-4D97-AF65-F5344CB8AC3E}">
        <p14:creationId xmlns:p14="http://schemas.microsoft.com/office/powerpoint/2010/main" val="493036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chuẩn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00808"/>
            <a:ext cx="8632825" cy="2161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217488" indent="-217488">
              <a:spcAft>
                <a:spcPts val="800"/>
              </a:spcAft>
              <a:buClr>
                <a:srgbClr val="193EB0"/>
              </a:buClr>
            </a:pP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4)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Gán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sát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vào</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tâm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gần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nhất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a:p>
            <a:pPr marL="217488" indent="-217488">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5) Cập nhật vị trí tâm sao cho tổng bình phương khoảng cách giữa các quan sát và tâm gần nhất nhỏ hơn.</a:t>
            </a:r>
          </a:p>
          <a:p>
            <a:pPr marL="203200" indent="-203200">
              <a:spcAft>
                <a:spcPts val="800"/>
              </a:spcAft>
              <a:buClr>
                <a:srgbClr val="193EB0"/>
              </a:buClr>
            </a:pP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03200" indent="-203200">
              <a:spcAft>
                <a:spcPts val="800"/>
              </a:spcAft>
              <a:buClr>
                <a:srgbClr val="193EB0"/>
              </a:buClr>
            </a:pP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03200" indent="-203200">
              <a:spcAft>
                <a:spcPts val="800"/>
              </a:spcAft>
              <a:buClr>
                <a:srgbClr val="193EB0"/>
              </a:buClr>
            </a:pP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03200" indent="-203200">
              <a:spcAft>
                <a:spcPts val="800"/>
              </a:spcAft>
              <a:buClr>
                <a:srgbClr val="193EB0"/>
              </a:buClr>
            </a:pP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a:p>
            <a:pPr marL="203200" indent="-203200">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6) Lặp lại từ bước 4) cho đến khi các trọng tâm hội tụ về vị trí cuối cùng của chúng.</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mc:AlternateContent xmlns:mc="http://schemas.openxmlformats.org/markup-compatibility/2006" xmlns:a14="http://schemas.microsoft.com/office/drawing/2010/main">
        <mc:Choice Requires="a14">
          <p:sp>
            <p:nvSpPr>
              <p:cNvPr id="13" name="내용 개체 틀 2">
                <a:extLst>
                  <a:ext uri="{FF2B5EF4-FFF2-40B4-BE49-F238E27FC236}">
                    <a16:creationId xmlns:a16="http://schemas.microsoft.com/office/drawing/2014/main" id="{89475692-49FE-4DE2-BB02-797206C07618}"/>
                  </a:ext>
                </a:extLst>
              </p:cNvPr>
              <p:cNvSpPr txBox="1">
                <a:spLocks/>
              </p:cNvSpPr>
              <p:nvPr/>
            </p:nvSpPr>
            <p:spPr>
              <a:xfrm>
                <a:off x="711200" y="2602764"/>
                <a:ext cx="3091089" cy="394188"/>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300" i="1">
                    <a:solidFill>
                      <a:prstClr val="black">
                        <a:lumMod val="85000"/>
                        <a:lumOff val="15000"/>
                      </a:prstClr>
                    </a:solidFill>
                    <a:latin typeface="Cambria Math" panose="02040503050406030204" pitchFamily="18"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altLang="ko-KR" sz="1600">
                          <a:latin typeface="Cambria Math" panose="02040503050406030204" pitchFamily="18" charset="0"/>
                        </a:rPr>
                        <m:t>𝑚𝑖𝑛𝑖𝑚𝑖𝑧𝑒</m:t>
                      </m:r>
                      <m:r>
                        <a:rPr lang="en-US" altLang="ko-KR" sz="1600">
                          <a:latin typeface="Cambria Math" panose="02040503050406030204" pitchFamily="18" charset="0"/>
                        </a:rPr>
                        <m:t>  </m:t>
                      </m:r>
                      <m:nary>
                        <m:naryPr>
                          <m:chr m:val="∑"/>
                          <m:ctrlPr>
                            <a:rPr lang="en-US" altLang="ko-KR" sz="1600" i="1" smtClean="0">
                              <a:solidFill>
                                <a:srgbClr val="FF0000"/>
                              </a:solidFill>
                              <a:latin typeface="Cambria Math" panose="02040503050406030204" pitchFamily="18" charset="0"/>
                            </a:rPr>
                          </m:ctrlPr>
                        </m:naryPr>
                        <m:sub>
                          <m:r>
                            <m:rPr>
                              <m:brk m:alnAt="23"/>
                            </m:rPr>
                            <a:rPr lang="en-US" altLang="ko-KR" sz="1600">
                              <a:solidFill>
                                <a:srgbClr val="FF0000"/>
                              </a:solidFill>
                              <a:latin typeface="Cambria Math" panose="02040503050406030204" pitchFamily="18" charset="0"/>
                            </a:rPr>
                            <m:t>𝑖</m:t>
                          </m:r>
                          <m:r>
                            <a:rPr lang="en-US" altLang="ko-KR" sz="1600">
                              <a:solidFill>
                                <a:srgbClr val="FF0000"/>
                              </a:solidFill>
                              <a:latin typeface="Cambria Math" panose="02040503050406030204" pitchFamily="18" charset="0"/>
                            </a:rPr>
                            <m:t>=1</m:t>
                          </m:r>
                        </m:sub>
                        <m:sup>
                          <m:r>
                            <a:rPr lang="en-US" altLang="ko-KR" sz="1600">
                              <a:solidFill>
                                <a:srgbClr val="FF0000"/>
                              </a:solidFill>
                              <a:latin typeface="Cambria Math" panose="02040503050406030204" pitchFamily="18" charset="0"/>
                            </a:rPr>
                            <m:t>𝑘</m:t>
                          </m:r>
                        </m:sup>
                        <m:e>
                          <m:nary>
                            <m:naryPr>
                              <m:chr m:val="∑"/>
                              <m:supHide m:val="on"/>
                              <m:ctrlPr>
                                <a:rPr lang="en-US" altLang="ko-KR" sz="1600" i="1">
                                  <a:solidFill>
                                    <a:srgbClr val="FF0000"/>
                                  </a:solidFill>
                                  <a:latin typeface="Cambria Math" panose="02040503050406030204" pitchFamily="18" charset="0"/>
                                </a:rPr>
                              </m:ctrlPr>
                            </m:naryPr>
                            <m:sub>
                              <m:r>
                                <a:rPr lang="en-US" altLang="ko-KR" sz="1600">
                                  <a:solidFill>
                                    <a:srgbClr val="FF0000"/>
                                  </a:solidFill>
                                  <a:latin typeface="Cambria Math" panose="02040503050406030204" pitchFamily="18" charset="0"/>
                                </a:rPr>
                                <m:t>𝑥</m:t>
                              </m:r>
                              <m:r>
                                <a:rPr lang="en-US" altLang="ko-KR" sz="1600">
                                  <a:solidFill>
                                    <a:srgbClr val="FF0000"/>
                                  </a:solidFill>
                                  <a:latin typeface="Cambria Math" panose="02040503050406030204" pitchFamily="18" charset="0"/>
                                </a:rPr>
                                <m:t>∈</m:t>
                              </m:r>
                              <m:sSub>
                                <m:sSubPr>
                                  <m:ctrlPr>
                                    <a:rPr lang="en-US" altLang="ko-KR" sz="1600" i="1">
                                      <a:solidFill>
                                        <a:srgbClr val="FF0000"/>
                                      </a:solidFill>
                                      <a:latin typeface="Cambria Math" panose="02040503050406030204" pitchFamily="18" charset="0"/>
                                    </a:rPr>
                                  </m:ctrlPr>
                                </m:sSubPr>
                                <m:e>
                                  <m:r>
                                    <a:rPr lang="en-US" altLang="ko-KR" sz="1600">
                                      <a:solidFill>
                                        <a:srgbClr val="FF0000"/>
                                      </a:solidFill>
                                      <a:latin typeface="Cambria Math" panose="02040503050406030204" pitchFamily="18" charset="0"/>
                                    </a:rPr>
                                    <m:t>𝐶</m:t>
                                  </m:r>
                                </m:e>
                                <m:sub>
                                  <m:r>
                                    <a:rPr lang="en-US" altLang="ko-KR" sz="1600">
                                      <a:solidFill>
                                        <a:srgbClr val="FF0000"/>
                                      </a:solidFill>
                                      <a:latin typeface="Cambria Math" panose="02040503050406030204" pitchFamily="18" charset="0"/>
                                    </a:rPr>
                                    <m:t>𝑖</m:t>
                                  </m:r>
                                </m:sub>
                              </m:sSub>
                            </m:sub>
                            <m:sup/>
                            <m:e>
                              <m:sSup>
                                <m:sSupPr>
                                  <m:ctrlPr>
                                    <a:rPr lang="en-US" altLang="ko-KR" sz="1600" i="1">
                                      <a:solidFill>
                                        <a:srgbClr val="FF0000"/>
                                      </a:solidFill>
                                      <a:latin typeface="Cambria Math" panose="02040503050406030204" pitchFamily="18" charset="0"/>
                                    </a:rPr>
                                  </m:ctrlPr>
                                </m:sSupPr>
                                <m:e>
                                  <m:d>
                                    <m:dPr>
                                      <m:begChr m:val="|"/>
                                      <m:endChr m:val="|"/>
                                      <m:ctrlPr>
                                        <a:rPr lang="en-US" altLang="ko-KR" sz="1600" i="1">
                                          <a:solidFill>
                                            <a:srgbClr val="FF0000"/>
                                          </a:solidFill>
                                          <a:latin typeface="Cambria Math" panose="02040503050406030204" pitchFamily="18" charset="0"/>
                                        </a:rPr>
                                      </m:ctrlPr>
                                    </m:dPr>
                                    <m:e>
                                      <m:r>
                                        <a:rPr lang="en-US" altLang="ko-KR" sz="1600">
                                          <a:solidFill>
                                            <a:srgbClr val="FF0000"/>
                                          </a:solidFill>
                                          <a:latin typeface="Cambria Math" panose="02040503050406030204" pitchFamily="18" charset="0"/>
                                        </a:rPr>
                                        <m:t>𝒙</m:t>
                                      </m:r>
                                      <m:r>
                                        <a:rPr lang="en-US" altLang="ko-KR" sz="1600">
                                          <a:solidFill>
                                            <a:srgbClr val="FF0000"/>
                                          </a:solidFill>
                                          <a:latin typeface="Cambria Math" panose="02040503050406030204" pitchFamily="18" charset="0"/>
                                        </a:rPr>
                                        <m:t>−</m:t>
                                      </m:r>
                                      <m:sSub>
                                        <m:sSubPr>
                                          <m:ctrlPr>
                                            <a:rPr lang="en-US" altLang="ko-KR" sz="1600" i="1">
                                              <a:solidFill>
                                                <a:srgbClr val="FF0000"/>
                                              </a:solidFill>
                                              <a:latin typeface="Cambria Math" panose="02040503050406030204" pitchFamily="18" charset="0"/>
                                            </a:rPr>
                                          </m:ctrlPr>
                                        </m:sSubPr>
                                        <m:e>
                                          <m:r>
                                            <a:rPr lang="ko-KR" altLang="en-US" sz="1600">
                                              <a:solidFill>
                                                <a:srgbClr val="FF0000"/>
                                              </a:solidFill>
                                              <a:latin typeface="Cambria Math" panose="02040503050406030204" pitchFamily="18" charset="0"/>
                                            </a:rPr>
                                            <m:t>𝝁</m:t>
                                          </m:r>
                                        </m:e>
                                        <m:sub>
                                          <m:r>
                                            <a:rPr lang="en-US" altLang="ko-KR" sz="1600">
                                              <a:solidFill>
                                                <a:srgbClr val="FF0000"/>
                                              </a:solidFill>
                                              <a:latin typeface="Cambria Math" panose="02040503050406030204" pitchFamily="18" charset="0"/>
                                            </a:rPr>
                                            <m:t>𝑖</m:t>
                                          </m:r>
                                        </m:sub>
                                      </m:sSub>
                                    </m:e>
                                  </m:d>
                                </m:e>
                                <m:sup>
                                  <m:r>
                                    <a:rPr lang="en-US" altLang="ko-KR" sz="1600">
                                      <a:solidFill>
                                        <a:srgbClr val="FF0000"/>
                                      </a:solidFill>
                                      <a:latin typeface="Cambria Math" panose="02040503050406030204" pitchFamily="18" charset="0"/>
                                    </a:rPr>
                                    <m:t>2</m:t>
                                  </m:r>
                                </m:sup>
                              </m:sSup>
                            </m:e>
                          </m:nary>
                        </m:e>
                      </m:nary>
                    </m:oMath>
                  </m:oMathPara>
                </a14:m>
                <a:endParaRPr lang="en-US" altLang="ko-KR" sz="1600" dirty="0">
                  <a:solidFill>
                    <a:srgbClr val="FF0000"/>
                  </a:solidFill>
                  <a:latin typeface="SamsungOne-400" panose="020B0503030303020204" pitchFamily="34" charset="0"/>
                </a:endParaRPr>
              </a:p>
            </p:txBody>
          </p:sp>
        </mc:Choice>
        <mc:Fallback xmlns="">
          <p:sp>
            <p:nvSpPr>
              <p:cNvPr id="13" name="내용 개체 틀 2">
                <a:extLst>
                  <a:ext uri="{FF2B5EF4-FFF2-40B4-BE49-F238E27FC236}">
                    <a16:creationId xmlns="" xmlns:a16="http://schemas.microsoft.com/office/drawing/2014/main"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711200" y="2602764"/>
                <a:ext cx="3091089" cy="394188"/>
              </a:xfrm>
              <a:prstGeom prst="rect">
                <a:avLst/>
              </a:prstGeom>
              <a:blipFill rotWithShape="0">
                <a:blip r:embed="rId3"/>
                <a:stretch>
                  <a:fillRect t="-3077" b="-78462"/>
                </a:stretch>
              </a:blipFill>
            </p:spPr>
            <p:txBody>
              <a:bodyPr/>
              <a:lstStyle/>
              <a:p>
                <a:r>
                  <a:rPr lang="en-US">
                    <a:noFill/>
                  </a:rPr>
                  <a:t> </a:t>
                </a:r>
              </a:p>
            </p:txBody>
          </p:sp>
        </mc:Fallback>
      </mc:AlternateContent>
    </p:spTree>
    <p:extLst>
      <p:ext uri="{BB962C8B-B14F-4D97-AF65-F5344CB8AC3E}">
        <p14:creationId xmlns:p14="http://schemas.microsoft.com/office/powerpoint/2010/main" val="1959995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chuẩn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grpSp>
        <p:nvGrpSpPr>
          <p:cNvPr id="14" name="그룹 13"/>
          <p:cNvGrpSpPr/>
          <p:nvPr/>
        </p:nvGrpSpPr>
        <p:grpSpPr>
          <a:xfrm>
            <a:off x="712182" y="2132856"/>
            <a:ext cx="8639111" cy="3328327"/>
            <a:chOff x="704915" y="2605491"/>
            <a:chExt cx="8639111" cy="3328327"/>
          </a:xfrm>
        </p:grpSpPr>
        <p:pic>
          <p:nvPicPr>
            <p:cNvPr id="15" name="Picture 11">
              <a:extLst>
                <a:ext uri="{FF2B5EF4-FFF2-40B4-BE49-F238E27FC236}">
                  <a16:creationId xmlns:a16="http://schemas.microsoft.com/office/drawing/2014/main" id="{DAD710B8-3C33-486B-91D9-7F69AC17AD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21" y="2605492"/>
              <a:ext cx="1971049" cy="1184269"/>
            </a:xfrm>
            <a:prstGeom prst="rect">
              <a:avLst/>
            </a:prstGeom>
            <a:ln>
              <a:solidFill>
                <a:srgbClr val="193EB0"/>
              </a:solidFill>
            </a:ln>
          </p:spPr>
        </p:pic>
        <p:pic>
          <p:nvPicPr>
            <p:cNvPr id="16" name="Picture 11">
              <a:extLst>
                <a:ext uri="{FF2B5EF4-FFF2-40B4-BE49-F238E27FC236}">
                  <a16:creationId xmlns:a16="http://schemas.microsoft.com/office/drawing/2014/main" id="{C8C9050F-D765-4923-8B2F-68E4B871AB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2473" y="2605492"/>
              <a:ext cx="1971049" cy="1184269"/>
            </a:xfrm>
            <a:prstGeom prst="rect">
              <a:avLst/>
            </a:prstGeom>
          </p:spPr>
        </p:pic>
        <p:pic>
          <p:nvPicPr>
            <p:cNvPr id="17" name="Picture 11">
              <a:extLst>
                <a:ext uri="{FF2B5EF4-FFF2-40B4-BE49-F238E27FC236}">
                  <a16:creationId xmlns:a16="http://schemas.microsoft.com/office/drawing/2014/main" id="{13AEEFCA-F15A-4E67-B91A-C0220F030B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2725" y="2605492"/>
              <a:ext cx="1971049" cy="1184269"/>
            </a:xfrm>
            <a:prstGeom prst="rect">
              <a:avLst/>
            </a:prstGeom>
          </p:spPr>
        </p:pic>
        <p:pic>
          <p:nvPicPr>
            <p:cNvPr id="18" name="Picture 11">
              <a:extLst>
                <a:ext uri="{FF2B5EF4-FFF2-40B4-BE49-F238E27FC236}">
                  <a16:creationId xmlns:a16="http://schemas.microsoft.com/office/drawing/2014/main" id="{1D52E4AC-B813-494A-BC50-47B228138F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2977" y="2605492"/>
              <a:ext cx="1971049" cy="1184269"/>
            </a:xfrm>
            <a:prstGeom prst="rect">
              <a:avLst/>
            </a:prstGeom>
          </p:spPr>
        </p:pic>
        <p:pic>
          <p:nvPicPr>
            <p:cNvPr id="19" name="Picture 11">
              <a:extLst>
                <a:ext uri="{FF2B5EF4-FFF2-40B4-BE49-F238E27FC236}">
                  <a16:creationId xmlns:a16="http://schemas.microsoft.com/office/drawing/2014/main" id="{87DDCCFB-A06E-422D-AC06-0A6ABB276AA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2977" y="4371574"/>
              <a:ext cx="1971049" cy="1184269"/>
            </a:xfrm>
            <a:prstGeom prst="rect">
              <a:avLst/>
            </a:prstGeom>
          </p:spPr>
        </p:pic>
        <p:pic>
          <p:nvPicPr>
            <p:cNvPr id="20" name="Picture 11">
              <a:extLst>
                <a:ext uri="{FF2B5EF4-FFF2-40B4-BE49-F238E27FC236}">
                  <a16:creationId xmlns:a16="http://schemas.microsoft.com/office/drawing/2014/main" id="{5056520F-9B85-4230-A6B0-A1DE970AD5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52725" y="4371574"/>
              <a:ext cx="1971049" cy="1184269"/>
            </a:xfrm>
            <a:prstGeom prst="rect">
              <a:avLst/>
            </a:prstGeom>
          </p:spPr>
        </p:pic>
        <p:pic>
          <p:nvPicPr>
            <p:cNvPr id="21" name="Picture 11">
              <a:extLst>
                <a:ext uri="{FF2B5EF4-FFF2-40B4-BE49-F238E27FC236}">
                  <a16:creationId xmlns:a16="http://schemas.microsoft.com/office/drawing/2014/main" id="{989ACABD-EA63-44B5-87A2-191C662BD8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32473" y="4371574"/>
              <a:ext cx="1971049" cy="1184269"/>
            </a:xfrm>
            <a:prstGeom prst="rect">
              <a:avLst/>
            </a:prstGeom>
          </p:spPr>
        </p:pic>
        <p:pic>
          <p:nvPicPr>
            <p:cNvPr id="22" name="Picture 11">
              <a:extLst>
                <a:ext uri="{FF2B5EF4-FFF2-40B4-BE49-F238E27FC236}">
                  <a16:creationId xmlns:a16="http://schemas.microsoft.com/office/drawing/2014/main" id="{A41E77BD-998D-477F-B23E-0393A2A6BF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2221" y="4371574"/>
              <a:ext cx="1971049" cy="1184269"/>
            </a:xfrm>
            <a:prstGeom prst="rect">
              <a:avLst/>
            </a:prstGeom>
            <a:ln>
              <a:solidFill>
                <a:srgbClr val="FF0000"/>
              </a:solidFill>
            </a:ln>
          </p:spPr>
        </p:pic>
        <p:sp>
          <p:nvSpPr>
            <p:cNvPr id="23" name="직사각형 22">
              <a:extLst>
                <a:ext uri="{FF2B5EF4-FFF2-40B4-BE49-F238E27FC236}">
                  <a16:creationId xmlns:a16="http://schemas.microsoft.com/office/drawing/2014/main" id="{69954EFE-79C4-4505-9F52-1172C022AD1F}"/>
                </a:ext>
              </a:extLst>
            </p:cNvPr>
            <p:cNvSpPr/>
            <p:nvPr/>
          </p:nvSpPr>
          <p:spPr>
            <a:xfrm>
              <a:off x="704915" y="2605491"/>
              <a:ext cx="1971808" cy="1184269"/>
            </a:xfrm>
            <a:prstGeom prst="rect">
              <a:avLst/>
            </a:prstGeom>
            <a:noFill/>
            <a:ln w="19050">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24" name="직사각형 23">
              <a:extLst>
                <a:ext uri="{FF2B5EF4-FFF2-40B4-BE49-F238E27FC236}">
                  <a16:creationId xmlns:a16="http://schemas.microsoft.com/office/drawing/2014/main" id="{F4305926-F955-479E-BF2B-FEE001C85AB8}"/>
                </a:ext>
              </a:extLst>
            </p:cNvPr>
            <p:cNvSpPr/>
            <p:nvPr/>
          </p:nvSpPr>
          <p:spPr>
            <a:xfrm>
              <a:off x="704915" y="4371574"/>
              <a:ext cx="1971808" cy="1184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25" name="TextBox 24">
              <a:extLst>
                <a:ext uri="{FF2B5EF4-FFF2-40B4-BE49-F238E27FC236}">
                  <a16:creationId xmlns:a16="http://schemas.microsoft.com/office/drawing/2014/main" id="{50447BAF-F0FC-4626-86B7-5E39AC336730}"/>
                </a:ext>
              </a:extLst>
            </p:cNvPr>
            <p:cNvSpPr txBox="1"/>
            <p:nvPr/>
          </p:nvSpPr>
          <p:spPr>
            <a:xfrm>
              <a:off x="1275771" y="5572693"/>
              <a:ext cx="830096" cy="3611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ctr"/>
              <a:r>
                <a:rPr lang="en-US" altLang="ko-KR" dirty="0" err="1">
                  <a:solidFill>
                    <a:srgbClr val="FF0000"/>
                  </a:solidFill>
                  <a:latin typeface="SamsungOne-700" panose="020B0803030303020204" pitchFamily="34" charset="0"/>
                  <a:ea typeface="SamsungOne-700" panose="020B0803030303020204" pitchFamily="34" charset="0"/>
                </a:rPr>
                <a:t>Hoàn</a:t>
              </a:r>
              <a:r>
                <a:rPr lang="en-US" altLang="ko-KR" dirty="0">
                  <a:solidFill>
                    <a:srgbClr val="FF0000"/>
                  </a:solidFill>
                  <a:latin typeface="SamsungOne-700" panose="020B0803030303020204" pitchFamily="34" charset="0"/>
                  <a:ea typeface="SamsungOne-700" panose="020B0803030303020204" pitchFamily="34" charset="0"/>
                </a:rPr>
                <a:t> </a:t>
              </a:r>
              <a:r>
                <a:rPr lang="en-US" altLang="ko-KR" dirty="0" err="1">
                  <a:solidFill>
                    <a:srgbClr val="FF0000"/>
                  </a:solidFill>
                  <a:latin typeface="SamsungOne-700" panose="020B0803030303020204" pitchFamily="34" charset="0"/>
                  <a:ea typeface="SamsungOne-700" panose="020B0803030303020204" pitchFamily="34" charset="0"/>
                </a:rPr>
                <a:t>thành</a:t>
              </a:r>
              <a:endParaRPr lang="ko-KR" altLang="en-US" dirty="0">
                <a:solidFill>
                  <a:srgbClr val="FF0000"/>
                </a:solidFill>
                <a:latin typeface="SamsungOne-700" panose="020B0803030303020204" pitchFamily="34" charset="0"/>
              </a:endParaRPr>
            </a:p>
          </p:txBody>
        </p:sp>
        <p:sp>
          <p:nvSpPr>
            <p:cNvPr id="26" name="TextBox 25">
              <a:extLst>
                <a:ext uri="{FF2B5EF4-FFF2-40B4-BE49-F238E27FC236}">
                  <a16:creationId xmlns:a16="http://schemas.microsoft.com/office/drawing/2014/main" id="{790381AB-46B8-4AA7-B107-84F204E44211}"/>
                </a:ext>
              </a:extLst>
            </p:cNvPr>
            <p:cNvSpPr txBox="1"/>
            <p:nvPr/>
          </p:nvSpPr>
          <p:spPr>
            <a:xfrm>
              <a:off x="1379466" y="3808922"/>
              <a:ext cx="622706" cy="253119"/>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ctr"/>
              <a:r>
                <a:rPr lang="en-US" altLang="ko-KR" dirty="0" err="1">
                  <a:solidFill>
                    <a:srgbClr val="193EB0"/>
                  </a:solidFill>
                  <a:latin typeface="SamsungOne-700" panose="020B0803030303020204" pitchFamily="34" charset="0"/>
                  <a:ea typeface="SamsungOne-700" panose="020B0803030303020204" pitchFamily="34" charset="0"/>
                </a:rPr>
                <a:t>Bắt</a:t>
              </a:r>
              <a:r>
                <a:rPr lang="en-US" altLang="ko-KR" dirty="0">
                  <a:solidFill>
                    <a:srgbClr val="193EB0"/>
                  </a:solidFill>
                  <a:latin typeface="SamsungOne-700" panose="020B0803030303020204" pitchFamily="34" charset="0"/>
                  <a:ea typeface="SamsungOne-700" panose="020B0803030303020204" pitchFamily="34" charset="0"/>
                </a:rPr>
                <a:t> </a:t>
              </a:r>
              <a:r>
                <a:rPr lang="en-US" altLang="ko-KR" dirty="0" err="1">
                  <a:solidFill>
                    <a:srgbClr val="193EB0"/>
                  </a:solidFill>
                  <a:latin typeface="SamsungOne-700" panose="020B0803030303020204" pitchFamily="34" charset="0"/>
                  <a:ea typeface="SamsungOne-700" panose="020B0803030303020204" pitchFamily="34" charset="0"/>
                </a:rPr>
                <a:t>đầu</a:t>
              </a:r>
              <a:endParaRPr lang="ko-KR" altLang="en-US" dirty="0">
                <a:solidFill>
                  <a:srgbClr val="193EB0"/>
                </a:solidFill>
                <a:latin typeface="SamsungOne-700" panose="020B0803030303020204" pitchFamily="34" charset="0"/>
              </a:endParaRPr>
            </a:p>
          </p:txBody>
        </p:sp>
        <p:sp>
          <p:nvSpPr>
            <p:cNvPr id="30" name="오른쪽 화살표 29"/>
            <p:cNvSpPr/>
            <p:nvPr/>
          </p:nvSpPr>
          <p:spPr>
            <a:xfrm>
              <a:off x="2676722" y="3082762"/>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1" name="오른쪽 화살표 30"/>
            <p:cNvSpPr/>
            <p:nvPr/>
          </p:nvSpPr>
          <p:spPr>
            <a:xfrm>
              <a:off x="4905572" y="3082762"/>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2" name="오른쪽 화살표 31"/>
            <p:cNvSpPr/>
            <p:nvPr/>
          </p:nvSpPr>
          <p:spPr>
            <a:xfrm>
              <a:off x="7115372" y="3082762"/>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3" name="오른쪽 화살표 32"/>
            <p:cNvSpPr/>
            <p:nvPr/>
          </p:nvSpPr>
          <p:spPr>
            <a:xfrm flipH="1">
              <a:off x="2695772" y="4856160"/>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4" name="오른쪽 화살표 33"/>
            <p:cNvSpPr/>
            <p:nvPr/>
          </p:nvSpPr>
          <p:spPr>
            <a:xfrm flipH="1">
              <a:off x="4905572" y="4856160"/>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5" name="오른쪽 화살표 34"/>
            <p:cNvSpPr/>
            <p:nvPr/>
          </p:nvSpPr>
          <p:spPr>
            <a:xfrm flipH="1">
              <a:off x="7115372" y="4856160"/>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6" name="오른쪽 화살표 35"/>
            <p:cNvSpPr/>
            <p:nvPr/>
          </p:nvSpPr>
          <p:spPr>
            <a:xfrm rot="5400000">
              <a:off x="8239418" y="3965805"/>
              <a:ext cx="238167" cy="229726"/>
            </a:xfrm>
            <a:prstGeom prst="rightArrow">
              <a:avLst/>
            </a:prstGeom>
            <a:gradFill flip="none" rotWithShape="1">
              <a:gsLst>
                <a:gs pos="100000">
                  <a:schemeClr val="bg1">
                    <a:lumMod val="65000"/>
                  </a:schemeClr>
                </a:gs>
                <a:gs pos="0">
                  <a:schemeClr val="bg1">
                    <a:lumMod val="75000"/>
                    <a:alpha val="0"/>
                  </a:scheme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grpSp>
    </p:spTree>
    <p:extLst>
      <p:ext uri="{BB962C8B-B14F-4D97-AF65-F5344CB8AC3E}">
        <p14:creationId xmlns:p14="http://schemas.microsoft.com/office/powerpoint/2010/main" val="3124471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tiêu</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chuẩn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37" name="직사각형 36">
            <a:extLst>
              <a:ext uri="{FF2B5EF4-FFF2-40B4-BE49-F238E27FC236}">
                <a16:creationId xmlns:a16="http://schemas.microsoft.com/office/drawing/2014/main" id="{D8BF98C4-B566-4812-B5F0-560CFBA969E7}"/>
              </a:ext>
            </a:extLst>
          </p:cNvPr>
          <p:cNvSpPr/>
          <p:nvPr/>
        </p:nvSpPr>
        <p:spPr>
          <a:xfrm>
            <a:off x="702940" y="1700808"/>
            <a:ext cx="8632825" cy="2161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Câu hỏi: làm thế nào để tìm được số lượng cụm từ nhiều nhất?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Xác định tổng phương tiện khoảng cách giữa các quan sát và tâm trí gần nhất như sau: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Vẽ đồ thị “Tổng bình phương bên trong” so với “N# cụm” và tìm điểm uốn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a:solidFill>
                  <a:srgbClr val="00B050"/>
                </a:solidFill>
                <a:latin typeface="SamsungOne-400" panose="020B0503030303020204" pitchFamily="34" charset="0"/>
                <a:ea typeface="SamsungOne-400" panose="020B0503030303020204" pitchFamily="34" charset="0"/>
              </a:rPr>
              <a:t>Elbow</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mc:AlternateContent xmlns:mc="http://schemas.openxmlformats.org/markup-compatibility/2006" xmlns:a14="http://schemas.microsoft.com/office/drawing/2010/main">
        <mc:Choice Requires="a14">
          <p:sp>
            <p:nvSpPr>
              <p:cNvPr id="38" name="내용 개체 틀 2">
                <a:extLst>
                  <a:ext uri="{FF2B5EF4-FFF2-40B4-BE49-F238E27FC236}">
                    <a16:creationId xmlns:a16="http://schemas.microsoft.com/office/drawing/2014/main" id="{89475692-49FE-4DE2-BB02-797206C07618}"/>
                  </a:ext>
                </a:extLst>
              </p:cNvPr>
              <p:cNvSpPr txBox="1">
                <a:spLocks/>
              </p:cNvSpPr>
              <p:nvPr/>
            </p:nvSpPr>
            <p:spPr>
              <a:xfrm>
                <a:off x="156254" y="2340092"/>
                <a:ext cx="5922780" cy="1016900"/>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altLang="ko-KR" smtClean="0">
                          <a:latin typeface="Cambria Math" panose="02040503050406030204" pitchFamily="18" charset="0"/>
                        </a:rPr>
                        <m:t>𝑇</m:t>
                      </m:r>
                      <m:r>
                        <a:rPr lang="en-US" altLang="ko-KR" b="0" i="1" smtClean="0">
                          <a:latin typeface="Cambria Math" panose="02040503050406030204" pitchFamily="18" charset="0"/>
                        </a:rPr>
                        <m:t>ổ</m:t>
                      </m:r>
                      <m:r>
                        <a:rPr lang="en-US" altLang="ko-KR" b="0" i="1" smtClean="0">
                          <a:latin typeface="Cambria Math" panose="02040503050406030204" pitchFamily="18" charset="0"/>
                        </a:rPr>
                        <m:t>𝑛𝑔</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ì</m:t>
                      </m:r>
                      <m:r>
                        <a:rPr lang="en-US" altLang="ko-KR" b="0" i="1" smtClean="0">
                          <a:latin typeface="Cambria Math" panose="02040503050406030204" pitchFamily="18" charset="0"/>
                        </a:rPr>
                        <m:t>𝑛h</m:t>
                      </m:r>
                      <m:r>
                        <a:rPr lang="en-US" altLang="ko-KR" b="0" i="1" smtClean="0">
                          <a:latin typeface="Cambria Math" panose="02040503050406030204" pitchFamily="18" charset="0"/>
                        </a:rPr>
                        <m:t> </m:t>
                      </m:r>
                      <m:r>
                        <a:rPr lang="en-US" altLang="ko-KR" b="0" i="1" smtClean="0">
                          <a:latin typeface="Cambria Math" panose="02040503050406030204" pitchFamily="18" charset="0"/>
                        </a:rPr>
                        <m:t>𝑝h</m:t>
                      </m:r>
                      <m:r>
                        <a:rPr lang="en-US" altLang="ko-KR" b="0" i="1" smtClean="0">
                          <a:latin typeface="Cambria Math" panose="02040503050406030204" pitchFamily="18" charset="0"/>
                        </a:rPr>
                        <m:t>ươ</m:t>
                      </m:r>
                      <m:r>
                        <a:rPr lang="en-US" altLang="ko-KR" b="0" i="1" smtClean="0">
                          <a:latin typeface="Cambria Math" panose="02040503050406030204" pitchFamily="18" charset="0"/>
                        </a:rPr>
                        <m:t>𝑛𝑔</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ê</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𝑡𝑟𝑜𝑛𝑔</m:t>
                      </m:r>
                      <m:r>
                        <a:rPr lang="en-US" altLang="ko-KR">
                          <a:latin typeface="Cambria Math" panose="02040503050406030204" pitchFamily="18" charset="0"/>
                        </a:rPr>
                        <m:t>= </m:t>
                      </m:r>
                      <m:nary>
                        <m:naryPr>
                          <m:chr m:val="∑"/>
                          <m:ctrlPr>
                            <a:rPr lang="en-US" altLang="ko-KR" i="1" smtClean="0">
                              <a:solidFill>
                                <a:srgbClr val="FF0000"/>
                              </a:solidFill>
                              <a:latin typeface="Cambria Math" panose="02040503050406030204" pitchFamily="18" charset="0"/>
                            </a:rPr>
                          </m:ctrlPr>
                        </m:naryPr>
                        <m:sub>
                          <m:r>
                            <m:rPr>
                              <m:brk m:alnAt="23"/>
                            </m:rPr>
                            <a:rPr lang="en-US" altLang="ko-KR">
                              <a:solidFill>
                                <a:srgbClr val="FF0000"/>
                              </a:solidFill>
                              <a:latin typeface="Cambria Math" panose="02040503050406030204" pitchFamily="18" charset="0"/>
                            </a:rPr>
                            <m:t>𝑖</m:t>
                          </m:r>
                          <m:r>
                            <a:rPr lang="en-US" altLang="ko-KR">
                              <a:solidFill>
                                <a:srgbClr val="FF0000"/>
                              </a:solidFill>
                              <a:latin typeface="Cambria Math" panose="02040503050406030204" pitchFamily="18" charset="0"/>
                            </a:rPr>
                            <m:t>=1</m:t>
                          </m:r>
                        </m:sub>
                        <m:sup>
                          <m:r>
                            <a:rPr lang="en-US" altLang="ko-KR">
                              <a:solidFill>
                                <a:srgbClr val="FF0000"/>
                              </a:solidFill>
                              <a:latin typeface="Cambria Math" panose="02040503050406030204" pitchFamily="18" charset="0"/>
                            </a:rPr>
                            <m:t>𝑘</m:t>
                          </m:r>
                        </m:sup>
                        <m:e>
                          <m:nary>
                            <m:naryPr>
                              <m:chr m:val="∑"/>
                              <m:supHide m:val="on"/>
                              <m:ctrlPr>
                                <a:rPr lang="en-US" altLang="ko-KR" i="1">
                                  <a:solidFill>
                                    <a:srgbClr val="FF0000"/>
                                  </a:solidFill>
                                  <a:latin typeface="Cambria Math" panose="02040503050406030204" pitchFamily="18" charset="0"/>
                                </a:rPr>
                              </m:ctrlPr>
                            </m:naryPr>
                            <m:sub>
                              <m:r>
                                <a:rPr lang="en-US" altLang="ko-KR">
                                  <a:solidFill>
                                    <a:srgbClr val="FF0000"/>
                                  </a:solidFill>
                                  <a:latin typeface="Cambria Math" panose="02040503050406030204" pitchFamily="18" charset="0"/>
                                </a:rPr>
                                <m:t>𝑥</m:t>
                              </m:r>
                              <m:r>
                                <a:rPr lang="en-US" altLang="ko-KR">
                                  <a:solidFill>
                                    <a:srgbClr val="FF0000"/>
                                  </a:solidFill>
                                  <a:latin typeface="Cambria Math" panose="02040503050406030204" pitchFamily="18" charset="0"/>
                                </a:rPr>
                                <m:t>∈</m:t>
                              </m:r>
                              <m:sSub>
                                <m:sSubPr>
                                  <m:ctrlPr>
                                    <a:rPr lang="en-US" altLang="ko-KR" i="1">
                                      <a:solidFill>
                                        <a:srgbClr val="FF0000"/>
                                      </a:solidFill>
                                      <a:latin typeface="Cambria Math" panose="02040503050406030204" pitchFamily="18" charset="0"/>
                                    </a:rPr>
                                  </m:ctrlPr>
                                </m:sSubPr>
                                <m:e>
                                  <m:r>
                                    <a:rPr lang="en-US" altLang="ko-KR">
                                      <a:solidFill>
                                        <a:srgbClr val="FF0000"/>
                                      </a:solidFill>
                                      <a:latin typeface="Cambria Math" panose="02040503050406030204" pitchFamily="18" charset="0"/>
                                    </a:rPr>
                                    <m:t>𝐶</m:t>
                                  </m:r>
                                </m:e>
                                <m:sub>
                                  <m:r>
                                    <a:rPr lang="en-US" altLang="ko-KR">
                                      <a:solidFill>
                                        <a:srgbClr val="FF0000"/>
                                      </a:solidFill>
                                      <a:latin typeface="Cambria Math" panose="02040503050406030204" pitchFamily="18" charset="0"/>
                                    </a:rPr>
                                    <m:t>𝑖</m:t>
                                  </m:r>
                                </m:sub>
                              </m:sSub>
                            </m:sub>
                            <m:sup/>
                            <m:e>
                              <m:sSup>
                                <m:sSupPr>
                                  <m:ctrlPr>
                                    <a:rPr lang="en-US" altLang="ko-KR" i="1">
                                      <a:solidFill>
                                        <a:srgbClr val="FF0000"/>
                                      </a:solidFill>
                                      <a:latin typeface="Cambria Math" panose="02040503050406030204" pitchFamily="18" charset="0"/>
                                    </a:rPr>
                                  </m:ctrlPr>
                                </m:sSupPr>
                                <m:e>
                                  <m:d>
                                    <m:dPr>
                                      <m:begChr m:val="|"/>
                                      <m:endChr m:val="|"/>
                                      <m:ctrlPr>
                                        <a:rPr lang="en-US" altLang="ko-KR" i="1">
                                          <a:solidFill>
                                            <a:srgbClr val="FF0000"/>
                                          </a:solidFill>
                                          <a:latin typeface="Cambria Math" panose="02040503050406030204" pitchFamily="18" charset="0"/>
                                        </a:rPr>
                                      </m:ctrlPr>
                                    </m:dPr>
                                    <m:e>
                                      <m:r>
                                        <a:rPr lang="en-US" altLang="ko-KR">
                                          <a:solidFill>
                                            <a:srgbClr val="FF0000"/>
                                          </a:solidFill>
                                          <a:latin typeface="Cambria Math" panose="02040503050406030204" pitchFamily="18" charset="0"/>
                                        </a:rPr>
                                        <m:t>𝒙</m:t>
                                      </m:r>
                                      <m:r>
                                        <a:rPr lang="en-US" altLang="ko-KR">
                                          <a:solidFill>
                                            <a:srgbClr val="FF0000"/>
                                          </a:solidFill>
                                          <a:latin typeface="Cambria Math" panose="02040503050406030204" pitchFamily="18" charset="0"/>
                                        </a:rPr>
                                        <m:t>−</m:t>
                                      </m:r>
                                      <m:sSub>
                                        <m:sSubPr>
                                          <m:ctrlPr>
                                            <a:rPr lang="en-US" altLang="ko-KR" i="1">
                                              <a:solidFill>
                                                <a:srgbClr val="FF0000"/>
                                              </a:solidFill>
                                              <a:latin typeface="Cambria Math" panose="02040503050406030204" pitchFamily="18" charset="0"/>
                                            </a:rPr>
                                          </m:ctrlPr>
                                        </m:sSubPr>
                                        <m:e>
                                          <m:r>
                                            <a:rPr lang="ko-KR" altLang="en-US">
                                              <a:solidFill>
                                                <a:srgbClr val="FF0000"/>
                                              </a:solidFill>
                                              <a:latin typeface="Cambria Math" panose="02040503050406030204" pitchFamily="18" charset="0"/>
                                            </a:rPr>
                                            <m:t>𝝁</m:t>
                                          </m:r>
                                        </m:e>
                                        <m:sub>
                                          <m:r>
                                            <a:rPr lang="en-US" altLang="ko-KR">
                                              <a:solidFill>
                                                <a:srgbClr val="FF0000"/>
                                              </a:solidFill>
                                              <a:latin typeface="Cambria Math" panose="02040503050406030204" pitchFamily="18" charset="0"/>
                                            </a:rPr>
                                            <m:t>𝑖</m:t>
                                          </m:r>
                                        </m:sub>
                                      </m:sSub>
                                    </m:e>
                                  </m:d>
                                </m:e>
                                <m:sup>
                                  <m:r>
                                    <a:rPr lang="en-US" altLang="ko-KR">
                                      <a:solidFill>
                                        <a:srgbClr val="FF0000"/>
                                      </a:solidFill>
                                      <a:latin typeface="Cambria Math" panose="02040503050406030204" pitchFamily="18" charset="0"/>
                                    </a:rPr>
                                    <m:t>2</m:t>
                                  </m:r>
                                </m:sup>
                              </m:sSup>
                            </m:e>
                          </m:nary>
                        </m:e>
                      </m:nary>
                    </m:oMath>
                  </m:oMathPara>
                </a14:m>
                <a:endParaRPr lang="en-US" altLang="ko-KR" dirty="0"/>
              </a:p>
              <a:p>
                <a:r>
                  <a:rPr lang="en-US" altLang="ko-KR" dirty="0"/>
                  <a:t>    </a:t>
                </a:r>
              </a:p>
            </p:txBody>
          </p:sp>
        </mc:Choice>
        <mc:Fallback xmlns="">
          <p:sp>
            <p:nvSpPr>
              <p:cNvPr id="38" name="내용 개체 틀 2">
                <a:extLst>
                  <a:ext uri="{FF2B5EF4-FFF2-40B4-BE49-F238E27FC236}">
                    <a16:creationId xmlns:a16="http://schemas.microsoft.com/office/drawing/2014/main" id="{89475692-49FE-4DE2-BB02-797206C07618}"/>
                  </a:ext>
                </a:extLst>
              </p:cNvPr>
              <p:cNvSpPr txBox="1">
                <a:spLocks noRot="1" noChangeAspect="1" noMove="1" noResize="1" noEditPoints="1" noAdjustHandles="1" noChangeArrowheads="1" noChangeShapeType="1" noTextEdit="1"/>
              </p:cNvSpPr>
              <p:nvPr/>
            </p:nvSpPr>
            <p:spPr>
              <a:xfrm>
                <a:off x="156254" y="2340092"/>
                <a:ext cx="5922780" cy="1016900"/>
              </a:xfrm>
              <a:prstGeom prst="rect">
                <a:avLst/>
              </a:prstGeom>
              <a:blipFill>
                <a:blip r:embed="rId3"/>
                <a:stretch>
                  <a:fillRect/>
                </a:stretch>
              </a:blipFill>
            </p:spPr>
            <p:txBody>
              <a:bodyPr/>
              <a:lstStyle/>
              <a:p>
                <a:r>
                  <a:rPr lang="en-US">
                    <a:noFill/>
                  </a:rPr>
                  <a:t> </a:t>
                </a:r>
              </a:p>
            </p:txBody>
          </p:sp>
        </mc:Fallback>
      </mc:AlternateContent>
      <p:grpSp>
        <p:nvGrpSpPr>
          <p:cNvPr id="39" name="그룹 38">
            <a:extLst>
              <a:ext uri="{FF2B5EF4-FFF2-40B4-BE49-F238E27FC236}">
                <a16:creationId xmlns:a16="http://schemas.microsoft.com/office/drawing/2014/main" id="{1926CBFC-B366-4D1C-8CA5-096B9C05581F}"/>
              </a:ext>
            </a:extLst>
          </p:cNvPr>
          <p:cNvGrpSpPr/>
          <p:nvPr/>
        </p:nvGrpSpPr>
        <p:grpSpPr>
          <a:xfrm>
            <a:off x="3073263" y="3789040"/>
            <a:ext cx="3750357" cy="1851267"/>
            <a:chOff x="3114119" y="4293295"/>
            <a:chExt cx="4289599" cy="2117449"/>
          </a:xfrm>
        </p:grpSpPr>
        <p:pic>
          <p:nvPicPr>
            <p:cNvPr id="40" name="그림 39">
              <a:extLst>
                <a:ext uri="{FF2B5EF4-FFF2-40B4-BE49-F238E27FC236}">
                  <a16:creationId xmlns:a16="http://schemas.microsoft.com/office/drawing/2014/main" id="{BAFF69DB-4490-4688-A94E-C03591ED3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282" y="4293295"/>
              <a:ext cx="2615436" cy="1800000"/>
            </a:xfrm>
            <a:prstGeom prst="rect">
              <a:avLst/>
            </a:prstGeom>
          </p:spPr>
        </p:pic>
        <p:sp>
          <p:nvSpPr>
            <p:cNvPr id="41" name="TextBox 40">
              <a:extLst>
                <a:ext uri="{FF2B5EF4-FFF2-40B4-BE49-F238E27FC236}">
                  <a16:creationId xmlns:a16="http://schemas.microsoft.com/office/drawing/2014/main" id="{8E999BD3-A225-4495-8726-80A5FC7E2E65}"/>
                </a:ext>
              </a:extLst>
            </p:cNvPr>
            <p:cNvSpPr txBox="1"/>
            <p:nvPr/>
          </p:nvSpPr>
          <p:spPr>
            <a:xfrm>
              <a:off x="5262826" y="6034661"/>
              <a:ext cx="1702498" cy="37608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ctr"/>
              <a:r>
                <a:rPr lang="en-US" altLang="ko-KR" sz="1200" dirty="0">
                  <a:latin typeface="SamsungOne-700" panose="020B0803030303020204" pitchFamily="34" charset="0"/>
                  <a:ea typeface="SamsungOne-700" panose="020B0803030303020204" pitchFamily="34" charset="0"/>
                </a:rPr>
                <a:t>N# </a:t>
              </a:r>
              <a:r>
                <a:rPr lang="en-US" altLang="ko-KR" sz="1200" dirty="0" err="1">
                  <a:latin typeface="SamsungOne-700" panose="020B0803030303020204" pitchFamily="34" charset="0"/>
                  <a:ea typeface="SamsungOne-700" panose="020B0803030303020204" pitchFamily="34" charset="0"/>
                </a:rPr>
                <a:t>số</a:t>
              </a:r>
              <a:r>
                <a:rPr lang="en-US" altLang="ko-KR" sz="1200" dirty="0">
                  <a:latin typeface="SamsungOne-700" panose="020B0803030303020204" pitchFamily="34" charset="0"/>
                  <a:ea typeface="SamsungOne-700" panose="020B0803030303020204" pitchFamily="34" charset="0"/>
                </a:rPr>
                <a:t> </a:t>
              </a:r>
              <a:r>
                <a:rPr lang="en-US" altLang="ko-KR" sz="1200" dirty="0" err="1">
                  <a:latin typeface="SamsungOne-700" panose="020B0803030303020204" pitchFamily="34" charset="0"/>
                  <a:ea typeface="SamsungOne-700" panose="020B0803030303020204" pitchFamily="34" charset="0"/>
                </a:rPr>
                <a:t>cụm</a:t>
              </a:r>
              <a:endParaRPr lang="ko-KR" altLang="en-US" sz="1200" dirty="0">
                <a:latin typeface="SamsungOne-700" panose="020B0803030303020204" pitchFamily="34" charset="0"/>
              </a:endParaRPr>
            </a:p>
          </p:txBody>
        </p:sp>
        <p:sp>
          <p:nvSpPr>
            <p:cNvPr id="42" name="TextBox 41">
              <a:extLst>
                <a:ext uri="{FF2B5EF4-FFF2-40B4-BE49-F238E27FC236}">
                  <a16:creationId xmlns:a16="http://schemas.microsoft.com/office/drawing/2014/main" id="{2A27B04A-CE33-4A77-8D0C-8D4A921FBC9E}"/>
                </a:ext>
              </a:extLst>
            </p:cNvPr>
            <p:cNvSpPr txBox="1"/>
            <p:nvPr/>
          </p:nvSpPr>
          <p:spPr>
            <a:xfrm>
              <a:off x="3114119" y="4327075"/>
              <a:ext cx="1804814" cy="277002"/>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sz="1200" dirty="0" err="1">
                  <a:latin typeface="SamsungOne-700" panose="020B0803030303020204" pitchFamily="34" charset="0"/>
                  <a:ea typeface="SamsungOne-700" panose="020B0803030303020204" pitchFamily="34" charset="0"/>
                </a:rPr>
                <a:t>Tổng</a:t>
              </a:r>
              <a:r>
                <a:rPr lang="en-US" altLang="ko-KR" sz="1200" dirty="0">
                  <a:latin typeface="SamsungOne-700" panose="020B0803030303020204" pitchFamily="34" charset="0"/>
                  <a:ea typeface="SamsungOne-700" panose="020B0803030303020204" pitchFamily="34" charset="0"/>
                </a:rPr>
                <a:t> </a:t>
              </a:r>
              <a:r>
                <a:rPr lang="en-US" altLang="ko-KR" sz="1200" dirty="0" err="1">
                  <a:latin typeface="SamsungOne-700" panose="020B0803030303020204" pitchFamily="34" charset="0"/>
                  <a:ea typeface="SamsungOne-700" panose="020B0803030303020204" pitchFamily="34" charset="0"/>
                </a:rPr>
                <a:t>bình</a:t>
              </a:r>
              <a:r>
                <a:rPr lang="en-US" altLang="ko-KR" sz="1200" dirty="0">
                  <a:latin typeface="SamsungOne-700" panose="020B0803030303020204" pitchFamily="34" charset="0"/>
                  <a:ea typeface="SamsungOne-700" panose="020B0803030303020204" pitchFamily="34" charset="0"/>
                </a:rPr>
                <a:t> </a:t>
              </a:r>
              <a:r>
                <a:rPr lang="en-US" altLang="ko-KR" sz="1200" dirty="0" err="1">
                  <a:latin typeface="SamsungOne-700" panose="020B0803030303020204" pitchFamily="34" charset="0"/>
                  <a:ea typeface="SamsungOne-700" panose="020B0803030303020204" pitchFamily="34" charset="0"/>
                </a:rPr>
                <a:t>phương</a:t>
              </a:r>
              <a:r>
                <a:rPr lang="en-US" altLang="ko-KR" sz="1200" dirty="0">
                  <a:latin typeface="SamsungOne-700" panose="020B0803030303020204" pitchFamily="34" charset="0"/>
                  <a:ea typeface="SamsungOne-700" panose="020B0803030303020204" pitchFamily="34" charset="0"/>
                </a:rPr>
                <a:t> </a:t>
              </a:r>
              <a:r>
                <a:rPr lang="en-US" altLang="ko-KR" sz="1200" dirty="0" err="1">
                  <a:latin typeface="SamsungOne-700" panose="020B0803030303020204" pitchFamily="34" charset="0"/>
                  <a:ea typeface="SamsungOne-700" panose="020B0803030303020204" pitchFamily="34" charset="0"/>
                </a:rPr>
                <a:t>bên</a:t>
              </a:r>
              <a:r>
                <a:rPr lang="en-US" altLang="ko-KR" sz="1200" dirty="0">
                  <a:latin typeface="SamsungOne-700" panose="020B0803030303020204" pitchFamily="34" charset="0"/>
                  <a:ea typeface="SamsungOne-700" panose="020B0803030303020204" pitchFamily="34" charset="0"/>
                </a:rPr>
                <a:t> </a:t>
              </a:r>
              <a:r>
                <a:rPr lang="en-US" altLang="ko-KR" sz="1200" dirty="0" err="1">
                  <a:latin typeface="SamsungOne-700" panose="020B0803030303020204" pitchFamily="34" charset="0"/>
                  <a:ea typeface="SamsungOne-700" panose="020B0803030303020204" pitchFamily="34" charset="0"/>
                </a:rPr>
                <a:t>trong</a:t>
              </a:r>
              <a:endParaRPr lang="ko-KR" altLang="en-US" sz="1200" dirty="0">
                <a:latin typeface="SamsungOne-700" panose="020B0803030303020204" pitchFamily="34" charset="0"/>
              </a:endParaRPr>
            </a:p>
          </p:txBody>
        </p:sp>
        <p:sp>
          <p:nvSpPr>
            <p:cNvPr id="43" name="타원 42">
              <a:extLst>
                <a:ext uri="{FF2B5EF4-FFF2-40B4-BE49-F238E27FC236}">
                  <a16:creationId xmlns:a16="http://schemas.microsoft.com/office/drawing/2014/main" id="{82B0B173-B486-471D-94AA-9EE3F40B42C4}"/>
                </a:ext>
              </a:extLst>
            </p:cNvPr>
            <p:cNvSpPr/>
            <p:nvPr/>
          </p:nvSpPr>
          <p:spPr>
            <a:xfrm>
              <a:off x="5445025" y="5378824"/>
              <a:ext cx="216000" cy="216000"/>
            </a:xfrm>
            <a:prstGeom prst="ellipse">
              <a:avLst/>
            </a:prstGeom>
            <a:solidFill>
              <a:srgbClr val="FF99FF">
                <a:alpha val="4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SamsungOne-400" panose="020B0503030303020204" pitchFamily="34" charset="0"/>
              </a:endParaRPr>
            </a:p>
          </p:txBody>
        </p:sp>
      </p:grpSp>
    </p:spTree>
    <p:extLst>
      <p:ext uri="{BB962C8B-B14F-4D97-AF65-F5344CB8AC3E}">
        <p14:creationId xmlns:p14="http://schemas.microsoft.com/office/powerpoint/2010/main" val="349557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58B1BC1D-DFB7-4482-BA23-F01AD71B1BBE}"/>
              </a:ext>
            </a:extLst>
          </p:cNvPr>
          <p:cNvSpPr/>
          <p:nvPr/>
        </p:nvSpPr>
        <p:spPr>
          <a:xfrm>
            <a:off x="546895" y="1523719"/>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Bài</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tập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coding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số</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0401</a:t>
            </a:r>
          </a:p>
        </p:txBody>
      </p:sp>
      <p:grpSp>
        <p:nvGrpSpPr>
          <p:cNvPr id="14" name="그룹 13">
            <a:extLst>
              <a:ext uri="{FF2B5EF4-FFF2-40B4-BE49-F238E27FC236}">
                <a16:creationId xmlns:a16="http://schemas.microsoft.com/office/drawing/2014/main" id="{89389F5B-C631-40E2-A0AD-64E9BC6A0398}"/>
              </a:ext>
            </a:extLst>
          </p:cNvPr>
          <p:cNvGrpSpPr/>
          <p:nvPr/>
        </p:nvGrpSpPr>
        <p:grpSpPr>
          <a:xfrm>
            <a:off x="558798" y="2060849"/>
            <a:ext cx="8797129" cy="3960439"/>
            <a:chOff x="558798" y="2060849"/>
            <a:chExt cx="8797129" cy="3960439"/>
          </a:xfrm>
        </p:grpSpPr>
        <p:sp>
          <p:nvSpPr>
            <p:cNvPr id="17" name="직사각형 16">
              <a:extLst>
                <a:ext uri="{FF2B5EF4-FFF2-40B4-BE49-F238E27FC236}">
                  <a16:creationId xmlns:a16="http://schemas.microsoft.com/office/drawing/2014/main" id="{E659E664-BEF9-4E72-8ADA-0D58FC75DC48}"/>
                </a:ext>
              </a:extLst>
            </p:cNvPr>
            <p:cNvSpPr/>
            <p:nvPr/>
          </p:nvSpPr>
          <p:spPr>
            <a:xfrm>
              <a:off x="558799" y="2060849"/>
              <a:ext cx="8785225" cy="3960439"/>
            </a:xfrm>
            <a:prstGeom prst="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nvGrpSpPr>
            <p:cNvPr id="18" name="그룹 17">
              <a:extLst>
                <a:ext uri="{FF2B5EF4-FFF2-40B4-BE49-F238E27FC236}">
                  <a16:creationId xmlns:a16="http://schemas.microsoft.com/office/drawing/2014/main" id="{0DD4B737-2315-4597-AB00-1F8FF2E96D8A}"/>
                </a:ext>
              </a:extLst>
            </p:cNvPr>
            <p:cNvGrpSpPr/>
            <p:nvPr/>
          </p:nvGrpSpPr>
          <p:grpSpPr>
            <a:xfrm>
              <a:off x="558798" y="3945816"/>
              <a:ext cx="8797129" cy="576572"/>
              <a:chOff x="4778069" y="4391025"/>
              <a:chExt cx="2349160" cy="431802"/>
            </a:xfrm>
          </p:grpSpPr>
          <p:sp>
            <p:nvSpPr>
              <p:cNvPr id="20" name="직사각형 19">
                <a:extLst>
                  <a:ext uri="{FF2B5EF4-FFF2-40B4-BE49-F238E27FC236}">
                    <a16:creationId xmlns:a16="http://schemas.microsoft.com/office/drawing/2014/main" id="{179409A9-C8F4-4C49-8402-82EFD1CC7963}"/>
                  </a:ext>
                </a:extLst>
              </p:cNvPr>
              <p:cNvSpPr/>
              <p:nvPr/>
            </p:nvSpPr>
            <p:spPr>
              <a:xfrm>
                <a:off x="4778069" y="4391025"/>
                <a:ext cx="2349160" cy="431802"/>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a:bevelT w="0" h="6350"/>
                </a:sp3d>
              </a:bodyPr>
              <a:lstStyle/>
              <a:p>
                <a:pPr algn="ctr"/>
                <a:endParaRPr lang="ko-KR" altLang="en-US" sz="2000" dirty="0">
                  <a:latin typeface="SamsungOne-400" panose="020B0503030303020204" pitchFamily="34" charset="0"/>
                </a:endParaRPr>
              </a:p>
            </p:txBody>
          </p:sp>
          <p:sp>
            <p:nvSpPr>
              <p:cNvPr id="21" name="직사각형 133">
                <a:extLst>
                  <a:ext uri="{FF2B5EF4-FFF2-40B4-BE49-F238E27FC236}">
                    <a16:creationId xmlns:a16="http://schemas.microsoft.com/office/drawing/2014/main" id="{892DC872-EA64-4343-81E3-A130F25E19FB}"/>
                  </a:ext>
                </a:extLst>
              </p:cNvPr>
              <p:cNvSpPr/>
              <p:nvPr/>
            </p:nvSpPr>
            <p:spPr>
              <a:xfrm>
                <a:off x="4852511" y="4528466"/>
                <a:ext cx="2200275" cy="23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lgn="ctr"/>
                <a:r>
                  <a:rPr lang="vi-VN"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Làm theo các bước thực hành trong tệp </a:t>
                </a:r>
                <a:r>
                  <a:rPr lang="en-US"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'ex_0401.ipynb'  </a:t>
                </a:r>
                <a:endParaRPr lang="ko-KR" altLang="en-US" sz="2000" dirty="0">
                  <a:solidFill>
                    <a:schemeClr val="bg1"/>
                  </a:solidFill>
                  <a:latin typeface="SamsungOne-700" panose="020B0803030303020204" pitchFamily="34" charset="0"/>
                  <a:ea typeface="Samsung Sharp Sans" pitchFamily="2" charset="0"/>
                  <a:cs typeface="iCiel Samsung Sharp Sans Bold" pitchFamily="2" charset="0"/>
                </a:endParaRPr>
              </a:p>
            </p:txBody>
          </p:sp>
        </p:grpSp>
        <p:pic>
          <p:nvPicPr>
            <p:cNvPr id="19" name="그림 18" descr="텍스트, 클립아트이(가) 표시된 사진&#10;&#10;자동 생성된 설명">
              <a:extLst>
                <a:ext uri="{FF2B5EF4-FFF2-40B4-BE49-F238E27FC236}">
                  <a16:creationId xmlns:a16="http://schemas.microsoft.com/office/drawing/2014/main" id="{9B59D12A-B547-4CC0-83F1-B4862864D8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593" t="14475" r="51947" b="14299"/>
            <a:stretch/>
          </p:blipFill>
          <p:spPr>
            <a:xfrm>
              <a:off x="4370123" y="2647560"/>
              <a:ext cx="1162577" cy="1174440"/>
            </a:xfrm>
            <a:prstGeom prst="ellipse">
              <a:avLst/>
            </a:prstGeom>
          </p:spPr>
        </p:pic>
      </p:grpSp>
      <p:grpSp>
        <p:nvGrpSpPr>
          <p:cNvPr id="15" name="그룹 1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6" name="직사각형 1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22" name="직사각형 2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Tree>
    <p:extLst>
      <p:ext uri="{BB962C8B-B14F-4D97-AF65-F5344CB8AC3E}">
        <p14:creationId xmlns:p14="http://schemas.microsoft.com/office/powerpoint/2010/main" val="165341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58B1BC1D-DFB7-4482-BA23-F01AD71B1BBE}"/>
              </a:ext>
            </a:extLst>
          </p:cNvPr>
          <p:cNvSpPr/>
          <p:nvPr/>
        </p:nvSpPr>
        <p:spPr>
          <a:xfrm>
            <a:off x="546895" y="1523719"/>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Bài</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tập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coding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số</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0402</a:t>
            </a:r>
          </a:p>
        </p:txBody>
      </p:sp>
      <p:grpSp>
        <p:nvGrpSpPr>
          <p:cNvPr id="14" name="그룹 13">
            <a:extLst>
              <a:ext uri="{FF2B5EF4-FFF2-40B4-BE49-F238E27FC236}">
                <a16:creationId xmlns:a16="http://schemas.microsoft.com/office/drawing/2014/main" id="{89389F5B-C631-40E2-A0AD-64E9BC6A0398}"/>
              </a:ext>
            </a:extLst>
          </p:cNvPr>
          <p:cNvGrpSpPr/>
          <p:nvPr/>
        </p:nvGrpSpPr>
        <p:grpSpPr>
          <a:xfrm>
            <a:off x="558798" y="2060849"/>
            <a:ext cx="8797129" cy="3960439"/>
            <a:chOff x="558798" y="2060849"/>
            <a:chExt cx="8797129" cy="3960439"/>
          </a:xfrm>
        </p:grpSpPr>
        <p:sp>
          <p:nvSpPr>
            <p:cNvPr id="17" name="직사각형 16">
              <a:extLst>
                <a:ext uri="{FF2B5EF4-FFF2-40B4-BE49-F238E27FC236}">
                  <a16:creationId xmlns:a16="http://schemas.microsoft.com/office/drawing/2014/main" id="{E659E664-BEF9-4E72-8ADA-0D58FC75DC48}"/>
                </a:ext>
              </a:extLst>
            </p:cNvPr>
            <p:cNvSpPr/>
            <p:nvPr/>
          </p:nvSpPr>
          <p:spPr>
            <a:xfrm>
              <a:off x="558799" y="2060849"/>
              <a:ext cx="8785225" cy="3960439"/>
            </a:xfrm>
            <a:prstGeom prst="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nvGrpSpPr>
            <p:cNvPr id="18" name="그룹 17">
              <a:extLst>
                <a:ext uri="{FF2B5EF4-FFF2-40B4-BE49-F238E27FC236}">
                  <a16:creationId xmlns:a16="http://schemas.microsoft.com/office/drawing/2014/main" id="{0DD4B737-2315-4597-AB00-1F8FF2E96D8A}"/>
                </a:ext>
              </a:extLst>
            </p:cNvPr>
            <p:cNvGrpSpPr/>
            <p:nvPr/>
          </p:nvGrpSpPr>
          <p:grpSpPr>
            <a:xfrm>
              <a:off x="558798" y="3945816"/>
              <a:ext cx="8797129" cy="576572"/>
              <a:chOff x="4778069" y="4391025"/>
              <a:chExt cx="2349160" cy="431802"/>
            </a:xfrm>
          </p:grpSpPr>
          <p:sp>
            <p:nvSpPr>
              <p:cNvPr id="20" name="직사각형 19">
                <a:extLst>
                  <a:ext uri="{FF2B5EF4-FFF2-40B4-BE49-F238E27FC236}">
                    <a16:creationId xmlns:a16="http://schemas.microsoft.com/office/drawing/2014/main" id="{179409A9-C8F4-4C49-8402-82EFD1CC7963}"/>
                  </a:ext>
                </a:extLst>
              </p:cNvPr>
              <p:cNvSpPr/>
              <p:nvPr/>
            </p:nvSpPr>
            <p:spPr>
              <a:xfrm>
                <a:off x="4778069" y="4391025"/>
                <a:ext cx="2349160" cy="431802"/>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a:bevelT w="0" h="6350"/>
                </a:sp3d>
              </a:bodyPr>
              <a:lstStyle/>
              <a:p>
                <a:pPr algn="ctr"/>
                <a:endParaRPr lang="ko-KR" altLang="en-US" sz="2000" dirty="0">
                  <a:latin typeface="SamsungOne-400" panose="020B0503030303020204" pitchFamily="34" charset="0"/>
                </a:endParaRPr>
              </a:p>
            </p:txBody>
          </p:sp>
          <p:sp>
            <p:nvSpPr>
              <p:cNvPr id="21" name="직사각형 133">
                <a:extLst>
                  <a:ext uri="{FF2B5EF4-FFF2-40B4-BE49-F238E27FC236}">
                    <a16:creationId xmlns:a16="http://schemas.microsoft.com/office/drawing/2014/main" id="{892DC872-EA64-4343-81E3-A130F25E19FB}"/>
                  </a:ext>
                </a:extLst>
              </p:cNvPr>
              <p:cNvSpPr/>
              <p:nvPr/>
            </p:nvSpPr>
            <p:spPr>
              <a:xfrm>
                <a:off x="4852511" y="4528466"/>
                <a:ext cx="2200275" cy="23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lgn="ctr"/>
                <a:r>
                  <a:rPr lang="vi-VN"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Làm theo các bước thực hành trong tệp </a:t>
                </a:r>
                <a:r>
                  <a:rPr lang="en-US"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'ex_0402.ipynb' </a:t>
                </a:r>
                <a:endParaRPr lang="ko-KR" altLang="en-US" sz="2000" dirty="0">
                  <a:solidFill>
                    <a:schemeClr val="bg1"/>
                  </a:solidFill>
                  <a:latin typeface="SamsungOne-700" panose="020B0803030303020204" pitchFamily="34" charset="0"/>
                  <a:ea typeface="Samsung Sharp Sans" pitchFamily="2" charset="0"/>
                  <a:cs typeface="iCiel Samsung Sharp Sans Bold" pitchFamily="2" charset="0"/>
                </a:endParaRPr>
              </a:p>
            </p:txBody>
          </p:sp>
        </p:grpSp>
        <p:pic>
          <p:nvPicPr>
            <p:cNvPr id="19" name="그림 18" descr="텍스트, 클립아트이(가) 표시된 사진&#10;&#10;자동 생성된 설명">
              <a:extLst>
                <a:ext uri="{FF2B5EF4-FFF2-40B4-BE49-F238E27FC236}">
                  <a16:creationId xmlns:a16="http://schemas.microsoft.com/office/drawing/2014/main" id="{9B59D12A-B547-4CC0-83F1-B4862864D8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593" t="14475" r="51947" b="14299"/>
            <a:stretch/>
          </p:blipFill>
          <p:spPr>
            <a:xfrm>
              <a:off x="4370123" y="2647560"/>
              <a:ext cx="1162577" cy="1174440"/>
            </a:xfrm>
            <a:prstGeom prst="ellipse">
              <a:avLst/>
            </a:prstGeom>
          </p:spPr>
        </p:pic>
      </p:grpSp>
      <p:grpSp>
        <p:nvGrpSpPr>
          <p:cNvPr id="15" name="그룹 1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6" name="직사각형 1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3.1.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K-means</a:t>
              </a:r>
              <a:endParaRPr lang="ko-KR" altLang="en-US" dirty="0">
                <a:solidFill>
                  <a:schemeClr val="bg1"/>
                </a:solidFill>
                <a:latin typeface="iCiel Samsung Sharp Sans Medium" pitchFamily="2" charset="0"/>
                <a:cs typeface="iCiel Samsung Sharp Sans Medium" pitchFamily="2" charset="0"/>
              </a:endParaRPr>
            </a:p>
          </p:txBody>
        </p:sp>
        <p:sp>
          <p:nvSpPr>
            <p:cNvPr id="22" name="직사각형 2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Tree>
    <p:extLst>
      <p:ext uri="{BB962C8B-B14F-4D97-AF65-F5344CB8AC3E}">
        <p14:creationId xmlns:p14="http://schemas.microsoft.com/office/powerpoint/2010/main" val="3547965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33">
            <a:extLst>
              <a:ext uri="{FF2B5EF4-FFF2-40B4-BE49-F238E27FC236}">
                <a16:creationId xmlns:a16="http://schemas.microsoft.com/office/drawing/2014/main" id="{551F01E8-8777-4A7B-AD71-63E7C805C68C}"/>
              </a:ext>
            </a:extLst>
          </p:cNvPr>
          <p:cNvSpPr/>
          <p:nvPr/>
        </p:nvSpPr>
        <p:spPr>
          <a:xfrm>
            <a:off x="989683" y="3133792"/>
            <a:ext cx="891314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Phân</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cụm</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không</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phân</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cấp</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3.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sp>
        <p:nvSpPr>
          <p:cNvPr id="23" name="직사각형 22">
            <a:extLst>
              <a:ext uri="{FF2B5EF4-FFF2-40B4-BE49-F238E27FC236}">
                <a16:creationId xmlns:a16="http://schemas.microsoft.com/office/drawing/2014/main" id="{8CEA84EE-1CFD-4B57-A1C8-06A1AB4ACA44}"/>
              </a:ext>
            </a:extLst>
          </p:cNvPr>
          <p:cNvSpPr/>
          <p:nvPr/>
        </p:nvSpPr>
        <p:spPr>
          <a:xfrm>
            <a:off x="1234128" y="3924711"/>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3.1.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Phân</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cụm</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K-means</a:t>
            </a:r>
          </a:p>
        </p:txBody>
      </p:sp>
      <p:sp>
        <p:nvSpPr>
          <p:cNvPr id="24" name="직사각형 23">
            <a:extLst>
              <a:ext uri="{FF2B5EF4-FFF2-40B4-BE49-F238E27FC236}">
                <a16:creationId xmlns:a16="http://schemas.microsoft.com/office/drawing/2014/main" id="{490AEC04-CD1D-4B88-858B-CBB56559D797}"/>
              </a:ext>
            </a:extLst>
          </p:cNvPr>
          <p:cNvSpPr/>
          <p:nvPr/>
        </p:nvSpPr>
        <p:spPr>
          <a:xfrm>
            <a:off x="1051307" y="3923538"/>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26" name="직사각형 25">
            <a:extLst>
              <a:ext uri="{FF2B5EF4-FFF2-40B4-BE49-F238E27FC236}">
                <a16:creationId xmlns:a16="http://schemas.microsoft.com/office/drawing/2014/main" id="{475B5DE5-347D-4119-80E7-2377740127D9}"/>
              </a:ext>
            </a:extLst>
          </p:cNvPr>
          <p:cNvSpPr/>
          <p:nvPr/>
        </p:nvSpPr>
        <p:spPr>
          <a:xfrm>
            <a:off x="1234128" y="4354408"/>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vi-VN" altLang="ko-KR" sz="1799" dirty="0">
                <a:solidFill>
                  <a:prstClr val="black">
                    <a:lumMod val="75000"/>
                    <a:lumOff val="25000"/>
                  </a:prstClr>
                </a:solidFill>
                <a:latin typeface="SamsungOne-700" panose="020B0803030303020204" pitchFamily="34" charset="0"/>
                <a:ea typeface="SamsungOne-700" panose="020B0803030303020204" pitchFamily="34" charset="0"/>
              </a:rPr>
              <a:t>3.2. Các phương pháp phân cụm khác</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51307" y="4353234"/>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Tree>
    <p:extLst>
      <p:ext uri="{BB962C8B-B14F-4D97-AF65-F5344CB8AC3E}">
        <p14:creationId xmlns:p14="http://schemas.microsoft.com/office/powerpoint/2010/main" val="3033593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Các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phương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pháp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khác</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90238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solidFill>
                  <a:latin typeface="SamsungOne-400" panose="020B0503030303020204" pitchFamily="34" charset="0"/>
                  <a:ea typeface="SamsungOne-700" panose="020B0803030303020204" pitchFamily="34" charset="0"/>
                </a:rPr>
                <a:t>Phân</a:t>
              </a:r>
              <a:r>
                <a:rPr lang="en-US" altLang="ko-KR" sz="1400" dirty="0">
                  <a:solidFill>
                    <a:schemeClr val="tx1"/>
                  </a:solidFill>
                  <a:latin typeface="SamsungOne-400" panose="020B0503030303020204" pitchFamily="34" charset="0"/>
                  <a:ea typeface="SamsungOne-700" panose="020B0803030303020204" pitchFamily="34" charset="0"/>
                </a:rPr>
                <a:t> </a:t>
              </a:r>
              <a:r>
                <a:rPr lang="en-US" altLang="ko-KR" sz="1400" dirty="0" err="1">
                  <a:solidFill>
                    <a:schemeClr val="tx1"/>
                  </a:solidFill>
                  <a:latin typeface="SamsungOne-400" panose="020B0503030303020204" pitchFamily="34" charset="0"/>
                  <a:ea typeface="SamsungOne-700" panose="020B0803030303020204" pitchFamily="34" charset="0"/>
                </a:rPr>
                <a:t>cụm</a:t>
              </a:r>
              <a:r>
                <a:rPr lang="en-US" altLang="ko-KR" sz="1400" dirty="0">
                  <a:solidFill>
                    <a:schemeClr val="tx1"/>
                  </a:solidFill>
                  <a:latin typeface="SamsungOne-400" panose="020B0503030303020204" pitchFamily="34" charset="0"/>
                  <a:ea typeface="SamsungOne-700" panose="020B0803030303020204" pitchFamily="34" charset="0"/>
                </a:rPr>
                <a:t> K-</a:t>
              </a:r>
              <a:r>
                <a:rPr lang="en-US" altLang="ko-KR" sz="1400" dirty="0" err="1">
                  <a:solidFill>
                    <a:schemeClr val="tx1"/>
                  </a:solidFill>
                  <a:latin typeface="SamsungOne-400" panose="020B0503030303020204" pitchFamily="34" charset="0"/>
                  <a:ea typeface="SamsungOne-700" panose="020B0803030303020204" pitchFamily="34" charset="0"/>
                </a:rPr>
                <a:t>Medioids</a:t>
              </a:r>
              <a:endParaRPr lang="en-US" altLang="ko-KR" sz="1400" dirty="0">
                <a:solidFill>
                  <a:schemeClr val="tx1"/>
                </a:solidFill>
                <a:latin typeface="SamsungOne-400" panose="020B0503030303020204" pitchFamily="34" charset="0"/>
                <a:ea typeface="SamsungOne-400" panose="020B0503030303020204" pitchFamily="34" charset="0"/>
              </a:endParaRP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602401" y="2066913"/>
            <a:ext cx="8632825" cy="745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Đây là phiên bản nâng cao của phương pháp phân cụm K-means và nó sử dụng tất cả các loại thước đo độ tương tự và không tương tự. Phân cụm K-Medoids thuận lợi cho xử lý nhiễu hoặc ngoại lệ vì nó chỉ định trung tâm cụm bằng cách sử dụng các giá trị tập dữ liệu thực thay vì các dấu chấm ngẫu nhiên trên tọa độ mặt phẳng.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3" name="그룹 12">
            <a:extLst>
              <a:ext uri="{FF2B5EF4-FFF2-40B4-BE49-F238E27FC236}">
                <a16:creationId xmlns:a16="http://schemas.microsoft.com/office/drawing/2014/main" id="{D15585C6-1FC8-4615-9C4A-E22A876A6B6D}"/>
              </a:ext>
            </a:extLst>
          </p:cNvPr>
          <p:cNvGrpSpPr/>
          <p:nvPr/>
        </p:nvGrpSpPr>
        <p:grpSpPr>
          <a:xfrm>
            <a:off x="559817" y="2924944"/>
            <a:ext cx="8783192" cy="215444"/>
            <a:chOff x="559817" y="2136914"/>
            <a:chExt cx="8783192" cy="215444"/>
          </a:xfrm>
        </p:grpSpPr>
        <p:sp>
          <p:nvSpPr>
            <p:cNvPr id="14" name="직사각형 1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5" name="직사각형 14">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DBSCAN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cụm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ứng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dụng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không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gian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dựa</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trên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có</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tiếng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ồn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6" name="직사각형 15">
            <a:extLst>
              <a:ext uri="{FF2B5EF4-FFF2-40B4-BE49-F238E27FC236}">
                <a16:creationId xmlns:a16="http://schemas.microsoft.com/office/drawing/2014/main" id="{D8BF98C4-B566-4812-B5F0-560CFBA969E7}"/>
              </a:ext>
            </a:extLst>
          </p:cNvPr>
          <p:cNvSpPr/>
          <p:nvPr/>
        </p:nvSpPr>
        <p:spPr>
          <a:xfrm>
            <a:off x="594916" y="3227427"/>
            <a:ext cx="8632825" cy="745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Trong khi phương pháp phân cụm K-means tính toán giá trị trung bình của K-cụm và khoảng cách giữa mỗi điểm dữ liệu để phân cụm, thì DBSCAN áp dụng mật độ để tạo cùng một nhóm tập dữ liệu được liên kết với mật độ không đổi. Đó là một phương pháp phân cụm thuận lợi để xác định nhiễu và ngoại lệ.</a:t>
            </a:r>
            <a:endParaRPr lang="ko-KR" altLang="en-US"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7" name="그룹 16">
            <a:extLst>
              <a:ext uri="{FF2B5EF4-FFF2-40B4-BE49-F238E27FC236}">
                <a16:creationId xmlns:a16="http://schemas.microsoft.com/office/drawing/2014/main" id="{D15585C6-1FC8-4615-9C4A-E22A876A6B6D}"/>
              </a:ext>
            </a:extLst>
          </p:cNvPr>
          <p:cNvGrpSpPr/>
          <p:nvPr/>
        </p:nvGrpSpPr>
        <p:grpSpPr>
          <a:xfrm>
            <a:off x="558924" y="4163567"/>
            <a:ext cx="8783192" cy="215444"/>
            <a:chOff x="559817" y="2136914"/>
            <a:chExt cx="8783192" cy="215444"/>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9" name="직사각형 1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Mô</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hình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hỗn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hợp</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Gaussian</a:t>
              </a:r>
              <a:endParaRPr lang="ko-KR" altLang="en-US"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20" name="직사각형 19">
            <a:extLst>
              <a:ext uri="{FF2B5EF4-FFF2-40B4-BE49-F238E27FC236}">
                <a16:creationId xmlns:a16="http://schemas.microsoft.com/office/drawing/2014/main" id="{D8BF98C4-B566-4812-B5F0-560CFBA969E7}"/>
              </a:ext>
            </a:extLst>
          </p:cNvPr>
          <p:cNvSpPr/>
          <p:nvPr/>
        </p:nvSpPr>
        <p:spPr>
          <a:xfrm>
            <a:off x="702047" y="4466050"/>
            <a:ext cx="8632825" cy="545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tích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dựa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xác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suất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dự</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đoán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tham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sử</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dụng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thuật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toán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EM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Tối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hóa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vọng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hoặc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MCMC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Chuỗi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Markov Monte Carlo).</a:t>
            </a:r>
            <a:endParaRPr lang="ko-KR" altLang="en-US"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3232366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không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gian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dựa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trên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mật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độ</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của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các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ứng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dụng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có</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tiếng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ồn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(DBSCAN)</a:t>
            </a: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230545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702940" y="2607938"/>
            <a:ext cx="8632825" cy="1550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Thuật toán phổ biến nhất trong phân cụm mật độ là Thuật toán phân cụm ứng dụng không gian dựa trên mật độ có nhiễu (DBSCAN). Tương tự như phân cụm K-means, phân cụm DBSCAN bị ảnh hưởng bởi phân phối dữ liệu.</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Trong khi phân cụm K-means tạo các cụm theo phân phối bằng cách sử dụng dữ liệu tiêu chuẩn, phân cụm DBSCAN bị ảnh hưởng bởi mật độ của từng dữ liệu. Nói cách khác, nó giả định rằng dữ liệu được đưa vào cùng một cụm sẽ có mật độ cao.</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Chúng ta sẽ xem cách DBSCAN xác định mật độ.</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2923847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Về</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70" name="직사각형 69">
            <a:extLst>
              <a:ext uri="{FF2B5EF4-FFF2-40B4-BE49-F238E27FC236}">
                <a16:creationId xmlns:a16="http://schemas.microsoft.com/office/drawing/2014/main" id="{D8BF98C4-B566-4812-B5F0-560CFBA969E7}"/>
              </a:ext>
            </a:extLst>
          </p:cNvPr>
          <p:cNvSpPr/>
          <p:nvPr/>
        </p:nvSpPr>
        <p:spPr>
          <a:xfrm>
            <a:off x="702940" y="1730194"/>
            <a:ext cx="8632825"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Đây là một thuật toán học không giám sát: chỉ có các biến.</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Được phát triển vào năm 1996.</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Cho phép phân cụm dựa trên mật độ.</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3" name="그룹 12">
            <a:extLst>
              <a:ext uri="{FF2B5EF4-FFF2-40B4-BE49-F238E27FC236}">
                <a16:creationId xmlns:a16="http://schemas.microsoft.com/office/drawing/2014/main" id="{D15585C6-1FC8-4615-9C4A-E22A876A6B6D}"/>
              </a:ext>
            </a:extLst>
          </p:cNvPr>
          <p:cNvGrpSpPr/>
          <p:nvPr/>
        </p:nvGrpSpPr>
        <p:grpSpPr>
          <a:xfrm>
            <a:off x="559817" y="2810442"/>
            <a:ext cx="8783192" cy="215444"/>
            <a:chOff x="559817" y="2136914"/>
            <a:chExt cx="8783192" cy="215444"/>
          </a:xfrm>
        </p:grpSpPr>
        <p:sp>
          <p:nvSpPr>
            <p:cNvPr id="14" name="직사각형 1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5" name="직사각형 14">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Ư</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u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16" name="직사각형 15">
            <a:extLst>
              <a:ext uri="{FF2B5EF4-FFF2-40B4-BE49-F238E27FC236}">
                <a16:creationId xmlns:a16="http://schemas.microsoft.com/office/drawing/2014/main" id="{D8BF98C4-B566-4812-B5F0-560CFBA969E7}"/>
              </a:ext>
            </a:extLst>
          </p:cNvPr>
          <p:cNvSpPr/>
          <p:nvPr/>
        </p:nvSpPr>
        <p:spPr>
          <a:xfrm>
            <a:off x="702940" y="3112925"/>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đưa ra những cấu trúc mà phân cụm k-means và phân cụm theo cấp bậc không làm được. </a:t>
            </a:r>
          </a:p>
        </p:txBody>
      </p:sp>
      <p:grpSp>
        <p:nvGrpSpPr>
          <p:cNvPr id="17" name="그룹 16">
            <a:extLst>
              <a:ext uri="{FF2B5EF4-FFF2-40B4-BE49-F238E27FC236}">
                <a16:creationId xmlns:a16="http://schemas.microsoft.com/office/drawing/2014/main" id="{D15585C6-1FC8-4615-9C4A-E22A876A6B6D}"/>
              </a:ext>
            </a:extLst>
          </p:cNvPr>
          <p:cNvGrpSpPr/>
          <p:nvPr/>
        </p:nvGrpSpPr>
        <p:grpSpPr>
          <a:xfrm>
            <a:off x="558924" y="3688897"/>
            <a:ext cx="8783192" cy="215444"/>
            <a:chOff x="559817" y="2136914"/>
            <a:chExt cx="8783192" cy="215444"/>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19" name="직사각형 1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Nhược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0" name="직사각형 19">
            <a:extLst>
              <a:ext uri="{FF2B5EF4-FFF2-40B4-BE49-F238E27FC236}">
                <a16:creationId xmlns:a16="http://schemas.microsoft.com/office/drawing/2014/main" id="{D8BF98C4-B566-4812-B5F0-560CFBA969E7}"/>
              </a:ext>
            </a:extLst>
          </p:cNvPr>
          <p:cNvSpPr/>
          <p:nvPr/>
        </p:nvSpPr>
        <p:spPr>
          <a:xfrm>
            <a:off x="702047" y="399138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xác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định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siêu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tham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srgbClr val="193EB0"/>
                </a:solidFill>
                <a:latin typeface="SamsungOne-400" panose="020B0503030303020204" pitchFamily="34" charset="0"/>
                <a:ea typeface="SamsungOne-400" panose="020B0503030303020204" pitchFamily="34" charset="0"/>
              </a:rPr>
              <a:t> eps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400" panose="020B0503030303020204" pitchFamily="34" charset="0"/>
                <a:ea typeface="SamsungOne-400" panose="020B0503030303020204" pitchFamily="34" charset="0"/>
              </a:rPr>
              <a:t>minPts</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Khó lấy được cụm ổn định nếu các vùng dày đặc bị chồng chéo nhau.</a:t>
            </a:r>
          </a:p>
        </p:txBody>
      </p:sp>
    </p:spTree>
    <p:extLst>
      <p:ext uri="{BB962C8B-B14F-4D97-AF65-F5344CB8AC3E}">
        <p14:creationId xmlns:p14="http://schemas.microsoft.com/office/powerpoint/2010/main" val="3122613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8745"/>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sp>
        <p:nvSpPr>
          <p:cNvPr id="37" name="직사각형 36">
            <a:extLst>
              <a:ext uri="{FF2B5EF4-FFF2-40B4-BE49-F238E27FC236}">
                <a16:creationId xmlns:a16="http://schemas.microsoft.com/office/drawing/2014/main" id="{D8BF98C4-B566-4812-B5F0-560CFBA969E7}"/>
              </a:ext>
            </a:extLst>
          </p:cNvPr>
          <p:cNvSpPr/>
          <p:nvPr/>
        </p:nvSpPr>
        <p:spPr>
          <a:xfrm>
            <a:off x="702940" y="3356992"/>
            <a:ext cx="8632825"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1) Giả sử các quan sát được phân bổ như hình (a).</a:t>
            </a:r>
          </a:p>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2) Từ một điểm, đếm các điểm nằm trong bán kính </a:t>
            </a:r>
            <a:r>
              <a:rPr lang="vi-VN" altLang="ko-KR" sz="1300" dirty="0">
                <a:solidFill>
                  <a:srgbClr val="193EB0"/>
                </a:solidFill>
                <a:latin typeface="SamsungOne-400" panose="020B0503030303020204" pitchFamily="34" charset="0"/>
                <a:ea typeface="SamsungOne-400" panose="020B0503030303020204" pitchFamily="34" charset="0"/>
              </a:rPr>
              <a:t>eps</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và nhìn xung quanh: (b).</a:t>
            </a:r>
          </a:p>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3) Nếu có nhiều hơn </a:t>
            </a:r>
            <a:r>
              <a:rPr lang="vi-VN" altLang="ko-KR" sz="1300" dirty="0">
                <a:solidFill>
                  <a:srgbClr val="193EB0"/>
                </a:solidFill>
                <a:latin typeface="SamsungOne-400" panose="020B0503030303020204" pitchFamily="34" charset="0"/>
                <a:ea typeface="SamsungOne-400" panose="020B0503030303020204" pitchFamily="34" charset="0"/>
              </a:rPr>
              <a:t>minPts</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 điểm nằm trong hình tròn, gom chúng vào cùng một cụm: (b).</a:t>
            </a:r>
          </a:p>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4) Sau đó chuyển sang điểm tiếp theo và lặp lại từ bước 2) tới khi gom hết các điểm còn lại: (c)~(d).</a:t>
            </a:r>
          </a:p>
          <a:p>
            <a:pPr>
              <a:spcAft>
                <a:spcPts val="800"/>
              </a:spcAft>
              <a:buClr>
                <a:srgbClr val="193EB0"/>
              </a:buClr>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5) Chuyển tới một điểm khác chưa được phân cụm. Lặp lại từ bước 2): (e). </a:t>
            </a:r>
          </a:p>
        </p:txBody>
      </p:sp>
      <p:grpSp>
        <p:nvGrpSpPr>
          <p:cNvPr id="21" name="그룹 20">
            <a:extLst>
              <a:ext uri="{FF2B5EF4-FFF2-40B4-BE49-F238E27FC236}">
                <a16:creationId xmlns:a16="http://schemas.microsoft.com/office/drawing/2014/main" id="{E6C5FF09-1EE6-4E10-837B-335E801D89D9}"/>
              </a:ext>
            </a:extLst>
          </p:cNvPr>
          <p:cNvGrpSpPr/>
          <p:nvPr/>
        </p:nvGrpSpPr>
        <p:grpSpPr>
          <a:xfrm>
            <a:off x="708578" y="1988840"/>
            <a:ext cx="8635448" cy="894079"/>
            <a:chOff x="838200" y="2011185"/>
            <a:chExt cx="10431169" cy="1080000"/>
          </a:xfrm>
        </p:grpSpPr>
        <p:pic>
          <p:nvPicPr>
            <p:cNvPr id="22" name="그림 21">
              <a:extLst>
                <a:ext uri="{FF2B5EF4-FFF2-40B4-BE49-F238E27FC236}">
                  <a16:creationId xmlns:a16="http://schemas.microsoft.com/office/drawing/2014/main" id="{8732164D-3B3D-4A8C-ACD6-AB0119F20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011185"/>
              <a:ext cx="1855096" cy="1080000"/>
            </a:xfrm>
            <a:prstGeom prst="rect">
              <a:avLst/>
            </a:prstGeom>
          </p:spPr>
        </p:pic>
        <p:pic>
          <p:nvPicPr>
            <p:cNvPr id="23" name="그림 22">
              <a:extLst>
                <a:ext uri="{FF2B5EF4-FFF2-40B4-BE49-F238E27FC236}">
                  <a16:creationId xmlns:a16="http://schemas.microsoft.com/office/drawing/2014/main" id="{59FA5027-70C1-43BA-98AC-EC807C3F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7371" y="2011185"/>
              <a:ext cx="1855096" cy="1080000"/>
            </a:xfrm>
            <a:prstGeom prst="rect">
              <a:avLst/>
            </a:prstGeom>
          </p:spPr>
        </p:pic>
        <p:pic>
          <p:nvPicPr>
            <p:cNvPr id="24" name="그림 23">
              <a:extLst>
                <a:ext uri="{FF2B5EF4-FFF2-40B4-BE49-F238E27FC236}">
                  <a16:creationId xmlns:a16="http://schemas.microsoft.com/office/drawing/2014/main" id="{DD845DF6-4115-4126-ACAB-C7C6239C1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1014" y="2011185"/>
              <a:ext cx="1856701" cy="1080000"/>
            </a:xfrm>
            <a:prstGeom prst="rect">
              <a:avLst/>
            </a:prstGeom>
          </p:spPr>
        </p:pic>
        <p:pic>
          <p:nvPicPr>
            <p:cNvPr id="25" name="그림 24">
              <a:extLst>
                <a:ext uri="{FF2B5EF4-FFF2-40B4-BE49-F238E27FC236}">
                  <a16:creationId xmlns:a16="http://schemas.microsoft.com/office/drawing/2014/main" id="{73BB6147-EE4A-4D29-92EE-06E61EC97C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6262" y="2011185"/>
              <a:ext cx="1859464" cy="1080000"/>
            </a:xfrm>
            <a:prstGeom prst="rect">
              <a:avLst/>
            </a:prstGeom>
          </p:spPr>
        </p:pic>
        <p:pic>
          <p:nvPicPr>
            <p:cNvPr id="26" name="그림 25">
              <a:extLst>
                <a:ext uri="{FF2B5EF4-FFF2-40B4-BE49-F238E27FC236}">
                  <a16:creationId xmlns:a16="http://schemas.microsoft.com/office/drawing/2014/main" id="{BD0B1606-BF8B-482E-93D5-F987EF059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14273" y="2011185"/>
              <a:ext cx="1855096" cy="1080000"/>
            </a:xfrm>
            <a:prstGeom prst="rect">
              <a:avLst/>
            </a:prstGeom>
          </p:spPr>
        </p:pic>
      </p:grpSp>
      <p:sp>
        <p:nvSpPr>
          <p:cNvPr id="30" name="TextBox 29">
            <a:extLst>
              <a:ext uri="{FF2B5EF4-FFF2-40B4-BE49-F238E27FC236}">
                <a16:creationId xmlns:a16="http://schemas.microsoft.com/office/drawing/2014/main" id="{CAFE909D-C35A-4E87-A076-E90F291B616B}"/>
              </a:ext>
            </a:extLst>
          </p:cNvPr>
          <p:cNvSpPr txBox="1"/>
          <p:nvPr/>
        </p:nvSpPr>
        <p:spPr>
          <a:xfrm>
            <a:off x="1163036" y="2884203"/>
            <a:ext cx="626826" cy="3611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(a)</a:t>
            </a:r>
            <a:endParaRPr lang="ko-KR" altLang="en-US" dirty="0">
              <a:solidFill>
                <a:srgbClr val="193EB0"/>
              </a:solidFill>
            </a:endParaRPr>
          </a:p>
        </p:txBody>
      </p:sp>
      <p:sp>
        <p:nvSpPr>
          <p:cNvPr id="31" name="TextBox 30">
            <a:extLst>
              <a:ext uri="{FF2B5EF4-FFF2-40B4-BE49-F238E27FC236}">
                <a16:creationId xmlns:a16="http://schemas.microsoft.com/office/drawing/2014/main" id="{A99229A8-2630-48E6-9A31-79D18B7EE317}"/>
              </a:ext>
            </a:extLst>
          </p:cNvPr>
          <p:cNvSpPr txBox="1"/>
          <p:nvPr/>
        </p:nvSpPr>
        <p:spPr>
          <a:xfrm>
            <a:off x="2937963" y="2937369"/>
            <a:ext cx="626826" cy="25479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(b)</a:t>
            </a:r>
            <a:endParaRPr lang="ko-KR" altLang="en-US" dirty="0">
              <a:solidFill>
                <a:srgbClr val="193EB0"/>
              </a:solidFill>
            </a:endParaRPr>
          </a:p>
        </p:txBody>
      </p:sp>
      <p:sp>
        <p:nvSpPr>
          <p:cNvPr id="32" name="TextBox 31">
            <a:extLst>
              <a:ext uri="{FF2B5EF4-FFF2-40B4-BE49-F238E27FC236}">
                <a16:creationId xmlns:a16="http://schemas.microsoft.com/office/drawing/2014/main" id="{0ED8A292-4080-49C0-8415-4EF45D182E2A}"/>
              </a:ext>
            </a:extLst>
          </p:cNvPr>
          <p:cNvSpPr txBox="1"/>
          <p:nvPr/>
        </p:nvSpPr>
        <p:spPr>
          <a:xfrm>
            <a:off x="4712890" y="2937369"/>
            <a:ext cx="626826" cy="25479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(c)</a:t>
            </a:r>
            <a:endParaRPr lang="ko-KR" altLang="en-US" dirty="0">
              <a:solidFill>
                <a:srgbClr val="193EB0"/>
              </a:solidFill>
            </a:endParaRPr>
          </a:p>
        </p:txBody>
      </p:sp>
      <p:sp>
        <p:nvSpPr>
          <p:cNvPr id="33" name="TextBox 32">
            <a:extLst>
              <a:ext uri="{FF2B5EF4-FFF2-40B4-BE49-F238E27FC236}">
                <a16:creationId xmlns:a16="http://schemas.microsoft.com/office/drawing/2014/main" id="{7BAFC8B8-3418-465A-AA6C-7D3BE1DAFE71}"/>
              </a:ext>
            </a:extLst>
          </p:cNvPr>
          <p:cNvSpPr txBox="1"/>
          <p:nvPr/>
        </p:nvSpPr>
        <p:spPr>
          <a:xfrm>
            <a:off x="6487817" y="2937369"/>
            <a:ext cx="626826" cy="25479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(d)</a:t>
            </a:r>
            <a:endParaRPr lang="ko-KR" altLang="en-US" dirty="0">
              <a:solidFill>
                <a:srgbClr val="193EB0"/>
              </a:solidFill>
            </a:endParaRPr>
          </a:p>
        </p:txBody>
      </p:sp>
      <p:sp>
        <p:nvSpPr>
          <p:cNvPr id="34" name="TextBox 33">
            <a:extLst>
              <a:ext uri="{FF2B5EF4-FFF2-40B4-BE49-F238E27FC236}">
                <a16:creationId xmlns:a16="http://schemas.microsoft.com/office/drawing/2014/main" id="{80116F5E-2820-4597-99AD-C5DADCE2B215}"/>
              </a:ext>
            </a:extLst>
          </p:cNvPr>
          <p:cNvSpPr txBox="1"/>
          <p:nvPr/>
        </p:nvSpPr>
        <p:spPr>
          <a:xfrm>
            <a:off x="8262742" y="2937369"/>
            <a:ext cx="626826" cy="25479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solidFill>
                  <a:srgbClr val="193EB0"/>
                </a:solidFill>
              </a:rPr>
              <a:t>(e)</a:t>
            </a:r>
            <a:endParaRPr lang="ko-KR" altLang="en-US" dirty="0">
              <a:solidFill>
                <a:srgbClr val="193EB0"/>
              </a:solidFill>
            </a:endParaRPr>
          </a:p>
        </p:txBody>
      </p:sp>
      <p:sp>
        <p:nvSpPr>
          <p:cNvPr id="35" name="오른쪽 화살표 34"/>
          <p:cNvSpPr/>
          <p:nvPr/>
        </p:nvSpPr>
        <p:spPr>
          <a:xfrm>
            <a:off x="2225181" y="2371265"/>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36" name="오른쪽 화살표 35"/>
          <p:cNvSpPr/>
          <p:nvPr/>
        </p:nvSpPr>
        <p:spPr>
          <a:xfrm>
            <a:off x="4006698" y="2371265"/>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44" name="오른쪽 화살표 43"/>
          <p:cNvSpPr/>
          <p:nvPr/>
        </p:nvSpPr>
        <p:spPr>
          <a:xfrm>
            <a:off x="5799838" y="2371265"/>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sp>
        <p:nvSpPr>
          <p:cNvPr id="45" name="오른쪽 화살표 44"/>
          <p:cNvSpPr/>
          <p:nvPr/>
        </p:nvSpPr>
        <p:spPr>
          <a:xfrm>
            <a:off x="7552629" y="2371265"/>
            <a:ext cx="238167" cy="167045"/>
          </a:xfrm>
          <a:prstGeom prst="rightArrow">
            <a:avLst/>
          </a:prstGeom>
          <a:gradFill flip="none" rotWithShape="1">
            <a:gsLst>
              <a:gs pos="100000">
                <a:srgbClr val="FF0000"/>
              </a:gs>
              <a:gs pos="0">
                <a:srgbClr val="FF0000">
                  <a:alpha val="0"/>
                </a:srgbClr>
              </a:gs>
            </a:gsLst>
            <a:lin ang="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noAutofit/>
            <a:scene3d>
              <a:camera prst="orthographicFront"/>
              <a:lightRig rig="threePt" dir="t"/>
            </a:scene3d>
            <a:sp3d extrusionH="12700">
              <a:bevelT w="0"/>
              <a:contourClr>
                <a:schemeClr val="bg1"/>
              </a:contourClr>
            </a:sp3d>
          </a:bodyPr>
          <a:lstStyle/>
          <a:p>
            <a:pPr algn="ctr" defTabSz="705455">
              <a:lnSpc>
                <a:spcPct val="110000"/>
              </a:lnSpc>
              <a:buClr>
                <a:srgbClr val="F06325"/>
              </a:buClr>
              <a:buSzPct val="80000"/>
            </a:pPr>
            <a:endParaRPr lang="ko-KR" altLang="en-US" sz="2467">
              <a:solidFill>
                <a:schemeClr val="bg1"/>
              </a:solidFill>
              <a:latin typeface="KoPub돋움체 Medium" panose="02020603020101020101" pitchFamily="18" charset="-127"/>
              <a:ea typeface="KoPub돋움체 Medium" panose="02020603020101020101" pitchFamily="18" charset="-127"/>
              <a:cs typeface="Arial" charset="0"/>
            </a:endParaRPr>
          </a:p>
        </p:txBody>
      </p:sp>
      <p:grpSp>
        <p:nvGrpSpPr>
          <p:cNvPr id="38" name="그룹 3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9" name="직사각형 38">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40" name="직사각형 39">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Tree>
    <p:extLst>
      <p:ext uri="{BB962C8B-B14F-4D97-AF65-F5344CB8AC3E}">
        <p14:creationId xmlns:p14="http://schemas.microsoft.com/office/powerpoint/2010/main" val="426456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880336"/>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Khái</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niệm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học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không</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giám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sát</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2152399"/>
            <a:ext cx="8632825" cy="1048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Đây là một kỹ thuật học máy chỉ được thực hiện nếu một loạt các biến như </a:t>
            </a:r>
            <a:r>
              <a:rPr lang="ko-KR" altLang="vi-VN" sz="1300" dirty="0">
                <a:solidFill>
                  <a:schemeClr val="tx1"/>
                </a:solidFill>
                <a:latin typeface="SamsungOne-400" panose="020B0503030303020204" pitchFamily="34" charset="0"/>
              </a:rPr>
              <a:t>𝑥</a:t>
            </a:r>
            <a:r>
              <a:rPr lang="vi-VN" altLang="ko-KR" sz="1300" dirty="0">
                <a:solidFill>
                  <a:schemeClr val="tx1"/>
                </a:solidFill>
                <a:latin typeface="SamsungOne-400" panose="020B0503030303020204" pitchFamily="34" charset="0"/>
              </a:rPr>
              <a:t>_1,</a:t>
            </a:r>
            <a:r>
              <a:rPr lang="ko-KR" altLang="vi-VN" sz="1300" dirty="0">
                <a:solidFill>
                  <a:schemeClr val="tx1"/>
                </a:solidFill>
                <a:latin typeface="SamsungOne-400" panose="020B0503030303020204" pitchFamily="34" charset="0"/>
              </a:rPr>
              <a:t>𝑥</a:t>
            </a:r>
            <a:r>
              <a:rPr lang="vi-VN" altLang="ko-KR" sz="1300" dirty="0">
                <a:solidFill>
                  <a:schemeClr val="tx1"/>
                </a:solidFill>
                <a:latin typeface="SamsungOne-400" panose="020B0503030303020204" pitchFamily="34" charset="0"/>
              </a:rPr>
              <a:t>_(2," " ) </a:t>
            </a:r>
            <a:r>
              <a:rPr lang="ko-KR" altLang="vi-VN" sz="1300" dirty="0">
                <a:solidFill>
                  <a:schemeClr val="tx1"/>
                </a:solidFill>
                <a:latin typeface="SamsungOne-400" panose="020B0503030303020204" pitchFamily="34" charset="0"/>
              </a:rPr>
              <a:t>𝑥</a:t>
            </a:r>
            <a:r>
              <a:rPr lang="vi-VN" altLang="ko-KR" sz="1300" dirty="0">
                <a:solidFill>
                  <a:schemeClr val="tx1"/>
                </a:solidFill>
                <a:latin typeface="SamsungOne-400" panose="020B0503030303020204" pitchFamily="34" charset="0"/>
              </a:rPr>
              <a:t>_3, … </a:t>
            </a:r>
            <a:r>
              <a:rPr lang="ko-KR" altLang="vi-VN" sz="1300" dirty="0">
                <a:solidFill>
                  <a:schemeClr val="tx1"/>
                </a:solidFill>
                <a:latin typeface="SamsungOne-400" panose="020B0503030303020204" pitchFamily="34" charset="0"/>
              </a:rPr>
              <a:t>𝑥</a:t>
            </a:r>
            <a:r>
              <a:rPr lang="vi-VN" altLang="ko-KR" sz="1300" dirty="0">
                <a:solidFill>
                  <a:schemeClr val="tx1"/>
                </a:solidFill>
                <a:latin typeface="SamsungOne-400" panose="020B0503030303020204" pitchFamily="34" charset="0"/>
              </a:rPr>
              <a:t>_</a:t>
            </a:r>
            <a:r>
              <a:rPr lang="ko-KR" altLang="vi-VN" sz="1300" dirty="0">
                <a:solidFill>
                  <a:schemeClr val="tx1"/>
                </a:solidFill>
                <a:latin typeface="SamsungOne-400" panose="020B0503030303020204" pitchFamily="34" charset="0"/>
              </a:rPr>
              <a:t>𝑝 </a:t>
            </a:r>
            <a:r>
              <a:rPr lang="vi-VN" altLang="ko-KR" sz="1300" dirty="0">
                <a:solidFill>
                  <a:schemeClr val="tx1"/>
                </a:solidFill>
                <a:latin typeface="SamsungOne-400" panose="020B0503030303020204" pitchFamily="34" charset="0"/>
              </a:rPr>
              <a:t>được đưa ra mà không có bất kỳ biến mục tiêu nào (hoặc biến phản hồi Y) trong tập dữ liệu.</a:t>
            </a:r>
          </a:p>
          <a:p>
            <a:pPr marL="182526" indent="-182526">
              <a:spcAft>
                <a:spcPts val="800"/>
              </a:spcAft>
              <a:buClr>
                <a:srgbClr val="193EB0"/>
              </a:buClr>
              <a:buFont typeface="SamsungOne 400" panose="020B0503030303020204" pitchFamily="34" charset="0"/>
              <a:buChar char="‣"/>
            </a:pPr>
            <a:r>
              <a:rPr lang="vi-VN" altLang="ko-KR" sz="1300" dirty="0">
                <a:solidFill>
                  <a:schemeClr val="tx1"/>
                </a:solidFill>
                <a:latin typeface="SamsungOne-400" panose="020B0503030303020204" pitchFamily="34" charset="0"/>
              </a:rPr>
              <a:t>Vì không có biến mục tiêu (hoặc biến phản hồi) liên quan đến biến giải thích, nên mục tiêu của học không giám sát là khám phá một mẫu cụ thể hoặc kiến thức chưa biết từ dữ liệu đã cho thay vì đưa ra dự đoán.</a:t>
            </a:r>
            <a:endParaRPr lang="en-US" altLang="ko-KR" sz="1300" dirty="0">
              <a:solidFill>
                <a:schemeClr val="tx1"/>
              </a:solidFill>
              <a:latin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Khái</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niệm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về</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học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không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giám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sát</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
        <p:nvSpPr>
          <p:cNvPr id="14" name="직사각형 13">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Học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không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giám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sát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là</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gì</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a:t>
            </a:r>
          </a:p>
        </p:txBody>
      </p:sp>
    </p:spTree>
    <p:extLst>
      <p:ext uri="{BB962C8B-B14F-4D97-AF65-F5344CB8AC3E}">
        <p14:creationId xmlns:p14="http://schemas.microsoft.com/office/powerpoint/2010/main" val="2358408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30194"/>
            <a:ext cx="8632825" cy="145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Kiểm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tham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sau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xác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định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mật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thuật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toán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DBSCAN.</a:t>
            </a:r>
          </a:p>
          <a:p>
            <a:pPr marL="342900" indent="-342900">
              <a:spcAft>
                <a:spcPts val="800"/>
              </a:spcAft>
              <a:buClr>
                <a:srgbClr val="193EB0"/>
              </a:buClr>
              <a:buFont typeface="+mj-lt"/>
              <a:buAutoNum type="arabicPeriod"/>
            </a:pP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𝜀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là bán kính của đường tròn có phần tử ở tâm</a:t>
            </a:r>
            <a:endParaRPr lang="en-US" altLang="ko-KR" sz="1300" b="0" dirty="0">
              <a:solidFill>
                <a:prstClr val="black">
                  <a:lumMod val="85000"/>
                  <a:lumOff val="15000"/>
                </a:prstClr>
              </a:solidFill>
              <a:latin typeface="SamsungOne-400" panose="020B0503030303020204" pitchFamily="34" charset="0"/>
              <a:ea typeface="SamsungOne-400" panose="020B0503030303020204" pitchFamily="34" charset="0"/>
            </a:endParaRPr>
          </a:p>
          <a:p>
            <a:pPr marL="342900" indent="-342900">
              <a:spcAft>
                <a:spcPts val="800"/>
              </a:spcAft>
              <a:buClr>
                <a:srgbClr val="193EB0"/>
              </a:buClr>
              <a:buFont typeface="+mj-lt"/>
              <a:buAutoNum type="arabicPeriod"/>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P là số lượng phần tử tối thiểu tồn tại trong bán kính. Khoảng cách bán kính được đo bằng phương pháp khoảng cách Euclidian.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Nhìn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hình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sau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Đầu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tiên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chọn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điểm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ngẫu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nhiên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1" name="그룹 10"/>
          <p:cNvGrpSpPr/>
          <p:nvPr/>
        </p:nvGrpSpPr>
        <p:grpSpPr>
          <a:xfrm>
            <a:off x="3304008" y="3573016"/>
            <a:ext cx="3430688" cy="2027181"/>
            <a:chOff x="3009852" y="3598259"/>
            <a:chExt cx="3430688" cy="2027181"/>
          </a:xfrm>
        </p:grpSpPr>
        <p:sp>
          <p:nvSpPr>
            <p:cNvPr id="3" name="타원 2"/>
            <p:cNvSpPr/>
            <p:nvPr/>
          </p:nvSpPr>
          <p:spPr>
            <a:xfrm>
              <a:off x="3146132" y="3959096"/>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p:cNvSpPr/>
            <p:nvPr/>
          </p:nvSpPr>
          <p:spPr>
            <a:xfrm>
              <a:off x="3562052" y="4470648"/>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 name="타원 12"/>
            <p:cNvSpPr/>
            <p:nvPr/>
          </p:nvSpPr>
          <p:spPr>
            <a:xfrm>
              <a:off x="3295228" y="464444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4" name="타원 13"/>
            <p:cNvSpPr/>
            <p:nvPr/>
          </p:nvSpPr>
          <p:spPr>
            <a:xfrm>
              <a:off x="3586296" y="5291048"/>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5" name="타원 14"/>
            <p:cNvSpPr/>
            <p:nvPr/>
          </p:nvSpPr>
          <p:spPr>
            <a:xfrm>
              <a:off x="3933244" y="5338210"/>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6" name="타원 15"/>
            <p:cNvSpPr/>
            <p:nvPr/>
          </p:nvSpPr>
          <p:spPr>
            <a:xfrm>
              <a:off x="4410764" y="5018170"/>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 name="타원 16"/>
            <p:cNvSpPr/>
            <p:nvPr/>
          </p:nvSpPr>
          <p:spPr>
            <a:xfrm>
              <a:off x="4293924" y="4113930"/>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8" name="타원 17"/>
            <p:cNvSpPr/>
            <p:nvPr/>
          </p:nvSpPr>
          <p:spPr>
            <a:xfrm>
              <a:off x="3938324" y="4718450"/>
              <a:ext cx="108000" cy="108000"/>
            </a:xfrm>
            <a:prstGeom prst="ellipse">
              <a:avLst/>
            </a:prstGeom>
            <a:solidFill>
              <a:srgbClr val="193EB0"/>
            </a:solid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6" name="직선 화살표 연결선 5"/>
            <p:cNvCxnSpPr>
              <a:stCxn id="3" idx="3"/>
            </p:cNvCxnSpPr>
            <p:nvPr/>
          </p:nvCxnSpPr>
          <p:spPr>
            <a:xfrm flipV="1">
              <a:off x="3390162" y="4813464"/>
              <a:ext cx="562306" cy="567946"/>
            </a:xfrm>
            <a:prstGeom prst="straightConnector1">
              <a:avLst/>
            </a:prstGeom>
            <a:ln w="19050">
              <a:solidFill>
                <a:srgbClr val="193EB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3009852" y="422405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3" name="타원 22"/>
            <p:cNvSpPr/>
            <p:nvPr/>
          </p:nvSpPr>
          <p:spPr>
            <a:xfrm>
              <a:off x="4853892" y="381257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4" name="타원 23"/>
            <p:cNvSpPr/>
            <p:nvPr/>
          </p:nvSpPr>
          <p:spPr>
            <a:xfrm>
              <a:off x="5295852" y="420373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5" name="타원 24"/>
            <p:cNvSpPr/>
            <p:nvPr/>
          </p:nvSpPr>
          <p:spPr>
            <a:xfrm>
              <a:off x="5554932" y="457457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6" name="타원 25"/>
            <p:cNvSpPr/>
            <p:nvPr/>
          </p:nvSpPr>
          <p:spPr>
            <a:xfrm>
              <a:off x="5620972" y="501145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0" name="타원 29"/>
            <p:cNvSpPr/>
            <p:nvPr/>
          </p:nvSpPr>
          <p:spPr>
            <a:xfrm>
              <a:off x="5854652" y="471681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1" name="타원 30"/>
            <p:cNvSpPr/>
            <p:nvPr/>
          </p:nvSpPr>
          <p:spPr>
            <a:xfrm>
              <a:off x="6093412" y="430025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2" name="타원 31"/>
            <p:cNvSpPr/>
            <p:nvPr/>
          </p:nvSpPr>
          <p:spPr>
            <a:xfrm>
              <a:off x="5737812" y="398529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 name="TextBox 7"/>
            <p:cNvSpPr txBox="1"/>
            <p:nvPr/>
          </p:nvSpPr>
          <p:spPr>
            <a:xfrm>
              <a:off x="6005806" y="3598259"/>
              <a:ext cx="434734" cy="307777"/>
            </a:xfrm>
            <a:prstGeom prst="rect">
              <a:avLst/>
            </a:prstGeom>
            <a:noFill/>
          </p:spPr>
          <p:txBody>
            <a:bodyPr wrap="none" rtlCol="0">
              <a:spAutoFit/>
            </a:bodyPr>
            <a:lstStyle/>
            <a:p>
              <a:r>
                <a:rPr lang="en-US" altLang="ko-KR" sz="1400" b="1" dirty="0">
                  <a:latin typeface="SamsungOne-400" panose="020B0503030303020204" pitchFamily="34" charset="0"/>
                  <a:ea typeface="SamsungOne-400" panose="020B0503030303020204" pitchFamily="34" charset="0"/>
                </a:rPr>
                <a:t>P:5</a:t>
              </a:r>
              <a:endParaRPr lang="ko-KR" altLang="en-US" sz="1400" b="1" dirty="0">
                <a:latin typeface="SamsungOne-400" panose="020B0503030303020204" pitchFamily="34" charset="0"/>
              </a:endParaRPr>
            </a:p>
          </p:txBody>
        </p:sp>
        <mc:AlternateContent xmlns:mc="http://schemas.openxmlformats.org/markup-compatibility/2006" xmlns:a14="http://schemas.microsoft.com/office/drawing/2010/main">
          <mc:Choice Requires="a14">
            <p:sp>
              <p:nvSpPr>
                <p:cNvPr id="33" name="TextBox 32"/>
                <p:cNvSpPr txBox="1"/>
                <p:nvPr/>
              </p:nvSpPr>
              <p:spPr>
                <a:xfrm>
                  <a:off x="3395130" y="4739188"/>
                  <a:ext cx="37382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ko-KR" altLang="en-US" sz="2000" b="1" i="1" smtClean="0">
                            <a:latin typeface="Cambria Math" panose="02040503050406030204" pitchFamily="18" charset="0"/>
                          </a:rPr>
                          <m:t>𝜺</m:t>
                        </m:r>
                      </m:oMath>
                    </m:oMathPara>
                  </a14:m>
                  <a:endParaRPr lang="ko-KR" altLang="en-US" sz="2000" b="1" dirty="0">
                    <a:latin typeface="SamsungOne-400" panose="020B0503030303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395130" y="4739188"/>
                  <a:ext cx="373820" cy="400110"/>
                </a:xfrm>
                <a:prstGeom prst="rect">
                  <a:avLst/>
                </a:prstGeom>
                <a:blipFill rotWithShape="0">
                  <a:blip r:embed="rId5"/>
                  <a:stretch>
                    <a:fillRect/>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2184207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1730194"/>
            <a:ext cx="8632825" cy="2858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Điểm được chọn ngẫu nhiên được chỉ định tại một dấu chấm màu đỏ như thể hiện trong hình ở trang trình bày trước.</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Hình tròn có tâm là chấm đỏ và có bán kính là </a:t>
            </a:r>
            <a:r>
              <a:rPr lang="el-GR" altLang="ko-KR" sz="1300" dirty="0">
                <a:solidFill>
                  <a:prstClr val="black">
                    <a:lumMod val="85000"/>
                    <a:lumOff val="15000"/>
                  </a:prstClr>
                </a:solidFill>
                <a:latin typeface="SamsungOne-400" panose="020B0503030303020204" pitchFamily="34" charset="0"/>
                <a:ea typeface="SamsungOne-400" panose="020B0503030303020204" pitchFamily="34" charset="0"/>
              </a:rPr>
              <a:t>ε.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Kiểm tra xem số phần tử bên trong hình tròn có bằng P hoặc lớn hơn P không.</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Nếu nó bằng hoặc lớn hơn P, thì chấm đỏ sẽ trở thành đối tượng cốt lõi và vòng tròn được tạo thành một cụm. Nếu giá trị nhỏ hơn P, thì chấm đỏ được xác định là nhiễu.</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Trong hình, các phần tử trong vòng tròn màu đỏ là sáu chấm màu xanh lá cây. P bằng 5, do đó, số lượng phần tử tối thiểu tồn tại trong bán kính được thỏa mãn.</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Do đó, chấm que trở thành đối tượng cốt lõi và vòng tròn màu đỏ trở thành cụm. Bây giờ, chuyển sang các yếu tố khác. Chọn một trong các phần tử trong vòng tròn ngoài đối tượng cốt lõi.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Hãy nhìn vào dấu chấm mới trong hình tiếp theo.</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4286621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4430265"/>
            <a:ext cx="8632825" cy="135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Vòng tròn màu xanh lam là cụm hiện có và một dấu chấm mới được chỉ định trong bán kính. Khi tạo một vòng tròn có chấm đỏ ở tâm, chỉ có ba phần tử bên trong nó.</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Giá trị P là 5, vì vậy số lượng phần tử bên trong vòng tròn ít hơn P. Vì vậy, dấu chấm này không thể trở thành đối tượng cốt lõi. Thay vào đó, nó được định nghĩa là tiếng ồn.</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Di chuyển lên một dấu chấm khác trong bán kính.</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4" name="그룹 3"/>
          <p:cNvGrpSpPr/>
          <p:nvPr/>
        </p:nvGrpSpPr>
        <p:grpSpPr>
          <a:xfrm>
            <a:off x="3223220" y="1970172"/>
            <a:ext cx="3430688" cy="2222604"/>
            <a:chOff x="3223220" y="1970172"/>
            <a:chExt cx="3430688" cy="2222604"/>
          </a:xfrm>
        </p:grpSpPr>
        <p:sp>
          <p:nvSpPr>
            <p:cNvPr id="37" name="타원 36"/>
            <p:cNvSpPr/>
            <p:nvPr/>
          </p:nvSpPr>
          <p:spPr>
            <a:xfrm>
              <a:off x="3359500" y="2526432"/>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3775420" y="303798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9" name="타원 38"/>
            <p:cNvSpPr/>
            <p:nvPr/>
          </p:nvSpPr>
          <p:spPr>
            <a:xfrm>
              <a:off x="3508596" y="3211782"/>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0" name="타원 39"/>
            <p:cNvSpPr/>
            <p:nvPr/>
          </p:nvSpPr>
          <p:spPr>
            <a:xfrm>
              <a:off x="3799664" y="385838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1" name="타원 40"/>
            <p:cNvSpPr/>
            <p:nvPr/>
          </p:nvSpPr>
          <p:spPr>
            <a:xfrm>
              <a:off x="4146612" y="390554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타원 42"/>
            <p:cNvSpPr/>
            <p:nvPr/>
          </p:nvSpPr>
          <p:spPr>
            <a:xfrm>
              <a:off x="4507292" y="2681266"/>
              <a:ext cx="108000" cy="108000"/>
            </a:xfrm>
            <a:prstGeom prst="ellipse">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타원 43"/>
            <p:cNvSpPr/>
            <p:nvPr/>
          </p:nvSpPr>
          <p:spPr>
            <a:xfrm>
              <a:off x="4151692" y="328578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6" name="타원 45"/>
            <p:cNvSpPr/>
            <p:nvPr/>
          </p:nvSpPr>
          <p:spPr>
            <a:xfrm>
              <a:off x="3223220" y="27913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7" name="타원 46"/>
            <p:cNvSpPr/>
            <p:nvPr/>
          </p:nvSpPr>
          <p:spPr>
            <a:xfrm>
              <a:off x="5067260" y="237991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8" name="타원 47"/>
            <p:cNvSpPr/>
            <p:nvPr/>
          </p:nvSpPr>
          <p:spPr>
            <a:xfrm>
              <a:off x="5509220" y="277107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9" name="타원 48"/>
            <p:cNvSpPr/>
            <p:nvPr/>
          </p:nvSpPr>
          <p:spPr>
            <a:xfrm>
              <a:off x="5768300" y="314191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0" name="타원 49"/>
            <p:cNvSpPr/>
            <p:nvPr/>
          </p:nvSpPr>
          <p:spPr>
            <a:xfrm>
              <a:off x="5834340" y="35787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1" name="타원 50"/>
            <p:cNvSpPr/>
            <p:nvPr/>
          </p:nvSpPr>
          <p:spPr>
            <a:xfrm>
              <a:off x="6068020" y="328415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2" name="타원 51"/>
            <p:cNvSpPr/>
            <p:nvPr/>
          </p:nvSpPr>
          <p:spPr>
            <a:xfrm>
              <a:off x="6306780" y="28675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3" name="타원 52"/>
            <p:cNvSpPr/>
            <p:nvPr/>
          </p:nvSpPr>
          <p:spPr>
            <a:xfrm>
              <a:off x="5951180" y="255263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4" name="TextBox 53"/>
            <p:cNvSpPr txBox="1"/>
            <p:nvPr/>
          </p:nvSpPr>
          <p:spPr>
            <a:xfrm>
              <a:off x="6219174" y="2165595"/>
              <a:ext cx="434734" cy="307777"/>
            </a:xfrm>
            <a:prstGeom prst="rect">
              <a:avLst/>
            </a:prstGeom>
            <a:noFill/>
          </p:spPr>
          <p:txBody>
            <a:bodyPr wrap="none" rtlCol="0">
              <a:spAutoFit/>
            </a:bodyPr>
            <a:lstStyle/>
            <a:p>
              <a:r>
                <a:rPr lang="en-US" altLang="ko-KR" sz="1400" b="1" dirty="0">
                  <a:latin typeface="SamsungOne-400" panose="020B0503030303020204" pitchFamily="34" charset="0"/>
                  <a:ea typeface="SamsungOne-400" panose="020B0503030303020204" pitchFamily="34" charset="0"/>
                </a:rPr>
                <a:t>P:5</a:t>
              </a:r>
              <a:endParaRPr lang="ko-KR" altLang="en-US" sz="1400" b="1" dirty="0">
                <a:latin typeface="SamsungOne-400" panose="020B0503030303020204" pitchFamily="34" charset="0"/>
              </a:endParaRPr>
            </a:p>
          </p:txBody>
        </p:sp>
        <p:sp>
          <p:nvSpPr>
            <p:cNvPr id="56" name="타원 55"/>
            <p:cNvSpPr/>
            <p:nvPr/>
          </p:nvSpPr>
          <p:spPr>
            <a:xfrm>
              <a:off x="3702400" y="1970172"/>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4624132" y="358550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84345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12182" y="4218603"/>
            <a:ext cx="8765060" cy="2053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Bây giờ, có 5 phần tử trong vòng tròn màu đỏ. Nó giống như giá trị P, vì vậy chấm đỏ này được nhận dạng là đối tượng cốt lõi.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tạo một cụm và đảm bảo xem xét liệu phần tử này có được bao gồm trong cụm trước đó hay không vì hiện tại nó được phân loại là một đối tượng cốt lõi mới.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Nếu được bao gồm trong cụm trước, không tạo cụm mới mà mở rộng cụm hiện có. Nếu nó không liên quan đến cụm trước đó, thì một cụm mới sẽ được tạo bằng cách sử dụng chấm đỏ làm đối tượng cốt lõi mới.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Trong hình, chấm đỏ là thành phần có mặt trong vòng tròn xanh là cụm trước đó. Bởi vì nó được bao gồm trong cụm đã tạo trước đó, nên cụm trước được mở rộng mà không cần tạo cụm mới.</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 name="그룹 1"/>
          <p:cNvGrpSpPr/>
          <p:nvPr/>
        </p:nvGrpSpPr>
        <p:grpSpPr>
          <a:xfrm>
            <a:off x="3008719" y="1917288"/>
            <a:ext cx="3667788" cy="2027181"/>
            <a:chOff x="6895628" y="2165595"/>
            <a:chExt cx="3667788" cy="2027181"/>
          </a:xfrm>
        </p:grpSpPr>
        <p:sp>
          <p:nvSpPr>
            <p:cNvPr id="35" name="타원 34"/>
            <p:cNvSpPr/>
            <p:nvPr/>
          </p:nvSpPr>
          <p:spPr>
            <a:xfrm>
              <a:off x="7269008" y="2526432"/>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7684928" y="3037984"/>
              <a:ext cx="108000" cy="108000"/>
            </a:xfrm>
            <a:prstGeom prst="ellipse">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7" name="타원 36"/>
            <p:cNvSpPr/>
            <p:nvPr/>
          </p:nvSpPr>
          <p:spPr>
            <a:xfrm>
              <a:off x="7418104" y="3211782"/>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9" name="타원 38"/>
            <p:cNvSpPr/>
            <p:nvPr/>
          </p:nvSpPr>
          <p:spPr>
            <a:xfrm>
              <a:off x="8056120" y="390554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0" name="타원 39"/>
            <p:cNvSpPr/>
            <p:nvPr/>
          </p:nvSpPr>
          <p:spPr>
            <a:xfrm>
              <a:off x="8416800" y="268126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1" name="타원 40"/>
            <p:cNvSpPr/>
            <p:nvPr/>
          </p:nvSpPr>
          <p:spPr>
            <a:xfrm>
              <a:off x="8061200" y="328578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2" name="타원 41"/>
            <p:cNvSpPr/>
            <p:nvPr/>
          </p:nvSpPr>
          <p:spPr>
            <a:xfrm>
              <a:off x="7132728" y="279139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타원 42"/>
            <p:cNvSpPr/>
            <p:nvPr/>
          </p:nvSpPr>
          <p:spPr>
            <a:xfrm>
              <a:off x="8976768" y="237991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타원 43"/>
            <p:cNvSpPr/>
            <p:nvPr/>
          </p:nvSpPr>
          <p:spPr>
            <a:xfrm>
              <a:off x="9418728" y="277107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타원 44"/>
            <p:cNvSpPr/>
            <p:nvPr/>
          </p:nvSpPr>
          <p:spPr>
            <a:xfrm>
              <a:off x="9677808" y="314191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6" name="타원 45"/>
            <p:cNvSpPr/>
            <p:nvPr/>
          </p:nvSpPr>
          <p:spPr>
            <a:xfrm>
              <a:off x="9743848" y="35787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7" name="타원 46"/>
            <p:cNvSpPr/>
            <p:nvPr/>
          </p:nvSpPr>
          <p:spPr>
            <a:xfrm>
              <a:off x="9977528" y="328415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8" name="타원 47"/>
            <p:cNvSpPr/>
            <p:nvPr/>
          </p:nvSpPr>
          <p:spPr>
            <a:xfrm>
              <a:off x="10216288" y="28675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9" name="타원 48"/>
            <p:cNvSpPr/>
            <p:nvPr/>
          </p:nvSpPr>
          <p:spPr>
            <a:xfrm>
              <a:off x="9860688" y="255263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0" name="TextBox 49"/>
            <p:cNvSpPr txBox="1"/>
            <p:nvPr/>
          </p:nvSpPr>
          <p:spPr>
            <a:xfrm>
              <a:off x="10128682" y="2165595"/>
              <a:ext cx="434734" cy="307777"/>
            </a:xfrm>
            <a:prstGeom prst="rect">
              <a:avLst/>
            </a:prstGeom>
            <a:noFill/>
          </p:spPr>
          <p:txBody>
            <a:bodyPr wrap="none" rtlCol="0">
              <a:spAutoFit/>
            </a:bodyPr>
            <a:lstStyle/>
            <a:p>
              <a:r>
                <a:rPr lang="en-US" altLang="ko-KR" sz="1400" b="1" dirty="0">
                  <a:latin typeface="SamsungOne-400" panose="020B0503030303020204" pitchFamily="34" charset="0"/>
                  <a:ea typeface="SamsungOne-400" panose="020B0503030303020204" pitchFamily="34" charset="0"/>
                </a:rPr>
                <a:t>P:5</a:t>
              </a:r>
              <a:endParaRPr lang="ko-KR" altLang="en-US" sz="1400" b="1" dirty="0">
                <a:latin typeface="SamsungOne-400" panose="020B0503030303020204" pitchFamily="34" charset="0"/>
              </a:endParaRPr>
            </a:p>
          </p:txBody>
        </p:sp>
        <p:sp>
          <p:nvSpPr>
            <p:cNvPr id="51" name="타원 50"/>
            <p:cNvSpPr/>
            <p:nvPr/>
          </p:nvSpPr>
          <p:spPr>
            <a:xfrm>
              <a:off x="6895628" y="2221632"/>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8533640" y="358550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8" name="타원 37"/>
            <p:cNvSpPr/>
            <p:nvPr/>
          </p:nvSpPr>
          <p:spPr>
            <a:xfrm>
              <a:off x="7709172" y="385838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64303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4209431"/>
            <a:ext cx="8632825" cy="848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Đây là cụm mở rộng.</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Mục đích của thuật toán DBSCAN là kiểm tra mọi dấu chấm bằng cách lặp đi lặp lại cùng một quy trình. Sau khi hoàn thành tất cả các quy trình, cụm dữ liệu trông như sau.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33" name="그룹 32"/>
          <p:cNvGrpSpPr/>
          <p:nvPr/>
        </p:nvGrpSpPr>
        <p:grpSpPr>
          <a:xfrm>
            <a:off x="3008719" y="1917288"/>
            <a:ext cx="3667788" cy="2027181"/>
            <a:chOff x="6895628" y="2165595"/>
            <a:chExt cx="3667788" cy="2027181"/>
          </a:xfrm>
        </p:grpSpPr>
        <p:sp>
          <p:nvSpPr>
            <p:cNvPr id="34" name="타원 33"/>
            <p:cNvSpPr/>
            <p:nvPr/>
          </p:nvSpPr>
          <p:spPr>
            <a:xfrm>
              <a:off x="7269008" y="2526432"/>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7684928" y="3037984"/>
              <a:ext cx="108000" cy="108000"/>
            </a:xfrm>
            <a:prstGeom prst="ellipse">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6" name="타원 35"/>
            <p:cNvSpPr/>
            <p:nvPr/>
          </p:nvSpPr>
          <p:spPr>
            <a:xfrm>
              <a:off x="7418104" y="3211782"/>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7" name="타원 36"/>
            <p:cNvSpPr/>
            <p:nvPr/>
          </p:nvSpPr>
          <p:spPr>
            <a:xfrm>
              <a:off x="8056120" y="390554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8" name="타원 37"/>
            <p:cNvSpPr/>
            <p:nvPr/>
          </p:nvSpPr>
          <p:spPr>
            <a:xfrm>
              <a:off x="8416800" y="268126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9" name="타원 38"/>
            <p:cNvSpPr/>
            <p:nvPr/>
          </p:nvSpPr>
          <p:spPr>
            <a:xfrm>
              <a:off x="8061200" y="3285786"/>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0" name="타원 39"/>
            <p:cNvSpPr/>
            <p:nvPr/>
          </p:nvSpPr>
          <p:spPr>
            <a:xfrm>
              <a:off x="7132728" y="279139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1" name="타원 40"/>
            <p:cNvSpPr/>
            <p:nvPr/>
          </p:nvSpPr>
          <p:spPr>
            <a:xfrm>
              <a:off x="8976768" y="237991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2" name="타원 41"/>
            <p:cNvSpPr/>
            <p:nvPr/>
          </p:nvSpPr>
          <p:spPr>
            <a:xfrm>
              <a:off x="9418728" y="277107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타원 42"/>
            <p:cNvSpPr/>
            <p:nvPr/>
          </p:nvSpPr>
          <p:spPr>
            <a:xfrm>
              <a:off x="9677808" y="314191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타원 43"/>
            <p:cNvSpPr/>
            <p:nvPr/>
          </p:nvSpPr>
          <p:spPr>
            <a:xfrm>
              <a:off x="9743848" y="35787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타원 44"/>
            <p:cNvSpPr/>
            <p:nvPr/>
          </p:nvSpPr>
          <p:spPr>
            <a:xfrm>
              <a:off x="9977528" y="328415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6" name="타원 45"/>
            <p:cNvSpPr/>
            <p:nvPr/>
          </p:nvSpPr>
          <p:spPr>
            <a:xfrm>
              <a:off x="10216288" y="286759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7" name="타원 46"/>
            <p:cNvSpPr/>
            <p:nvPr/>
          </p:nvSpPr>
          <p:spPr>
            <a:xfrm>
              <a:off x="9860688" y="255263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8" name="TextBox 47"/>
            <p:cNvSpPr txBox="1"/>
            <p:nvPr/>
          </p:nvSpPr>
          <p:spPr>
            <a:xfrm>
              <a:off x="10128682" y="2165595"/>
              <a:ext cx="434734" cy="307777"/>
            </a:xfrm>
            <a:prstGeom prst="rect">
              <a:avLst/>
            </a:prstGeom>
            <a:noFill/>
          </p:spPr>
          <p:txBody>
            <a:bodyPr wrap="none" rtlCol="0">
              <a:spAutoFit/>
            </a:bodyPr>
            <a:lstStyle/>
            <a:p>
              <a:r>
                <a:rPr lang="en-US" altLang="ko-KR" sz="1400" b="1" dirty="0">
                  <a:latin typeface="SamsungOne-400" panose="020B0503030303020204" pitchFamily="34" charset="0"/>
                  <a:ea typeface="SamsungOne-400" panose="020B0503030303020204" pitchFamily="34" charset="0"/>
                </a:rPr>
                <a:t>P:5</a:t>
              </a:r>
              <a:endParaRPr lang="ko-KR" altLang="en-US" sz="1400" b="1" dirty="0">
                <a:latin typeface="SamsungOne-400" panose="020B0503030303020204" pitchFamily="34" charset="0"/>
              </a:endParaRPr>
            </a:p>
          </p:txBody>
        </p:sp>
        <p:sp>
          <p:nvSpPr>
            <p:cNvPr id="49" name="타원 48"/>
            <p:cNvSpPr/>
            <p:nvPr/>
          </p:nvSpPr>
          <p:spPr>
            <a:xfrm>
              <a:off x="6895628" y="2221632"/>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8533640" y="3585506"/>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1" name="타원 50"/>
            <p:cNvSpPr/>
            <p:nvPr/>
          </p:nvSpPr>
          <p:spPr>
            <a:xfrm>
              <a:off x="7709172" y="3858384"/>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13964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42771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Cách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xác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định</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mật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độ</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cho</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DBSCAN</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4762110"/>
            <a:ext cx="8632825" cy="1150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chấm đen là các đối tượng cốt lõi.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Tương tự như vậy, DBSCAN chỉ lấy hai tham số và sử dụng chúng để tạo một cụm.</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Do đó, không có tham số nào khác được yêu cầu ngoài giá trị </a:t>
            </a:r>
            <a:r>
              <a:rPr lang="el-GR" altLang="ko-KR" sz="1300" dirty="0">
                <a:solidFill>
                  <a:prstClr val="black">
                    <a:lumMod val="85000"/>
                    <a:lumOff val="15000"/>
                  </a:prstClr>
                </a:solidFill>
                <a:latin typeface="SamsungOne-400" panose="020B0503030303020204" pitchFamily="34" charset="0"/>
                <a:ea typeface="SamsungOne-400" panose="020B0503030303020204" pitchFamily="34" charset="0"/>
              </a:rPr>
              <a:t>ε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và P. Đây là cách mật độ được xác định trong thuật toán DBSCAN.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 name="그룹 1"/>
          <p:cNvGrpSpPr/>
          <p:nvPr/>
        </p:nvGrpSpPr>
        <p:grpSpPr>
          <a:xfrm>
            <a:off x="2899015" y="1907744"/>
            <a:ext cx="3897244" cy="2626464"/>
            <a:chOff x="2899015" y="1952673"/>
            <a:chExt cx="3897244" cy="2626464"/>
          </a:xfrm>
        </p:grpSpPr>
        <p:sp>
          <p:nvSpPr>
            <p:cNvPr id="34" name="타원 33"/>
            <p:cNvSpPr/>
            <p:nvPr/>
          </p:nvSpPr>
          <p:spPr>
            <a:xfrm>
              <a:off x="4628755" y="1952673"/>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4917435" y="2276003"/>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5129915" y="2485033"/>
              <a:ext cx="1666344" cy="16663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6268612" y="2037759"/>
              <a:ext cx="434734" cy="307777"/>
            </a:xfrm>
            <a:prstGeom prst="rect">
              <a:avLst/>
            </a:prstGeom>
            <a:noFill/>
          </p:spPr>
          <p:txBody>
            <a:bodyPr wrap="none" rtlCol="0">
              <a:spAutoFit/>
            </a:bodyPr>
            <a:lstStyle/>
            <a:p>
              <a:r>
                <a:rPr lang="en-US" altLang="ko-KR" sz="1400" b="1" dirty="0">
                  <a:latin typeface="SamsungOne-400" panose="020B0503030303020204" pitchFamily="34" charset="0"/>
                  <a:ea typeface="SamsungOne-400" panose="020B0503030303020204" pitchFamily="34" charset="0"/>
                </a:rPr>
                <a:t>P:5</a:t>
              </a:r>
              <a:endParaRPr lang="ko-KR" altLang="en-US" sz="1400" b="1" dirty="0">
                <a:latin typeface="SamsungOne-400" panose="020B0503030303020204" pitchFamily="34" charset="0"/>
              </a:endParaRPr>
            </a:p>
          </p:txBody>
        </p:sp>
        <p:sp>
          <p:nvSpPr>
            <p:cNvPr id="38" name="타원 37"/>
            <p:cNvSpPr/>
            <p:nvPr/>
          </p:nvSpPr>
          <p:spPr>
            <a:xfrm>
              <a:off x="4980155" y="2301455"/>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9" name="타원 38"/>
            <p:cNvSpPr/>
            <p:nvPr/>
          </p:nvSpPr>
          <p:spPr>
            <a:xfrm>
              <a:off x="5846529" y="2485033"/>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0" name="타원 39"/>
            <p:cNvSpPr/>
            <p:nvPr/>
          </p:nvSpPr>
          <p:spPr>
            <a:xfrm>
              <a:off x="6209983" y="2798151"/>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1" name="타원 40"/>
            <p:cNvSpPr/>
            <p:nvPr/>
          </p:nvSpPr>
          <p:spPr>
            <a:xfrm>
              <a:off x="5727617" y="3507509"/>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2" name="타원 41"/>
            <p:cNvSpPr/>
            <p:nvPr/>
          </p:nvSpPr>
          <p:spPr>
            <a:xfrm>
              <a:off x="5399255" y="270531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3" name="타원 42"/>
            <p:cNvSpPr/>
            <p:nvPr/>
          </p:nvSpPr>
          <p:spPr>
            <a:xfrm>
              <a:off x="5681195" y="307869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4" name="타원 43"/>
            <p:cNvSpPr/>
            <p:nvPr/>
          </p:nvSpPr>
          <p:spPr>
            <a:xfrm>
              <a:off x="5970755" y="320061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5" name="타원 44"/>
            <p:cNvSpPr/>
            <p:nvPr/>
          </p:nvSpPr>
          <p:spPr>
            <a:xfrm>
              <a:off x="3257155" y="2425113"/>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2982835" y="2912793"/>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899015" y="2173653"/>
              <a:ext cx="1666344" cy="1666344"/>
            </a:xfrm>
            <a:prstGeom prst="ellipse">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3113255" y="2720555"/>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49" name="타원 48"/>
            <p:cNvSpPr/>
            <p:nvPr/>
          </p:nvSpPr>
          <p:spPr>
            <a:xfrm>
              <a:off x="4401188" y="2604868"/>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0" name="타원 49"/>
            <p:cNvSpPr/>
            <p:nvPr/>
          </p:nvSpPr>
          <p:spPr>
            <a:xfrm>
              <a:off x="4515641" y="3495021"/>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1" name="타원 50"/>
            <p:cNvSpPr/>
            <p:nvPr/>
          </p:nvSpPr>
          <p:spPr>
            <a:xfrm>
              <a:off x="4043354" y="3844154"/>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2" name="타원 51"/>
            <p:cNvSpPr/>
            <p:nvPr/>
          </p:nvSpPr>
          <p:spPr>
            <a:xfrm>
              <a:off x="3403427" y="3134107"/>
              <a:ext cx="108000" cy="108000"/>
            </a:xfrm>
            <a:prstGeom prst="ellipse">
              <a:avLst/>
            </a:prstGeom>
            <a:noFill/>
            <a:ln>
              <a:solidFill>
                <a:srgbClr val="193EB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3" name="타원 52"/>
            <p:cNvSpPr/>
            <p:nvPr/>
          </p:nvSpPr>
          <p:spPr>
            <a:xfrm>
              <a:off x="3669515" y="295677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4" name="타원 53"/>
            <p:cNvSpPr/>
            <p:nvPr/>
          </p:nvSpPr>
          <p:spPr>
            <a:xfrm>
              <a:off x="3699995" y="377211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5" name="타원 54"/>
            <p:cNvSpPr/>
            <p:nvPr/>
          </p:nvSpPr>
          <p:spPr>
            <a:xfrm>
              <a:off x="4042895" y="3208235"/>
              <a:ext cx="108000" cy="108000"/>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687697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902381"/>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Câu hỏi: Thuật toán phân cụm nào phù hợp với những trường hợp sau?</a:t>
              </a:r>
            </a:p>
          </p:txBody>
        </p: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grpSp>
        <p:nvGrpSpPr>
          <p:cNvPr id="21" name="그룹 20"/>
          <p:cNvGrpSpPr/>
          <p:nvPr/>
        </p:nvGrpSpPr>
        <p:grpSpPr>
          <a:xfrm>
            <a:off x="712182" y="2438024"/>
            <a:ext cx="8462963" cy="3295232"/>
            <a:chOff x="869950" y="2554021"/>
            <a:chExt cx="8462963" cy="3295232"/>
          </a:xfrm>
        </p:grpSpPr>
        <p:pic>
          <p:nvPicPr>
            <p:cNvPr id="22" name="Picture 4">
              <a:extLst>
                <a:ext uri="{FF2B5EF4-FFF2-40B4-BE49-F238E27FC236}">
                  <a16:creationId xmlns:a16="http://schemas.microsoft.com/office/drawing/2014/main" id="{56481B30-B797-4221-8F9D-F0EE3AE8A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 y="2600325"/>
              <a:ext cx="3855046" cy="2880000"/>
            </a:xfrm>
            <a:prstGeom prst="rect">
              <a:avLst/>
            </a:prstGeom>
          </p:spPr>
        </p:pic>
        <p:pic>
          <p:nvPicPr>
            <p:cNvPr id="23" name="Picture 5">
              <a:extLst>
                <a:ext uri="{FF2B5EF4-FFF2-40B4-BE49-F238E27FC236}">
                  <a16:creationId xmlns:a16="http://schemas.microsoft.com/office/drawing/2014/main" id="{E2C70F25-F9DB-44F3-B2E1-9B925984B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218" y="2554021"/>
              <a:ext cx="3384000" cy="2880000"/>
            </a:xfrm>
            <a:prstGeom prst="rect">
              <a:avLst/>
            </a:prstGeom>
          </p:spPr>
        </p:pic>
        <p:sp>
          <p:nvSpPr>
            <p:cNvPr id="24" name="TextBox 23">
              <a:extLst>
                <a:ext uri="{FF2B5EF4-FFF2-40B4-BE49-F238E27FC236}">
                  <a16:creationId xmlns:a16="http://schemas.microsoft.com/office/drawing/2014/main" id="{65D327B0-49DC-4B79-B8F5-EBAECAC2F00A}"/>
                </a:ext>
              </a:extLst>
            </p:cNvPr>
            <p:cNvSpPr txBox="1"/>
            <p:nvPr/>
          </p:nvSpPr>
          <p:spPr>
            <a:xfrm>
              <a:off x="2532095" y="5488128"/>
              <a:ext cx="757173" cy="3611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t>(a)</a:t>
              </a:r>
              <a:endParaRPr lang="ko-KR" altLang="en-US" dirty="0"/>
            </a:p>
          </p:txBody>
        </p:sp>
        <p:sp>
          <p:nvSpPr>
            <p:cNvPr id="25" name="TextBox 24">
              <a:extLst>
                <a:ext uri="{FF2B5EF4-FFF2-40B4-BE49-F238E27FC236}">
                  <a16:creationId xmlns:a16="http://schemas.microsoft.com/office/drawing/2014/main" id="{133746F2-9E87-46E6-A3AB-073D3226605F}"/>
                </a:ext>
              </a:extLst>
            </p:cNvPr>
            <p:cNvSpPr txBox="1"/>
            <p:nvPr/>
          </p:nvSpPr>
          <p:spPr>
            <a:xfrm>
              <a:off x="6913595" y="5441824"/>
              <a:ext cx="757173" cy="400110"/>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a:t>(b)</a:t>
              </a:r>
              <a:endParaRPr lang="ko-KR" altLang="en-US" dirty="0"/>
            </a:p>
          </p:txBody>
        </p:sp>
        <p:sp>
          <p:nvSpPr>
            <p:cNvPr id="30" name="직사각형 29"/>
            <p:cNvSpPr/>
            <p:nvPr/>
          </p:nvSpPr>
          <p:spPr>
            <a:xfrm>
              <a:off x="869950" y="2600325"/>
              <a:ext cx="4081463" cy="28336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31" name="직사각형 30"/>
            <p:cNvSpPr/>
            <p:nvPr/>
          </p:nvSpPr>
          <p:spPr>
            <a:xfrm>
              <a:off x="5251450" y="2600325"/>
              <a:ext cx="4081463" cy="28336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spTree>
    <p:extLst>
      <p:ext uri="{BB962C8B-B14F-4D97-AF65-F5344CB8AC3E}">
        <p14:creationId xmlns:p14="http://schemas.microsoft.com/office/powerpoint/2010/main" val="1365483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58B1BC1D-DFB7-4482-BA23-F01AD71B1BBE}"/>
              </a:ext>
            </a:extLst>
          </p:cNvPr>
          <p:cNvSpPr/>
          <p:nvPr/>
        </p:nvSpPr>
        <p:spPr>
          <a:xfrm>
            <a:off x="546895" y="1523719"/>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Bài</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tập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coding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số</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0403</a:t>
            </a:r>
          </a:p>
        </p:txBody>
      </p:sp>
      <p:grpSp>
        <p:nvGrpSpPr>
          <p:cNvPr id="14" name="그룹 13">
            <a:extLst>
              <a:ext uri="{FF2B5EF4-FFF2-40B4-BE49-F238E27FC236}">
                <a16:creationId xmlns:a16="http://schemas.microsoft.com/office/drawing/2014/main" id="{89389F5B-C631-40E2-A0AD-64E9BC6A0398}"/>
              </a:ext>
            </a:extLst>
          </p:cNvPr>
          <p:cNvGrpSpPr/>
          <p:nvPr/>
        </p:nvGrpSpPr>
        <p:grpSpPr>
          <a:xfrm>
            <a:off x="558798" y="2060849"/>
            <a:ext cx="8797129" cy="3960439"/>
            <a:chOff x="558798" y="2060849"/>
            <a:chExt cx="8797129" cy="3960439"/>
          </a:xfrm>
        </p:grpSpPr>
        <p:sp>
          <p:nvSpPr>
            <p:cNvPr id="17" name="직사각형 16">
              <a:extLst>
                <a:ext uri="{FF2B5EF4-FFF2-40B4-BE49-F238E27FC236}">
                  <a16:creationId xmlns:a16="http://schemas.microsoft.com/office/drawing/2014/main" id="{E659E664-BEF9-4E72-8ADA-0D58FC75DC48}"/>
                </a:ext>
              </a:extLst>
            </p:cNvPr>
            <p:cNvSpPr/>
            <p:nvPr/>
          </p:nvSpPr>
          <p:spPr>
            <a:xfrm>
              <a:off x="558799" y="2060849"/>
              <a:ext cx="8785225" cy="3960439"/>
            </a:xfrm>
            <a:prstGeom prst="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nvGrpSpPr>
            <p:cNvPr id="18" name="그룹 17">
              <a:extLst>
                <a:ext uri="{FF2B5EF4-FFF2-40B4-BE49-F238E27FC236}">
                  <a16:creationId xmlns:a16="http://schemas.microsoft.com/office/drawing/2014/main" id="{0DD4B737-2315-4597-AB00-1F8FF2E96D8A}"/>
                </a:ext>
              </a:extLst>
            </p:cNvPr>
            <p:cNvGrpSpPr/>
            <p:nvPr/>
          </p:nvGrpSpPr>
          <p:grpSpPr>
            <a:xfrm>
              <a:off x="558798" y="3945816"/>
              <a:ext cx="8797129" cy="576572"/>
              <a:chOff x="4778069" y="4391025"/>
              <a:chExt cx="2349160" cy="431802"/>
            </a:xfrm>
          </p:grpSpPr>
          <p:sp>
            <p:nvSpPr>
              <p:cNvPr id="20" name="직사각형 19">
                <a:extLst>
                  <a:ext uri="{FF2B5EF4-FFF2-40B4-BE49-F238E27FC236}">
                    <a16:creationId xmlns:a16="http://schemas.microsoft.com/office/drawing/2014/main" id="{179409A9-C8F4-4C49-8402-82EFD1CC7963}"/>
                  </a:ext>
                </a:extLst>
              </p:cNvPr>
              <p:cNvSpPr/>
              <p:nvPr/>
            </p:nvSpPr>
            <p:spPr>
              <a:xfrm>
                <a:off x="4778069" y="4391025"/>
                <a:ext cx="2349160" cy="431802"/>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a:bevelT w="0" h="6350"/>
                </a:sp3d>
              </a:bodyPr>
              <a:lstStyle/>
              <a:p>
                <a:pPr algn="ctr"/>
                <a:endParaRPr lang="ko-KR" altLang="en-US" sz="2000" dirty="0">
                  <a:latin typeface="SamsungOne-400" panose="020B0503030303020204" pitchFamily="34" charset="0"/>
                </a:endParaRPr>
              </a:p>
            </p:txBody>
          </p:sp>
          <p:sp>
            <p:nvSpPr>
              <p:cNvPr id="21" name="직사각형 133">
                <a:extLst>
                  <a:ext uri="{FF2B5EF4-FFF2-40B4-BE49-F238E27FC236}">
                    <a16:creationId xmlns:a16="http://schemas.microsoft.com/office/drawing/2014/main" id="{892DC872-EA64-4343-81E3-A130F25E19FB}"/>
                  </a:ext>
                </a:extLst>
              </p:cNvPr>
              <p:cNvSpPr/>
              <p:nvPr/>
            </p:nvSpPr>
            <p:spPr>
              <a:xfrm>
                <a:off x="4852511" y="4528466"/>
                <a:ext cx="2200275" cy="23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lgn="ctr"/>
                <a:r>
                  <a:rPr lang="vi-VN"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Làm theo các bước thực hành trong tệp 'ex_0403.ipynb’.</a:t>
                </a:r>
              </a:p>
            </p:txBody>
          </p:sp>
        </p:grpSp>
        <p:pic>
          <p:nvPicPr>
            <p:cNvPr id="19" name="그림 18" descr="텍스트, 클립아트이(가) 표시된 사진&#10;&#10;자동 생성된 설명">
              <a:extLst>
                <a:ext uri="{FF2B5EF4-FFF2-40B4-BE49-F238E27FC236}">
                  <a16:creationId xmlns:a16="http://schemas.microsoft.com/office/drawing/2014/main" id="{9B59D12A-B547-4CC0-83F1-B4862864D8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593" t="14475" r="51947" b="14299"/>
            <a:stretch/>
          </p:blipFill>
          <p:spPr>
            <a:xfrm>
              <a:off x="4370123" y="2647560"/>
              <a:ext cx="1162577" cy="1174440"/>
            </a:xfrm>
            <a:prstGeom prst="ellipse">
              <a:avLst/>
            </a:prstGeom>
          </p:spPr>
        </p:pic>
      </p:grpSp>
      <p:grpSp>
        <p:nvGrpSpPr>
          <p:cNvPr id="15" name="그룹 1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6" name="직사각형 1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vi-VN" altLang="ko-KR" dirty="0">
                  <a:solidFill>
                    <a:schemeClr val="bg1"/>
                  </a:solidFill>
                  <a:latin typeface="iCiel Samsung Sharp Sans Medium" pitchFamily="2" charset="0"/>
                  <a:ea typeface="iCiel Samsung Sharp Sans Medium" pitchFamily="2" charset="0"/>
                  <a:cs typeface="iCiel Samsung Sharp Sans Medium" pitchFamily="2" charset="0"/>
                </a:rPr>
                <a:t>3.2. Các phương pháp phân cụm khác</a:t>
              </a:r>
              <a:endParaRPr lang="ko-KR" altLang="en-US" dirty="0">
                <a:solidFill>
                  <a:schemeClr val="bg1"/>
                </a:solidFill>
                <a:latin typeface="iCiel Samsung Sharp Sans Medium" pitchFamily="2" charset="0"/>
                <a:cs typeface="iCiel Samsung Sharp Sans Medium" pitchFamily="2" charset="0"/>
              </a:endParaRPr>
            </a:p>
          </p:txBody>
        </p:sp>
        <p:sp>
          <p:nvSpPr>
            <p:cNvPr id="22" name="직사각형 2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03</a:t>
              </a:r>
            </a:p>
          </p:txBody>
        </p:sp>
      </p:grpSp>
    </p:spTree>
    <p:extLst>
      <p:ext uri="{BB962C8B-B14F-4D97-AF65-F5344CB8AC3E}">
        <p14:creationId xmlns:p14="http://schemas.microsoft.com/office/powerpoint/2010/main" val="6207514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989683" y="2748696"/>
            <a:ext cx="7994177" cy="2468204"/>
            <a:chOff x="989683" y="2748696"/>
            <a:chExt cx="7994177" cy="2468204"/>
          </a:xfrm>
        </p:grpSpPr>
        <p:sp>
          <p:nvSpPr>
            <p:cNvPr id="20" name="직사각형 133">
              <a:extLst>
                <a:ext uri="{FF2B5EF4-FFF2-40B4-BE49-F238E27FC236}">
                  <a16:creationId xmlns:a16="http://schemas.microsoft.com/office/drawing/2014/main" id="{551F01E8-8777-4A7B-AD71-63E7C805C68C}"/>
                </a:ext>
              </a:extLst>
            </p:cNvPr>
            <p:cNvSpPr/>
            <p:nvPr/>
          </p:nvSpPr>
          <p:spPr>
            <a:xfrm>
              <a:off x="989683" y="3133792"/>
              <a:ext cx="7994177" cy="984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vi-VN"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Mô hình nhân tố tuyến tính để giảm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số</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chiều</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dữ</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liệu</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4.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3" name="그룹 2">
              <a:extLst>
                <a:ext uri="{FF2B5EF4-FFF2-40B4-BE49-F238E27FC236}">
                  <a16:creationId xmlns:a16="http://schemas.microsoft.com/office/drawing/2014/main" id="{78C7822F-4A92-4B26-8069-24743E91C31D}"/>
                </a:ext>
              </a:extLst>
            </p:cNvPr>
            <p:cNvGrpSpPr/>
            <p:nvPr/>
          </p:nvGrpSpPr>
          <p:grpSpPr>
            <a:xfrm>
              <a:off x="1051307" y="4509120"/>
              <a:ext cx="5700472" cy="707780"/>
              <a:chOff x="1051307" y="4065033"/>
              <a:chExt cx="5700472" cy="707780"/>
            </a:xfrm>
          </p:grpSpPr>
          <p:sp>
            <p:nvSpPr>
              <p:cNvPr id="23" name="직사각형 22">
                <a:extLst>
                  <a:ext uri="{FF2B5EF4-FFF2-40B4-BE49-F238E27FC236}">
                    <a16:creationId xmlns:a16="http://schemas.microsoft.com/office/drawing/2014/main" id="{8CEA84EE-1CFD-4B57-A1C8-06A1AB4ACA44}"/>
                  </a:ext>
                </a:extLst>
              </p:cNvPr>
              <p:cNvSpPr/>
              <p:nvPr/>
            </p:nvSpPr>
            <p:spPr>
              <a:xfrm>
                <a:off x="1234128" y="4066226"/>
                <a:ext cx="5517651" cy="27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4.1.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Phân</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tích</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thành</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phần</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chính</a:t>
                </a:r>
                <a:endParaRPr kumimoji="1" lang="ko-KR" altLang="en-US"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4" name="직사각형 23">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26" name="직사각형 25">
                <a:extLst>
                  <a:ext uri="{FF2B5EF4-FFF2-40B4-BE49-F238E27FC236}">
                    <a16:creationId xmlns:a16="http://schemas.microsoft.com/office/drawing/2014/main" id="{475B5DE5-347D-4119-80E7-2377740127D9}"/>
                  </a:ext>
                </a:extLst>
              </p:cNvPr>
              <p:cNvSpPr/>
              <p:nvPr/>
            </p:nvSpPr>
            <p:spPr>
              <a:xfrm>
                <a:off x="1234128" y="4495903"/>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4.2.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Ứng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dụng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của</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các</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thành</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phần</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chính</a:t>
                </a:r>
                <a:endParaRPr kumimoji="1" lang="en-US" altLang="ko-KR"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27" name="직사각형 26">
                <a:extLst>
                  <a:ext uri="{FF2B5EF4-FFF2-40B4-BE49-F238E27FC236}">
                    <a16:creationId xmlns:a16="http://schemas.microsoft.com/office/drawing/2014/main" id="{42D16157-71AB-4EEC-81F2-DE5463F000C0}"/>
                  </a:ext>
                </a:extLst>
              </p:cNvPr>
              <p:cNvSpPr/>
              <p:nvPr/>
            </p:nvSpPr>
            <p:spPr>
              <a:xfrm>
                <a:off x="1051307" y="4494729"/>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defRPr/>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grpSp>
    </p:spTree>
    <p:extLst>
      <p:ext uri="{BB962C8B-B14F-4D97-AF65-F5344CB8AC3E}">
        <p14:creationId xmlns:p14="http://schemas.microsoft.com/office/powerpoint/2010/main" val="2892916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그룹 18">
            <a:extLst>
              <a:ext uri="{FF2B5EF4-FFF2-40B4-BE49-F238E27FC236}">
                <a16:creationId xmlns:a16="http://schemas.microsoft.com/office/drawing/2014/main" id="{1FA9D7AB-17E7-42CD-81BA-36AD5309C76D}"/>
              </a:ext>
            </a:extLst>
          </p:cNvPr>
          <p:cNvGrpSpPr/>
          <p:nvPr/>
        </p:nvGrpSpPr>
        <p:grpSpPr>
          <a:xfrm>
            <a:off x="558800" y="3195632"/>
            <a:ext cx="8785225" cy="215444"/>
            <a:chOff x="1027113" y="2045625"/>
            <a:chExt cx="8785225" cy="215444"/>
          </a:xfrm>
        </p:grpSpPr>
        <p:sp>
          <p:nvSpPr>
            <p:cNvPr id="20" name="직사각형 19">
              <a:extLst>
                <a:ext uri="{FF2B5EF4-FFF2-40B4-BE49-F238E27FC236}">
                  <a16:creationId xmlns:a16="http://schemas.microsoft.com/office/drawing/2014/main" id="{431AFE48-70B7-41A5-B8F3-71DDA05EEF5A}"/>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21" name="직사각형 20">
              <a:extLst>
                <a:ext uri="{FF2B5EF4-FFF2-40B4-BE49-F238E27FC236}">
                  <a16:creationId xmlns:a16="http://schemas.microsoft.com/office/drawing/2014/main" id="{1B8D5316-CDD6-40E6-8A9A-D5BFF7414F2C}"/>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400" dirty="0">
                  <a:solidFill>
                    <a:schemeClr val="tx1">
                      <a:lumMod val="85000"/>
                      <a:lumOff val="15000"/>
                    </a:schemeClr>
                  </a:solidFill>
                  <a:latin typeface="SamsungOne-400" panose="020B0503030303020204" pitchFamily="34" charset="0"/>
                  <a:ea typeface="SamsungOne-400" panose="020B0503030303020204" pitchFamily="34" charset="0"/>
                </a:rPr>
                <a:t>Ư</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u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2" name="직사각형 21"/>
          <p:cNvSpPr/>
          <p:nvPr/>
        </p:nvSpPr>
        <p:spPr>
          <a:xfrm>
            <a:off x="712182" y="3520309"/>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Nhiều ứng dụng khoa học dữ liệu: tiền xử lý, mô hình hóa, giảm kích thước, trực quan hóa, v.v.</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23" name="그룹 22">
            <a:extLst>
              <a:ext uri="{FF2B5EF4-FFF2-40B4-BE49-F238E27FC236}">
                <a16:creationId xmlns:a16="http://schemas.microsoft.com/office/drawing/2014/main" id="{1FA9D7AB-17E7-42CD-81BA-36AD5309C76D}"/>
              </a:ext>
            </a:extLst>
          </p:cNvPr>
          <p:cNvGrpSpPr/>
          <p:nvPr/>
        </p:nvGrpSpPr>
        <p:grpSpPr>
          <a:xfrm>
            <a:off x="558800" y="3983032"/>
            <a:ext cx="8785225" cy="215444"/>
            <a:chOff x="1027113" y="2045625"/>
            <a:chExt cx="8785225" cy="215444"/>
          </a:xfrm>
        </p:grpSpPr>
        <p:sp>
          <p:nvSpPr>
            <p:cNvPr id="24" name="직사각형 23">
              <a:extLst>
                <a:ext uri="{FF2B5EF4-FFF2-40B4-BE49-F238E27FC236}">
                  <a16:creationId xmlns:a16="http://schemas.microsoft.com/office/drawing/2014/main" id="{431AFE48-70B7-41A5-B8F3-71DDA05EEF5A}"/>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25" name="직사각형 24">
              <a:extLst>
                <a:ext uri="{FF2B5EF4-FFF2-40B4-BE49-F238E27FC236}">
                  <a16:creationId xmlns:a16="http://schemas.microsoft.com/office/drawing/2014/main" id="{1B8D5316-CDD6-40E6-8A9A-D5BFF7414F2C}"/>
                </a:ext>
              </a:extLst>
            </p:cNvPr>
            <p:cNvSpPr/>
            <p:nvPr/>
          </p:nvSpPr>
          <p:spPr>
            <a:xfrm>
              <a:off x="1179514" y="2045625"/>
              <a:ext cx="8632824"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Nhược</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4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6" name="직사각형 25"/>
          <p:cNvSpPr/>
          <p:nvPr/>
        </p:nvSpPr>
        <p:spPr>
          <a:xfrm>
            <a:off x="712182" y="4307709"/>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Khó diễn giải vì PC có được nhờ sự kết hợp tuyến tính của các tính năng gốc.</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
        <p:nvSpPr>
          <p:cNvPr id="29" name="직사각형 28">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tích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thành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phần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chínhw</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30" name="그룹 29">
            <a:extLst>
              <a:ext uri="{FF2B5EF4-FFF2-40B4-BE49-F238E27FC236}">
                <a16:creationId xmlns:a16="http://schemas.microsoft.com/office/drawing/2014/main" id="{D15585C6-1FC8-4615-9C4A-E22A876A6B6D}"/>
              </a:ext>
            </a:extLst>
          </p:cNvPr>
          <p:cNvGrpSpPr/>
          <p:nvPr/>
        </p:nvGrpSpPr>
        <p:grpSpPr>
          <a:xfrm>
            <a:off x="559817" y="1902381"/>
            <a:ext cx="8783192" cy="200055"/>
            <a:chOff x="559817" y="2136914"/>
            <a:chExt cx="8783192" cy="200055"/>
          </a:xfrm>
        </p:grpSpPr>
        <p:sp>
          <p:nvSpPr>
            <p:cNvPr id="31" name="직사각형 3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2" name="직사각형 3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Mục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đích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của</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phần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(PCA):</a:t>
              </a:r>
            </a:p>
          </p:txBody>
        </p:sp>
      </p:grpSp>
      <p:sp>
        <p:nvSpPr>
          <p:cNvPr id="33" name="직사각형 32">
            <a:extLst>
              <a:ext uri="{FF2B5EF4-FFF2-40B4-BE49-F238E27FC236}">
                <a16:creationId xmlns:a16="http://schemas.microsoft.com/office/drawing/2014/main" id="{D8BF98C4-B566-4812-B5F0-560CFBA969E7}"/>
              </a:ext>
            </a:extLst>
          </p:cNvPr>
          <p:cNvSpPr/>
          <p:nvPr/>
        </p:nvSpPr>
        <p:spPr>
          <a:xfrm>
            <a:off x="702940" y="2216055"/>
            <a:ext cx="8632825" cy="848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Biến đổi một tập hợp các biến tương quan thành một tập hợp các biến không tương quan khác.</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Nhận một bộ vectơ trực giao mới (các thành phần chính hoặc PC).</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Sắp xếp thứ tự các biến mới từ phương sai lớn nhất đến nhỏ nhất.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8" name="그룹 1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34" name="직사각형 3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35" name="직사각형 34">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50617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그룹 26">
            <a:extLst>
              <a:ext uri="{FF2B5EF4-FFF2-40B4-BE49-F238E27FC236}">
                <a16:creationId xmlns:a16="http://schemas.microsoft.com/office/drawing/2014/main" id="{D15585C6-1FC8-4615-9C4A-E22A876A6B6D}"/>
              </a:ext>
            </a:extLst>
          </p:cNvPr>
          <p:cNvGrpSpPr/>
          <p:nvPr/>
        </p:nvGrpSpPr>
        <p:grpSpPr>
          <a:xfrm>
            <a:off x="559817" y="1867309"/>
            <a:ext cx="8783192" cy="215444"/>
            <a:chOff x="559817" y="2136914"/>
            <a:chExt cx="8783192" cy="215444"/>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400" dirty="0" err="1">
                  <a:solidFill>
                    <a:schemeClr val="tx1"/>
                  </a:solidFill>
                  <a:latin typeface="SamsungOne-400" panose="020B0503030303020204" pitchFamily="34" charset="0"/>
                </a:rPr>
                <a:t>Học</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máy</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cho</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học</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tập</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không</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giám</a:t>
              </a:r>
              <a:r>
                <a:rPr lang="en-US" altLang="ko-KR" sz="1400" dirty="0">
                  <a:solidFill>
                    <a:schemeClr val="tx1"/>
                  </a:solidFill>
                  <a:latin typeface="SamsungOne-400" panose="020B0503030303020204" pitchFamily="34" charset="0"/>
                </a:rPr>
                <a:t> </a:t>
              </a:r>
              <a:r>
                <a:rPr lang="en-US" altLang="ko-KR" sz="1400" dirty="0" err="1">
                  <a:solidFill>
                    <a:schemeClr val="tx1"/>
                  </a:solidFill>
                  <a:latin typeface="SamsungOne-400" panose="020B0503030303020204" pitchFamily="34" charset="0"/>
                </a:rPr>
                <a:t>sát</a:t>
              </a:r>
              <a:endParaRPr lang="en-US" altLang="ko-KR" sz="14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9" name="직사각형 8">
            <a:extLst>
              <a:ext uri="{FF2B5EF4-FFF2-40B4-BE49-F238E27FC236}">
                <a16:creationId xmlns:a16="http://schemas.microsoft.com/office/drawing/2014/main" id="{D8BF98C4-B566-4812-B5F0-560CFBA969E7}"/>
              </a:ext>
            </a:extLst>
          </p:cNvPr>
          <p:cNvSpPr/>
          <p:nvPr/>
        </p:nvSpPr>
        <p:spPr>
          <a:xfrm>
            <a:off x="702940" y="2139372"/>
            <a:ext cx="8632825" cy="1150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b="1" dirty="0">
                <a:solidFill>
                  <a:srgbClr val="193EB0"/>
                </a:solidFill>
                <a:latin typeface="SamsungOne-400" panose="020B0503030303020204" pitchFamily="34" charset="0"/>
                <a:ea typeface="SamsungOne-400" panose="020B0503030303020204" pitchFamily="34" charset="0"/>
              </a:rPr>
              <a:t>Phân cụm </a:t>
            </a:r>
            <a:r>
              <a:rPr lang="vi-VN" altLang="ko-KR" sz="1300" dirty="0">
                <a:solidFill>
                  <a:schemeClr val="tx1"/>
                </a:solidFill>
                <a:latin typeface="SamsungOne-400" panose="020B0503030303020204" pitchFamily="34" charset="0"/>
                <a:ea typeface="SamsungOne-400" panose="020B0503030303020204" pitchFamily="34" charset="0"/>
              </a:rPr>
              <a:t>đề cập đến việc tạo các nhóm đối tượng hoặc người tương tự theo mục đích phân tích và thuật toán</a:t>
            </a:r>
          </a:p>
          <a:p>
            <a:pPr marL="182526" indent="-182526">
              <a:spcAft>
                <a:spcPts val="800"/>
              </a:spcAft>
              <a:buClr>
                <a:srgbClr val="193EB0"/>
              </a:buClr>
              <a:buFont typeface="SamsungOne 400" panose="020B0503030303020204" pitchFamily="34" charset="0"/>
              <a:buChar char="‣"/>
            </a:pPr>
            <a:r>
              <a:rPr lang="vi-VN" altLang="ko-KR" sz="1300" b="1" dirty="0">
                <a:solidFill>
                  <a:srgbClr val="193EB0"/>
                </a:solidFill>
                <a:latin typeface="SamsungOne-400" panose="020B0503030303020204" pitchFamily="34" charset="0"/>
                <a:ea typeface="SamsungOne-400" panose="020B0503030303020204" pitchFamily="34" charset="0"/>
              </a:rPr>
              <a:t>Hiệp hội </a:t>
            </a:r>
            <a:r>
              <a:rPr lang="vi-VN" altLang="ko-KR" sz="1300" dirty="0">
                <a:solidFill>
                  <a:schemeClr val="tx1"/>
                </a:solidFill>
                <a:latin typeface="SamsungOne-400" panose="020B0503030303020204" pitchFamily="34" charset="0"/>
                <a:ea typeface="SamsungOne-400" panose="020B0503030303020204" pitchFamily="34" charset="0"/>
              </a:rPr>
              <a:t>đề cập đến việc khám phá mối quan hệ cùng xuất hiện giữa các mục cụ thể trong tập dữ liệu</a:t>
            </a:r>
          </a:p>
          <a:p>
            <a:pPr marL="182526" indent="-182526">
              <a:spcAft>
                <a:spcPts val="800"/>
              </a:spcAft>
              <a:buClr>
                <a:srgbClr val="193EB0"/>
              </a:buClr>
              <a:buFont typeface="SamsungOne 400" panose="020B0503030303020204" pitchFamily="34" charset="0"/>
              <a:buChar char="‣"/>
            </a:pPr>
            <a:r>
              <a:rPr lang="vi-VN" altLang="ko-KR" sz="1300" b="1" dirty="0">
                <a:solidFill>
                  <a:srgbClr val="193EB0"/>
                </a:solidFill>
                <a:latin typeface="SamsungOne-400" panose="020B0503030303020204" pitchFamily="34" charset="0"/>
                <a:ea typeface="SamsungOne-400" panose="020B0503030303020204" pitchFamily="34" charset="0"/>
              </a:rPr>
              <a:t>Giảm kích thước </a:t>
            </a:r>
            <a:r>
              <a:rPr lang="vi-VN" altLang="ko-KR" sz="1300" dirty="0">
                <a:solidFill>
                  <a:schemeClr val="tx1"/>
                </a:solidFill>
                <a:latin typeface="SamsungOne-400" panose="020B0503030303020204" pitchFamily="34" charset="0"/>
                <a:ea typeface="SamsungOne-400" panose="020B0503030303020204" pitchFamily="34" charset="0"/>
              </a:rPr>
              <a:t>đề cập đến việc tóm tắt một tập hợp biến đã cho thành một số lượng biến nhỏ hơn để đưa ra các giải thích hiệu quả.</a:t>
            </a:r>
            <a:endParaRPr lang="en-US" altLang="ko-KR" sz="1300" dirty="0">
              <a:solidFill>
                <a:schemeClr val="tx1"/>
              </a:solidFill>
              <a:latin typeface="SamsungOne-400" panose="020B0503030303020204" pitchFamily="34" charset="0"/>
              <a:ea typeface="SamsungOne-400" panose="020B0503030303020204" pitchFamily="34" charset="0"/>
            </a:endParaRPr>
          </a:p>
        </p:txBody>
      </p:sp>
      <p:grpSp>
        <p:nvGrpSpPr>
          <p:cNvPr id="10" name="그룹 9">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1" name="직사각형 1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Khái</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niệm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về</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học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không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giám</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sát</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2" name="직사각형 1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
        <p:nvSpPr>
          <p:cNvPr id="13" name="직사각형 12">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Học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không</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giám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sát</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là</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gì</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a:t>
            </a:r>
          </a:p>
        </p:txBody>
      </p:sp>
    </p:spTree>
    <p:extLst>
      <p:ext uri="{BB962C8B-B14F-4D97-AF65-F5344CB8AC3E}">
        <p14:creationId xmlns:p14="http://schemas.microsoft.com/office/powerpoint/2010/main" val="4243083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19" name="직사각형 18">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Thuật</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ngữ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0" name="직사각형 19">
            <a:extLst>
              <a:ext uri="{FF2B5EF4-FFF2-40B4-BE49-F238E27FC236}">
                <a16:creationId xmlns:a16="http://schemas.microsoft.com/office/drawing/2014/main" id="{D8BF98C4-B566-4812-B5F0-560CFBA969E7}"/>
              </a:ext>
            </a:extLst>
          </p:cNvPr>
          <p:cNvSpPr/>
          <p:nvPr/>
        </p:nvSpPr>
        <p:spPr>
          <a:xfrm>
            <a:off x="702940" y="1726450"/>
            <a:ext cx="8632825" cy="18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a:spcAft>
                <a:spcPts val="4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Thành phần chính được chuẩn hóa (PC).</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nhiều vectơ tải bằng số lượng biến.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a:spcAft>
                <a:spcPts val="4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b)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Phương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sai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^2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hoặc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lệch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chuẩn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thành phần chính có phương sai liên quan.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a:spcAft>
                <a:spcPts val="4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c)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Điểm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đổi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639763" lvl="1"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Điểm thô (quan sát ban đầu) được biểu thị bằng PC dưới dạng trục tọa độ mới.</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042695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0" name="직사각형 19">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phần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1" name="직사각형 20">
            <a:extLst>
              <a:ext uri="{FF2B5EF4-FFF2-40B4-BE49-F238E27FC236}">
                <a16:creationId xmlns:a16="http://schemas.microsoft.com/office/drawing/2014/main" id="{D8BF98C4-B566-4812-B5F0-560CFBA969E7}"/>
              </a:ext>
            </a:extLst>
          </p:cNvPr>
          <p:cNvSpPr/>
          <p:nvPr/>
        </p:nvSpPr>
        <p:spPr>
          <a:xfrm>
            <a:off x="702940" y="1726450"/>
            <a:ext cx="8632825" cy="135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Giả sử rằng có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𝑘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biến hoặc đặc trưng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𝑋</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𝑋</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 …,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𝑋𝑘</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Khi đó,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 …,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𝑃𝐶𝑘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là tổ hợp tuyến tính của các đặc trưng gốc:</a:t>
            </a:r>
          </a:p>
          <a:p>
            <a:pPr marL="182563" indent="-182563">
              <a:spcAft>
                <a:spcPts val="400"/>
              </a:spcAft>
              <a:buClr>
                <a:srgbClr val="193EB0"/>
              </a:buClr>
              <a:buFont typeface="SamsungOne 400" panose="020B0503030303020204" pitchFamily="34" charset="0"/>
              <a:buChar char="‣"/>
            </a:pP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𝑃𝐶𝑖</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𝛼</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𝑖𝑋</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𝛼</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𝑖𝑋</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𝛼𝑘</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𝑖𝑋𝑘</a:t>
            </a:r>
          </a:p>
          <a:p>
            <a:pPr marL="182563" indent="-182563">
              <a:spcAft>
                <a:spcPts val="4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Ngược lại, các tính năng ban đầu có thể được thể hiện dưới dạng PC:</a:t>
            </a:r>
          </a:p>
          <a:p>
            <a:pPr marL="182563" indent="-182563">
              <a:spcAft>
                <a:spcPts val="400"/>
              </a:spcAft>
              <a:buClr>
                <a:srgbClr val="193EB0"/>
              </a:buClr>
              <a:buFont typeface="SamsungOne 400" panose="020B0503030303020204" pitchFamily="34" charset="0"/>
              <a:buChar char="‣"/>
            </a:pP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𝑋𝑖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𝛽</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𝛽</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𝛽𝑘</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𝑖𝑃𝐶𝑘</a:t>
            </a:r>
            <a:endParaRPr lang="ko-KR" altLang="en-US"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2254587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9A4F107-D2D6-4A50-915C-57B3988C7A8D}"/>
              </a:ext>
            </a:extLst>
          </p:cNvPr>
          <p:cNvGrpSpPr/>
          <p:nvPr/>
        </p:nvGrpSpPr>
        <p:grpSpPr>
          <a:xfrm>
            <a:off x="3412436" y="2608340"/>
            <a:ext cx="3077955" cy="2954591"/>
            <a:chOff x="3412436" y="3097945"/>
            <a:chExt cx="3077955" cy="2954591"/>
          </a:xfrm>
        </p:grpSpPr>
        <p:grpSp>
          <p:nvGrpSpPr>
            <p:cNvPr id="22" name="그룹 21">
              <a:extLst>
                <a:ext uri="{FF2B5EF4-FFF2-40B4-BE49-F238E27FC236}">
                  <a16:creationId xmlns:a16="http://schemas.microsoft.com/office/drawing/2014/main" id="{23A73003-15D7-4709-BFD2-65052AE7CA99}"/>
                </a:ext>
              </a:extLst>
            </p:cNvPr>
            <p:cNvGrpSpPr/>
            <p:nvPr/>
          </p:nvGrpSpPr>
          <p:grpSpPr>
            <a:xfrm>
              <a:off x="3412436" y="3097945"/>
              <a:ext cx="3077955" cy="2954591"/>
              <a:chOff x="4869647" y="2340858"/>
              <a:chExt cx="2812730" cy="2699997"/>
            </a:xfrm>
          </p:grpSpPr>
          <p:pic>
            <p:nvPicPr>
              <p:cNvPr id="23" name="Picture 7">
                <a:extLst>
                  <a:ext uri="{FF2B5EF4-FFF2-40B4-BE49-F238E27FC236}">
                    <a16:creationId xmlns:a16="http://schemas.microsoft.com/office/drawing/2014/main" id="{F6B03FB5-B254-4858-B624-29276FE38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647" y="2340858"/>
                <a:ext cx="2812730" cy="2699997"/>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B50CEB5-1474-4A73-83F9-9BCC82B26254}"/>
                      </a:ext>
                    </a:extLst>
                  </p:cNvPr>
                  <p:cNvSpPr txBox="1"/>
                  <p:nvPr/>
                </p:nvSpPr>
                <p:spPr>
                  <a:xfrm>
                    <a:off x="7311181" y="3372879"/>
                    <a:ext cx="297409" cy="262795"/>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25" name="TextBox 24">
                    <a:extLst>
                      <a:ext uri="{FF2B5EF4-FFF2-40B4-BE49-F238E27FC236}">
                        <a16:creationId xmlns:a16="http://schemas.microsoft.com/office/drawing/2014/main" id="{DB50CEB5-1474-4A73-83F9-9BCC82B26254}"/>
                      </a:ext>
                    </a:extLst>
                  </p:cNvPr>
                  <p:cNvSpPr txBox="1">
                    <a:spLocks noRot="1" noChangeAspect="1" noMove="1" noResize="1" noEditPoints="1" noAdjustHandles="1" noChangeArrowheads="1" noChangeShapeType="1" noTextEdit="1"/>
                  </p:cNvSpPr>
                  <p:nvPr/>
                </p:nvSpPr>
                <p:spPr>
                  <a:xfrm>
                    <a:off x="7311181" y="3372879"/>
                    <a:ext cx="297409" cy="262795"/>
                  </a:xfrm>
                  <a:prstGeom prst="rect">
                    <a:avLst/>
                  </a:prstGeom>
                  <a:blipFill>
                    <a:blip r:embed="rId4"/>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9D445F8-0D11-4DBE-8903-F87A31011B5D}"/>
                    </a:ext>
                  </a:extLst>
                </p:cNvPr>
                <p:cNvSpPr txBox="1"/>
                <p:nvPr/>
              </p:nvSpPr>
              <p:spPr>
                <a:xfrm>
                  <a:off x="4996178" y="3170770"/>
                  <a:ext cx="259129" cy="25669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12" name="TextBox 11">
                  <a:extLst>
                    <a:ext uri="{FF2B5EF4-FFF2-40B4-BE49-F238E27FC236}">
                      <a16:creationId xmlns:a16="http://schemas.microsoft.com/office/drawing/2014/main" id="{A9D445F8-0D11-4DBE-8903-F87A31011B5D}"/>
                    </a:ext>
                  </a:extLst>
                </p:cNvPr>
                <p:cNvSpPr txBox="1">
                  <a:spLocks noRot="1" noChangeAspect="1" noMove="1" noResize="1" noEditPoints="1" noAdjustHandles="1" noChangeArrowheads="1" noChangeShapeType="1" noTextEdit="1"/>
                </p:cNvSpPr>
                <p:nvPr/>
              </p:nvSpPr>
              <p:spPr>
                <a:xfrm>
                  <a:off x="4996178" y="3170770"/>
                  <a:ext cx="259129" cy="256693"/>
                </a:xfrm>
                <a:prstGeom prst="rect">
                  <a:avLst/>
                </a:prstGeom>
                <a:blipFill>
                  <a:blip r:embed="rId5"/>
                  <a:stretch>
                    <a:fillRect/>
                  </a:stretch>
                </a:blipFill>
              </p:spPr>
              <p:txBody>
                <a:bodyPr/>
                <a:lstStyle/>
                <a:p>
                  <a:r>
                    <a:rPr lang="ko-KR" altLang="en-US">
                      <a:noFill/>
                    </a:rPr>
                    <a:t> </a:t>
                  </a:r>
                </a:p>
              </p:txBody>
            </p:sp>
          </mc:Fallback>
        </mc:AlternateContent>
      </p:grpSp>
      <p:grpSp>
        <p:nvGrpSpPr>
          <p:cNvPr id="26" name="그룹 2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7" name="직사각형 26">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Thành phần chính và phương sai:</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29" name="직사각형 28">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Giả sử một tập dữ liệu có hai biến có thể được hiển thị thuận tiện trên mặt phẳng: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7" name="그룹 1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8" name="직사각형 1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9" name="직사각형 1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83957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그룹 27">
            <a:extLst>
              <a:ext uri="{FF2B5EF4-FFF2-40B4-BE49-F238E27FC236}">
                <a16:creationId xmlns:a16="http://schemas.microsoft.com/office/drawing/2014/main" id="{CB3CD4F1-F075-43D0-BCDA-EBC68C5A6BE4}"/>
              </a:ext>
            </a:extLst>
          </p:cNvPr>
          <p:cNvGrpSpPr/>
          <p:nvPr/>
        </p:nvGrpSpPr>
        <p:grpSpPr>
          <a:xfrm>
            <a:off x="3400216" y="2420888"/>
            <a:ext cx="3090487" cy="2966621"/>
            <a:chOff x="4869653" y="2340861"/>
            <a:chExt cx="2812734" cy="2700000"/>
          </a:xfrm>
        </p:grpSpPr>
        <p:pic>
          <p:nvPicPr>
            <p:cNvPr id="29" name="Picture 8">
              <a:extLst>
                <a:ext uri="{FF2B5EF4-FFF2-40B4-BE49-F238E27FC236}">
                  <a16:creationId xmlns:a16="http://schemas.microsoft.com/office/drawing/2014/main" id="{E38ADC40-E5C0-40AF-ABBB-C6F100399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653" y="2340861"/>
              <a:ext cx="2812734" cy="270000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1D0D2D9-EA97-4D21-B7C8-4AEEB102DB7B}"/>
                    </a:ext>
                  </a:extLst>
                </p:cNvPr>
                <p:cNvSpPr txBox="1"/>
                <p:nvPr/>
              </p:nvSpPr>
              <p:spPr>
                <a:xfrm>
                  <a:off x="6322180" y="2413209"/>
                  <a:ext cx="235840" cy="23362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30" name="TextBox 29">
                  <a:extLst>
                    <a:ext uri="{FF2B5EF4-FFF2-40B4-BE49-F238E27FC236}">
                      <a16:creationId xmlns:a16="http://schemas.microsoft.com/office/drawing/2014/main" id="{81D0D2D9-EA97-4D21-B7C8-4AEEB102DB7B}"/>
                    </a:ext>
                  </a:extLst>
                </p:cNvPr>
                <p:cNvSpPr txBox="1">
                  <a:spLocks noRot="1" noChangeAspect="1" noMove="1" noResize="1" noEditPoints="1" noAdjustHandles="1" noChangeArrowheads="1" noChangeShapeType="1" noTextEdit="1"/>
                </p:cNvSpPr>
                <p:nvPr/>
              </p:nvSpPr>
              <p:spPr>
                <a:xfrm>
                  <a:off x="6322180" y="2413209"/>
                  <a:ext cx="235840" cy="233623"/>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D9EC4E-D1A1-4381-8B3A-561E9E7F2FC5}"/>
                    </a:ext>
                  </a:extLst>
                </p:cNvPr>
                <p:cNvSpPr txBox="1"/>
                <p:nvPr/>
              </p:nvSpPr>
              <p:spPr>
                <a:xfrm>
                  <a:off x="7305378" y="3388049"/>
                  <a:ext cx="283437" cy="239775"/>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31" name="TextBox 30">
                  <a:extLst>
                    <a:ext uri="{FF2B5EF4-FFF2-40B4-BE49-F238E27FC236}">
                      <a16:creationId xmlns:a16="http://schemas.microsoft.com/office/drawing/2014/main" id="{ECD9EC4E-D1A1-4381-8B3A-561E9E7F2FC5}"/>
                    </a:ext>
                  </a:extLst>
                </p:cNvPr>
                <p:cNvSpPr txBox="1">
                  <a:spLocks noRot="1" noChangeAspect="1" noMove="1" noResize="1" noEditPoints="1" noAdjustHandles="1" noChangeArrowheads="1" noChangeShapeType="1" noTextEdit="1"/>
                </p:cNvSpPr>
                <p:nvPr/>
              </p:nvSpPr>
              <p:spPr>
                <a:xfrm>
                  <a:off x="7305378" y="3388049"/>
                  <a:ext cx="283437" cy="239775"/>
                </a:xfrm>
                <a:prstGeom prst="rect">
                  <a:avLst/>
                </a:prstGeom>
                <a:blipFill>
                  <a:blip r:embed="rId8"/>
                  <a:stretch>
                    <a:fillRect/>
                  </a:stretch>
                </a:blipFill>
              </p:spPr>
              <p:txBody>
                <a:bodyPr/>
                <a:lstStyle/>
                <a:p>
                  <a:r>
                    <a:rPr lang="ko-KR" altLang="en-US">
                      <a:noFill/>
                    </a:rPr>
                    <a:t> </a:t>
                  </a:r>
                </a:p>
              </p:txBody>
            </p:sp>
          </mc:Fallback>
        </mc:AlternateContent>
      </p:grpSp>
      <p:grpSp>
        <p:nvGrpSpPr>
          <p:cNvPr id="17" name="그룹 1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4" name="직사각형 23">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Thành phần chính và phương sai:</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25" name="직사각형 24">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Ta có thể tìm được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và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trực giao với nhau.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9" name="그룹 1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0" name="직사각형 1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21" name="직사각형 2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40612333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2141416" y="2287537"/>
            <a:ext cx="5614274" cy="2499770"/>
            <a:chOff x="873379" y="3084269"/>
            <a:chExt cx="5614274" cy="2499770"/>
          </a:xfrm>
        </p:grpSpPr>
        <p:grpSp>
          <p:nvGrpSpPr>
            <p:cNvPr id="58" name="그룹 57">
              <a:extLst>
                <a:ext uri="{FF2B5EF4-FFF2-40B4-BE49-F238E27FC236}">
                  <a16:creationId xmlns:a16="http://schemas.microsoft.com/office/drawing/2014/main" id="{C89F653E-9C33-4C6A-A44A-01B96FC2DD04}"/>
                </a:ext>
              </a:extLst>
            </p:cNvPr>
            <p:cNvGrpSpPr/>
            <p:nvPr/>
          </p:nvGrpSpPr>
          <p:grpSpPr>
            <a:xfrm>
              <a:off x="3894503" y="3084269"/>
              <a:ext cx="2593150" cy="2489217"/>
              <a:chOff x="4871568" y="2340861"/>
              <a:chExt cx="2812734" cy="2700000"/>
            </a:xfrm>
          </p:grpSpPr>
          <p:grpSp>
            <p:nvGrpSpPr>
              <p:cNvPr id="59" name="그룹 58">
                <a:extLst>
                  <a:ext uri="{FF2B5EF4-FFF2-40B4-BE49-F238E27FC236}">
                    <a16:creationId xmlns:a16="http://schemas.microsoft.com/office/drawing/2014/main" id="{5FFFB28C-CAEE-4656-882C-3296194A701F}"/>
                  </a:ext>
                </a:extLst>
              </p:cNvPr>
              <p:cNvGrpSpPr/>
              <p:nvPr/>
            </p:nvGrpSpPr>
            <p:grpSpPr>
              <a:xfrm>
                <a:off x="4871568" y="2340861"/>
                <a:ext cx="2812734" cy="2700000"/>
                <a:chOff x="4871568" y="2340861"/>
                <a:chExt cx="2812734" cy="2700000"/>
              </a:xfrm>
            </p:grpSpPr>
            <p:pic>
              <p:nvPicPr>
                <p:cNvPr id="66" name="Picture 15">
                  <a:extLst>
                    <a:ext uri="{FF2B5EF4-FFF2-40B4-BE49-F238E27FC236}">
                      <a16:creationId xmlns:a16="http://schemas.microsoft.com/office/drawing/2014/main" id="{57FEAB38-7EF2-4479-947F-55C9B1A64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568" y="2340861"/>
                  <a:ext cx="2812734" cy="2700000"/>
                </a:xfrm>
                <a:prstGeom prst="rect">
                  <a:avLst/>
                </a:prstGeom>
              </p:spPr>
            </p:pic>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CF9B907-69A3-440C-8EAF-61FECC9CEDC6}"/>
                        </a:ext>
                      </a:extLst>
                    </p:cNvPr>
                    <p:cNvSpPr txBox="1"/>
                    <p:nvPr/>
                  </p:nvSpPr>
                  <p:spPr>
                    <a:xfrm>
                      <a:off x="6322179" y="2413209"/>
                      <a:ext cx="316645" cy="271110"/>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67" name="TextBox 66">
                      <a:extLst>
                        <a:ext uri="{FF2B5EF4-FFF2-40B4-BE49-F238E27FC236}">
                          <a16:creationId xmlns:a16="http://schemas.microsoft.com/office/drawing/2014/main" id="{ACF9B907-69A3-440C-8EAF-61FECC9CEDC6}"/>
                        </a:ext>
                      </a:extLst>
                    </p:cNvPr>
                    <p:cNvSpPr txBox="1">
                      <a:spLocks noRot="1" noChangeAspect="1" noMove="1" noResize="1" noEditPoints="1" noAdjustHandles="1" noChangeArrowheads="1" noChangeShapeType="1" noTextEdit="1"/>
                    </p:cNvSpPr>
                    <p:nvPr/>
                  </p:nvSpPr>
                  <p:spPr>
                    <a:xfrm>
                      <a:off x="6322179" y="2413209"/>
                      <a:ext cx="316645" cy="271110"/>
                    </a:xfrm>
                    <a:prstGeom prst="rect">
                      <a:avLst/>
                    </a:prstGeom>
                    <a:blipFill>
                      <a:blip r:embed="rId11"/>
                      <a:stretch>
                        <a:fillRect b="-24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A12319B-8F59-4485-8973-F75835ADE66E}"/>
                        </a:ext>
                      </a:extLst>
                    </p:cNvPr>
                    <p:cNvSpPr txBox="1"/>
                    <p:nvPr/>
                  </p:nvSpPr>
                  <p:spPr>
                    <a:xfrm>
                      <a:off x="7274742" y="3344704"/>
                      <a:ext cx="324179" cy="296690"/>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9A12319B-8F59-4485-8973-F75835ADE66E}"/>
                        </a:ext>
                      </a:extLst>
                    </p:cNvPr>
                    <p:cNvSpPr txBox="1">
                      <a:spLocks noRot="1" noChangeAspect="1" noMove="1" noResize="1" noEditPoints="1" noAdjustHandles="1" noChangeArrowheads="1" noChangeShapeType="1" noTextEdit="1"/>
                    </p:cNvSpPr>
                    <p:nvPr/>
                  </p:nvSpPr>
                  <p:spPr>
                    <a:xfrm>
                      <a:off x="7274742" y="3344704"/>
                      <a:ext cx="324179" cy="296690"/>
                    </a:xfrm>
                    <a:prstGeom prst="rect">
                      <a:avLst/>
                    </a:prstGeom>
                    <a:blipFill>
                      <a:blip r:embed="rId12"/>
                      <a:stretch>
                        <a:fillRect/>
                      </a:stretch>
                    </a:blipFill>
                  </p:spPr>
                  <p:txBody>
                    <a:bodyPr/>
                    <a:lstStyle/>
                    <a:p>
                      <a:r>
                        <a:rPr lang="ko-KR" altLang="en-US">
                          <a:noFill/>
                        </a:rPr>
                        <a:t> </a:t>
                      </a:r>
                    </a:p>
                  </p:txBody>
                </p:sp>
              </mc:Fallback>
            </mc:AlternateContent>
          </p:grpSp>
          <p:grpSp>
            <p:nvGrpSpPr>
              <p:cNvPr id="60" name="Group 16">
                <a:extLst>
                  <a:ext uri="{FF2B5EF4-FFF2-40B4-BE49-F238E27FC236}">
                    <a16:creationId xmlns:a16="http://schemas.microsoft.com/office/drawing/2014/main" id="{C8000448-CD3C-44FF-9E6D-825A0CE1BC8B}"/>
                  </a:ext>
                </a:extLst>
              </p:cNvPr>
              <p:cNvGrpSpPr/>
              <p:nvPr/>
            </p:nvGrpSpPr>
            <p:grpSpPr>
              <a:xfrm rot="16200000">
                <a:off x="5874712" y="3341009"/>
                <a:ext cx="730801" cy="797428"/>
                <a:chOff x="5572985" y="2768979"/>
                <a:chExt cx="843902" cy="855674"/>
              </a:xfrm>
            </p:grpSpPr>
            <p:grpSp>
              <p:nvGrpSpPr>
                <p:cNvPr id="61" name="Group 17">
                  <a:extLst>
                    <a:ext uri="{FF2B5EF4-FFF2-40B4-BE49-F238E27FC236}">
                      <a16:creationId xmlns:a16="http://schemas.microsoft.com/office/drawing/2014/main" id="{FEE56D1D-6D84-4D8E-82CA-8DAB13F40E6C}"/>
                    </a:ext>
                  </a:extLst>
                </p:cNvPr>
                <p:cNvGrpSpPr/>
                <p:nvPr/>
              </p:nvGrpSpPr>
              <p:grpSpPr>
                <a:xfrm>
                  <a:off x="5676439" y="2868569"/>
                  <a:ext cx="740448" cy="756084"/>
                  <a:chOff x="5676439" y="2868569"/>
                  <a:chExt cx="740448" cy="756084"/>
                </a:xfrm>
              </p:grpSpPr>
              <p:cxnSp>
                <p:nvCxnSpPr>
                  <p:cNvPr id="63" name="Straight Connector 19">
                    <a:extLst>
                      <a:ext uri="{FF2B5EF4-FFF2-40B4-BE49-F238E27FC236}">
                        <a16:creationId xmlns:a16="http://schemas.microsoft.com/office/drawing/2014/main" id="{0A4AF4D4-B60E-48FB-AC03-B6831EFA9EBA}"/>
                      </a:ext>
                    </a:extLst>
                  </p:cNvPr>
                  <p:cNvCxnSpPr/>
                  <p:nvPr/>
                </p:nvCxnSpPr>
                <p:spPr>
                  <a:xfrm>
                    <a:off x="5676439" y="3192605"/>
                    <a:ext cx="43204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0">
                    <a:extLst>
                      <a:ext uri="{FF2B5EF4-FFF2-40B4-BE49-F238E27FC236}">
                        <a16:creationId xmlns:a16="http://schemas.microsoft.com/office/drawing/2014/main" id="{74213F49-3669-42CB-BC8B-F7A1DA74002A}"/>
                      </a:ext>
                    </a:extLst>
                  </p:cNvPr>
                  <p:cNvCxnSpPr/>
                  <p:nvPr/>
                </p:nvCxnSpPr>
                <p:spPr>
                  <a:xfrm>
                    <a:off x="5984839" y="2868569"/>
                    <a:ext cx="43204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21">
                    <a:extLst>
                      <a:ext uri="{FF2B5EF4-FFF2-40B4-BE49-F238E27FC236}">
                        <a16:creationId xmlns:a16="http://schemas.microsoft.com/office/drawing/2014/main" id="{C56656EE-DB44-4BFC-A9DE-4D7198F49443}"/>
                      </a:ext>
                    </a:extLst>
                  </p:cNvPr>
                  <p:cNvCxnSpPr/>
                  <p:nvPr/>
                </p:nvCxnSpPr>
                <p:spPr>
                  <a:xfrm rot="5400000">
                    <a:off x="5878173" y="3088421"/>
                    <a:ext cx="322012" cy="318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D80527C5-109D-4809-B3F1-EA60CB6E0693}"/>
                        </a:ext>
                      </a:extLst>
                    </p:cNvPr>
                    <p:cNvSpPr txBox="1"/>
                    <p:nvPr/>
                  </p:nvSpPr>
                  <p:spPr>
                    <a:xfrm rot="5400000">
                      <a:off x="5539100" y="2802864"/>
                      <a:ext cx="423626" cy="355855"/>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2</m:t>
                                </m:r>
                              </m:sub>
                            </m:sSub>
                          </m:oMath>
                        </m:oMathPara>
                      </a14:m>
                      <a:endParaRPr lang="en-US" dirty="0"/>
                    </a:p>
                  </p:txBody>
                </p:sp>
              </mc:Choice>
              <mc:Fallback xmlns="">
                <p:sp>
                  <p:nvSpPr>
                    <p:cNvPr id="62" name="TextBox 61">
                      <a:extLst>
                        <a:ext uri="{FF2B5EF4-FFF2-40B4-BE49-F238E27FC236}">
                          <a16:creationId xmlns:a16="http://schemas.microsoft.com/office/drawing/2014/main" id="{D80527C5-109D-4809-B3F1-EA60CB6E0693}"/>
                        </a:ext>
                      </a:extLst>
                    </p:cNvPr>
                    <p:cNvSpPr txBox="1">
                      <a:spLocks noRot="1" noChangeAspect="1" noMove="1" noResize="1" noEditPoints="1" noAdjustHandles="1" noChangeArrowheads="1" noChangeShapeType="1" noTextEdit="1"/>
                    </p:cNvSpPr>
                    <p:nvPr/>
                  </p:nvSpPr>
                  <p:spPr>
                    <a:xfrm rot="5400000">
                      <a:off x="5539100" y="2802864"/>
                      <a:ext cx="423626" cy="355855"/>
                    </a:xfrm>
                    <a:prstGeom prst="rect">
                      <a:avLst/>
                    </a:prstGeom>
                    <a:blipFill>
                      <a:blip r:embed="rId13"/>
                      <a:stretch>
                        <a:fillRect/>
                      </a:stretch>
                    </a:blipFill>
                  </p:spPr>
                  <p:txBody>
                    <a:bodyPr/>
                    <a:lstStyle/>
                    <a:p>
                      <a:r>
                        <a:rPr lang="ko-KR" altLang="en-US">
                          <a:noFill/>
                        </a:rPr>
                        <a:t> </a:t>
                      </a:r>
                    </a:p>
                  </p:txBody>
                </p:sp>
              </mc:Fallback>
            </mc:AlternateContent>
          </p:grpSp>
        </p:grpSp>
        <p:grpSp>
          <p:nvGrpSpPr>
            <p:cNvPr id="69" name="그룹 68">
              <a:extLst>
                <a:ext uri="{FF2B5EF4-FFF2-40B4-BE49-F238E27FC236}">
                  <a16:creationId xmlns:a16="http://schemas.microsoft.com/office/drawing/2014/main" id="{044C1314-58EB-402C-A4FE-B6B0D3CD4E63}"/>
                </a:ext>
              </a:extLst>
            </p:cNvPr>
            <p:cNvGrpSpPr/>
            <p:nvPr/>
          </p:nvGrpSpPr>
          <p:grpSpPr>
            <a:xfrm>
              <a:off x="873379" y="3094822"/>
              <a:ext cx="2593150" cy="2489217"/>
              <a:chOff x="4869188" y="2338041"/>
              <a:chExt cx="2812734" cy="2700000"/>
            </a:xfrm>
          </p:grpSpPr>
          <p:grpSp>
            <p:nvGrpSpPr>
              <p:cNvPr id="70" name="그룹 69">
                <a:extLst>
                  <a:ext uri="{FF2B5EF4-FFF2-40B4-BE49-F238E27FC236}">
                    <a16:creationId xmlns:a16="http://schemas.microsoft.com/office/drawing/2014/main" id="{96C51F87-BBFA-464F-9D7D-0FAB214C4868}"/>
                  </a:ext>
                </a:extLst>
              </p:cNvPr>
              <p:cNvGrpSpPr/>
              <p:nvPr/>
            </p:nvGrpSpPr>
            <p:grpSpPr>
              <a:xfrm>
                <a:off x="4869188" y="2338041"/>
                <a:ext cx="2812734" cy="2700000"/>
                <a:chOff x="1584433" y="2382237"/>
                <a:chExt cx="2812734" cy="2700000"/>
              </a:xfrm>
            </p:grpSpPr>
            <p:pic>
              <p:nvPicPr>
                <p:cNvPr id="73" name="Picture 8">
                  <a:extLst>
                    <a:ext uri="{FF2B5EF4-FFF2-40B4-BE49-F238E27FC236}">
                      <a16:creationId xmlns:a16="http://schemas.microsoft.com/office/drawing/2014/main" id="{38C12D80-0B00-4B13-B8C1-23CF87E1D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433" y="2382237"/>
                  <a:ext cx="2812734" cy="2700000"/>
                </a:xfrm>
                <a:prstGeom prst="rect">
                  <a:avLst/>
                </a:prstGeom>
              </p:spPr>
            </p:pic>
            <p:grpSp>
              <p:nvGrpSpPr>
                <p:cNvPr id="74" name="Group 9">
                  <a:extLst>
                    <a:ext uri="{FF2B5EF4-FFF2-40B4-BE49-F238E27FC236}">
                      <a16:creationId xmlns:a16="http://schemas.microsoft.com/office/drawing/2014/main" id="{48EC6E6B-BC65-42D4-987E-B0E02F4469F0}"/>
                    </a:ext>
                  </a:extLst>
                </p:cNvPr>
                <p:cNvGrpSpPr/>
                <p:nvPr/>
              </p:nvGrpSpPr>
              <p:grpSpPr>
                <a:xfrm>
                  <a:off x="2172171" y="2926799"/>
                  <a:ext cx="1637258" cy="1579853"/>
                  <a:chOff x="5231904" y="2384226"/>
                  <a:chExt cx="1872208" cy="1836862"/>
                </a:xfrm>
              </p:grpSpPr>
              <p:grpSp>
                <p:nvGrpSpPr>
                  <p:cNvPr id="75" name="Group 10">
                    <a:extLst>
                      <a:ext uri="{FF2B5EF4-FFF2-40B4-BE49-F238E27FC236}">
                        <a16:creationId xmlns:a16="http://schemas.microsoft.com/office/drawing/2014/main" id="{EB00CE5B-5A18-40F8-BBE1-B617E4AB8928}"/>
                      </a:ext>
                    </a:extLst>
                  </p:cNvPr>
                  <p:cNvGrpSpPr/>
                  <p:nvPr/>
                </p:nvGrpSpPr>
                <p:grpSpPr>
                  <a:xfrm>
                    <a:off x="5231904" y="2384226"/>
                    <a:ext cx="1872208" cy="1836862"/>
                    <a:chOff x="5231904" y="2384226"/>
                    <a:chExt cx="1872208" cy="1836862"/>
                  </a:xfrm>
                </p:grpSpPr>
                <p:cxnSp>
                  <p:nvCxnSpPr>
                    <p:cNvPr id="77" name="Straight Connector 12">
                      <a:extLst>
                        <a:ext uri="{FF2B5EF4-FFF2-40B4-BE49-F238E27FC236}">
                          <a16:creationId xmlns:a16="http://schemas.microsoft.com/office/drawing/2014/main" id="{DDFB8290-F98F-4167-BE43-768E1DA642E1}"/>
                        </a:ext>
                      </a:extLst>
                    </p:cNvPr>
                    <p:cNvCxnSpPr/>
                    <p:nvPr/>
                  </p:nvCxnSpPr>
                  <p:spPr>
                    <a:xfrm>
                      <a:off x="5231904" y="3789040"/>
                      <a:ext cx="43204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13">
                      <a:extLst>
                        <a:ext uri="{FF2B5EF4-FFF2-40B4-BE49-F238E27FC236}">
                          <a16:creationId xmlns:a16="http://schemas.microsoft.com/office/drawing/2014/main" id="{F8CDF61A-EA79-409F-99B5-E9F6CEAEBDDF}"/>
                        </a:ext>
                      </a:extLst>
                    </p:cNvPr>
                    <p:cNvCxnSpPr/>
                    <p:nvPr/>
                  </p:nvCxnSpPr>
                  <p:spPr>
                    <a:xfrm>
                      <a:off x="6672064" y="2384226"/>
                      <a:ext cx="43204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14">
                      <a:extLst>
                        <a:ext uri="{FF2B5EF4-FFF2-40B4-BE49-F238E27FC236}">
                          <a16:creationId xmlns:a16="http://schemas.microsoft.com/office/drawing/2014/main" id="{D54E3774-39B2-4461-8D26-EF6B3D4643E1}"/>
                        </a:ext>
                      </a:extLst>
                    </p:cNvPr>
                    <p:cNvCxnSpPr/>
                    <p:nvPr/>
                  </p:nvCxnSpPr>
                  <p:spPr>
                    <a:xfrm flipH="1">
                      <a:off x="5447928" y="2608019"/>
                      <a:ext cx="1440160" cy="13970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9316A2F-4E4D-42E0-A459-57DCA2D3DBD3}"/>
                          </a:ext>
                        </a:extLst>
                      </p:cNvPr>
                      <p:cNvSpPr txBox="1"/>
                      <p:nvPr/>
                    </p:nvSpPr>
                    <p:spPr>
                      <a:xfrm>
                        <a:off x="6276020" y="3396477"/>
                        <a:ext cx="504056" cy="494888"/>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1</m:t>
                                  </m:r>
                                </m:sub>
                              </m:sSub>
                            </m:oMath>
                          </m:oMathPara>
                        </a14:m>
                        <a:endParaRPr lang="en-US" dirty="0"/>
                      </a:p>
                    </p:txBody>
                  </p:sp>
                </mc:Choice>
                <mc:Fallback xmlns="">
                  <p:sp>
                    <p:nvSpPr>
                      <p:cNvPr id="76" name="TextBox 75">
                        <a:extLst>
                          <a:ext uri="{FF2B5EF4-FFF2-40B4-BE49-F238E27FC236}">
                            <a16:creationId xmlns:a16="http://schemas.microsoft.com/office/drawing/2014/main" id="{59316A2F-4E4D-42E0-A459-57DCA2D3DBD3}"/>
                          </a:ext>
                        </a:extLst>
                      </p:cNvPr>
                      <p:cNvSpPr txBox="1">
                        <a:spLocks noRot="1" noChangeAspect="1" noMove="1" noResize="1" noEditPoints="1" noAdjustHandles="1" noChangeArrowheads="1" noChangeShapeType="1" noTextEdit="1"/>
                      </p:cNvSpPr>
                      <p:nvPr/>
                    </p:nvSpPr>
                    <p:spPr>
                      <a:xfrm>
                        <a:off x="6276020" y="3396477"/>
                        <a:ext cx="504056" cy="494888"/>
                      </a:xfrm>
                      <a:prstGeom prst="rect">
                        <a:avLst/>
                      </a:prstGeom>
                      <a:blipFill>
                        <a:blip r:embed="rId14"/>
                        <a:stretch>
                          <a:fillRect/>
                        </a:stretch>
                      </a:blipFill>
                    </p:spPr>
                    <p:txBody>
                      <a:bodyPr/>
                      <a:lstStyle/>
                      <a:p>
                        <a:r>
                          <a:rPr lang="ko-KR" altLang="en-US">
                            <a:noFill/>
                          </a:rPr>
                          <a:t> </a:t>
                        </a:r>
                      </a:p>
                    </p:txBody>
                  </p:sp>
                </mc:Fallback>
              </mc:AlternateContent>
            </p:grpSp>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E63D56E-4702-40A4-AFAA-D161902B8972}"/>
                      </a:ext>
                    </a:extLst>
                  </p:cNvPr>
                  <p:cNvSpPr txBox="1"/>
                  <p:nvPr/>
                </p:nvSpPr>
                <p:spPr>
                  <a:xfrm>
                    <a:off x="6322179" y="2413209"/>
                    <a:ext cx="265216" cy="262938"/>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71" name="TextBox 70">
                    <a:extLst>
                      <a:ext uri="{FF2B5EF4-FFF2-40B4-BE49-F238E27FC236}">
                        <a16:creationId xmlns:a16="http://schemas.microsoft.com/office/drawing/2014/main" id="{9E63D56E-4702-40A4-AFAA-D161902B8972}"/>
                      </a:ext>
                    </a:extLst>
                  </p:cNvPr>
                  <p:cNvSpPr txBox="1">
                    <a:spLocks noRot="1" noChangeAspect="1" noMove="1" noResize="1" noEditPoints="1" noAdjustHandles="1" noChangeArrowheads="1" noChangeShapeType="1" noTextEdit="1"/>
                  </p:cNvSpPr>
                  <p:nvPr/>
                </p:nvSpPr>
                <p:spPr>
                  <a:xfrm>
                    <a:off x="6322179" y="2413209"/>
                    <a:ext cx="265216" cy="262938"/>
                  </a:xfrm>
                  <a:prstGeom prst="rect">
                    <a:avLst/>
                  </a:prstGeom>
                  <a:blipFill>
                    <a:blip r:embed="rId15"/>
                    <a:stretch>
                      <a:fillRect b="-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EDF5495-F974-44BD-9940-61137CB30312}"/>
                      </a:ext>
                    </a:extLst>
                  </p:cNvPr>
                  <p:cNvSpPr txBox="1"/>
                  <p:nvPr/>
                </p:nvSpPr>
                <p:spPr>
                  <a:xfrm>
                    <a:off x="7274741" y="3344703"/>
                    <a:ext cx="377009" cy="28242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CEDF5495-F974-44BD-9940-61137CB30312}"/>
                      </a:ext>
                    </a:extLst>
                  </p:cNvPr>
                  <p:cNvSpPr txBox="1">
                    <a:spLocks noRot="1" noChangeAspect="1" noMove="1" noResize="1" noEditPoints="1" noAdjustHandles="1" noChangeArrowheads="1" noChangeShapeType="1" noTextEdit="1"/>
                  </p:cNvSpPr>
                  <p:nvPr/>
                </p:nvSpPr>
                <p:spPr>
                  <a:xfrm>
                    <a:off x="7274741" y="3344703"/>
                    <a:ext cx="377009" cy="282423"/>
                  </a:xfrm>
                  <a:prstGeom prst="rect">
                    <a:avLst/>
                  </a:prstGeom>
                  <a:blipFill>
                    <a:blip r:embed="rId16"/>
                    <a:stretch>
                      <a:fillRect/>
                    </a:stretch>
                  </a:blipFill>
                </p:spPr>
                <p:txBody>
                  <a:bodyPr/>
                  <a:lstStyle/>
                  <a:p>
                    <a:r>
                      <a:rPr lang="ko-KR" altLang="en-US">
                        <a:noFill/>
                      </a:rPr>
                      <a:t> </a:t>
                    </a:r>
                  </a:p>
                </p:txBody>
              </p:sp>
            </mc:Fallback>
          </mc:AlternateContent>
        </p:grpSp>
      </p:grpSp>
      <p:sp>
        <p:nvSpPr>
          <p:cNvPr id="80" name="직사각형 79"/>
          <p:cNvSpPr/>
          <p:nvPr/>
        </p:nvSpPr>
        <p:spPr>
          <a:xfrm>
            <a:off x="712182" y="4971832"/>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Vậy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ta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&gt;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37" name="그룹 3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38" name="직사각형 3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9" name="직사각형 38">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Thành phần chính và phương sai:</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40" name="직사각형 39">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là hướng của phương sai lớn nhất, trong khi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là hướng của phương sai lớn nhất tiếp theo.</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41" name="그룹 40">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2" name="직사각형 41">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43" name="직사각형 42">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6495520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42AA0A86-307D-46A9-885F-FC2B7E54E714}"/>
              </a:ext>
            </a:extLst>
          </p:cNvPr>
          <p:cNvGrpSpPr/>
          <p:nvPr/>
        </p:nvGrpSpPr>
        <p:grpSpPr>
          <a:xfrm>
            <a:off x="3406169" y="2420888"/>
            <a:ext cx="3090487" cy="2966621"/>
            <a:chOff x="4869653" y="2340861"/>
            <a:chExt cx="2812734" cy="2700000"/>
          </a:xfrm>
        </p:grpSpPr>
        <p:pic>
          <p:nvPicPr>
            <p:cNvPr id="30" name="Picture 12">
              <a:extLst>
                <a:ext uri="{FF2B5EF4-FFF2-40B4-BE49-F238E27FC236}">
                  <a16:creationId xmlns:a16="http://schemas.microsoft.com/office/drawing/2014/main" id="{BFE4B1BD-0AE0-4CF9-88C7-A2399CBF3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653" y="2340861"/>
              <a:ext cx="2812734" cy="2700000"/>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3367ED9-D384-4A6C-82CA-9B8FDA99F883}"/>
                    </a:ext>
                  </a:extLst>
                </p:cNvPr>
                <p:cNvSpPr txBox="1"/>
                <p:nvPr/>
              </p:nvSpPr>
              <p:spPr>
                <a:xfrm>
                  <a:off x="6306427" y="2438029"/>
                  <a:ext cx="377009" cy="192320"/>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2</m:t>
                            </m:r>
                          </m:sub>
                        </m:sSub>
                      </m:oMath>
                    </m:oMathPara>
                  </a14:m>
                  <a:endParaRPr lang="en-US" dirty="0"/>
                </a:p>
              </p:txBody>
            </p:sp>
          </mc:Choice>
          <mc:Fallback xmlns="">
            <p:sp>
              <p:nvSpPr>
                <p:cNvPr id="31" name="TextBox 30">
                  <a:extLst>
                    <a:ext uri="{FF2B5EF4-FFF2-40B4-BE49-F238E27FC236}">
                      <a16:creationId xmlns:a16="http://schemas.microsoft.com/office/drawing/2014/main" id="{43367ED9-D384-4A6C-82CA-9B8FDA99F883}"/>
                    </a:ext>
                  </a:extLst>
                </p:cNvPr>
                <p:cNvSpPr txBox="1">
                  <a:spLocks noRot="1" noChangeAspect="1" noMove="1" noResize="1" noEditPoints="1" noAdjustHandles="1" noChangeArrowheads="1" noChangeShapeType="1" noTextEdit="1"/>
                </p:cNvSpPr>
                <p:nvPr/>
              </p:nvSpPr>
              <p:spPr>
                <a:xfrm>
                  <a:off x="6306427" y="2438029"/>
                  <a:ext cx="377009" cy="192320"/>
                </a:xfrm>
                <a:prstGeom prst="rect">
                  <a:avLst/>
                </a:prstGeom>
                <a:blipFill>
                  <a:blip r:embed="rId7"/>
                  <a:stretch>
                    <a:fillRect b="-1176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E1F2BAF-0195-4298-8209-1D0D4E27C746}"/>
                    </a:ext>
                  </a:extLst>
                </p:cNvPr>
                <p:cNvSpPr txBox="1"/>
                <p:nvPr/>
              </p:nvSpPr>
              <p:spPr>
                <a:xfrm>
                  <a:off x="7302738" y="3341747"/>
                  <a:ext cx="313519" cy="277842"/>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1</m:t>
                            </m:r>
                          </m:sub>
                        </m:sSub>
                      </m:oMath>
                    </m:oMathPara>
                  </a14:m>
                  <a:endParaRPr lang="en-US" dirty="0"/>
                </a:p>
              </p:txBody>
            </p:sp>
          </mc:Choice>
          <mc:Fallback xmlns="">
            <p:sp>
              <p:nvSpPr>
                <p:cNvPr id="32" name="TextBox 31">
                  <a:extLst>
                    <a:ext uri="{FF2B5EF4-FFF2-40B4-BE49-F238E27FC236}">
                      <a16:creationId xmlns:a16="http://schemas.microsoft.com/office/drawing/2014/main" id="{EE1F2BAF-0195-4298-8209-1D0D4E27C746}"/>
                    </a:ext>
                  </a:extLst>
                </p:cNvPr>
                <p:cNvSpPr txBox="1">
                  <a:spLocks noRot="1" noChangeAspect="1" noMove="1" noResize="1" noEditPoints="1" noAdjustHandles="1" noChangeArrowheads="1" noChangeShapeType="1" noTextEdit="1"/>
                </p:cNvSpPr>
                <p:nvPr/>
              </p:nvSpPr>
              <p:spPr>
                <a:xfrm>
                  <a:off x="7302738" y="3341747"/>
                  <a:ext cx="313519" cy="277842"/>
                </a:xfrm>
                <a:prstGeom prst="rect">
                  <a:avLst/>
                </a:prstGeom>
                <a:blipFill>
                  <a:blip r:embed="rId8"/>
                  <a:stretch>
                    <a:fillRect/>
                  </a:stretch>
                </a:blipFill>
              </p:spPr>
              <p:txBody>
                <a:bodyPr/>
                <a:lstStyle/>
                <a:p>
                  <a:r>
                    <a:rPr lang="ko-KR" altLang="en-US">
                      <a:noFill/>
                    </a:rPr>
                    <a:t> </a:t>
                  </a:r>
                </a:p>
              </p:txBody>
            </p:sp>
          </mc:Fallback>
        </mc:AlternateContent>
      </p:grpSp>
      <p:grpSp>
        <p:nvGrpSpPr>
          <p:cNvPr id="17" name="그룹 1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9" name="직사각형 18">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0" name="직사각형 19">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đã</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chuyển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đổi</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5" name="직사각형 24">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quan sát có thể được biểu diễn bằng cách sử dụng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1 và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làm trục tọa độ mới.</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8" name="그룹 17">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21" name="직사각형 20">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22" name="직사각형 21">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787358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직사각형 49"/>
          <p:cNvSpPr/>
          <p:nvPr/>
        </p:nvSpPr>
        <p:spPr>
          <a:xfrm>
            <a:off x="712182" y="2699923"/>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Vì vậy, chúng ta có thể tính tỷ lệ phương sai tích lũy (CVR):</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mc:AlternateContent xmlns:mc="http://schemas.openxmlformats.org/markup-compatibility/2006" xmlns:a14="http://schemas.microsoft.com/office/drawing/2010/main">
        <mc:Choice Requires="a14">
          <p:sp>
            <p:nvSpPr>
              <p:cNvPr id="51" name="내용 개체 틀 2">
                <a:extLst>
                  <a:ext uri="{FF2B5EF4-FFF2-40B4-BE49-F238E27FC236}">
                    <a16:creationId xmlns:a16="http://schemas.microsoft.com/office/drawing/2014/main" id="{89475692-49FE-4DE2-BB02-797206C07618}"/>
                  </a:ext>
                </a:extLst>
              </p:cNvPr>
              <p:cNvSpPr txBox="1">
                <a:spLocks/>
              </p:cNvSpPr>
              <p:nvPr/>
            </p:nvSpPr>
            <p:spPr>
              <a:xfrm>
                <a:off x="671519" y="3142722"/>
                <a:ext cx="1416745" cy="39915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1</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51"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671519" y="3142722"/>
                <a:ext cx="1416745" cy="399153"/>
              </a:xfrm>
              <a:prstGeom prst="rect">
                <a:avLst/>
              </a:prstGeom>
              <a:blipFill rotWithShape="0">
                <a:blip r:embed="rId3"/>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내용 개체 틀 2">
                <a:extLst>
                  <a:ext uri="{FF2B5EF4-FFF2-40B4-BE49-F238E27FC236}">
                    <a16:creationId xmlns:a16="http://schemas.microsoft.com/office/drawing/2014/main" id="{89475692-49FE-4DE2-BB02-797206C07618}"/>
                  </a:ext>
                </a:extLst>
              </p:cNvPr>
              <p:cNvSpPr txBox="1">
                <a:spLocks/>
              </p:cNvSpPr>
              <p:nvPr/>
            </p:nvSpPr>
            <p:spPr>
              <a:xfrm>
                <a:off x="869950" y="2011368"/>
                <a:ext cx="3277774" cy="69806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left"/>
                    </m:oMathParaPr>
                    <m:oMath xmlns:m="http://schemas.openxmlformats.org/officeDocument/2006/math">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𝑡𝑜𝑡𝑎𝑙</m:t>
                          </m:r>
                        </m:sub>
                        <m:sup>
                          <m:r>
                            <a:rPr lang="en-US" altLang="ko-KR">
                              <a:latin typeface="Cambria Math" panose="02040503050406030204" pitchFamily="18" charset="0"/>
                            </a:rPr>
                            <m:t>2</m:t>
                          </m:r>
                        </m:sup>
                      </m:sSubSup>
                      <m:r>
                        <a:rPr lang="en-US" altLang="ko-KR">
                          <a:latin typeface="Cambria Math" panose="02040503050406030204" pitchFamily="18" charset="0"/>
                        </a:rPr>
                        <m: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1</m:t>
                          </m:r>
                        </m:sub>
                        <m:sup>
                          <m:r>
                            <a:rPr lang="en-US" altLang="ko-KR">
                              <a:latin typeface="Cambria Math" panose="02040503050406030204" pitchFamily="18" charset="0"/>
                            </a:rPr>
                            <m:t>2</m:t>
                          </m:r>
                        </m:sup>
                      </m:sSubSup>
                      <m:r>
                        <a:rPr lang="en-US" altLang="ko-KR">
                          <a:latin typeface="Cambria Math" panose="02040503050406030204" pitchFamily="18" charset="0"/>
                        </a:rPr>
                        <m: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2</m:t>
                          </m:r>
                        </m:sub>
                        <m:sup>
                          <m:r>
                            <a:rPr lang="en-US" altLang="ko-KR">
                              <a:latin typeface="Cambria Math" panose="02040503050406030204" pitchFamily="18" charset="0"/>
                            </a:rPr>
                            <m:t>2</m:t>
                          </m:r>
                        </m:sup>
                      </m:sSubSup>
                      <m:r>
                        <a:rPr lang="en-US" altLang="ko-KR">
                          <a:latin typeface="Cambria Math" panose="02040503050406030204" pitchFamily="18" charset="0"/>
                        </a:rPr>
                        <m: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3</m:t>
                          </m:r>
                        </m:sub>
                        <m:sup>
                          <m:r>
                            <a:rPr lang="en-US" altLang="ko-KR">
                              <a:latin typeface="Cambria Math" panose="02040503050406030204" pitchFamily="18" charset="0"/>
                            </a:rPr>
                            <m:t>2</m:t>
                          </m:r>
                        </m:sup>
                      </m:sSubSup>
                      <m:r>
                        <a:rPr lang="en-US" altLang="ko-KR">
                          <a:latin typeface="Cambria Math" panose="02040503050406030204" pitchFamily="18" charset="0"/>
                        </a:rPr>
                        <m:t>+…</m:t>
                      </m:r>
                    </m:oMath>
                  </m:oMathPara>
                </a14:m>
                <a:endParaRPr lang="en-US" altLang="ko-KR" dirty="0"/>
              </a:p>
            </p:txBody>
          </p:sp>
        </mc:Choice>
        <mc:Fallback xmlns="">
          <p:sp>
            <p:nvSpPr>
              <p:cNvPr id="53"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2011368"/>
                <a:ext cx="3277774" cy="698063"/>
              </a:xfrm>
              <a:prstGeom prst="rect">
                <a:avLst/>
              </a:prstGeom>
              <a:blipFill rotWithShape="0">
                <a:blip r:embed="rId4"/>
                <a:stretch>
                  <a:fillRect l="-1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내용 개체 틀 2">
                <a:extLst>
                  <a:ext uri="{FF2B5EF4-FFF2-40B4-BE49-F238E27FC236}">
                    <a16:creationId xmlns:a16="http://schemas.microsoft.com/office/drawing/2014/main" id="{89475692-49FE-4DE2-BB02-797206C07618}"/>
                  </a:ext>
                </a:extLst>
              </p:cNvPr>
              <p:cNvSpPr txBox="1">
                <a:spLocks/>
              </p:cNvSpPr>
              <p:nvPr/>
            </p:nvSpPr>
            <p:spPr>
              <a:xfrm>
                <a:off x="558800" y="4358944"/>
                <a:ext cx="2251075" cy="532931"/>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3</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2</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3</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54"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558800" y="4358944"/>
                <a:ext cx="2251075" cy="532931"/>
              </a:xfrm>
              <a:prstGeom prst="rect">
                <a:avLst/>
              </a:prstGeom>
              <a:blipFill rotWithShape="0">
                <a:blip r:embed="rId5"/>
                <a:stretch>
                  <a:fillRect b="-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내용 개체 틀 2">
                <a:extLst>
                  <a:ext uri="{FF2B5EF4-FFF2-40B4-BE49-F238E27FC236}">
                    <a16:creationId xmlns:a16="http://schemas.microsoft.com/office/drawing/2014/main" id="{89475692-49FE-4DE2-BB02-797206C07618}"/>
                  </a:ext>
                </a:extLst>
              </p:cNvPr>
              <p:cNvSpPr txBox="1">
                <a:spLocks/>
              </p:cNvSpPr>
              <p:nvPr/>
            </p:nvSpPr>
            <p:spPr>
              <a:xfrm>
                <a:off x="701676" y="3691403"/>
                <a:ext cx="1588458" cy="53630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2</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2</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55"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701676" y="3691403"/>
                <a:ext cx="1588458" cy="53630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직사각형 1"/>
              <p:cNvSpPr/>
              <p:nvPr/>
            </p:nvSpPr>
            <p:spPr>
              <a:xfrm>
                <a:off x="1239468" y="4861497"/>
                <a:ext cx="280846" cy="518091"/>
              </a:xfrm>
              <a:prstGeom prst="rect">
                <a:avLst/>
              </a:prstGeom>
            </p:spPr>
            <p:txBody>
              <a:bodyPr lIns="0" tIns="0" rIns="0" bIns="0" anchor="ctr" anchorCtr="0">
                <a:scene3d>
                  <a:camera prst="orthographicFront"/>
                  <a:lightRig rig="threePt" dir="t"/>
                </a:scene3d>
                <a:sp3d>
                  <a:bevelT w="0" h="6350"/>
                </a:sp3d>
              </a:bodyPr>
              <a:lstStyle/>
              <a:p>
                <a:pPr>
                  <a:lnSpc>
                    <a:spcPct val="150000"/>
                  </a:lnSpc>
                  <a:spcBef>
                    <a:spcPts val="1000"/>
                  </a:spcBef>
                  <a:spcAft>
                    <a:spcPts val="800"/>
                  </a:spcAft>
                  <a:buClr>
                    <a:srgbClr val="193EB0"/>
                  </a:buCl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1400" i="1">
                          <a:solidFill>
                            <a:prstClr val="black">
                              <a:lumMod val="85000"/>
                              <a:lumOff val="15000"/>
                            </a:prstClr>
                          </a:solidFill>
                          <a:latin typeface="Cambria Math" panose="02040503050406030204" pitchFamily="18" charset="0"/>
                          <a:ea typeface="SamsungOne-400" panose="020B0503030303020204" pitchFamily="34" charset="0"/>
                        </a:rPr>
                        <m:t>⋮</m:t>
                      </m:r>
                    </m:oMath>
                  </m:oMathPara>
                </a14:m>
                <a:endParaRPr lang="ko-KR" altLang="en-US" sz="1400" i="1" dirty="0">
                  <a:solidFill>
                    <a:prstClr val="black">
                      <a:lumMod val="85000"/>
                      <a:lumOff val="15000"/>
                    </a:prstClr>
                  </a:solidFill>
                  <a:latin typeface="SamsungOne-400" panose="020B0503030303020204" pitchFamily="34" charset="0"/>
                  <a:ea typeface="SamsungOne-400" panose="020B0503030303020204" pitchFamily="34" charset="0"/>
                </a:endParaRPr>
              </a:p>
            </p:txBody>
          </p:sp>
        </mc:Choice>
        <mc:Fallback xmlns="">
          <p:sp>
            <p:nvSpPr>
              <p:cNvPr id="2" name="직사각형 1"/>
              <p:cNvSpPr>
                <a:spLocks noRot="1" noChangeAspect="1" noMove="1" noResize="1" noEditPoints="1" noAdjustHandles="1" noChangeArrowheads="1" noChangeShapeType="1" noTextEdit="1"/>
              </p:cNvSpPr>
              <p:nvPr/>
            </p:nvSpPr>
            <p:spPr>
              <a:xfrm>
                <a:off x="1239468" y="4861497"/>
                <a:ext cx="280846" cy="518091"/>
              </a:xfrm>
              <a:prstGeom prst="rect">
                <a:avLst/>
              </a:prstGeom>
              <a:blipFill rotWithShape="0">
                <a:blip r:embed="rId7"/>
                <a:stretch>
                  <a:fillRect/>
                </a:stretch>
              </a:blipFill>
            </p:spPr>
            <p:txBody>
              <a:bodyPr/>
              <a:lstStyle/>
              <a:p>
                <a:r>
                  <a:rPr lang="en-US">
                    <a:noFill/>
                  </a:rPr>
                  <a:t> </a:t>
                </a:r>
              </a:p>
            </p:txBody>
          </p:sp>
        </mc:Fallback>
      </mc:AlternateContent>
      <p:grpSp>
        <p:nvGrpSpPr>
          <p:cNvPr id="12" name="그룹 11"/>
          <p:cNvGrpSpPr/>
          <p:nvPr/>
        </p:nvGrpSpPr>
        <p:grpSpPr>
          <a:xfrm>
            <a:off x="5383460" y="3006347"/>
            <a:ext cx="3130433" cy="2252190"/>
            <a:chOff x="6133135" y="3758294"/>
            <a:chExt cx="3130433" cy="2252190"/>
          </a:xfrm>
        </p:grpSpPr>
        <p:grpSp>
          <p:nvGrpSpPr>
            <p:cNvPr id="57" name="그룹 56">
              <a:extLst>
                <a:ext uri="{FF2B5EF4-FFF2-40B4-BE49-F238E27FC236}">
                  <a16:creationId xmlns:a16="http://schemas.microsoft.com/office/drawing/2014/main" id="{FC23499E-DCC3-4304-A8A6-0E164DB3B801}"/>
                </a:ext>
              </a:extLst>
            </p:cNvPr>
            <p:cNvGrpSpPr/>
            <p:nvPr/>
          </p:nvGrpSpPr>
          <p:grpSpPr>
            <a:xfrm>
              <a:off x="6651634" y="3848115"/>
              <a:ext cx="2611934" cy="1836005"/>
              <a:chOff x="6604000" y="3486150"/>
              <a:chExt cx="2946400" cy="2031995"/>
            </a:xfrm>
          </p:grpSpPr>
          <p:cxnSp>
            <p:nvCxnSpPr>
              <p:cNvPr id="77" name="직선 화살표 연결선 76">
                <a:extLst>
                  <a:ext uri="{FF2B5EF4-FFF2-40B4-BE49-F238E27FC236}">
                    <a16:creationId xmlns:a16="http://schemas.microsoft.com/office/drawing/2014/main" id="{FDCD8F18-343D-4E2E-B75C-462EEEC231F5}"/>
                  </a:ext>
                </a:extLst>
              </p:cNvPr>
              <p:cNvCxnSpPr/>
              <p:nvPr/>
            </p:nvCxnSpPr>
            <p:spPr>
              <a:xfrm>
                <a:off x="6604000" y="5518145"/>
                <a:ext cx="2946400" cy="0"/>
              </a:xfrm>
              <a:prstGeom prst="straightConnector1">
                <a:avLst/>
              </a:prstGeom>
              <a:ln w="1587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9A13C5C3-8297-467C-B76E-1D56375EC680}"/>
                  </a:ext>
                </a:extLst>
              </p:cNvPr>
              <p:cNvCxnSpPr>
                <a:cxnSpLocks/>
              </p:cNvCxnSpPr>
              <p:nvPr/>
            </p:nvCxnSpPr>
            <p:spPr>
              <a:xfrm flipV="1">
                <a:off x="6604000" y="3486150"/>
                <a:ext cx="0" cy="2031995"/>
              </a:xfrm>
              <a:prstGeom prst="straightConnector1">
                <a:avLst/>
              </a:prstGeom>
              <a:ln w="1587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8" name="직선 연결선 57">
              <a:extLst>
                <a:ext uri="{FF2B5EF4-FFF2-40B4-BE49-F238E27FC236}">
                  <a16:creationId xmlns:a16="http://schemas.microsoft.com/office/drawing/2014/main" id="{D84ED74E-3691-4BFA-90BC-581D3F9C5C48}"/>
                </a:ext>
              </a:extLst>
            </p:cNvPr>
            <p:cNvCxnSpPr>
              <a:cxnSpLocks/>
            </p:cNvCxnSpPr>
            <p:nvPr/>
          </p:nvCxnSpPr>
          <p:spPr>
            <a:xfrm>
              <a:off x="6552118" y="4204570"/>
              <a:ext cx="2520000" cy="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8957373-D096-4F76-9F10-D58A04810BDF}"/>
                </a:ext>
              </a:extLst>
            </p:cNvPr>
            <p:cNvSpPr txBox="1"/>
            <p:nvPr/>
          </p:nvSpPr>
          <p:spPr>
            <a:xfrm>
              <a:off x="6341525" y="4035293"/>
              <a:ext cx="255198"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latin typeface="SamsungOne-400" panose="020B0503030303020204" pitchFamily="34" charset="0"/>
                  <a:ea typeface="SamsungOne-400" panose="020B0503030303020204" pitchFamily="34" charset="0"/>
                </a:rPr>
                <a:t>1</a:t>
              </a:r>
              <a:endParaRPr lang="ko-KR" altLang="en-US" dirty="0">
                <a:latin typeface="SamsungOne-400" panose="020B0503030303020204" pitchFamily="34" charset="0"/>
              </a:endParaRPr>
            </a:p>
          </p:txBody>
        </p:sp>
        <p:sp>
          <p:nvSpPr>
            <p:cNvPr id="60" name="TextBox 59">
              <a:extLst>
                <a:ext uri="{FF2B5EF4-FFF2-40B4-BE49-F238E27FC236}">
                  <a16:creationId xmlns:a16="http://schemas.microsoft.com/office/drawing/2014/main" id="{836DC3F5-4269-4011-936E-A8636B7F316C}"/>
                </a:ext>
              </a:extLst>
            </p:cNvPr>
            <p:cNvSpPr txBox="1"/>
            <p:nvPr/>
          </p:nvSpPr>
          <p:spPr>
            <a:xfrm>
              <a:off x="6341525" y="5507822"/>
              <a:ext cx="279244"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latin typeface="SamsungOne-400" panose="020B0503030303020204" pitchFamily="34" charset="0"/>
                  <a:ea typeface="SamsungOne-400" panose="020B0503030303020204" pitchFamily="34" charset="0"/>
                </a:rPr>
                <a:t>0</a:t>
              </a:r>
              <a:endParaRPr lang="ko-KR" altLang="en-US" dirty="0">
                <a:latin typeface="SamsungOne-400" panose="020B0503030303020204" pitchFamily="34" charset="0"/>
              </a:endParaRPr>
            </a:p>
          </p:txBody>
        </p:sp>
        <p:sp>
          <p:nvSpPr>
            <p:cNvPr id="61" name="TextBox 60">
              <a:extLst>
                <a:ext uri="{FF2B5EF4-FFF2-40B4-BE49-F238E27FC236}">
                  <a16:creationId xmlns:a16="http://schemas.microsoft.com/office/drawing/2014/main" id="{D6C0746B-3253-4486-8874-893B88EEF056}"/>
                </a:ext>
              </a:extLst>
            </p:cNvPr>
            <p:cNvSpPr txBox="1"/>
            <p:nvPr/>
          </p:nvSpPr>
          <p:spPr>
            <a:xfrm>
              <a:off x="6133135" y="3758294"/>
              <a:ext cx="463588"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t>CVR</a:t>
              </a:r>
              <a:endParaRPr lang="ko-KR" altLang="en-US" dirty="0"/>
            </a:p>
          </p:txBody>
        </p:sp>
        <p:sp>
          <p:nvSpPr>
            <p:cNvPr id="62" name="TextBox 61">
              <a:extLst>
                <a:ext uri="{FF2B5EF4-FFF2-40B4-BE49-F238E27FC236}">
                  <a16:creationId xmlns:a16="http://schemas.microsoft.com/office/drawing/2014/main" id="{58096402-7029-4B9A-9017-ACB8342982BD}"/>
                </a:ext>
              </a:extLst>
            </p:cNvPr>
            <p:cNvSpPr txBox="1"/>
            <p:nvPr/>
          </p:nvSpPr>
          <p:spPr>
            <a:xfrm>
              <a:off x="8068047" y="5733485"/>
              <a:ext cx="566181"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Số</a:t>
              </a:r>
              <a:r>
                <a:rPr lang="en-US" altLang="ko-KR" dirty="0"/>
                <a:t> PC</a:t>
              </a:r>
              <a:endParaRPr lang="ko-KR" altLang="en-US" dirty="0"/>
            </a:p>
          </p:txBody>
        </p:sp>
        <p:grpSp>
          <p:nvGrpSpPr>
            <p:cNvPr id="3" name="그룹 2"/>
            <p:cNvGrpSpPr/>
            <p:nvPr/>
          </p:nvGrpSpPr>
          <p:grpSpPr>
            <a:xfrm>
              <a:off x="6723568" y="4245853"/>
              <a:ext cx="2092383" cy="1444150"/>
              <a:chOff x="6723568" y="4245853"/>
              <a:chExt cx="2092383" cy="1444150"/>
            </a:xfrm>
            <a:gradFill>
              <a:gsLst>
                <a:gs pos="100000">
                  <a:srgbClr val="00B3E3"/>
                </a:gs>
                <a:gs pos="0">
                  <a:srgbClr val="193EB0"/>
                </a:gs>
              </a:gsLst>
              <a:lin ang="0" scaled="0"/>
            </a:gradFill>
          </p:grpSpPr>
          <p:sp>
            <p:nvSpPr>
              <p:cNvPr id="63" name="직사각형 62">
                <a:extLst>
                  <a:ext uri="{FF2B5EF4-FFF2-40B4-BE49-F238E27FC236}">
                    <a16:creationId xmlns:a16="http://schemas.microsoft.com/office/drawing/2014/main" id="{7CD54AD6-39EC-49B0-A456-C6B647F20C79}"/>
                  </a:ext>
                </a:extLst>
              </p:cNvPr>
              <p:cNvSpPr/>
              <p:nvPr/>
            </p:nvSpPr>
            <p:spPr>
              <a:xfrm>
                <a:off x="6723568" y="4969753"/>
                <a:ext cx="108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4" name="직사각형 63">
                <a:extLst>
                  <a:ext uri="{FF2B5EF4-FFF2-40B4-BE49-F238E27FC236}">
                    <a16:creationId xmlns:a16="http://schemas.microsoft.com/office/drawing/2014/main" id="{CDDD3C46-0BC8-4BEA-BF6B-EA418A8B2FAF}"/>
                  </a:ext>
                </a:extLst>
              </p:cNvPr>
              <p:cNvSpPr/>
              <p:nvPr/>
            </p:nvSpPr>
            <p:spPr>
              <a:xfrm>
                <a:off x="6875968" y="4607803"/>
                <a:ext cx="108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5" name="직사각형 64">
                <a:extLst>
                  <a:ext uri="{FF2B5EF4-FFF2-40B4-BE49-F238E27FC236}">
                    <a16:creationId xmlns:a16="http://schemas.microsoft.com/office/drawing/2014/main" id="{4A28CD91-2559-434C-B596-4976BA6276C0}"/>
                  </a:ext>
                </a:extLst>
              </p:cNvPr>
              <p:cNvSpPr/>
              <p:nvPr/>
            </p:nvSpPr>
            <p:spPr>
              <a:xfrm>
                <a:off x="7028368" y="4430003"/>
                <a:ext cx="108000" cy="12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6" name="직사각형 65">
                <a:extLst>
                  <a:ext uri="{FF2B5EF4-FFF2-40B4-BE49-F238E27FC236}">
                    <a16:creationId xmlns:a16="http://schemas.microsoft.com/office/drawing/2014/main" id="{C6F6588F-0B33-4641-8723-229D6FB2E330}"/>
                  </a:ext>
                </a:extLst>
              </p:cNvPr>
              <p:cNvSpPr/>
              <p:nvPr/>
            </p:nvSpPr>
            <p:spPr>
              <a:xfrm>
                <a:off x="7180768" y="4334753"/>
                <a:ext cx="108000" cy="135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7" name="직사각형 66">
                <a:extLst>
                  <a:ext uri="{FF2B5EF4-FFF2-40B4-BE49-F238E27FC236}">
                    <a16:creationId xmlns:a16="http://schemas.microsoft.com/office/drawing/2014/main" id="{B31E746A-4E73-48A9-B216-FDE24782FE93}"/>
                  </a:ext>
                </a:extLst>
              </p:cNvPr>
              <p:cNvSpPr/>
              <p:nvPr/>
            </p:nvSpPr>
            <p:spPr>
              <a:xfrm>
                <a:off x="7333168" y="4290303"/>
                <a:ext cx="108000" cy="1396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8" name="직사각형 67">
                <a:extLst>
                  <a:ext uri="{FF2B5EF4-FFF2-40B4-BE49-F238E27FC236}">
                    <a16:creationId xmlns:a16="http://schemas.microsoft.com/office/drawing/2014/main" id="{26C15E50-6BF1-48DD-BBFE-AED267DBEBE1}"/>
                  </a:ext>
                </a:extLst>
              </p:cNvPr>
              <p:cNvSpPr/>
              <p:nvPr/>
            </p:nvSpPr>
            <p:spPr>
              <a:xfrm>
                <a:off x="7485568" y="4271253"/>
                <a:ext cx="108000" cy="141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69" name="직사각형 68">
                <a:extLst>
                  <a:ext uri="{FF2B5EF4-FFF2-40B4-BE49-F238E27FC236}">
                    <a16:creationId xmlns:a16="http://schemas.microsoft.com/office/drawing/2014/main" id="{36857641-DC16-4F58-B448-F1C11D236FA1}"/>
                  </a:ext>
                </a:extLst>
              </p:cNvPr>
              <p:cNvSpPr/>
              <p:nvPr/>
            </p:nvSpPr>
            <p:spPr>
              <a:xfrm>
                <a:off x="7637968" y="4258553"/>
                <a:ext cx="108000" cy="1429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0" name="직사각형 69">
                <a:extLst>
                  <a:ext uri="{FF2B5EF4-FFF2-40B4-BE49-F238E27FC236}">
                    <a16:creationId xmlns:a16="http://schemas.microsoft.com/office/drawing/2014/main" id="{FE555D81-EF0E-4213-980A-6BBEA37C5578}"/>
                  </a:ext>
                </a:extLst>
              </p:cNvPr>
              <p:cNvSpPr/>
              <p:nvPr/>
            </p:nvSpPr>
            <p:spPr>
              <a:xfrm>
                <a:off x="7790368" y="4252203"/>
                <a:ext cx="108000" cy="143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1" name="직사각형 70">
                <a:extLst>
                  <a:ext uri="{FF2B5EF4-FFF2-40B4-BE49-F238E27FC236}">
                    <a16:creationId xmlns:a16="http://schemas.microsoft.com/office/drawing/2014/main" id="{863A511A-2D6C-4946-84DC-A4EB19FD25FD}"/>
                  </a:ext>
                </a:extLst>
              </p:cNvPr>
              <p:cNvSpPr/>
              <p:nvPr/>
            </p:nvSpPr>
            <p:spPr>
              <a:xfrm>
                <a:off x="7945951" y="4252203"/>
                <a:ext cx="108000" cy="143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2" name="직사각형 71">
                <a:extLst>
                  <a:ext uri="{FF2B5EF4-FFF2-40B4-BE49-F238E27FC236}">
                    <a16:creationId xmlns:a16="http://schemas.microsoft.com/office/drawing/2014/main" id="{1B485AB7-9F35-49B8-B0D8-14A9D2249718}"/>
                  </a:ext>
                </a:extLst>
              </p:cNvPr>
              <p:cNvSpPr/>
              <p:nvPr/>
            </p:nvSpPr>
            <p:spPr>
              <a:xfrm>
                <a:off x="8098351" y="4252203"/>
                <a:ext cx="108000" cy="143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3" name="직사각형 72">
                <a:extLst>
                  <a:ext uri="{FF2B5EF4-FFF2-40B4-BE49-F238E27FC236}">
                    <a16:creationId xmlns:a16="http://schemas.microsoft.com/office/drawing/2014/main" id="{1CF49CC9-6AEB-4C3D-9280-A3E867B910D1}"/>
                  </a:ext>
                </a:extLst>
              </p:cNvPr>
              <p:cNvSpPr/>
              <p:nvPr/>
            </p:nvSpPr>
            <p:spPr>
              <a:xfrm>
                <a:off x="82507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4" name="직사각형 73">
                <a:extLst>
                  <a:ext uri="{FF2B5EF4-FFF2-40B4-BE49-F238E27FC236}">
                    <a16:creationId xmlns:a16="http://schemas.microsoft.com/office/drawing/2014/main" id="{DAA16E79-6A7E-4554-8F96-21AE1661E461}"/>
                  </a:ext>
                </a:extLst>
              </p:cNvPr>
              <p:cNvSpPr/>
              <p:nvPr/>
            </p:nvSpPr>
            <p:spPr>
              <a:xfrm>
                <a:off x="84031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5" name="직사각형 74">
                <a:extLst>
                  <a:ext uri="{FF2B5EF4-FFF2-40B4-BE49-F238E27FC236}">
                    <a16:creationId xmlns:a16="http://schemas.microsoft.com/office/drawing/2014/main" id="{A4C64FE9-3FCB-4A7A-BF82-8D25BE35D184}"/>
                  </a:ext>
                </a:extLst>
              </p:cNvPr>
              <p:cNvSpPr/>
              <p:nvPr/>
            </p:nvSpPr>
            <p:spPr>
              <a:xfrm>
                <a:off x="85555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6" name="직사각형 75">
                <a:extLst>
                  <a:ext uri="{FF2B5EF4-FFF2-40B4-BE49-F238E27FC236}">
                    <a16:creationId xmlns:a16="http://schemas.microsoft.com/office/drawing/2014/main" id="{21AFC389-8365-4A73-8719-0D02FC685FC1}"/>
                  </a:ext>
                </a:extLst>
              </p:cNvPr>
              <p:cNvSpPr/>
              <p:nvPr/>
            </p:nvSpPr>
            <p:spPr>
              <a:xfrm>
                <a:off x="87079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grpSp>
      <p:grpSp>
        <p:nvGrpSpPr>
          <p:cNvPr id="43" name="그룹 42">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44" name="직사각형 4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52" name="직사각형 5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Phương sai tích lũy:</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56" name="직사각형 55">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Vì các thành phần chính có thể được coi là các biến độc lập nên tổng phương sai là:</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45" name="그룹 44">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46" name="직사각형 45">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47" name="직사각형 46">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85604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내용 개체 틀 2">
                <a:extLst>
                  <a:ext uri="{FF2B5EF4-FFF2-40B4-BE49-F238E27FC236}">
                    <a16:creationId xmlns:a16="http://schemas.microsoft.com/office/drawing/2014/main" id="{89475692-49FE-4DE2-BB02-797206C07618}"/>
                  </a:ext>
                </a:extLst>
              </p:cNvPr>
              <p:cNvSpPr txBox="1">
                <a:spLocks/>
              </p:cNvSpPr>
              <p:nvPr/>
            </p:nvSpPr>
            <p:spPr>
              <a:xfrm>
                <a:off x="1855238" y="3396118"/>
                <a:ext cx="6313714" cy="761269"/>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lgn="ctr"/>
                <a14:m>
                  <m:oMath xmlns:m="http://schemas.openxmlformats.org/officeDocument/2006/math">
                    <m:d>
                      <m:dPr>
                        <m:begChr m:val="["/>
                        <m:endChr m:val="]"/>
                        <m:ctrlPr>
                          <a:rPr lang="en-US" altLang="ko-KR" i="1">
                            <a:latin typeface="Cambria Math" panose="02040503050406030204" pitchFamily="18" charset="0"/>
                          </a:rPr>
                        </m:ctrlPr>
                      </m:dPr>
                      <m:e>
                        <m:m>
                          <m:mPr>
                            <m:mcs>
                              <m:mc>
                                <m:mcPr>
                                  <m:count m:val="2"/>
                                  <m:mcJc m:val="center"/>
                                </m:mcPr>
                              </m:mc>
                            </m:mcs>
                            <m:ctrlPr>
                              <a:rPr lang="en-US" altLang="ko-KR" i="1">
                                <a:latin typeface="Cambria Math" panose="02040503050406030204" pitchFamily="18" charset="0"/>
                              </a:rPr>
                            </m:ctrlPr>
                          </m:mPr>
                          <m:mr>
                            <m:e>
                              <m:m>
                                <m:mPr>
                                  <m:mcs>
                                    <m:mc>
                                      <m:mcPr>
                                        <m:count m:val="2"/>
                                        <m:mcJc m:val="center"/>
                                      </m:mcPr>
                                    </m:mc>
                                  </m:mcs>
                                  <m:ctrlPr>
                                    <a:rPr lang="en-US" altLang="ko-KR" i="1">
                                      <a:latin typeface="Cambria Math" panose="02040503050406030204" pitchFamily="18" charset="0"/>
                                    </a:rPr>
                                  </m:ctrlPr>
                                </m:mPr>
                                <m:mr>
                                  <m:e>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1</m:t>
                                        </m:r>
                                      </m:sub>
                                      <m:sup>
                                        <m:r>
                                          <a:rPr lang="en-US" altLang="ko-KR">
                                            <a:latin typeface="Cambria Math" panose="02040503050406030204" pitchFamily="18" charset="0"/>
                                          </a:rPr>
                                          <m:t>2</m:t>
                                        </m:r>
                                      </m:sup>
                                    </m:sSubSup>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12</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21</m:t>
                                        </m:r>
                                      </m:sub>
                                    </m:sSub>
                                  </m:e>
                                  <m:e>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2</m:t>
                                        </m:r>
                                      </m:sub>
                                      <m:sup>
                                        <m:r>
                                          <a:rPr lang="en-US" altLang="ko-KR">
                                            <a:latin typeface="Cambria Math" panose="02040503050406030204" pitchFamily="18" charset="0"/>
                                          </a:rPr>
                                          <m:t>2</m:t>
                                        </m:r>
                                      </m:sup>
                                    </m:sSubSup>
                                  </m:e>
                                </m:mr>
                              </m:m>
                            </m:e>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13</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14</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23</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24</m:t>
                                        </m:r>
                                      </m:sub>
                                    </m:sSub>
                                  </m:e>
                                </m:mr>
                              </m:m>
                            </m:e>
                          </m:mr>
                          <m:mr>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31</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32</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41</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42</m:t>
                                        </m:r>
                                      </m:sub>
                                    </m:sSub>
                                  </m:e>
                                </m:mr>
                              </m:m>
                            </m:e>
                            <m:e>
                              <m:m>
                                <m:mPr>
                                  <m:mcs>
                                    <m:mc>
                                      <m:mcPr>
                                        <m:count m:val="2"/>
                                        <m:mcJc m:val="center"/>
                                      </m:mcPr>
                                    </m:mc>
                                  </m:mcs>
                                  <m:ctrlPr>
                                    <a:rPr lang="en-US" altLang="ko-KR" i="1">
                                      <a:latin typeface="Cambria Math" panose="02040503050406030204" pitchFamily="18" charset="0"/>
                                    </a:rPr>
                                  </m:ctrlPr>
                                </m:mPr>
                                <m:mr>
                                  <m:e>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3</m:t>
                                        </m:r>
                                      </m:sub>
                                      <m:sup>
                                        <m:r>
                                          <a:rPr lang="en-US" altLang="ko-KR">
                                            <a:latin typeface="Cambria Math" panose="02040503050406030204" pitchFamily="18" charset="0"/>
                                          </a:rPr>
                                          <m:t>2</m:t>
                                        </m:r>
                                      </m:sup>
                                    </m:sSubSup>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34</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43</m:t>
                                        </m:r>
                                      </m:sub>
                                    </m:sSub>
                                  </m:e>
                                  <m:e>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4</m:t>
                                        </m:r>
                                      </m:sub>
                                      <m:sup>
                                        <m:r>
                                          <a:rPr lang="en-US" altLang="ko-KR">
                                            <a:latin typeface="Cambria Math" panose="02040503050406030204" pitchFamily="18" charset="0"/>
                                          </a:rPr>
                                          <m:t>2</m:t>
                                        </m:r>
                                      </m:sup>
                                    </m:sSubSup>
                                  </m:e>
                                </m:mr>
                              </m:m>
                            </m:e>
                          </m:mr>
                        </m:m>
                      </m:e>
                    </m:d>
                  </m:oMath>
                </a14:m>
                <a:r>
                  <a:rPr lang="en-US" altLang="ko-KR" dirty="0"/>
                  <a:t>                                   </a:t>
                </a:r>
                <a14:m>
                  <m:oMath xmlns:m="http://schemas.openxmlformats.org/officeDocument/2006/math">
                    <m:d>
                      <m:dPr>
                        <m:begChr m:val="["/>
                        <m:endChr m:val="]"/>
                        <m:ctrlPr>
                          <a:rPr lang="en-US" altLang="ko-KR" i="1">
                            <a:latin typeface="Cambria Math" panose="02040503050406030204" pitchFamily="18" charset="0"/>
                          </a:rPr>
                        </m:ctrlPr>
                      </m:dPr>
                      <m:e>
                        <m:m>
                          <m:mPr>
                            <m:mcs>
                              <m:mc>
                                <m:mcPr>
                                  <m:count m:val="2"/>
                                  <m:mcJc m:val="center"/>
                                </m:mcPr>
                              </m:mc>
                            </m:mcs>
                            <m:ctrlPr>
                              <a:rPr lang="en-US" altLang="ko-KR" i="1">
                                <a:latin typeface="Cambria Math" panose="02040503050406030204" pitchFamily="18" charset="0"/>
                              </a:rPr>
                            </m:ctrlPr>
                          </m:mPr>
                          <m:mr>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1</m:t>
                                    </m:r>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12</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21</m:t>
                                        </m:r>
                                      </m:sub>
                                    </m:sSub>
                                  </m:e>
                                  <m:e>
                                    <m:r>
                                      <a:rPr lang="en-US" altLang="ko-KR">
                                        <a:latin typeface="Cambria Math" panose="02040503050406030204" pitchFamily="18" charset="0"/>
                                      </a:rPr>
                                      <m:t>1</m:t>
                                    </m:r>
                                  </m:e>
                                </m:mr>
                              </m:m>
                            </m:e>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13</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14</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23</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24</m:t>
                                        </m:r>
                                      </m:sub>
                                    </m:sSub>
                                  </m:e>
                                </m:mr>
                              </m:m>
                            </m:e>
                          </m:mr>
                          <m:mr>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31</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32</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41</m:t>
                                        </m:r>
                                      </m:sub>
                                    </m:sSub>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42</m:t>
                                        </m:r>
                                      </m:sub>
                                    </m:sSub>
                                  </m:e>
                                </m:mr>
                              </m:m>
                            </m:e>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1</m:t>
                                    </m:r>
                                  </m:e>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34</m:t>
                                        </m:r>
                                      </m:sub>
                                    </m:sSub>
                                  </m:e>
                                </m:mr>
                                <m:mr>
                                  <m:e>
                                    <m:sSub>
                                      <m:sSubPr>
                                        <m:ctrlPr>
                                          <a:rPr lang="en-US" altLang="ko-KR" i="1">
                                            <a:latin typeface="Cambria Math" panose="02040503050406030204" pitchFamily="18" charset="0"/>
                                          </a:rPr>
                                        </m:ctrlPr>
                                      </m:sSubPr>
                                      <m:e>
                                        <m:r>
                                          <a:rPr lang="ko-KR" altLang="en-US">
                                            <a:latin typeface="Cambria Math" panose="02040503050406030204" pitchFamily="18" charset="0"/>
                                          </a:rPr>
                                          <m:t>𝜌</m:t>
                                        </m:r>
                                      </m:e>
                                      <m:sub>
                                        <m:r>
                                          <a:rPr lang="en-US" altLang="ko-KR">
                                            <a:latin typeface="Cambria Math" panose="02040503050406030204" pitchFamily="18" charset="0"/>
                                          </a:rPr>
                                          <m:t>43</m:t>
                                        </m:r>
                                      </m:sub>
                                    </m:sSub>
                                  </m:e>
                                  <m:e>
                                    <m:r>
                                      <a:rPr lang="en-US" altLang="ko-KR">
                                        <a:latin typeface="Cambria Math" panose="02040503050406030204" pitchFamily="18" charset="0"/>
                                      </a:rPr>
                                      <m:t>1</m:t>
                                    </m:r>
                                  </m:e>
                                </m:mr>
                              </m:m>
                            </m:e>
                          </m:mr>
                        </m:m>
                      </m:e>
                    </m:d>
                  </m:oMath>
                </a14:m>
                <a:r>
                  <a:rPr lang="en-US" altLang="ko-KR" dirty="0"/>
                  <a:t> </a:t>
                </a:r>
              </a:p>
            </p:txBody>
          </p:sp>
        </mc:Choice>
        <mc:Fallback xmlns="">
          <p:sp>
            <p:nvSpPr>
              <p:cNvPr id="19" name="내용 개체 틀 2">
                <a:extLst>
                  <a:ext uri="{FF2B5EF4-FFF2-40B4-BE49-F238E27FC236}">
                    <a16:creationId xmlns="" xmlns:a16="http://schemas.microsoft.com/office/drawing/2014/main"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1855238" y="3396118"/>
                <a:ext cx="6313714" cy="761269"/>
              </a:xfrm>
              <a:prstGeom prst="rect">
                <a:avLst/>
              </a:prstGeom>
              <a:blipFill rotWithShape="0">
                <a:blip r:embed="rId3"/>
                <a:stretch>
                  <a:fillRect b="-60000"/>
                </a:stretch>
              </a:blipFill>
            </p:spPr>
            <p:txBody>
              <a:bodyPr/>
              <a:lstStyle/>
              <a:p>
                <a:r>
                  <a:rPr lang="ko-KR" altLang="en-US">
                    <a:noFill/>
                  </a:rPr>
                  <a:t> </a:t>
                </a:r>
              </a:p>
            </p:txBody>
          </p:sp>
        </mc:Fallback>
      </mc:AlternateContent>
      <p:grpSp>
        <p:nvGrpSpPr>
          <p:cNvPr id="2" name="그룹 1"/>
          <p:cNvGrpSpPr/>
          <p:nvPr/>
        </p:nvGrpSpPr>
        <p:grpSpPr>
          <a:xfrm>
            <a:off x="1115447" y="4725144"/>
            <a:ext cx="7807810" cy="793330"/>
            <a:chOff x="1058377" y="5062303"/>
            <a:chExt cx="7807810" cy="793330"/>
          </a:xfrm>
        </p:grpSpPr>
        <p:sp>
          <p:nvSpPr>
            <p:cNvPr id="21" name="직사각형 20"/>
            <p:cNvSpPr/>
            <p:nvPr/>
          </p:nvSpPr>
          <p:spPr>
            <a:xfrm>
              <a:off x="1416488" y="5198963"/>
              <a:ext cx="7077074"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lgn="ctr"/>
              <a:r>
                <a:rPr lang="vi-VN" altLang="ko-KR" sz="1600" dirty="0">
                  <a:solidFill>
                    <a:srgbClr val="193EB0"/>
                  </a:solidFill>
                  <a:latin typeface="SamsungOne-700" panose="020B0803030303020204" pitchFamily="34" charset="0"/>
                  <a:ea typeface="SamsungOne-700" panose="020B0803030303020204" pitchFamily="34" charset="0"/>
                  <a:cs typeface="iCiel Samsung Sharp Sans Bold" pitchFamily="2" charset="0"/>
                </a:rPr>
                <a:t>Trong một vài slide tiếp theo, chúng ta hãy đi đường vòng và xem xét chi tiết ED và SVD</a:t>
              </a:r>
              <a:endParaRPr lang="en-US" altLang="ko-KR" sz="1600" dirty="0">
                <a:solidFill>
                  <a:srgbClr val="193EB0"/>
                </a:solidFill>
                <a:latin typeface="SamsungOne-700" panose="020B0803030303020204" pitchFamily="34" charset="0"/>
                <a:ea typeface="SamsungOne-700" panose="020B0803030303020204" pitchFamily="34" charset="0"/>
                <a:cs typeface="iCiel Samsung Sharp Sans Bold" pitchFamily="2" charset="0"/>
              </a:endParaRPr>
            </a:p>
          </p:txBody>
        </p:sp>
        <p:sp>
          <p:nvSpPr>
            <p:cNvPr id="22" name="직사각형 21"/>
            <p:cNvSpPr/>
            <p:nvPr/>
          </p:nvSpPr>
          <p:spPr>
            <a:xfrm>
              <a:off x="1058377" y="5062303"/>
              <a:ext cx="466794" cy="769441"/>
            </a:xfrm>
            <a:prstGeom prst="rect">
              <a:avLst/>
            </a:prstGeom>
          </p:spPr>
          <p:txBody>
            <a:bodyPr wrap="none">
              <a:spAutoFit/>
            </a:bodyPr>
            <a:lstStyle/>
            <a:p>
              <a:pPr algn="ctr"/>
              <a:r>
                <a:rPr lang="en-US" altLang="ko-KR" sz="4400" dirty="0">
                  <a:solidFill>
                    <a:srgbClr val="193EB0"/>
                  </a:solidFill>
                  <a:latin typeface="Arial Unicode MS" panose="020B0604020202020204" pitchFamily="50" charset="-127"/>
                  <a:ea typeface="Arial Unicode MS" panose="020B0604020202020204" pitchFamily="50" charset="-127"/>
                  <a:cs typeface="Arial Unicode MS" panose="020B0604020202020204" pitchFamily="50" charset="-127"/>
                </a:rPr>
                <a:t>“</a:t>
              </a:r>
              <a:endParaRPr lang="ko-KR" altLang="en-US" sz="44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3" name="직사각형 22"/>
            <p:cNvSpPr/>
            <p:nvPr/>
          </p:nvSpPr>
          <p:spPr>
            <a:xfrm>
              <a:off x="8399393" y="5086192"/>
              <a:ext cx="466794" cy="769441"/>
            </a:xfrm>
            <a:prstGeom prst="rect">
              <a:avLst/>
            </a:prstGeom>
          </p:spPr>
          <p:txBody>
            <a:bodyPr wrap="none">
              <a:spAutoFit/>
            </a:bodyPr>
            <a:lstStyle/>
            <a:p>
              <a:pPr algn="ctr"/>
              <a:r>
                <a:rPr lang="en-US" altLang="ko-KR" sz="4400" dirty="0">
                  <a:solidFill>
                    <a:srgbClr val="193EB0"/>
                  </a:solidFill>
                  <a:latin typeface="Arial Unicode MS" panose="020B0604020202020204" pitchFamily="50" charset="-127"/>
                  <a:ea typeface="Arial Unicode MS" panose="020B0604020202020204" pitchFamily="50" charset="-127"/>
                  <a:cs typeface="Arial Unicode MS" panose="020B0604020202020204" pitchFamily="50" charset="-127"/>
                </a:rPr>
                <a:t>”</a:t>
              </a:r>
              <a:endParaRPr lang="ko-KR" altLang="en-US" sz="4400" dirty="0">
                <a:solidFill>
                  <a:srgbClr val="193EB0"/>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26" name="그룹 2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7" name="직사각형 26">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phần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9" name="직사각형 28">
            <a:extLst>
              <a:ext uri="{FF2B5EF4-FFF2-40B4-BE49-F238E27FC236}">
                <a16:creationId xmlns:a16="http://schemas.microsoft.com/office/drawing/2014/main" id="{D8BF98C4-B566-4812-B5F0-560CFBA969E7}"/>
              </a:ext>
            </a:extLst>
          </p:cNvPr>
          <p:cNvSpPr/>
          <p:nvPr/>
        </p:nvSpPr>
        <p:spPr>
          <a:xfrm>
            <a:off x="702940" y="1726450"/>
            <a:ext cx="8632825" cy="155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PC cũng có thể thu được bằng cách phân tách giá trị riêng (ED) của ma trận hiệp phương sai.</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PC có thể được tính toán bằng cách phân tách giá trị số ít (SVD) của ma trận dữ liệu.</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Nếu chúng ta chuẩn hóa các biến, thì thay vì hiệp phương sai, chúng ta sẽ có mối tương quan.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a:spcAft>
                <a:spcPts val="800"/>
              </a:spcAft>
              <a:buClr>
                <a:srgbClr val="193EB0"/>
              </a:buClr>
            </a:pP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a:spcAft>
                <a:spcPts val="8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Ma trận hiệp phương sai và ma trận tương quan.</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
        <p:nvSpPr>
          <p:cNvPr id="30" name="사각형: 둥근 모서리 36">
            <a:extLst>
              <a:ext uri="{FF2B5EF4-FFF2-40B4-BE49-F238E27FC236}">
                <a16:creationId xmlns:a16="http://schemas.microsoft.com/office/drawing/2014/main" id="{DE0D565A-844D-4ED4-980A-66C70D6D9DE2}"/>
              </a:ext>
            </a:extLst>
          </p:cNvPr>
          <p:cNvSpPr/>
          <p:nvPr/>
        </p:nvSpPr>
        <p:spPr>
          <a:xfrm>
            <a:off x="906887" y="2981586"/>
            <a:ext cx="290279" cy="223667"/>
          </a:xfrm>
          <a:prstGeom prst="round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dirty="0">
                <a:solidFill>
                  <a:schemeClr val="bg1"/>
                </a:solidFill>
                <a:latin typeface="SamsungOne-400" panose="020B0503030303020204" pitchFamily="34" charset="0"/>
                <a:ea typeface="SamsungOne-400" panose="020B0503030303020204" pitchFamily="34" charset="0"/>
              </a:rPr>
              <a:t>VD</a:t>
            </a:r>
            <a:endParaRPr lang="ko-KR" altLang="en-US" sz="1200" b="1" dirty="0">
              <a:solidFill>
                <a:schemeClr val="bg1"/>
              </a:solidFill>
              <a:latin typeface="SamsungOne-400" panose="020B0503030303020204" pitchFamily="34" charset="0"/>
            </a:endParaRPr>
          </a:p>
        </p:txBody>
      </p:sp>
      <p:grpSp>
        <p:nvGrpSpPr>
          <p:cNvPr id="17" name="그룹 1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8" name="직사각형 1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20" name="직사각형 19">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450685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그룹 61">
            <a:extLst>
              <a:ext uri="{FF2B5EF4-FFF2-40B4-BE49-F238E27FC236}">
                <a16:creationId xmlns:a16="http://schemas.microsoft.com/office/drawing/2014/main" id="{8C512843-290A-47A6-8760-AD98DFF0935A}"/>
              </a:ext>
            </a:extLst>
          </p:cNvPr>
          <p:cNvGrpSpPr/>
          <p:nvPr/>
        </p:nvGrpSpPr>
        <p:grpSpPr>
          <a:xfrm>
            <a:off x="625809" y="3544746"/>
            <a:ext cx="8430059" cy="1875673"/>
            <a:chOff x="1049529" y="3045555"/>
            <a:chExt cx="9848478" cy="2191268"/>
          </a:xfrm>
        </p:grpSpPr>
        <p:sp>
          <p:nvSpPr>
            <p:cNvPr id="63" name="Rectangle 16">
              <a:extLst>
                <a:ext uri="{FF2B5EF4-FFF2-40B4-BE49-F238E27FC236}">
                  <a16:creationId xmlns:a16="http://schemas.microsoft.com/office/drawing/2014/main" id="{9C9D9D7B-D5AC-4D4B-AEED-80A2F3454272}"/>
                </a:ext>
              </a:extLst>
            </p:cNvPr>
            <p:cNvSpPr/>
            <p:nvPr/>
          </p:nvSpPr>
          <p:spPr>
            <a:xfrm>
              <a:off x="1642384" y="3045555"/>
              <a:ext cx="1800000" cy="1800000"/>
            </a:xfrm>
            <a:prstGeom prst="rect">
              <a:avLst/>
            </a:prstGeom>
            <a:solidFill>
              <a:schemeClr val="bg2">
                <a:alpha val="2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64" name="Rectangle 16">
              <a:extLst>
                <a:ext uri="{FF2B5EF4-FFF2-40B4-BE49-F238E27FC236}">
                  <a16:creationId xmlns:a16="http://schemas.microsoft.com/office/drawing/2014/main" id="{158EE559-0254-45BA-B2FF-45BEFE2AAC60}"/>
                </a:ext>
              </a:extLst>
            </p:cNvPr>
            <p:cNvSpPr/>
            <p:nvPr/>
          </p:nvSpPr>
          <p:spPr>
            <a:xfrm>
              <a:off x="4235959" y="3045556"/>
              <a:ext cx="1800000" cy="1800000"/>
            </a:xfrm>
            <a:prstGeom prst="rect">
              <a:avLst/>
            </a:prstGeom>
            <a:solidFill>
              <a:srgbClr val="0070C0">
                <a:alpha val="20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65" name="TextBox 64">
              <a:extLst>
                <a:ext uri="{FF2B5EF4-FFF2-40B4-BE49-F238E27FC236}">
                  <a16:creationId xmlns:a16="http://schemas.microsoft.com/office/drawing/2014/main" id="{0DF7BDFE-4DFF-460B-9FCD-87722CB17025}"/>
                </a:ext>
              </a:extLst>
            </p:cNvPr>
            <p:cNvSpPr txBox="1"/>
            <p:nvPr/>
          </p:nvSpPr>
          <p:spPr>
            <a:xfrm>
              <a:off x="3294026" y="3622389"/>
              <a:ext cx="856034" cy="755081"/>
            </a:xfrm>
            <a:prstGeom prst="rect">
              <a:avLst/>
            </a:prstGeom>
            <a:noFill/>
          </p:spPr>
          <p:txBody>
            <a:bodyPr wrap="square" rtlCol="0">
              <a:spAutoFit/>
            </a:bodyPr>
            <a:lstStyle/>
            <a:p>
              <a:pPr algn="ctr"/>
              <a:r>
                <a:rPr lang="en-US" sz="3600" dirty="0">
                  <a:latin typeface="SamsungOne-400" panose="020B0503030303020204" pitchFamily="34" charset="0"/>
                </a:rPr>
                <a:t>=</a:t>
              </a:r>
            </a:p>
          </p:txBody>
        </p:sp>
        <p:sp>
          <p:nvSpPr>
            <p:cNvPr id="66" name="TextBox 65">
              <a:extLst>
                <a:ext uri="{FF2B5EF4-FFF2-40B4-BE49-F238E27FC236}">
                  <a16:creationId xmlns:a16="http://schemas.microsoft.com/office/drawing/2014/main" id="{CB61F89F-D313-4A5D-91BE-4921E8918111}"/>
                </a:ext>
              </a:extLst>
            </p:cNvPr>
            <p:cNvSpPr txBox="1"/>
            <p:nvPr/>
          </p:nvSpPr>
          <p:spPr>
            <a:xfrm>
              <a:off x="5909339" y="3622387"/>
              <a:ext cx="856034" cy="755081"/>
            </a:xfrm>
            <a:prstGeom prst="rect">
              <a:avLst/>
            </a:prstGeom>
            <a:noFill/>
          </p:spPr>
          <p:txBody>
            <a:bodyPr wrap="square" rtlCol="0">
              <a:spAutoFit/>
            </a:bodyPr>
            <a:lstStyle/>
            <a:p>
              <a:pPr algn="ctr"/>
              <a:r>
                <a:rPr lang="en-US" sz="3600" dirty="0">
                  <a:latin typeface="SamsungOne-400" panose="020B0503030303020204" pitchFamily="34" charset="0"/>
                  <a:sym typeface="Symbol" panose="05050102010706020507" pitchFamily="18" charset="2"/>
                </a:rPr>
                <a:t></a:t>
              </a:r>
              <a:endParaRPr lang="en-US" sz="3600" dirty="0">
                <a:latin typeface="SamsungOne-400" panose="020B0503030303020204" pitchFamily="34" charset="0"/>
              </a:endParaRPr>
            </a:p>
          </p:txBody>
        </p:sp>
        <p:sp>
          <p:nvSpPr>
            <p:cNvPr id="67" name="TextBox 66">
              <a:extLst>
                <a:ext uri="{FF2B5EF4-FFF2-40B4-BE49-F238E27FC236}">
                  <a16:creationId xmlns:a16="http://schemas.microsoft.com/office/drawing/2014/main" id="{51EF54B5-C8BB-4F51-B097-F53982AD72A6}"/>
                </a:ext>
              </a:extLst>
            </p:cNvPr>
            <p:cNvSpPr txBox="1"/>
            <p:nvPr/>
          </p:nvSpPr>
          <p:spPr>
            <a:xfrm>
              <a:off x="3638907" y="3745497"/>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68" name="TextBox 67">
              <a:extLst>
                <a:ext uri="{FF2B5EF4-FFF2-40B4-BE49-F238E27FC236}">
                  <a16:creationId xmlns:a16="http://schemas.microsoft.com/office/drawing/2014/main" id="{EA18EA95-F5B0-4F35-9D72-390342EDA60F}"/>
                </a:ext>
              </a:extLst>
            </p:cNvPr>
            <p:cNvSpPr txBox="1"/>
            <p:nvPr/>
          </p:nvSpPr>
          <p:spPr>
            <a:xfrm>
              <a:off x="4707942" y="4836713"/>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nvGrpSpPr>
            <p:cNvPr id="69" name="Group 36">
              <a:extLst>
                <a:ext uri="{FF2B5EF4-FFF2-40B4-BE49-F238E27FC236}">
                  <a16:creationId xmlns:a16="http://schemas.microsoft.com/office/drawing/2014/main" id="{9E38109C-9D2F-49C0-ADFF-C9C145C94C53}"/>
                </a:ext>
              </a:extLst>
            </p:cNvPr>
            <p:cNvGrpSpPr/>
            <p:nvPr/>
          </p:nvGrpSpPr>
          <p:grpSpPr>
            <a:xfrm>
              <a:off x="4521046" y="5062658"/>
              <a:ext cx="1186558" cy="725"/>
              <a:chOff x="2607485" y="5894962"/>
              <a:chExt cx="1186558" cy="725"/>
            </a:xfrm>
          </p:grpSpPr>
          <p:cxnSp>
            <p:nvCxnSpPr>
              <p:cNvPr id="104" name="Straight Arrow Connector 30">
                <a:extLst>
                  <a:ext uri="{FF2B5EF4-FFF2-40B4-BE49-F238E27FC236}">
                    <a16:creationId xmlns:a16="http://schemas.microsoft.com/office/drawing/2014/main" id="{23ECDF91-CF12-4886-A2EC-A34817ADFE9D}"/>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5" name="Straight Arrow Connector 31">
                <a:extLst>
                  <a:ext uri="{FF2B5EF4-FFF2-40B4-BE49-F238E27FC236}">
                    <a16:creationId xmlns:a16="http://schemas.microsoft.com/office/drawing/2014/main" id="{3523AC6D-C661-4605-9CCC-7D24858D801A}"/>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0" name="Group 49">
              <a:extLst>
                <a:ext uri="{FF2B5EF4-FFF2-40B4-BE49-F238E27FC236}">
                  <a16:creationId xmlns:a16="http://schemas.microsoft.com/office/drawing/2014/main" id="{6CBC0EDB-88B9-4DB3-8785-1EB7EFCD0505}"/>
                </a:ext>
              </a:extLst>
            </p:cNvPr>
            <p:cNvGrpSpPr/>
            <p:nvPr/>
          </p:nvGrpSpPr>
          <p:grpSpPr>
            <a:xfrm rot="5400000">
              <a:off x="3469514" y="3932345"/>
              <a:ext cx="1186558" cy="725"/>
              <a:chOff x="2607485" y="5894962"/>
              <a:chExt cx="1186558" cy="725"/>
            </a:xfrm>
          </p:grpSpPr>
          <p:cxnSp>
            <p:nvCxnSpPr>
              <p:cNvPr id="102" name="Straight Arrow Connector 50">
                <a:extLst>
                  <a:ext uri="{FF2B5EF4-FFF2-40B4-BE49-F238E27FC236}">
                    <a16:creationId xmlns:a16="http://schemas.microsoft.com/office/drawing/2014/main" id="{3D79C610-A692-4220-966C-BE070D994B85}"/>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3" name="Straight Arrow Connector 51">
                <a:extLst>
                  <a:ext uri="{FF2B5EF4-FFF2-40B4-BE49-F238E27FC236}">
                    <a16:creationId xmlns:a16="http://schemas.microsoft.com/office/drawing/2014/main" id="{63238F73-F748-4F0D-9CAD-BE32867FD5A1}"/>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1" name="Rectangle 58">
                  <a:extLst>
                    <a:ext uri="{FF2B5EF4-FFF2-40B4-BE49-F238E27FC236}">
                      <a16:creationId xmlns:a16="http://schemas.microsoft.com/office/drawing/2014/main" id="{62FBA288-C53B-42F0-9E40-3F27A09F388B}"/>
                    </a:ext>
                  </a:extLst>
                </p:cNvPr>
                <p:cNvSpPr/>
                <p:nvPr/>
              </p:nvSpPr>
              <p:spPr>
                <a:xfrm>
                  <a:off x="2254339" y="3677631"/>
                  <a:ext cx="695154" cy="61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dirty="0">
                            <a:latin typeface="Cambria Math" panose="02040503050406030204" pitchFamily="18" charset="0"/>
                          </a:rPr>
                          <m:t>𝑴</m:t>
                        </m:r>
                      </m:oMath>
                    </m:oMathPara>
                  </a14:m>
                  <a:endParaRPr lang="en-US" sz="2800" b="1" dirty="0">
                    <a:latin typeface="SamsungOne-400" panose="020B0503030303020204" pitchFamily="34" charset="0"/>
                  </a:endParaRPr>
                </a:p>
              </p:txBody>
            </p:sp>
          </mc:Choice>
          <mc:Fallback xmlns="">
            <p:sp>
              <p:nvSpPr>
                <p:cNvPr id="71" name="Rectangle 58">
                  <a:extLst>
                    <a:ext uri="{FF2B5EF4-FFF2-40B4-BE49-F238E27FC236}">
                      <a16:creationId xmlns:a16="http://schemas.microsoft.com/office/drawing/2014/main" xmlns:a14="http://schemas.microsoft.com/office/drawing/2010/main" xmlns="" id="{62FBA288-C53B-42F0-9E40-3F27A09F388B}"/>
                    </a:ext>
                  </a:extLst>
                </p:cNvPr>
                <p:cNvSpPr>
                  <a:spLocks noRot="1" noChangeAspect="1" noMove="1" noResize="1" noEditPoints="1" noAdjustHandles="1" noChangeArrowheads="1" noChangeShapeType="1" noTextEdit="1"/>
                </p:cNvSpPr>
                <p:nvPr/>
              </p:nvSpPr>
              <p:spPr>
                <a:xfrm>
                  <a:off x="2254339" y="3677631"/>
                  <a:ext cx="695154" cy="611255"/>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2" name="Rectangle 59">
                  <a:extLst>
                    <a:ext uri="{FF2B5EF4-FFF2-40B4-BE49-F238E27FC236}">
                      <a16:creationId xmlns:a16="http://schemas.microsoft.com/office/drawing/2014/main" id="{C38AF986-F2E5-42CA-9D07-5F4F2E6A9457}"/>
                    </a:ext>
                  </a:extLst>
                </p:cNvPr>
                <p:cNvSpPr/>
                <p:nvPr/>
              </p:nvSpPr>
              <p:spPr>
                <a:xfrm>
                  <a:off x="4882253" y="3719021"/>
                  <a:ext cx="618371" cy="61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dirty="0" smtClean="0">
                            <a:solidFill>
                              <a:srgbClr val="0070C0"/>
                            </a:solidFill>
                            <a:latin typeface="Cambria Math" panose="02040503050406030204" pitchFamily="18" charset="0"/>
                          </a:rPr>
                          <m:t>𝑸</m:t>
                        </m:r>
                      </m:oMath>
                    </m:oMathPara>
                  </a14:m>
                  <a:endParaRPr lang="en-US" sz="2800" b="1" dirty="0">
                    <a:solidFill>
                      <a:srgbClr val="0070C0"/>
                    </a:solidFill>
                    <a:latin typeface="SamsungOne-400" panose="020B0503030303020204" pitchFamily="34" charset="0"/>
                  </a:endParaRPr>
                </a:p>
              </p:txBody>
            </p:sp>
          </mc:Choice>
          <mc:Fallback xmlns="">
            <p:sp>
              <p:nvSpPr>
                <p:cNvPr id="72" name="Rectangle 59">
                  <a:extLst>
                    <a:ext uri="{FF2B5EF4-FFF2-40B4-BE49-F238E27FC236}">
                      <a16:creationId xmlns:a16="http://schemas.microsoft.com/office/drawing/2014/main" xmlns:a14="http://schemas.microsoft.com/office/drawing/2010/main" xmlns="" id="{C38AF986-F2E5-42CA-9D07-5F4F2E6A9457}"/>
                    </a:ext>
                  </a:extLst>
                </p:cNvPr>
                <p:cNvSpPr>
                  <a:spLocks noRot="1" noChangeAspect="1" noMove="1" noResize="1" noEditPoints="1" noAdjustHandles="1" noChangeArrowheads="1" noChangeShapeType="1" noTextEdit="1"/>
                </p:cNvSpPr>
                <p:nvPr/>
              </p:nvSpPr>
              <p:spPr>
                <a:xfrm>
                  <a:off x="4882253" y="3719021"/>
                  <a:ext cx="618371" cy="611255"/>
                </a:xfrm>
                <a:prstGeom prst="rect">
                  <a:avLst/>
                </a:prstGeom>
                <a:blipFill rotWithShape="0">
                  <a:blip r:embed="rId4"/>
                  <a:stretch>
                    <a:fillRect/>
                  </a:stretch>
                </a:blipFill>
              </p:spPr>
              <p:txBody>
                <a:bodyPr/>
                <a:lstStyle/>
                <a:p>
                  <a:r>
                    <a:rPr lang="ko-KR" altLang="en-US">
                      <a:noFill/>
                    </a:rPr>
                    <a:t> </a:t>
                  </a:r>
                </a:p>
              </p:txBody>
            </p:sp>
          </mc:Fallback>
        </mc:AlternateContent>
        <p:sp>
          <p:nvSpPr>
            <p:cNvPr id="73" name="Rectangle 16">
              <a:extLst>
                <a:ext uri="{FF2B5EF4-FFF2-40B4-BE49-F238E27FC236}">
                  <a16:creationId xmlns:a16="http://schemas.microsoft.com/office/drawing/2014/main" id="{83FD3C42-B63A-4223-96E6-BD63D82F8D33}"/>
                </a:ext>
              </a:extLst>
            </p:cNvPr>
            <p:cNvSpPr/>
            <p:nvPr/>
          </p:nvSpPr>
          <p:spPr>
            <a:xfrm>
              <a:off x="6666983" y="3045556"/>
              <a:ext cx="1800000" cy="1800000"/>
            </a:xfrm>
            <a:prstGeom prst="rect">
              <a:avLst/>
            </a:prstGeom>
            <a:solidFill>
              <a:srgbClr val="00B050">
                <a:alpha val="20000"/>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74" name="TextBox 73">
              <a:extLst>
                <a:ext uri="{FF2B5EF4-FFF2-40B4-BE49-F238E27FC236}">
                  <a16:creationId xmlns:a16="http://schemas.microsoft.com/office/drawing/2014/main" id="{0336F1B9-498F-4F48-9ED5-EBCA174EE53C}"/>
                </a:ext>
              </a:extLst>
            </p:cNvPr>
            <p:cNvSpPr txBox="1"/>
            <p:nvPr/>
          </p:nvSpPr>
          <p:spPr>
            <a:xfrm>
              <a:off x="8340363" y="3622387"/>
              <a:ext cx="856034" cy="755081"/>
            </a:xfrm>
            <a:prstGeom prst="rect">
              <a:avLst/>
            </a:prstGeom>
            <a:noFill/>
          </p:spPr>
          <p:txBody>
            <a:bodyPr wrap="square" rtlCol="0">
              <a:spAutoFit/>
            </a:bodyPr>
            <a:lstStyle/>
            <a:p>
              <a:pPr algn="ctr"/>
              <a:r>
                <a:rPr lang="en-US" sz="3600" dirty="0">
                  <a:latin typeface="SamsungOne-400" panose="020B0503030303020204" pitchFamily="34" charset="0"/>
                  <a:sym typeface="Symbol" panose="05050102010706020507" pitchFamily="18" charset="2"/>
                </a:rPr>
                <a:t></a:t>
              </a:r>
              <a:endParaRPr lang="en-US" sz="3600" dirty="0">
                <a:latin typeface="SamsungOne-400" panose="020B0503030303020204" pitchFamily="34" charset="0"/>
              </a:endParaRPr>
            </a:p>
          </p:txBody>
        </p:sp>
        <p:sp>
          <p:nvSpPr>
            <p:cNvPr id="75" name="TextBox 74">
              <a:extLst>
                <a:ext uri="{FF2B5EF4-FFF2-40B4-BE49-F238E27FC236}">
                  <a16:creationId xmlns:a16="http://schemas.microsoft.com/office/drawing/2014/main" id="{82EA9124-51AA-41E3-B80D-87A18E2C0345}"/>
                </a:ext>
              </a:extLst>
            </p:cNvPr>
            <p:cNvSpPr txBox="1"/>
            <p:nvPr/>
          </p:nvSpPr>
          <p:spPr>
            <a:xfrm>
              <a:off x="7138966" y="4836713"/>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nvGrpSpPr>
            <p:cNvPr id="76" name="Group 36">
              <a:extLst>
                <a:ext uri="{FF2B5EF4-FFF2-40B4-BE49-F238E27FC236}">
                  <a16:creationId xmlns:a16="http://schemas.microsoft.com/office/drawing/2014/main" id="{031E816A-014A-4206-8C31-84B225EFF873}"/>
                </a:ext>
              </a:extLst>
            </p:cNvPr>
            <p:cNvGrpSpPr/>
            <p:nvPr/>
          </p:nvGrpSpPr>
          <p:grpSpPr>
            <a:xfrm>
              <a:off x="6952070" y="5062658"/>
              <a:ext cx="1186558" cy="725"/>
              <a:chOff x="2607485" y="5894962"/>
              <a:chExt cx="1186558" cy="725"/>
            </a:xfrm>
          </p:grpSpPr>
          <p:cxnSp>
            <p:nvCxnSpPr>
              <p:cNvPr id="100" name="Straight Arrow Connector 30">
                <a:extLst>
                  <a:ext uri="{FF2B5EF4-FFF2-40B4-BE49-F238E27FC236}">
                    <a16:creationId xmlns:a16="http://schemas.microsoft.com/office/drawing/2014/main" id="{B781FA9F-39C8-4602-8C6C-9AB6CD0FF768}"/>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1" name="Straight Arrow Connector 31">
                <a:extLst>
                  <a:ext uri="{FF2B5EF4-FFF2-40B4-BE49-F238E27FC236}">
                    <a16:creationId xmlns:a16="http://schemas.microsoft.com/office/drawing/2014/main" id="{7AC45CF5-9FF6-49E4-845D-9E5F543E0012}"/>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7" name="Group 49">
              <a:extLst>
                <a:ext uri="{FF2B5EF4-FFF2-40B4-BE49-F238E27FC236}">
                  <a16:creationId xmlns:a16="http://schemas.microsoft.com/office/drawing/2014/main" id="{34A7B25A-8F4D-456B-A189-D6753C6A3AD9}"/>
                </a:ext>
              </a:extLst>
            </p:cNvPr>
            <p:cNvGrpSpPr/>
            <p:nvPr/>
          </p:nvGrpSpPr>
          <p:grpSpPr>
            <a:xfrm rot="5400000">
              <a:off x="5900538" y="3932345"/>
              <a:ext cx="1186558" cy="725"/>
              <a:chOff x="2607485" y="5894962"/>
              <a:chExt cx="1186558" cy="725"/>
            </a:xfrm>
          </p:grpSpPr>
          <p:cxnSp>
            <p:nvCxnSpPr>
              <p:cNvPr id="98" name="Straight Arrow Connector 50">
                <a:extLst>
                  <a:ext uri="{FF2B5EF4-FFF2-40B4-BE49-F238E27FC236}">
                    <a16:creationId xmlns:a16="http://schemas.microsoft.com/office/drawing/2014/main" id="{0981425C-ADBD-44C2-AFDE-19F959D160AD}"/>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9" name="Straight Arrow Connector 51">
                <a:extLst>
                  <a:ext uri="{FF2B5EF4-FFF2-40B4-BE49-F238E27FC236}">
                    <a16:creationId xmlns:a16="http://schemas.microsoft.com/office/drawing/2014/main" id="{F52EBD4A-0141-4D57-926F-76985A4FDE19}"/>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Rectangle 59">
                  <a:extLst>
                    <a:ext uri="{FF2B5EF4-FFF2-40B4-BE49-F238E27FC236}">
                      <a16:creationId xmlns:a16="http://schemas.microsoft.com/office/drawing/2014/main" id="{CD7A564F-D8E7-4603-9CDB-C5837F22CC7D}"/>
                    </a:ext>
                  </a:extLst>
                </p:cNvPr>
                <p:cNvSpPr/>
                <p:nvPr/>
              </p:nvSpPr>
              <p:spPr>
                <a:xfrm>
                  <a:off x="7313277" y="3719021"/>
                  <a:ext cx="582791" cy="61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o-KR" altLang="en-US" sz="2800" b="1" i="1" dirty="0">
                            <a:solidFill>
                              <a:srgbClr val="00B050"/>
                            </a:solidFill>
                            <a:latin typeface="Cambria Math" panose="02040503050406030204" pitchFamily="18" charset="0"/>
                            <a:cs typeface="Times New Roman" panose="02020603050405020304" pitchFamily="18" charset="0"/>
                          </a:rPr>
                          <m:t>𝜦</m:t>
                        </m:r>
                      </m:oMath>
                    </m:oMathPara>
                  </a14:m>
                  <a:endParaRPr lang="en-US" sz="2800" b="1" dirty="0">
                    <a:solidFill>
                      <a:srgbClr val="00B050"/>
                    </a:solidFill>
                    <a:latin typeface="SamsungOne-400" panose="020B0503030303020204" pitchFamily="34" charset="0"/>
                  </a:endParaRPr>
                </a:p>
              </p:txBody>
            </p:sp>
          </mc:Choice>
          <mc:Fallback xmlns="">
            <p:sp>
              <p:nvSpPr>
                <p:cNvPr id="78" name="Rectangle 59">
                  <a:extLst>
                    <a:ext uri="{FF2B5EF4-FFF2-40B4-BE49-F238E27FC236}">
                      <a16:creationId xmlns:a16="http://schemas.microsoft.com/office/drawing/2014/main" xmlns:a14="http://schemas.microsoft.com/office/drawing/2010/main" xmlns="" id="{CD7A564F-D8E7-4603-9CDB-C5837F22CC7D}"/>
                    </a:ext>
                  </a:extLst>
                </p:cNvPr>
                <p:cNvSpPr>
                  <a:spLocks noRot="1" noChangeAspect="1" noMove="1" noResize="1" noEditPoints="1" noAdjustHandles="1" noChangeArrowheads="1" noChangeShapeType="1" noTextEdit="1"/>
                </p:cNvSpPr>
                <p:nvPr/>
              </p:nvSpPr>
              <p:spPr>
                <a:xfrm>
                  <a:off x="7313277" y="3719021"/>
                  <a:ext cx="582791" cy="611255"/>
                </a:xfrm>
                <a:prstGeom prst="rect">
                  <a:avLst/>
                </a:prstGeom>
                <a:blipFill rotWithShape="0">
                  <a:blip r:embed="rId5"/>
                  <a:stretch>
                    <a:fillRect/>
                  </a:stretch>
                </a:blipFill>
              </p:spPr>
              <p:txBody>
                <a:bodyPr/>
                <a:lstStyle/>
                <a:p>
                  <a:r>
                    <a:rPr lang="ko-KR" altLang="en-US">
                      <a:noFill/>
                    </a:rPr>
                    <a:t> </a:t>
                  </a:r>
                </a:p>
              </p:txBody>
            </p:sp>
          </mc:Fallback>
        </mc:AlternateContent>
        <p:sp>
          <p:nvSpPr>
            <p:cNvPr id="79" name="TextBox 78">
              <a:extLst>
                <a:ext uri="{FF2B5EF4-FFF2-40B4-BE49-F238E27FC236}">
                  <a16:creationId xmlns:a16="http://schemas.microsoft.com/office/drawing/2014/main" id="{43C2C624-AE8A-4D50-9EA2-D783A8B440FE}"/>
                </a:ext>
              </a:extLst>
            </p:cNvPr>
            <p:cNvSpPr txBox="1"/>
            <p:nvPr/>
          </p:nvSpPr>
          <p:spPr>
            <a:xfrm>
              <a:off x="6069931" y="3739186"/>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80" name="Rectangle 16">
              <a:extLst>
                <a:ext uri="{FF2B5EF4-FFF2-40B4-BE49-F238E27FC236}">
                  <a16:creationId xmlns:a16="http://schemas.microsoft.com/office/drawing/2014/main" id="{56F97186-5E9F-498E-9165-1535C831DDB9}"/>
                </a:ext>
              </a:extLst>
            </p:cNvPr>
            <p:cNvSpPr/>
            <p:nvPr/>
          </p:nvSpPr>
          <p:spPr>
            <a:xfrm>
              <a:off x="9098007" y="3045556"/>
              <a:ext cx="1800000" cy="180000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81" name="TextBox 80">
              <a:extLst>
                <a:ext uri="{FF2B5EF4-FFF2-40B4-BE49-F238E27FC236}">
                  <a16:creationId xmlns:a16="http://schemas.microsoft.com/office/drawing/2014/main" id="{9118C2BF-9211-47BD-9131-D9C42A1876B2}"/>
                </a:ext>
              </a:extLst>
            </p:cNvPr>
            <p:cNvSpPr txBox="1"/>
            <p:nvPr/>
          </p:nvSpPr>
          <p:spPr>
            <a:xfrm>
              <a:off x="9569990" y="4836713"/>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nvGrpSpPr>
            <p:cNvPr id="82" name="Group 36">
              <a:extLst>
                <a:ext uri="{FF2B5EF4-FFF2-40B4-BE49-F238E27FC236}">
                  <a16:creationId xmlns:a16="http://schemas.microsoft.com/office/drawing/2014/main" id="{A95E8C38-F8B3-4C5B-A19B-3BCCBB7E1D3A}"/>
                </a:ext>
              </a:extLst>
            </p:cNvPr>
            <p:cNvGrpSpPr/>
            <p:nvPr/>
          </p:nvGrpSpPr>
          <p:grpSpPr>
            <a:xfrm>
              <a:off x="9383094" y="5062658"/>
              <a:ext cx="1186558" cy="725"/>
              <a:chOff x="2607485" y="5894962"/>
              <a:chExt cx="1186558" cy="725"/>
            </a:xfrm>
          </p:grpSpPr>
          <p:cxnSp>
            <p:nvCxnSpPr>
              <p:cNvPr id="96" name="Straight Arrow Connector 30">
                <a:extLst>
                  <a:ext uri="{FF2B5EF4-FFF2-40B4-BE49-F238E27FC236}">
                    <a16:creationId xmlns:a16="http://schemas.microsoft.com/office/drawing/2014/main" id="{A1F01A5A-6D63-4B9E-AC65-B36BC3A77304}"/>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7" name="Straight Arrow Connector 31">
                <a:extLst>
                  <a:ext uri="{FF2B5EF4-FFF2-40B4-BE49-F238E27FC236}">
                    <a16:creationId xmlns:a16="http://schemas.microsoft.com/office/drawing/2014/main" id="{A12E0C31-C966-4838-94D6-12FFE73E3F12}"/>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83" name="Group 49">
              <a:extLst>
                <a:ext uri="{FF2B5EF4-FFF2-40B4-BE49-F238E27FC236}">
                  <a16:creationId xmlns:a16="http://schemas.microsoft.com/office/drawing/2014/main" id="{0D149D65-4313-4AF1-A6E5-04E22F052ABE}"/>
                </a:ext>
              </a:extLst>
            </p:cNvPr>
            <p:cNvGrpSpPr/>
            <p:nvPr/>
          </p:nvGrpSpPr>
          <p:grpSpPr>
            <a:xfrm rot="5400000">
              <a:off x="8331562" y="3932345"/>
              <a:ext cx="1186558" cy="725"/>
              <a:chOff x="2607485" y="5894962"/>
              <a:chExt cx="1186558" cy="725"/>
            </a:xfrm>
          </p:grpSpPr>
          <p:cxnSp>
            <p:nvCxnSpPr>
              <p:cNvPr id="94" name="Straight Arrow Connector 50">
                <a:extLst>
                  <a:ext uri="{FF2B5EF4-FFF2-40B4-BE49-F238E27FC236}">
                    <a16:creationId xmlns:a16="http://schemas.microsoft.com/office/drawing/2014/main" id="{417749A3-45FF-4D35-95D0-E0D807A845C2}"/>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5" name="Straight Arrow Connector 51">
                <a:extLst>
                  <a:ext uri="{FF2B5EF4-FFF2-40B4-BE49-F238E27FC236}">
                    <a16:creationId xmlns:a16="http://schemas.microsoft.com/office/drawing/2014/main" id="{947D3430-9234-4BAB-8C57-2C90CD523F18}"/>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4" name="Rectangle 59">
                  <a:extLst>
                    <a:ext uri="{FF2B5EF4-FFF2-40B4-BE49-F238E27FC236}">
                      <a16:creationId xmlns:a16="http://schemas.microsoft.com/office/drawing/2014/main" id="{CF6F3559-C5FE-4492-B916-A50905E09D7C}"/>
                    </a:ext>
                  </a:extLst>
                </p:cNvPr>
                <p:cNvSpPr/>
                <p:nvPr/>
              </p:nvSpPr>
              <p:spPr>
                <a:xfrm>
                  <a:off x="9744302" y="3719021"/>
                  <a:ext cx="764969" cy="611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sz="2800" b="1" i="1" dirty="0">
                                <a:solidFill>
                                  <a:srgbClr val="F0234B"/>
                                </a:solidFill>
                                <a:latin typeface="Cambria Math" panose="02040503050406030204" pitchFamily="18" charset="0"/>
                                <a:cs typeface="Times New Roman" panose="02020603050405020304" pitchFamily="18" charset="0"/>
                              </a:rPr>
                            </m:ctrlPr>
                          </m:sSupPr>
                          <m:e>
                            <m:r>
                              <a:rPr lang="en-US" altLang="ko-KR" sz="2800" b="1" i="1" dirty="0">
                                <a:solidFill>
                                  <a:srgbClr val="F0234B"/>
                                </a:solidFill>
                                <a:latin typeface="Cambria Math" panose="02040503050406030204" pitchFamily="18" charset="0"/>
                                <a:cs typeface="Times New Roman" panose="02020603050405020304" pitchFamily="18" charset="0"/>
                              </a:rPr>
                              <m:t>𝑸</m:t>
                            </m:r>
                          </m:e>
                          <m:sup>
                            <m:r>
                              <a:rPr lang="en-US" altLang="ko-KR" sz="2800" b="1" i="1" dirty="0">
                                <a:solidFill>
                                  <a:srgbClr val="F0234B"/>
                                </a:solidFill>
                                <a:latin typeface="Cambria Math" panose="02040503050406030204" pitchFamily="18" charset="0"/>
                                <a:cs typeface="Times New Roman" panose="02020603050405020304" pitchFamily="18" charset="0"/>
                              </a:rPr>
                              <m:t>𝒕</m:t>
                            </m:r>
                          </m:sup>
                        </m:sSup>
                      </m:oMath>
                    </m:oMathPara>
                  </a14:m>
                  <a:endParaRPr lang="en-US" sz="2800" b="1" dirty="0">
                    <a:solidFill>
                      <a:srgbClr val="F0234B"/>
                    </a:solidFill>
                    <a:latin typeface="SamsungOne-400" panose="020B0503030303020204" pitchFamily="34" charset="0"/>
                  </a:endParaRPr>
                </a:p>
              </p:txBody>
            </p:sp>
          </mc:Choice>
          <mc:Fallback xmlns="">
            <p:sp>
              <p:nvSpPr>
                <p:cNvPr id="84" name="Rectangle 59">
                  <a:extLst>
                    <a:ext uri="{FF2B5EF4-FFF2-40B4-BE49-F238E27FC236}">
                      <a16:creationId xmlns:a16="http://schemas.microsoft.com/office/drawing/2014/main" xmlns:a14="http://schemas.microsoft.com/office/drawing/2010/main" xmlns="" id="{CF6F3559-C5FE-4492-B916-A50905E09D7C}"/>
                    </a:ext>
                  </a:extLst>
                </p:cNvPr>
                <p:cNvSpPr>
                  <a:spLocks noRot="1" noChangeAspect="1" noMove="1" noResize="1" noEditPoints="1" noAdjustHandles="1" noChangeArrowheads="1" noChangeShapeType="1" noTextEdit="1"/>
                </p:cNvSpPr>
                <p:nvPr/>
              </p:nvSpPr>
              <p:spPr>
                <a:xfrm>
                  <a:off x="9744302" y="3719021"/>
                  <a:ext cx="764969" cy="611255"/>
                </a:xfrm>
                <a:prstGeom prst="rect">
                  <a:avLst/>
                </a:prstGeom>
                <a:blipFill rotWithShape="0">
                  <a:blip r:embed="rId6"/>
                  <a:stretch>
                    <a:fillRect/>
                  </a:stretch>
                </a:blipFill>
              </p:spPr>
              <p:txBody>
                <a:bodyPr/>
                <a:lstStyle/>
                <a:p>
                  <a:r>
                    <a:rPr lang="ko-KR" altLang="en-US">
                      <a:noFill/>
                    </a:rPr>
                    <a:t> </a:t>
                  </a:r>
                </a:p>
              </p:txBody>
            </p:sp>
          </mc:Fallback>
        </mc:AlternateContent>
        <p:sp>
          <p:nvSpPr>
            <p:cNvPr id="85" name="TextBox 84">
              <a:extLst>
                <a:ext uri="{FF2B5EF4-FFF2-40B4-BE49-F238E27FC236}">
                  <a16:creationId xmlns:a16="http://schemas.microsoft.com/office/drawing/2014/main" id="{4D7DF4E5-19EA-4BA0-8ADC-A0E1884E7C5B}"/>
                </a:ext>
              </a:extLst>
            </p:cNvPr>
            <p:cNvSpPr txBox="1"/>
            <p:nvPr/>
          </p:nvSpPr>
          <p:spPr>
            <a:xfrm>
              <a:off x="8490949" y="3745497"/>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nvGrpSpPr>
            <p:cNvPr id="86" name="Group 36">
              <a:extLst>
                <a:ext uri="{FF2B5EF4-FFF2-40B4-BE49-F238E27FC236}">
                  <a16:creationId xmlns:a16="http://schemas.microsoft.com/office/drawing/2014/main" id="{A4A93BD1-0921-4EF5-A892-4FFA2E6AB613}"/>
                </a:ext>
              </a:extLst>
            </p:cNvPr>
            <p:cNvGrpSpPr/>
            <p:nvPr/>
          </p:nvGrpSpPr>
          <p:grpSpPr>
            <a:xfrm>
              <a:off x="1946394" y="5061933"/>
              <a:ext cx="1186558" cy="725"/>
              <a:chOff x="2607485" y="5894962"/>
              <a:chExt cx="1186558" cy="725"/>
            </a:xfrm>
          </p:grpSpPr>
          <p:cxnSp>
            <p:nvCxnSpPr>
              <p:cNvPr id="92" name="Straight Arrow Connector 30">
                <a:extLst>
                  <a:ext uri="{FF2B5EF4-FFF2-40B4-BE49-F238E27FC236}">
                    <a16:creationId xmlns:a16="http://schemas.microsoft.com/office/drawing/2014/main" id="{DA30BA1D-7321-4FBF-AF2D-B5004FDF8BEF}"/>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31">
                <a:extLst>
                  <a:ext uri="{FF2B5EF4-FFF2-40B4-BE49-F238E27FC236}">
                    <a16:creationId xmlns:a16="http://schemas.microsoft.com/office/drawing/2014/main" id="{5EA891E9-38DA-4BF4-A984-5A261D8A669D}"/>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30CDBF86-7006-431A-A1E2-D71908EF73CB}"/>
                </a:ext>
              </a:extLst>
            </p:cNvPr>
            <p:cNvSpPr txBox="1"/>
            <p:nvPr/>
          </p:nvSpPr>
          <p:spPr>
            <a:xfrm>
              <a:off x="2135459" y="4820267"/>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nvGrpSpPr>
            <p:cNvPr id="88" name="Group 49">
              <a:extLst>
                <a:ext uri="{FF2B5EF4-FFF2-40B4-BE49-F238E27FC236}">
                  <a16:creationId xmlns:a16="http://schemas.microsoft.com/office/drawing/2014/main" id="{9D787059-57D2-4D8C-9BDD-51611BDD7280}"/>
                </a:ext>
              </a:extLst>
            </p:cNvPr>
            <p:cNvGrpSpPr/>
            <p:nvPr/>
          </p:nvGrpSpPr>
          <p:grpSpPr>
            <a:xfrm rot="5400000">
              <a:off x="884630" y="3873731"/>
              <a:ext cx="1186558" cy="725"/>
              <a:chOff x="2607485" y="5894962"/>
              <a:chExt cx="1186558" cy="725"/>
            </a:xfrm>
          </p:grpSpPr>
          <p:cxnSp>
            <p:nvCxnSpPr>
              <p:cNvPr id="90" name="Straight Arrow Connector 50">
                <a:extLst>
                  <a:ext uri="{FF2B5EF4-FFF2-40B4-BE49-F238E27FC236}">
                    <a16:creationId xmlns:a16="http://schemas.microsoft.com/office/drawing/2014/main" id="{639445F2-027B-451E-BE4B-C50870FC9426}"/>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51">
                <a:extLst>
                  <a:ext uri="{FF2B5EF4-FFF2-40B4-BE49-F238E27FC236}">
                    <a16:creationId xmlns:a16="http://schemas.microsoft.com/office/drawing/2014/main" id="{DA5DB32B-6EE1-454F-9D53-6686105CD82E}"/>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B9485634-E322-49B2-BFE2-46D37E7113C7}"/>
                </a:ext>
              </a:extLst>
            </p:cNvPr>
            <p:cNvSpPr txBox="1"/>
            <p:nvPr/>
          </p:nvSpPr>
          <p:spPr>
            <a:xfrm>
              <a:off x="1049529" y="3699336"/>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grpSp>
      <p:sp>
        <p:nvSpPr>
          <p:cNvPr id="56" name="직사각형 5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rã</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ma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trận</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106" name="그룹 105">
            <a:extLst>
              <a:ext uri="{FF2B5EF4-FFF2-40B4-BE49-F238E27FC236}">
                <a16:creationId xmlns:a16="http://schemas.microsoft.com/office/drawing/2014/main" id="{D15585C6-1FC8-4615-9C4A-E22A876A6B6D}"/>
              </a:ext>
            </a:extLst>
          </p:cNvPr>
          <p:cNvGrpSpPr/>
          <p:nvPr/>
        </p:nvGrpSpPr>
        <p:grpSpPr>
          <a:xfrm>
            <a:off x="559817" y="1902381"/>
            <a:ext cx="8783192" cy="200055"/>
            <a:chOff x="559817" y="2136914"/>
            <a:chExt cx="8783192" cy="200055"/>
          </a:xfrm>
        </p:grpSpPr>
        <p:sp>
          <p:nvSpPr>
            <p:cNvPr id="107" name="직사각형 106">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108" name="직사각형 107">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giá</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trị</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riêng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(ED):</a:t>
              </a:r>
            </a:p>
          </p:txBody>
        </p:sp>
      </p:grpSp>
      <p:sp>
        <p:nvSpPr>
          <p:cNvPr id="109" name="직사각형 108">
            <a:extLst>
              <a:ext uri="{FF2B5EF4-FFF2-40B4-BE49-F238E27FC236}">
                <a16:creationId xmlns:a16="http://schemas.microsoft.com/office/drawing/2014/main" id="{D8BF98C4-B566-4812-B5F0-560CFBA969E7}"/>
              </a:ext>
            </a:extLst>
          </p:cNvPr>
          <p:cNvSpPr/>
          <p:nvPr/>
        </p:nvSpPr>
        <p:spPr>
          <a:xfrm>
            <a:off x="702940" y="2216055"/>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400" panose="020B0503030303020204" pitchFamily="34" charset="0"/>
                <a:ea typeface="SamsungOne-400" panose="020B0503030303020204" pitchFamily="34" charset="0"/>
              </a:rPr>
              <a:t>vuông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được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thành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𝑸 𝜦 𝑸</a:t>
            </a:r>
            <a:r>
              <a:rPr lang="ko-KR" altLang="en-US" sz="1300" baseline="30000" dirty="0">
                <a:solidFill>
                  <a:prstClr val="black">
                    <a:lumMod val="85000"/>
                    <a:lumOff val="15000"/>
                  </a:prstClr>
                </a:solidFill>
                <a:latin typeface="SamsungOne-400" panose="020B0503030303020204" pitchFamily="34" charset="0"/>
                <a:ea typeface="SamsungOne-400" panose="020B0503030303020204" pitchFamily="34" charset="0"/>
              </a:rPr>
              <a:t>𝒕</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Toàn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cùng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kích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𝑆𝑖𝑧𝑒</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𝑆𝑖𝑧𝑒</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𝑸</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𝑆𝑖𝑧𝑒</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𝜦</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𝑚</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𝑚</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54" name="그룹 5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57" name="직사각형 5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58" name="직사각형 5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4126328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내용 개체 틀 2">
                <a:extLst>
                  <a:ext uri="{FF2B5EF4-FFF2-40B4-BE49-F238E27FC236}">
                    <a16:creationId xmlns:a16="http://schemas.microsoft.com/office/drawing/2014/main" id="{89475692-49FE-4DE2-BB02-797206C07618}"/>
                  </a:ext>
                </a:extLst>
              </p:cNvPr>
              <p:cNvSpPr txBox="1">
                <a:spLocks/>
              </p:cNvSpPr>
              <p:nvPr/>
            </p:nvSpPr>
            <p:spPr>
              <a:xfrm>
                <a:off x="869950" y="2475092"/>
                <a:ext cx="3153002" cy="1452327"/>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l-GR" altLang="ko-KR">
                          <a:latin typeface="Cambria Math" panose="02040503050406030204" pitchFamily="18" charset="0"/>
                        </a:rPr>
                        <m:t>𝜦</m:t>
                      </m:r>
                      <m:r>
                        <a:rPr lang="en-US" altLang="ko-KR">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𝜆</m:t>
                                          </m:r>
                                        </m:e>
                                        <m:sub>
                                          <m:r>
                                            <a:rPr lang="en-US" altLang="ko-KR">
                                              <a:latin typeface="Cambria Math" panose="02040503050406030204" pitchFamily="18" charset="0"/>
                                            </a:rPr>
                                            <m:t>1</m:t>
                                          </m:r>
                                        </m:sub>
                                      </m:sSub>
                                    </m:e>
                                    <m:e>
                                      <m:r>
                                        <a:rPr lang="en-US" altLang="ko-KR">
                                          <a:latin typeface="Cambria Math" panose="02040503050406030204" pitchFamily="18" charset="0"/>
                                        </a:rPr>
                                        <m:t>0</m:t>
                                      </m:r>
                                    </m:e>
                                  </m:mr>
                                  <m:mr>
                                    <m:e>
                                      <m:r>
                                        <a:rPr lang="en-US" altLang="ko-KR">
                                          <a:latin typeface="Cambria Math" panose="02040503050406030204" pitchFamily="18" charset="0"/>
                                        </a:rPr>
                                        <m:t>0</m:t>
                                      </m:r>
                                    </m:e>
                                    <m:e>
                                      <m:sSub>
                                        <m:sSubPr>
                                          <m:ctrlPr>
                                            <a:rPr lang="en-US" altLang="ko-KR" i="1">
                                              <a:latin typeface="Cambria Math" panose="02040503050406030204" pitchFamily="18" charset="0"/>
                                            </a:rPr>
                                          </m:ctrlPr>
                                        </m:sSubPr>
                                        <m:e>
                                          <m:r>
                                            <a:rPr lang="ko-KR" altLang="en-US">
                                              <a:latin typeface="Cambria Math" panose="02040503050406030204" pitchFamily="18" charset="0"/>
                                            </a:rPr>
                                            <m:t>𝜆</m:t>
                                          </m:r>
                                        </m:e>
                                        <m:sub>
                                          <m:r>
                                            <a:rPr lang="en-US" altLang="ko-KR">
                                              <a:latin typeface="Cambria Math" panose="02040503050406030204" pitchFamily="18" charset="0"/>
                                            </a:rPr>
                                            <m:t>2</m:t>
                                          </m:r>
                                        </m:sub>
                                      </m:sSub>
                                    </m:e>
                                  </m:mr>
                                </m:m>
                              </m:e>
                              <m:e>
                                <m:r>
                                  <a:rPr lang="en-US" altLang="ko-KR">
                                    <a:latin typeface="Cambria Math" panose="02040503050406030204" pitchFamily="18" charset="0"/>
                                  </a:rPr>
                                  <m:t>⋯</m:t>
                                </m:r>
                              </m:e>
                              <m:e>
                                <m:m>
                                  <m:mPr>
                                    <m:mcs>
                                      <m:mc>
                                        <m:mcPr>
                                          <m:count m:val="1"/>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0</m:t>
                                      </m:r>
                                    </m:e>
                                  </m:mr>
                                  <m:mr>
                                    <m:e>
                                      <m:r>
                                        <a:rPr lang="en-US" altLang="ko-KR">
                                          <a:latin typeface="Cambria Math" panose="02040503050406030204" pitchFamily="18" charset="0"/>
                                        </a:rPr>
                                        <m:t>0</m:t>
                                      </m:r>
                                    </m:e>
                                  </m:mr>
                                </m:m>
                              </m:e>
                            </m:mr>
                            <m:mr>
                              <m:e>
                                <m:r>
                                  <a:rPr lang="en-US" altLang="ko-KR">
                                    <a:latin typeface="Cambria Math" panose="02040503050406030204" pitchFamily="18" charset="0"/>
                                  </a:rPr>
                                  <m:t>⋮</m:t>
                                </m:r>
                              </m:e>
                              <m:e>
                                <m:r>
                                  <a:rPr lang="en-US" altLang="ko-KR">
                                    <a:latin typeface="Cambria Math" panose="02040503050406030204" pitchFamily="18" charset="0"/>
                                  </a:rPr>
                                  <m:t>⋱</m:t>
                                </m:r>
                              </m:e>
                              <m:e>
                                <m:r>
                                  <a:rPr lang="en-US" altLang="ko-KR">
                                    <a:latin typeface="Cambria Math" panose="02040503050406030204" pitchFamily="18" charset="0"/>
                                  </a:rPr>
                                  <m:t>⋮</m:t>
                                </m:r>
                              </m:e>
                            </m:mr>
                            <m:mr>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0</m:t>
                                      </m:r>
                                    </m:e>
                                    <m:e>
                                      <m:r>
                                        <a:rPr lang="en-US" altLang="ko-KR">
                                          <a:latin typeface="Cambria Math" panose="02040503050406030204" pitchFamily="18" charset="0"/>
                                        </a:rPr>
                                        <m:t>0</m:t>
                                      </m:r>
                                    </m:e>
                                  </m:mr>
                                </m:m>
                              </m:e>
                              <m:e>
                                <m:r>
                                  <a:rPr lang="en-US" altLang="ko-KR">
                                    <a:latin typeface="Cambria Math" panose="02040503050406030204" pitchFamily="18" charset="0"/>
                                  </a:rPr>
                                  <m:t>⋯</m:t>
                                </m:r>
                              </m:e>
                              <m:e>
                                <m:sSub>
                                  <m:sSubPr>
                                    <m:ctrlPr>
                                      <a:rPr lang="en-US" altLang="ko-KR" i="1">
                                        <a:latin typeface="Cambria Math" panose="02040503050406030204" pitchFamily="18" charset="0"/>
                                      </a:rPr>
                                    </m:ctrlPr>
                                  </m:sSubPr>
                                  <m:e>
                                    <m:r>
                                      <a:rPr lang="ko-KR" altLang="en-US">
                                        <a:latin typeface="Cambria Math" panose="02040503050406030204" pitchFamily="18" charset="0"/>
                                      </a:rPr>
                                      <m:t>𝜆</m:t>
                                    </m:r>
                                  </m:e>
                                  <m:sub>
                                    <m:r>
                                      <a:rPr lang="en-US" altLang="ko-KR">
                                        <a:latin typeface="Cambria Math" panose="02040503050406030204" pitchFamily="18" charset="0"/>
                                      </a:rPr>
                                      <m:t>𝑚</m:t>
                                    </m:r>
                                  </m:sub>
                                </m:sSub>
                              </m:e>
                            </m:mr>
                          </m:m>
                        </m:e>
                      </m:d>
                    </m:oMath>
                  </m:oMathPara>
                </a14:m>
                <a:endParaRPr lang="en-US" altLang="ko-KR" dirty="0"/>
              </a:p>
            </p:txBody>
          </p:sp>
        </mc:Choice>
        <mc:Fallback xmlns="">
          <p:sp>
            <p:nvSpPr>
              <p:cNvPr id="19"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2475092"/>
                <a:ext cx="3153002" cy="1452327"/>
              </a:xfrm>
              <a:prstGeom prst="rect">
                <a:avLst/>
              </a:prstGeom>
              <a:blipFill rotWithShape="0">
                <a:blip r:embed="rId3"/>
                <a:stretch>
                  <a:fillRect/>
                </a:stretch>
              </a:blipFill>
            </p:spPr>
            <p:txBody>
              <a:bodyPr/>
              <a:lstStyle/>
              <a:p>
                <a:r>
                  <a:rPr lang="en-US">
                    <a:noFill/>
                  </a:rPr>
                  <a:t> </a:t>
                </a:r>
              </a:p>
            </p:txBody>
          </p:sp>
        </mc:Fallback>
      </mc:AlternateContent>
      <p:grpSp>
        <p:nvGrpSpPr>
          <p:cNvPr id="20" name="그룹 19">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1" name="직사각형 2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2" name="직사각형 2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giá</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trị</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riêng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(ED):</a:t>
              </a:r>
            </a:p>
          </p:txBody>
        </p:sp>
      </p:grpSp>
      <p:sp>
        <p:nvSpPr>
          <p:cNvPr id="23" name="직사각형 22">
            <a:extLst>
              <a:ext uri="{FF2B5EF4-FFF2-40B4-BE49-F238E27FC236}">
                <a16:creationId xmlns:a16="http://schemas.microsoft.com/office/drawing/2014/main" id="{D8BF98C4-B566-4812-B5F0-560CFBA969E7}"/>
              </a:ext>
            </a:extLst>
          </p:cNvPr>
          <p:cNvSpPr/>
          <p:nvPr/>
        </p:nvSpPr>
        <p:spPr>
          <a:xfrm>
            <a:off x="702940" y="172645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400" panose="020B0503030303020204" pitchFamily="34" charset="0"/>
                <a:ea typeface="SamsungOne-400" panose="020B0503030303020204" pitchFamily="34" charset="0"/>
              </a:rPr>
              <a:t>vuông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được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thành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𝑸 𝜦 𝑸</a:t>
            </a:r>
            <a:r>
              <a:rPr lang="ko-KR" altLang="en-US" sz="1300" baseline="30000" dirty="0">
                <a:solidFill>
                  <a:prstClr val="black">
                    <a:lumMod val="85000"/>
                    <a:lumOff val="15000"/>
                  </a:prstClr>
                </a:solidFill>
                <a:latin typeface="SamsungOne-400" panose="020B0503030303020204" pitchFamily="34" charset="0"/>
                <a:ea typeface="SamsungOne-400" panose="020B0503030303020204" pitchFamily="34" charset="0"/>
              </a:rPr>
              <a:t>𝒕</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Ở đây,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𝜦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là ma trận đường chéo chứa các “giá trị riêng”.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6943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1.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3" name="그룹 2"/>
          <p:cNvGrpSpPr/>
          <p:nvPr/>
        </p:nvGrpSpPr>
        <p:grpSpPr>
          <a:xfrm>
            <a:off x="989683" y="3133792"/>
            <a:ext cx="8426226" cy="2083108"/>
            <a:chOff x="989683" y="3133792"/>
            <a:chExt cx="8426226" cy="2083108"/>
          </a:xfrm>
        </p:grpSpPr>
        <p:sp>
          <p:nvSpPr>
            <p:cNvPr id="8" name="직사각형 133">
              <a:extLst>
                <a:ext uri="{FF2B5EF4-FFF2-40B4-BE49-F238E27FC236}">
                  <a16:creationId xmlns:a16="http://schemas.microsoft.com/office/drawing/2014/main" id="{551F01E8-8777-4A7B-AD71-63E7C805C68C}"/>
                </a:ext>
              </a:extLst>
            </p:cNvPr>
            <p:cNvSpPr/>
            <p:nvPr/>
          </p:nvSpPr>
          <p:spPr>
            <a:xfrm>
              <a:off x="989683" y="3133792"/>
              <a:ext cx="8426226"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fontAlgn="base" latinLnBrk="1">
                <a:spcBef>
                  <a:spcPct val="0"/>
                </a:spcBef>
                <a:spcAft>
                  <a:spcPct val="0"/>
                </a:spcAft>
                <a:defRPr/>
              </a:pP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Thuật</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toán</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học</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máy</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không</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giám</a:t>
              </a:r>
              <a:r>
                <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rPr>
                <a:t> </a:t>
              </a:r>
              <a:r>
                <a:rPr kumimoji="1" lang="en-US" altLang="ko-KR" sz="3400" dirty="0" err="1">
                  <a:solidFill>
                    <a:schemeClr val="tx1"/>
                  </a:solidFill>
                  <a:latin typeface="iCiel Samsung Sharp Sans Bold" pitchFamily="2" charset="0"/>
                  <a:ea typeface="iCiel Samsung Sharp Sans Bold" pitchFamily="2" charset="0"/>
                  <a:cs typeface="iCiel Samsung Sharp Sans Bold" pitchFamily="2" charset="0"/>
                </a:rPr>
                <a:t>sát</a:t>
              </a:r>
              <a:endParaRPr kumimoji="1" lang="en-US" altLang="ko-KR" sz="3400" dirty="0">
                <a:solidFill>
                  <a:schemeClr val="tx1"/>
                </a:solidFill>
                <a:latin typeface="iCiel Samsung Sharp Sans Bold" pitchFamily="2" charset="0"/>
                <a:ea typeface="iCiel Samsung Sharp Sans Bold" pitchFamily="2" charset="0"/>
                <a:cs typeface="iCiel Samsung Sharp Sans Bold" pitchFamily="2" charset="0"/>
              </a:endParaRPr>
            </a:p>
          </p:txBody>
        </p:sp>
        <p:grpSp>
          <p:nvGrpSpPr>
            <p:cNvPr id="9" name="그룹 8">
              <a:extLst>
                <a:ext uri="{FF2B5EF4-FFF2-40B4-BE49-F238E27FC236}">
                  <a16:creationId xmlns:a16="http://schemas.microsoft.com/office/drawing/2014/main" id="{78C7822F-4A92-4B26-8069-24743E91C31D}"/>
                </a:ext>
              </a:extLst>
            </p:cNvPr>
            <p:cNvGrpSpPr/>
            <p:nvPr/>
          </p:nvGrpSpPr>
          <p:grpSpPr>
            <a:xfrm>
              <a:off x="1051307" y="4509120"/>
              <a:ext cx="5700472" cy="707780"/>
              <a:chOff x="1051307" y="4065033"/>
              <a:chExt cx="5700472" cy="707780"/>
            </a:xfrm>
          </p:grpSpPr>
          <p:sp>
            <p:nvSpPr>
              <p:cNvPr id="10" name="직사각형 9">
                <a:extLst>
                  <a:ext uri="{FF2B5EF4-FFF2-40B4-BE49-F238E27FC236}">
                    <a16:creationId xmlns:a16="http://schemas.microsoft.com/office/drawing/2014/main" id="{8CEA84EE-1CFD-4B57-A1C8-06A1AB4ACA44}"/>
                  </a:ext>
                </a:extLst>
              </p:cNvPr>
              <p:cNvSpPr/>
              <p:nvPr/>
            </p:nvSpPr>
            <p:spPr>
              <a:xfrm>
                <a:off x="1234128" y="4066226"/>
                <a:ext cx="5517651" cy="27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1.1.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Khái</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niệm</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về</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học</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không</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giám</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sát</a:t>
                </a:r>
                <a:endParaRPr kumimoji="1" lang="en-US" altLang="ko-KR"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11" name="직사각형 10">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12" name="직사각형 11">
                <a:extLst>
                  <a:ext uri="{FF2B5EF4-FFF2-40B4-BE49-F238E27FC236}">
                    <a16:creationId xmlns:a16="http://schemas.microsoft.com/office/drawing/2014/main" id="{475B5DE5-347D-4119-80E7-2377740127D9}"/>
                  </a:ext>
                </a:extLst>
              </p:cNvPr>
              <p:cNvSpPr/>
              <p:nvPr/>
            </p:nvSpPr>
            <p:spPr>
              <a:xfrm>
                <a:off x="1234128" y="4495903"/>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1.2.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Phân</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tích</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cụm</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13" name="직사각형 12">
                <a:extLst>
                  <a:ext uri="{FF2B5EF4-FFF2-40B4-BE49-F238E27FC236}">
                    <a16:creationId xmlns:a16="http://schemas.microsoft.com/office/drawing/2014/main" id="{42D16157-71AB-4EEC-81F2-DE5463F000C0}"/>
                  </a:ext>
                </a:extLst>
              </p:cNvPr>
              <p:cNvSpPr/>
              <p:nvPr/>
            </p:nvSpPr>
            <p:spPr>
              <a:xfrm>
                <a:off x="1051307" y="4494729"/>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grpSp>
    </p:spTree>
    <p:extLst>
      <p:ext uri="{BB962C8B-B14F-4D97-AF65-F5344CB8AC3E}">
        <p14:creationId xmlns:p14="http://schemas.microsoft.com/office/powerpoint/2010/main" val="9962192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712182" y="3443451"/>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Giữa một vectơ riêng và giá trị riêng của nó, chúng ta có mối quan hệ sau: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
        <p:nvSpPr>
          <p:cNvPr id="20" name="직사각형 19"/>
          <p:cNvSpPr/>
          <p:nvPr/>
        </p:nvSpPr>
        <p:spPr>
          <a:xfrm>
            <a:off x="712182" y="4163531"/>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Giữa hai vectơ riêng bất kỳ, chúng ta có điều kiện trực giao sau:</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mc:AlternateContent xmlns:mc="http://schemas.openxmlformats.org/markup-compatibility/2006" xmlns:a14="http://schemas.microsoft.com/office/drawing/2010/main">
        <mc:Choice Requires="a14">
          <p:sp>
            <p:nvSpPr>
              <p:cNvPr id="21" name="내용 개체 틀 2">
                <a:extLst>
                  <a:ext uri="{FF2B5EF4-FFF2-40B4-BE49-F238E27FC236}">
                    <a16:creationId xmlns:a16="http://schemas.microsoft.com/office/drawing/2014/main" id="{89475692-49FE-4DE2-BB02-797206C07618}"/>
                  </a:ext>
                </a:extLst>
              </p:cNvPr>
              <p:cNvSpPr txBox="1">
                <a:spLocks/>
              </p:cNvSpPr>
              <p:nvPr/>
            </p:nvSpPr>
            <p:spPr>
              <a:xfrm>
                <a:off x="869950" y="2507347"/>
                <a:ext cx="1803175" cy="1040778"/>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altLang="ko-KR">
                          <a:latin typeface="Cambria Math" panose="02040503050406030204" pitchFamily="18" charset="0"/>
                        </a:rPr>
                        <m:t>𝑸</m:t>
                      </m:r>
                      <m:r>
                        <a:rPr lang="en-US" altLang="ko-KR">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m:t>
                                </m:r>
                              </m:e>
                              <m:e>
                                <m:r>
                                  <a:rPr lang="en-US" altLang="ko-KR">
                                    <a:latin typeface="Cambria Math" panose="02040503050406030204" pitchFamily="18" charset="0"/>
                                  </a:rPr>
                                  <m:t>⋯</m:t>
                                </m:r>
                              </m:e>
                              <m:e>
                                <m:r>
                                  <m:rPr>
                                    <m:brk m:alnAt="7"/>
                                  </m:rPr>
                                  <a:rPr lang="en-US" altLang="ko-KR">
                                    <a:latin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a:latin typeface="Cambria Math" panose="02040503050406030204" pitchFamily="18" charset="0"/>
                                      </a:rPr>
                                      <m:t>𝒒</m:t>
                                    </m:r>
                                  </m:e>
                                  <m:sub>
                                    <m:r>
                                      <a:rPr lang="en-US" altLang="ko-KR">
                                        <a:latin typeface="Cambria Math" panose="02040503050406030204" pitchFamily="18" charset="0"/>
                                      </a:rPr>
                                      <m:t>𝟏</m:t>
                                    </m:r>
                                  </m:sub>
                                </m:sSub>
                              </m:e>
                              <m:e>
                                <m:r>
                                  <a:rPr lang="en-US" altLang="ko-KR">
                                    <a:latin typeface="Cambria Math" panose="02040503050406030204" pitchFamily="18" charset="0"/>
                                  </a:rPr>
                                  <m:t>⋯</m:t>
                                </m:r>
                              </m:e>
                              <m:e>
                                <m:sSub>
                                  <m:sSubPr>
                                    <m:ctrlPr>
                                      <a:rPr lang="en-US" altLang="ko-KR" i="1">
                                        <a:latin typeface="Cambria Math" panose="02040503050406030204" pitchFamily="18" charset="0"/>
                                      </a:rPr>
                                    </m:ctrlPr>
                                  </m:sSubPr>
                                  <m:e>
                                    <m:r>
                                      <a:rPr lang="en-US" altLang="ko-KR">
                                        <a:latin typeface="Cambria Math" panose="02040503050406030204" pitchFamily="18" charset="0"/>
                                      </a:rPr>
                                      <m:t>𝒒</m:t>
                                    </m:r>
                                  </m:e>
                                  <m:sub>
                                    <m:r>
                                      <a:rPr lang="en-US" altLang="ko-KR">
                                        <a:latin typeface="Cambria Math" panose="02040503050406030204" pitchFamily="18" charset="0"/>
                                      </a:rPr>
                                      <m:t>𝒎</m:t>
                                    </m:r>
                                  </m:sub>
                                </m:sSub>
                              </m:e>
                            </m:mr>
                            <m:mr>
                              <m:e>
                                <m:r>
                                  <a:rPr lang="en-US" altLang="ko-KR">
                                    <a:latin typeface="Cambria Math" panose="02040503050406030204" pitchFamily="18" charset="0"/>
                                  </a:rPr>
                                  <m:t>↓</m:t>
                                </m:r>
                              </m:e>
                              <m:e>
                                <m:r>
                                  <a:rPr lang="en-US" altLang="ko-KR">
                                    <a:latin typeface="Cambria Math" panose="02040503050406030204" pitchFamily="18" charset="0"/>
                                  </a:rPr>
                                  <m:t>⋯</m:t>
                                </m:r>
                              </m:e>
                              <m:e>
                                <m:r>
                                  <a:rPr lang="en-US" altLang="ko-KR">
                                    <a:latin typeface="Cambria Math" panose="02040503050406030204" pitchFamily="18" charset="0"/>
                                  </a:rPr>
                                  <m:t>↓</m:t>
                                </m:r>
                              </m:e>
                            </m:mr>
                          </m:m>
                        </m:e>
                      </m:d>
                    </m:oMath>
                  </m:oMathPara>
                </a14:m>
                <a:endParaRPr lang="en-US" altLang="ko-KR" dirty="0"/>
              </a:p>
              <a:p>
                <a:r>
                  <a:rPr lang="en-US" altLang="ko-KR" dirty="0"/>
                  <a:t>   </a:t>
                </a:r>
              </a:p>
            </p:txBody>
          </p:sp>
        </mc:Choice>
        <mc:Fallback xmlns="">
          <p:sp>
            <p:nvSpPr>
              <p:cNvPr id="21"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2507347"/>
                <a:ext cx="1803175" cy="104077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내용 개체 틀 2">
                <a:extLst>
                  <a:ext uri="{FF2B5EF4-FFF2-40B4-BE49-F238E27FC236}">
                    <a16:creationId xmlns:a16="http://schemas.microsoft.com/office/drawing/2014/main" id="{89475692-49FE-4DE2-BB02-797206C07618}"/>
                  </a:ext>
                </a:extLst>
              </p:cNvPr>
              <p:cNvSpPr txBox="1">
                <a:spLocks/>
              </p:cNvSpPr>
              <p:nvPr/>
            </p:nvSpPr>
            <p:spPr>
              <a:xfrm>
                <a:off x="869950" y="3803491"/>
                <a:ext cx="3167517" cy="324677"/>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𝑴𝒒</m:t>
                          </m:r>
                        </m:e>
                        <m:sub>
                          <m:r>
                            <a:rPr lang="en-US" altLang="ko-KR">
                              <a:latin typeface="Cambria Math" panose="02040503050406030204" pitchFamily="18" charset="0"/>
                            </a:rPr>
                            <m:t>𝒊</m:t>
                          </m:r>
                        </m:sub>
                      </m:sSub>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𝜆</m:t>
                          </m:r>
                        </m:e>
                        <m:sub>
                          <m:r>
                            <a:rPr lang="en-US" altLang="ko-KR">
                              <a:latin typeface="Cambria Math" panose="02040503050406030204" pitchFamily="18" charset="0"/>
                            </a:rPr>
                            <m:t>𝑖</m:t>
                          </m:r>
                        </m:sub>
                      </m:sSub>
                      <m:r>
                        <a:rPr lang="en-US" altLang="ko-KR">
                          <a:latin typeface="Cambria Math" panose="02040503050406030204" pitchFamily="18" charset="0"/>
                        </a:rPr>
                        <m:t> </m:t>
                      </m:r>
                      <m:sSub>
                        <m:sSubPr>
                          <m:ctrlPr>
                            <a:rPr lang="en-US" altLang="ko-KR" i="1">
                              <a:latin typeface="Cambria Math" panose="02040503050406030204" pitchFamily="18" charset="0"/>
                            </a:rPr>
                          </m:ctrlPr>
                        </m:sSubPr>
                        <m:e>
                          <m:r>
                            <a:rPr lang="en-US" altLang="ko-KR">
                              <a:latin typeface="Cambria Math" panose="02040503050406030204" pitchFamily="18" charset="0"/>
                            </a:rPr>
                            <m:t>𝒒</m:t>
                          </m:r>
                        </m:e>
                        <m:sub>
                          <m:r>
                            <a:rPr lang="en-US" altLang="ko-KR">
                              <a:latin typeface="Cambria Math" panose="02040503050406030204" pitchFamily="18" charset="0"/>
                            </a:rPr>
                            <m:t>𝒊</m:t>
                          </m:r>
                        </m:sub>
                      </m:sSub>
                    </m:oMath>
                  </m:oMathPara>
                </a14:m>
                <a:endParaRPr lang="en-US" altLang="ko-KR" dirty="0"/>
              </a:p>
            </p:txBody>
          </p:sp>
        </mc:Choice>
        <mc:Fallback xmlns="">
          <p:sp>
            <p:nvSpPr>
              <p:cNvPr id="22"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3803491"/>
                <a:ext cx="3167517" cy="3246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내용 개체 틀 2">
                <a:extLst>
                  <a:ext uri="{FF2B5EF4-FFF2-40B4-BE49-F238E27FC236}">
                    <a16:creationId xmlns:a16="http://schemas.microsoft.com/office/drawing/2014/main" id="{89475692-49FE-4DE2-BB02-797206C07618}"/>
                  </a:ext>
                </a:extLst>
              </p:cNvPr>
              <p:cNvSpPr txBox="1">
                <a:spLocks/>
              </p:cNvSpPr>
              <p:nvPr/>
            </p:nvSpPr>
            <p:spPr>
              <a:xfrm>
                <a:off x="869950" y="4379555"/>
                <a:ext cx="3489721" cy="47048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14:m>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𝒒</m:t>
                        </m:r>
                      </m:e>
                      <m:sub>
                        <m:r>
                          <a:rPr lang="en-US" altLang="ko-KR">
                            <a:latin typeface="Cambria Math" panose="02040503050406030204" pitchFamily="18" charset="0"/>
                          </a:rPr>
                          <m:t>𝒊</m:t>
                        </m:r>
                      </m:sub>
                    </m:sSub>
                    <m:r>
                      <a:rPr lang="en-US" altLang="ko-KR">
                        <a:latin typeface="Cambria Math" panose="02040503050406030204" pitchFamily="18" charset="0"/>
                      </a:rPr>
                      <m:t> ∙</m:t>
                    </m:r>
                    <m:sSub>
                      <m:sSubPr>
                        <m:ctrlPr>
                          <a:rPr lang="en-US" altLang="ko-KR" i="1">
                            <a:latin typeface="Cambria Math" panose="02040503050406030204" pitchFamily="18" charset="0"/>
                          </a:rPr>
                        </m:ctrlPr>
                      </m:sSubPr>
                      <m:e>
                        <m:r>
                          <a:rPr lang="en-US" altLang="ko-KR">
                            <a:latin typeface="Cambria Math" panose="02040503050406030204" pitchFamily="18" charset="0"/>
                          </a:rPr>
                          <m:t>𝒒</m:t>
                        </m:r>
                      </m:e>
                      <m:sub>
                        <m:r>
                          <a:rPr lang="en-US" altLang="ko-KR">
                            <a:latin typeface="Cambria Math" panose="02040503050406030204" pitchFamily="18" charset="0"/>
                          </a:rPr>
                          <m:t>𝒋</m:t>
                        </m:r>
                      </m:sub>
                    </m:sSub>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𝛿</m:t>
                        </m:r>
                      </m:e>
                      <m:sub>
                        <m:r>
                          <a:rPr lang="en-US" altLang="ko-KR">
                            <a:latin typeface="Cambria Math" panose="02040503050406030204" pitchFamily="18" charset="0"/>
                          </a:rPr>
                          <m:t>𝑖𝑗</m:t>
                        </m:r>
                      </m:sub>
                    </m:sSub>
                  </m:oMath>
                </a14:m>
                <a:r>
                  <a:rPr lang="en-US" altLang="ko-KR" dirty="0">
                    <a:sym typeface="Symbol" panose="05050102010706020507" pitchFamily="18" charset="2"/>
                  </a:rPr>
                  <a:t>    </a:t>
                </a:r>
                <a:r>
                  <a:rPr lang="ko-KR" altLang="en-US" dirty="0">
                    <a:sym typeface="Symbol" panose="05050102010706020507" pitchFamily="18" charset="2"/>
                  </a:rPr>
                  <a:t> </a:t>
                </a:r>
                <a:r>
                  <a:rPr lang="en-US" altLang="ko-KR" dirty="0">
                    <a:sym typeface="Symbol" panose="05050102010706020507" pitchFamily="18" charset="2"/>
                  </a:rPr>
                  <a:t>    </a:t>
                </a:r>
                <a14:m>
                  <m:oMath xmlns:m="http://schemas.openxmlformats.org/officeDocument/2006/math">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𝑸𝑸</m:t>
                        </m:r>
                      </m:e>
                      <m:sup>
                        <m:r>
                          <a:rPr lang="en-US" altLang="ko-KR" dirty="0">
                            <a:latin typeface="Cambria Math" panose="02040503050406030204" pitchFamily="18" charset="0"/>
                          </a:rPr>
                          <m:t>𝒕</m:t>
                        </m:r>
                      </m:sup>
                    </m:sSup>
                    <m:r>
                      <a:rPr lang="en-US" altLang="ko-KR" dirty="0">
                        <a:latin typeface="Cambria Math" panose="02040503050406030204" pitchFamily="18" charset="0"/>
                      </a:rPr>
                      <m:t>=</m:t>
                    </m:r>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𝑸</m:t>
                        </m:r>
                      </m:e>
                      <m:sup>
                        <m:r>
                          <a:rPr lang="en-US" altLang="ko-KR" dirty="0">
                            <a:latin typeface="Cambria Math" panose="02040503050406030204" pitchFamily="18" charset="0"/>
                          </a:rPr>
                          <m:t>𝒕</m:t>
                        </m:r>
                      </m:sup>
                    </m:sSup>
                    <m:r>
                      <a:rPr lang="en-US" altLang="ko-KR" dirty="0">
                        <a:latin typeface="Cambria Math" panose="02040503050406030204" pitchFamily="18" charset="0"/>
                      </a:rPr>
                      <m:t>𝑸</m:t>
                    </m:r>
                    <m:r>
                      <a:rPr lang="en-US" altLang="ko-KR" dirty="0">
                        <a:latin typeface="Cambria Math" panose="02040503050406030204" pitchFamily="18" charset="0"/>
                      </a:rPr>
                      <m:t>=</m:t>
                    </m:r>
                    <m:r>
                      <a:rPr lang="en-US" altLang="ko-KR" dirty="0">
                        <a:latin typeface="Cambria Math" panose="02040503050406030204" pitchFamily="18" charset="0"/>
                      </a:rPr>
                      <m:t>𝑰</m:t>
                    </m:r>
                  </m:oMath>
                </a14:m>
                <a:endParaRPr lang="en-US" altLang="ko-KR" dirty="0"/>
              </a:p>
            </p:txBody>
          </p:sp>
        </mc:Choice>
        <mc:Fallback xmlns="">
          <p:sp>
            <p:nvSpPr>
              <p:cNvPr id="23"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4379555"/>
                <a:ext cx="3489721" cy="470483"/>
              </a:xfrm>
              <a:prstGeom prst="rect">
                <a:avLst/>
              </a:prstGeom>
              <a:blipFill rotWithShape="0">
                <a:blip r:embed="rId5"/>
                <a:stretch>
                  <a:fillRect l="-175"/>
                </a:stretch>
              </a:blipFill>
            </p:spPr>
            <p:txBody>
              <a:bodyPr/>
              <a:lstStyle/>
              <a:p>
                <a:r>
                  <a:rPr lang="en-US">
                    <a:noFill/>
                  </a:rPr>
                  <a:t> </a:t>
                </a:r>
              </a:p>
            </p:txBody>
          </p:sp>
        </mc:Fallback>
      </mc:AlternateContent>
      <p:grpSp>
        <p:nvGrpSpPr>
          <p:cNvPr id="27" name="그룹 2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Phân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tích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giá</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trị</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riêng</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(ED):</a:t>
              </a:r>
            </a:p>
          </p:txBody>
        </p:sp>
      </p:grpSp>
      <p:sp>
        <p:nvSpPr>
          <p:cNvPr id="30" name="직사각형 29">
            <a:extLst>
              <a:ext uri="{FF2B5EF4-FFF2-40B4-BE49-F238E27FC236}">
                <a16:creationId xmlns:a16="http://schemas.microsoft.com/office/drawing/2014/main" id="{D8BF98C4-B566-4812-B5F0-560CFBA969E7}"/>
              </a:ext>
            </a:extLst>
          </p:cNvPr>
          <p:cNvSpPr/>
          <p:nvPr/>
        </p:nvSpPr>
        <p:spPr>
          <a:xfrm>
            <a:off x="702940" y="172645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400" panose="020B0503030303020204" pitchFamily="34" charset="0"/>
                <a:ea typeface="SamsungOne-400" panose="020B0503030303020204" pitchFamily="34" charset="0"/>
              </a:rPr>
              <a:t>vuông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được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thành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𝑸 𝜦 𝑸</a:t>
            </a:r>
            <a:r>
              <a:rPr lang="ko-KR" altLang="en-US" sz="1300" baseline="30000" dirty="0">
                <a:solidFill>
                  <a:prstClr val="black">
                    <a:lumMod val="85000"/>
                    <a:lumOff val="15000"/>
                  </a:prstClr>
                </a:solidFill>
                <a:latin typeface="SamsungOne-400" panose="020B0503030303020204" pitchFamily="34" charset="0"/>
                <a:ea typeface="SamsungOne-400" panose="020B0503030303020204" pitchFamily="34" charset="0"/>
              </a:rPr>
              <a:t>𝒕</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cột của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𝑸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được gọi là “vectơ riêng”.</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6" name="그룹 15">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7" name="직사각형 1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8" name="직사각형 1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4032613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그룹 63">
            <a:extLst>
              <a:ext uri="{FF2B5EF4-FFF2-40B4-BE49-F238E27FC236}">
                <a16:creationId xmlns:a16="http://schemas.microsoft.com/office/drawing/2014/main" id="{4420A548-23EE-4384-8648-1C143FE36A3D}"/>
              </a:ext>
            </a:extLst>
          </p:cNvPr>
          <p:cNvGrpSpPr/>
          <p:nvPr/>
        </p:nvGrpSpPr>
        <p:grpSpPr>
          <a:xfrm>
            <a:off x="481317" y="2571733"/>
            <a:ext cx="8574551" cy="2367122"/>
            <a:chOff x="2012649" y="3173650"/>
            <a:chExt cx="7969551" cy="2200104"/>
          </a:xfrm>
        </p:grpSpPr>
        <p:grpSp>
          <p:nvGrpSpPr>
            <p:cNvPr id="65" name="Group 12">
              <a:extLst>
                <a:ext uri="{FF2B5EF4-FFF2-40B4-BE49-F238E27FC236}">
                  <a16:creationId xmlns:a16="http://schemas.microsoft.com/office/drawing/2014/main" id="{62BEBB20-2766-4817-87C1-24820344B896}"/>
                </a:ext>
              </a:extLst>
            </p:cNvPr>
            <p:cNvGrpSpPr/>
            <p:nvPr/>
          </p:nvGrpSpPr>
          <p:grpSpPr>
            <a:xfrm>
              <a:off x="2607485" y="3173650"/>
              <a:ext cx="7337069" cy="1800001"/>
              <a:chOff x="2347529" y="3092799"/>
              <a:chExt cx="7337069" cy="1800001"/>
            </a:xfrm>
          </p:grpSpPr>
          <p:sp>
            <p:nvSpPr>
              <p:cNvPr id="102" name="Rectangle 4">
                <a:extLst>
                  <a:ext uri="{FF2B5EF4-FFF2-40B4-BE49-F238E27FC236}">
                    <a16:creationId xmlns:a16="http://schemas.microsoft.com/office/drawing/2014/main" id="{759EA2ED-CDE5-41E9-9406-514699C5BE73}"/>
                  </a:ext>
                </a:extLst>
              </p:cNvPr>
              <p:cNvSpPr/>
              <p:nvPr/>
            </p:nvSpPr>
            <p:spPr>
              <a:xfrm>
                <a:off x="2347529" y="3092799"/>
                <a:ext cx="1080000" cy="180000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03" name="Rectangle 14">
                <a:extLst>
                  <a:ext uri="{FF2B5EF4-FFF2-40B4-BE49-F238E27FC236}">
                    <a16:creationId xmlns:a16="http://schemas.microsoft.com/office/drawing/2014/main" id="{4C8BB5FE-B152-4704-BFA7-7790144ECA16}"/>
                  </a:ext>
                </a:extLst>
              </p:cNvPr>
              <p:cNvSpPr/>
              <p:nvPr/>
            </p:nvSpPr>
            <p:spPr>
              <a:xfrm>
                <a:off x="6921805" y="3092799"/>
                <a:ext cx="1080000" cy="1800000"/>
              </a:xfrm>
              <a:prstGeom prst="rect">
                <a:avLst/>
              </a:prstGeom>
              <a:solidFill>
                <a:srgbClr val="00B050">
                  <a:alpha val="20000"/>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04" name="Rectangle 16">
                <a:extLst>
                  <a:ext uri="{FF2B5EF4-FFF2-40B4-BE49-F238E27FC236}">
                    <a16:creationId xmlns:a16="http://schemas.microsoft.com/office/drawing/2014/main" id="{BD3CB7AF-CAD4-45F0-B894-C7A505B6C83C}"/>
                  </a:ext>
                </a:extLst>
              </p:cNvPr>
              <p:cNvSpPr/>
              <p:nvPr/>
            </p:nvSpPr>
            <p:spPr>
              <a:xfrm>
                <a:off x="4476020" y="3092800"/>
                <a:ext cx="1800000" cy="1800000"/>
              </a:xfrm>
              <a:prstGeom prst="rect">
                <a:avLst/>
              </a:prstGeom>
              <a:solidFill>
                <a:srgbClr val="0070C0">
                  <a:alpha val="20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05" name="Rectangle 17">
                <a:extLst>
                  <a:ext uri="{FF2B5EF4-FFF2-40B4-BE49-F238E27FC236}">
                    <a16:creationId xmlns:a16="http://schemas.microsoft.com/office/drawing/2014/main" id="{EA928BC3-4FAA-40C8-90F8-3E75FB489949}"/>
                  </a:ext>
                </a:extLst>
              </p:cNvPr>
              <p:cNvSpPr/>
              <p:nvPr/>
            </p:nvSpPr>
            <p:spPr>
              <a:xfrm>
                <a:off x="8604598" y="3493230"/>
                <a:ext cx="1080000" cy="1080000"/>
              </a:xfrm>
              <a:prstGeom prst="rect">
                <a:avLst/>
              </a:prstGeom>
              <a:solidFill>
                <a:srgbClr val="FF0000">
                  <a:alpha val="2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06" name="TextBox 105">
                <a:extLst>
                  <a:ext uri="{FF2B5EF4-FFF2-40B4-BE49-F238E27FC236}">
                    <a16:creationId xmlns:a16="http://schemas.microsoft.com/office/drawing/2014/main" id="{1053335B-FD0C-45D5-9326-C750D7DB9943}"/>
                  </a:ext>
                </a:extLst>
              </p:cNvPr>
              <p:cNvSpPr txBox="1"/>
              <p:nvPr/>
            </p:nvSpPr>
            <p:spPr>
              <a:xfrm>
                <a:off x="3534087" y="3669633"/>
                <a:ext cx="856034" cy="600727"/>
              </a:xfrm>
              <a:prstGeom prst="rect">
                <a:avLst/>
              </a:prstGeom>
              <a:noFill/>
            </p:spPr>
            <p:txBody>
              <a:bodyPr wrap="square" rtlCol="0">
                <a:spAutoFit/>
              </a:bodyPr>
              <a:lstStyle/>
              <a:p>
                <a:pPr algn="ctr"/>
                <a:r>
                  <a:rPr lang="en-US" sz="3600" dirty="0">
                    <a:latin typeface="SamsungOne-400" panose="020B0503030303020204" pitchFamily="34" charset="0"/>
                  </a:rPr>
                  <a:t>=</a:t>
                </a:r>
              </a:p>
            </p:txBody>
          </p:sp>
          <p:sp>
            <p:nvSpPr>
              <p:cNvPr id="107" name="TextBox 106">
                <a:extLst>
                  <a:ext uri="{FF2B5EF4-FFF2-40B4-BE49-F238E27FC236}">
                    <a16:creationId xmlns:a16="http://schemas.microsoft.com/office/drawing/2014/main" id="{032585A8-0BB7-486B-AC17-27A9E7018204}"/>
                  </a:ext>
                </a:extLst>
              </p:cNvPr>
              <p:cNvSpPr txBox="1"/>
              <p:nvPr/>
            </p:nvSpPr>
            <p:spPr>
              <a:xfrm>
                <a:off x="6149400" y="3669631"/>
                <a:ext cx="856034" cy="600727"/>
              </a:xfrm>
              <a:prstGeom prst="rect">
                <a:avLst/>
              </a:prstGeom>
              <a:noFill/>
            </p:spPr>
            <p:txBody>
              <a:bodyPr wrap="square" rtlCol="0">
                <a:spAutoFit/>
              </a:bodyPr>
              <a:lstStyle/>
              <a:p>
                <a:pPr algn="ctr"/>
                <a:r>
                  <a:rPr lang="en-US" sz="3600" dirty="0">
                    <a:latin typeface="SamsungOne-400" panose="020B0503030303020204" pitchFamily="34" charset="0"/>
                    <a:sym typeface="Symbol" panose="05050102010706020507" pitchFamily="18" charset="2"/>
                  </a:rPr>
                  <a:t></a:t>
                </a:r>
                <a:endParaRPr lang="en-US" sz="3600" dirty="0">
                  <a:latin typeface="SamsungOne-400" panose="020B0503030303020204" pitchFamily="34" charset="0"/>
                </a:endParaRPr>
              </a:p>
            </p:txBody>
          </p:sp>
          <p:sp>
            <p:nvSpPr>
              <p:cNvPr id="108" name="TextBox 107">
                <a:extLst>
                  <a:ext uri="{FF2B5EF4-FFF2-40B4-BE49-F238E27FC236}">
                    <a16:creationId xmlns:a16="http://schemas.microsoft.com/office/drawing/2014/main" id="{AD14A794-FE07-4CD6-9D13-AE4564176FD1}"/>
                  </a:ext>
                </a:extLst>
              </p:cNvPr>
              <p:cNvSpPr txBox="1"/>
              <p:nvPr/>
            </p:nvSpPr>
            <p:spPr>
              <a:xfrm>
                <a:off x="7884890" y="3669632"/>
                <a:ext cx="856034" cy="600727"/>
              </a:xfrm>
              <a:prstGeom prst="rect">
                <a:avLst/>
              </a:prstGeom>
              <a:noFill/>
            </p:spPr>
            <p:txBody>
              <a:bodyPr wrap="square" rtlCol="0">
                <a:spAutoFit/>
              </a:bodyPr>
              <a:lstStyle/>
              <a:p>
                <a:pPr algn="ctr"/>
                <a:r>
                  <a:rPr lang="en-US" sz="3600" dirty="0">
                    <a:latin typeface="SamsungOne-400" panose="020B0503030303020204" pitchFamily="34" charset="0"/>
                    <a:sym typeface="Symbol" panose="05050102010706020507" pitchFamily="18" charset="2"/>
                  </a:rPr>
                  <a:t></a:t>
                </a:r>
                <a:endParaRPr lang="en-US" sz="3600" dirty="0">
                  <a:latin typeface="SamsungOne-400" panose="020B0503030303020204" pitchFamily="34" charset="0"/>
                </a:endParaRPr>
              </a:p>
            </p:txBody>
          </p:sp>
        </p:grpSp>
        <p:sp>
          <p:nvSpPr>
            <p:cNvPr id="66" name="TextBox 65">
              <a:extLst>
                <a:ext uri="{FF2B5EF4-FFF2-40B4-BE49-F238E27FC236}">
                  <a16:creationId xmlns:a16="http://schemas.microsoft.com/office/drawing/2014/main" id="{CA76A379-CC1F-4DBE-92C5-6B8765A10289}"/>
                </a:ext>
              </a:extLst>
            </p:cNvPr>
            <p:cNvSpPr txBox="1"/>
            <p:nvPr/>
          </p:nvSpPr>
          <p:spPr>
            <a:xfrm>
              <a:off x="2012649" y="3819358"/>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67" name="TextBox 66">
              <a:extLst>
                <a:ext uri="{FF2B5EF4-FFF2-40B4-BE49-F238E27FC236}">
                  <a16:creationId xmlns:a16="http://schemas.microsoft.com/office/drawing/2014/main" id="{EA9CD34E-75B8-40FA-84D8-B101E5B8779C}"/>
                </a:ext>
              </a:extLst>
            </p:cNvPr>
            <p:cNvSpPr txBox="1"/>
            <p:nvPr/>
          </p:nvSpPr>
          <p:spPr>
            <a:xfrm>
              <a:off x="2727813" y="4964808"/>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n</a:t>
              </a:r>
            </a:p>
          </p:txBody>
        </p:sp>
        <p:sp>
          <p:nvSpPr>
            <p:cNvPr id="68" name="TextBox 67">
              <a:extLst>
                <a:ext uri="{FF2B5EF4-FFF2-40B4-BE49-F238E27FC236}">
                  <a16:creationId xmlns:a16="http://schemas.microsoft.com/office/drawing/2014/main" id="{85C74A0A-C05F-4E02-ABF4-DBFAF340E470}"/>
                </a:ext>
              </a:extLst>
            </p:cNvPr>
            <p:cNvSpPr txBox="1"/>
            <p:nvPr/>
          </p:nvSpPr>
          <p:spPr>
            <a:xfrm>
              <a:off x="4138924" y="3873592"/>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69" name="TextBox 68">
              <a:extLst>
                <a:ext uri="{FF2B5EF4-FFF2-40B4-BE49-F238E27FC236}">
                  <a16:creationId xmlns:a16="http://schemas.microsoft.com/office/drawing/2014/main" id="{648106C9-1E1F-4649-893C-70B72FA27889}"/>
                </a:ext>
              </a:extLst>
            </p:cNvPr>
            <p:cNvSpPr txBox="1"/>
            <p:nvPr/>
          </p:nvSpPr>
          <p:spPr>
            <a:xfrm>
              <a:off x="5207959" y="4964808"/>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70" name="TextBox 69">
              <a:extLst>
                <a:ext uri="{FF2B5EF4-FFF2-40B4-BE49-F238E27FC236}">
                  <a16:creationId xmlns:a16="http://schemas.microsoft.com/office/drawing/2014/main" id="{2476D656-76B3-459C-B2D8-D7B77369F199}"/>
                </a:ext>
              </a:extLst>
            </p:cNvPr>
            <p:cNvSpPr txBox="1"/>
            <p:nvPr/>
          </p:nvSpPr>
          <p:spPr>
            <a:xfrm>
              <a:off x="6621875" y="3873592"/>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m</a:t>
              </a:r>
            </a:p>
          </p:txBody>
        </p:sp>
        <p:sp>
          <p:nvSpPr>
            <p:cNvPr id="71" name="TextBox 70">
              <a:extLst>
                <a:ext uri="{FF2B5EF4-FFF2-40B4-BE49-F238E27FC236}">
                  <a16:creationId xmlns:a16="http://schemas.microsoft.com/office/drawing/2014/main" id="{14BC9611-6519-4793-8E8D-DE39F9F0D08A}"/>
                </a:ext>
              </a:extLst>
            </p:cNvPr>
            <p:cNvSpPr txBox="1"/>
            <p:nvPr/>
          </p:nvSpPr>
          <p:spPr>
            <a:xfrm>
              <a:off x="7288812" y="4973644"/>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n</a:t>
              </a:r>
            </a:p>
          </p:txBody>
        </p:sp>
        <p:sp>
          <p:nvSpPr>
            <p:cNvPr id="72" name="TextBox 71">
              <a:extLst>
                <a:ext uri="{FF2B5EF4-FFF2-40B4-BE49-F238E27FC236}">
                  <a16:creationId xmlns:a16="http://schemas.microsoft.com/office/drawing/2014/main" id="{B1E36B3F-35F5-4D47-B5D4-1B0E75AD8C9D}"/>
                </a:ext>
              </a:extLst>
            </p:cNvPr>
            <p:cNvSpPr txBox="1"/>
            <p:nvPr/>
          </p:nvSpPr>
          <p:spPr>
            <a:xfrm>
              <a:off x="8305581" y="3873592"/>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n</a:t>
              </a:r>
            </a:p>
          </p:txBody>
        </p:sp>
        <p:sp>
          <p:nvSpPr>
            <p:cNvPr id="73" name="TextBox 72">
              <a:extLst>
                <a:ext uri="{FF2B5EF4-FFF2-40B4-BE49-F238E27FC236}">
                  <a16:creationId xmlns:a16="http://schemas.microsoft.com/office/drawing/2014/main" id="{2C206413-45EB-4929-A9D6-0BAE045AFC79}"/>
                </a:ext>
              </a:extLst>
            </p:cNvPr>
            <p:cNvSpPr txBox="1"/>
            <p:nvPr/>
          </p:nvSpPr>
          <p:spPr>
            <a:xfrm>
              <a:off x="8984382" y="4607432"/>
              <a:ext cx="856034" cy="400110"/>
            </a:xfrm>
            <a:prstGeom prst="rect">
              <a:avLst/>
            </a:prstGeom>
            <a:noFill/>
          </p:spPr>
          <p:txBody>
            <a:bodyPr wrap="square" rtlCol="0">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n</a:t>
              </a:r>
            </a:p>
          </p:txBody>
        </p:sp>
        <p:grpSp>
          <p:nvGrpSpPr>
            <p:cNvPr id="74" name="Group 36">
              <a:extLst>
                <a:ext uri="{FF2B5EF4-FFF2-40B4-BE49-F238E27FC236}">
                  <a16:creationId xmlns:a16="http://schemas.microsoft.com/office/drawing/2014/main" id="{0B1843B4-85C5-4678-BA8D-91B30EFB810C}"/>
                </a:ext>
              </a:extLst>
            </p:cNvPr>
            <p:cNvGrpSpPr/>
            <p:nvPr/>
          </p:nvGrpSpPr>
          <p:grpSpPr>
            <a:xfrm>
              <a:off x="5021063" y="5190753"/>
              <a:ext cx="1186558" cy="725"/>
              <a:chOff x="2607485" y="5894962"/>
              <a:chExt cx="1186558" cy="725"/>
            </a:xfrm>
          </p:grpSpPr>
          <p:cxnSp>
            <p:nvCxnSpPr>
              <p:cNvPr id="100" name="Straight Arrow Connector 30">
                <a:extLst>
                  <a:ext uri="{FF2B5EF4-FFF2-40B4-BE49-F238E27FC236}">
                    <a16:creationId xmlns:a16="http://schemas.microsoft.com/office/drawing/2014/main" id="{6B052025-0DED-4F39-B733-D8BB82121EE0}"/>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01" name="Straight Arrow Connector 31">
                <a:extLst>
                  <a:ext uri="{FF2B5EF4-FFF2-40B4-BE49-F238E27FC236}">
                    <a16:creationId xmlns:a16="http://schemas.microsoft.com/office/drawing/2014/main" id="{0978BB17-3C01-4550-A65F-52FF63333F99}"/>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5" name="Group 37">
              <a:extLst>
                <a:ext uri="{FF2B5EF4-FFF2-40B4-BE49-F238E27FC236}">
                  <a16:creationId xmlns:a16="http://schemas.microsoft.com/office/drawing/2014/main" id="{128C86E1-C128-4135-B6A2-1D37EEF962E1}"/>
                </a:ext>
              </a:extLst>
            </p:cNvPr>
            <p:cNvGrpSpPr/>
            <p:nvPr/>
          </p:nvGrpSpPr>
          <p:grpSpPr>
            <a:xfrm>
              <a:off x="2499146" y="5190753"/>
              <a:ext cx="1186558" cy="725"/>
              <a:chOff x="2607485" y="5894962"/>
              <a:chExt cx="1186558" cy="725"/>
            </a:xfrm>
          </p:grpSpPr>
          <p:cxnSp>
            <p:nvCxnSpPr>
              <p:cNvPr id="98" name="Straight Arrow Connector 38">
                <a:extLst>
                  <a:ext uri="{FF2B5EF4-FFF2-40B4-BE49-F238E27FC236}">
                    <a16:creationId xmlns:a16="http://schemas.microsoft.com/office/drawing/2014/main" id="{FECF31E2-2022-43E5-9ABF-32E168854117}"/>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9" name="Straight Arrow Connector 39">
                <a:extLst>
                  <a:ext uri="{FF2B5EF4-FFF2-40B4-BE49-F238E27FC236}">
                    <a16:creationId xmlns:a16="http://schemas.microsoft.com/office/drawing/2014/main" id="{DADD95DC-B1BB-4960-B31E-E2D31C631DC4}"/>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6" name="Group 40">
              <a:extLst>
                <a:ext uri="{FF2B5EF4-FFF2-40B4-BE49-F238E27FC236}">
                  <a16:creationId xmlns:a16="http://schemas.microsoft.com/office/drawing/2014/main" id="{3C3E5613-F526-4B8B-B425-3B36F616C6D1}"/>
                </a:ext>
              </a:extLst>
            </p:cNvPr>
            <p:cNvGrpSpPr/>
            <p:nvPr/>
          </p:nvGrpSpPr>
          <p:grpSpPr>
            <a:xfrm>
              <a:off x="7084931" y="5190753"/>
              <a:ext cx="1186558" cy="725"/>
              <a:chOff x="2607485" y="5894962"/>
              <a:chExt cx="1186558" cy="725"/>
            </a:xfrm>
          </p:grpSpPr>
          <p:cxnSp>
            <p:nvCxnSpPr>
              <p:cNvPr id="96" name="Straight Arrow Connector 41">
                <a:extLst>
                  <a:ext uri="{FF2B5EF4-FFF2-40B4-BE49-F238E27FC236}">
                    <a16:creationId xmlns:a16="http://schemas.microsoft.com/office/drawing/2014/main" id="{7FBF4B4D-E329-4815-8B25-F6CB85CDB12D}"/>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7" name="Straight Arrow Connector 42">
                <a:extLst>
                  <a:ext uri="{FF2B5EF4-FFF2-40B4-BE49-F238E27FC236}">
                    <a16:creationId xmlns:a16="http://schemas.microsoft.com/office/drawing/2014/main" id="{C2A67BB1-910F-4FB3-ACB8-10EADBB54892}"/>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7" name="Group 43">
              <a:extLst>
                <a:ext uri="{FF2B5EF4-FFF2-40B4-BE49-F238E27FC236}">
                  <a16:creationId xmlns:a16="http://schemas.microsoft.com/office/drawing/2014/main" id="{36455371-8109-4F12-8DCE-3DE985F34140}"/>
                </a:ext>
              </a:extLst>
            </p:cNvPr>
            <p:cNvGrpSpPr/>
            <p:nvPr/>
          </p:nvGrpSpPr>
          <p:grpSpPr>
            <a:xfrm>
              <a:off x="8795642" y="4829588"/>
              <a:ext cx="1186558" cy="725"/>
              <a:chOff x="2607485" y="5894962"/>
              <a:chExt cx="1186558" cy="725"/>
            </a:xfrm>
          </p:grpSpPr>
          <p:cxnSp>
            <p:nvCxnSpPr>
              <p:cNvPr id="94" name="Straight Arrow Connector 44">
                <a:extLst>
                  <a:ext uri="{FF2B5EF4-FFF2-40B4-BE49-F238E27FC236}">
                    <a16:creationId xmlns:a16="http://schemas.microsoft.com/office/drawing/2014/main" id="{3D69D3E1-EFE0-41CE-B01F-EB39CFB272B7}"/>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5" name="Straight Arrow Connector 45">
                <a:extLst>
                  <a:ext uri="{FF2B5EF4-FFF2-40B4-BE49-F238E27FC236}">
                    <a16:creationId xmlns:a16="http://schemas.microsoft.com/office/drawing/2014/main" id="{61AF6D3D-59F9-4394-B37F-4383F25F2F9D}"/>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8" name="Group 46">
              <a:extLst>
                <a:ext uri="{FF2B5EF4-FFF2-40B4-BE49-F238E27FC236}">
                  <a16:creationId xmlns:a16="http://schemas.microsoft.com/office/drawing/2014/main" id="{3F3404DA-C7D8-4E33-81CF-F54D01F457B3}"/>
                </a:ext>
              </a:extLst>
            </p:cNvPr>
            <p:cNvGrpSpPr/>
            <p:nvPr/>
          </p:nvGrpSpPr>
          <p:grpSpPr>
            <a:xfrm rot="5400000">
              <a:off x="1814604" y="4019077"/>
              <a:ext cx="1186548" cy="736"/>
              <a:chOff x="2607507" y="5760385"/>
              <a:chExt cx="1186548" cy="736"/>
            </a:xfrm>
          </p:grpSpPr>
          <p:cxnSp>
            <p:nvCxnSpPr>
              <p:cNvPr id="92" name="Straight Arrow Connector 47">
                <a:extLst>
                  <a:ext uri="{FF2B5EF4-FFF2-40B4-BE49-F238E27FC236}">
                    <a16:creationId xmlns:a16="http://schemas.microsoft.com/office/drawing/2014/main" id="{81993CF9-FAEA-4FEC-AB13-47EC2AB6C600}"/>
                  </a:ext>
                </a:extLst>
              </p:cNvPr>
              <p:cNvCxnSpPr/>
              <p:nvPr/>
            </p:nvCxnSpPr>
            <p:spPr>
              <a:xfrm>
                <a:off x="3359708" y="5760385"/>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48">
                <a:extLst>
                  <a:ext uri="{FF2B5EF4-FFF2-40B4-BE49-F238E27FC236}">
                    <a16:creationId xmlns:a16="http://schemas.microsoft.com/office/drawing/2014/main" id="{2AAFB237-10BD-4620-BD11-FC55BF25960D}"/>
                  </a:ext>
                </a:extLst>
              </p:cNvPr>
              <p:cNvCxnSpPr/>
              <p:nvPr/>
            </p:nvCxnSpPr>
            <p:spPr>
              <a:xfrm flipH="1" flipV="1">
                <a:off x="2607507" y="5760396"/>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9" name="Group 49">
              <a:extLst>
                <a:ext uri="{FF2B5EF4-FFF2-40B4-BE49-F238E27FC236}">
                  <a16:creationId xmlns:a16="http://schemas.microsoft.com/office/drawing/2014/main" id="{5595CE45-D160-4F85-BDCC-66279D909B55}"/>
                </a:ext>
              </a:extLst>
            </p:cNvPr>
            <p:cNvGrpSpPr/>
            <p:nvPr/>
          </p:nvGrpSpPr>
          <p:grpSpPr>
            <a:xfrm rot="5400000">
              <a:off x="3969531" y="4060440"/>
              <a:ext cx="1186558" cy="725"/>
              <a:chOff x="2607485" y="5894962"/>
              <a:chExt cx="1186558" cy="725"/>
            </a:xfrm>
          </p:grpSpPr>
          <p:cxnSp>
            <p:nvCxnSpPr>
              <p:cNvPr id="90" name="Straight Arrow Connector 50">
                <a:extLst>
                  <a:ext uri="{FF2B5EF4-FFF2-40B4-BE49-F238E27FC236}">
                    <a16:creationId xmlns:a16="http://schemas.microsoft.com/office/drawing/2014/main" id="{8E33B930-CA02-4904-A6B9-5F7CE5933D32}"/>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51">
                <a:extLst>
                  <a:ext uri="{FF2B5EF4-FFF2-40B4-BE49-F238E27FC236}">
                    <a16:creationId xmlns:a16="http://schemas.microsoft.com/office/drawing/2014/main" id="{C9C9A459-0DC0-45AA-B3E7-8D1B2A5C9DAE}"/>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80" name="Group 52">
              <a:extLst>
                <a:ext uri="{FF2B5EF4-FFF2-40B4-BE49-F238E27FC236}">
                  <a16:creationId xmlns:a16="http://schemas.microsoft.com/office/drawing/2014/main" id="{9E89965D-C050-4E22-A4A3-931DCC16B1D5}"/>
                </a:ext>
              </a:extLst>
            </p:cNvPr>
            <p:cNvGrpSpPr/>
            <p:nvPr/>
          </p:nvGrpSpPr>
          <p:grpSpPr>
            <a:xfrm rot="5400000">
              <a:off x="6449874" y="4112910"/>
              <a:ext cx="1186558" cy="725"/>
              <a:chOff x="2607485" y="5894962"/>
              <a:chExt cx="1186558" cy="725"/>
            </a:xfrm>
          </p:grpSpPr>
          <p:cxnSp>
            <p:nvCxnSpPr>
              <p:cNvPr id="88" name="Straight Arrow Connector 53">
                <a:extLst>
                  <a:ext uri="{FF2B5EF4-FFF2-40B4-BE49-F238E27FC236}">
                    <a16:creationId xmlns:a16="http://schemas.microsoft.com/office/drawing/2014/main" id="{AD39C63F-F7E5-41D6-83D1-D3E74714AEFB}"/>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54">
                <a:extLst>
                  <a:ext uri="{FF2B5EF4-FFF2-40B4-BE49-F238E27FC236}">
                    <a16:creationId xmlns:a16="http://schemas.microsoft.com/office/drawing/2014/main" id="{7128DF30-B48C-447A-B17B-389F1DB28794}"/>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81" name="Group 55">
              <a:extLst>
                <a:ext uri="{FF2B5EF4-FFF2-40B4-BE49-F238E27FC236}">
                  <a16:creationId xmlns:a16="http://schemas.microsoft.com/office/drawing/2014/main" id="{2FDCCF65-49E1-4B25-B444-A12A7E1C5B4A}"/>
                </a:ext>
              </a:extLst>
            </p:cNvPr>
            <p:cNvGrpSpPr/>
            <p:nvPr/>
          </p:nvGrpSpPr>
          <p:grpSpPr>
            <a:xfrm rot="5400000">
              <a:off x="8139593" y="4073285"/>
              <a:ext cx="1186558" cy="725"/>
              <a:chOff x="2607485" y="5894962"/>
              <a:chExt cx="1186558" cy="725"/>
            </a:xfrm>
          </p:grpSpPr>
          <p:cxnSp>
            <p:nvCxnSpPr>
              <p:cNvPr id="86" name="Straight Arrow Connector 56">
                <a:extLst>
                  <a:ext uri="{FF2B5EF4-FFF2-40B4-BE49-F238E27FC236}">
                    <a16:creationId xmlns:a16="http://schemas.microsoft.com/office/drawing/2014/main" id="{05A33D74-F7E4-4214-848B-44AF612D42F6}"/>
                  </a:ext>
                </a:extLst>
              </p:cNvPr>
              <p:cNvCxnSpPr/>
              <p:nvPr/>
            </p:nvCxnSpPr>
            <p:spPr>
              <a:xfrm>
                <a:off x="3359696" y="5894962"/>
                <a:ext cx="434347"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57">
                <a:extLst>
                  <a:ext uri="{FF2B5EF4-FFF2-40B4-BE49-F238E27FC236}">
                    <a16:creationId xmlns:a16="http://schemas.microsoft.com/office/drawing/2014/main" id="{92F2F788-783B-4092-9D45-5D38B158FECA}"/>
                  </a:ext>
                </a:extLst>
              </p:cNvPr>
              <p:cNvCxnSpPr/>
              <p:nvPr/>
            </p:nvCxnSpPr>
            <p:spPr>
              <a:xfrm flipH="1" flipV="1">
                <a:off x="2607485" y="5894962"/>
                <a:ext cx="484940" cy="725"/>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2" name="Rectangle 58">
                  <a:extLst>
                    <a:ext uri="{FF2B5EF4-FFF2-40B4-BE49-F238E27FC236}">
                      <a16:creationId xmlns:a16="http://schemas.microsoft.com/office/drawing/2014/main" id="{8E586448-80D5-49E3-9499-1538A347407C}"/>
                    </a:ext>
                  </a:extLst>
                </p:cNvPr>
                <p:cNvSpPr/>
                <p:nvPr/>
              </p:nvSpPr>
              <p:spPr>
                <a:xfrm>
                  <a:off x="2819665" y="3804404"/>
                  <a:ext cx="553051" cy="48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dirty="0">
                            <a:latin typeface="Cambria Math" panose="02040503050406030204" pitchFamily="18" charset="0"/>
                          </a:rPr>
                          <m:t>𝑴</m:t>
                        </m:r>
                      </m:oMath>
                    </m:oMathPara>
                  </a14:m>
                  <a:endParaRPr lang="en-US" sz="2800" b="1" dirty="0">
                    <a:latin typeface="SamsungOne-400" panose="020B0503030303020204" pitchFamily="34" charset="0"/>
                  </a:endParaRPr>
                </a:p>
              </p:txBody>
            </p:sp>
          </mc:Choice>
          <mc:Fallback xmlns="">
            <p:sp>
              <p:nvSpPr>
                <p:cNvPr id="82" name="Rectangle 58">
                  <a:extLst>
                    <a:ext uri="{FF2B5EF4-FFF2-40B4-BE49-F238E27FC236}">
                      <a16:creationId xmlns:a16="http://schemas.microsoft.com/office/drawing/2014/main" xmlns:a14="http://schemas.microsoft.com/office/drawing/2010/main" xmlns="" id="{8E586448-80D5-49E3-9499-1538A347407C}"/>
                    </a:ext>
                  </a:extLst>
                </p:cNvPr>
                <p:cNvSpPr>
                  <a:spLocks noRot="1" noChangeAspect="1" noMove="1" noResize="1" noEditPoints="1" noAdjustHandles="1" noChangeArrowheads="1" noChangeShapeType="1" noTextEdit="1"/>
                </p:cNvSpPr>
                <p:nvPr/>
              </p:nvSpPr>
              <p:spPr>
                <a:xfrm>
                  <a:off x="2819665" y="3804404"/>
                  <a:ext cx="553051" cy="486303"/>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3" name="Rectangle 59">
                  <a:extLst>
                    <a:ext uri="{FF2B5EF4-FFF2-40B4-BE49-F238E27FC236}">
                      <a16:creationId xmlns:a16="http://schemas.microsoft.com/office/drawing/2014/main" id="{F0574AC3-8D8D-4644-8559-77F75B240139}"/>
                    </a:ext>
                  </a:extLst>
                </p:cNvPr>
                <p:cNvSpPr/>
                <p:nvPr/>
              </p:nvSpPr>
              <p:spPr>
                <a:xfrm>
                  <a:off x="5382270" y="3847116"/>
                  <a:ext cx="490475" cy="48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dirty="0">
                            <a:solidFill>
                              <a:srgbClr val="0070C0"/>
                            </a:solidFill>
                            <a:latin typeface="Cambria Math" panose="02040503050406030204" pitchFamily="18" charset="0"/>
                          </a:rPr>
                          <m:t>𝑼</m:t>
                        </m:r>
                      </m:oMath>
                    </m:oMathPara>
                  </a14:m>
                  <a:endParaRPr lang="en-US" sz="2800" b="1" dirty="0">
                    <a:solidFill>
                      <a:srgbClr val="0070C0"/>
                    </a:solidFill>
                    <a:latin typeface="SamsungOne-400" panose="020B0503030303020204" pitchFamily="34" charset="0"/>
                  </a:endParaRPr>
                </a:p>
              </p:txBody>
            </p:sp>
          </mc:Choice>
          <mc:Fallback xmlns="">
            <p:sp>
              <p:nvSpPr>
                <p:cNvPr id="83" name="Rectangle 59">
                  <a:extLst>
                    <a:ext uri="{FF2B5EF4-FFF2-40B4-BE49-F238E27FC236}">
                      <a16:creationId xmlns:a16="http://schemas.microsoft.com/office/drawing/2014/main" xmlns:a14="http://schemas.microsoft.com/office/drawing/2010/main" xmlns="" id="{F0574AC3-8D8D-4644-8559-77F75B240139}"/>
                    </a:ext>
                  </a:extLst>
                </p:cNvPr>
                <p:cNvSpPr>
                  <a:spLocks noRot="1" noChangeAspect="1" noMove="1" noResize="1" noEditPoints="1" noAdjustHandles="1" noChangeArrowheads="1" noChangeShapeType="1" noTextEdit="1"/>
                </p:cNvSpPr>
                <p:nvPr/>
              </p:nvSpPr>
              <p:spPr>
                <a:xfrm>
                  <a:off x="5382270" y="3847116"/>
                  <a:ext cx="490475" cy="486303"/>
                </a:xfrm>
                <a:prstGeom prst="rect">
                  <a:avLst/>
                </a:prstGeom>
                <a:blipFill rotWithShape="0">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4" name="Rectangle 60">
                  <a:extLst>
                    <a:ext uri="{FF2B5EF4-FFF2-40B4-BE49-F238E27FC236}">
                      <a16:creationId xmlns:a16="http://schemas.microsoft.com/office/drawing/2014/main" id="{EDB7A72A-82C5-4043-9DA5-22BCDAE4FAF5}"/>
                    </a:ext>
                  </a:extLst>
                </p:cNvPr>
                <p:cNvSpPr/>
                <p:nvPr/>
              </p:nvSpPr>
              <p:spPr>
                <a:xfrm>
                  <a:off x="7432847" y="3845705"/>
                  <a:ext cx="460677" cy="48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o-KR" altLang="en-US" sz="2800" b="1" i="1" dirty="0">
                            <a:solidFill>
                              <a:srgbClr val="00B050"/>
                            </a:solidFill>
                            <a:latin typeface="Cambria Math" panose="02040503050406030204" pitchFamily="18" charset="0"/>
                            <a:cs typeface="Times New Roman" panose="02020603050405020304" pitchFamily="18" charset="0"/>
                          </a:rPr>
                          <m:t>𝜮</m:t>
                        </m:r>
                      </m:oMath>
                    </m:oMathPara>
                  </a14:m>
                  <a:endParaRPr lang="en-US" sz="2800" b="1" i="1" dirty="0">
                    <a:solidFill>
                      <a:srgbClr val="00B050"/>
                    </a:solidFill>
                    <a:latin typeface="SamsungOne-400" panose="020B0503030303020204" pitchFamily="34" charset="0"/>
                  </a:endParaRPr>
                </a:p>
              </p:txBody>
            </p:sp>
          </mc:Choice>
          <mc:Fallback xmlns="">
            <p:sp>
              <p:nvSpPr>
                <p:cNvPr id="84" name="Rectangle 60">
                  <a:extLst>
                    <a:ext uri="{FF2B5EF4-FFF2-40B4-BE49-F238E27FC236}">
                      <a16:creationId xmlns:a16="http://schemas.microsoft.com/office/drawing/2014/main" xmlns:a14="http://schemas.microsoft.com/office/drawing/2010/main" xmlns="" id="{EDB7A72A-82C5-4043-9DA5-22BCDAE4FAF5}"/>
                    </a:ext>
                  </a:extLst>
                </p:cNvPr>
                <p:cNvSpPr>
                  <a:spLocks noRot="1" noChangeAspect="1" noMove="1" noResize="1" noEditPoints="1" noAdjustHandles="1" noChangeArrowheads="1" noChangeShapeType="1" noTextEdit="1"/>
                </p:cNvSpPr>
                <p:nvPr/>
              </p:nvSpPr>
              <p:spPr>
                <a:xfrm>
                  <a:off x="7432847" y="3845705"/>
                  <a:ext cx="460677" cy="486303"/>
                </a:xfrm>
                <a:prstGeom prst="rect">
                  <a:avLst/>
                </a:prstGeom>
                <a:blipFill rotWithShape="0">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5" name="Rectangle 61">
                  <a:extLst>
                    <a:ext uri="{FF2B5EF4-FFF2-40B4-BE49-F238E27FC236}">
                      <a16:creationId xmlns:a16="http://schemas.microsoft.com/office/drawing/2014/main" id="{AF2E7746-326E-49F9-96F8-CCC4E08BB924}"/>
                    </a:ext>
                  </a:extLst>
                </p:cNvPr>
                <p:cNvSpPr/>
                <p:nvPr/>
              </p:nvSpPr>
              <p:spPr>
                <a:xfrm>
                  <a:off x="9120993" y="3873592"/>
                  <a:ext cx="580286" cy="486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sz="2800" b="1" i="1" dirty="0">
                                <a:solidFill>
                                  <a:srgbClr val="FF0000"/>
                                </a:solidFill>
                                <a:latin typeface="Cambria Math" panose="02040503050406030204" pitchFamily="18" charset="0"/>
                                <a:cs typeface="Times New Roman" panose="02020603050405020304" pitchFamily="18" charset="0"/>
                              </a:rPr>
                            </m:ctrlPr>
                          </m:sSupPr>
                          <m:e>
                            <m:r>
                              <a:rPr lang="en-US" altLang="ko-KR" sz="2800" b="1" i="1" dirty="0">
                                <a:solidFill>
                                  <a:srgbClr val="FF0000"/>
                                </a:solidFill>
                                <a:latin typeface="Cambria Math" panose="02040503050406030204" pitchFamily="18" charset="0"/>
                                <a:cs typeface="Times New Roman" panose="02020603050405020304" pitchFamily="18" charset="0"/>
                              </a:rPr>
                              <m:t>𝑽</m:t>
                            </m:r>
                          </m:e>
                          <m:sup>
                            <m:r>
                              <a:rPr lang="en-US" altLang="ko-KR" sz="2800" b="1" i="1" dirty="0">
                                <a:solidFill>
                                  <a:srgbClr val="FF0000"/>
                                </a:solidFill>
                                <a:latin typeface="Cambria Math" panose="02040503050406030204" pitchFamily="18" charset="0"/>
                                <a:cs typeface="Times New Roman" panose="02020603050405020304" pitchFamily="18" charset="0"/>
                              </a:rPr>
                              <m:t>𝒕</m:t>
                            </m:r>
                          </m:sup>
                        </m:sSup>
                      </m:oMath>
                    </m:oMathPara>
                  </a14:m>
                  <a:endParaRPr lang="en-US" sz="2800" b="1" dirty="0">
                    <a:solidFill>
                      <a:srgbClr val="FF0000"/>
                    </a:solidFill>
                    <a:latin typeface="SamsungOne-400" panose="020B0503030303020204" pitchFamily="34" charset="0"/>
                  </a:endParaRPr>
                </a:p>
              </p:txBody>
            </p:sp>
          </mc:Choice>
          <mc:Fallback xmlns="">
            <p:sp>
              <p:nvSpPr>
                <p:cNvPr id="85" name="Rectangle 61">
                  <a:extLst>
                    <a:ext uri="{FF2B5EF4-FFF2-40B4-BE49-F238E27FC236}">
                      <a16:creationId xmlns:a16="http://schemas.microsoft.com/office/drawing/2014/main" xmlns:a14="http://schemas.microsoft.com/office/drawing/2010/main" xmlns="" id="{AF2E7746-326E-49F9-96F8-CCC4E08BB924}"/>
                    </a:ext>
                  </a:extLst>
                </p:cNvPr>
                <p:cNvSpPr>
                  <a:spLocks noRot="1" noChangeAspect="1" noMove="1" noResize="1" noEditPoints="1" noAdjustHandles="1" noChangeArrowheads="1" noChangeShapeType="1" noTextEdit="1"/>
                </p:cNvSpPr>
                <p:nvPr/>
              </p:nvSpPr>
              <p:spPr>
                <a:xfrm>
                  <a:off x="9120993" y="3873592"/>
                  <a:ext cx="580286" cy="486303"/>
                </a:xfrm>
                <a:prstGeom prst="rect">
                  <a:avLst/>
                </a:prstGeom>
                <a:blipFill rotWithShape="0">
                  <a:blip r:embed="rId6"/>
                  <a:stretch>
                    <a:fillRect/>
                  </a:stretch>
                </a:blipFill>
              </p:spPr>
              <p:txBody>
                <a:bodyPr/>
                <a:lstStyle/>
                <a:p>
                  <a:r>
                    <a:rPr lang="ko-KR" altLang="en-US">
                      <a:noFill/>
                    </a:rPr>
                    <a:t> </a:t>
                  </a:r>
                </a:p>
              </p:txBody>
            </p:sp>
          </mc:Fallback>
        </mc:AlternateContent>
      </p:grpSp>
      <p:grpSp>
        <p:nvGrpSpPr>
          <p:cNvPr id="58" name="그룹 57">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09" name="직사각형 108">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110" name="직사각형 109">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Phân tích giá trị đơn (SVD):</a:t>
              </a:r>
            </a:p>
          </p:txBody>
        </p:sp>
      </p:grpSp>
      <p:sp>
        <p:nvSpPr>
          <p:cNvPr id="111" name="직사각형 110">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Một ma trận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được phân tách thành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𝑼𝜮𝑽𝒕</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59" name="그룹 58">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0" name="직사각형 59">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61" name="직사각형 60">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806641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내용 개체 틀 2">
                <a:extLst>
                  <a:ext uri="{FF2B5EF4-FFF2-40B4-BE49-F238E27FC236}">
                    <a16:creationId xmlns:a16="http://schemas.microsoft.com/office/drawing/2014/main" id="{89475692-49FE-4DE2-BB02-797206C07618}"/>
                  </a:ext>
                </a:extLst>
              </p:cNvPr>
              <p:cNvSpPr txBox="1">
                <a:spLocks/>
              </p:cNvSpPr>
              <p:nvPr/>
            </p:nvSpPr>
            <p:spPr>
              <a:xfrm>
                <a:off x="927552" y="3212976"/>
                <a:ext cx="2555877" cy="11714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ko-KR" altLang="en-US" dirty="0">
                          <a:latin typeface="Cambria Math" panose="02040503050406030204" pitchFamily="18" charset="0"/>
                        </a:rPr>
                        <m:t>𝜮</m:t>
                      </m:r>
                      <m:r>
                        <a:rPr lang="en-US" altLang="ko-KR">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1</m:t>
                                          </m:r>
                                        </m:sub>
                                      </m:sSub>
                                    </m:e>
                                    <m:e>
                                      <m:r>
                                        <a:rPr lang="en-US" altLang="ko-KR">
                                          <a:latin typeface="Cambria Math" panose="02040503050406030204" pitchFamily="18" charset="0"/>
                                        </a:rPr>
                                        <m:t>0</m:t>
                                      </m:r>
                                    </m:e>
                                  </m:mr>
                                  <m:mr>
                                    <m:e>
                                      <m:r>
                                        <a:rPr lang="en-US" altLang="ko-KR">
                                          <a:latin typeface="Cambria Math" panose="02040503050406030204" pitchFamily="18" charset="0"/>
                                        </a:rPr>
                                        <m:t>0</m:t>
                                      </m:r>
                                    </m:e>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2</m:t>
                                          </m:r>
                                        </m:sub>
                                      </m:sSub>
                                    </m:e>
                                  </m:mr>
                                </m:m>
                              </m:e>
                              <m:e>
                                <m:r>
                                  <a:rPr lang="en-US" altLang="ko-KR">
                                    <a:latin typeface="Cambria Math" panose="02040503050406030204" pitchFamily="18" charset="0"/>
                                  </a:rPr>
                                  <m:t>⋯</m:t>
                                </m:r>
                              </m:e>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0</m:t>
                                      </m:r>
                                    </m:e>
                                    <m:e>
                                      <m:r>
                                        <a:rPr lang="en-US" altLang="ko-KR">
                                          <a:latin typeface="Cambria Math" panose="02040503050406030204" pitchFamily="18" charset="0"/>
                                        </a:rPr>
                                        <m:t>0</m:t>
                                      </m:r>
                                    </m:e>
                                  </m:mr>
                                  <m:mr>
                                    <m:e>
                                      <m:r>
                                        <a:rPr lang="en-US" altLang="ko-KR">
                                          <a:latin typeface="Cambria Math" panose="02040503050406030204" pitchFamily="18" charset="0"/>
                                        </a:rPr>
                                        <m:t>0</m:t>
                                      </m:r>
                                    </m:e>
                                    <m:e>
                                      <m:r>
                                        <a:rPr lang="en-US" altLang="ko-KR">
                                          <a:latin typeface="Cambria Math" panose="02040503050406030204" pitchFamily="18" charset="0"/>
                                        </a:rPr>
                                        <m:t>0</m:t>
                                      </m:r>
                                    </m:e>
                                  </m:mr>
                                </m:m>
                              </m:e>
                            </m:mr>
                            <m:mr>
                              <m:e>
                                <m:r>
                                  <a:rPr lang="en-US" altLang="ko-KR">
                                    <a:latin typeface="Cambria Math" panose="02040503050406030204" pitchFamily="18" charset="0"/>
                                  </a:rPr>
                                  <m:t>⋮</m:t>
                                </m:r>
                              </m:e>
                              <m:e>
                                <m:r>
                                  <a:rPr lang="en-US" altLang="ko-KR">
                                    <a:latin typeface="Cambria Math" panose="02040503050406030204" pitchFamily="18" charset="0"/>
                                  </a:rPr>
                                  <m:t>⋱</m:t>
                                </m:r>
                              </m:e>
                              <m:e>
                                <m:r>
                                  <a:rPr lang="en-US" altLang="ko-KR">
                                    <a:latin typeface="Cambria Math" panose="02040503050406030204" pitchFamily="18" charset="0"/>
                                  </a:rPr>
                                  <m:t>⋮</m:t>
                                </m:r>
                              </m:e>
                            </m:mr>
                            <m:mr>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0</m:t>
                                      </m:r>
                                    </m:e>
                                    <m:e>
                                      <m:r>
                                        <a:rPr lang="en-US" altLang="ko-KR">
                                          <a:latin typeface="Cambria Math" panose="02040503050406030204" pitchFamily="18" charset="0"/>
                                        </a:rPr>
                                        <m:t>0</m:t>
                                      </m:r>
                                    </m:e>
                                  </m:mr>
                                </m:m>
                              </m:e>
                              <m:e>
                                <m:r>
                                  <a:rPr lang="en-US" altLang="ko-KR">
                                    <a:latin typeface="Cambria Math" panose="02040503050406030204" pitchFamily="18" charset="0"/>
                                  </a:rPr>
                                  <m:t>⋯</m:t>
                                </m:r>
                              </m:e>
                              <m:e>
                                <m:m>
                                  <m:mPr>
                                    <m:mcs>
                                      <m:mc>
                                        <m:mcPr>
                                          <m:count m:val="2"/>
                                          <m:mcJc m:val="center"/>
                                        </m:mcPr>
                                      </m:mc>
                                    </m:mcs>
                                    <m:ctrlPr>
                                      <a:rPr lang="en-US" altLang="ko-KR" i="1">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𝑚</m:t>
                                          </m:r>
                                        </m:sub>
                                      </m:sSub>
                                    </m:e>
                                    <m:e>
                                      <m:r>
                                        <a:rPr lang="en-US" altLang="ko-KR">
                                          <a:latin typeface="Cambria Math" panose="02040503050406030204" pitchFamily="18" charset="0"/>
                                        </a:rPr>
                                        <m:t>0</m:t>
                                      </m:r>
                                    </m:e>
                                  </m:mr>
                                </m:m>
                              </m:e>
                            </m:mr>
                          </m:m>
                        </m:e>
                      </m:d>
                    </m:oMath>
                  </m:oMathPara>
                </a14:m>
                <a:endParaRPr lang="en-US" altLang="ko-KR" dirty="0"/>
              </a:p>
              <a:p>
                <a:endParaRPr lang="en-US" altLang="ko-KR" dirty="0"/>
              </a:p>
              <a:p>
                <a:endParaRPr lang="en-US" altLang="ko-KR" dirty="0"/>
              </a:p>
            </p:txBody>
          </p:sp>
        </mc:Choice>
        <mc:Fallback xmlns="">
          <p:sp>
            <p:nvSpPr>
              <p:cNvPr id="19" name="내용 개체 틀 2">
                <a:extLst>
                  <a:ext uri="{FF2B5EF4-FFF2-40B4-BE49-F238E27FC236}">
                    <a16:creationId xmlns="" xmlns:a16="http://schemas.microsoft.com/office/drawing/2014/main"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927552" y="3212976"/>
                <a:ext cx="2555877" cy="1171425"/>
              </a:xfrm>
              <a:prstGeom prst="rect">
                <a:avLst/>
              </a:prstGeom>
              <a:blipFill rotWithShape="0">
                <a:blip r:embed="rId3"/>
                <a:stretch>
                  <a:fillRect t="-19271"/>
                </a:stretch>
              </a:blipFill>
            </p:spPr>
            <p:txBody>
              <a:bodyPr/>
              <a:lstStyle/>
              <a:p>
                <a:r>
                  <a:rPr lang="ko-KR" altLang="en-US">
                    <a:noFill/>
                  </a:rPr>
                  <a:t> </a:t>
                </a:r>
              </a:p>
            </p:txBody>
          </p:sp>
        </mc:Fallback>
      </mc:AlternateContent>
      <p:grpSp>
        <p:nvGrpSpPr>
          <p:cNvPr id="20" name="그룹 19">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1" name="직사각형 2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2" name="직사각형 2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Phân tích giá trị đơn (SVD):</a:t>
              </a:r>
            </a:p>
          </p:txBody>
        </p:sp>
      </p:grpSp>
      <p:sp>
        <p:nvSpPr>
          <p:cNvPr id="23" name="직사각형 22">
            <a:extLst>
              <a:ext uri="{FF2B5EF4-FFF2-40B4-BE49-F238E27FC236}">
                <a16:creationId xmlns:a16="http://schemas.microsoft.com/office/drawing/2014/main" id="{D8BF98C4-B566-4812-B5F0-560CFBA969E7}"/>
              </a:ext>
            </a:extLst>
          </p:cNvPr>
          <p:cNvSpPr/>
          <p:nvPr/>
        </p:nvSpPr>
        <p:spPr>
          <a:xfrm>
            <a:off x="702940" y="1726450"/>
            <a:ext cx="8632825"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Một ma trận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được phân tách thành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𝑼𝜮𝑽𝒕</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Ở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đay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𝜮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chứa giá trị đơn dưới dạng phần tử trên đường chéo.</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Những giá trị đơn này được sắp xếp theo thứ tự từ lớn đến nhỏ:</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&gt;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&gt;…&gt;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a:t>
            </a:r>
            <a:r>
              <a:rPr lang="ko-KR" altLang="en-US" sz="1300" baseline="-25000" dirty="0">
                <a:solidFill>
                  <a:prstClr val="black">
                    <a:lumMod val="85000"/>
                    <a:lumOff val="15000"/>
                  </a:prstClr>
                </a:solidFill>
                <a:latin typeface="SamsungOne-400" panose="020B0503030303020204" pitchFamily="34" charset="0"/>
                <a:ea typeface="SamsungOne-400" panose="020B0503030303020204" pitchFamily="34" charset="0"/>
              </a:rPr>
              <a:t>𝑚</a:t>
            </a:r>
            <a:endPar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endParaRPr>
          </a:p>
        </p:txBody>
      </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3" name="직사각형 12">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4" name="직사각형 13">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9765891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내용 개체 틀 2">
                <a:extLst>
                  <a:ext uri="{FF2B5EF4-FFF2-40B4-BE49-F238E27FC236}">
                    <a16:creationId xmlns:a16="http://schemas.microsoft.com/office/drawing/2014/main" id="{89475692-49FE-4DE2-BB02-797206C07618}"/>
                  </a:ext>
                </a:extLst>
              </p:cNvPr>
              <p:cNvSpPr txBox="1">
                <a:spLocks/>
              </p:cNvSpPr>
              <p:nvPr/>
            </p:nvSpPr>
            <p:spPr>
              <a:xfrm>
                <a:off x="869950" y="4979803"/>
                <a:ext cx="3676910" cy="173644"/>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14:m>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𝒗</m:t>
                        </m:r>
                      </m:e>
                      <m:sub>
                        <m:r>
                          <a:rPr lang="en-US" altLang="ko-KR">
                            <a:latin typeface="Cambria Math" panose="02040503050406030204" pitchFamily="18" charset="0"/>
                          </a:rPr>
                          <m:t>𝒊</m:t>
                        </m:r>
                      </m:sub>
                    </m:sSub>
                    <m:r>
                      <a:rPr lang="en-US" altLang="ko-KR">
                        <a:latin typeface="Cambria Math" panose="02040503050406030204" pitchFamily="18" charset="0"/>
                      </a:rPr>
                      <m:t> ∙</m:t>
                    </m:r>
                    <m:sSub>
                      <m:sSubPr>
                        <m:ctrlPr>
                          <a:rPr lang="en-US" altLang="ko-KR" i="1">
                            <a:latin typeface="Cambria Math" panose="02040503050406030204" pitchFamily="18" charset="0"/>
                          </a:rPr>
                        </m:ctrlPr>
                      </m:sSubPr>
                      <m:e>
                        <m:r>
                          <a:rPr lang="en-US" altLang="ko-KR">
                            <a:latin typeface="Cambria Math" panose="02040503050406030204" pitchFamily="18" charset="0"/>
                          </a:rPr>
                          <m:t>𝒗</m:t>
                        </m:r>
                      </m:e>
                      <m:sub>
                        <m:r>
                          <a:rPr lang="en-US" altLang="ko-KR">
                            <a:latin typeface="Cambria Math" panose="02040503050406030204" pitchFamily="18" charset="0"/>
                          </a:rPr>
                          <m:t>𝒋</m:t>
                        </m:r>
                      </m:sub>
                    </m:sSub>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𝛿</m:t>
                        </m:r>
                      </m:e>
                      <m:sub>
                        <m:r>
                          <a:rPr lang="en-US" altLang="ko-KR">
                            <a:latin typeface="Cambria Math" panose="02040503050406030204" pitchFamily="18" charset="0"/>
                          </a:rPr>
                          <m:t>𝑖𝑗</m:t>
                        </m:r>
                      </m:sub>
                    </m:sSub>
                  </m:oMath>
                </a14:m>
                <a:r>
                  <a:rPr lang="en-US" altLang="ko-KR" dirty="0"/>
                  <a:t>    </a:t>
                </a:r>
                <a:r>
                  <a:rPr lang="ko-KR" altLang="en-US" dirty="0">
                    <a:solidFill>
                      <a:srgbClr val="193EB0"/>
                    </a:solidFill>
                    <a:sym typeface="Symbol" panose="05050102010706020507" pitchFamily="18" charset="2"/>
                  </a:rPr>
                  <a:t></a:t>
                </a:r>
                <a:r>
                  <a:rPr lang="en-US" altLang="ko-KR" dirty="0">
                    <a:sym typeface="Symbol" panose="05050102010706020507" pitchFamily="18" charset="2"/>
                  </a:rPr>
                  <a:t>    </a:t>
                </a:r>
                <a14:m>
                  <m:oMath xmlns:m="http://schemas.openxmlformats.org/officeDocument/2006/math">
                    <m:r>
                      <a:rPr lang="en-US" altLang="ko-KR">
                        <a:latin typeface="Cambria Math" panose="02040503050406030204" pitchFamily="18" charset="0"/>
                      </a:rPr>
                      <m:t>𝑽</m:t>
                    </m:r>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r>
                      <a:rPr lang="en-US" altLang="ko-KR" dirty="0">
                        <a:latin typeface="Cambria Math" panose="02040503050406030204" pitchFamily="18" charset="0"/>
                      </a:rPr>
                      <m:t>=</m:t>
                    </m:r>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r>
                      <a:rPr lang="en-US" altLang="ko-KR" dirty="0">
                        <a:latin typeface="Cambria Math" panose="02040503050406030204" pitchFamily="18" charset="0"/>
                      </a:rPr>
                      <m:t>𝑽</m:t>
                    </m:r>
                    <m:r>
                      <a:rPr lang="en-US" altLang="ko-KR" dirty="0">
                        <a:latin typeface="Cambria Math" panose="02040503050406030204" pitchFamily="18" charset="0"/>
                      </a:rPr>
                      <m:t>=</m:t>
                    </m:r>
                    <m:r>
                      <a:rPr lang="en-US" altLang="ko-KR" dirty="0">
                        <a:latin typeface="Cambria Math" panose="02040503050406030204" pitchFamily="18" charset="0"/>
                      </a:rPr>
                      <m:t>𝑰</m:t>
                    </m:r>
                  </m:oMath>
                </a14:m>
                <a:endParaRPr lang="en-US" altLang="ko-KR" dirty="0"/>
              </a:p>
            </p:txBody>
          </p:sp>
        </mc:Choice>
        <mc:Fallback xmlns="">
          <p:sp>
            <p:nvSpPr>
              <p:cNvPr id="19"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4979803"/>
                <a:ext cx="3676910" cy="173644"/>
              </a:xfrm>
              <a:prstGeom prst="rect">
                <a:avLst/>
              </a:prstGeom>
              <a:blipFill rotWithShape="0">
                <a:blip r:embed="rId3"/>
                <a:stretch>
                  <a:fillRect l="-332" b="-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내용 개체 틀 2">
                <a:extLst>
                  <a:ext uri="{FF2B5EF4-FFF2-40B4-BE49-F238E27FC236}">
                    <a16:creationId xmlns:a16="http://schemas.microsoft.com/office/drawing/2014/main" id="{89475692-49FE-4DE2-BB02-797206C07618}"/>
                  </a:ext>
                </a:extLst>
              </p:cNvPr>
              <p:cNvSpPr txBox="1">
                <a:spLocks/>
              </p:cNvSpPr>
              <p:nvPr/>
            </p:nvSpPr>
            <p:spPr>
              <a:xfrm>
                <a:off x="869950" y="2473611"/>
                <a:ext cx="4710566" cy="969840"/>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14:m>
                  <m:oMath xmlns:m="http://schemas.openxmlformats.org/officeDocument/2006/math">
                    <m:r>
                      <a:rPr lang="en-US" altLang="ko-KR">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m:t>
                              </m:r>
                            </m:e>
                            <m:e>
                              <m:r>
                                <a:rPr lang="en-US" altLang="ko-KR">
                                  <a:latin typeface="Cambria Math" panose="02040503050406030204" pitchFamily="18" charset="0"/>
                                </a:rPr>
                                <m:t>⋯</m:t>
                              </m:r>
                            </m:e>
                            <m:e>
                              <m:r>
                                <m:rPr>
                                  <m:brk m:alnAt="7"/>
                                </m:rPr>
                                <a:rPr lang="en-US" altLang="ko-KR">
                                  <a:latin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a:latin typeface="Cambria Math" panose="02040503050406030204" pitchFamily="18" charset="0"/>
                                    </a:rPr>
                                    <m:t>𝒖</m:t>
                                  </m:r>
                                </m:e>
                                <m:sub>
                                  <m:r>
                                    <a:rPr lang="en-US" altLang="ko-KR">
                                      <a:latin typeface="Cambria Math" panose="02040503050406030204" pitchFamily="18" charset="0"/>
                                    </a:rPr>
                                    <m:t>𝟏</m:t>
                                  </m:r>
                                </m:sub>
                              </m:sSub>
                            </m:e>
                            <m:e>
                              <m:r>
                                <a:rPr lang="en-US" altLang="ko-KR">
                                  <a:latin typeface="Cambria Math" panose="02040503050406030204" pitchFamily="18" charset="0"/>
                                </a:rPr>
                                <m:t>⋯</m:t>
                              </m:r>
                            </m:e>
                            <m:e>
                              <m:sSub>
                                <m:sSubPr>
                                  <m:ctrlPr>
                                    <a:rPr lang="en-US" altLang="ko-KR" i="1">
                                      <a:latin typeface="Cambria Math" panose="02040503050406030204" pitchFamily="18" charset="0"/>
                                    </a:rPr>
                                  </m:ctrlPr>
                                </m:sSubPr>
                                <m:e>
                                  <m:r>
                                    <a:rPr lang="en-US" altLang="ko-KR">
                                      <a:latin typeface="Cambria Math" panose="02040503050406030204" pitchFamily="18" charset="0"/>
                                    </a:rPr>
                                    <m:t>𝒖</m:t>
                                  </m:r>
                                </m:e>
                                <m:sub>
                                  <m:r>
                                    <a:rPr lang="en-US" altLang="ko-KR">
                                      <a:latin typeface="Cambria Math" panose="02040503050406030204" pitchFamily="18" charset="0"/>
                                    </a:rPr>
                                    <m:t>𝒎</m:t>
                                  </m:r>
                                </m:sub>
                              </m:sSub>
                            </m:e>
                          </m:mr>
                          <m:mr>
                            <m:e>
                              <m:r>
                                <a:rPr lang="en-US" altLang="ko-KR">
                                  <a:latin typeface="Cambria Math" panose="02040503050406030204" pitchFamily="18" charset="0"/>
                                </a:rPr>
                                <m:t>↓</m:t>
                              </m:r>
                            </m:e>
                            <m:e>
                              <m:r>
                                <a:rPr lang="en-US" altLang="ko-KR">
                                  <a:latin typeface="Cambria Math" panose="02040503050406030204" pitchFamily="18" charset="0"/>
                                </a:rPr>
                                <m:t>⋯</m:t>
                              </m:r>
                            </m:e>
                            <m:e>
                              <m:r>
                                <a:rPr lang="en-US" altLang="ko-KR">
                                  <a:latin typeface="Cambria Math" panose="02040503050406030204" pitchFamily="18" charset="0"/>
                                </a:rPr>
                                <m:t>↓</m:t>
                              </m:r>
                            </m:e>
                          </m:mr>
                        </m:m>
                      </m:e>
                    </m:d>
                  </m:oMath>
                </a14:m>
                <a:r>
                  <a:rPr lang="en-US" altLang="ko-KR" dirty="0"/>
                  <a:t>                </a:t>
                </a:r>
                <a14:m>
                  <m:oMath xmlns:m="http://schemas.openxmlformats.org/officeDocument/2006/math">
                    <m:r>
                      <a:rPr lang="en-US" altLang="ko-KR">
                        <a:latin typeface="Cambria Math" panose="02040503050406030204" pitchFamily="18" charset="0"/>
                      </a:rPr>
                      <m:t>𝑽</m:t>
                    </m:r>
                    <m:r>
                      <a:rPr lang="en-US" altLang="ko-KR">
                        <a:latin typeface="Cambria Math" panose="02040503050406030204" pitchFamily="18" charset="0"/>
                      </a:rPr>
                      <m:t>=</m:t>
                    </m:r>
                    <m:d>
                      <m:dPr>
                        <m:begChr m:val="["/>
                        <m:endChr m:val="]"/>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m:t>
                              </m:r>
                            </m:e>
                            <m:e>
                              <m:r>
                                <a:rPr lang="en-US" altLang="ko-KR">
                                  <a:latin typeface="Cambria Math" panose="02040503050406030204" pitchFamily="18" charset="0"/>
                                </a:rPr>
                                <m:t>⋯</m:t>
                              </m:r>
                            </m:e>
                            <m:e>
                              <m:r>
                                <m:rPr>
                                  <m:brk m:alnAt="7"/>
                                </m:rPr>
                                <a:rPr lang="en-US" altLang="ko-KR">
                                  <a:latin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a:latin typeface="Cambria Math" panose="02040503050406030204" pitchFamily="18" charset="0"/>
                                    </a:rPr>
                                    <m:t>𝒗</m:t>
                                  </m:r>
                                </m:e>
                                <m:sub>
                                  <m:r>
                                    <a:rPr lang="en-US" altLang="ko-KR">
                                      <a:latin typeface="Cambria Math" panose="02040503050406030204" pitchFamily="18" charset="0"/>
                                    </a:rPr>
                                    <m:t>𝟏</m:t>
                                  </m:r>
                                </m:sub>
                              </m:sSub>
                            </m:e>
                            <m:e>
                              <m:r>
                                <a:rPr lang="en-US" altLang="ko-KR">
                                  <a:latin typeface="Cambria Math" panose="02040503050406030204" pitchFamily="18" charset="0"/>
                                </a:rPr>
                                <m:t>⋯</m:t>
                              </m:r>
                            </m:e>
                            <m:e>
                              <m:sSub>
                                <m:sSubPr>
                                  <m:ctrlPr>
                                    <a:rPr lang="en-US" altLang="ko-KR" i="1">
                                      <a:latin typeface="Cambria Math" panose="02040503050406030204" pitchFamily="18" charset="0"/>
                                    </a:rPr>
                                  </m:ctrlPr>
                                </m:sSubPr>
                                <m:e>
                                  <m:r>
                                    <a:rPr lang="en-US" altLang="ko-KR">
                                      <a:latin typeface="Cambria Math" panose="02040503050406030204" pitchFamily="18" charset="0"/>
                                    </a:rPr>
                                    <m:t>𝒗</m:t>
                                  </m:r>
                                </m:e>
                                <m:sub>
                                  <m:r>
                                    <a:rPr lang="en-US" altLang="ko-KR">
                                      <a:latin typeface="Cambria Math" panose="02040503050406030204" pitchFamily="18" charset="0"/>
                                    </a:rPr>
                                    <m:t>𝒏</m:t>
                                  </m:r>
                                </m:sub>
                              </m:sSub>
                            </m:e>
                          </m:mr>
                          <m:mr>
                            <m:e>
                              <m:r>
                                <a:rPr lang="en-US" altLang="ko-KR">
                                  <a:latin typeface="Cambria Math" panose="02040503050406030204" pitchFamily="18" charset="0"/>
                                </a:rPr>
                                <m:t>↓</m:t>
                              </m:r>
                            </m:e>
                            <m:e>
                              <m:r>
                                <a:rPr lang="en-US" altLang="ko-KR">
                                  <a:latin typeface="Cambria Math" panose="02040503050406030204" pitchFamily="18" charset="0"/>
                                </a:rPr>
                                <m:t>⋯</m:t>
                              </m:r>
                            </m:e>
                            <m:e>
                              <m:r>
                                <a:rPr lang="en-US" altLang="ko-KR">
                                  <a:latin typeface="Cambria Math" panose="02040503050406030204" pitchFamily="18" charset="0"/>
                                </a:rPr>
                                <m:t>↓</m:t>
                              </m:r>
                            </m:e>
                          </m:mr>
                        </m:m>
                      </m:e>
                    </m:d>
                  </m:oMath>
                </a14:m>
                <a:endParaRPr lang="en-US" altLang="ko-KR" dirty="0"/>
              </a:p>
            </p:txBody>
          </p:sp>
        </mc:Choice>
        <mc:Fallback xmlns="">
          <p:sp>
            <p:nvSpPr>
              <p:cNvPr id="20"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2473611"/>
                <a:ext cx="4710566" cy="969840"/>
              </a:xfrm>
              <a:prstGeom prst="rect">
                <a:avLst/>
              </a:prstGeom>
              <a:blipFill rotWithShape="0">
                <a:blip r:embed="rId4"/>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내용 개체 틀 2">
                <a:extLst>
                  <a:ext uri="{FF2B5EF4-FFF2-40B4-BE49-F238E27FC236}">
                    <a16:creationId xmlns:a16="http://schemas.microsoft.com/office/drawing/2014/main" id="{89475692-49FE-4DE2-BB02-797206C07618}"/>
                  </a:ext>
                </a:extLst>
              </p:cNvPr>
              <p:cNvSpPr txBox="1">
                <a:spLocks/>
              </p:cNvSpPr>
              <p:nvPr/>
            </p:nvSpPr>
            <p:spPr>
              <a:xfrm>
                <a:off x="869950" y="4146941"/>
                <a:ext cx="2305310" cy="232614"/>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en-US" altLang="ko-KR">
                              <a:latin typeface="Cambria Math" panose="02040503050406030204" pitchFamily="18" charset="0"/>
                            </a:rPr>
                            <m:t>𝑴</m:t>
                          </m:r>
                          <m:r>
                            <a:rPr lang="en-US" altLang="ko-KR">
                              <a:latin typeface="Cambria Math" panose="02040503050406030204" pitchFamily="18" charset="0"/>
                            </a:rPr>
                            <m:t> </m:t>
                          </m:r>
                          <m:r>
                            <a:rPr lang="en-US" altLang="ko-KR" smtClean="0">
                              <a:solidFill>
                                <a:srgbClr val="FF0000"/>
                              </a:solidFill>
                              <a:latin typeface="Cambria Math" panose="02040503050406030204" pitchFamily="18" charset="0"/>
                            </a:rPr>
                            <m:t>𝒗</m:t>
                          </m:r>
                        </m:e>
                        <m:sub>
                          <m:r>
                            <a:rPr lang="en-US" altLang="ko-KR" smtClean="0">
                              <a:solidFill>
                                <a:srgbClr val="FF0000"/>
                              </a:solidFill>
                              <a:latin typeface="Cambria Math" panose="02040503050406030204" pitchFamily="18" charset="0"/>
                            </a:rPr>
                            <m:t>𝒊</m:t>
                          </m:r>
                        </m:sub>
                      </m:sSub>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𝜎</m:t>
                          </m:r>
                        </m:e>
                        <m:sub>
                          <m:r>
                            <a:rPr lang="en-US" altLang="ko-KR">
                              <a:latin typeface="Cambria Math" panose="02040503050406030204" pitchFamily="18" charset="0"/>
                            </a:rPr>
                            <m:t>𝑖</m:t>
                          </m:r>
                        </m:sub>
                      </m:sSub>
                      <m:r>
                        <a:rPr lang="en-US" altLang="ko-KR">
                          <a:latin typeface="Cambria Math" panose="02040503050406030204" pitchFamily="18" charset="0"/>
                        </a:rPr>
                        <m:t> </m:t>
                      </m:r>
                      <m:sSub>
                        <m:sSubPr>
                          <m:ctrlPr>
                            <a:rPr lang="en-US" altLang="ko-KR" i="1" smtClean="0">
                              <a:solidFill>
                                <a:srgbClr val="193EB0"/>
                              </a:solidFill>
                              <a:latin typeface="Cambria Math" panose="02040503050406030204" pitchFamily="18" charset="0"/>
                            </a:rPr>
                          </m:ctrlPr>
                        </m:sSubPr>
                        <m:e>
                          <m:r>
                            <a:rPr lang="en-US" altLang="ko-KR" smtClean="0">
                              <a:solidFill>
                                <a:srgbClr val="193EB0"/>
                              </a:solidFill>
                              <a:latin typeface="Cambria Math" panose="02040503050406030204" pitchFamily="18" charset="0"/>
                            </a:rPr>
                            <m:t>𝒖</m:t>
                          </m:r>
                        </m:e>
                        <m:sub>
                          <m:r>
                            <a:rPr lang="en-US" altLang="ko-KR">
                              <a:solidFill>
                                <a:srgbClr val="193EB0"/>
                              </a:solidFill>
                              <a:latin typeface="Cambria Math" panose="02040503050406030204" pitchFamily="18" charset="0"/>
                            </a:rPr>
                            <m:t>𝒊</m:t>
                          </m:r>
                        </m:sub>
                      </m:sSub>
                    </m:oMath>
                  </m:oMathPara>
                </a14:m>
                <a:endParaRPr lang="en-US" altLang="ko-KR" dirty="0"/>
              </a:p>
            </p:txBody>
          </p:sp>
        </mc:Choice>
        <mc:Fallback xmlns="">
          <p:sp>
            <p:nvSpPr>
              <p:cNvPr id="21"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4146941"/>
                <a:ext cx="2305310" cy="232614"/>
              </a:xfrm>
              <a:prstGeom prst="rect">
                <a:avLst/>
              </a:prstGeom>
              <a:blipFill rotWithShape="0">
                <a:blip r:embed="rId5"/>
                <a:stretch>
                  <a:fillRect/>
                </a:stretch>
              </a:blipFill>
            </p:spPr>
            <p:txBody>
              <a:bodyPr/>
              <a:lstStyle/>
              <a:p>
                <a:r>
                  <a:rPr lang="en-US">
                    <a:noFill/>
                  </a:rPr>
                  <a:t> </a:t>
                </a:r>
              </a:p>
            </p:txBody>
          </p:sp>
        </mc:Fallback>
      </mc:AlternateContent>
      <p:sp>
        <p:nvSpPr>
          <p:cNvPr id="22" name="직사각형 21"/>
          <p:cNvSpPr/>
          <p:nvPr/>
        </p:nvSpPr>
        <p:spPr>
          <a:xfrm>
            <a:off x="712182" y="3659475"/>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Giữa một tập vectơ suy biến bên trái và bên phải cùng với giá trị suy biến của chúng, ta có:</a:t>
            </a:r>
          </a:p>
        </p:txBody>
      </p:sp>
      <p:sp>
        <p:nvSpPr>
          <p:cNvPr id="23" name="직사각형 22"/>
          <p:cNvSpPr/>
          <p:nvPr/>
        </p:nvSpPr>
        <p:spPr>
          <a:xfrm>
            <a:off x="712182" y="4523571"/>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sz="1300" dirty="0">
                <a:solidFill>
                  <a:prstClr val="black">
                    <a:lumMod val="85000"/>
                    <a:lumOff val="15000"/>
                  </a:prstClr>
                </a:solidFill>
                <a:latin typeface="SamsungOne-400" panose="020B0503030303020204" pitchFamily="34" charset="0"/>
                <a:ea typeface="SamsungOne-400" panose="020B0503030303020204" pitchFamily="34" charset="0"/>
              </a:rPr>
              <a:t>Giữa hai vectơ suy biến bất kỳ, chúng ta có điều kiện vuông góc như sau:</a:t>
            </a:r>
          </a:p>
        </p:txBody>
      </p:sp>
      <mc:AlternateContent xmlns:mc="http://schemas.openxmlformats.org/markup-compatibility/2006" xmlns:a14="http://schemas.microsoft.com/office/drawing/2010/main">
        <mc:Choice Requires="a14">
          <p:sp>
            <p:nvSpPr>
              <p:cNvPr id="24" name="내용 개체 틀 2">
                <a:extLst>
                  <a:ext uri="{FF2B5EF4-FFF2-40B4-BE49-F238E27FC236}">
                    <a16:creationId xmlns:a16="http://schemas.microsoft.com/office/drawing/2014/main" id="{89475692-49FE-4DE2-BB02-797206C07618}"/>
                  </a:ext>
                </a:extLst>
              </p:cNvPr>
              <p:cNvSpPr txBox="1">
                <a:spLocks/>
              </p:cNvSpPr>
              <p:nvPr/>
            </p:nvSpPr>
            <p:spPr>
              <a:xfrm>
                <a:off x="869950" y="5286031"/>
                <a:ext cx="3676910" cy="173644"/>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14:m>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𝒖</m:t>
                        </m:r>
                      </m:e>
                      <m:sub>
                        <m:r>
                          <a:rPr lang="en-US" altLang="ko-KR">
                            <a:latin typeface="Cambria Math" panose="02040503050406030204" pitchFamily="18" charset="0"/>
                          </a:rPr>
                          <m:t>𝒊</m:t>
                        </m:r>
                      </m:sub>
                    </m:sSub>
                    <m:r>
                      <a:rPr lang="en-US" altLang="ko-KR">
                        <a:latin typeface="Cambria Math" panose="02040503050406030204" pitchFamily="18" charset="0"/>
                      </a:rPr>
                      <m:t> ∙</m:t>
                    </m:r>
                    <m:sSub>
                      <m:sSubPr>
                        <m:ctrlPr>
                          <a:rPr lang="en-US" altLang="ko-KR" i="1">
                            <a:latin typeface="Cambria Math" panose="02040503050406030204" pitchFamily="18" charset="0"/>
                          </a:rPr>
                        </m:ctrlPr>
                      </m:sSubPr>
                      <m:e>
                        <m:r>
                          <a:rPr lang="en-US" altLang="ko-KR">
                            <a:latin typeface="Cambria Math" panose="02040503050406030204" pitchFamily="18" charset="0"/>
                          </a:rPr>
                          <m:t>𝒖</m:t>
                        </m:r>
                      </m:e>
                      <m:sub>
                        <m:r>
                          <a:rPr lang="en-US" altLang="ko-KR">
                            <a:latin typeface="Cambria Math" panose="02040503050406030204" pitchFamily="18" charset="0"/>
                          </a:rPr>
                          <m:t>𝒋</m:t>
                        </m:r>
                      </m:sub>
                    </m:sSub>
                    <m:r>
                      <a:rPr lang="en-US" altLang="ko-KR">
                        <a:latin typeface="Cambria Math" panose="02040503050406030204" pitchFamily="18" charset="0"/>
                      </a:rPr>
                      <m:t>=</m:t>
                    </m:r>
                    <m:sSub>
                      <m:sSubPr>
                        <m:ctrlPr>
                          <a:rPr lang="en-US" altLang="ko-KR" i="1">
                            <a:latin typeface="Cambria Math" panose="02040503050406030204" pitchFamily="18" charset="0"/>
                          </a:rPr>
                        </m:ctrlPr>
                      </m:sSubPr>
                      <m:e>
                        <m:r>
                          <a:rPr lang="ko-KR" altLang="en-US">
                            <a:latin typeface="Cambria Math" panose="02040503050406030204" pitchFamily="18" charset="0"/>
                          </a:rPr>
                          <m:t>𝛿</m:t>
                        </m:r>
                      </m:e>
                      <m:sub>
                        <m:r>
                          <a:rPr lang="en-US" altLang="ko-KR">
                            <a:latin typeface="Cambria Math" panose="02040503050406030204" pitchFamily="18" charset="0"/>
                          </a:rPr>
                          <m:t>𝑖𝑗</m:t>
                        </m:r>
                      </m:sub>
                    </m:sSub>
                  </m:oMath>
                </a14:m>
                <a:r>
                  <a:rPr lang="en-US" altLang="ko-KR" dirty="0"/>
                  <a:t>    </a:t>
                </a:r>
                <a:r>
                  <a:rPr lang="ko-KR" altLang="en-US" dirty="0">
                    <a:solidFill>
                      <a:srgbClr val="193EB0"/>
                    </a:solidFill>
                    <a:sym typeface="Symbol" panose="05050102010706020507" pitchFamily="18" charset="2"/>
                  </a:rPr>
                  <a:t></a:t>
                </a:r>
                <a:r>
                  <a:rPr lang="en-US" altLang="ko-KR" dirty="0">
                    <a:sym typeface="Symbol" panose="05050102010706020507" pitchFamily="18" charset="2"/>
                  </a:rPr>
                  <a:t>    </a:t>
                </a:r>
                <a14:m>
                  <m:oMath xmlns:m="http://schemas.openxmlformats.org/officeDocument/2006/math">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𝑼𝑼</m:t>
                        </m:r>
                      </m:e>
                      <m:sup>
                        <m:r>
                          <a:rPr lang="en-US" altLang="ko-KR" dirty="0">
                            <a:latin typeface="Cambria Math" panose="02040503050406030204" pitchFamily="18" charset="0"/>
                          </a:rPr>
                          <m:t>𝒕</m:t>
                        </m:r>
                      </m:sup>
                    </m:sSup>
                    <m:r>
                      <a:rPr lang="en-US" altLang="ko-KR" dirty="0">
                        <a:latin typeface="Cambria Math" panose="02040503050406030204" pitchFamily="18" charset="0"/>
                      </a:rPr>
                      <m:t>=</m:t>
                    </m:r>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𝑼</m:t>
                        </m:r>
                      </m:e>
                      <m:sup>
                        <m:r>
                          <a:rPr lang="en-US" altLang="ko-KR" dirty="0">
                            <a:latin typeface="Cambria Math" panose="02040503050406030204" pitchFamily="18" charset="0"/>
                          </a:rPr>
                          <m:t>𝒕</m:t>
                        </m:r>
                      </m:sup>
                    </m:sSup>
                    <m:r>
                      <a:rPr lang="en-US" altLang="ko-KR" dirty="0">
                        <a:latin typeface="Cambria Math" panose="02040503050406030204" pitchFamily="18" charset="0"/>
                      </a:rPr>
                      <m:t>𝑼</m:t>
                    </m:r>
                    <m:r>
                      <a:rPr lang="en-US" altLang="ko-KR" dirty="0">
                        <a:latin typeface="Cambria Math" panose="02040503050406030204" pitchFamily="18" charset="0"/>
                      </a:rPr>
                      <m:t>=</m:t>
                    </m:r>
                    <m:r>
                      <a:rPr lang="en-US" altLang="ko-KR" dirty="0">
                        <a:latin typeface="Cambria Math" panose="02040503050406030204" pitchFamily="18" charset="0"/>
                      </a:rPr>
                      <m:t>𝑰</m:t>
                    </m:r>
                  </m:oMath>
                </a14:m>
                <a:endParaRPr lang="en-US" altLang="ko-KR" dirty="0"/>
              </a:p>
            </p:txBody>
          </p:sp>
        </mc:Choice>
        <mc:Fallback xmlns="">
          <p:sp>
            <p:nvSpPr>
              <p:cNvPr id="24"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5286031"/>
                <a:ext cx="3676910" cy="173644"/>
              </a:xfrm>
              <a:prstGeom prst="rect">
                <a:avLst/>
              </a:prstGeom>
              <a:blipFill rotWithShape="0">
                <a:blip r:embed="rId6"/>
                <a:stretch>
                  <a:fillRect l="-332" b="-51724"/>
                </a:stretch>
              </a:blipFill>
            </p:spPr>
            <p:txBody>
              <a:bodyPr/>
              <a:lstStyle/>
              <a:p>
                <a:r>
                  <a:rPr lang="en-US">
                    <a:noFill/>
                  </a:rPr>
                  <a:t> </a:t>
                </a:r>
              </a:p>
            </p:txBody>
          </p:sp>
        </mc:Fallback>
      </mc:AlternateContent>
      <p:grpSp>
        <p:nvGrpSpPr>
          <p:cNvPr id="28" name="그룹 27">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9" name="직사각형 28">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0" name="직사각형 29">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Phân tích giá trị đơn (SVD):</a:t>
              </a:r>
            </a:p>
          </p:txBody>
        </p:sp>
      </p:grpSp>
      <p:sp>
        <p:nvSpPr>
          <p:cNvPr id="31" name="직사각형 30">
            <a:extLst>
              <a:ext uri="{FF2B5EF4-FFF2-40B4-BE49-F238E27FC236}">
                <a16:creationId xmlns:a16="http://schemas.microsoft.com/office/drawing/2014/main" id="{D8BF98C4-B566-4812-B5F0-560CFBA969E7}"/>
              </a:ext>
            </a:extLst>
          </p:cNvPr>
          <p:cNvSpPr/>
          <p:nvPr/>
        </p:nvSpPr>
        <p:spPr>
          <a:xfrm>
            <a:off x="702940" y="1726450"/>
            <a:ext cx="8632825" cy="95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Một ma trận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được phân tách thành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𝑴</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𝑼𝜮𝑽𝒕</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của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𝑼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vectơ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suy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của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𝑽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vectơ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suy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6" name="그룹 15">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7" name="직사각형 1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8" name="직사각형 1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40146045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942520" y="3841961"/>
            <a:ext cx="8630827" cy="950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thấy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𝜮𝜮</a:t>
            </a:r>
            <a:r>
              <a:rPr lang="ko-KR" altLang="en-US" sz="1300" baseline="30000" dirty="0">
                <a:solidFill>
                  <a:prstClr val="black">
                    <a:lumMod val="85000"/>
                    <a:lumOff val="15000"/>
                  </a:prstClr>
                </a:solidFill>
                <a:latin typeface="SamsungOne-400" panose="020B0503030303020204" pitchFamily="34" charset="0"/>
                <a:ea typeface="SamsungOne-400" panose="020B0503030303020204" pitchFamily="34" charset="0"/>
              </a:rPr>
              <a:t>𝒕</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là một ma trận đường chéo với các phần tử bằng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𝜎𝑖</a:t>
            </a:r>
            <a:r>
              <a:rPr lang="en-US" altLang="ko-KR" sz="1300" baseline="30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Như</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vậy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𝜮𝜮</a:t>
            </a:r>
            <a:r>
              <a:rPr lang="ko-KR" altLang="en-US" sz="1300" baseline="30000" dirty="0">
                <a:solidFill>
                  <a:prstClr val="black">
                    <a:lumMod val="85000"/>
                    <a:lumOff val="15000"/>
                  </a:prstClr>
                </a:solidFill>
                <a:latin typeface="SamsungOne-400" panose="020B0503030303020204" pitchFamily="34" charset="0"/>
                <a:ea typeface="SamsungOne-400" panose="020B0503030303020204" pitchFamily="34" charset="0"/>
              </a:rPr>
              <a:t>𝒕</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tương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tự</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giá</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riêng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𝜦</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Đồng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thời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thấy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suy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𝑼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trái tương tự như ma trận vectơ riêng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𝑸</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3" name="그룹 2"/>
          <p:cNvGrpSpPr/>
          <p:nvPr/>
        </p:nvGrpSpPr>
        <p:grpSpPr>
          <a:xfrm>
            <a:off x="869950" y="2756368"/>
            <a:ext cx="6770166" cy="1146925"/>
            <a:chOff x="869950" y="2867387"/>
            <a:chExt cx="6770166" cy="1146925"/>
          </a:xfrm>
        </p:grpSpPr>
        <mc:AlternateContent xmlns:mc="http://schemas.openxmlformats.org/markup-compatibility/2006" xmlns:a14="http://schemas.microsoft.com/office/drawing/2010/main">
          <mc:Choice Requires="a14">
            <p:sp>
              <p:nvSpPr>
                <p:cNvPr id="22" name="내용 개체 틀 2">
                  <a:extLst>
                    <a:ext uri="{FF2B5EF4-FFF2-40B4-BE49-F238E27FC236}">
                      <a16:creationId xmlns:a16="http://schemas.microsoft.com/office/drawing/2014/main" id="{89475692-49FE-4DE2-BB02-797206C07618}"/>
                    </a:ext>
                  </a:extLst>
                </p:cNvPr>
                <p:cNvSpPr txBox="1">
                  <a:spLocks/>
                </p:cNvSpPr>
                <p:nvPr/>
              </p:nvSpPr>
              <p:spPr>
                <a:xfrm>
                  <a:off x="869950" y="2867387"/>
                  <a:ext cx="3392581" cy="1146925"/>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altLang="ko-KR">
                            <a:latin typeface="Cambria Math" panose="02040503050406030204" pitchFamily="18" charset="0"/>
                          </a:rPr>
                          <m:t>𝑴</m:t>
                        </m:r>
                        <m:r>
                          <a:rPr lang="en-US" altLang="ko-KR">
                            <a:latin typeface="Cambria Math" panose="02040503050406030204" pitchFamily="18" charset="0"/>
                          </a:rPr>
                          <m:t>=</m:t>
                        </m:r>
                        <m:r>
                          <a:rPr lang="en-US" altLang="ko-KR">
                            <a:latin typeface="Cambria Math" panose="02040503050406030204" pitchFamily="18" charset="0"/>
                          </a:rPr>
                          <m:t>𝑿</m:t>
                        </m:r>
                        <m:r>
                          <a:rPr lang="en-US" altLang="ko-KR">
                            <a:latin typeface="Cambria Math" panose="02040503050406030204" pitchFamily="18" charset="0"/>
                          </a:rPr>
                          <m:t> </m:t>
                        </m:r>
                        <m:sSup>
                          <m:sSupPr>
                            <m:ctrlPr>
                              <a:rPr lang="en-US" altLang="ko-KR" i="1">
                                <a:latin typeface="Cambria Math" panose="02040503050406030204" pitchFamily="18" charset="0"/>
                              </a:rPr>
                            </m:ctrlPr>
                          </m:sSupPr>
                          <m:e>
                            <m:r>
                              <a:rPr lang="en-US" altLang="ko-KR">
                                <a:latin typeface="Cambria Math" panose="02040503050406030204" pitchFamily="18" charset="0"/>
                              </a:rPr>
                              <m:t>𝑿</m:t>
                            </m:r>
                          </m:e>
                          <m:sup>
                            <m:r>
                              <a:rPr lang="en-US" altLang="ko-KR">
                                <a:latin typeface="Cambria Math" panose="02040503050406030204" pitchFamily="18" charset="0"/>
                              </a:rPr>
                              <m:t>𝒕</m:t>
                            </m:r>
                          </m:sup>
                        </m:sSup>
                        <m:r>
                          <a:rPr lang="en-US" altLang="ko-KR">
                            <a:latin typeface="Cambria Math" panose="02040503050406030204" pitchFamily="18" charset="0"/>
                          </a:rPr>
                          <m:t>=</m:t>
                        </m:r>
                        <m:r>
                          <a:rPr lang="en-US" altLang="ko-KR" dirty="0">
                            <a:latin typeface="Cambria Math" panose="02040503050406030204" pitchFamily="18" charset="0"/>
                          </a:rPr>
                          <m:t>𝑼</m:t>
                        </m:r>
                        <m:sSup>
                          <m:sSupPr>
                            <m:ctrlPr>
                              <a:rPr lang="en-US" altLang="ko-KR" i="1" dirty="0">
                                <a:latin typeface="Cambria Math" panose="02040503050406030204" pitchFamily="18" charset="0"/>
                              </a:rPr>
                            </m:ctrlPr>
                          </m:sSupPr>
                          <m:e>
                            <m:r>
                              <a:rPr lang="ko-KR" altLang="en-US" dirty="0">
                                <a:latin typeface="Cambria Math" panose="02040503050406030204" pitchFamily="18" charset="0"/>
                              </a:rPr>
                              <m:t>𝜮</m:t>
                            </m:r>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sSup>
                          <m:sSupPr>
                            <m:ctrlPr>
                              <a:rPr lang="en-US" altLang="ko-KR" i="1" dirty="0">
                                <a:latin typeface="Cambria Math" panose="02040503050406030204" pitchFamily="18" charset="0"/>
                              </a:rPr>
                            </m:ctrlPr>
                          </m:sSupPr>
                          <m:e>
                            <m:d>
                              <m:dPr>
                                <m:ctrlPr>
                                  <a:rPr lang="en-US" altLang="ko-KR" i="1" dirty="0">
                                    <a:latin typeface="Cambria Math" panose="02040503050406030204" pitchFamily="18" charset="0"/>
                                  </a:rPr>
                                </m:ctrlPr>
                              </m:dPr>
                              <m:e>
                                <m:r>
                                  <a:rPr lang="en-US" altLang="ko-KR" dirty="0">
                                    <a:latin typeface="Cambria Math" panose="02040503050406030204" pitchFamily="18" charset="0"/>
                                  </a:rPr>
                                  <m:t>𝑼</m:t>
                                </m:r>
                                <m:sSup>
                                  <m:sSupPr>
                                    <m:ctrlPr>
                                      <a:rPr lang="en-US" altLang="ko-KR" i="1" dirty="0">
                                        <a:latin typeface="Cambria Math" panose="02040503050406030204" pitchFamily="18" charset="0"/>
                                      </a:rPr>
                                    </m:ctrlPr>
                                  </m:sSupPr>
                                  <m:e>
                                    <m:r>
                                      <a:rPr lang="ko-KR" altLang="en-US" dirty="0">
                                        <a:latin typeface="Cambria Math" panose="02040503050406030204" pitchFamily="18" charset="0"/>
                                      </a:rPr>
                                      <m:t>𝜮</m:t>
                                    </m:r>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e>
                            </m:d>
                          </m:e>
                          <m:sup>
                            <m:r>
                              <a:rPr lang="en-US" altLang="ko-KR" dirty="0">
                                <a:latin typeface="Cambria Math" panose="02040503050406030204" pitchFamily="18" charset="0"/>
                              </a:rPr>
                              <m:t>𝒕</m:t>
                            </m:r>
                          </m:sup>
                        </m:sSup>
                      </m:oMath>
                    </m:oMathPara>
                  </a14:m>
                  <a:endParaRPr lang="en-US" altLang="ko-KR" dirty="0"/>
                </a:p>
                <a:p>
                  <a:pPr/>
                  <a14:m>
                    <m:oMathPara xmlns:m="http://schemas.openxmlformats.org/officeDocument/2006/math">
                      <m:oMathParaPr>
                        <m:jc m:val="centerGroup"/>
                      </m:oMathParaPr>
                      <m:oMath xmlns:m="http://schemas.openxmlformats.org/officeDocument/2006/math">
                        <m:r>
                          <a:rPr lang="en-US" altLang="ko-KR" dirty="0">
                            <a:latin typeface="Cambria Math" panose="02040503050406030204" pitchFamily="18" charset="0"/>
                          </a:rPr>
                          <m:t>                    =</m:t>
                        </m:r>
                        <m:r>
                          <a:rPr lang="en-US" altLang="ko-KR" dirty="0">
                            <a:latin typeface="Cambria Math" panose="02040503050406030204" pitchFamily="18" charset="0"/>
                          </a:rPr>
                          <m:t>𝑼</m:t>
                        </m:r>
                        <m:sSup>
                          <m:sSupPr>
                            <m:ctrlPr>
                              <a:rPr lang="en-US" altLang="ko-KR" i="1" dirty="0">
                                <a:latin typeface="Cambria Math" panose="02040503050406030204" pitchFamily="18" charset="0"/>
                              </a:rPr>
                            </m:ctrlPr>
                          </m:sSupPr>
                          <m:e>
                            <m:r>
                              <a:rPr lang="ko-KR" altLang="en-US" dirty="0">
                                <a:latin typeface="Cambria Math" panose="02040503050406030204" pitchFamily="18" charset="0"/>
                              </a:rPr>
                              <m:t>𝜮</m:t>
                            </m:r>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r>
                          <a:rPr lang="en-US" altLang="ko-KR" dirty="0">
                            <a:latin typeface="Cambria Math" panose="02040503050406030204" pitchFamily="18" charset="0"/>
                          </a:rPr>
                          <m:t> </m:t>
                        </m:r>
                        <m:r>
                          <a:rPr lang="en-US" altLang="ko-KR" dirty="0">
                            <a:latin typeface="Cambria Math" panose="02040503050406030204" pitchFamily="18" charset="0"/>
                          </a:rPr>
                          <m:t>𝑽</m:t>
                        </m:r>
                        <m:sSup>
                          <m:sSupPr>
                            <m:ctrlPr>
                              <a:rPr lang="en-US" altLang="ko-KR" i="1" dirty="0">
                                <a:latin typeface="Cambria Math" panose="02040503050406030204" pitchFamily="18" charset="0"/>
                              </a:rPr>
                            </m:ctrlPr>
                          </m:sSupPr>
                          <m:e>
                            <m:r>
                              <a:rPr lang="ko-KR" altLang="en-US" dirty="0">
                                <a:latin typeface="Cambria Math" panose="02040503050406030204" pitchFamily="18" charset="0"/>
                              </a:rPr>
                              <m:t>𝜮</m:t>
                            </m:r>
                          </m:e>
                          <m:sup>
                            <m:r>
                              <a:rPr lang="en-US" altLang="ko-KR" dirty="0">
                                <a:latin typeface="Cambria Math" panose="02040503050406030204" pitchFamily="18" charset="0"/>
                              </a:rPr>
                              <m:t>𝒕</m:t>
                            </m:r>
                          </m:sup>
                        </m:sSup>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𝑼</m:t>
                            </m:r>
                          </m:e>
                          <m:sup>
                            <m:r>
                              <a:rPr lang="en-US" altLang="ko-KR" dirty="0">
                                <a:latin typeface="Cambria Math" panose="02040503050406030204" pitchFamily="18" charset="0"/>
                              </a:rPr>
                              <m:t>𝒕</m:t>
                            </m:r>
                          </m:sup>
                        </m:sSup>
                      </m:oMath>
                    </m:oMathPara>
                  </a14:m>
                  <a:endParaRPr lang="en-US" altLang="ko-KR" dirty="0"/>
                </a:p>
                <a:p>
                  <a:pPr/>
                  <a14:m>
                    <m:oMathPara xmlns:m="http://schemas.openxmlformats.org/officeDocument/2006/math">
                      <m:oMathParaPr>
                        <m:jc m:val="centerGroup"/>
                      </m:oMathParaPr>
                      <m:oMath xmlns:m="http://schemas.openxmlformats.org/officeDocument/2006/math">
                        <m:r>
                          <a:rPr lang="en-US" altLang="ko-KR" dirty="0">
                            <a:latin typeface="Cambria Math" panose="02040503050406030204" pitchFamily="18" charset="0"/>
                          </a:rPr>
                          <m:t>                    =</m:t>
                        </m:r>
                        <m:r>
                          <a:rPr lang="en-US" altLang="ko-KR" dirty="0">
                            <a:latin typeface="Cambria Math" panose="02040503050406030204" pitchFamily="18" charset="0"/>
                          </a:rPr>
                          <m:t>𝑼</m:t>
                        </m:r>
                        <m:sSup>
                          <m:sSupPr>
                            <m:ctrlPr>
                              <a:rPr lang="en-US" altLang="ko-KR" i="1" dirty="0">
                                <a:latin typeface="Cambria Math" panose="02040503050406030204" pitchFamily="18" charset="0"/>
                              </a:rPr>
                            </m:ctrlPr>
                          </m:sSupPr>
                          <m:e>
                            <m:r>
                              <a:rPr lang="ko-KR" altLang="en-US" dirty="0">
                                <a:latin typeface="Cambria Math" panose="02040503050406030204" pitchFamily="18" charset="0"/>
                              </a:rPr>
                              <m:t>𝜮𝜮</m:t>
                            </m:r>
                          </m:e>
                          <m:sup>
                            <m:r>
                              <a:rPr lang="en-US" altLang="ko-KR" dirty="0">
                                <a:latin typeface="Cambria Math" panose="02040503050406030204" pitchFamily="18" charset="0"/>
                              </a:rPr>
                              <m:t>𝒕</m:t>
                            </m:r>
                          </m:sup>
                        </m:sSup>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𝑼</m:t>
                            </m:r>
                          </m:e>
                          <m:sup>
                            <m:r>
                              <a:rPr lang="en-US" altLang="ko-KR" dirty="0">
                                <a:latin typeface="Cambria Math" panose="02040503050406030204" pitchFamily="18" charset="0"/>
                              </a:rPr>
                              <m:t>𝒕</m:t>
                            </m:r>
                          </m:sup>
                        </m:sSup>
                      </m:oMath>
                    </m:oMathPara>
                  </a14:m>
                  <a:endParaRPr lang="en-US" altLang="ko-KR" dirty="0"/>
                </a:p>
                <a:p>
                  <a:r>
                    <a:rPr lang="en-US" altLang="ko-KR" dirty="0"/>
                    <a:t>        </a:t>
                  </a:r>
                </a:p>
              </p:txBody>
            </p:sp>
          </mc:Choice>
          <mc:Fallback xmlns="">
            <p:sp>
              <p:nvSpPr>
                <p:cNvPr id="22"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869950" y="2867387"/>
                  <a:ext cx="3392581" cy="1146925"/>
                </a:xfrm>
                <a:prstGeom prst="rect">
                  <a:avLst/>
                </a:prstGeom>
                <a:blipFill rotWithShape="0">
                  <a:blip r:embed="rId3"/>
                  <a:stretch>
                    <a:fillRect t="-195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3477408-C1FE-4853-8815-316A4B7B311C}"/>
                    </a:ext>
                  </a:extLst>
                </p:cNvPr>
                <p:cNvSpPr txBox="1"/>
                <p:nvPr/>
              </p:nvSpPr>
              <p:spPr>
                <a:xfrm>
                  <a:off x="4238047" y="3179752"/>
                  <a:ext cx="3402069" cy="423577"/>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i="0" dirty="0"/>
                    <a:t>Theo </a:t>
                  </a:r>
                  <a:r>
                    <a:rPr lang="en-US" altLang="ko-KR" i="0" dirty="0" err="1"/>
                    <a:t>tính</a:t>
                  </a:r>
                  <a:r>
                    <a:rPr lang="en-US" altLang="ko-KR" i="0" dirty="0"/>
                    <a:t> </a:t>
                  </a:r>
                  <a:r>
                    <a:rPr lang="en-US" altLang="ko-KR" i="0" dirty="0" err="1"/>
                    <a:t>trực</a:t>
                  </a:r>
                  <a:r>
                    <a:rPr lang="en-US" altLang="ko-KR" i="0" dirty="0"/>
                    <a:t> </a:t>
                  </a:r>
                  <a:r>
                    <a:rPr lang="en-US" altLang="ko-KR" i="0" dirty="0" err="1"/>
                    <a:t>giao</a:t>
                  </a:r>
                  <a:r>
                    <a:rPr lang="en-US" altLang="ko-KR" i="0" dirty="0"/>
                    <a:t> </a:t>
                  </a:r>
                  <a14:m>
                    <m:oMath xmlns:m="http://schemas.openxmlformats.org/officeDocument/2006/math">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𝑽</m:t>
                          </m:r>
                        </m:e>
                        <m:sup>
                          <m:r>
                            <a:rPr lang="en-US" altLang="ko-KR" dirty="0">
                              <a:latin typeface="Cambria Math" panose="02040503050406030204" pitchFamily="18" charset="0"/>
                            </a:rPr>
                            <m:t>𝒕</m:t>
                          </m:r>
                        </m:sup>
                      </m:sSup>
                      <m:r>
                        <a:rPr lang="en-US" altLang="ko-KR" dirty="0">
                          <a:latin typeface="Cambria Math" panose="02040503050406030204" pitchFamily="18" charset="0"/>
                        </a:rPr>
                        <m:t>𝑽</m:t>
                      </m:r>
                      <m:r>
                        <a:rPr lang="en-US" altLang="ko-KR" dirty="0">
                          <a:latin typeface="Cambria Math" panose="02040503050406030204" pitchFamily="18" charset="0"/>
                        </a:rPr>
                        <m:t>=</m:t>
                      </m:r>
                      <m:r>
                        <a:rPr lang="en-US" altLang="ko-KR" dirty="0">
                          <a:latin typeface="Cambria Math" panose="02040503050406030204" pitchFamily="18" charset="0"/>
                        </a:rPr>
                        <m:t>𝑰</m:t>
                      </m:r>
                    </m:oMath>
                  </a14:m>
                  <a:endParaRPr lang="en-US" altLang="ko-KR" dirty="0"/>
                </a:p>
              </p:txBody>
            </p:sp>
          </mc:Choice>
          <mc:Fallback xmlns="">
            <p:sp>
              <p:nvSpPr>
                <p:cNvPr id="23" name="TextBox 22">
                  <a:extLst>
                    <a:ext uri="{FF2B5EF4-FFF2-40B4-BE49-F238E27FC236}">
                      <a16:creationId xmlns:a16="http://schemas.microsoft.com/office/drawing/2014/main" id="{83477408-C1FE-4853-8815-316A4B7B311C}"/>
                    </a:ext>
                  </a:extLst>
                </p:cNvPr>
                <p:cNvSpPr txBox="1">
                  <a:spLocks noRot="1" noChangeAspect="1" noMove="1" noResize="1" noEditPoints="1" noAdjustHandles="1" noChangeArrowheads="1" noChangeShapeType="1" noTextEdit="1"/>
                </p:cNvSpPr>
                <p:nvPr/>
              </p:nvSpPr>
              <p:spPr>
                <a:xfrm>
                  <a:off x="4238047" y="3179752"/>
                  <a:ext cx="3402069" cy="423577"/>
                </a:xfrm>
                <a:prstGeom prst="rect">
                  <a:avLst/>
                </a:prstGeom>
                <a:blipFill>
                  <a:blip r:embed="rId4"/>
                  <a:stretch>
                    <a:fillRect l="-179"/>
                  </a:stretch>
                </a:blipFill>
              </p:spPr>
              <p:txBody>
                <a:bodyPr/>
                <a:lstStyle/>
                <a:p>
                  <a:r>
                    <a:rPr lang="en-US">
                      <a:noFill/>
                    </a:rPr>
                    <a:t> </a:t>
                  </a:r>
                </a:p>
              </p:txBody>
            </p:sp>
          </mc:Fallback>
        </mc:AlternateContent>
        <p:sp>
          <p:nvSpPr>
            <p:cNvPr id="2" name="오른쪽 중괄호 1"/>
            <p:cNvSpPr/>
            <p:nvPr/>
          </p:nvSpPr>
          <p:spPr>
            <a:xfrm>
              <a:off x="3926775" y="3104595"/>
              <a:ext cx="180120" cy="589024"/>
            </a:xfrm>
            <a:prstGeom prst="rightBrace">
              <a:avLst>
                <a:gd name="adj1" fmla="val 34851"/>
                <a:gd name="adj2" fmla="val 50000"/>
              </a:avLst>
            </a:prstGeom>
            <a:gradFill>
              <a:gsLst>
                <a:gs pos="100000">
                  <a:srgbClr val="FF0000"/>
                </a:gs>
                <a:gs pos="12000">
                  <a:srgbClr val="FF0000">
                    <a:alpha val="0"/>
                  </a:srgbClr>
                </a:gs>
              </a:gsLst>
              <a:lin ang="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latin typeface="SamsungOne-400" panose="020B0503030303020204" pitchFamily="34" charset="0"/>
              </a:endParaRPr>
            </a:p>
          </p:txBody>
        </p:sp>
      </p:grpSp>
      <p:grpSp>
        <p:nvGrpSpPr>
          <p:cNvPr id="25" name="그룹 24">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6" name="직사각형 25">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7" name="직사각형 26">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Mối tương quan giữa ED và SVD:</a:t>
              </a:r>
            </a:p>
          </p:txBody>
        </p:sp>
      </p:grpSp>
      <p:sp>
        <p:nvSpPr>
          <p:cNvPr id="28" name="직사각형 27">
            <a:extLst>
              <a:ext uri="{FF2B5EF4-FFF2-40B4-BE49-F238E27FC236}">
                <a16:creationId xmlns:a16="http://schemas.microsoft.com/office/drawing/2014/main" id="{D8BF98C4-B566-4812-B5F0-560CFBA969E7}"/>
              </a:ext>
            </a:extLst>
          </p:cNvPr>
          <p:cNvSpPr/>
          <p:nvPr/>
        </p:nvSpPr>
        <p:spPr>
          <a:xfrm>
            <a:off x="702940" y="172645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a:spcAft>
                <a:spcPts val="800"/>
              </a:spcAft>
              <a:buClr>
                <a:srgbClr val="193EB0"/>
              </a:buClr>
            </a:pP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1)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Nếu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𝑿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một ma trận được cấu thành từ các điểm được chuẩn hóa, chúng ta có thể áp dụng </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SVD: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𝑿</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𝑼𝜮𝑽𝒕</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a:spcAft>
                <a:spcPts val="800"/>
              </a:spcAft>
              <a:buClr>
                <a:srgbClr val="193EB0"/>
              </a:buCl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2) Sử dụng dạng đã phân tích, chúng ta có thể biểu thị ma trận hiệp phương sai như sau:</a:t>
            </a:r>
          </a:p>
        </p:txBody>
      </p:sp>
      <p:grpSp>
        <p:nvGrpSpPr>
          <p:cNvPr id="14" name="그룹 13">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7" name="직사각형 16">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8" name="직사각형 17">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479554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0" name="표 19">
                <a:extLst>
                  <a:ext uri="{FF2B5EF4-FFF2-40B4-BE49-F238E27FC236}">
                    <a16:creationId xmlns:a16="http://schemas.microsoft.com/office/drawing/2014/main" id="{9BC73974-AB15-47C1-84F9-60BC476EF34E}"/>
                  </a:ext>
                </a:extLst>
              </p:cNvPr>
              <p:cNvGraphicFramePr>
                <a:graphicFrameLocks noGrp="1"/>
              </p:cNvGraphicFramePr>
              <p:nvPr>
                <p:extLst>
                  <p:ext uri="{D42A27DB-BD31-4B8C-83A1-F6EECF244321}">
                    <p14:modId xmlns:p14="http://schemas.microsoft.com/office/powerpoint/2010/main" val="2923332366"/>
                  </p:ext>
                </p:extLst>
              </p:nvPr>
            </p:nvGraphicFramePr>
            <p:xfrm>
              <a:off x="872897" y="2123743"/>
              <a:ext cx="8471128" cy="1483360"/>
            </p:xfrm>
            <a:graphic>
              <a:graphicData uri="http://schemas.openxmlformats.org/drawingml/2006/table">
                <a:tbl>
                  <a:tblPr firstRow="1" bandRow="1">
                    <a:tableStyleId>{5940675A-B579-460E-94D1-54222C63F5DA}</a:tableStyleId>
                  </a:tblPr>
                  <a:tblGrid>
                    <a:gridCol w="4235564">
                      <a:extLst>
                        <a:ext uri="{9D8B030D-6E8A-4147-A177-3AD203B41FA5}">
                          <a16:colId xmlns:a16="http://schemas.microsoft.com/office/drawing/2014/main" val="4276537738"/>
                        </a:ext>
                      </a:extLst>
                    </a:gridCol>
                    <a:gridCol w="4235564">
                      <a:extLst>
                        <a:ext uri="{9D8B030D-6E8A-4147-A177-3AD203B41FA5}">
                          <a16:colId xmlns:a16="http://schemas.microsoft.com/office/drawing/2014/main" val="1999146806"/>
                        </a:ext>
                      </a:extLst>
                    </a:gridCol>
                  </a:tblGrid>
                  <a:tr h="370840">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ED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SVD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20829006"/>
                      </a:ext>
                    </a:extLst>
                  </a:tr>
                  <a:tr h="370840">
                    <a:tc>
                      <a:txBody>
                        <a:bodyPr/>
                        <a:lstStyle/>
                        <a:p>
                          <a:pPr algn="ctr" latinLnBrk="1"/>
                          <a14:m>
                            <m:oMathPara xmlns:m="http://schemas.openxmlformats.org/officeDocument/2006/math">
                              <m:oMathParaPr>
                                <m:jc m:val="centerGroup"/>
                              </m:oMathParaPr>
                              <m:oMath xmlns:m="http://schemas.openxmlformats.org/officeDocument/2006/math">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sSup>
                                  <m:sSup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pPr>
                                  <m:e>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e>
                                  <m:sup>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𝒕</m:t>
                                    </m:r>
                                  </m:sup>
                                </m:sSup>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m:t>
                                </m:r>
                                <m:r>
                                  <a:rPr lang="en-US" altLang="ko-KR" sz="1300" b="0" kern="1200" dirty="0" smtClean="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𝑸</m:t>
                                </m:r>
                                <m:r>
                                  <a:rPr lang="en-US" altLang="ko-KR" sz="1300" b="0" kern="1200" dirty="0" smtClean="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 </m:t>
                                </m:r>
                                <m:r>
                                  <a:rPr lang="ko-KR" altLang="en-US" sz="1300" b="0" kern="1200" dirty="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𝜦</m:t>
                                </m:r>
                                <m:r>
                                  <a:rPr lang="en-US" altLang="ko-KR" sz="1300" b="0" kern="1200" dirty="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 </m:t>
                                </m:r>
                                <m:sSup>
                                  <m:sSupPr>
                                    <m:ctrlPr>
                                      <a:rPr lang="en-US" altLang="ko-KR" sz="1300" b="0" i="1" kern="1200" dirty="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ctrlPr>
                                  </m:sSupPr>
                                  <m:e>
                                    <m:r>
                                      <a:rPr lang="en-US" altLang="ko-KR" sz="1300" b="0" kern="1200" dirty="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𝑸</m:t>
                                    </m:r>
                                  </m:e>
                                  <m:sup>
                                    <m:r>
                                      <a:rPr lang="en-US" altLang="ko-KR" sz="1300" b="0" kern="1200" dirty="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𝒕</m:t>
                                    </m:r>
                                  </m:sup>
                                </m:sSup>
                              </m:oMath>
                            </m:oMathPara>
                          </a14:m>
                          <a:endParaRPr lang="ko-KR" altLang="en-US" sz="1300" b="0" kern="1200" dirty="0">
                            <a:ln>
                              <a:solidFill>
                                <a:schemeClr val="accent1">
                                  <a:alpha val="0"/>
                                </a:schemeClr>
                              </a:solidFill>
                            </a:ln>
                            <a:solidFill>
                              <a:srgbClr val="193EB0"/>
                            </a:solidFill>
                            <a:latin typeface="SamsungOne-400" panose="020B0503030303020204" pitchFamily="34" charset="0"/>
                            <a:ea typeface="SamsungOne-400" panose="020B050303030302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sSup>
                                  <m:sSupPr>
                                    <m:ctrlPr>
                                      <a:rPr lang="en-US" altLang="ko-KR" sz="1300" b="0" i="1"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pPr>
                                  <m:e>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e>
                                  <m:sup>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𝒕</m:t>
                                    </m:r>
                                  </m:sup>
                                </m:sSup>
                                <m: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m:t>
                                </m:r>
                                <m:r>
                                  <a:rPr lang="en-US" altLang="ko-KR" sz="1300" b="0" kern="1200" dirty="0" smtClean="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𝑼</m:t>
                                </m:r>
                                <m:sSup>
                                  <m:sSupPr>
                                    <m:ctrlPr>
                                      <a:rPr lang="en-US" altLang="ko-KR" sz="1300" b="0" i="1"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ctrlPr>
                                  </m:sSupPr>
                                  <m:e>
                                    <m:r>
                                      <a:rPr lang="ko-KR" altLang="en-US"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𝜮𝜮</m:t>
                                    </m:r>
                                  </m:e>
                                  <m:sup>
                                    <m:r>
                                      <a:rPr lang="en-US" altLang="ko-KR"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𝒕</m:t>
                                    </m:r>
                                  </m:sup>
                                </m:sSup>
                                <m:sSup>
                                  <m:sSupPr>
                                    <m:ctrlPr>
                                      <a:rPr lang="en-US" altLang="ko-KR" sz="1300" b="0" i="1"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ctrlPr>
                                  </m:sSupPr>
                                  <m:e>
                                    <m:r>
                                      <a:rPr lang="en-US" altLang="ko-KR"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𝑼</m:t>
                                    </m:r>
                                  </m:e>
                                  <m:sup>
                                    <m:r>
                                      <a:rPr lang="en-US" altLang="ko-KR"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𝒕</m:t>
                                    </m:r>
                                  </m:sup>
                                </m:sSup>
                              </m:oMath>
                            </m:oMathPara>
                          </a14:m>
                          <a:endParaRPr lang="ko-KR" altLang="en-US" sz="1300" b="0" kern="1200" dirty="0">
                            <a:ln>
                              <a:solidFill>
                                <a:schemeClr val="accent1">
                                  <a:alpha val="0"/>
                                </a:schemeClr>
                              </a:solidFill>
                            </a:ln>
                            <a:solidFill>
                              <a:srgbClr val="FF0000"/>
                            </a:solidFill>
                            <a:latin typeface="SamsungOne-400" panose="020B0503030303020204" pitchFamily="34" charset="0"/>
                            <a:ea typeface="SamsungOne-400" panose="020B050303030302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72836261"/>
                      </a:ext>
                    </a:extLst>
                  </a:tr>
                  <a:tr h="370840">
                    <a:tc gridSpan="2">
                      <a:txBody>
                        <a:bodyPr/>
                        <a:lstStyle/>
                        <a:p>
                          <a:pPr algn="ctr" latinLnBrk="1"/>
                          <a14:m>
                            <m:oMathPara xmlns:m="http://schemas.openxmlformats.org/officeDocument/2006/math">
                              <m:oMathParaPr>
                                <m:jc m:val="centerGroup"/>
                              </m:oMathParaPr>
                              <m:oMath xmlns:m="http://schemas.openxmlformats.org/officeDocument/2006/math">
                                <m:r>
                                  <a:rPr lang="en-US" altLang="ko-KR" sz="1300" b="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r>
                                  <a:rPr lang="en-US" altLang="ko-KR" sz="1300" b="0" kern="1200" dirty="0" smtClean="0">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 </m:t>
                                </m:r>
                                <m:r>
                                  <a:rPr lang="ko-KR" altLang="en-US" sz="1300" b="0" kern="1200" dirty="0" smtClean="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𝜦</m:t>
                                </m:r>
                                <m:r>
                                  <a:rPr lang="en-US" altLang="ko-KR" sz="1300" b="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m:t>
                                </m:r>
                                <m:sSup>
                                  <m:sSupPr>
                                    <m:ctrlPr>
                                      <a:rPr lang="en-US" altLang="ko-KR" sz="1300" b="0" i="1" kern="1200" dirty="0" smtClean="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ctrlPr>
                                  </m:sSupPr>
                                  <m:e>
                                    <m:r>
                                      <a:rPr lang="ko-KR" altLang="en-US"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𝜮𝜮</m:t>
                                    </m:r>
                                  </m:e>
                                  <m:sup>
                                    <m:r>
                                      <a:rPr lang="en-US" altLang="ko-KR" sz="1300" b="0" kern="1200" dirty="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𝒕</m:t>
                                    </m:r>
                                  </m:sup>
                                </m:sSup>
                              </m:oMath>
                            </m:oMathPara>
                          </a14:m>
                          <a:endParaRPr lang="ko-KR" altLang="en-US" sz="1300" b="0" kern="1200" dirty="0">
                            <a:solidFill>
                              <a:srgbClr val="FF0000"/>
                            </a:solidFill>
                            <a:latin typeface="SamsungOne-400" panose="020B0503030303020204" pitchFamily="34" charset="0"/>
                            <a:ea typeface="SamsungOne-400" panose="020B050303030302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algn="ctr" latinLnBrk="1"/>
                          <a:endParaRPr lang="ko-KR" altLang="en-US" sz="2400" dirty="0"/>
                        </a:p>
                      </a:txBody>
                      <a:tcPr/>
                    </a:tc>
                    <a:extLst>
                      <a:ext uri="{0D108BD9-81ED-4DB2-BD59-A6C34878D82A}">
                        <a16:rowId xmlns:a16="http://schemas.microsoft.com/office/drawing/2014/main" val="2258324241"/>
                      </a:ext>
                    </a:extLst>
                  </a:tr>
                  <a:tr h="370840">
                    <a:tc gridSpan="2">
                      <a:txBody>
                        <a:bodyPr/>
                        <a:lstStyle/>
                        <a:p>
                          <a:pPr algn="ctr" latinLnBrk="1"/>
                          <a14:m>
                            <m:oMathPara xmlns:m="http://schemas.openxmlformats.org/officeDocument/2006/math">
                              <m:oMathParaPr>
                                <m:jc m:val="centerGroup"/>
                              </m:oMathParaPr>
                              <m:oMath xmlns:m="http://schemas.openxmlformats.org/officeDocument/2006/math">
                                <m:r>
                                  <a:rPr lang="en-US" altLang="ko-KR" sz="1300" b="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r>
                                  <a:rPr lang="en-US" altLang="ko-KR" sz="1300" b="0" kern="1200" dirty="0" smtClean="0">
                                    <a:ln>
                                      <a:solidFill>
                                        <a:schemeClr val="accent1">
                                          <a:alpha val="0"/>
                                        </a:schemeClr>
                                      </a:solidFill>
                                    </a:ln>
                                    <a:solidFill>
                                      <a:srgbClr val="193EB0"/>
                                    </a:solidFill>
                                    <a:latin typeface="Cambria Math" panose="02040503050406030204" pitchFamily="18" charset="0"/>
                                    <a:ea typeface="SamsungOne-400" panose="020B0503030303020204" pitchFamily="34" charset="0"/>
                                    <a:cs typeface="Times New Roman" panose="02020603050405020304" pitchFamily="18" charset="0"/>
                                  </a:rPr>
                                  <m:t>𝑸</m:t>
                                </m:r>
                                <m:r>
                                  <a:rPr lang="en-US" altLang="ko-KR" sz="1300" b="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m:t>
                                </m:r>
                                <m:r>
                                  <a:rPr lang="en-US" altLang="ko-KR" sz="1300" b="0" kern="1200" dirty="0" smtClean="0">
                                    <a:ln>
                                      <a:solidFill>
                                        <a:schemeClr val="accent1">
                                          <a:alpha val="0"/>
                                        </a:schemeClr>
                                      </a:solidFill>
                                    </a:ln>
                                    <a:solidFill>
                                      <a:srgbClr val="FF0000"/>
                                    </a:solidFill>
                                    <a:latin typeface="Cambria Math" panose="02040503050406030204" pitchFamily="18" charset="0"/>
                                    <a:ea typeface="SamsungOne-400" panose="020B0503030303020204" pitchFamily="34" charset="0"/>
                                    <a:cs typeface="Times New Roman" panose="02020603050405020304" pitchFamily="18" charset="0"/>
                                  </a:rPr>
                                  <m:t>𝑼</m:t>
                                </m:r>
                              </m:oMath>
                            </m:oMathPara>
                          </a14:m>
                          <a:endParaRPr lang="ko-KR" altLang="en-US" sz="1300" b="0" kern="1200" dirty="0">
                            <a:ln>
                              <a:solidFill>
                                <a:schemeClr val="accent1">
                                  <a:alpha val="0"/>
                                </a:schemeClr>
                              </a:solidFill>
                            </a:ln>
                            <a:solidFill>
                              <a:srgbClr val="FF0000"/>
                            </a:solidFill>
                            <a:latin typeface="SamsungOne-400" panose="020B0503030303020204" pitchFamily="34" charset="0"/>
                            <a:ea typeface="SamsungOne-400" panose="020B050303030302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algn="ctr" latinLnBrk="1"/>
                          <a:endParaRPr lang="ko-KR" altLang="en-US" sz="2400" dirty="0"/>
                        </a:p>
                      </a:txBody>
                      <a:tcPr/>
                    </a:tc>
                    <a:extLst>
                      <a:ext uri="{0D108BD9-81ED-4DB2-BD59-A6C34878D82A}">
                        <a16:rowId xmlns:a16="http://schemas.microsoft.com/office/drawing/2014/main" val="1935588005"/>
                      </a:ext>
                    </a:extLst>
                  </a:tr>
                </a:tbl>
              </a:graphicData>
            </a:graphic>
          </p:graphicFrame>
        </mc:Choice>
        <mc:Fallback xmlns="">
          <p:graphicFrame>
            <p:nvGraphicFramePr>
              <p:cNvPr id="20" name="표 19">
                <a:extLst>
                  <a:ext uri="{FF2B5EF4-FFF2-40B4-BE49-F238E27FC236}">
                    <a16:creationId xmlns="" xmlns:a16="http://schemas.microsoft.com/office/drawing/2014/main" xmlns:a14="http://schemas.microsoft.com/office/drawing/2010/main" id="{9BC73974-AB15-47C1-84F9-60BC476EF34E}"/>
                  </a:ext>
                </a:extLst>
              </p:cNvPr>
              <p:cNvGraphicFramePr>
                <a:graphicFrameLocks noGrp="1"/>
              </p:cNvGraphicFramePr>
              <p:nvPr>
                <p:extLst>
                  <p:ext uri="{D42A27DB-BD31-4B8C-83A1-F6EECF244321}">
                    <p14:modId xmlns:p14="http://schemas.microsoft.com/office/powerpoint/2010/main" val="2923332366"/>
                  </p:ext>
                </p:extLst>
              </p:nvPr>
            </p:nvGraphicFramePr>
            <p:xfrm>
              <a:off x="872897" y="2123743"/>
              <a:ext cx="8471128" cy="1483360"/>
            </p:xfrm>
            <a:graphic>
              <a:graphicData uri="http://schemas.openxmlformats.org/drawingml/2006/table">
                <a:tbl>
                  <a:tblPr firstRow="1" bandRow="1">
                    <a:tableStyleId>{5940675A-B579-460E-94D1-54222C63F5DA}</a:tableStyleId>
                  </a:tblPr>
                  <a:tblGrid>
                    <a:gridCol w="4235564">
                      <a:extLst>
                        <a:ext uri="{9D8B030D-6E8A-4147-A177-3AD203B41FA5}">
                          <a16:colId xmlns="" xmlns:a16="http://schemas.microsoft.com/office/drawing/2014/main" xmlns:a14="http://schemas.microsoft.com/office/drawing/2010/main" val="4276537738"/>
                        </a:ext>
                      </a:extLst>
                    </a:gridCol>
                    <a:gridCol w="4235564">
                      <a:extLst>
                        <a:ext uri="{9D8B030D-6E8A-4147-A177-3AD203B41FA5}">
                          <a16:colId xmlns="" xmlns:a16="http://schemas.microsoft.com/office/drawing/2014/main" xmlns:a14="http://schemas.microsoft.com/office/drawing/2010/main" val="1999146806"/>
                        </a:ext>
                      </a:extLst>
                    </a:gridCol>
                  </a:tblGrid>
                  <a:tr h="370840">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rPr>
                            <a:t>ED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rPr>
                            <a:t>SVD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xmlns:a14="http://schemas.microsoft.com/office/drawing/2010/main" val="3920829006"/>
                      </a:ext>
                    </a:extLst>
                  </a:tr>
                  <a:tr h="370840">
                    <a:tc>
                      <a:txBody>
                        <a:bodyPr/>
                        <a:lstStyle/>
                        <a:p>
                          <a:endParaRPr lang="ko-K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rotWithShape="0">
                          <a:blip r:embed="rId3"/>
                          <a:stretch>
                            <a:fillRect t="-101639" r="-100144" b="-201639"/>
                          </a:stretch>
                        </a:blipFill>
                      </a:tcPr>
                    </a:tc>
                    <a:tc>
                      <a:txBody>
                        <a:bodyPr/>
                        <a:lstStyle/>
                        <a:p>
                          <a:endParaRPr lang="ko-K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rotWithShape="0">
                          <a:blip r:embed="rId3"/>
                          <a:stretch>
                            <a:fillRect l="-100000" t="-101639" r="-144" b="-201639"/>
                          </a:stretch>
                        </a:blipFill>
                      </a:tcPr>
                    </a:tc>
                    <a:extLst>
                      <a:ext uri="{0D108BD9-81ED-4DB2-BD59-A6C34878D82A}">
                        <a16:rowId xmlns="" xmlns:a16="http://schemas.microsoft.com/office/drawing/2014/main" xmlns:a14="http://schemas.microsoft.com/office/drawing/2010/main" val="572836261"/>
                      </a:ext>
                    </a:extLst>
                  </a:tr>
                  <a:tr h="370840">
                    <a:tc gridSpan="2">
                      <a:txBody>
                        <a:bodyPr/>
                        <a:lstStyle/>
                        <a:p>
                          <a:endParaRPr lang="ko-K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rotWithShape="0">
                          <a:blip r:embed="rId3"/>
                          <a:stretch>
                            <a:fillRect t="-201639" r="-72" b="-101639"/>
                          </a:stretch>
                        </a:blipFill>
                      </a:tcPr>
                    </a:tc>
                    <a:tc hMerge="1">
                      <a:txBody>
                        <a:bodyPr/>
                        <a:lstStyle/>
                        <a:p>
                          <a:pPr algn="ctr" latinLnBrk="1"/>
                          <a:endParaRPr lang="ko-KR" altLang="en-US" sz="2400" dirty="0"/>
                        </a:p>
                      </a:txBody>
                      <a:tcPr/>
                    </a:tc>
                    <a:extLst>
                      <a:ext uri="{0D108BD9-81ED-4DB2-BD59-A6C34878D82A}">
                        <a16:rowId xmlns="" xmlns:a16="http://schemas.microsoft.com/office/drawing/2014/main" xmlns:a14="http://schemas.microsoft.com/office/drawing/2010/main" val="2258324241"/>
                      </a:ext>
                    </a:extLst>
                  </a:tr>
                  <a:tr h="370840">
                    <a:tc gridSpan="2">
                      <a:txBody>
                        <a:bodyPr/>
                        <a:lstStyle/>
                        <a:p>
                          <a:endParaRPr lang="ko-K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rotWithShape="0">
                          <a:blip r:embed="rId3"/>
                          <a:stretch>
                            <a:fillRect t="-301639" r="-72" b="-1639"/>
                          </a:stretch>
                        </a:blipFill>
                      </a:tcPr>
                    </a:tc>
                    <a:tc hMerge="1">
                      <a:txBody>
                        <a:bodyPr/>
                        <a:lstStyle/>
                        <a:p>
                          <a:pPr algn="ctr" latinLnBrk="1"/>
                          <a:endParaRPr lang="ko-KR" altLang="en-US" sz="2400" dirty="0"/>
                        </a:p>
                      </a:txBody>
                      <a:tcPr/>
                    </a:tc>
                    <a:extLst>
                      <a:ext uri="{0D108BD9-81ED-4DB2-BD59-A6C34878D82A}">
                        <a16:rowId xmlns="" xmlns:a16="http://schemas.microsoft.com/office/drawing/2014/main" xmlns:a14="http://schemas.microsoft.com/office/drawing/2010/main" val="1935588005"/>
                      </a:ext>
                    </a:extLst>
                  </a:tr>
                </a:tbl>
              </a:graphicData>
            </a:graphic>
          </p:graphicFrame>
        </mc:Fallback>
      </mc:AlternateContent>
      <p:grpSp>
        <p:nvGrpSpPr>
          <p:cNvPr id="16" name="그룹 1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1" name="직사각형 2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2" name="직사각형 2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Mối tương quan giữa ED và SVD:</a:t>
              </a:r>
            </a:p>
          </p:txBody>
        </p:sp>
      </p:grpSp>
      <p:sp>
        <p:nvSpPr>
          <p:cNvPr id="23" name="직사각형 22">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Hãy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tổng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hợp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bảng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sau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2" name="그룹 11">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4" name="직사각형 1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7" name="직사각형 16">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40601186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0" name="표 19">
                <a:extLst>
                  <a:ext uri="{FF2B5EF4-FFF2-40B4-BE49-F238E27FC236}">
                    <a16:creationId xmlns:a16="http://schemas.microsoft.com/office/drawing/2014/main" id="{804C3A18-B8D3-4950-80E2-6EAEC07CD7C6}"/>
                  </a:ext>
                </a:extLst>
              </p:cNvPr>
              <p:cNvGraphicFramePr>
                <a:graphicFrameLocks noGrp="1"/>
              </p:cNvGraphicFramePr>
              <p:nvPr>
                <p:extLst>
                  <p:ext uri="{D42A27DB-BD31-4B8C-83A1-F6EECF244321}">
                    <p14:modId xmlns:p14="http://schemas.microsoft.com/office/powerpoint/2010/main" val="216759178"/>
                  </p:ext>
                </p:extLst>
              </p:nvPr>
            </p:nvGraphicFramePr>
            <p:xfrm>
              <a:off x="730265" y="2675135"/>
              <a:ext cx="8466350" cy="2206840"/>
            </p:xfrm>
            <a:graphic>
              <a:graphicData uri="http://schemas.openxmlformats.org/drawingml/2006/table">
                <a:tbl>
                  <a:tblPr firstRow="1" bandRow="1">
                    <a:tableStyleId>{5940675A-B579-460E-94D1-54222C63F5DA}</a:tableStyleId>
                  </a:tblPr>
                  <a:tblGrid>
                    <a:gridCol w="1938930">
                      <a:extLst>
                        <a:ext uri="{9D8B030D-6E8A-4147-A177-3AD203B41FA5}">
                          <a16:colId xmlns:a16="http://schemas.microsoft.com/office/drawing/2014/main" val="4276537738"/>
                        </a:ext>
                      </a:extLst>
                    </a:gridCol>
                    <a:gridCol w="3186766">
                      <a:extLst>
                        <a:ext uri="{9D8B030D-6E8A-4147-A177-3AD203B41FA5}">
                          <a16:colId xmlns:a16="http://schemas.microsoft.com/office/drawing/2014/main" val="2687656530"/>
                        </a:ext>
                      </a:extLst>
                    </a:gridCol>
                    <a:gridCol w="3340654">
                      <a:extLst>
                        <a:ext uri="{9D8B030D-6E8A-4147-A177-3AD203B41FA5}">
                          <a16:colId xmlns:a16="http://schemas.microsoft.com/office/drawing/2014/main" val="1999146806"/>
                        </a:ext>
                      </a:extLst>
                    </a:gridCol>
                  </a:tblGrid>
                  <a:tr h="370840">
                    <a:tc>
                      <a:txBody>
                        <a:bodyPr/>
                        <a:lstStyle/>
                        <a:p>
                          <a:pPr marL="0" algn="ctr" defTabSz="914400" rtl="0" eaLnBrk="1" latinLnBrk="1" hangingPunct="1"/>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ED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SVD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20829006"/>
                      </a:ext>
                    </a:extLst>
                  </a:tr>
                  <a:tr h="612000">
                    <a:tc>
                      <a:txBody>
                        <a:bodyPr/>
                        <a:lstStyle/>
                        <a:p>
                          <a:pPr marL="0" algn="ctr" defTabSz="914400" rtl="0" eaLnBrk="1" latinLnBrk="1" hangingPunct="1"/>
                          <a:r>
                            <a:rPr lang="vi-VN"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Đối tượng phân tích</a:t>
                          </a: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vi-VN"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Ma trận hiệp phương sai </a:t>
                          </a:r>
                          <a14:m>
                            <m:oMath xmlns:m="http://schemas.openxmlformats.org/officeDocument/2006/math">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sSup>
                                <m:sSup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pPr>
                                <m:e>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e>
                                <m:sup>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𝒕</m:t>
                                  </m:r>
                                </m:sup>
                              </m:sSup>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300" b="0" i="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Ma trận dữ liệu</a:t>
                          </a:r>
                          <a14:m>
                            <m:oMath xmlns:m="http://schemas.openxmlformats.org/officeDocument/2006/math">
                              <m:r>
                                <a:rPr lang="en-US" altLang="ko-KR" sz="1300" b="0" i="0" kern="1200" baseline="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𝑿</m:t>
                              </m:r>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72836261"/>
                      </a:ext>
                    </a:extLst>
                  </a:tr>
                  <a:tr h="612000">
                    <a:tc>
                      <a:txBody>
                        <a:bodyPr/>
                        <a:lstStyle/>
                        <a:p>
                          <a:pPr marL="0" algn="ctr" defTabSz="914400" rtl="0" eaLnBrk="1" latinLnBrk="1" hangingPunct="1"/>
                          <a14:m>
                            <m:oMathPara xmlns:m="http://schemas.openxmlformats.org/officeDocument/2006/math">
                              <m:oMathParaPr>
                                <m:jc m:val="centerGroup"/>
                              </m:oMathParaPr>
                              <m:oMath xmlns:m="http://schemas.openxmlformats.org/officeDocument/2006/math">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𝑷𝑪𝒔</m:t>
                                </m:r>
                              </m:oMath>
                            </m:oMathPara>
                          </a14:m>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Các</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cột</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của</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14:m>
                            <m:oMath xmlns:m="http://schemas.openxmlformats.org/officeDocument/2006/math">
                              <m: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𝑸</m:t>
                              </m:r>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ma</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trận</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3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Các</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cột</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của</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14:m>
                            <m:oMath xmlns:m="http://schemas.openxmlformats.org/officeDocument/2006/math">
                              <m:r>
                                <a:rPr lang="en-US" altLang="ko-KR" sz="1300" b="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𝑼</m:t>
                              </m:r>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ma</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trận</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47256858"/>
                      </a:ext>
                    </a:extLst>
                  </a:tr>
                  <a:tr h="612000">
                    <a:tc>
                      <a:txBody>
                        <a:bodyPr/>
                        <a:lstStyle/>
                        <a:p>
                          <a:pPr marL="0" algn="ctr" defTabSz="914400" rtl="0" eaLnBrk="1" latinLnBrk="1" hangingPunct="1"/>
                          <a14:m>
                            <m:oMath xmlns:m="http://schemas.openxmlformats.org/officeDocument/2006/math">
                              <m:sSubSup>
                                <m:sSubSup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bSupPr>
                                <m:e>
                                  <m:r>
                                    <a:rPr lang="ko-KR" altLang="en-US"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𝝈</m:t>
                                  </m:r>
                                </m:e>
                                <m:sub>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𝒊</m:t>
                                  </m:r>
                                </m:sub>
                                <m:sup>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𝟐</m:t>
                                  </m:r>
                                </m:sup>
                              </m:sSubSup>
                            </m:oMath>
                          </a14:m>
                          <a:r>
                            <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hoặc </a:t>
                          </a:r>
                          <a14:m>
                            <m:oMath xmlns:m="http://schemas.openxmlformats.org/officeDocument/2006/math">
                              <m:sSub>
                                <m:sSub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bPr>
                                <m:e>
                                  <m:r>
                                    <a:rPr lang="ko-KR" altLang="en-US"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𝝈</m:t>
                                  </m:r>
                                </m:e>
                                <m:sub>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𝒊</m:t>
                                  </m:r>
                                </m:sub>
                              </m:sSub>
                            </m:oMath>
                          </a14:m>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Các</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phần</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tử</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trên</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đường</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chéo</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của</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ma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trận</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14:m>
                            <m:oMath xmlns:m="http://schemas.openxmlformats.org/officeDocument/2006/math">
                              <m:r>
                                <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𝜦</m:t>
                              </m:r>
                              <m:r>
                                <a:rPr lang="en-US" altLang="ko-KR" sz="1300" b="0" i="0" kern="1200" dirty="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  </m:t>
                              </m:r>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là </a:t>
                          </a:r>
                          <a14:m>
                            <m:oMath xmlns:m="http://schemas.openxmlformats.org/officeDocument/2006/math">
                              <m:sSubSup>
                                <m:sSubSup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bSupPr>
                                <m:e>
                                  <m:r>
                                    <a:rPr lang="ko-KR" altLang="en-US"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𝝈</m:t>
                                  </m:r>
                                </m:e>
                                <m:sub>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𝒊</m:t>
                                  </m:r>
                                </m:sub>
                                <m:sup>
                                  <m:r>
                                    <a:rPr lang="en-US" altLang="ko-KR" sz="1300" b="0" kern="120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𝟐</m:t>
                                  </m:r>
                                </m:sup>
                              </m:sSubSup>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latinLnBrk="1"/>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Các</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phần</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tử</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trên</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đường</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chéo</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của</a:t>
                          </a:r>
                          <a:r>
                            <a:rPr lang="en-US" altLang="ko-KR" sz="1300" b="0" kern="1200" baseline="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ma </a:t>
                          </a:r>
                          <a:r>
                            <a:rPr lang="en-US" altLang="ko-KR" sz="1300" b="0" kern="1200" baseline="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trận</a:t>
                          </a:r>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a:t>
                          </a:r>
                          <a14:m>
                            <m:oMath xmlns:m="http://schemas.openxmlformats.org/officeDocument/2006/math">
                              <m:r>
                                <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𝜮</m:t>
                              </m:r>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 là </a:t>
                          </a:r>
                          <a14:m>
                            <m:oMath xmlns:m="http://schemas.openxmlformats.org/officeDocument/2006/math">
                              <m:sSub>
                                <m:sSubPr>
                                  <m:ctrlPr>
                                    <a:rPr lang="en-US" altLang="ko-KR" sz="1300" b="0" i="1"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ctrlPr>
                                </m:sSubPr>
                                <m:e>
                                  <m:r>
                                    <a:rPr lang="ko-KR" altLang="en-US"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𝝈</m:t>
                                  </m:r>
                                </m:e>
                                <m:sub>
                                  <m:r>
                                    <a:rPr lang="en-US" altLang="ko-KR" sz="1300" b="0" kern="1200" smtClean="0">
                                      <a:gradFill>
                                        <a:gsLst>
                                          <a:gs pos="0">
                                            <a:schemeClr val="tx1">
                                              <a:lumMod val="85000"/>
                                              <a:lumOff val="15000"/>
                                            </a:schemeClr>
                                          </a:gs>
                                          <a:gs pos="100000">
                                            <a:schemeClr val="tx1">
                                              <a:lumMod val="85000"/>
                                              <a:lumOff val="15000"/>
                                            </a:schemeClr>
                                          </a:gs>
                                        </a:gsLst>
                                        <a:lin ang="5400000" scaled="1"/>
                                      </a:gradFill>
                                      <a:latin typeface="Cambria Math" panose="02040503050406030204" pitchFamily="18" charset="0"/>
                                      <a:ea typeface="SamsungOne-400" panose="020B0503030303020204" pitchFamily="34" charset="0"/>
                                      <a:cs typeface="Times New Roman" panose="02020603050405020304" pitchFamily="18" charset="0"/>
                                    </a:rPr>
                                    <m:t>𝒊</m:t>
                                  </m:r>
                                </m:sub>
                              </m:sSub>
                            </m:oMath>
                          </a14:m>
                          <a:r>
                            <a:rPr lang="en-US" altLang="ko-KR"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rPr>
                            <a:t>.</a:t>
                          </a:r>
                          <a:endParaRPr lang="ko-KR" altLang="en-US" sz="13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SamsungOne-400" panose="020B05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18766808"/>
                      </a:ext>
                    </a:extLst>
                  </a:tr>
                </a:tbl>
              </a:graphicData>
            </a:graphic>
          </p:graphicFrame>
        </mc:Choice>
        <mc:Fallback xmlns="">
          <p:graphicFrame>
            <p:nvGraphicFramePr>
              <p:cNvPr id="20" name="표 19">
                <a:extLst>
                  <a:ext uri="{FF2B5EF4-FFF2-40B4-BE49-F238E27FC236}">
                    <a16:creationId xmlns:a16="http://schemas.microsoft.com/office/drawing/2014/main" id="{804C3A18-B8D3-4950-80E2-6EAEC07CD7C6}"/>
                  </a:ext>
                </a:extLst>
              </p:cNvPr>
              <p:cNvGraphicFramePr>
                <a:graphicFrameLocks noGrp="1"/>
              </p:cNvGraphicFramePr>
              <p:nvPr>
                <p:extLst>
                  <p:ext uri="{D42A27DB-BD31-4B8C-83A1-F6EECF244321}">
                    <p14:modId xmlns:p14="http://schemas.microsoft.com/office/powerpoint/2010/main" val="216759178"/>
                  </p:ext>
                </p:extLst>
              </p:nvPr>
            </p:nvGraphicFramePr>
            <p:xfrm>
              <a:off x="730265" y="2675135"/>
              <a:ext cx="8466350" cy="2206840"/>
            </p:xfrm>
            <a:graphic>
              <a:graphicData uri="http://schemas.openxmlformats.org/drawingml/2006/table">
                <a:tbl>
                  <a:tblPr firstRow="1" bandRow="1">
                    <a:tableStyleId>{5940675A-B579-460E-94D1-54222C63F5DA}</a:tableStyleId>
                  </a:tblPr>
                  <a:tblGrid>
                    <a:gridCol w="1938930">
                      <a:extLst>
                        <a:ext uri="{9D8B030D-6E8A-4147-A177-3AD203B41FA5}">
                          <a16:colId xmlns:a16="http://schemas.microsoft.com/office/drawing/2014/main" val="4276537738"/>
                        </a:ext>
                      </a:extLst>
                    </a:gridCol>
                    <a:gridCol w="3186766">
                      <a:extLst>
                        <a:ext uri="{9D8B030D-6E8A-4147-A177-3AD203B41FA5}">
                          <a16:colId xmlns:a16="http://schemas.microsoft.com/office/drawing/2014/main" val="2687656530"/>
                        </a:ext>
                      </a:extLst>
                    </a:gridCol>
                    <a:gridCol w="3340654">
                      <a:extLst>
                        <a:ext uri="{9D8B030D-6E8A-4147-A177-3AD203B41FA5}">
                          <a16:colId xmlns:a16="http://schemas.microsoft.com/office/drawing/2014/main" val="1999146806"/>
                        </a:ext>
                      </a:extLst>
                    </a:gridCol>
                  </a:tblGrid>
                  <a:tr h="370840">
                    <a:tc>
                      <a:txBody>
                        <a:bodyPr/>
                        <a:lstStyle/>
                        <a:p>
                          <a:pPr marL="0" algn="ctr" defTabSz="914400" rtl="0" eaLnBrk="1" latinLnBrk="1" hangingPunct="1"/>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rPr>
                            <a:t>ED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en-US" altLang="ko-KR"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rPr>
                            <a:t>SVD</a:t>
                          </a:r>
                          <a:endParaRPr lang="ko-KR" altLang="en-US" sz="1400" b="0" kern="1200" dirty="0">
                            <a:gradFill>
                              <a:gsLst>
                                <a:gs pos="0">
                                  <a:schemeClr val="tx1">
                                    <a:lumMod val="85000"/>
                                    <a:lumOff val="15000"/>
                                  </a:schemeClr>
                                </a:gs>
                                <a:gs pos="100000">
                                  <a:schemeClr val="tx1">
                                    <a:lumMod val="85000"/>
                                    <a:lumOff val="15000"/>
                                  </a:schemeClr>
                                </a:gs>
                              </a:gsLst>
                              <a:lin ang="5400000" scaled="1"/>
                            </a:gradFill>
                            <a:latin typeface="SamsungOne 700" panose="020B0803030303020204" pitchFamily="34" charset="0"/>
                            <a:ea typeface="SamsungOne 700" panose="020B0803030303020204" pitchFamily="34" charset="0"/>
                            <a:cs typeface="Times New Roman" panose="02020603050405020304" pitchFamily="18"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20829006"/>
                      </a:ext>
                    </a:extLst>
                  </a:tr>
                  <a:tr h="612000">
                    <a:tc>
                      <a:txBody>
                        <a:bodyPr/>
                        <a:lstStyle/>
                        <a:p>
                          <a:pPr marL="0" algn="ctr" defTabSz="914400" rtl="0" eaLnBrk="1" latinLnBrk="1" hangingPunct="1"/>
                          <a:r>
                            <a:rPr lang="vi-VN" altLang="ko-KR" sz="1300" b="0" kern="1200" dirty="0" smtClean="0">
                              <a:gradFill>
                                <a:gsLst>
                                  <a:gs pos="0">
                                    <a:schemeClr val="tx1">
                                      <a:lumMod val="85000"/>
                                      <a:lumOff val="15000"/>
                                    </a:schemeClr>
                                  </a:gs>
                                  <a:gs pos="100000">
                                    <a:schemeClr val="tx1">
                                      <a:lumMod val="85000"/>
                                      <a:lumOff val="15000"/>
                                    </a:schemeClr>
                                  </a:gs>
                                </a:gsLst>
                                <a:lin ang="5400000" scaled="1"/>
                              </a:gradFill>
                              <a:latin typeface="SamsungOne 400" panose="020B0503030303020204" pitchFamily="34" charset="0"/>
                              <a:ea typeface="SamsungOne 400" panose="020B0503030303020204" pitchFamily="34" charset="0"/>
                              <a:cs typeface="Times New Roman" panose="02020603050405020304" pitchFamily="18" charset="0"/>
                            </a:rPr>
                            <a:t>Đối tượng phân tích</a:t>
                          </a:r>
                          <a:endParaRPr lang="vi-VN" altLang="ko-KR" sz="1300" b="0" kern="1200" dirty="0">
                            <a:gradFill>
                              <a:gsLst>
                                <a:gs pos="0">
                                  <a:schemeClr val="tx1">
                                    <a:lumMod val="85000"/>
                                    <a:lumOff val="15000"/>
                                  </a:schemeClr>
                                </a:gs>
                                <a:gs pos="100000">
                                  <a:schemeClr val="tx1">
                                    <a:lumMod val="85000"/>
                                    <a:lumOff val="15000"/>
                                  </a:schemeClr>
                                </a:gs>
                              </a:gsLst>
                              <a:lin ang="5400000" scaled="1"/>
                            </a:gradFill>
                            <a:latin typeface="SamsungOne 400" panose="020B0503030303020204" pitchFamily="34" charset="0"/>
                            <a:ea typeface="SamsungOne 400" panose="020B0503030303020204" pitchFamily="34" charset="0"/>
                            <a:cs typeface="Times New Roman" panose="02020603050405020304" pitchFamily="18"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60687" t="-61386" r="-104771" b="-200000"/>
                          </a:stretch>
                        </a:blip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153650" t="-61386" r="-182" b="-200000"/>
                          </a:stretch>
                        </a:blipFill>
                      </a:tcPr>
                    </a:tc>
                    <a:extLst>
                      <a:ext uri="{0D108BD9-81ED-4DB2-BD59-A6C34878D82A}">
                        <a16:rowId xmlns:a16="http://schemas.microsoft.com/office/drawing/2014/main" val="572836261"/>
                      </a:ext>
                    </a:extLst>
                  </a:tr>
                  <a:tr h="612000">
                    <a:tc>
                      <a:txBody>
                        <a:bodyPr/>
                        <a:lstStyle/>
                        <a:p>
                          <a:endParaRPr lang="en-US"/>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t="-163000" r="-337421" b="-102000"/>
                          </a:stretch>
                        </a:blip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60687" t="-163000" r="-104771" b="-102000"/>
                          </a:stretch>
                        </a:blip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153650" t="-163000" r="-182" b="-102000"/>
                          </a:stretch>
                        </a:blipFill>
                      </a:tcPr>
                    </a:tc>
                    <a:extLst>
                      <a:ext uri="{0D108BD9-81ED-4DB2-BD59-A6C34878D82A}">
                        <a16:rowId xmlns:a16="http://schemas.microsoft.com/office/drawing/2014/main" val="3247256858"/>
                      </a:ext>
                    </a:extLst>
                  </a:tr>
                  <a:tr h="612000">
                    <a:tc>
                      <a:txBody>
                        <a:bodyPr/>
                        <a:lstStyle/>
                        <a:p>
                          <a:endParaRPr lang="en-US"/>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t="-260396" r="-337421" b="-990"/>
                          </a:stretch>
                        </a:blip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60687" t="-260396" r="-104771" b="-990"/>
                          </a:stretch>
                        </a:blipFill>
                      </a:tcPr>
                    </a:tc>
                    <a:tc>
                      <a:txBody>
                        <a:bodyPr/>
                        <a:lstStyle/>
                        <a:p>
                          <a:endParaRPr lang="en-US"/>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blipFill>
                          <a:blip r:embed="rId3"/>
                          <a:stretch>
                            <a:fillRect l="-153650" t="-260396" r="-182" b="-990"/>
                          </a:stretch>
                        </a:blipFill>
                      </a:tcPr>
                    </a:tc>
                    <a:extLst>
                      <a:ext uri="{0D108BD9-81ED-4DB2-BD59-A6C34878D82A}">
                        <a16:rowId xmlns:a16="http://schemas.microsoft.com/office/drawing/2014/main" val="3818766808"/>
                      </a:ext>
                    </a:extLst>
                  </a:tr>
                </a:tbl>
              </a:graphicData>
            </a:graphic>
          </p:graphicFrame>
        </mc:Fallback>
      </mc:AlternateContent>
      <p:sp>
        <p:nvSpPr>
          <p:cNvPr id="15" name="직사각형 14">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tích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thành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phần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chính</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16" name="그룹 15">
            <a:extLst>
              <a:ext uri="{FF2B5EF4-FFF2-40B4-BE49-F238E27FC236}">
                <a16:creationId xmlns:a16="http://schemas.microsoft.com/office/drawing/2014/main" id="{D15585C6-1FC8-4615-9C4A-E22A876A6B6D}"/>
              </a:ext>
            </a:extLst>
          </p:cNvPr>
          <p:cNvGrpSpPr/>
          <p:nvPr/>
        </p:nvGrpSpPr>
        <p:grpSpPr>
          <a:xfrm>
            <a:off x="559817" y="1902381"/>
            <a:ext cx="8783192" cy="200055"/>
            <a:chOff x="559817" y="2136914"/>
            <a:chExt cx="8783192" cy="200055"/>
          </a:xfrm>
        </p:grpSpPr>
        <p:sp>
          <p:nvSpPr>
            <p:cNvPr id="21" name="직사각형 20">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2" name="직사각형 21">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toán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các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thành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phần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chính</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3" name="직사각형 22">
            <a:extLst>
              <a:ext uri="{FF2B5EF4-FFF2-40B4-BE49-F238E27FC236}">
                <a16:creationId xmlns:a16="http://schemas.microsoft.com/office/drawing/2014/main" id="{D8BF98C4-B566-4812-B5F0-560CFBA969E7}"/>
              </a:ext>
            </a:extLst>
          </p:cNvPr>
          <p:cNvSpPr/>
          <p:nvPr/>
        </p:nvSpPr>
        <p:spPr>
          <a:xfrm>
            <a:off x="702940" y="2216055"/>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Cuối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cùng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hãy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tổng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hợp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PCA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theo</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dạng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phân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tích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ma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p>
        </p:txBody>
      </p:sp>
      <p:grpSp>
        <p:nvGrpSpPr>
          <p:cNvPr id="13" name="그룹 12">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14" name="직사각형 13">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4.1.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ko-KR" altLang="en-US" dirty="0">
                <a:solidFill>
                  <a:schemeClr val="bg1"/>
                </a:solidFill>
                <a:latin typeface="iCiel Samsung Sharp Sans Medium" pitchFamily="2" charset="0"/>
                <a:ea typeface="SamsungSharpSans-Medium" pitchFamily="2" charset="0"/>
                <a:cs typeface="iCiel Samsung Sharp Sans Medium" pitchFamily="2" charset="0"/>
              </a:endParaRPr>
            </a:p>
          </p:txBody>
        </p:sp>
        <p:sp>
          <p:nvSpPr>
            <p:cNvPr id="17" name="직사각형 16">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488579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989683" y="2748696"/>
            <a:ext cx="7994177" cy="2468204"/>
            <a:chOff x="989683" y="2748696"/>
            <a:chExt cx="7994177" cy="2468204"/>
          </a:xfrm>
        </p:grpSpPr>
        <p:sp>
          <p:nvSpPr>
            <p:cNvPr id="15" name="직사각형 133">
              <a:extLst>
                <a:ext uri="{FF2B5EF4-FFF2-40B4-BE49-F238E27FC236}">
                  <a16:creationId xmlns:a16="http://schemas.microsoft.com/office/drawing/2014/main" id="{551F01E8-8777-4A7B-AD71-63E7C805C68C}"/>
                </a:ext>
              </a:extLst>
            </p:cNvPr>
            <p:cNvSpPr/>
            <p:nvPr/>
          </p:nvSpPr>
          <p:spPr>
            <a:xfrm>
              <a:off x="989683" y="3133792"/>
              <a:ext cx="7994177" cy="984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063" fontAlgn="base" latinLnBrk="1">
                <a:spcBef>
                  <a:spcPct val="0"/>
                </a:spcBef>
                <a:spcAft>
                  <a:spcPct val="0"/>
                </a:spcAft>
                <a:defRPr/>
              </a:pPr>
              <a:r>
                <a:rPr kumimoji="1" lang="vi-VN"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Mô hình nhân tố tuyến tính để giảm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số</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chiều</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dữ</a:t>
              </a:r>
              <a:r>
                <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rPr>
                <a:t> </a:t>
              </a:r>
              <a:r>
                <a:rPr kumimoji="1" lang="en-US" altLang="ko-KR" sz="3200" dirty="0" err="1">
                  <a:solidFill>
                    <a:prstClr val="black"/>
                  </a:solidFill>
                  <a:latin typeface="iCiel Samsung Sharp Sans Bold" pitchFamily="2" charset="0"/>
                  <a:ea typeface="맑은 고딕" panose="020B0503020000020004" pitchFamily="50" charset="-127"/>
                  <a:cs typeface="iCiel Samsung Sharp Sans Bold" pitchFamily="2" charset="0"/>
                </a:rPr>
                <a:t>liệu</a:t>
              </a:r>
              <a:endParaRPr kumimoji="1" lang="en-US" altLang="ko-KR" sz="3200" dirty="0">
                <a:solidFill>
                  <a:prstClr val="black"/>
                </a:solidFill>
                <a:latin typeface="iCiel Samsung Sharp Sans Bold" pitchFamily="2" charset="0"/>
                <a:ea typeface="맑은 고딕" panose="020B0503020000020004" pitchFamily="50" charset="-127"/>
                <a:cs typeface="iCiel Samsung Sharp Sans Bold" pitchFamily="2" charset="0"/>
              </a:endParaRPr>
            </a:p>
          </p:txBody>
        </p:sp>
        <p:sp>
          <p:nvSpPr>
            <p:cNvPr id="16" name="직사각형 133">
              <a:extLst>
                <a:ext uri="{FF2B5EF4-FFF2-40B4-BE49-F238E27FC236}">
                  <a16:creationId xmlns:a16="http://schemas.microsoft.com/office/drawing/2014/main" id="{F30E60FD-5340-4E90-99F1-BB9E55EB305D}"/>
                </a:ext>
              </a:extLst>
            </p:cNvPr>
            <p:cNvSpPr/>
            <p:nvPr/>
          </p:nvSpPr>
          <p:spPr>
            <a:xfrm>
              <a:off x="989683" y="2748696"/>
              <a:ext cx="5477955" cy="307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fontAlgn="base" latinLnBrk="1">
                <a:spcBef>
                  <a:spcPct val="0"/>
                </a:spcBef>
                <a:spcAft>
                  <a:spcPct val="0"/>
                </a:spcAft>
                <a:defRPr/>
              </a:pPr>
              <a:r>
                <a:rPr kumimoji="1" lang="en-US" altLang="ko-KR" sz="1999" dirty="0" err="1">
                  <a:solidFill>
                    <a:prstClr val="white">
                      <a:lumMod val="50000"/>
                    </a:prstClr>
                  </a:solidFill>
                  <a:latin typeface="iCiel Samsung Sharp Sans Bold" pitchFamily="2" charset="0"/>
                  <a:ea typeface="iCiel Samsung Sharp Sans Bold" pitchFamily="2" charset="0"/>
                  <a:cs typeface="iCiel Samsung Sharp Sans Bold" pitchFamily="2" charset="0"/>
                </a:rPr>
                <a:t>Bài</a:t>
              </a:r>
              <a:r>
                <a:rPr kumimoji="1" lang="en-US" altLang="ko-KR" sz="1999" dirty="0">
                  <a:solidFill>
                    <a:prstClr val="white">
                      <a:lumMod val="50000"/>
                    </a:prstClr>
                  </a:solidFill>
                  <a:latin typeface="iCiel Samsung Sharp Sans Bold" pitchFamily="2" charset="0"/>
                  <a:ea typeface="iCiel Samsung Sharp Sans Bold" pitchFamily="2" charset="0"/>
                  <a:cs typeface="iCiel Samsung Sharp Sans Bold" pitchFamily="2" charset="0"/>
                </a:rPr>
                <a:t> 4. </a:t>
              </a:r>
              <a:endParaRPr kumimoji="1" lang="en-US" altLang="ko-KR" sz="5398" dirty="0">
                <a:solidFill>
                  <a:prstClr val="white">
                    <a:lumMod val="50000"/>
                  </a:prstClr>
                </a:solidFill>
                <a:latin typeface="iCiel Samsung Sharp Sans Bold" pitchFamily="2" charset="0"/>
                <a:ea typeface="iCiel Samsung Sharp Sans Bold" pitchFamily="2" charset="0"/>
                <a:cs typeface="iCiel Samsung Sharp Sans Bold" pitchFamily="2" charset="0"/>
              </a:endParaRPr>
            </a:p>
          </p:txBody>
        </p:sp>
        <p:grpSp>
          <p:nvGrpSpPr>
            <p:cNvPr id="17" name="그룹 16">
              <a:extLst>
                <a:ext uri="{FF2B5EF4-FFF2-40B4-BE49-F238E27FC236}">
                  <a16:creationId xmlns:a16="http://schemas.microsoft.com/office/drawing/2014/main" id="{78C7822F-4A92-4B26-8069-24743E91C31D}"/>
                </a:ext>
              </a:extLst>
            </p:cNvPr>
            <p:cNvGrpSpPr/>
            <p:nvPr/>
          </p:nvGrpSpPr>
          <p:grpSpPr>
            <a:xfrm>
              <a:off x="1051307" y="4509120"/>
              <a:ext cx="5700472" cy="707780"/>
              <a:chOff x="1051307" y="4065033"/>
              <a:chExt cx="5700472" cy="707780"/>
            </a:xfrm>
          </p:grpSpPr>
          <p:sp>
            <p:nvSpPr>
              <p:cNvPr id="18" name="직사각형 17">
                <a:extLst>
                  <a:ext uri="{FF2B5EF4-FFF2-40B4-BE49-F238E27FC236}">
                    <a16:creationId xmlns:a16="http://schemas.microsoft.com/office/drawing/2014/main" id="{8CEA84EE-1CFD-4B57-A1C8-06A1AB4ACA44}"/>
                  </a:ext>
                </a:extLst>
              </p:cNvPr>
              <p:cNvSpPr/>
              <p:nvPr/>
            </p:nvSpPr>
            <p:spPr>
              <a:xfrm>
                <a:off x="1234128" y="4066226"/>
                <a:ext cx="5517651" cy="27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4.1.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Phân</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tích</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thành</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phần</a:t>
                </a:r>
                <a:r>
                  <a:rPr kumimoji="1" lang="en-US" altLang="ko-KR" sz="1799" dirty="0">
                    <a:solidFill>
                      <a:prstClr val="white">
                        <a:lumMod val="65000"/>
                      </a:prstClr>
                    </a:solidFill>
                    <a:latin typeface="SamsungOne-400" panose="020B0503030303020204" pitchFamily="34" charset="0"/>
                    <a:ea typeface="SamsungOne-400" panose="020B0503030303020204" pitchFamily="34" charset="0"/>
                  </a:rPr>
                  <a:t> </a:t>
                </a:r>
                <a:r>
                  <a:rPr kumimoji="1" lang="en-US" altLang="ko-KR" sz="1799" dirty="0" err="1">
                    <a:solidFill>
                      <a:prstClr val="white">
                        <a:lumMod val="65000"/>
                      </a:prstClr>
                    </a:solidFill>
                    <a:latin typeface="SamsungOne-400" panose="020B0503030303020204" pitchFamily="34" charset="0"/>
                    <a:ea typeface="SamsungOne-400" panose="020B0503030303020204" pitchFamily="34" charset="0"/>
                  </a:rPr>
                  <a:t>chính</a:t>
                </a:r>
                <a:endParaRPr kumimoji="1" lang="ko-KR" altLang="en-US" sz="1799" dirty="0">
                  <a:solidFill>
                    <a:prstClr val="white">
                      <a:lumMod val="65000"/>
                    </a:prstClr>
                  </a:solidFill>
                  <a:latin typeface="SamsungOne-400" panose="020B0503030303020204" pitchFamily="34" charset="0"/>
                  <a:ea typeface="SamsungOne-400" panose="020B0503030303020204" pitchFamily="34" charset="0"/>
                </a:endParaRPr>
              </a:p>
            </p:txBody>
          </p:sp>
          <p:sp>
            <p:nvSpPr>
              <p:cNvPr id="19" name="직사각형 18">
                <a:extLst>
                  <a:ext uri="{FF2B5EF4-FFF2-40B4-BE49-F238E27FC236}">
                    <a16:creationId xmlns:a16="http://schemas.microsoft.com/office/drawing/2014/main" id="{490AEC04-CD1D-4B88-858B-CBB56559D797}"/>
                  </a:ext>
                </a:extLst>
              </p:cNvPr>
              <p:cNvSpPr/>
              <p:nvPr/>
            </p:nvSpPr>
            <p:spPr>
              <a:xfrm>
                <a:off x="1051307" y="4065033"/>
                <a:ext cx="35988" cy="2519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sp>
            <p:nvSpPr>
              <p:cNvPr id="22" name="직사각형 21">
                <a:extLst>
                  <a:ext uri="{FF2B5EF4-FFF2-40B4-BE49-F238E27FC236}">
                    <a16:creationId xmlns:a16="http://schemas.microsoft.com/office/drawing/2014/main" id="{475B5DE5-347D-4119-80E7-2377740127D9}"/>
                  </a:ext>
                </a:extLst>
              </p:cNvPr>
              <p:cNvSpPr/>
              <p:nvPr/>
            </p:nvSpPr>
            <p:spPr>
              <a:xfrm>
                <a:off x="1234128" y="4495903"/>
                <a:ext cx="5517651" cy="27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126" fontAlgn="base" latinLnBrk="1">
                  <a:spcBef>
                    <a:spcPct val="0"/>
                  </a:spcBef>
                  <a:spcAft>
                    <a:spcPts val="600"/>
                  </a:spcAft>
                  <a:defRPr/>
                </a:pP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4.2.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Ứng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dụng</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của</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các</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thành</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phần</a:t>
                </a:r>
                <a:r>
                  <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rPr>
                  <a:t> </a:t>
                </a:r>
                <a:r>
                  <a:rPr kumimoji="1" lang="en-US" altLang="ko-KR" sz="1799" dirty="0" err="1">
                    <a:solidFill>
                      <a:prstClr val="black">
                        <a:lumMod val="75000"/>
                        <a:lumOff val="25000"/>
                      </a:prstClr>
                    </a:solidFill>
                    <a:latin typeface="SamsungOne-700" panose="020B0803030303020204" pitchFamily="34" charset="0"/>
                    <a:ea typeface="SamsungOne-700" panose="020B0803030303020204" pitchFamily="34" charset="0"/>
                  </a:rPr>
                  <a:t>chính</a:t>
                </a:r>
                <a:endParaRPr kumimoji="1" lang="en-US" altLang="ko-KR" sz="1799" dirty="0">
                  <a:solidFill>
                    <a:prstClr val="black">
                      <a:lumMod val="75000"/>
                      <a:lumOff val="25000"/>
                    </a:prstClr>
                  </a:solidFill>
                  <a:latin typeface="SamsungOne-700" panose="020B0803030303020204" pitchFamily="34" charset="0"/>
                  <a:ea typeface="SamsungOne-700" panose="020B0803030303020204" pitchFamily="34" charset="0"/>
                </a:endParaRPr>
              </a:p>
            </p:txBody>
          </p:sp>
          <p:sp>
            <p:nvSpPr>
              <p:cNvPr id="23" name="직사각형 22">
                <a:extLst>
                  <a:ext uri="{FF2B5EF4-FFF2-40B4-BE49-F238E27FC236}">
                    <a16:creationId xmlns:a16="http://schemas.microsoft.com/office/drawing/2014/main" id="{42D16157-71AB-4EEC-81F2-DE5463F000C0}"/>
                  </a:ext>
                </a:extLst>
              </p:cNvPr>
              <p:cNvSpPr/>
              <p:nvPr/>
            </p:nvSpPr>
            <p:spPr>
              <a:xfrm>
                <a:off x="1051307" y="4494729"/>
                <a:ext cx="35988" cy="251919"/>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base" latinLnBrk="1">
                  <a:spcBef>
                    <a:spcPct val="0"/>
                  </a:spcBef>
                  <a:spcAft>
                    <a:spcPct val="0"/>
                  </a:spcAft>
                </a:pPr>
                <a:endParaRPr kumimoji="1" lang="ko-KR" altLang="en-US" sz="2799" dirty="0">
                  <a:solidFill>
                    <a:srgbClr val="1429A0"/>
                  </a:solidFill>
                  <a:latin typeface="SamsungOne-400" panose="020B0503030303020204" pitchFamily="34" charset="0"/>
                  <a:ea typeface="맑은 고딕" panose="020B0503020000020004" pitchFamily="50" charset="-127"/>
                </a:endParaRPr>
              </a:p>
            </p:txBody>
          </p:sp>
        </p:grpSp>
      </p:grpSp>
    </p:spTree>
    <p:extLst>
      <p:ext uri="{BB962C8B-B14F-4D97-AF65-F5344CB8AC3E}">
        <p14:creationId xmlns:p14="http://schemas.microsoft.com/office/powerpoint/2010/main" val="25840227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712182" y="3420391"/>
            <a:ext cx="8630827" cy="648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Các PC được sắp xếp theo phương sai:</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Vì vậy, chúng tôi có thể giảm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chiều</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 bắt đầu từ PC cuối cùng,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𝑞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&lt;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𝑘</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mc:AlternateContent xmlns:mc="http://schemas.openxmlformats.org/markup-compatibility/2006" xmlns:a14="http://schemas.microsoft.com/office/drawing/2010/main">
        <mc:Choice Requires="a14">
          <p:sp>
            <p:nvSpPr>
              <p:cNvPr id="20" name="내용 개체 틀 2">
                <a:extLst>
                  <a:ext uri="{FF2B5EF4-FFF2-40B4-BE49-F238E27FC236}">
                    <a16:creationId xmlns:a16="http://schemas.microsoft.com/office/drawing/2014/main" id="{89475692-49FE-4DE2-BB02-797206C07618}"/>
                  </a:ext>
                </a:extLst>
              </p:cNvPr>
              <p:cNvSpPr txBox="1">
                <a:spLocks/>
              </p:cNvSpPr>
              <p:nvPr/>
            </p:nvSpPr>
            <p:spPr>
              <a:xfrm>
                <a:off x="869950" y="2924944"/>
                <a:ext cx="3650617" cy="378002"/>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𝑋</m:t>
                          </m:r>
                        </m:e>
                        <m:sub>
                          <m:r>
                            <a:rPr lang="en-US" altLang="ko-KR">
                              <a:latin typeface="Cambria Math" panose="02040503050406030204" pitchFamily="18" charset="0"/>
                            </a:rPr>
                            <m:t>𝑖</m:t>
                          </m:r>
                        </m:sub>
                      </m:sSub>
                      <m:r>
                        <a:rPr lang="en-US" altLang="ko-KR">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1,</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1</m:t>
                          </m:r>
                        </m:sub>
                      </m:sSub>
                      <m:r>
                        <a:rPr lang="en-US" altLang="ko-KR">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2,</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2</m:t>
                          </m:r>
                        </m:sub>
                      </m:sSub>
                      <m:r>
                        <a:rPr lang="en-US" altLang="ko-KR">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𝑘</m:t>
                          </m:r>
                          <m:r>
                            <a:rPr lang="en-US" altLang="ko-KR" dirty="0">
                              <a:latin typeface="Cambria Math" panose="02040503050406030204" pitchFamily="18" charset="0"/>
                            </a:rPr>
                            <m:t>,</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𝑘</m:t>
                          </m:r>
                        </m:sub>
                      </m:sSub>
                    </m:oMath>
                  </m:oMathPara>
                </a14:m>
                <a:endParaRPr lang="en-US" altLang="ko-KR" dirty="0"/>
              </a:p>
            </p:txBody>
          </p:sp>
        </mc:Choice>
        <mc:Fallback xmlns="">
          <p:sp>
            <p:nvSpPr>
              <p:cNvPr id="20" name="내용 개체 틀 2">
                <a:extLst>
                  <a:ext uri="{FF2B5EF4-FFF2-40B4-BE49-F238E27FC236}">
                    <a16:creationId xmlns:a16="http://schemas.microsoft.com/office/drawing/2014/main" xmlns=""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869950" y="2924944"/>
                <a:ext cx="3650617" cy="37800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내용 개체 틀 2">
                <a:extLst>
                  <a:ext uri="{FF2B5EF4-FFF2-40B4-BE49-F238E27FC236}">
                    <a16:creationId xmlns:a16="http://schemas.microsoft.com/office/drawing/2014/main" id="{89475692-49FE-4DE2-BB02-797206C07618}"/>
                  </a:ext>
                </a:extLst>
              </p:cNvPr>
              <p:cNvSpPr txBox="1">
                <a:spLocks/>
              </p:cNvSpPr>
              <p:nvPr/>
            </p:nvSpPr>
            <p:spPr>
              <a:xfrm>
                <a:off x="869950" y="3971461"/>
                <a:ext cx="3650617" cy="537659"/>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𝑋</m:t>
                          </m:r>
                        </m:e>
                        <m:sub>
                          <m:r>
                            <a:rPr lang="en-US" altLang="ko-KR">
                              <a:latin typeface="Cambria Math" panose="02040503050406030204" pitchFamily="18" charset="0"/>
                            </a:rPr>
                            <m:t>𝑖</m:t>
                          </m:r>
                        </m:sub>
                      </m:sSub>
                      <m:r>
                        <a:rPr lang="en-US" altLang="ko-KR" dirty="0" smtClean="0">
                          <a:solidFill>
                            <a:srgbClr val="FF0000"/>
                          </a:solidFill>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1,</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1</m:t>
                          </m:r>
                        </m:sub>
                      </m:sSub>
                      <m:r>
                        <a:rPr lang="en-US" altLang="ko-KR">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2,</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2</m:t>
                          </m:r>
                        </m:sub>
                      </m:sSub>
                      <m:r>
                        <a:rPr lang="en-US" altLang="ko-KR">
                          <a:latin typeface="Cambria Math" panose="02040503050406030204" pitchFamily="18" charset="0"/>
                        </a:rPr>
                        <m:t>+…+</m:t>
                      </m:r>
                      <m:sSub>
                        <m:sSubPr>
                          <m:ctrlPr>
                            <a:rPr lang="en-US" altLang="ko-KR" i="1" dirty="0">
                              <a:latin typeface="Cambria Math" panose="02040503050406030204" pitchFamily="18" charset="0"/>
                            </a:rPr>
                          </m:ctrlPr>
                        </m:sSubPr>
                        <m:e>
                          <m:r>
                            <a:rPr lang="ko-KR" altLang="en-US" dirty="0">
                              <a:latin typeface="Cambria Math" panose="02040503050406030204" pitchFamily="18" charset="0"/>
                            </a:rPr>
                            <m:t>𝛽</m:t>
                          </m:r>
                        </m:e>
                        <m:sub>
                          <m:r>
                            <a:rPr lang="en-US" altLang="ko-KR" dirty="0">
                              <a:latin typeface="Cambria Math" panose="02040503050406030204" pitchFamily="18" charset="0"/>
                            </a:rPr>
                            <m:t>𝑞</m:t>
                          </m:r>
                          <m:r>
                            <a:rPr lang="en-US" altLang="ko-KR" dirty="0">
                              <a:latin typeface="Cambria Math" panose="02040503050406030204" pitchFamily="18" charset="0"/>
                            </a:rPr>
                            <m:t>,</m:t>
                          </m:r>
                          <m:r>
                            <a:rPr lang="en-US" altLang="ko-KR" dirty="0">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𝑞</m:t>
                          </m:r>
                        </m:sub>
                      </m:sSub>
                    </m:oMath>
                  </m:oMathPara>
                </a14:m>
                <a:endParaRPr lang="en-US" altLang="ko-KR" dirty="0"/>
              </a:p>
            </p:txBody>
          </p:sp>
        </mc:Choice>
        <mc:Fallback xmlns="">
          <p:sp>
            <p:nvSpPr>
              <p:cNvPr id="21" name="내용 개체 틀 2">
                <a:extLst>
                  <a:ext uri="{FF2B5EF4-FFF2-40B4-BE49-F238E27FC236}">
                    <a16:creationId xmlns:a16="http://schemas.microsoft.com/office/drawing/2014/main" xmlns="" xmlns:a14="http://schemas.microsoft.com/office/drawing/2010/main" id="{89475692-49FE-4DE2-BB02-797206C07618}"/>
                  </a:ext>
                </a:extLst>
              </p:cNvPr>
              <p:cNvSpPr txBox="1">
                <a:spLocks noRot="1" noChangeAspect="1" noMove="1" noResize="1" noEditPoints="1" noAdjustHandles="1" noChangeArrowheads="1" noChangeShapeType="1" noTextEdit="1"/>
              </p:cNvSpPr>
              <p:nvPr/>
            </p:nvSpPr>
            <p:spPr>
              <a:xfrm>
                <a:off x="869950" y="3971461"/>
                <a:ext cx="3650617" cy="53765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내용 개체 틀 2">
                <a:extLst>
                  <a:ext uri="{FF2B5EF4-FFF2-40B4-BE49-F238E27FC236}">
                    <a16:creationId xmlns:a16="http://schemas.microsoft.com/office/drawing/2014/main" id="{89475692-49FE-4DE2-BB02-797206C07618}"/>
                  </a:ext>
                </a:extLst>
              </p:cNvPr>
              <p:cNvSpPr txBox="1">
                <a:spLocks/>
              </p:cNvSpPr>
              <p:nvPr/>
            </p:nvSpPr>
            <p:spPr>
              <a:xfrm>
                <a:off x="3583260" y="3356992"/>
                <a:ext cx="2254077" cy="465088"/>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1</m:t>
                          </m:r>
                        </m:sub>
                        <m:sup>
                          <m:r>
                            <a:rPr lang="en-US" altLang="ko-KR">
                              <a:latin typeface="Cambria Math" panose="02040503050406030204" pitchFamily="18" charset="0"/>
                            </a:rPr>
                            <m:t>2</m:t>
                          </m:r>
                        </m:sup>
                      </m:sSubSup>
                      <m:r>
                        <a:rPr lang="en-US" altLang="ko-KR">
                          <a:latin typeface="Cambria Math" panose="02040503050406030204" pitchFamily="18" charset="0"/>
                        </a:rPr>
                        <m:t>&gt;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2</m:t>
                          </m:r>
                        </m:sub>
                        <m:sup>
                          <m:r>
                            <a:rPr lang="en-US" altLang="ko-KR">
                              <a:latin typeface="Cambria Math" panose="02040503050406030204" pitchFamily="18" charset="0"/>
                            </a:rPr>
                            <m:t>2</m:t>
                          </m:r>
                        </m:sup>
                      </m:sSubSup>
                      <m:r>
                        <a:rPr lang="en-US" altLang="ko-KR">
                          <a:latin typeface="Cambria Math" panose="02040503050406030204" pitchFamily="18" charset="0"/>
                        </a:rPr>
                        <m:t>&gt;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3</m:t>
                          </m:r>
                        </m:sub>
                        <m:sup>
                          <m:r>
                            <a:rPr lang="en-US" altLang="ko-KR">
                              <a:latin typeface="Cambria Math" panose="02040503050406030204" pitchFamily="18" charset="0"/>
                            </a:rPr>
                            <m:t>2</m:t>
                          </m:r>
                        </m:sup>
                      </m:sSubSup>
                      <m:r>
                        <a:rPr lang="en-US" altLang="ko-KR">
                          <a:latin typeface="Cambria Math" panose="02040503050406030204" pitchFamily="18" charset="0"/>
                        </a:rPr>
                        <m:t>&gt;…&gt;</m:t>
                      </m:r>
                      <m:sSubSup>
                        <m:sSubSupPr>
                          <m:ctrlPr>
                            <a:rPr lang="en-US" altLang="ko-KR" i="1">
                              <a:latin typeface="Cambria Math" panose="02040503050406030204" pitchFamily="18" charset="0"/>
                            </a:rPr>
                          </m:ctrlPr>
                        </m:sSubSupPr>
                        <m:e>
                          <m:r>
                            <a:rPr lang="ko-KR" altLang="en-US">
                              <a:latin typeface="Cambria Math" panose="02040503050406030204" pitchFamily="18" charset="0"/>
                            </a:rPr>
                            <m:t>𝜎</m:t>
                          </m:r>
                        </m:e>
                        <m:sub>
                          <m:r>
                            <a:rPr lang="en-US" altLang="ko-KR">
                              <a:latin typeface="Cambria Math" panose="02040503050406030204" pitchFamily="18" charset="0"/>
                            </a:rPr>
                            <m:t>𝑘</m:t>
                          </m:r>
                        </m:sub>
                        <m:sup>
                          <m:r>
                            <a:rPr lang="en-US" altLang="ko-KR">
                              <a:latin typeface="Cambria Math" panose="02040503050406030204" pitchFamily="18" charset="0"/>
                            </a:rPr>
                            <m:t>2</m:t>
                          </m:r>
                        </m:sup>
                      </m:sSubSup>
                    </m:oMath>
                  </m:oMathPara>
                </a14:m>
                <a:endParaRPr lang="en-US" altLang="ko-KR" dirty="0"/>
              </a:p>
            </p:txBody>
          </p:sp>
        </mc:Choice>
        <mc:Fallback xmlns="">
          <p:sp>
            <p:nvSpPr>
              <p:cNvPr id="22" name="내용 개체 틀 2">
                <a:extLst>
                  <a:ext uri="{FF2B5EF4-FFF2-40B4-BE49-F238E27FC236}">
                    <a16:creationId xmlns:a16="http://schemas.microsoft.com/office/drawing/2014/main" id="{89475692-49FE-4DE2-BB02-797206C07618}"/>
                  </a:ext>
                </a:extLst>
              </p:cNvPr>
              <p:cNvSpPr txBox="1">
                <a:spLocks noRot="1" noChangeAspect="1" noMove="1" noResize="1" noEditPoints="1" noAdjustHandles="1" noChangeArrowheads="1" noChangeShapeType="1" noTextEdit="1"/>
              </p:cNvSpPr>
              <p:nvPr/>
            </p:nvSpPr>
            <p:spPr>
              <a:xfrm>
                <a:off x="3583260" y="3356992"/>
                <a:ext cx="2254077" cy="465088"/>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3C6F176-C5C8-48DB-A880-8CC6B84A9868}"/>
              </a:ext>
            </a:extLst>
          </p:cNvPr>
          <p:cNvSpPr txBox="1"/>
          <p:nvPr/>
        </p:nvSpPr>
        <p:spPr>
          <a:xfrm>
            <a:off x="4179006" y="4164689"/>
            <a:ext cx="2752782"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defPPr>
              <a:defRPr lang="ko-KR"/>
            </a:defPPr>
            <a:lvl1pPr defTabSz="914400" latinLnBrk="1">
              <a:spcAft>
                <a:spcPts val="600"/>
              </a:spcAft>
              <a:defRPr sz="1400">
                <a:solidFill>
                  <a:schemeClr val="tx1">
                    <a:lumMod val="85000"/>
                    <a:lumOff val="15000"/>
                  </a:schemeClr>
                </a:solidFill>
                <a:latin typeface="SamsungOne-400" panose="020B0503030303020204" pitchFamily="34" charset="0"/>
                <a:ea typeface="SamsungOne-400" panose="020B0503030303020204" pitchFamily="34" charset="0"/>
              </a:defRPr>
            </a:lvl1pPr>
            <a:lvl2pPr defTabSz="914400" latinLnBrk="1">
              <a:defRPr>
                <a:solidFill>
                  <a:schemeClr val="lt1"/>
                </a:solidFill>
              </a:defRPr>
            </a:lvl2pPr>
            <a:lvl3pPr defTabSz="914400" latinLnBrk="1">
              <a:defRPr>
                <a:solidFill>
                  <a:schemeClr val="lt1"/>
                </a:solidFill>
              </a:defRPr>
            </a:lvl3pPr>
            <a:lvl4pPr defTabSz="914400" latinLnBrk="1">
              <a:defRPr>
                <a:solidFill>
                  <a:schemeClr val="lt1"/>
                </a:solidFill>
              </a:defRPr>
            </a:lvl4pPr>
            <a:lvl5pPr defTabSz="914400" latinLnBrk="1">
              <a:defRPr>
                <a:solidFill>
                  <a:schemeClr val="lt1"/>
                </a:solidFill>
              </a:defRPr>
            </a:lvl5pPr>
            <a:lvl6pPr defTabSz="914400" latinLnBrk="1">
              <a:defRPr>
                <a:solidFill>
                  <a:schemeClr val="lt1"/>
                </a:solidFill>
              </a:defRPr>
            </a:lvl6pPr>
            <a:lvl7pPr defTabSz="914400" latinLnBrk="1">
              <a:defRPr>
                <a:solidFill>
                  <a:schemeClr val="lt1"/>
                </a:solidFill>
              </a:defRPr>
            </a:lvl7pPr>
            <a:lvl8pPr defTabSz="914400" latinLnBrk="1">
              <a:defRPr>
                <a:solidFill>
                  <a:schemeClr val="lt1"/>
                </a:solidFill>
              </a:defRPr>
            </a:lvl8pPr>
            <a:lvl9pPr defTabSz="914400" latinLnBrk="1">
              <a:defRPr>
                <a:solidFill>
                  <a:schemeClr val="lt1"/>
                </a:solidFill>
              </a:defRPr>
            </a:lvl9pPr>
          </a:lstStyle>
          <a:p>
            <a:pPr algn="ctr"/>
            <a:r>
              <a:rPr lang="vi-VN" altLang="ko-KR" dirty="0">
                <a:solidFill>
                  <a:srgbClr val="193EB0"/>
                </a:solidFill>
                <a:latin typeface="SamsungOne-700" panose="020B0803030303020204" pitchFamily="34" charset="0"/>
                <a:ea typeface="SamsungOne-700" panose="020B0803030303020204" pitchFamily="34" charset="0"/>
              </a:rPr>
              <a:t>" Dữ liệu nhập số chiều bị giảm "</a:t>
            </a:r>
            <a:endParaRPr lang="ko-KR" altLang="en-US" dirty="0">
              <a:solidFill>
                <a:srgbClr val="193EB0"/>
              </a:solidFill>
              <a:latin typeface="SamsungOne-700" panose="020B0803030303020204" pitchFamily="34" charset="0"/>
              <a:ea typeface="SamsungOne-700" panose="020B0803030303020204" pitchFamily="34" charset="0"/>
            </a:endParaRPr>
          </a:p>
        </p:txBody>
      </p:sp>
      <p:grpSp>
        <p:nvGrpSpPr>
          <p:cNvPr id="25" name="그룹 24">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6" name="직사각형 25">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7" name="직사각형 26">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
        <p:nvSpPr>
          <p:cNvPr id="28" name="직사각형 27">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vi-VN"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Giảm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số</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chiều</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dữ</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liệu</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29" name="그룹 28">
            <a:extLst>
              <a:ext uri="{FF2B5EF4-FFF2-40B4-BE49-F238E27FC236}">
                <a16:creationId xmlns:a16="http://schemas.microsoft.com/office/drawing/2014/main" id="{D15585C6-1FC8-4615-9C4A-E22A876A6B6D}"/>
              </a:ext>
            </a:extLst>
          </p:cNvPr>
          <p:cNvGrpSpPr/>
          <p:nvPr/>
        </p:nvGrpSpPr>
        <p:grpSpPr>
          <a:xfrm>
            <a:off x="559817" y="1902381"/>
            <a:ext cx="8783192" cy="200055"/>
            <a:chOff x="559817" y="2136914"/>
            <a:chExt cx="8783192" cy="200055"/>
          </a:xfrm>
        </p:grpSpPr>
        <p:sp>
          <p:nvSpPr>
            <p:cNvPr id="30" name="직사각형 29">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1" name="직사각형 30">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Về việc giảm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endPar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endParaRPr>
            </a:p>
          </p:txBody>
        </p:sp>
      </p:grpSp>
      <p:sp>
        <p:nvSpPr>
          <p:cNvPr id="32" name="직사각형 31">
            <a:extLst>
              <a:ext uri="{FF2B5EF4-FFF2-40B4-BE49-F238E27FC236}">
                <a16:creationId xmlns:a16="http://schemas.microsoft.com/office/drawing/2014/main" id="{D8BF98C4-B566-4812-B5F0-560CFBA969E7}"/>
              </a:ext>
            </a:extLst>
          </p:cNvPr>
          <p:cNvSpPr/>
          <p:nvPr/>
        </p:nvSpPr>
        <p:spPr>
          <a:xfrm>
            <a:off x="702940" y="2216055"/>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Số lượng thành phần chính (PC) bằng với số lượng biến, chẳng hạn như </a:t>
            </a:r>
            <a:r>
              <a:rPr lang="ko-KR" altLang="vi-VN" sz="1300" dirty="0">
                <a:solidFill>
                  <a:prstClr val="black">
                    <a:lumMod val="85000"/>
                    <a:lumOff val="15000"/>
                  </a:prstClr>
                </a:solidFill>
                <a:latin typeface="SamsungOne-400" panose="020B0503030303020204" pitchFamily="34" charset="0"/>
                <a:ea typeface="SamsungOne-400" panose="020B0503030303020204" pitchFamily="34" charset="0"/>
              </a:rPr>
              <a:t>𝑘</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ban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đầu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𝑋</a:t>
            </a:r>
            <a:r>
              <a:rPr lang="ko-KR" altLang="en-US" sz="1300" baseline="-25000" dirty="0">
                <a:solidFill>
                  <a:prstClr val="black">
                    <a:lumMod val="85000"/>
                    <a:lumOff val="15000"/>
                  </a:prstClr>
                </a:solidFill>
                <a:latin typeface="SamsungOne-400" panose="020B0503030303020204" pitchFamily="34" charset="0"/>
                <a:ea typeface="SamsungOne-400" panose="020B0503030303020204" pitchFamily="34" charset="0"/>
              </a:rPr>
              <a:t>𝑖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được biểu diễn dưới dạng PC:</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p:txBody>
      </p:sp>
    </p:spTree>
    <p:extLst>
      <p:ext uri="{BB962C8B-B14F-4D97-AF65-F5344CB8AC3E}">
        <p14:creationId xmlns:p14="http://schemas.microsoft.com/office/powerpoint/2010/main" val="17988128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22">
            <a:extLst>
              <a:ext uri="{FF2B5EF4-FFF2-40B4-BE49-F238E27FC236}">
                <a16:creationId xmlns:a16="http://schemas.microsoft.com/office/drawing/2014/main" id="{1FA9D7AB-17E7-42CD-81BA-36AD5309C76D}"/>
              </a:ext>
            </a:extLst>
          </p:cNvPr>
          <p:cNvGrpSpPr/>
          <p:nvPr/>
        </p:nvGrpSpPr>
        <p:grpSpPr>
          <a:xfrm>
            <a:off x="558800" y="2579355"/>
            <a:ext cx="8785225" cy="200055"/>
            <a:chOff x="1027113" y="2045625"/>
            <a:chExt cx="8785225" cy="200055"/>
          </a:xfrm>
        </p:grpSpPr>
        <p:sp>
          <p:nvSpPr>
            <p:cNvPr id="24" name="직사각형 23">
              <a:extLst>
                <a:ext uri="{FF2B5EF4-FFF2-40B4-BE49-F238E27FC236}">
                  <a16:creationId xmlns:a16="http://schemas.microsoft.com/office/drawing/2014/main" id="{431AFE48-70B7-41A5-B8F3-71DDA05EEF5A}"/>
                </a:ext>
              </a:extLst>
            </p:cNvPr>
            <p:cNvSpPr/>
            <p:nvPr/>
          </p:nvSpPr>
          <p:spPr>
            <a:xfrm>
              <a:off x="1027113" y="2056995"/>
              <a:ext cx="36000" cy="18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25" name="직사각형 24">
              <a:extLst>
                <a:ext uri="{FF2B5EF4-FFF2-40B4-BE49-F238E27FC236}">
                  <a16:creationId xmlns:a16="http://schemas.microsoft.com/office/drawing/2014/main" id="{1B8D5316-CDD6-40E6-8A9A-D5BFF7414F2C}"/>
                </a:ext>
              </a:extLst>
            </p:cNvPr>
            <p:cNvSpPr/>
            <p:nvPr/>
          </p:nvSpPr>
          <p:spPr>
            <a:xfrm>
              <a:off x="1179514" y="2045625"/>
              <a:ext cx="8632824"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Nhược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p>
          </p:txBody>
        </p:sp>
      </p:grpSp>
      <p:sp>
        <p:nvSpPr>
          <p:cNvPr id="26" name="직사각형 25"/>
          <p:cNvSpPr/>
          <p:nvPr/>
        </p:nvSpPr>
        <p:spPr>
          <a:xfrm>
            <a:off x="712182" y="2904032"/>
            <a:ext cx="8630827" cy="648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Mất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Khó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dịch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rõ</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ràng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8" name="그룹 17">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7" name="직사각형 26">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vi-VN" altLang="ko-KR" sz="1300" dirty="0">
                  <a:solidFill>
                    <a:schemeClr val="tx1">
                      <a:lumMod val="85000"/>
                      <a:lumOff val="15000"/>
                    </a:schemeClr>
                  </a:solidFill>
                  <a:latin typeface="SamsungOne-400" panose="020B0503030303020204" pitchFamily="34" charset="0"/>
                  <a:ea typeface="SamsungOne-400" panose="020B0503030303020204" pitchFamily="34" charset="0"/>
                </a:rPr>
                <a:t>Ư</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u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điểm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9" name="직사각형 28">
            <a:extLst>
              <a:ext uri="{FF2B5EF4-FFF2-40B4-BE49-F238E27FC236}">
                <a16:creationId xmlns:a16="http://schemas.microsoft.com/office/drawing/2014/main" id="{D8BF98C4-B566-4812-B5F0-560CFBA969E7}"/>
              </a:ext>
            </a:extLst>
          </p:cNvPr>
          <p:cNvSpPr/>
          <p:nvPr/>
        </p:nvSpPr>
        <p:spPr>
          <a:xfrm>
            <a:off x="702940" y="172645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đơn giản hóa dữ liệu và giảm thiểu lỗi quá khớp.</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Chỉ thu lại những tính năng nổi trội nhất.</a:t>
            </a:r>
          </a:p>
        </p:txBody>
      </p:sp>
      <p:grpSp>
        <p:nvGrpSpPr>
          <p:cNvPr id="14" name="그룹 13">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19" name="직사각형 18">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0" name="직사각형 19">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71771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tích</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phân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cụm</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là</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gì</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a:t>
            </a:r>
          </a:p>
        </p:txBody>
      </p:sp>
      <p:grpSp>
        <p:nvGrpSpPr>
          <p:cNvPr id="27" name="그룹 26">
            <a:extLst>
              <a:ext uri="{FF2B5EF4-FFF2-40B4-BE49-F238E27FC236}">
                <a16:creationId xmlns:a16="http://schemas.microsoft.com/office/drawing/2014/main" id="{D15585C6-1FC8-4615-9C4A-E22A876A6B6D}"/>
              </a:ext>
            </a:extLst>
          </p:cNvPr>
          <p:cNvGrpSpPr/>
          <p:nvPr/>
        </p:nvGrpSpPr>
        <p:grpSpPr>
          <a:xfrm>
            <a:off x="559817" y="1890760"/>
            <a:ext cx="8758573" cy="430887"/>
            <a:chOff x="559817" y="2125293"/>
            <a:chExt cx="8758573" cy="430887"/>
          </a:xfrm>
        </p:grpSpPr>
        <p:sp>
          <p:nvSpPr>
            <p:cNvPr id="28" name="직사각형 2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SamsungOne-400" panose="020B0503030303020204" pitchFamily="34" charset="0"/>
              </a:endParaRPr>
            </a:p>
          </p:txBody>
        </p:sp>
        <p:sp>
          <p:nvSpPr>
            <p:cNvPr id="29" name="직사각형 28">
              <a:extLst>
                <a:ext uri="{FF2B5EF4-FFF2-40B4-BE49-F238E27FC236}">
                  <a16:creationId xmlns:a16="http://schemas.microsoft.com/office/drawing/2014/main" id="{97EC28A6-DD84-4FEF-84BE-A8DBE1B0A7E9}"/>
                </a:ext>
              </a:extLst>
            </p:cNvPr>
            <p:cNvSpPr/>
            <p:nvPr/>
          </p:nvSpPr>
          <p:spPr>
            <a:xfrm>
              <a:off x="687563" y="2125293"/>
              <a:ext cx="8630827"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buClr>
                  <a:srgbClr val="A5A5A5"/>
                </a:buClr>
                <a:defRPr/>
              </a:pPr>
              <a:r>
                <a:rPr lang="vi-VN" altLang="ko-KR" sz="1400" dirty="0">
                  <a:solidFill>
                    <a:schemeClr val="tx1"/>
                  </a:solidFill>
                  <a:latin typeface="SamsungOne-400" panose="020B0503030303020204" pitchFamily="34" charset="0"/>
                </a:rPr>
                <a:t>Phân cụm là một kỹ thuật phân chia dữ liệu chưa được gắn nhãn và chưa được phân loại thành các nhóm tương tự dựa trên các giá trị được quan sát đã cho.</a:t>
              </a:r>
              <a:endParaRPr lang="en-US" altLang="ko-KR" sz="1400" dirty="0">
                <a:solidFill>
                  <a:schemeClr val="tx1"/>
                </a:solidFill>
                <a:latin typeface="SamsungOne-400" panose="020B0503030303020204" pitchFamily="34" charset="0"/>
              </a:endParaRPr>
            </a:p>
          </p:txBody>
        </p:sp>
      </p:grpSp>
      <p:grpSp>
        <p:nvGrpSpPr>
          <p:cNvPr id="6" name="그룹 5"/>
          <p:cNvGrpSpPr/>
          <p:nvPr/>
        </p:nvGrpSpPr>
        <p:grpSpPr>
          <a:xfrm>
            <a:off x="688126" y="2520478"/>
            <a:ext cx="8578960" cy="3708293"/>
            <a:chOff x="726226" y="2550958"/>
            <a:chExt cx="8578960" cy="3708293"/>
          </a:xfrm>
        </p:grpSpPr>
        <p:sp>
          <p:nvSpPr>
            <p:cNvPr id="10" name="TextBox 9"/>
            <p:cNvSpPr txBox="1"/>
            <p:nvPr/>
          </p:nvSpPr>
          <p:spPr>
            <a:xfrm>
              <a:off x="4550038" y="4441933"/>
              <a:ext cx="537327" cy="246221"/>
            </a:xfrm>
            <a:prstGeom prst="rect">
              <a:avLst/>
            </a:prstGeom>
            <a:noFill/>
          </p:spPr>
          <p:txBody>
            <a:bodyPr wrap="none" rtlCol="0">
              <a:spAutoFit/>
            </a:bodyPr>
            <a:lstStyle/>
            <a:p>
              <a:r>
                <a:rPr lang="en-US" altLang="ko-KR" sz="1000" dirty="0" err="1">
                  <a:latin typeface="SamsungOne-400" panose="020B0503030303020204" pitchFamily="34" charset="0"/>
                  <a:ea typeface="SamsungOne-400" panose="020B0503030303020204" pitchFamily="34" charset="0"/>
                </a:rPr>
                <a:t>Cụm</a:t>
              </a:r>
              <a:r>
                <a:rPr lang="en-US" altLang="ko-KR" sz="1000" dirty="0">
                  <a:latin typeface="SamsungOne-400" panose="020B0503030303020204" pitchFamily="34" charset="0"/>
                  <a:ea typeface="SamsungOne-400" panose="020B0503030303020204" pitchFamily="34" charset="0"/>
                </a:rPr>
                <a:t> 2</a:t>
              </a:r>
              <a:endParaRPr lang="en-US" sz="1000" dirty="0">
                <a:latin typeface="SamsungOne-400" panose="020B0503030303020204" pitchFamily="34" charset="0"/>
                <a:ea typeface="SamsungOne-400" panose="020B0503030303020204" pitchFamily="34" charset="0"/>
              </a:endParaRPr>
            </a:p>
          </p:txBody>
        </p:sp>
        <p:grpSp>
          <p:nvGrpSpPr>
            <p:cNvPr id="11" name="그룹 10"/>
            <p:cNvGrpSpPr/>
            <p:nvPr/>
          </p:nvGrpSpPr>
          <p:grpSpPr>
            <a:xfrm>
              <a:off x="1783060" y="2550958"/>
              <a:ext cx="6336704" cy="701157"/>
              <a:chOff x="1783060" y="2852936"/>
              <a:chExt cx="6336704" cy="701157"/>
            </a:xfrm>
          </p:grpSpPr>
          <p:sp>
            <p:nvSpPr>
              <p:cNvPr id="12" name="직사각형 11"/>
              <p:cNvSpPr/>
              <p:nvPr/>
            </p:nvSpPr>
            <p:spPr>
              <a:xfrm>
                <a:off x="1783060" y="2852936"/>
                <a:ext cx="6336704"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3" name="직사각형 12"/>
              <p:cNvSpPr/>
              <p:nvPr/>
            </p:nvSpPr>
            <p:spPr>
              <a:xfrm>
                <a:off x="1783060" y="3203451"/>
                <a:ext cx="6336704" cy="350642"/>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4" name="직사각형 13"/>
              <p:cNvSpPr/>
              <p:nvPr/>
            </p:nvSpPr>
            <p:spPr>
              <a:xfrm>
                <a:off x="1889300" y="2932508"/>
                <a:ext cx="777700" cy="221408"/>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err="1">
                    <a:solidFill>
                      <a:schemeClr val="tx1"/>
                    </a:solidFill>
                    <a:latin typeface="SamsungOne-400" panose="020B0503030303020204" pitchFamily="34" charset="0"/>
                  </a:rPr>
                  <a:t>Vấn</a:t>
                </a:r>
                <a:r>
                  <a:rPr lang="en-US" altLang="ko-KR" sz="1100" b="1" dirty="0">
                    <a:solidFill>
                      <a:schemeClr val="tx1"/>
                    </a:solidFill>
                    <a:latin typeface="SamsungOne-400" panose="020B0503030303020204" pitchFamily="34" charset="0"/>
                  </a:rPr>
                  <a:t> </a:t>
                </a:r>
                <a:r>
                  <a:rPr lang="en-US" altLang="ko-KR" sz="1100" b="1" dirty="0" err="1">
                    <a:solidFill>
                      <a:schemeClr val="tx1"/>
                    </a:solidFill>
                    <a:latin typeface="SamsungOne-400" panose="020B0503030303020204" pitchFamily="34" charset="0"/>
                  </a:rPr>
                  <a:t>đề</a:t>
                </a:r>
                <a:endParaRPr lang="en-US" sz="1100" b="1" dirty="0">
                  <a:solidFill>
                    <a:schemeClr val="tx1"/>
                  </a:solidFill>
                  <a:latin typeface="SamsungOne-400" panose="020B0503030303020204" pitchFamily="34" charset="0"/>
                  <a:ea typeface="SamsungOne-400" panose="020B0503030303020204" pitchFamily="34" charset="0"/>
                </a:endParaRPr>
              </a:p>
            </p:txBody>
          </p:sp>
          <p:sp>
            <p:nvSpPr>
              <p:cNvPr id="15" name="TextBox 14"/>
              <p:cNvSpPr txBox="1"/>
              <p:nvPr/>
            </p:nvSpPr>
            <p:spPr>
              <a:xfrm>
                <a:off x="2690016" y="2912617"/>
                <a:ext cx="5328592" cy="276999"/>
              </a:xfrm>
              <a:prstGeom prst="rect">
                <a:avLst/>
              </a:prstGeom>
              <a:noFill/>
            </p:spPr>
            <p:txBody>
              <a:bodyPr wrap="square" rtlCol="0">
                <a:spAutoFit/>
              </a:bodyPr>
              <a:lstStyle/>
              <a:p>
                <a:r>
                  <a:rPr lang="en-US" altLang="ko-KR" sz="1200" b="1" dirty="0" err="1">
                    <a:solidFill>
                      <a:schemeClr val="bg1"/>
                    </a:solidFill>
                    <a:latin typeface="SamsungOne-400" panose="020B0503030303020204" pitchFamily="34" charset="0"/>
                  </a:rPr>
                  <a:t>Cách</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phân</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loại</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khách</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hàng</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có</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đặc</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điểm</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giống</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nhau</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vào</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cùng</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một</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cụm</a:t>
                </a:r>
                <a:endParaRPr lang="en-US" sz="1200" b="1" dirty="0">
                  <a:solidFill>
                    <a:schemeClr val="bg1"/>
                  </a:solidFill>
                  <a:latin typeface="SamsungOne-400" panose="020B0503030303020204" pitchFamily="34" charset="0"/>
                  <a:ea typeface="SamsungOne-400" panose="020B0503030303020204" pitchFamily="34" charset="0"/>
                </a:endParaRPr>
              </a:p>
            </p:txBody>
          </p:sp>
          <p:sp>
            <p:nvSpPr>
              <p:cNvPr id="16" name="타원 15"/>
              <p:cNvSpPr/>
              <p:nvPr/>
            </p:nvSpPr>
            <p:spPr>
              <a:xfrm>
                <a:off x="2294050" y="3239289"/>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7" name="이등변 삼각형 16"/>
              <p:cNvSpPr/>
              <p:nvPr/>
            </p:nvSpPr>
            <p:spPr>
              <a:xfrm>
                <a:off x="2962518" y="3249700"/>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8" name="직사각형 17"/>
              <p:cNvSpPr/>
              <p:nvPr/>
            </p:nvSpPr>
            <p:spPr>
              <a:xfrm>
                <a:off x="3648452" y="3265376"/>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19" name="이등변 삼각형 18"/>
              <p:cNvSpPr/>
              <p:nvPr/>
            </p:nvSpPr>
            <p:spPr>
              <a:xfrm>
                <a:off x="4259166" y="3247144"/>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20" name="타원 19"/>
              <p:cNvSpPr/>
              <p:nvPr/>
            </p:nvSpPr>
            <p:spPr>
              <a:xfrm>
                <a:off x="4943242" y="3247144"/>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21" name="직사각형 20"/>
              <p:cNvSpPr/>
              <p:nvPr/>
            </p:nvSpPr>
            <p:spPr>
              <a:xfrm>
                <a:off x="5603176" y="3267942"/>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22" name="직사각형 21"/>
              <p:cNvSpPr/>
              <p:nvPr/>
            </p:nvSpPr>
            <p:spPr>
              <a:xfrm>
                <a:off x="6218593" y="3271371"/>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0" name="이등변 삼각형 29"/>
              <p:cNvSpPr/>
              <p:nvPr/>
            </p:nvSpPr>
            <p:spPr>
              <a:xfrm>
                <a:off x="6834010" y="3241979"/>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1" name="타원 30"/>
              <p:cNvSpPr/>
              <p:nvPr/>
            </p:nvSpPr>
            <p:spPr>
              <a:xfrm>
                <a:off x="7518086" y="3240273"/>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grpSp>
        <p:sp>
          <p:nvSpPr>
            <p:cNvPr id="32" name="직사각형 31"/>
            <p:cNvSpPr/>
            <p:nvPr/>
          </p:nvSpPr>
          <p:spPr>
            <a:xfrm>
              <a:off x="1783060" y="3817525"/>
              <a:ext cx="6336704"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3" name="직사각형 32"/>
            <p:cNvSpPr/>
            <p:nvPr/>
          </p:nvSpPr>
          <p:spPr>
            <a:xfrm>
              <a:off x="1783060" y="4168039"/>
              <a:ext cx="6336704" cy="485329"/>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4" name="직사각형 33"/>
            <p:cNvSpPr/>
            <p:nvPr/>
          </p:nvSpPr>
          <p:spPr>
            <a:xfrm>
              <a:off x="1888976" y="3881912"/>
              <a:ext cx="1186536" cy="22732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err="1">
                  <a:solidFill>
                    <a:schemeClr val="tx1"/>
                  </a:solidFill>
                  <a:latin typeface="SamsungOne-400" panose="020B0503030303020204" pitchFamily="34" charset="0"/>
                </a:rPr>
                <a:t>Kết</a:t>
              </a:r>
              <a:r>
                <a:rPr lang="en-US" altLang="ko-KR" sz="1000" b="1" dirty="0">
                  <a:solidFill>
                    <a:schemeClr val="tx1"/>
                  </a:solidFill>
                  <a:latin typeface="SamsungOne-400" panose="020B0503030303020204" pitchFamily="34" charset="0"/>
                </a:rPr>
                <a:t> </a:t>
              </a:r>
              <a:r>
                <a:rPr lang="en-US" altLang="ko-KR" sz="1000" b="1" dirty="0" err="1">
                  <a:solidFill>
                    <a:schemeClr val="tx1"/>
                  </a:solidFill>
                  <a:latin typeface="SamsungOne-400" panose="020B0503030303020204" pitchFamily="34" charset="0"/>
                </a:rPr>
                <a:t>quả</a:t>
              </a:r>
              <a:r>
                <a:rPr lang="en-US" altLang="ko-KR" sz="1000" b="1" dirty="0">
                  <a:solidFill>
                    <a:schemeClr val="tx1"/>
                  </a:solidFill>
                  <a:latin typeface="SamsungOne-400" panose="020B0503030303020204" pitchFamily="34" charset="0"/>
                </a:rPr>
                <a:t> </a:t>
              </a:r>
              <a:r>
                <a:rPr lang="en-US" altLang="ko-KR" sz="1000" b="1" dirty="0" err="1">
                  <a:solidFill>
                    <a:schemeClr val="tx1"/>
                  </a:solidFill>
                  <a:latin typeface="SamsungOne-400" panose="020B0503030303020204" pitchFamily="34" charset="0"/>
                </a:rPr>
                <a:t>phân</a:t>
              </a:r>
              <a:r>
                <a:rPr lang="en-US" altLang="ko-KR" sz="1000" b="1" dirty="0">
                  <a:solidFill>
                    <a:schemeClr val="tx1"/>
                  </a:solidFill>
                  <a:latin typeface="SamsungOne-400" panose="020B0503030303020204" pitchFamily="34" charset="0"/>
                </a:rPr>
                <a:t> </a:t>
              </a:r>
              <a:r>
                <a:rPr lang="en-US" altLang="ko-KR" sz="1000" b="1" dirty="0" err="1">
                  <a:solidFill>
                    <a:schemeClr val="tx1"/>
                  </a:solidFill>
                  <a:latin typeface="SamsungOne-400" panose="020B0503030303020204" pitchFamily="34" charset="0"/>
                </a:rPr>
                <a:t>tích</a:t>
              </a:r>
              <a:endParaRPr lang="en-US" sz="1000" b="1" dirty="0">
                <a:solidFill>
                  <a:schemeClr val="tx1"/>
                </a:solidFill>
                <a:latin typeface="SamsungOne-400" panose="020B0503030303020204" pitchFamily="34" charset="0"/>
              </a:endParaRPr>
            </a:p>
          </p:txBody>
        </p:sp>
        <p:sp>
          <p:nvSpPr>
            <p:cNvPr id="35" name="TextBox 34"/>
            <p:cNvSpPr txBox="1"/>
            <p:nvPr/>
          </p:nvSpPr>
          <p:spPr>
            <a:xfrm>
              <a:off x="3041231" y="3860545"/>
              <a:ext cx="3923489" cy="276999"/>
            </a:xfrm>
            <a:prstGeom prst="rect">
              <a:avLst/>
            </a:prstGeom>
            <a:noFill/>
          </p:spPr>
          <p:txBody>
            <a:bodyPr wrap="square" rtlCol="0">
              <a:spAutoFit/>
            </a:bodyPr>
            <a:lstStyle/>
            <a:p>
              <a:r>
                <a:rPr lang="vi-VN" altLang="ko-KR" sz="1200" b="1" dirty="0">
                  <a:solidFill>
                    <a:schemeClr val="bg1"/>
                  </a:solidFill>
                  <a:latin typeface="SamsungOne-400" panose="020B0503030303020204" pitchFamily="34" charset="0"/>
                </a:rPr>
                <a:t>Thu hút các nhóm khách hàng có đặc điểm tương tự</a:t>
              </a:r>
              <a:endParaRPr lang="en-US" sz="1200" b="1" dirty="0">
                <a:solidFill>
                  <a:schemeClr val="bg1"/>
                </a:solidFill>
                <a:latin typeface="SamsungOne-400" panose="020B0503030303020204" pitchFamily="34" charset="0"/>
                <a:ea typeface="SamsungOne-400" panose="020B0503030303020204" pitchFamily="34" charset="0"/>
              </a:endParaRPr>
            </a:p>
          </p:txBody>
        </p:sp>
        <p:sp>
          <p:nvSpPr>
            <p:cNvPr id="36" name="타원 35"/>
            <p:cNvSpPr/>
            <p:nvPr/>
          </p:nvSpPr>
          <p:spPr>
            <a:xfrm>
              <a:off x="2294050" y="4203878"/>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7" name="이등변 삼각형 36"/>
            <p:cNvSpPr/>
            <p:nvPr/>
          </p:nvSpPr>
          <p:spPr>
            <a:xfrm>
              <a:off x="4259166" y="4209828"/>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38" name="직사각형 37"/>
            <p:cNvSpPr/>
            <p:nvPr/>
          </p:nvSpPr>
          <p:spPr>
            <a:xfrm>
              <a:off x="6289265" y="4220647"/>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cxnSp>
          <p:nvCxnSpPr>
            <p:cNvPr id="39" name="직선 화살표 연결선 38"/>
            <p:cNvCxnSpPr>
              <a:stCxn id="13" idx="2"/>
              <a:endCxn id="32" idx="0"/>
            </p:cNvCxnSpPr>
            <p:nvPr/>
          </p:nvCxnSpPr>
          <p:spPr>
            <a:xfrm>
              <a:off x="4951412" y="3252115"/>
              <a:ext cx="0" cy="565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타원 39"/>
            <p:cNvSpPr/>
            <p:nvPr/>
          </p:nvSpPr>
          <p:spPr>
            <a:xfrm>
              <a:off x="2665106" y="4197663"/>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1" name="타원 40"/>
            <p:cNvSpPr/>
            <p:nvPr/>
          </p:nvSpPr>
          <p:spPr>
            <a:xfrm>
              <a:off x="3035638" y="4201326"/>
              <a:ext cx="266230" cy="2662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2" name="이등변 삼각형 41"/>
            <p:cNvSpPr/>
            <p:nvPr/>
          </p:nvSpPr>
          <p:spPr>
            <a:xfrm>
              <a:off x="4652508" y="4205127"/>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3" name="이등변 삼각형 42"/>
            <p:cNvSpPr/>
            <p:nvPr/>
          </p:nvSpPr>
          <p:spPr>
            <a:xfrm>
              <a:off x="5045850" y="4205567"/>
              <a:ext cx="284683" cy="24541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4" name="직사각형 43"/>
            <p:cNvSpPr/>
            <p:nvPr/>
          </p:nvSpPr>
          <p:spPr>
            <a:xfrm>
              <a:off x="6617986" y="4216986"/>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5" name="직사각형 44"/>
            <p:cNvSpPr/>
            <p:nvPr/>
          </p:nvSpPr>
          <p:spPr>
            <a:xfrm>
              <a:off x="6946707" y="4216986"/>
              <a:ext cx="216024" cy="21602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46" name="TextBox 45"/>
            <p:cNvSpPr txBox="1"/>
            <p:nvPr/>
          </p:nvSpPr>
          <p:spPr>
            <a:xfrm>
              <a:off x="2547803" y="4441933"/>
              <a:ext cx="527709" cy="246221"/>
            </a:xfrm>
            <a:prstGeom prst="rect">
              <a:avLst/>
            </a:prstGeom>
            <a:noFill/>
          </p:spPr>
          <p:txBody>
            <a:bodyPr wrap="none" rtlCol="0">
              <a:spAutoFit/>
            </a:bodyPr>
            <a:lstStyle/>
            <a:p>
              <a:r>
                <a:rPr lang="en-US" altLang="ko-KR" sz="1000" dirty="0" err="1">
                  <a:latin typeface="SamsungOne-400" panose="020B0503030303020204" pitchFamily="34" charset="0"/>
                  <a:ea typeface="SamsungOne-400" panose="020B0503030303020204" pitchFamily="34" charset="0"/>
                </a:rPr>
                <a:t>Cụm</a:t>
              </a:r>
              <a:r>
                <a:rPr lang="en-US" altLang="ko-KR" sz="1000" dirty="0">
                  <a:latin typeface="SamsungOne-400" panose="020B0503030303020204" pitchFamily="34" charset="0"/>
                  <a:ea typeface="SamsungOne-400" panose="020B0503030303020204" pitchFamily="34" charset="0"/>
                </a:rPr>
                <a:t> 1</a:t>
              </a:r>
              <a:endParaRPr lang="en-US" sz="1000" dirty="0">
                <a:latin typeface="SamsungOne-400" panose="020B0503030303020204" pitchFamily="34" charset="0"/>
                <a:ea typeface="SamsungOne-400" panose="020B0503030303020204" pitchFamily="34" charset="0"/>
              </a:endParaRPr>
            </a:p>
          </p:txBody>
        </p:sp>
        <p:sp>
          <p:nvSpPr>
            <p:cNvPr id="47" name="TextBox 46"/>
            <p:cNvSpPr txBox="1"/>
            <p:nvPr/>
          </p:nvSpPr>
          <p:spPr>
            <a:xfrm>
              <a:off x="6472563" y="4438612"/>
              <a:ext cx="542136" cy="246221"/>
            </a:xfrm>
            <a:prstGeom prst="rect">
              <a:avLst/>
            </a:prstGeom>
            <a:noFill/>
          </p:spPr>
          <p:txBody>
            <a:bodyPr wrap="none" rtlCol="0">
              <a:spAutoFit/>
            </a:bodyPr>
            <a:lstStyle/>
            <a:p>
              <a:r>
                <a:rPr lang="en-US" altLang="ko-KR" sz="1000" dirty="0" err="1">
                  <a:latin typeface="SamsungOne-400" panose="020B0503030303020204" pitchFamily="34" charset="0"/>
                  <a:ea typeface="SamsungOne-400" panose="020B0503030303020204" pitchFamily="34" charset="0"/>
                </a:rPr>
                <a:t>Cụm</a:t>
              </a:r>
              <a:r>
                <a:rPr lang="en-US" altLang="ko-KR" sz="1000" dirty="0">
                  <a:latin typeface="SamsungOne-400" panose="020B0503030303020204" pitchFamily="34" charset="0"/>
                  <a:ea typeface="SamsungOne-400" panose="020B0503030303020204" pitchFamily="34" charset="0"/>
                </a:rPr>
                <a:t> 3</a:t>
              </a:r>
              <a:endParaRPr lang="en-US" sz="1000" dirty="0">
                <a:latin typeface="SamsungOne-400" panose="020B0503030303020204" pitchFamily="34" charset="0"/>
                <a:ea typeface="SamsungOne-400" panose="020B0503030303020204" pitchFamily="34" charset="0"/>
              </a:endParaRPr>
            </a:p>
          </p:txBody>
        </p:sp>
        <p:sp>
          <p:nvSpPr>
            <p:cNvPr id="48" name="직사각형 47"/>
            <p:cNvSpPr/>
            <p:nvPr/>
          </p:nvSpPr>
          <p:spPr>
            <a:xfrm>
              <a:off x="1495027" y="3368913"/>
              <a:ext cx="2246165" cy="307053"/>
            </a:xfrm>
            <a:prstGeom prst="rect">
              <a:avLst/>
            </a:prstGeom>
            <a:solidFill>
              <a:schemeClr val="bg1"/>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a:solidFill>
                    <a:srgbClr val="193EB0"/>
                  </a:solidFill>
                  <a:latin typeface="SamsungOne-400" panose="020B0503030303020204" pitchFamily="34" charset="0"/>
                </a:rPr>
                <a:t>Chọn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loại</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phân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tích</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phân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cụm</a:t>
              </a:r>
              <a:endParaRPr lang="en-US" sz="1200" b="1" dirty="0">
                <a:solidFill>
                  <a:srgbClr val="193EB0"/>
                </a:solidFill>
                <a:latin typeface="SamsungOne-400" panose="020B0503030303020204" pitchFamily="34" charset="0"/>
              </a:endParaRPr>
            </a:p>
          </p:txBody>
        </p:sp>
        <p:sp>
          <p:nvSpPr>
            <p:cNvPr id="49" name="직사각형 48"/>
            <p:cNvSpPr/>
            <p:nvPr/>
          </p:nvSpPr>
          <p:spPr>
            <a:xfrm>
              <a:off x="6103540" y="3368913"/>
              <a:ext cx="2246165" cy="307053"/>
            </a:xfrm>
            <a:prstGeom prst="rect">
              <a:avLst/>
            </a:prstGeom>
            <a:solidFill>
              <a:schemeClr val="bg1"/>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a:solidFill>
                    <a:srgbClr val="193EB0"/>
                  </a:solidFill>
                  <a:latin typeface="SamsungOne-400" panose="020B0503030303020204" pitchFamily="34" charset="0"/>
                </a:rPr>
                <a:t>Chọn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các</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biến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phân</a:t>
              </a:r>
              <a:r>
                <a:rPr lang="en-US" altLang="ko-KR" sz="1200" b="1" dirty="0">
                  <a:solidFill>
                    <a:srgbClr val="193EB0"/>
                  </a:solidFill>
                  <a:latin typeface="SamsungOne-400" panose="020B0503030303020204" pitchFamily="34" charset="0"/>
                </a:rPr>
                <a:t> </a:t>
              </a:r>
              <a:r>
                <a:rPr lang="en-US" altLang="ko-KR" sz="1200" b="1" dirty="0" err="1">
                  <a:solidFill>
                    <a:srgbClr val="193EB0"/>
                  </a:solidFill>
                  <a:latin typeface="SamsungOne-400" panose="020B0503030303020204" pitchFamily="34" charset="0"/>
                </a:rPr>
                <a:t>cụm</a:t>
              </a:r>
              <a:endParaRPr lang="en-US" sz="1200" b="1" dirty="0">
                <a:solidFill>
                  <a:srgbClr val="193EB0"/>
                </a:solidFill>
                <a:latin typeface="SamsungOne-400" panose="020B0503030303020204" pitchFamily="34" charset="0"/>
              </a:endParaRPr>
            </a:p>
          </p:txBody>
        </p:sp>
        <p:cxnSp>
          <p:nvCxnSpPr>
            <p:cNvPr id="50" name="직선 화살표 연결선 49"/>
            <p:cNvCxnSpPr>
              <a:stCxn id="48" idx="3"/>
              <a:endCxn id="49" idx="1"/>
            </p:cNvCxnSpPr>
            <p:nvPr/>
          </p:nvCxnSpPr>
          <p:spPr>
            <a:xfrm>
              <a:off x="3741192" y="3522440"/>
              <a:ext cx="236234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그룹 4"/>
            <p:cNvGrpSpPr/>
            <p:nvPr/>
          </p:nvGrpSpPr>
          <p:grpSpPr>
            <a:xfrm>
              <a:off x="726226" y="5013176"/>
              <a:ext cx="3538021" cy="1246075"/>
              <a:chOff x="726226" y="5114085"/>
              <a:chExt cx="3538021" cy="1246075"/>
            </a:xfrm>
          </p:grpSpPr>
          <p:sp>
            <p:nvSpPr>
              <p:cNvPr id="54" name="직사각형 53"/>
              <p:cNvSpPr/>
              <p:nvPr/>
            </p:nvSpPr>
            <p:spPr>
              <a:xfrm>
                <a:off x="726226" y="5114085"/>
                <a:ext cx="3510494"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55" name="직사각형 54"/>
              <p:cNvSpPr/>
              <p:nvPr/>
            </p:nvSpPr>
            <p:spPr>
              <a:xfrm>
                <a:off x="726226" y="5464600"/>
                <a:ext cx="3510494" cy="895560"/>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56" name="직사각형 55"/>
              <p:cNvSpPr/>
              <p:nvPr/>
            </p:nvSpPr>
            <p:spPr>
              <a:xfrm>
                <a:off x="819442" y="5191173"/>
                <a:ext cx="1018734" cy="21602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err="1">
                    <a:solidFill>
                      <a:schemeClr val="tx1"/>
                    </a:solidFill>
                    <a:latin typeface="SamsungOne-400" panose="020B0503030303020204" pitchFamily="34" charset="0"/>
                  </a:rPr>
                  <a:t>Ứng</a:t>
                </a:r>
                <a:r>
                  <a:rPr lang="en-US" altLang="ko-KR" sz="1100" b="1" dirty="0">
                    <a:solidFill>
                      <a:schemeClr val="tx1"/>
                    </a:solidFill>
                    <a:latin typeface="SamsungOne-400" panose="020B0503030303020204" pitchFamily="34" charset="0"/>
                  </a:rPr>
                  <a:t> </a:t>
                </a:r>
                <a:r>
                  <a:rPr lang="en-US" altLang="ko-KR" sz="1100" b="1" dirty="0" err="1">
                    <a:solidFill>
                      <a:schemeClr val="tx1"/>
                    </a:solidFill>
                    <a:latin typeface="SamsungOne-400" panose="020B0503030303020204" pitchFamily="34" charset="0"/>
                  </a:rPr>
                  <a:t>dụng</a:t>
                </a:r>
                <a:r>
                  <a:rPr lang="en-US" altLang="ko-KR" sz="1100" b="1" dirty="0">
                    <a:solidFill>
                      <a:schemeClr val="tx1"/>
                    </a:solidFill>
                    <a:latin typeface="SamsungOne-400" panose="020B0503030303020204" pitchFamily="34" charset="0"/>
                  </a:rPr>
                  <a:t> 1</a:t>
                </a:r>
                <a:endParaRPr lang="en-US" sz="1100" b="1" dirty="0">
                  <a:solidFill>
                    <a:schemeClr val="tx1"/>
                  </a:solidFill>
                  <a:latin typeface="SamsungOne-400" panose="020B0503030303020204" pitchFamily="34" charset="0"/>
                </a:endParaRPr>
              </a:p>
            </p:txBody>
          </p:sp>
          <p:sp>
            <p:nvSpPr>
              <p:cNvPr id="57" name="TextBox 56"/>
              <p:cNvSpPr txBox="1"/>
              <p:nvPr/>
            </p:nvSpPr>
            <p:spPr>
              <a:xfrm>
                <a:off x="1821464" y="5157561"/>
                <a:ext cx="2388982" cy="276999"/>
              </a:xfrm>
              <a:prstGeom prst="rect">
                <a:avLst/>
              </a:prstGeom>
              <a:noFill/>
            </p:spPr>
            <p:txBody>
              <a:bodyPr wrap="square" rtlCol="0">
                <a:spAutoFit/>
              </a:bodyPr>
              <a:lstStyle/>
              <a:p>
                <a:r>
                  <a:rPr lang="en-US" altLang="ko-KR" sz="1200" b="1" dirty="0" err="1">
                    <a:solidFill>
                      <a:schemeClr val="bg1"/>
                    </a:solidFill>
                    <a:latin typeface="SamsungOne-400" panose="020B0503030303020204" pitchFamily="34" charset="0"/>
                  </a:rPr>
                  <a:t>Phân</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mảnh</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khách</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hàng</a:t>
                </a:r>
                <a:endParaRPr lang="en-US" sz="1200" b="1" dirty="0">
                  <a:solidFill>
                    <a:schemeClr val="bg1"/>
                  </a:solidFill>
                  <a:latin typeface="SamsungOne-400" panose="020B0503030303020204" pitchFamily="34" charset="0"/>
                  <a:ea typeface="SamsungOne-400" panose="020B0503030303020204" pitchFamily="34" charset="0"/>
                </a:endParaRPr>
              </a:p>
            </p:txBody>
          </p:sp>
          <p:sp>
            <p:nvSpPr>
              <p:cNvPr id="53" name="TextBox 52"/>
              <p:cNvSpPr txBox="1"/>
              <p:nvPr/>
            </p:nvSpPr>
            <p:spPr>
              <a:xfrm>
                <a:off x="754793" y="5507484"/>
                <a:ext cx="3509454" cy="646331"/>
              </a:xfrm>
              <a:prstGeom prst="rect">
                <a:avLst/>
              </a:prstGeom>
              <a:noFill/>
            </p:spPr>
            <p:txBody>
              <a:bodyPr wrap="square" rtlCol="0">
                <a:spAutoFit/>
              </a:bodyPr>
              <a:lstStyle/>
              <a:p>
                <a:pPr marL="92075" indent="-92075">
                  <a:buFont typeface="Arial" panose="020B0604020202020204" pitchFamily="34" charset="0"/>
                  <a:buChar char="•"/>
                </a:pPr>
                <a:r>
                  <a:rPr lang="vi-VN" altLang="ko-KR" sz="1200" dirty="0">
                    <a:latin typeface="SamsungOne-400" panose="020B0503030303020204" pitchFamily="34" charset="0"/>
                  </a:rPr>
                  <a:t>Hiểu đặc điểm nhân khẩu học, xã hội và thể chất của từng nhóm khách hàng.</a:t>
                </a:r>
              </a:p>
              <a:p>
                <a:pPr marL="92075" indent="-92075">
                  <a:buFont typeface="Arial" panose="020B0604020202020204" pitchFamily="34" charset="0"/>
                  <a:buChar char="•"/>
                </a:pPr>
                <a:r>
                  <a:rPr lang="vi-VN" altLang="ko-KR" sz="1200" dirty="0">
                    <a:latin typeface="SamsungOne-400" panose="020B0503030303020204" pitchFamily="34" charset="0"/>
                  </a:rPr>
                  <a:t>Tạo hồ sơ nhóm và hiểu đặc điểm của họ.</a:t>
                </a:r>
                <a:endParaRPr lang="en-US" sz="1200" dirty="0">
                  <a:latin typeface="SamsungOne-400" panose="020B0503030303020204" pitchFamily="34" charset="0"/>
                </a:endParaRPr>
              </a:p>
            </p:txBody>
          </p:sp>
        </p:grpSp>
        <p:grpSp>
          <p:nvGrpSpPr>
            <p:cNvPr id="58" name="그룹 57"/>
            <p:cNvGrpSpPr/>
            <p:nvPr/>
          </p:nvGrpSpPr>
          <p:grpSpPr>
            <a:xfrm>
              <a:off x="5603176" y="5013176"/>
              <a:ext cx="3702010" cy="1224395"/>
              <a:chOff x="726226" y="5278903"/>
              <a:chExt cx="3702010" cy="1224395"/>
            </a:xfrm>
          </p:grpSpPr>
          <p:grpSp>
            <p:nvGrpSpPr>
              <p:cNvPr id="59" name="그룹 58"/>
              <p:cNvGrpSpPr/>
              <p:nvPr/>
            </p:nvGrpSpPr>
            <p:grpSpPr>
              <a:xfrm>
                <a:off x="726226" y="5278903"/>
                <a:ext cx="3702010" cy="1224395"/>
                <a:chOff x="726226" y="5278903"/>
                <a:chExt cx="3702010" cy="1224395"/>
              </a:xfrm>
            </p:grpSpPr>
            <p:sp>
              <p:nvSpPr>
                <p:cNvPr id="61" name="직사각형 60"/>
                <p:cNvSpPr/>
                <p:nvPr/>
              </p:nvSpPr>
              <p:spPr>
                <a:xfrm>
                  <a:off x="726226" y="5278903"/>
                  <a:ext cx="3649122" cy="350642"/>
                </a:xfrm>
                <a:prstGeom prst="rect">
                  <a:avLst/>
                </a:prstGeom>
                <a:solidFill>
                  <a:srgbClr val="1429A0"/>
                </a:solid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62" name="직사각형 61"/>
                <p:cNvSpPr/>
                <p:nvPr/>
              </p:nvSpPr>
              <p:spPr>
                <a:xfrm>
                  <a:off x="726226" y="5629417"/>
                  <a:ext cx="3649122" cy="873881"/>
                </a:xfrm>
                <a:prstGeom prst="rect">
                  <a:avLst/>
                </a:prstGeom>
                <a:noFill/>
                <a:ln>
                  <a:solidFill>
                    <a:srgbClr val="193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msungOne-400" panose="020B0503030303020204" pitchFamily="34" charset="0"/>
                  </a:endParaRPr>
                </a:p>
              </p:txBody>
            </p:sp>
            <p:sp>
              <p:nvSpPr>
                <p:cNvPr id="63" name="직사각형 62"/>
                <p:cNvSpPr/>
                <p:nvPr/>
              </p:nvSpPr>
              <p:spPr>
                <a:xfrm>
                  <a:off x="817730" y="5350911"/>
                  <a:ext cx="988616" cy="21602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err="1">
                      <a:solidFill>
                        <a:schemeClr val="tx1"/>
                      </a:solidFill>
                      <a:latin typeface="SamsungOne-400" panose="020B0503030303020204" pitchFamily="34" charset="0"/>
                    </a:rPr>
                    <a:t>Ứng</a:t>
                  </a:r>
                  <a:r>
                    <a:rPr lang="en-US" altLang="ko-KR" sz="1100" b="1" dirty="0">
                      <a:solidFill>
                        <a:schemeClr val="tx1"/>
                      </a:solidFill>
                      <a:latin typeface="SamsungOne-400" panose="020B0503030303020204" pitchFamily="34" charset="0"/>
                    </a:rPr>
                    <a:t> </a:t>
                  </a:r>
                  <a:r>
                    <a:rPr lang="en-US" altLang="ko-KR" sz="1100" b="1" dirty="0" err="1">
                      <a:solidFill>
                        <a:schemeClr val="tx1"/>
                      </a:solidFill>
                      <a:latin typeface="SamsungOne-400" panose="020B0503030303020204" pitchFamily="34" charset="0"/>
                    </a:rPr>
                    <a:t>dụng</a:t>
                  </a:r>
                  <a:r>
                    <a:rPr lang="ko-KR" altLang="en-US" sz="1100" b="1" dirty="0">
                      <a:solidFill>
                        <a:schemeClr val="tx1"/>
                      </a:solidFill>
                      <a:latin typeface="SamsungOne-400" panose="020B0503030303020204" pitchFamily="34" charset="0"/>
                    </a:rPr>
                    <a:t> </a:t>
                  </a:r>
                  <a:r>
                    <a:rPr lang="en-US" altLang="ko-KR" sz="1100" b="1" dirty="0">
                      <a:solidFill>
                        <a:schemeClr val="tx1"/>
                      </a:solidFill>
                      <a:latin typeface="SamsungOne-400" panose="020B0503030303020204" pitchFamily="34" charset="0"/>
                    </a:rPr>
                    <a:t>1</a:t>
                  </a:r>
                  <a:endParaRPr lang="en-US" sz="1100" b="1" dirty="0">
                    <a:solidFill>
                      <a:schemeClr val="tx1"/>
                    </a:solidFill>
                    <a:latin typeface="SamsungOne-400" panose="020B0503030303020204" pitchFamily="34" charset="0"/>
                  </a:endParaRPr>
                </a:p>
              </p:txBody>
            </p:sp>
            <p:sp>
              <p:nvSpPr>
                <p:cNvPr id="64" name="TextBox 63"/>
                <p:cNvSpPr txBox="1"/>
                <p:nvPr/>
              </p:nvSpPr>
              <p:spPr>
                <a:xfrm>
                  <a:off x="1816062" y="5320804"/>
                  <a:ext cx="2612174" cy="276999"/>
                </a:xfrm>
                <a:prstGeom prst="rect">
                  <a:avLst/>
                </a:prstGeom>
                <a:noFill/>
              </p:spPr>
              <p:txBody>
                <a:bodyPr wrap="square" rtlCol="0">
                  <a:spAutoFit/>
                </a:bodyPr>
                <a:lstStyle/>
                <a:p>
                  <a:r>
                    <a:rPr lang="en-US" altLang="ko-KR" sz="1200" b="1" dirty="0" err="1">
                      <a:solidFill>
                        <a:schemeClr val="bg1"/>
                      </a:solidFill>
                      <a:latin typeface="SamsungOne-400" panose="020B0503030303020204" pitchFamily="34" charset="0"/>
                    </a:rPr>
                    <a:t>Phân</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tích</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bổ</a:t>
                  </a:r>
                  <a:r>
                    <a:rPr lang="en-US" altLang="ko-KR" sz="1200" b="1" dirty="0">
                      <a:solidFill>
                        <a:schemeClr val="bg1"/>
                      </a:solidFill>
                      <a:latin typeface="SamsungOne-400" panose="020B0503030303020204" pitchFamily="34" charset="0"/>
                    </a:rPr>
                    <a:t> sung </a:t>
                  </a:r>
                  <a:r>
                    <a:rPr lang="en-US" altLang="ko-KR" sz="1200" b="1" dirty="0" err="1">
                      <a:solidFill>
                        <a:schemeClr val="bg1"/>
                      </a:solidFill>
                      <a:latin typeface="SamsungOne-400" panose="020B0503030303020204" pitchFamily="34" charset="0"/>
                    </a:rPr>
                    <a:t>trên</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mỗi</a:t>
                  </a:r>
                  <a:r>
                    <a:rPr lang="en-US" altLang="ko-KR" sz="1200" b="1" dirty="0">
                      <a:solidFill>
                        <a:schemeClr val="bg1"/>
                      </a:solidFill>
                      <a:latin typeface="SamsungOne-400" panose="020B0503030303020204" pitchFamily="34" charset="0"/>
                    </a:rPr>
                    <a:t> </a:t>
                  </a:r>
                  <a:r>
                    <a:rPr lang="en-US" altLang="ko-KR" sz="1200" b="1" dirty="0" err="1">
                      <a:solidFill>
                        <a:schemeClr val="bg1"/>
                      </a:solidFill>
                      <a:latin typeface="SamsungOne-400" panose="020B0503030303020204" pitchFamily="34" charset="0"/>
                    </a:rPr>
                    <a:t>cụm</a:t>
                  </a:r>
                  <a:endParaRPr lang="en-US" sz="1200" b="1" dirty="0">
                    <a:solidFill>
                      <a:schemeClr val="bg1"/>
                    </a:solidFill>
                    <a:latin typeface="SamsungOne-400" panose="020B0503030303020204" pitchFamily="34" charset="0"/>
                    <a:ea typeface="SamsungOne-400" panose="020B0503030303020204" pitchFamily="34" charset="0"/>
                  </a:endParaRPr>
                </a:p>
              </p:txBody>
            </p:sp>
          </p:grpSp>
          <p:sp>
            <p:nvSpPr>
              <p:cNvPr id="60" name="TextBox 59"/>
              <p:cNvSpPr txBox="1"/>
              <p:nvPr/>
            </p:nvSpPr>
            <p:spPr>
              <a:xfrm>
                <a:off x="758794" y="5660286"/>
                <a:ext cx="2422458" cy="461665"/>
              </a:xfrm>
              <a:prstGeom prst="rect">
                <a:avLst/>
              </a:prstGeom>
              <a:noFill/>
            </p:spPr>
            <p:txBody>
              <a:bodyPr wrap="none" rtlCol="0">
                <a:spAutoFit/>
              </a:bodyPr>
              <a:lstStyle/>
              <a:p>
                <a:pPr marL="92075" indent="-92075">
                  <a:buFont typeface="Arial" panose="020B0604020202020204" pitchFamily="34" charset="0"/>
                  <a:buChar char="•"/>
                </a:pPr>
                <a:r>
                  <a:rPr lang="en-US" altLang="ko-KR" sz="1200" dirty="0" err="1">
                    <a:latin typeface="SamsungOne-400" panose="020B0503030303020204" pitchFamily="34" charset="0"/>
                  </a:rPr>
                  <a:t>Hiểu</a:t>
                </a:r>
                <a:r>
                  <a:rPr lang="en-US" altLang="ko-KR" sz="1200" dirty="0">
                    <a:latin typeface="SamsungOne-400" panose="020B0503030303020204" pitchFamily="34" charset="0"/>
                  </a:rPr>
                  <a:t> </a:t>
                </a:r>
                <a:r>
                  <a:rPr lang="en-US" altLang="ko-KR" sz="1200" dirty="0" err="1">
                    <a:latin typeface="SamsungOne-400" panose="020B0503030303020204" pitchFamily="34" charset="0"/>
                  </a:rPr>
                  <a:t>phân</a:t>
                </a:r>
                <a:r>
                  <a:rPr lang="en-US" altLang="ko-KR" sz="1200" dirty="0">
                    <a:latin typeface="SamsungOne-400" panose="020B0503030303020204" pitchFamily="34" charset="0"/>
                  </a:rPr>
                  <a:t> </a:t>
                </a:r>
                <a:r>
                  <a:rPr lang="en-US" altLang="ko-KR" sz="1200" dirty="0" err="1">
                    <a:latin typeface="SamsungOne-400" panose="020B0503030303020204" pitchFamily="34" charset="0"/>
                  </a:rPr>
                  <a:t>phối</a:t>
                </a:r>
                <a:r>
                  <a:rPr lang="en-US" altLang="ko-KR" sz="1200" dirty="0">
                    <a:latin typeface="SamsungOne-400" panose="020B0503030303020204" pitchFamily="34" charset="0"/>
                  </a:rPr>
                  <a:t> </a:t>
                </a:r>
                <a:r>
                  <a:rPr lang="en-US" altLang="ko-KR" sz="1200" dirty="0" err="1">
                    <a:latin typeface="SamsungOne-400" panose="020B0503030303020204" pitchFamily="34" charset="0"/>
                  </a:rPr>
                  <a:t>dữ</a:t>
                </a:r>
                <a:r>
                  <a:rPr lang="en-US" altLang="ko-KR" sz="1200" dirty="0">
                    <a:latin typeface="SamsungOne-400" panose="020B0503030303020204" pitchFamily="34" charset="0"/>
                  </a:rPr>
                  <a:t> </a:t>
                </a:r>
                <a:r>
                  <a:rPr lang="en-US" altLang="ko-KR" sz="1200" dirty="0" err="1">
                    <a:latin typeface="SamsungOne-400" panose="020B0503030303020204" pitchFamily="34" charset="0"/>
                  </a:rPr>
                  <a:t>liệu</a:t>
                </a:r>
                <a:r>
                  <a:rPr lang="en-US" altLang="ko-KR" sz="1200" dirty="0">
                    <a:latin typeface="SamsungOne-400" panose="020B0503030303020204" pitchFamily="34" charset="0"/>
                  </a:rPr>
                  <a:t> </a:t>
                </a:r>
                <a:r>
                  <a:rPr lang="en-US" altLang="ko-KR" sz="1200" dirty="0" err="1">
                    <a:latin typeface="SamsungOne-400" panose="020B0503030303020204" pitchFamily="34" charset="0"/>
                  </a:rPr>
                  <a:t>tổng</a:t>
                </a:r>
                <a:r>
                  <a:rPr lang="en-US" altLang="ko-KR" sz="1200" dirty="0">
                    <a:latin typeface="SamsungOne-400" panose="020B0503030303020204" pitchFamily="34" charset="0"/>
                  </a:rPr>
                  <a:t> </a:t>
                </a:r>
                <a:r>
                  <a:rPr lang="en-US" altLang="ko-KR" sz="1200" dirty="0" err="1">
                    <a:latin typeface="SamsungOne-400" panose="020B0503030303020204" pitchFamily="34" charset="0"/>
                  </a:rPr>
                  <a:t>thể</a:t>
                </a:r>
                <a:endParaRPr lang="en-US" altLang="ko-KR" sz="1200" dirty="0">
                  <a:latin typeface="SamsungOne-400" panose="020B0503030303020204" pitchFamily="34" charset="0"/>
                </a:endParaRPr>
              </a:p>
              <a:p>
                <a:pPr marL="92075" indent="-92075">
                  <a:buFont typeface="Arial" panose="020B0604020202020204" pitchFamily="34" charset="0"/>
                  <a:buChar char="•"/>
                </a:pPr>
                <a:r>
                  <a:rPr lang="en-US" altLang="ko-KR" sz="1200" dirty="0" err="1">
                    <a:latin typeface="SamsungOne-400" panose="020B0503030303020204" pitchFamily="34" charset="0"/>
                  </a:rPr>
                  <a:t>Phân</a:t>
                </a:r>
                <a:r>
                  <a:rPr lang="en-US" altLang="ko-KR" sz="1200" dirty="0">
                    <a:latin typeface="SamsungOne-400" panose="020B0503030303020204" pitchFamily="34" charset="0"/>
                  </a:rPr>
                  <a:t> </a:t>
                </a:r>
                <a:r>
                  <a:rPr lang="en-US" altLang="ko-KR" sz="1200" dirty="0" err="1">
                    <a:latin typeface="SamsungOne-400" panose="020B0503030303020204" pitchFamily="34" charset="0"/>
                  </a:rPr>
                  <a:t>tích</a:t>
                </a:r>
                <a:r>
                  <a:rPr lang="en-US" altLang="ko-KR" sz="1200" dirty="0">
                    <a:latin typeface="SamsungOne-400" panose="020B0503030303020204" pitchFamily="34" charset="0"/>
                  </a:rPr>
                  <a:t> </a:t>
                </a:r>
                <a:r>
                  <a:rPr lang="en-US" altLang="ko-KR" sz="1200" dirty="0" err="1">
                    <a:latin typeface="SamsungOne-400" panose="020B0503030303020204" pitchFamily="34" charset="0"/>
                  </a:rPr>
                  <a:t>bổ</a:t>
                </a:r>
                <a:r>
                  <a:rPr lang="en-US" altLang="ko-KR" sz="1200" dirty="0">
                    <a:latin typeface="SamsungOne-400" panose="020B0503030303020204" pitchFamily="34" charset="0"/>
                  </a:rPr>
                  <a:t> sung </a:t>
                </a:r>
                <a:r>
                  <a:rPr lang="en-US" altLang="ko-KR" sz="1200" dirty="0" err="1">
                    <a:latin typeface="SamsungOne-400" panose="020B0503030303020204" pitchFamily="34" charset="0"/>
                  </a:rPr>
                  <a:t>trên</a:t>
                </a:r>
                <a:r>
                  <a:rPr lang="en-US" altLang="ko-KR" sz="1200" dirty="0">
                    <a:latin typeface="SamsungOne-400" panose="020B0503030303020204" pitchFamily="34" charset="0"/>
                  </a:rPr>
                  <a:t> </a:t>
                </a:r>
                <a:r>
                  <a:rPr lang="en-US" altLang="ko-KR" sz="1200" dirty="0" err="1">
                    <a:latin typeface="SamsungOne-400" panose="020B0503030303020204" pitchFamily="34" charset="0"/>
                  </a:rPr>
                  <a:t>mỗi</a:t>
                </a:r>
                <a:r>
                  <a:rPr lang="en-US" altLang="ko-KR" sz="1200" dirty="0">
                    <a:latin typeface="SamsungOne-400" panose="020B0503030303020204" pitchFamily="34" charset="0"/>
                  </a:rPr>
                  <a:t> </a:t>
                </a:r>
                <a:r>
                  <a:rPr lang="en-US" altLang="ko-KR" sz="1200" dirty="0" err="1">
                    <a:latin typeface="SamsungOne-400" panose="020B0503030303020204" pitchFamily="34" charset="0"/>
                  </a:rPr>
                  <a:t>cụm</a:t>
                </a:r>
                <a:endParaRPr lang="en-US" sz="1200" dirty="0">
                  <a:latin typeface="SamsungOne-400" panose="020B0503030303020204" pitchFamily="34" charset="0"/>
                </a:endParaRPr>
              </a:p>
            </p:txBody>
          </p:sp>
        </p:grpSp>
        <p:cxnSp>
          <p:nvCxnSpPr>
            <p:cNvPr id="65" name="꺾인 연결선 64"/>
            <p:cNvCxnSpPr>
              <a:stCxn id="33" idx="2"/>
              <a:endCxn id="54" idx="0"/>
            </p:cNvCxnSpPr>
            <p:nvPr/>
          </p:nvCxnSpPr>
          <p:spPr>
            <a:xfrm rot="5400000">
              <a:off x="3536539" y="3598303"/>
              <a:ext cx="359808" cy="2469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꺾인 연결선 65"/>
            <p:cNvCxnSpPr>
              <a:stCxn id="33" idx="2"/>
              <a:endCxn id="61" idx="0"/>
            </p:cNvCxnSpPr>
            <p:nvPr/>
          </p:nvCxnSpPr>
          <p:spPr>
            <a:xfrm rot="16200000" flipH="1">
              <a:off x="6009670" y="3595109"/>
              <a:ext cx="359808" cy="24763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그룹 66">
            <a:extLst>
              <a:ext uri="{FF2B5EF4-FFF2-40B4-BE49-F238E27FC236}">
                <a16:creationId xmlns:a16="http://schemas.microsoft.com/office/drawing/2014/main" id="{B4A4B797-A2F4-4FEF-B4E6-062D4E9B6212}"/>
              </a:ext>
            </a:extLst>
          </p:cNvPr>
          <p:cNvGrpSpPr/>
          <p:nvPr/>
        </p:nvGrpSpPr>
        <p:grpSpPr>
          <a:xfrm>
            <a:off x="450000" y="450000"/>
            <a:ext cx="9018000" cy="276999"/>
            <a:chOff x="450000" y="450000"/>
            <a:chExt cx="9018000" cy="276999"/>
          </a:xfrm>
        </p:grpSpPr>
        <p:sp>
          <p:nvSpPr>
            <p:cNvPr id="68" name="직사각형 67">
              <a:extLst>
                <a:ext uri="{FF2B5EF4-FFF2-40B4-BE49-F238E27FC236}">
                  <a16:creationId xmlns:a16="http://schemas.microsoft.com/office/drawing/2014/main" id="{A8357F9D-614D-4F53-B895-4EF47694F904}"/>
                </a:ext>
              </a:extLst>
            </p:cNvPr>
            <p:cNvSpPr/>
            <p:nvPr/>
          </p:nvSpPr>
          <p:spPr>
            <a:xfrm>
              <a:off x="450000" y="450000"/>
              <a:ext cx="8785226" cy="276999"/>
            </a:xfrm>
            <a:prstGeom prst="rect">
              <a:avLst/>
            </a:prstGeom>
          </p:spPr>
          <p:txBody>
            <a:bodyPr wrap="square" lIns="0" tIns="0" rIns="0" bIns="0">
              <a:spAutoFit/>
            </a:bodyPr>
            <a:lstStyle/>
            <a:p>
              <a:pPr defTabSz="457187">
                <a:defRPr/>
              </a:pP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1.2.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Phân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tích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cụm</a:t>
              </a:r>
              <a:endParaRPr lang="en-US"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69" name="직사각형 68">
              <a:extLst>
                <a:ext uri="{FF2B5EF4-FFF2-40B4-BE49-F238E27FC236}">
                  <a16:creationId xmlns:a16="http://schemas.microsoft.com/office/drawing/2014/main" id="{BB494928-F89D-4ED8-89BC-701B19676E48}"/>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01</a:t>
              </a:r>
            </a:p>
          </p:txBody>
        </p:sp>
      </p:grpSp>
    </p:spTree>
    <p:extLst>
      <p:ext uri="{BB962C8B-B14F-4D97-AF65-F5344CB8AC3E}">
        <p14:creationId xmlns:p14="http://schemas.microsoft.com/office/powerpoint/2010/main" val="2305475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그룹 33">
            <a:extLst>
              <a:ext uri="{FF2B5EF4-FFF2-40B4-BE49-F238E27FC236}">
                <a16:creationId xmlns:a16="http://schemas.microsoft.com/office/drawing/2014/main" id="{DFFB43AD-E5EA-41C5-A565-03576FBC7465}"/>
              </a:ext>
            </a:extLst>
          </p:cNvPr>
          <p:cNvGrpSpPr/>
          <p:nvPr/>
        </p:nvGrpSpPr>
        <p:grpSpPr>
          <a:xfrm>
            <a:off x="3647039" y="2601674"/>
            <a:ext cx="2596841" cy="2492760"/>
            <a:chOff x="4869653" y="2340861"/>
            <a:chExt cx="2812734" cy="2700000"/>
          </a:xfrm>
        </p:grpSpPr>
        <p:pic>
          <p:nvPicPr>
            <p:cNvPr id="35" name="Picture 7">
              <a:extLst>
                <a:ext uri="{FF2B5EF4-FFF2-40B4-BE49-F238E27FC236}">
                  <a16:creationId xmlns:a16="http://schemas.microsoft.com/office/drawing/2014/main" id="{3FF5C629-0650-4FA1-8D1F-F97C5C6E7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653" y="2340861"/>
              <a:ext cx="2812734" cy="270000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BBBDC68-2969-438B-9AC2-735839B0A93D}"/>
                    </a:ext>
                  </a:extLst>
                </p:cNvPr>
                <p:cNvSpPr txBox="1"/>
                <p:nvPr/>
              </p:nvSpPr>
              <p:spPr>
                <a:xfrm>
                  <a:off x="6322178" y="2413209"/>
                  <a:ext cx="287587" cy="291785"/>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36" name="TextBox 35">
                  <a:extLst>
                    <a:ext uri="{FF2B5EF4-FFF2-40B4-BE49-F238E27FC236}">
                      <a16:creationId xmlns:a16="http://schemas.microsoft.com/office/drawing/2014/main" id="{BBBBDC68-2969-438B-9AC2-735839B0A93D}"/>
                    </a:ext>
                  </a:extLst>
                </p:cNvPr>
                <p:cNvSpPr txBox="1">
                  <a:spLocks noRot="1" noChangeAspect="1" noMove="1" noResize="1" noEditPoints="1" noAdjustHandles="1" noChangeArrowheads="1" noChangeShapeType="1" noTextEdit="1"/>
                </p:cNvSpPr>
                <p:nvPr/>
              </p:nvSpPr>
              <p:spPr>
                <a:xfrm>
                  <a:off x="6322178" y="2413209"/>
                  <a:ext cx="287587" cy="291785"/>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2B05C5-E1EF-4FD5-9D01-1803AB4106D7}"/>
                    </a:ext>
                  </a:extLst>
                </p:cNvPr>
                <p:cNvSpPr txBox="1"/>
                <p:nvPr/>
              </p:nvSpPr>
              <p:spPr>
                <a:xfrm>
                  <a:off x="7264111" y="3365338"/>
                  <a:ext cx="377009" cy="238890"/>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37" name="TextBox 36">
                  <a:extLst>
                    <a:ext uri="{FF2B5EF4-FFF2-40B4-BE49-F238E27FC236}">
                      <a16:creationId xmlns:a16="http://schemas.microsoft.com/office/drawing/2014/main" id="{952B05C5-E1EF-4FD5-9D01-1803AB4106D7}"/>
                    </a:ext>
                  </a:extLst>
                </p:cNvPr>
                <p:cNvSpPr txBox="1">
                  <a:spLocks noRot="1" noChangeAspect="1" noMove="1" noResize="1" noEditPoints="1" noAdjustHandles="1" noChangeArrowheads="1" noChangeShapeType="1" noTextEdit="1"/>
                </p:cNvSpPr>
                <p:nvPr/>
              </p:nvSpPr>
              <p:spPr>
                <a:xfrm>
                  <a:off x="7264111" y="3365338"/>
                  <a:ext cx="377009" cy="238890"/>
                </a:xfrm>
                <a:prstGeom prst="rect">
                  <a:avLst/>
                </a:prstGeom>
                <a:blipFill>
                  <a:blip r:embed="rId7"/>
                  <a:stretch>
                    <a:fillRect b="-8333"/>
                  </a:stretch>
                </a:blipFill>
              </p:spPr>
              <p:txBody>
                <a:bodyPr/>
                <a:lstStyle/>
                <a:p>
                  <a:r>
                    <a:rPr lang="ko-KR" altLang="en-US">
                      <a:noFill/>
                    </a:rPr>
                    <a:t> </a:t>
                  </a:r>
                </a:p>
              </p:txBody>
            </p:sp>
          </mc:Fallback>
        </mc:AlternateContent>
      </p:grpSp>
      <p:grpSp>
        <p:nvGrpSpPr>
          <p:cNvPr id="17" name="그룹 1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3" name="직사각형 22">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4" name="직사각형 23">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5" name="직사각형 24">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sử</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tập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hai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thuận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tiện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trực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quan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hóa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một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mặt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phẳng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8" name="그룹 17">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19" name="직사각형 18">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0" name="직사각형 19">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497437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40"/>
          <p:cNvGrpSpPr/>
          <p:nvPr/>
        </p:nvGrpSpPr>
        <p:grpSpPr>
          <a:xfrm>
            <a:off x="3647039" y="2601673"/>
            <a:ext cx="2596842" cy="2492761"/>
            <a:chOff x="15031693" y="2423621"/>
            <a:chExt cx="2812734" cy="2700000"/>
          </a:xfrm>
        </p:grpSpPr>
        <p:grpSp>
          <p:nvGrpSpPr>
            <p:cNvPr id="42" name="그룹 41">
              <a:extLst>
                <a:ext uri="{FF2B5EF4-FFF2-40B4-BE49-F238E27FC236}">
                  <a16:creationId xmlns:a16="http://schemas.microsoft.com/office/drawing/2014/main" id="{DD806282-2420-4058-B8F9-93FB5D5F93D5}"/>
                </a:ext>
              </a:extLst>
            </p:cNvPr>
            <p:cNvGrpSpPr/>
            <p:nvPr/>
          </p:nvGrpSpPr>
          <p:grpSpPr>
            <a:xfrm>
              <a:off x="15031693" y="2423621"/>
              <a:ext cx="2812734" cy="2700000"/>
              <a:chOff x="4869653" y="2340861"/>
              <a:chExt cx="2812734" cy="2700000"/>
            </a:xfrm>
          </p:grpSpPr>
          <p:pic>
            <p:nvPicPr>
              <p:cNvPr id="48" name="Picture 12">
                <a:extLst>
                  <a:ext uri="{FF2B5EF4-FFF2-40B4-BE49-F238E27FC236}">
                    <a16:creationId xmlns:a16="http://schemas.microsoft.com/office/drawing/2014/main" id="{F339969A-109E-49E5-B306-D78D40CAA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653" y="2340861"/>
                <a:ext cx="2812734" cy="2700000"/>
              </a:xfrm>
              <a:prstGeom prst="rect">
                <a:avLst/>
              </a:prstGeom>
            </p:spPr>
          </p:pic>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4F069E2-5616-4A8B-B949-741DE265B20B}"/>
                      </a:ext>
                    </a:extLst>
                  </p:cNvPr>
                  <p:cNvSpPr txBox="1"/>
                  <p:nvPr/>
                </p:nvSpPr>
                <p:spPr>
                  <a:xfrm>
                    <a:off x="6306427" y="2381812"/>
                    <a:ext cx="408345" cy="318592"/>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2</m:t>
                              </m:r>
                            </m:sub>
                          </m:sSub>
                        </m:oMath>
                      </m:oMathPara>
                    </a14:m>
                    <a:endParaRPr lang="en-US" dirty="0"/>
                  </a:p>
                </p:txBody>
              </p:sp>
            </mc:Choice>
            <mc:Fallback xmlns="">
              <p:sp>
                <p:nvSpPr>
                  <p:cNvPr id="49" name="TextBox 48">
                    <a:extLst>
                      <a:ext uri="{FF2B5EF4-FFF2-40B4-BE49-F238E27FC236}">
                        <a16:creationId xmlns:a16="http://schemas.microsoft.com/office/drawing/2014/main" id="{E4F069E2-5616-4A8B-B949-741DE265B20B}"/>
                      </a:ext>
                    </a:extLst>
                  </p:cNvPr>
                  <p:cNvSpPr txBox="1">
                    <a:spLocks noRot="1" noChangeAspect="1" noMove="1" noResize="1" noEditPoints="1" noAdjustHandles="1" noChangeArrowheads="1" noChangeShapeType="1" noTextEdit="1"/>
                  </p:cNvSpPr>
                  <p:nvPr/>
                </p:nvSpPr>
                <p:spPr>
                  <a:xfrm>
                    <a:off x="6306427" y="2381812"/>
                    <a:ext cx="408345" cy="31859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ECBE3D7-5162-47A6-8503-0070F83DD576}"/>
                      </a:ext>
                    </a:extLst>
                  </p:cNvPr>
                  <p:cNvSpPr txBox="1"/>
                  <p:nvPr/>
                </p:nvSpPr>
                <p:spPr>
                  <a:xfrm>
                    <a:off x="7276629" y="3340465"/>
                    <a:ext cx="377009" cy="303114"/>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2ECBE3D7-5162-47A6-8503-0070F83DD576}"/>
                      </a:ext>
                    </a:extLst>
                  </p:cNvPr>
                  <p:cNvSpPr txBox="1">
                    <a:spLocks noRot="1" noChangeAspect="1" noMove="1" noResize="1" noEditPoints="1" noAdjustHandles="1" noChangeArrowheads="1" noChangeShapeType="1" noTextEdit="1"/>
                  </p:cNvSpPr>
                  <p:nvPr/>
                </p:nvSpPr>
                <p:spPr>
                  <a:xfrm>
                    <a:off x="7276629" y="3340465"/>
                    <a:ext cx="377009" cy="303114"/>
                  </a:xfrm>
                  <a:prstGeom prst="rect">
                    <a:avLst/>
                  </a:prstGeom>
                  <a:blipFill>
                    <a:blip r:embed="rId9"/>
                    <a:stretch>
                      <a:fillRect/>
                    </a:stretch>
                  </a:blipFill>
                </p:spPr>
                <p:txBody>
                  <a:bodyPr/>
                  <a:lstStyle/>
                  <a:p>
                    <a:r>
                      <a:rPr lang="ko-KR" altLang="en-US">
                        <a:noFill/>
                      </a:rPr>
                      <a:t> </a:t>
                    </a:r>
                  </a:p>
                </p:txBody>
              </p:sp>
            </mc:Fallback>
          </mc:AlternateContent>
        </p:grpSp>
        <p:grpSp>
          <p:nvGrpSpPr>
            <p:cNvPr id="43" name="그룹 42">
              <a:extLst>
                <a:ext uri="{FF2B5EF4-FFF2-40B4-BE49-F238E27FC236}">
                  <a16:creationId xmlns:a16="http://schemas.microsoft.com/office/drawing/2014/main" id="{D4C84FF1-1E4F-4D4C-BC15-DE77E3533B13}"/>
                </a:ext>
              </a:extLst>
            </p:cNvPr>
            <p:cNvGrpSpPr/>
            <p:nvPr/>
          </p:nvGrpSpPr>
          <p:grpSpPr>
            <a:xfrm>
              <a:off x="15718291" y="3791014"/>
              <a:ext cx="1454755" cy="502990"/>
              <a:chOff x="5123427" y="3701470"/>
              <a:chExt cx="1889834" cy="502990"/>
            </a:xfrm>
          </p:grpSpPr>
          <p:cxnSp>
            <p:nvCxnSpPr>
              <p:cNvPr id="44" name="Straight Connector 8">
                <a:extLst>
                  <a:ext uri="{FF2B5EF4-FFF2-40B4-BE49-F238E27FC236}">
                    <a16:creationId xmlns:a16="http://schemas.microsoft.com/office/drawing/2014/main" id="{602A4C49-508E-4DC4-BA29-ADA501CD7A5C}"/>
                  </a:ext>
                </a:extLst>
              </p:cNvPr>
              <p:cNvCxnSpPr/>
              <p:nvPr/>
            </p:nvCxnSpPr>
            <p:spPr>
              <a:xfrm>
                <a:off x="5123427" y="3701470"/>
                <a:ext cx="1618" cy="5029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10">
                <a:extLst>
                  <a:ext uri="{FF2B5EF4-FFF2-40B4-BE49-F238E27FC236}">
                    <a16:creationId xmlns:a16="http://schemas.microsoft.com/office/drawing/2014/main" id="{4A6BAB10-9AFC-4D2C-95B4-CC47DE3DC415}"/>
                  </a:ext>
                </a:extLst>
              </p:cNvPr>
              <p:cNvCxnSpPr/>
              <p:nvPr/>
            </p:nvCxnSpPr>
            <p:spPr>
              <a:xfrm flipH="1" flipV="1">
                <a:off x="5123427" y="3946579"/>
                <a:ext cx="1888216" cy="1277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16">
                <a:extLst>
                  <a:ext uri="{FF2B5EF4-FFF2-40B4-BE49-F238E27FC236}">
                    <a16:creationId xmlns:a16="http://schemas.microsoft.com/office/drawing/2014/main" id="{26A9F6A1-4536-4F33-8DBE-9113CD387FCE}"/>
                  </a:ext>
                </a:extLst>
              </p:cNvPr>
              <p:cNvCxnSpPr/>
              <p:nvPr/>
            </p:nvCxnSpPr>
            <p:spPr>
              <a:xfrm>
                <a:off x="7011643" y="3701470"/>
                <a:ext cx="1618" cy="5029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C855E05-202C-4FF6-9B5F-C751A77535CB}"/>
                      </a:ext>
                    </a:extLst>
                  </p:cNvPr>
                  <p:cNvSpPr txBox="1"/>
                  <p:nvPr/>
                </p:nvSpPr>
                <p:spPr>
                  <a:xfrm>
                    <a:off x="6124374" y="3884201"/>
                    <a:ext cx="504056" cy="320258"/>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𝜎</m:t>
                              </m:r>
                            </m:e>
                            <m:sub>
                              <m:r>
                                <a:rPr lang="en-US">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7" name="TextBox 46">
                    <a:extLst>
                      <a:ext uri="{FF2B5EF4-FFF2-40B4-BE49-F238E27FC236}">
                        <a16:creationId xmlns:a16="http://schemas.microsoft.com/office/drawing/2014/main" id="{6C855E05-202C-4FF6-9B5F-C751A77535CB}"/>
                      </a:ext>
                    </a:extLst>
                  </p:cNvPr>
                  <p:cNvSpPr txBox="1">
                    <a:spLocks noRot="1" noChangeAspect="1" noMove="1" noResize="1" noEditPoints="1" noAdjustHandles="1" noChangeArrowheads="1" noChangeShapeType="1" noTextEdit="1"/>
                  </p:cNvSpPr>
                  <p:nvPr/>
                </p:nvSpPr>
                <p:spPr>
                  <a:xfrm>
                    <a:off x="6124374" y="3884201"/>
                    <a:ext cx="504056" cy="320258"/>
                  </a:xfrm>
                  <a:prstGeom prst="rect">
                    <a:avLst/>
                  </a:prstGeom>
                  <a:blipFill>
                    <a:blip r:embed="rId10"/>
                    <a:stretch>
                      <a:fillRect/>
                    </a:stretch>
                  </a:blipFill>
                </p:spPr>
                <p:txBody>
                  <a:bodyPr/>
                  <a:lstStyle/>
                  <a:p>
                    <a:r>
                      <a:rPr lang="ko-KR" altLang="en-US">
                        <a:noFill/>
                      </a:rPr>
                      <a:t> </a:t>
                    </a:r>
                  </a:p>
                </p:txBody>
              </p:sp>
            </mc:Fallback>
          </mc:AlternateContent>
        </p:grpSp>
      </p:grpSp>
      <p:grpSp>
        <p:nvGrpSpPr>
          <p:cNvPr id="24" name="그룹 23">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7" name="직사각형 26">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9" name="직사각형 28">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biểu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quan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sát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dùng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trục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tọa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20" name="그룹 19">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5" name="직사각형 24">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6" name="직사각형 25">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661104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12">
            <a:extLst>
              <a:ext uri="{FF2B5EF4-FFF2-40B4-BE49-F238E27FC236}">
                <a16:creationId xmlns:a16="http://schemas.microsoft.com/office/drawing/2014/main" id="{F339969A-109E-49E5-B306-D78D40CAA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039" y="2601673"/>
            <a:ext cx="2596842" cy="2492761"/>
          </a:xfrm>
          <a:prstGeom prst="rect">
            <a:avLst/>
          </a:prstGeom>
        </p:spPr>
      </p:pic>
      <p:cxnSp>
        <p:nvCxnSpPr>
          <p:cNvPr id="50" name="Straight Connector 10">
            <a:extLst>
              <a:ext uri="{FF2B5EF4-FFF2-40B4-BE49-F238E27FC236}">
                <a16:creationId xmlns:a16="http://schemas.microsoft.com/office/drawing/2014/main" id="{4BDEAD86-C596-437A-A336-959D81BB58F8}"/>
              </a:ext>
            </a:extLst>
          </p:cNvPr>
          <p:cNvCxnSpPr/>
          <p:nvPr/>
        </p:nvCxnSpPr>
        <p:spPr>
          <a:xfrm flipH="1" flipV="1">
            <a:off x="5167481" y="3644695"/>
            <a:ext cx="1757" cy="366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16">
            <a:extLst>
              <a:ext uri="{FF2B5EF4-FFF2-40B4-BE49-F238E27FC236}">
                <a16:creationId xmlns:a16="http://schemas.microsoft.com/office/drawing/2014/main" id="{3BD59CCE-AD09-439F-A9E4-33DFE523BE39}"/>
              </a:ext>
            </a:extLst>
          </p:cNvPr>
          <p:cNvCxnSpPr/>
          <p:nvPr/>
        </p:nvCxnSpPr>
        <p:spPr>
          <a:xfrm flipH="1" flipV="1">
            <a:off x="4961517" y="3637806"/>
            <a:ext cx="422292" cy="4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FFA33F4-F04D-40C9-89F3-AED7BA3DD9F7}"/>
                  </a:ext>
                </a:extLst>
              </p:cNvPr>
              <p:cNvSpPr txBox="1"/>
              <p:nvPr/>
            </p:nvSpPr>
            <p:spPr>
              <a:xfrm>
                <a:off x="5254271" y="3682969"/>
                <a:ext cx="465367" cy="392415"/>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srgbClr val="FF0000"/>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𝜎</m:t>
                          </m:r>
                        </m:e>
                        <m:sub>
                          <m:r>
                            <a:rPr lang="en-US">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xmlns:a14="http://schemas.microsoft.com/office/drawing/2010/main" xmlns="" id="{4FFA33F4-F04D-40C9-89F3-AED7BA3DD9F7}"/>
                  </a:ext>
                </a:extLst>
              </p:cNvPr>
              <p:cNvSpPr txBox="1">
                <a:spLocks noRot="1" noChangeAspect="1" noMove="1" noResize="1" noEditPoints="1" noAdjustHandles="1" noChangeArrowheads="1" noChangeShapeType="1" noTextEdit="1"/>
              </p:cNvSpPr>
              <p:nvPr/>
            </p:nvSpPr>
            <p:spPr>
              <a:xfrm>
                <a:off x="5254271" y="3682969"/>
                <a:ext cx="465367" cy="392415"/>
              </a:xfrm>
              <a:prstGeom prst="rect">
                <a:avLst/>
              </a:prstGeom>
              <a:blipFill rotWithShape="0">
                <a:blip r:embed="rId4"/>
                <a:stretch>
                  <a:fillRect/>
                </a:stretch>
              </a:blipFill>
            </p:spPr>
            <p:txBody>
              <a:bodyPr/>
              <a:lstStyle/>
              <a:p>
                <a:r>
                  <a:rPr lang="en-US">
                    <a:noFill/>
                  </a:rPr>
                  <a:t> </a:t>
                </a:r>
              </a:p>
            </p:txBody>
          </p:sp>
        </mc:Fallback>
      </mc:AlternateContent>
      <p:cxnSp>
        <p:nvCxnSpPr>
          <p:cNvPr id="53" name="Straight Connector 19">
            <a:extLst>
              <a:ext uri="{FF2B5EF4-FFF2-40B4-BE49-F238E27FC236}">
                <a16:creationId xmlns:a16="http://schemas.microsoft.com/office/drawing/2014/main" id="{E0BE2E4B-1059-4100-9204-FF365F24B0AC}"/>
              </a:ext>
            </a:extLst>
          </p:cNvPr>
          <p:cNvCxnSpPr/>
          <p:nvPr/>
        </p:nvCxnSpPr>
        <p:spPr>
          <a:xfrm flipH="1" flipV="1">
            <a:off x="4961517" y="4017291"/>
            <a:ext cx="422292" cy="4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4D48931-89A2-4170-9F80-2760E3089563}"/>
                  </a:ext>
                </a:extLst>
              </p:cNvPr>
              <p:cNvSpPr txBox="1"/>
              <p:nvPr/>
            </p:nvSpPr>
            <p:spPr>
              <a:xfrm>
                <a:off x="4973533" y="2639481"/>
                <a:ext cx="377002" cy="294138"/>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2</m:t>
                          </m:r>
                        </m:sub>
                      </m:sSub>
                    </m:oMath>
                  </m:oMathPara>
                </a14:m>
                <a:endParaRPr lang="en-US" dirty="0"/>
              </a:p>
            </p:txBody>
          </p:sp>
        </mc:Choice>
        <mc:Fallback xmlns="">
          <p:sp>
            <p:nvSpPr>
              <p:cNvPr id="36" name="TextBox 35">
                <a:extLst>
                  <a:ext uri="{FF2B5EF4-FFF2-40B4-BE49-F238E27FC236}">
                    <a16:creationId xmlns:a16="http://schemas.microsoft.com/office/drawing/2014/main" xmlns:a14="http://schemas.microsoft.com/office/drawing/2010/main" xmlns="" id="{54D48931-89A2-4170-9F80-2760E3089563}"/>
                  </a:ext>
                </a:extLst>
              </p:cNvPr>
              <p:cNvSpPr txBox="1">
                <a:spLocks noRot="1" noChangeAspect="1" noMove="1" noResize="1" noEditPoints="1" noAdjustHandles="1" noChangeArrowheads="1" noChangeShapeType="1" noTextEdit="1"/>
              </p:cNvSpPr>
              <p:nvPr/>
            </p:nvSpPr>
            <p:spPr>
              <a:xfrm>
                <a:off x="4973533" y="2639481"/>
                <a:ext cx="377002" cy="29413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F2C8E13-C935-4C16-8A15-0676B4ECF096}"/>
                  </a:ext>
                </a:extLst>
              </p:cNvPr>
              <p:cNvSpPr txBox="1"/>
              <p:nvPr/>
            </p:nvSpPr>
            <p:spPr>
              <a:xfrm>
                <a:off x="5869267" y="3524552"/>
                <a:ext cx="348072" cy="279848"/>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1</m:t>
                          </m:r>
                        </m:sub>
                      </m:sSub>
                    </m:oMath>
                  </m:oMathPara>
                </a14:m>
                <a:endParaRPr lang="en-US" dirty="0"/>
              </a:p>
            </p:txBody>
          </p:sp>
        </mc:Choice>
        <mc:Fallback xmlns="">
          <p:sp>
            <p:nvSpPr>
              <p:cNvPr id="37" name="TextBox 36">
                <a:extLst>
                  <a:ext uri="{FF2B5EF4-FFF2-40B4-BE49-F238E27FC236}">
                    <a16:creationId xmlns:a16="http://schemas.microsoft.com/office/drawing/2014/main" xmlns:a14="http://schemas.microsoft.com/office/drawing/2010/main" xmlns="" id="{7F2C8E13-C935-4C16-8A15-0676B4ECF096}"/>
                  </a:ext>
                </a:extLst>
              </p:cNvPr>
              <p:cNvSpPr txBox="1">
                <a:spLocks noRot="1" noChangeAspect="1" noMove="1" noResize="1" noEditPoints="1" noAdjustHandles="1" noChangeArrowheads="1" noChangeShapeType="1" noTextEdit="1"/>
              </p:cNvSpPr>
              <p:nvPr/>
            </p:nvSpPr>
            <p:spPr>
              <a:xfrm>
                <a:off x="5869267" y="3524552"/>
                <a:ext cx="348072" cy="279848"/>
              </a:xfrm>
              <a:prstGeom prst="rect">
                <a:avLst/>
              </a:prstGeom>
              <a:blipFill rotWithShape="0">
                <a:blip r:embed="rId6"/>
                <a:stretch>
                  <a:fillRect/>
                </a:stretch>
              </a:blipFill>
            </p:spPr>
            <p:txBody>
              <a:bodyPr/>
              <a:lstStyle/>
              <a:p>
                <a:r>
                  <a:rPr lang="en-US">
                    <a:noFill/>
                  </a:rPr>
                  <a:t> </a:t>
                </a:r>
              </a:p>
            </p:txBody>
          </p:sp>
        </mc:Fallback>
      </mc:AlternateContent>
      <p:grpSp>
        <p:nvGrpSpPr>
          <p:cNvPr id="21" name="그룹 20">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2" name="직사각형 21">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3" name="직사각형 22">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4" name="직사각형 23">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biểu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quan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sát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dùng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làm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trục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tọa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mới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20" name="그룹 19">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5" name="직사각형 24">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6" name="직사각형 25">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8324680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5">
            <a:extLst>
              <a:ext uri="{FF2B5EF4-FFF2-40B4-BE49-F238E27FC236}">
                <a16:creationId xmlns:a16="http://schemas.microsoft.com/office/drawing/2014/main" id="{80862EC0-24A3-4B4B-B652-89E2303D3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039" y="2601673"/>
            <a:ext cx="2595216" cy="249120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6B18BB3-07EA-4BDD-86F9-CB38933781EA}"/>
                  </a:ext>
                </a:extLst>
              </p:cNvPr>
              <p:cNvSpPr txBox="1"/>
              <p:nvPr/>
            </p:nvSpPr>
            <p:spPr>
              <a:xfrm>
                <a:off x="5869267" y="3524552"/>
                <a:ext cx="348072" cy="279848"/>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1</m:t>
                          </m:r>
                        </m:sub>
                      </m:sSub>
                    </m:oMath>
                  </m:oMathPara>
                </a14:m>
                <a:endParaRPr lang="en-US" dirty="0"/>
              </a:p>
            </p:txBody>
          </p:sp>
        </mc:Choice>
        <mc:Fallback xmlns="">
          <p:sp>
            <p:nvSpPr>
              <p:cNvPr id="28" name="TextBox 27">
                <a:extLst>
                  <a:ext uri="{FF2B5EF4-FFF2-40B4-BE49-F238E27FC236}">
                    <a16:creationId xmlns:a16="http://schemas.microsoft.com/office/drawing/2014/main" xmlns:a14="http://schemas.microsoft.com/office/drawing/2010/main" xmlns="" id="{F6B18BB3-07EA-4BDD-86F9-CB38933781EA}"/>
                  </a:ext>
                </a:extLst>
              </p:cNvPr>
              <p:cNvSpPr txBox="1">
                <a:spLocks noRot="1" noChangeAspect="1" noMove="1" noResize="1" noEditPoints="1" noAdjustHandles="1" noChangeArrowheads="1" noChangeShapeType="1" noTextEdit="1"/>
              </p:cNvSpPr>
              <p:nvPr/>
            </p:nvSpPr>
            <p:spPr>
              <a:xfrm>
                <a:off x="5869267" y="3524552"/>
                <a:ext cx="348072" cy="27984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23CFB02-598A-4FC8-8A28-D7AE210C58D3}"/>
                  </a:ext>
                </a:extLst>
              </p:cNvPr>
              <p:cNvSpPr txBox="1"/>
              <p:nvPr/>
            </p:nvSpPr>
            <p:spPr>
              <a:xfrm>
                <a:off x="4973533" y="2639481"/>
                <a:ext cx="377002" cy="294138"/>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atin typeface="Cambria Math" panose="02040503050406030204" pitchFamily="18" charset="0"/>
                            </a:rPr>
                            <m:t>2</m:t>
                          </m:r>
                        </m:sub>
                      </m:sSub>
                    </m:oMath>
                  </m:oMathPara>
                </a14:m>
                <a:endParaRPr lang="en-US" dirty="0"/>
              </a:p>
            </p:txBody>
          </p:sp>
        </mc:Choice>
        <mc:Fallback xmlns="">
          <p:sp>
            <p:nvSpPr>
              <p:cNvPr id="32" name="TextBox 31">
                <a:extLst>
                  <a:ext uri="{FF2B5EF4-FFF2-40B4-BE49-F238E27FC236}">
                    <a16:creationId xmlns:a16="http://schemas.microsoft.com/office/drawing/2014/main" xmlns:a14="http://schemas.microsoft.com/office/drawing/2010/main" xmlns="" id="{F23CFB02-598A-4FC8-8A28-D7AE210C58D3}"/>
                  </a:ext>
                </a:extLst>
              </p:cNvPr>
              <p:cNvSpPr txBox="1">
                <a:spLocks noRot="1" noChangeAspect="1" noMove="1" noResize="1" noEditPoints="1" noAdjustHandles="1" noChangeArrowheads="1" noChangeShapeType="1" noTextEdit="1"/>
              </p:cNvSpPr>
              <p:nvPr/>
            </p:nvSpPr>
            <p:spPr>
              <a:xfrm>
                <a:off x="4973533" y="2639481"/>
                <a:ext cx="377002" cy="29413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DBCC6E7-4D4B-47BC-AFEB-FDAFD5D3D7C8}"/>
                  </a:ext>
                </a:extLst>
              </p:cNvPr>
              <p:cNvSpPr txBox="1"/>
              <p:nvPr/>
            </p:nvSpPr>
            <p:spPr>
              <a:xfrm>
                <a:off x="4999808" y="2601673"/>
                <a:ext cx="360374" cy="285578"/>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r>
                        <a:rPr lang="en-US" sz="2800" smtClean="0">
                          <a:solidFill>
                            <a:srgbClr val="FF0000"/>
                          </a:solidFill>
                          <a:latin typeface="Cambria Math" panose="02040503050406030204" pitchFamily="18" charset="0"/>
                        </a:rPr>
                        <m:t>×</m:t>
                      </m:r>
                    </m:oMath>
                  </m:oMathPara>
                </a14:m>
                <a:endParaRPr lang="en-US" sz="2800" dirty="0">
                  <a:solidFill>
                    <a:srgbClr val="FF0000"/>
                  </a:solidFill>
                </a:endParaRPr>
              </a:p>
            </p:txBody>
          </p:sp>
        </mc:Choice>
        <mc:Fallback xmlns="">
          <p:sp>
            <p:nvSpPr>
              <p:cNvPr id="40" name="TextBox 39">
                <a:extLst>
                  <a:ext uri="{FF2B5EF4-FFF2-40B4-BE49-F238E27FC236}">
                    <a16:creationId xmlns:a16="http://schemas.microsoft.com/office/drawing/2014/main" xmlns:a14="http://schemas.microsoft.com/office/drawing/2010/main" xmlns="" id="{ADBCC6E7-4D4B-47BC-AFEB-FDAFD5D3D7C8}"/>
                  </a:ext>
                </a:extLst>
              </p:cNvPr>
              <p:cNvSpPr txBox="1">
                <a:spLocks noRot="1" noChangeAspect="1" noMove="1" noResize="1" noEditPoints="1" noAdjustHandles="1" noChangeArrowheads="1" noChangeShapeType="1" noTextEdit="1"/>
              </p:cNvSpPr>
              <p:nvPr/>
            </p:nvSpPr>
            <p:spPr>
              <a:xfrm>
                <a:off x="4999808" y="2601673"/>
                <a:ext cx="360374" cy="285578"/>
              </a:xfrm>
              <a:prstGeom prst="rect">
                <a:avLst/>
              </a:prstGeom>
              <a:blipFill rotWithShape="0">
                <a:blip r:embed="rId6"/>
                <a:stretch>
                  <a:fillRect b="-8511"/>
                </a:stretch>
              </a:blipFill>
            </p:spPr>
            <p:txBody>
              <a:bodyPr/>
              <a:lstStyle/>
              <a:p>
                <a:r>
                  <a:rPr lang="en-US">
                    <a:noFill/>
                  </a:rPr>
                  <a:t> </a:t>
                </a:r>
              </a:p>
            </p:txBody>
          </p:sp>
        </mc:Fallback>
      </mc:AlternateContent>
      <p:grpSp>
        <p:nvGrpSpPr>
          <p:cNvPr id="17" name="그룹 16">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18" name="직사각형 17">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19" name="직사각형 18">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0" name="직사각형 19">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loại bỏ các biểu tượng được biểu thị bằng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tương ứng với phương sai nhỏ hơn:</a:t>
            </a:r>
          </a:p>
        </p:txBody>
      </p:sp>
      <p:grpSp>
        <p:nvGrpSpPr>
          <p:cNvPr id="21" name="그룹 20">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2" name="직사각형 21">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3" name="직사각형 22">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0222818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p:cNvGrpSpPr/>
          <p:nvPr/>
        </p:nvGrpSpPr>
        <p:grpSpPr>
          <a:xfrm>
            <a:off x="3647039" y="2601673"/>
            <a:ext cx="2595600" cy="2491200"/>
            <a:chOff x="14124779" y="2423621"/>
            <a:chExt cx="2812734" cy="2700000"/>
          </a:xfrm>
        </p:grpSpPr>
        <p:pic>
          <p:nvPicPr>
            <p:cNvPr id="30" name="Picture 9">
              <a:extLst>
                <a:ext uri="{FF2B5EF4-FFF2-40B4-BE49-F238E27FC236}">
                  <a16:creationId xmlns:a16="http://schemas.microsoft.com/office/drawing/2014/main" id="{A0036876-78A6-4F29-AAE5-831749A24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4779" y="2423621"/>
              <a:ext cx="2812734" cy="2700000"/>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EF73CD2-5758-469A-8ACE-0893EBD112A8}"/>
                    </a:ext>
                  </a:extLst>
                </p:cNvPr>
                <p:cNvSpPr txBox="1"/>
                <p:nvPr/>
              </p:nvSpPr>
              <p:spPr>
                <a:xfrm>
                  <a:off x="15587562" y="2515732"/>
                  <a:ext cx="236484" cy="164115"/>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31" name="TextBox 30">
                  <a:extLst>
                    <a:ext uri="{FF2B5EF4-FFF2-40B4-BE49-F238E27FC236}">
                      <a16:creationId xmlns:a16="http://schemas.microsoft.com/office/drawing/2014/main" id="{DEF73CD2-5758-469A-8ACE-0893EBD112A8}"/>
                    </a:ext>
                  </a:extLst>
                </p:cNvPr>
                <p:cNvSpPr txBox="1">
                  <a:spLocks noRot="1" noChangeAspect="1" noMove="1" noResize="1" noEditPoints="1" noAdjustHandles="1" noChangeArrowheads="1" noChangeShapeType="1" noTextEdit="1"/>
                </p:cNvSpPr>
                <p:nvPr/>
              </p:nvSpPr>
              <p:spPr>
                <a:xfrm>
                  <a:off x="15587562" y="2515732"/>
                  <a:ext cx="236484" cy="164115"/>
                </a:xfrm>
                <a:prstGeom prst="rect">
                  <a:avLst/>
                </a:prstGeom>
                <a:blipFill>
                  <a:blip r:embed="rId6"/>
                  <a:stretch>
                    <a:fillRect l="-5556" b="-32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7484811-58DB-4BDD-A88A-66FCE1250BB4}"/>
                    </a:ext>
                  </a:extLst>
                </p:cNvPr>
                <p:cNvSpPr txBox="1"/>
                <p:nvPr/>
              </p:nvSpPr>
              <p:spPr>
                <a:xfrm>
                  <a:off x="16529868" y="3427464"/>
                  <a:ext cx="330151" cy="25758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32" name="TextBox 31">
                  <a:extLst>
                    <a:ext uri="{FF2B5EF4-FFF2-40B4-BE49-F238E27FC236}">
                      <a16:creationId xmlns:a16="http://schemas.microsoft.com/office/drawing/2014/main" id="{87484811-58DB-4BDD-A88A-66FCE1250BB4}"/>
                    </a:ext>
                  </a:extLst>
                </p:cNvPr>
                <p:cNvSpPr txBox="1">
                  <a:spLocks noRot="1" noChangeAspect="1" noMove="1" noResize="1" noEditPoints="1" noAdjustHandles="1" noChangeArrowheads="1" noChangeShapeType="1" noTextEdit="1"/>
                </p:cNvSpPr>
                <p:nvPr/>
              </p:nvSpPr>
              <p:spPr>
                <a:xfrm>
                  <a:off x="16529868" y="3427464"/>
                  <a:ext cx="330151" cy="257583"/>
                </a:xfrm>
                <a:prstGeom prst="rect">
                  <a:avLst/>
                </a:prstGeom>
                <a:blipFill>
                  <a:blip r:embed="rId7"/>
                  <a:stretch>
                    <a:fillRect b="-2564"/>
                  </a:stretch>
                </a:blipFill>
              </p:spPr>
              <p:txBody>
                <a:bodyPr/>
                <a:lstStyle/>
                <a:p>
                  <a:r>
                    <a:rPr lang="ko-KR" altLang="en-US">
                      <a:noFill/>
                    </a:rPr>
                    <a:t> </a:t>
                  </a:r>
                </a:p>
              </p:txBody>
            </p:sp>
          </mc:Fallback>
        </mc:AlternateContent>
      </p:grpSp>
      <p:grpSp>
        <p:nvGrpSpPr>
          <p:cNvPr id="21" name="그룹 20">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2" name="직사각형 21">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24" name="직사각형 23">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25" name="직사각형 24">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Giờ</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chúng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ta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700" panose="020B0803030303020204" pitchFamily="34" charset="0"/>
                <a:ea typeface="SamsungOne-700" panose="020B0803030303020204" pitchFamily="34" charset="0"/>
              </a:rPr>
              <a:t>trở</a:t>
            </a:r>
            <a:r>
              <a:rPr lang="en-US" altLang="ko-KR" sz="1300" dirty="0">
                <a:solidFill>
                  <a:srgbClr val="193EB0"/>
                </a:solidFill>
                <a:latin typeface="SamsungOne-700" panose="020B0803030303020204" pitchFamily="34" charset="0"/>
                <a:ea typeface="SamsungOne-700" panose="020B0803030303020204" pitchFamily="34" charset="0"/>
              </a:rPr>
              <a:t> </a:t>
            </a:r>
            <a:r>
              <a:rPr lang="en-US" altLang="ko-KR" sz="1300" dirty="0" err="1">
                <a:solidFill>
                  <a:srgbClr val="193EB0"/>
                </a:solidFill>
                <a:latin typeface="SamsungOne-700" panose="020B0803030303020204" pitchFamily="34" charset="0"/>
                <a:ea typeface="SamsungOne-700" panose="020B0803030303020204" pitchFamily="34" charset="0"/>
              </a:rPr>
              <a:t>về</a:t>
            </a:r>
            <a:r>
              <a:rPr lang="en-US" altLang="ko-KR" sz="1300" dirty="0">
                <a:solidFill>
                  <a:srgbClr val="193EB0"/>
                </a:solidFill>
                <a:latin typeface="SamsungOne-700" panose="020B0803030303020204" pitchFamily="34" charset="0"/>
                <a:ea typeface="SamsungOne-700" panose="020B08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hệ</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tọa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ban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đầu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hiển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nhập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giảm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14" name="그룹 13">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17" name="직사각형 16">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18" name="직사각형 17">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478156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직사각형 43"/>
          <p:cNvSpPr/>
          <p:nvPr/>
        </p:nvSpPr>
        <p:spPr>
          <a:xfrm>
            <a:off x="552101" y="5315821"/>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thấy</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rằng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cụ</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mất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chỉ</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còn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lại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tính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năng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nổi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trội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nhất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p>
        </p:txBody>
      </p:sp>
      <p:grpSp>
        <p:nvGrpSpPr>
          <p:cNvPr id="2" name="그룹 1"/>
          <p:cNvGrpSpPr/>
          <p:nvPr/>
        </p:nvGrpSpPr>
        <p:grpSpPr>
          <a:xfrm>
            <a:off x="2373295" y="2572524"/>
            <a:ext cx="4766179" cy="2523221"/>
            <a:chOff x="2373295" y="2633971"/>
            <a:chExt cx="4766179" cy="2523221"/>
          </a:xfrm>
        </p:grpSpPr>
        <p:pic>
          <p:nvPicPr>
            <p:cNvPr id="55" name="Picture 9">
              <a:extLst>
                <a:ext uri="{FF2B5EF4-FFF2-40B4-BE49-F238E27FC236}">
                  <a16:creationId xmlns:a16="http://schemas.microsoft.com/office/drawing/2014/main" id="{BC183602-FA41-46D6-8AEF-FA23C4527B2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647039" y="2633971"/>
              <a:ext cx="2595600" cy="2491200"/>
            </a:xfrm>
            <a:prstGeom prst="rect">
              <a:avLst/>
            </a:prstGeom>
          </p:spPr>
        </p:pic>
        <p:cxnSp>
          <p:nvCxnSpPr>
            <p:cNvPr id="58" name="Straight Arrow Connector 11">
              <a:extLst>
                <a:ext uri="{FF2B5EF4-FFF2-40B4-BE49-F238E27FC236}">
                  <a16:creationId xmlns:a16="http://schemas.microsoft.com/office/drawing/2014/main" id="{77C3946A-6F4D-496C-A403-B94E3CD5B61C}"/>
                </a:ext>
              </a:extLst>
            </p:cNvPr>
            <p:cNvCxnSpPr>
              <a:cxnSpLocks/>
            </p:cNvCxnSpPr>
            <p:nvPr/>
          </p:nvCxnSpPr>
          <p:spPr>
            <a:xfrm flipV="1">
              <a:off x="4574134" y="3370453"/>
              <a:ext cx="1002139" cy="1254647"/>
            </a:xfrm>
            <a:prstGeom prst="straightConnector1">
              <a:avLst/>
            </a:prstGeom>
            <a:ln w="127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59" name="Group 16">
              <a:extLst>
                <a:ext uri="{FF2B5EF4-FFF2-40B4-BE49-F238E27FC236}">
                  <a16:creationId xmlns:a16="http://schemas.microsoft.com/office/drawing/2014/main" id="{CB9AA49E-7313-4E49-A73B-85177D57E93B}"/>
                </a:ext>
              </a:extLst>
            </p:cNvPr>
            <p:cNvGrpSpPr/>
            <p:nvPr/>
          </p:nvGrpSpPr>
          <p:grpSpPr>
            <a:xfrm>
              <a:off x="3791059" y="4323964"/>
              <a:ext cx="797228" cy="833228"/>
              <a:chOff x="4405350" y="4779150"/>
              <a:chExt cx="797228" cy="833228"/>
            </a:xfrm>
          </p:grpSpPr>
          <p:cxnSp>
            <p:nvCxnSpPr>
              <p:cNvPr id="60" name="Straight Arrow Connector 17">
                <a:extLst>
                  <a:ext uri="{FF2B5EF4-FFF2-40B4-BE49-F238E27FC236}">
                    <a16:creationId xmlns:a16="http://schemas.microsoft.com/office/drawing/2014/main" id="{A1DFADA6-14C1-450F-BF11-3B59C3D9081D}"/>
                  </a:ext>
                </a:extLst>
              </p:cNvPr>
              <p:cNvCxnSpPr/>
              <p:nvPr/>
            </p:nvCxnSpPr>
            <p:spPr>
              <a:xfrm>
                <a:off x="4405350" y="4779150"/>
                <a:ext cx="351656" cy="360040"/>
              </a:xfrm>
              <a:prstGeom prst="straightConnector1">
                <a:avLst/>
              </a:prstGeom>
              <a:ln w="12700">
                <a:solidFill>
                  <a:srgbClr val="FF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18">
                <a:extLst>
                  <a:ext uri="{FF2B5EF4-FFF2-40B4-BE49-F238E27FC236}">
                    <a16:creationId xmlns:a16="http://schemas.microsoft.com/office/drawing/2014/main" id="{9BC1CA7C-EC22-43BD-B8FA-C0737818102F}"/>
                  </a:ext>
                </a:extLst>
              </p:cNvPr>
              <p:cNvCxnSpPr/>
              <p:nvPr/>
            </p:nvCxnSpPr>
            <p:spPr>
              <a:xfrm flipH="1" flipV="1">
                <a:off x="4850922" y="5224718"/>
                <a:ext cx="351656" cy="387660"/>
              </a:xfrm>
              <a:prstGeom prst="straightConnector1">
                <a:avLst/>
              </a:prstGeom>
              <a:ln w="12700">
                <a:solidFill>
                  <a:srgbClr val="FF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2794A0DA-B1D5-4E9A-86F7-6BCAFFE94D48}"/>
                </a:ext>
              </a:extLst>
            </p:cNvPr>
            <p:cNvSpPr txBox="1"/>
            <p:nvPr/>
          </p:nvSpPr>
          <p:spPr>
            <a:xfrm>
              <a:off x="2373295" y="3998957"/>
              <a:ext cx="1709936" cy="361125"/>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srgbClr val="FF0000"/>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err="1"/>
                <a:t>Mất</a:t>
              </a:r>
              <a:r>
                <a:rPr lang="en-US" altLang="ko-KR" dirty="0"/>
                <a:t> </a:t>
              </a:r>
              <a:r>
                <a:rPr lang="en-US" altLang="ko-KR" dirty="0" err="1"/>
                <a:t>dữ</a:t>
              </a:r>
              <a:r>
                <a:rPr lang="en-US" altLang="ko-KR" dirty="0"/>
                <a:t> </a:t>
              </a:r>
              <a:r>
                <a:rPr lang="en-US" altLang="ko-KR" dirty="0" err="1"/>
                <a:t>liệu</a:t>
              </a:r>
              <a:r>
                <a:rPr lang="en-US" altLang="ko-KR" dirty="0"/>
                <a:t> </a:t>
              </a:r>
              <a:r>
                <a:rPr lang="en-US" altLang="ko-KR" dirty="0" err="1"/>
                <a:t>cụ</a:t>
              </a:r>
              <a:r>
                <a:rPr lang="en-US" altLang="ko-KR" dirty="0"/>
                <a:t> </a:t>
              </a:r>
              <a:r>
                <a:rPr lang="en-US" altLang="ko-KR" dirty="0" err="1"/>
                <a:t>thể</a:t>
              </a:r>
              <a:endParaRPr lang="ko-KR" alt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359F94A-6AF6-4106-851C-7ED22F90243F}"/>
                    </a:ext>
                  </a:extLst>
                </p:cNvPr>
                <p:cNvSpPr txBox="1"/>
                <p:nvPr/>
              </p:nvSpPr>
              <p:spPr>
                <a:xfrm>
                  <a:off x="4996900" y="2718959"/>
                  <a:ext cx="218228" cy="15142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2</m:t>
                            </m:r>
                          </m:sub>
                        </m:sSub>
                      </m:oMath>
                    </m:oMathPara>
                  </a14:m>
                  <a:endParaRPr lang="en-US" dirty="0"/>
                </a:p>
              </p:txBody>
            </p:sp>
          </mc:Choice>
          <mc:Fallback xmlns="">
            <p:sp>
              <p:nvSpPr>
                <p:cNvPr id="63" name="TextBox 62">
                  <a:extLst>
                    <a:ext uri="{FF2B5EF4-FFF2-40B4-BE49-F238E27FC236}">
                      <a16:creationId xmlns="" xmlns:a16="http://schemas.microsoft.com/office/drawing/2014/main" xmlns:a14="http://schemas.microsoft.com/office/drawing/2010/main" id="{F359F94A-6AF6-4106-851C-7ED22F90243F}"/>
                    </a:ext>
                  </a:extLst>
                </p:cNvPr>
                <p:cNvSpPr txBox="1">
                  <a:spLocks noRot="1" noChangeAspect="1" noMove="1" noResize="1" noEditPoints="1" noAdjustHandles="1" noChangeArrowheads="1" noChangeShapeType="1" noTextEdit="1"/>
                </p:cNvSpPr>
                <p:nvPr/>
              </p:nvSpPr>
              <p:spPr>
                <a:xfrm>
                  <a:off x="4996900" y="2718959"/>
                  <a:ext cx="218228" cy="151423"/>
                </a:xfrm>
                <a:prstGeom prst="rect">
                  <a:avLst/>
                </a:prstGeom>
                <a:blipFill rotWithShape="0">
                  <a:blip r:embed="rId4"/>
                  <a:stretch>
                    <a:fillRect l="-8333" b="-32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DE2D045-D33E-44CF-8025-1F727703FDD2}"/>
                    </a:ext>
                  </a:extLst>
                </p:cNvPr>
                <p:cNvSpPr txBox="1"/>
                <p:nvPr/>
              </p:nvSpPr>
              <p:spPr>
                <a:xfrm>
                  <a:off x="5866463" y="3560183"/>
                  <a:ext cx="304664" cy="237663"/>
                </a:xfrm>
                <a:prstGeom prst="rect">
                  <a:avLst/>
                </a:prstGeom>
                <a:solidFill>
                  <a:schemeClr val="bg1"/>
                </a:solid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prstClr val="black">
                          <a:lumMod val="85000"/>
                          <a:lumOff val="15000"/>
                        </a:prstClr>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tLang="ko-KR">
                                <a:latin typeface="Cambria Math" panose="02040503050406030204" pitchFamily="18" charset="0"/>
                              </a:rPr>
                              <m:t>𝑋</m:t>
                            </m:r>
                          </m:e>
                          <m:sub>
                            <m:r>
                              <a:rPr lang="en-US">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 xmlns:a16="http://schemas.microsoft.com/office/drawing/2014/main" xmlns:a14="http://schemas.microsoft.com/office/drawing/2010/main" id="{EDE2D045-D33E-44CF-8025-1F727703FDD2}"/>
                    </a:ext>
                  </a:extLst>
                </p:cNvPr>
                <p:cNvSpPr txBox="1">
                  <a:spLocks noRot="1" noChangeAspect="1" noMove="1" noResize="1" noEditPoints="1" noAdjustHandles="1" noChangeArrowheads="1" noChangeShapeType="1" noTextEdit="1"/>
                </p:cNvSpPr>
                <p:nvPr/>
              </p:nvSpPr>
              <p:spPr>
                <a:xfrm>
                  <a:off x="5866463" y="3560183"/>
                  <a:ext cx="304664" cy="237663"/>
                </a:xfrm>
                <a:prstGeom prst="rect">
                  <a:avLst/>
                </a:prstGeom>
                <a:blipFill rotWithShape="0">
                  <a:blip r:embed="rId5"/>
                  <a:stretch>
                    <a:fillRect b="-5128"/>
                  </a:stretch>
                </a:blipFill>
              </p:spPr>
              <p:txBody>
                <a:bodyPr/>
                <a:lstStyle/>
                <a:p>
                  <a:r>
                    <a:rPr lang="ko-KR" altLang="en-US">
                      <a:noFill/>
                    </a:rPr>
                    <a:t> </a:t>
                  </a:r>
                </a:p>
              </p:txBody>
            </p:sp>
          </mc:Fallback>
        </mc:AlternateContent>
        <p:sp>
          <p:nvSpPr>
            <p:cNvPr id="65" name="TextBox 64">
              <a:extLst>
                <a:ext uri="{FF2B5EF4-FFF2-40B4-BE49-F238E27FC236}">
                  <a16:creationId xmlns:a16="http://schemas.microsoft.com/office/drawing/2014/main" id="{C6F350D4-E0DF-4A11-98B3-851F7F2D4415}"/>
                </a:ext>
              </a:extLst>
            </p:cNvPr>
            <p:cNvSpPr txBox="1"/>
            <p:nvPr/>
          </p:nvSpPr>
          <p:spPr>
            <a:xfrm>
              <a:off x="5429538" y="2707356"/>
              <a:ext cx="1709936" cy="307777"/>
            </a:xfrm>
            <a:prstGeom prst="rect">
              <a:avLst/>
            </a:prstGeom>
            <a:noFill/>
          </p:spPr>
          <p:txBody>
            <a:bodyPr lIns="0" tIns="0" rIns="0" bIns="0" anchor="ctr" anchorCtr="0">
              <a:scene3d>
                <a:camera prst="orthographicFront"/>
                <a:lightRig rig="threePt" dir="t"/>
              </a:scene3d>
              <a:sp3d>
                <a:bevelT w="0" h="6350"/>
              </a:sp3d>
            </a:bodyPr>
            <a:lstStyle>
              <a:defPPr>
                <a:defRPr lang="en-US"/>
              </a:defPPr>
              <a:lvl1pPr indent="0" algn="ctr" defTabSz="914400" latinLnBrk="1">
                <a:lnSpc>
                  <a:spcPct val="150000"/>
                </a:lnSpc>
                <a:spcBef>
                  <a:spcPts val="1000"/>
                </a:spcBef>
                <a:buFont typeface="Arial" panose="020B0604020202020204" pitchFamily="34" charset="0"/>
                <a:buNone/>
                <a:defRPr sz="1300" i="0">
                  <a:solidFill>
                    <a:srgbClr val="FF0000"/>
                  </a:solidFill>
                  <a:latin typeface="SamsungOne-700" panose="020B0803030303020204" pitchFamily="34" charset="0"/>
                  <a:ea typeface="SamsungOne-700" panose="020B08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r>
                <a:rPr lang="en-US" altLang="ko-KR" dirty="0" err="1"/>
                <a:t>Tính</a:t>
              </a:r>
              <a:r>
                <a:rPr lang="en-US" altLang="ko-KR" dirty="0"/>
                <a:t> </a:t>
              </a:r>
              <a:r>
                <a:rPr lang="en-US" altLang="ko-KR" dirty="0" err="1"/>
                <a:t>năng</a:t>
              </a:r>
              <a:r>
                <a:rPr lang="en-US" altLang="ko-KR" dirty="0"/>
                <a:t> </a:t>
              </a:r>
              <a:r>
                <a:rPr lang="en-US" altLang="ko-KR" dirty="0" err="1"/>
                <a:t>nổi</a:t>
              </a:r>
              <a:r>
                <a:rPr lang="en-US" altLang="ko-KR" dirty="0"/>
                <a:t> </a:t>
              </a:r>
              <a:r>
                <a:rPr lang="en-US" altLang="ko-KR" dirty="0" err="1"/>
                <a:t>trội</a:t>
              </a:r>
              <a:endParaRPr lang="ko-KR" altLang="en-US" dirty="0"/>
            </a:p>
          </p:txBody>
        </p:sp>
      </p:grpSp>
      <p:grpSp>
        <p:nvGrpSpPr>
          <p:cNvPr id="23" name="그룹 22">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24" name="직사각형 23">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0" name="직사각형 29">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31" name="직사각형 30">
            <a:extLst>
              <a:ext uri="{FF2B5EF4-FFF2-40B4-BE49-F238E27FC236}">
                <a16:creationId xmlns:a16="http://schemas.microsoft.com/office/drawing/2014/main" id="{D8BF98C4-B566-4812-B5F0-560CFBA969E7}"/>
              </a:ext>
            </a:extLst>
          </p:cNvPr>
          <p:cNvSpPr/>
          <p:nvPr/>
        </p:nvSpPr>
        <p:spPr>
          <a:xfrm>
            <a:off x="702940" y="1726450"/>
            <a:ext cx="8632825" cy="34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Giờ</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chúng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ta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có</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srgbClr val="193EB0"/>
                </a:solidFill>
                <a:latin typeface="SamsungOne-700" panose="020B0803030303020204" pitchFamily="34" charset="0"/>
                <a:ea typeface="SamsungOne-700" panose="020B0803030303020204" pitchFamily="34" charset="0"/>
              </a:rPr>
              <a:t>trở</a:t>
            </a:r>
            <a:r>
              <a:rPr lang="en-US" altLang="ko-KR" sz="1300" dirty="0">
                <a:solidFill>
                  <a:srgbClr val="193EB0"/>
                </a:solidFill>
                <a:latin typeface="SamsungOne-700" panose="020B0803030303020204" pitchFamily="34" charset="0"/>
                <a:ea typeface="SamsungOne-700" panose="020B0803030303020204" pitchFamily="34" charset="0"/>
              </a:rPr>
              <a:t> </a:t>
            </a:r>
            <a:r>
              <a:rPr lang="en-US" altLang="ko-KR" sz="1300" dirty="0" err="1">
                <a:solidFill>
                  <a:srgbClr val="193EB0"/>
                </a:solidFill>
                <a:latin typeface="SamsungOne-700" panose="020B0803030303020204" pitchFamily="34" charset="0"/>
                <a:ea typeface="SamsungOne-700" panose="020B0803030303020204" pitchFamily="34" charset="0"/>
              </a:rPr>
              <a:t>về</a:t>
            </a:r>
            <a:r>
              <a:rPr lang="en-US" altLang="ko-KR" sz="1300" dirty="0">
                <a:solidFill>
                  <a:srgbClr val="193EB0"/>
                </a:solidFill>
                <a:latin typeface="SamsungOne-700" panose="020B0803030303020204" pitchFamily="34" charset="0"/>
                <a:ea typeface="SamsungOne-700" panose="020B08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hệ</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tọa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ban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đầu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hiển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nhập</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số</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bị</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giảm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25" name="그룹 24">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6" name="직사각형 25">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7" name="직사각형 26">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16278512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직사각형 51">
            <a:extLst>
              <a:ext uri="{FF2B5EF4-FFF2-40B4-BE49-F238E27FC236}">
                <a16:creationId xmlns:a16="http://schemas.microsoft.com/office/drawing/2014/main" id="{D8BF98C4-B566-4812-B5F0-560CFBA969E7}"/>
              </a:ext>
            </a:extLst>
          </p:cNvPr>
          <p:cNvSpPr/>
          <p:nvPr/>
        </p:nvSpPr>
        <p:spPr>
          <a:xfrm>
            <a:off x="702940" y="1726450"/>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Tổng phương sai là:</a:t>
            </a:r>
          </a:p>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Sau đó, chúng ta có thể tính tỷ số phương sai cộng dồn: </a:t>
            </a:r>
          </a:p>
        </p:txBody>
      </p:sp>
      <p:sp>
        <p:nvSpPr>
          <p:cNvPr id="83" name="직사각형 82"/>
          <p:cNvSpPr/>
          <p:nvPr/>
        </p:nvSpPr>
        <p:spPr>
          <a:xfrm>
            <a:off x="712182" y="4955619"/>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Có thể thiết đặt CVR mục tiêu và xác định số lượng PC cần thiết.</a:t>
            </a:r>
          </a:p>
        </p:txBody>
      </p:sp>
      <mc:AlternateContent xmlns:mc="http://schemas.openxmlformats.org/markup-compatibility/2006" xmlns:a14="http://schemas.microsoft.com/office/drawing/2010/main">
        <mc:Choice Requires="a14">
          <p:sp>
            <p:nvSpPr>
              <p:cNvPr id="84" name="내용 개체 틀 2">
                <a:extLst>
                  <a:ext uri="{FF2B5EF4-FFF2-40B4-BE49-F238E27FC236}">
                    <a16:creationId xmlns:a16="http://schemas.microsoft.com/office/drawing/2014/main" id="{89475692-49FE-4DE2-BB02-797206C07618}"/>
                  </a:ext>
                </a:extLst>
              </p:cNvPr>
              <p:cNvSpPr txBox="1">
                <a:spLocks/>
              </p:cNvSpPr>
              <p:nvPr/>
            </p:nvSpPr>
            <p:spPr>
              <a:xfrm>
                <a:off x="671519" y="2579355"/>
                <a:ext cx="1416745" cy="39915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1</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84"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671519" y="2579355"/>
                <a:ext cx="1416745" cy="399153"/>
              </a:xfrm>
              <a:prstGeom prst="rect">
                <a:avLst/>
              </a:prstGeom>
              <a:blipFill rotWithShape="0">
                <a:blip r:embed="rId3"/>
                <a:stretch>
                  <a:fillRect t="-454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내용 개체 틀 2">
                <a:extLst>
                  <a:ext uri="{FF2B5EF4-FFF2-40B4-BE49-F238E27FC236}">
                    <a16:creationId xmlns:a16="http://schemas.microsoft.com/office/drawing/2014/main" id="{89475692-49FE-4DE2-BB02-797206C07618}"/>
                  </a:ext>
                </a:extLst>
              </p:cNvPr>
              <p:cNvSpPr txBox="1">
                <a:spLocks/>
              </p:cNvSpPr>
              <p:nvPr/>
            </p:nvSpPr>
            <p:spPr>
              <a:xfrm>
                <a:off x="2320074" y="1561304"/>
                <a:ext cx="3277774" cy="69806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4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Sup>
                        <m:sSubSupPr>
                          <m:ctrlPr>
                            <a:rPr lang="en-US" altLang="ko-KR" sz="1600" i="1">
                              <a:latin typeface="Cambria Math" panose="02040503050406030204" pitchFamily="18" charset="0"/>
                            </a:rPr>
                          </m:ctrlPr>
                        </m:sSubSupPr>
                        <m:e>
                          <m:r>
                            <a:rPr lang="ko-KR" altLang="en-US" sz="1600">
                              <a:latin typeface="Cambria Math" panose="02040503050406030204" pitchFamily="18" charset="0"/>
                            </a:rPr>
                            <m:t>𝜎</m:t>
                          </m:r>
                        </m:e>
                        <m:sub>
                          <m:r>
                            <a:rPr lang="en-US" altLang="ko-KR" sz="1600">
                              <a:latin typeface="Cambria Math" panose="02040503050406030204" pitchFamily="18" charset="0"/>
                            </a:rPr>
                            <m:t>𝑡𝑜𝑡𝑎𝑙</m:t>
                          </m:r>
                        </m:sub>
                        <m:sup>
                          <m:r>
                            <a:rPr lang="en-US" altLang="ko-KR" sz="1600">
                              <a:latin typeface="Cambria Math" panose="02040503050406030204" pitchFamily="18" charset="0"/>
                            </a:rPr>
                            <m:t>2</m:t>
                          </m:r>
                        </m:sup>
                      </m:sSubSup>
                      <m:r>
                        <a:rPr lang="en-US" altLang="ko-KR" sz="1600">
                          <a:latin typeface="Cambria Math" panose="02040503050406030204" pitchFamily="18" charset="0"/>
                        </a:rPr>
                        <m:t>=</m:t>
                      </m:r>
                      <m:sSubSup>
                        <m:sSubSupPr>
                          <m:ctrlPr>
                            <a:rPr lang="en-US" altLang="ko-KR" sz="1600" i="1">
                              <a:latin typeface="Cambria Math" panose="02040503050406030204" pitchFamily="18" charset="0"/>
                            </a:rPr>
                          </m:ctrlPr>
                        </m:sSubSupPr>
                        <m:e>
                          <m:r>
                            <a:rPr lang="ko-KR" altLang="en-US" sz="1600">
                              <a:latin typeface="Cambria Math" panose="02040503050406030204" pitchFamily="18" charset="0"/>
                            </a:rPr>
                            <m:t>𝜎</m:t>
                          </m:r>
                        </m:e>
                        <m:sub>
                          <m:r>
                            <a:rPr lang="en-US" altLang="ko-KR" sz="1600">
                              <a:latin typeface="Cambria Math" panose="02040503050406030204" pitchFamily="18" charset="0"/>
                            </a:rPr>
                            <m:t>1</m:t>
                          </m:r>
                        </m:sub>
                        <m:sup>
                          <m:r>
                            <a:rPr lang="en-US" altLang="ko-KR" sz="1600">
                              <a:latin typeface="Cambria Math" panose="02040503050406030204" pitchFamily="18" charset="0"/>
                            </a:rPr>
                            <m:t>2</m:t>
                          </m:r>
                        </m:sup>
                      </m:sSubSup>
                      <m:r>
                        <a:rPr lang="en-US" altLang="ko-KR" sz="1600">
                          <a:latin typeface="Cambria Math" panose="02040503050406030204" pitchFamily="18" charset="0"/>
                        </a:rPr>
                        <m:t>+</m:t>
                      </m:r>
                      <m:sSubSup>
                        <m:sSubSupPr>
                          <m:ctrlPr>
                            <a:rPr lang="en-US" altLang="ko-KR" sz="1600" i="1">
                              <a:latin typeface="Cambria Math" panose="02040503050406030204" pitchFamily="18" charset="0"/>
                            </a:rPr>
                          </m:ctrlPr>
                        </m:sSubSupPr>
                        <m:e>
                          <m:r>
                            <a:rPr lang="ko-KR" altLang="en-US" sz="1600">
                              <a:latin typeface="Cambria Math" panose="02040503050406030204" pitchFamily="18" charset="0"/>
                            </a:rPr>
                            <m:t>𝜎</m:t>
                          </m:r>
                        </m:e>
                        <m:sub>
                          <m:r>
                            <a:rPr lang="en-US" altLang="ko-KR" sz="1600">
                              <a:latin typeface="Cambria Math" panose="02040503050406030204" pitchFamily="18" charset="0"/>
                            </a:rPr>
                            <m:t>2</m:t>
                          </m:r>
                        </m:sub>
                        <m:sup>
                          <m:r>
                            <a:rPr lang="en-US" altLang="ko-KR" sz="1600">
                              <a:latin typeface="Cambria Math" panose="02040503050406030204" pitchFamily="18" charset="0"/>
                            </a:rPr>
                            <m:t>2</m:t>
                          </m:r>
                        </m:sup>
                      </m:sSubSup>
                      <m:r>
                        <a:rPr lang="en-US" altLang="ko-KR" sz="1600">
                          <a:latin typeface="Cambria Math" panose="02040503050406030204" pitchFamily="18" charset="0"/>
                        </a:rPr>
                        <m:t>+</m:t>
                      </m:r>
                      <m:sSubSup>
                        <m:sSubSupPr>
                          <m:ctrlPr>
                            <a:rPr lang="en-US" altLang="ko-KR" sz="1600" i="1">
                              <a:latin typeface="Cambria Math" panose="02040503050406030204" pitchFamily="18" charset="0"/>
                            </a:rPr>
                          </m:ctrlPr>
                        </m:sSubSupPr>
                        <m:e>
                          <m:r>
                            <a:rPr lang="ko-KR" altLang="en-US" sz="1600">
                              <a:latin typeface="Cambria Math" panose="02040503050406030204" pitchFamily="18" charset="0"/>
                            </a:rPr>
                            <m:t>𝜎</m:t>
                          </m:r>
                        </m:e>
                        <m:sub>
                          <m:r>
                            <a:rPr lang="en-US" altLang="ko-KR" sz="1600">
                              <a:latin typeface="Cambria Math" panose="02040503050406030204" pitchFamily="18" charset="0"/>
                            </a:rPr>
                            <m:t>3</m:t>
                          </m:r>
                        </m:sub>
                        <m:sup>
                          <m:r>
                            <a:rPr lang="en-US" altLang="ko-KR" sz="1600">
                              <a:latin typeface="Cambria Math" panose="02040503050406030204" pitchFamily="18" charset="0"/>
                            </a:rPr>
                            <m:t>2</m:t>
                          </m:r>
                        </m:sup>
                      </m:sSubSup>
                      <m:r>
                        <a:rPr lang="en-US" altLang="ko-KR" sz="1600">
                          <a:latin typeface="Cambria Math" panose="02040503050406030204" pitchFamily="18" charset="0"/>
                        </a:rPr>
                        <m:t>+…+</m:t>
                      </m:r>
                      <m:sSubSup>
                        <m:sSubSupPr>
                          <m:ctrlPr>
                            <a:rPr lang="en-US" altLang="ko-KR" sz="1600" i="1">
                              <a:latin typeface="Cambria Math" panose="02040503050406030204" pitchFamily="18" charset="0"/>
                            </a:rPr>
                          </m:ctrlPr>
                        </m:sSubSupPr>
                        <m:e>
                          <m:r>
                            <a:rPr lang="ko-KR" altLang="en-US" sz="1600">
                              <a:latin typeface="Cambria Math" panose="02040503050406030204" pitchFamily="18" charset="0"/>
                            </a:rPr>
                            <m:t>𝜎</m:t>
                          </m:r>
                        </m:e>
                        <m:sub>
                          <m:r>
                            <a:rPr lang="en-US" altLang="ko-KR" sz="1600">
                              <a:latin typeface="Cambria Math" panose="02040503050406030204" pitchFamily="18" charset="0"/>
                            </a:rPr>
                            <m:t>𝑘</m:t>
                          </m:r>
                        </m:sub>
                        <m:sup>
                          <m:r>
                            <a:rPr lang="en-US" altLang="ko-KR" sz="1600">
                              <a:latin typeface="Cambria Math" panose="02040503050406030204" pitchFamily="18" charset="0"/>
                            </a:rPr>
                            <m:t>2</m:t>
                          </m:r>
                        </m:sup>
                      </m:sSubSup>
                    </m:oMath>
                  </m:oMathPara>
                </a14:m>
                <a:endParaRPr lang="en-US" altLang="ko-KR" sz="1600" dirty="0"/>
              </a:p>
            </p:txBody>
          </p:sp>
        </mc:Choice>
        <mc:Fallback xmlns="">
          <p:sp>
            <p:nvSpPr>
              <p:cNvPr id="85"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2320074" y="1561304"/>
                <a:ext cx="3277774" cy="6980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내용 개체 틀 2">
                <a:extLst>
                  <a:ext uri="{FF2B5EF4-FFF2-40B4-BE49-F238E27FC236}">
                    <a16:creationId xmlns:a16="http://schemas.microsoft.com/office/drawing/2014/main" id="{89475692-49FE-4DE2-BB02-797206C07618}"/>
                  </a:ext>
                </a:extLst>
              </p:cNvPr>
              <p:cNvSpPr txBox="1">
                <a:spLocks/>
              </p:cNvSpPr>
              <p:nvPr/>
            </p:nvSpPr>
            <p:spPr>
              <a:xfrm>
                <a:off x="558800" y="3795577"/>
                <a:ext cx="2251075" cy="532931"/>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3</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2</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3</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86"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558800" y="3795577"/>
                <a:ext cx="2251075" cy="532931"/>
              </a:xfrm>
              <a:prstGeom prst="rect">
                <a:avLst/>
              </a:prstGeom>
              <a:blipFill rotWithShape="0">
                <a:blip r:embed="rId5"/>
                <a:stretch>
                  <a:fillRect b="-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내용 개체 틀 2">
                <a:extLst>
                  <a:ext uri="{FF2B5EF4-FFF2-40B4-BE49-F238E27FC236}">
                    <a16:creationId xmlns:a16="http://schemas.microsoft.com/office/drawing/2014/main" id="{89475692-49FE-4DE2-BB02-797206C07618}"/>
                  </a:ext>
                </a:extLst>
              </p:cNvPr>
              <p:cNvSpPr txBox="1">
                <a:spLocks/>
              </p:cNvSpPr>
              <p:nvPr/>
            </p:nvSpPr>
            <p:spPr>
              <a:xfrm>
                <a:off x="701676" y="3128036"/>
                <a:ext cx="1588458" cy="536303"/>
              </a:xfrm>
              <a:prstGeom prst="rect">
                <a:avLst/>
              </a:prstGeom>
            </p:spPr>
            <p:txBody>
              <a:bodyPr lIns="0" tIns="0" rIns="0" bIns="0" anchor="ctr" anchorCtr="0">
                <a:scene3d>
                  <a:camera prst="orthographicFront"/>
                  <a:lightRig rig="threePt" dir="t"/>
                </a:scene3d>
                <a:sp3d>
                  <a:bevelT w="0" h="6350"/>
                </a:sp3d>
              </a:bodyPr>
              <a:lstStyle>
                <a:defPPr>
                  <a:defRPr lang="en-US"/>
                </a:defPPr>
                <a:lvl1pPr indent="0">
                  <a:lnSpc>
                    <a:spcPct val="150000"/>
                  </a:lnSpc>
                  <a:spcBef>
                    <a:spcPts val="1000"/>
                  </a:spcBef>
                  <a:spcAft>
                    <a:spcPts val="800"/>
                  </a:spcAft>
                  <a:buClr>
                    <a:srgbClr val="193EB0"/>
                  </a:buClr>
                  <a:buFont typeface="Arial" panose="020B0604020202020204" pitchFamily="34" charset="0"/>
                  <a:buNone/>
                  <a:defRPr sz="1600" i="1">
                    <a:solidFill>
                      <a:prstClr val="black">
                        <a:lumMod val="85000"/>
                        <a:lumOff val="15000"/>
                      </a:prstClr>
                    </a:solidFill>
                    <a:latin typeface="SamsungOne-400" panose="020B0503030303020204" pitchFamily="34" charset="0"/>
                    <a:ea typeface="SamsungOne-400" panose="020B0503030303020204" pitchFamily="34" charset="0"/>
                  </a:defRPr>
                </a:lvl1pPr>
                <a:lvl2pPr marL="685800" indent="-228600" defTabSz="914400" latinLnBrk="1">
                  <a:lnSpc>
                    <a:spcPct val="90000"/>
                  </a:lnSpc>
                  <a:spcBef>
                    <a:spcPts val="500"/>
                  </a:spcBef>
                  <a:buFont typeface="Arial" panose="020B0604020202020204" pitchFamily="34" charset="0"/>
                  <a:buChar char="•"/>
                  <a:defRPr sz="2400"/>
                </a:lvl2pPr>
                <a:lvl3pPr marL="1143000" indent="-228600" defTabSz="914400" latinLnBrk="1">
                  <a:lnSpc>
                    <a:spcPct val="90000"/>
                  </a:lnSpc>
                  <a:spcBef>
                    <a:spcPts val="500"/>
                  </a:spcBef>
                  <a:buFont typeface="Arial" panose="020B0604020202020204" pitchFamily="34" charset="0"/>
                  <a:buChar char="•"/>
                  <a:defRPr sz="2000"/>
                </a:lvl3pPr>
                <a:lvl4pPr marL="1600200" indent="-228600" defTabSz="914400" latinLnBrk="1">
                  <a:lnSpc>
                    <a:spcPct val="90000"/>
                  </a:lnSpc>
                  <a:spcBef>
                    <a:spcPts val="500"/>
                  </a:spcBef>
                  <a:buFont typeface="Arial" panose="020B0604020202020204" pitchFamily="34" charset="0"/>
                  <a:buChar char="•"/>
                </a:lvl4pPr>
                <a:lvl5pPr marL="2057400" indent="-228600" defTabSz="914400" latinLnBrk="1">
                  <a:lnSpc>
                    <a:spcPct val="90000"/>
                  </a:lnSpc>
                  <a:spcBef>
                    <a:spcPts val="500"/>
                  </a:spcBef>
                  <a:buFont typeface="Arial" panose="020B0604020202020204" pitchFamily="34" charset="0"/>
                  <a:buChar char="•"/>
                </a:lvl5pPr>
                <a:lvl6pPr marL="2514600" indent="-228600" defTabSz="914400" latinLnBrk="1">
                  <a:lnSpc>
                    <a:spcPct val="90000"/>
                  </a:lnSpc>
                  <a:spcBef>
                    <a:spcPts val="500"/>
                  </a:spcBef>
                  <a:buFont typeface="Arial" panose="020B0604020202020204" pitchFamily="34" charset="0"/>
                  <a:buChar char="•"/>
                </a:lvl6pPr>
                <a:lvl7pPr marL="2971800" indent="-228600" defTabSz="914400" latinLnBrk="1">
                  <a:lnSpc>
                    <a:spcPct val="90000"/>
                  </a:lnSpc>
                  <a:spcBef>
                    <a:spcPts val="500"/>
                  </a:spcBef>
                  <a:buFont typeface="Arial" panose="020B0604020202020204" pitchFamily="34" charset="0"/>
                  <a:buChar char="•"/>
                </a:lvl7pPr>
                <a:lvl8pPr marL="3429000" indent="-228600" defTabSz="914400" latinLnBrk="1">
                  <a:lnSpc>
                    <a:spcPct val="90000"/>
                  </a:lnSpc>
                  <a:spcBef>
                    <a:spcPts val="500"/>
                  </a:spcBef>
                  <a:buFont typeface="Arial" panose="020B0604020202020204" pitchFamily="34" charset="0"/>
                  <a:buChar char="•"/>
                </a:lvl8pPr>
                <a:lvl9pPr marL="3886200" indent="-228600" defTabSz="914400" latinLnBrk="1">
                  <a:lnSpc>
                    <a:spcPct val="90000"/>
                  </a:lnSpc>
                  <a:spcBef>
                    <a:spcPts val="500"/>
                  </a:spcBef>
                  <a:buFont typeface="Arial" panose="020B0604020202020204" pitchFamily="34" charset="0"/>
                  <a:buChar char="•"/>
                </a:lvl9p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𝐶𝑉𝑅</m:t>
                          </m:r>
                        </m:e>
                        <m:sub>
                          <m:r>
                            <a:rPr lang="en-US" altLang="ko-KR" sz="1400">
                              <a:latin typeface="Cambria Math" panose="02040503050406030204" pitchFamily="18" charset="0"/>
                            </a:rPr>
                            <m:t>2</m:t>
                          </m:r>
                        </m:sub>
                      </m:sSub>
                      <m:r>
                        <a:rPr lang="en-US" altLang="ko-KR" sz="1400">
                          <a:latin typeface="Cambria Math" panose="02040503050406030204" pitchFamily="18" charset="0"/>
                        </a:rPr>
                        <m:t>=</m:t>
                      </m:r>
                      <m:f>
                        <m:fPr>
                          <m:ctrlPr>
                            <a:rPr lang="en-US" altLang="ko-KR" sz="1400" i="1">
                              <a:latin typeface="Cambria Math" panose="02040503050406030204" pitchFamily="18" charset="0"/>
                            </a:rPr>
                          </m:ctrlPr>
                        </m:fPr>
                        <m:num>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1</m:t>
                              </m:r>
                            </m:sub>
                            <m:sup>
                              <m:r>
                                <a:rPr lang="en-US" altLang="ko-KR" sz="1400">
                                  <a:latin typeface="Cambria Math" panose="02040503050406030204" pitchFamily="18" charset="0"/>
                                </a:rPr>
                                <m:t>2</m:t>
                              </m:r>
                            </m:sup>
                          </m:sSubSup>
                          <m:r>
                            <a:rPr lang="en-US" altLang="ko-KR" sz="1400">
                              <a:latin typeface="Cambria Math" panose="02040503050406030204" pitchFamily="18" charset="0"/>
                            </a:rPr>
                            <m:t>+</m:t>
                          </m:r>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2</m:t>
                              </m:r>
                            </m:sub>
                            <m:sup>
                              <m:r>
                                <a:rPr lang="en-US" altLang="ko-KR" sz="1400">
                                  <a:latin typeface="Cambria Math" panose="02040503050406030204" pitchFamily="18" charset="0"/>
                                </a:rPr>
                                <m:t>2</m:t>
                              </m:r>
                            </m:sup>
                          </m:sSubSup>
                        </m:num>
                        <m:den>
                          <m:sSubSup>
                            <m:sSubSupPr>
                              <m:ctrlPr>
                                <a:rPr lang="en-US" altLang="ko-KR" sz="1400" i="1">
                                  <a:latin typeface="Cambria Math" panose="02040503050406030204" pitchFamily="18" charset="0"/>
                                </a:rPr>
                              </m:ctrlPr>
                            </m:sSubSupPr>
                            <m:e>
                              <m:r>
                                <a:rPr lang="ko-KR" altLang="en-US" sz="1400">
                                  <a:latin typeface="Cambria Math" panose="02040503050406030204" pitchFamily="18" charset="0"/>
                                </a:rPr>
                                <m:t>𝜎</m:t>
                              </m:r>
                            </m:e>
                            <m:sub>
                              <m:r>
                                <a:rPr lang="en-US" altLang="ko-KR" sz="1400">
                                  <a:latin typeface="Cambria Math" panose="02040503050406030204" pitchFamily="18" charset="0"/>
                                </a:rPr>
                                <m:t>𝑡𝑜𝑡𝑎𝑙</m:t>
                              </m:r>
                            </m:sub>
                            <m:sup>
                              <m:r>
                                <a:rPr lang="en-US" altLang="ko-KR" sz="1400">
                                  <a:latin typeface="Cambria Math" panose="02040503050406030204" pitchFamily="18" charset="0"/>
                                </a:rPr>
                                <m:t>2</m:t>
                              </m:r>
                            </m:sup>
                          </m:sSubSup>
                        </m:den>
                      </m:f>
                    </m:oMath>
                  </m:oMathPara>
                </a14:m>
                <a:endParaRPr lang="en-US" altLang="ko-KR" sz="1400" dirty="0"/>
              </a:p>
            </p:txBody>
          </p:sp>
        </mc:Choice>
        <mc:Fallback xmlns="">
          <p:sp>
            <p:nvSpPr>
              <p:cNvPr id="87" name="내용 개체 틀 2">
                <a:extLst>
                  <a:ext uri="{FF2B5EF4-FFF2-40B4-BE49-F238E27FC236}">
                    <a16:creationId xmlns:a16="http://schemas.microsoft.com/office/drawing/2014/main" xmlns:a14="http://schemas.microsoft.com/office/drawing/2010/main" xmlns="" id="{89475692-49FE-4DE2-BB02-797206C07618}"/>
                  </a:ext>
                </a:extLst>
              </p:cNvPr>
              <p:cNvSpPr txBox="1">
                <a:spLocks noRot="1" noChangeAspect="1" noMove="1" noResize="1" noEditPoints="1" noAdjustHandles="1" noChangeArrowheads="1" noChangeShapeType="1" noTextEdit="1"/>
              </p:cNvSpPr>
              <p:nvPr/>
            </p:nvSpPr>
            <p:spPr>
              <a:xfrm>
                <a:off x="701676" y="3128036"/>
                <a:ext cx="1588458" cy="536303"/>
              </a:xfrm>
              <a:prstGeom prst="rect">
                <a:avLst/>
              </a:prstGeom>
              <a:blipFill rotWithShape="0">
                <a:blip r:embed="rId6"/>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직사각형 111"/>
              <p:cNvSpPr/>
              <p:nvPr/>
            </p:nvSpPr>
            <p:spPr>
              <a:xfrm>
                <a:off x="1239468" y="4328508"/>
                <a:ext cx="280846" cy="518091"/>
              </a:xfrm>
              <a:prstGeom prst="rect">
                <a:avLst/>
              </a:prstGeom>
            </p:spPr>
            <p:txBody>
              <a:bodyPr lIns="0" tIns="0" rIns="0" bIns="0" anchor="ctr" anchorCtr="0">
                <a:scene3d>
                  <a:camera prst="orthographicFront"/>
                  <a:lightRig rig="threePt" dir="t"/>
                </a:scene3d>
                <a:sp3d>
                  <a:bevelT w="0" h="6350"/>
                </a:sp3d>
              </a:bodyPr>
              <a:lstStyle/>
              <a:p>
                <a:pPr>
                  <a:lnSpc>
                    <a:spcPct val="150000"/>
                  </a:lnSpc>
                  <a:spcBef>
                    <a:spcPts val="1000"/>
                  </a:spcBef>
                  <a:spcAft>
                    <a:spcPts val="800"/>
                  </a:spcAft>
                  <a:buClr>
                    <a:srgbClr val="193EB0"/>
                  </a:buCl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1400" i="1">
                          <a:solidFill>
                            <a:prstClr val="black">
                              <a:lumMod val="85000"/>
                              <a:lumOff val="15000"/>
                            </a:prstClr>
                          </a:solidFill>
                          <a:latin typeface="Cambria Math" panose="02040503050406030204" pitchFamily="18" charset="0"/>
                          <a:ea typeface="SamsungOne-400" panose="020B0503030303020204" pitchFamily="34" charset="0"/>
                        </a:rPr>
                        <m:t>⋮</m:t>
                      </m:r>
                    </m:oMath>
                  </m:oMathPara>
                </a14:m>
                <a:endParaRPr lang="ko-KR" altLang="en-US" sz="1400" i="1" dirty="0">
                  <a:solidFill>
                    <a:prstClr val="black">
                      <a:lumMod val="85000"/>
                      <a:lumOff val="15000"/>
                    </a:prstClr>
                  </a:solidFill>
                  <a:latin typeface="SamsungOne-400" panose="020B0503030303020204" pitchFamily="34" charset="0"/>
                  <a:ea typeface="SamsungOne-400" panose="020B0503030303020204" pitchFamily="34" charset="0"/>
                </a:endParaRPr>
              </a:p>
            </p:txBody>
          </p:sp>
        </mc:Choice>
        <mc:Fallback xmlns="">
          <p:sp>
            <p:nvSpPr>
              <p:cNvPr id="112" name="직사각형 111"/>
              <p:cNvSpPr>
                <a:spLocks noRot="1" noChangeAspect="1" noMove="1" noResize="1" noEditPoints="1" noAdjustHandles="1" noChangeArrowheads="1" noChangeShapeType="1" noTextEdit="1"/>
              </p:cNvSpPr>
              <p:nvPr/>
            </p:nvSpPr>
            <p:spPr>
              <a:xfrm>
                <a:off x="1239468" y="4328508"/>
                <a:ext cx="280846" cy="518091"/>
              </a:xfrm>
              <a:prstGeom prst="rect">
                <a:avLst/>
              </a:prstGeom>
              <a:blipFill rotWithShape="0">
                <a:blip r:embed="rId7"/>
                <a:stretch>
                  <a:fillRect/>
                </a:stretch>
              </a:blipFill>
            </p:spPr>
            <p:txBody>
              <a:bodyPr/>
              <a:lstStyle/>
              <a:p>
                <a:r>
                  <a:rPr lang="en-US">
                    <a:noFill/>
                  </a:rPr>
                  <a:t> </a:t>
                </a:r>
              </a:p>
            </p:txBody>
          </p:sp>
        </mc:Fallback>
      </mc:AlternateContent>
      <p:grpSp>
        <p:nvGrpSpPr>
          <p:cNvPr id="4" name="그룹 3"/>
          <p:cNvGrpSpPr/>
          <p:nvPr/>
        </p:nvGrpSpPr>
        <p:grpSpPr>
          <a:xfrm>
            <a:off x="5684566" y="2435339"/>
            <a:ext cx="3878382" cy="2341095"/>
            <a:chOff x="5684566" y="3215806"/>
            <a:chExt cx="3878382" cy="2341095"/>
          </a:xfrm>
        </p:grpSpPr>
        <p:grpSp>
          <p:nvGrpSpPr>
            <p:cNvPr id="88" name="그룹 87"/>
            <p:cNvGrpSpPr/>
            <p:nvPr/>
          </p:nvGrpSpPr>
          <p:grpSpPr>
            <a:xfrm>
              <a:off x="5684566" y="3215806"/>
              <a:ext cx="3130433" cy="2252190"/>
              <a:chOff x="6133135" y="3758294"/>
              <a:chExt cx="3130433" cy="2252190"/>
            </a:xfrm>
          </p:grpSpPr>
          <p:grpSp>
            <p:nvGrpSpPr>
              <p:cNvPr id="89" name="그룹 88">
                <a:extLst>
                  <a:ext uri="{FF2B5EF4-FFF2-40B4-BE49-F238E27FC236}">
                    <a16:creationId xmlns:a16="http://schemas.microsoft.com/office/drawing/2014/main" id="{FC23499E-DCC3-4304-A8A6-0E164DB3B801}"/>
                  </a:ext>
                </a:extLst>
              </p:cNvPr>
              <p:cNvGrpSpPr/>
              <p:nvPr/>
            </p:nvGrpSpPr>
            <p:grpSpPr>
              <a:xfrm>
                <a:off x="6651634" y="3848115"/>
                <a:ext cx="2611934" cy="1836005"/>
                <a:chOff x="6604000" y="3486150"/>
                <a:chExt cx="2946400" cy="2031995"/>
              </a:xfrm>
            </p:grpSpPr>
            <p:cxnSp>
              <p:nvCxnSpPr>
                <p:cNvPr id="110" name="직선 화살표 연결선 109">
                  <a:extLst>
                    <a:ext uri="{FF2B5EF4-FFF2-40B4-BE49-F238E27FC236}">
                      <a16:creationId xmlns:a16="http://schemas.microsoft.com/office/drawing/2014/main" id="{FDCD8F18-343D-4E2E-B75C-462EEEC231F5}"/>
                    </a:ext>
                  </a:extLst>
                </p:cNvPr>
                <p:cNvCxnSpPr/>
                <p:nvPr/>
              </p:nvCxnSpPr>
              <p:spPr>
                <a:xfrm>
                  <a:off x="6604000" y="5518145"/>
                  <a:ext cx="2946400" cy="0"/>
                </a:xfrm>
                <a:prstGeom prst="straightConnector1">
                  <a:avLst/>
                </a:prstGeom>
                <a:ln w="1587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직선 화살표 연결선 110">
                  <a:extLst>
                    <a:ext uri="{FF2B5EF4-FFF2-40B4-BE49-F238E27FC236}">
                      <a16:creationId xmlns:a16="http://schemas.microsoft.com/office/drawing/2014/main" id="{9A13C5C3-8297-467C-B76E-1D56375EC680}"/>
                    </a:ext>
                  </a:extLst>
                </p:cNvPr>
                <p:cNvCxnSpPr>
                  <a:cxnSpLocks/>
                </p:cNvCxnSpPr>
                <p:nvPr/>
              </p:nvCxnSpPr>
              <p:spPr>
                <a:xfrm flipV="1">
                  <a:off x="6604000" y="3486150"/>
                  <a:ext cx="0" cy="2031995"/>
                </a:xfrm>
                <a:prstGeom prst="straightConnector1">
                  <a:avLst/>
                </a:prstGeom>
                <a:ln w="15875">
                  <a:solidFill>
                    <a:schemeClr val="bg1">
                      <a:lumMod val="6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0" name="직선 연결선 89">
                <a:extLst>
                  <a:ext uri="{FF2B5EF4-FFF2-40B4-BE49-F238E27FC236}">
                    <a16:creationId xmlns:a16="http://schemas.microsoft.com/office/drawing/2014/main" id="{D84ED74E-3691-4BFA-90BC-581D3F9C5C48}"/>
                  </a:ext>
                </a:extLst>
              </p:cNvPr>
              <p:cNvCxnSpPr>
                <a:cxnSpLocks/>
              </p:cNvCxnSpPr>
              <p:nvPr/>
            </p:nvCxnSpPr>
            <p:spPr>
              <a:xfrm>
                <a:off x="6552118" y="4204570"/>
                <a:ext cx="2520000" cy="0"/>
              </a:xfrm>
              <a:prstGeom prst="line">
                <a:avLst/>
              </a:prstGeom>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8957373-D096-4F76-9F10-D58A04810BDF}"/>
                  </a:ext>
                </a:extLst>
              </p:cNvPr>
              <p:cNvSpPr txBox="1"/>
              <p:nvPr/>
            </p:nvSpPr>
            <p:spPr>
              <a:xfrm>
                <a:off x="6341525" y="4035293"/>
                <a:ext cx="255198"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latin typeface="SamsungOne-400" panose="020B0503030303020204" pitchFamily="34" charset="0"/>
                    <a:ea typeface="SamsungOne-400" panose="020B0503030303020204" pitchFamily="34" charset="0"/>
                  </a:rPr>
                  <a:t>1</a:t>
                </a:r>
                <a:endParaRPr lang="ko-KR" altLang="en-US" dirty="0">
                  <a:latin typeface="SamsungOne-400" panose="020B0503030303020204" pitchFamily="34" charset="0"/>
                </a:endParaRPr>
              </a:p>
            </p:txBody>
          </p:sp>
          <p:sp>
            <p:nvSpPr>
              <p:cNvPr id="92" name="TextBox 91">
                <a:extLst>
                  <a:ext uri="{FF2B5EF4-FFF2-40B4-BE49-F238E27FC236}">
                    <a16:creationId xmlns:a16="http://schemas.microsoft.com/office/drawing/2014/main" id="{836DC3F5-4269-4011-936E-A8636B7F316C}"/>
                  </a:ext>
                </a:extLst>
              </p:cNvPr>
              <p:cNvSpPr txBox="1"/>
              <p:nvPr/>
            </p:nvSpPr>
            <p:spPr>
              <a:xfrm>
                <a:off x="6341525" y="5507822"/>
                <a:ext cx="279244"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latin typeface="SamsungOne-400" panose="020B0503030303020204" pitchFamily="34" charset="0"/>
                    <a:ea typeface="SamsungOne-400" panose="020B0503030303020204" pitchFamily="34" charset="0"/>
                  </a:rPr>
                  <a:t>0</a:t>
                </a:r>
                <a:endParaRPr lang="ko-KR" altLang="en-US" dirty="0">
                  <a:latin typeface="SamsungOne-400" panose="020B0503030303020204" pitchFamily="34" charset="0"/>
                </a:endParaRPr>
              </a:p>
            </p:txBody>
          </p:sp>
          <p:sp>
            <p:nvSpPr>
              <p:cNvPr id="93" name="TextBox 92">
                <a:extLst>
                  <a:ext uri="{FF2B5EF4-FFF2-40B4-BE49-F238E27FC236}">
                    <a16:creationId xmlns:a16="http://schemas.microsoft.com/office/drawing/2014/main" id="{D6C0746B-3253-4486-8874-893B88EEF056}"/>
                  </a:ext>
                </a:extLst>
              </p:cNvPr>
              <p:cNvSpPr txBox="1"/>
              <p:nvPr/>
            </p:nvSpPr>
            <p:spPr>
              <a:xfrm>
                <a:off x="6133135" y="3758294"/>
                <a:ext cx="463588"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a:t>CVR</a:t>
                </a:r>
                <a:endParaRPr lang="ko-KR" altLang="en-US" dirty="0"/>
              </a:p>
            </p:txBody>
          </p:sp>
          <p:sp>
            <p:nvSpPr>
              <p:cNvPr id="94" name="TextBox 93">
                <a:extLst>
                  <a:ext uri="{FF2B5EF4-FFF2-40B4-BE49-F238E27FC236}">
                    <a16:creationId xmlns:a16="http://schemas.microsoft.com/office/drawing/2014/main" id="{58096402-7029-4B9A-9017-ACB8342982BD}"/>
                  </a:ext>
                </a:extLst>
              </p:cNvPr>
              <p:cNvSpPr txBox="1"/>
              <p:nvPr/>
            </p:nvSpPr>
            <p:spPr>
              <a:xfrm>
                <a:off x="8068047" y="5733485"/>
                <a:ext cx="994183"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Số</a:t>
                </a:r>
                <a:r>
                  <a:rPr lang="en-US" altLang="ko-KR" dirty="0"/>
                  <a:t> </a:t>
                </a:r>
                <a:r>
                  <a:rPr lang="en-US" altLang="ko-KR" dirty="0" err="1"/>
                  <a:t>lượng</a:t>
                </a:r>
                <a:r>
                  <a:rPr lang="en-US" altLang="ko-KR" dirty="0"/>
                  <a:t> PC</a:t>
                </a:r>
                <a:endParaRPr lang="ko-KR" altLang="en-US" dirty="0"/>
              </a:p>
            </p:txBody>
          </p:sp>
          <p:grpSp>
            <p:nvGrpSpPr>
              <p:cNvPr id="95" name="그룹 94"/>
              <p:cNvGrpSpPr/>
              <p:nvPr/>
            </p:nvGrpSpPr>
            <p:grpSpPr>
              <a:xfrm>
                <a:off x="6723568" y="4245853"/>
                <a:ext cx="2092383" cy="1444150"/>
                <a:chOff x="6723568" y="4245853"/>
                <a:chExt cx="2092383" cy="1444150"/>
              </a:xfrm>
              <a:gradFill>
                <a:gsLst>
                  <a:gs pos="100000">
                    <a:srgbClr val="00B3E3"/>
                  </a:gs>
                  <a:gs pos="0">
                    <a:srgbClr val="193EB0"/>
                  </a:gs>
                </a:gsLst>
                <a:lin ang="0" scaled="0"/>
              </a:gradFill>
            </p:grpSpPr>
            <p:sp>
              <p:nvSpPr>
                <p:cNvPr id="96" name="직사각형 95">
                  <a:extLst>
                    <a:ext uri="{FF2B5EF4-FFF2-40B4-BE49-F238E27FC236}">
                      <a16:creationId xmlns:a16="http://schemas.microsoft.com/office/drawing/2014/main" id="{7CD54AD6-39EC-49B0-A456-C6B647F20C79}"/>
                    </a:ext>
                  </a:extLst>
                </p:cNvPr>
                <p:cNvSpPr/>
                <p:nvPr/>
              </p:nvSpPr>
              <p:spPr>
                <a:xfrm>
                  <a:off x="6723568" y="4969753"/>
                  <a:ext cx="108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7" name="직사각형 96">
                  <a:extLst>
                    <a:ext uri="{FF2B5EF4-FFF2-40B4-BE49-F238E27FC236}">
                      <a16:creationId xmlns:a16="http://schemas.microsoft.com/office/drawing/2014/main" id="{CDDD3C46-0BC8-4BEA-BF6B-EA418A8B2FAF}"/>
                    </a:ext>
                  </a:extLst>
                </p:cNvPr>
                <p:cNvSpPr/>
                <p:nvPr/>
              </p:nvSpPr>
              <p:spPr>
                <a:xfrm>
                  <a:off x="6875968" y="4607803"/>
                  <a:ext cx="108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8" name="직사각형 97">
                  <a:extLst>
                    <a:ext uri="{FF2B5EF4-FFF2-40B4-BE49-F238E27FC236}">
                      <a16:creationId xmlns:a16="http://schemas.microsoft.com/office/drawing/2014/main" id="{4A28CD91-2559-434C-B596-4976BA6276C0}"/>
                    </a:ext>
                  </a:extLst>
                </p:cNvPr>
                <p:cNvSpPr/>
                <p:nvPr/>
              </p:nvSpPr>
              <p:spPr>
                <a:xfrm>
                  <a:off x="7028368" y="4430003"/>
                  <a:ext cx="108000" cy="12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9" name="직사각형 98">
                  <a:extLst>
                    <a:ext uri="{FF2B5EF4-FFF2-40B4-BE49-F238E27FC236}">
                      <a16:creationId xmlns:a16="http://schemas.microsoft.com/office/drawing/2014/main" id="{C6F6588F-0B33-4641-8723-229D6FB2E330}"/>
                    </a:ext>
                  </a:extLst>
                </p:cNvPr>
                <p:cNvSpPr/>
                <p:nvPr/>
              </p:nvSpPr>
              <p:spPr>
                <a:xfrm>
                  <a:off x="7180768" y="4334753"/>
                  <a:ext cx="108000" cy="135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0" name="직사각형 99">
                  <a:extLst>
                    <a:ext uri="{FF2B5EF4-FFF2-40B4-BE49-F238E27FC236}">
                      <a16:creationId xmlns:a16="http://schemas.microsoft.com/office/drawing/2014/main" id="{B31E746A-4E73-48A9-B216-FDE24782FE93}"/>
                    </a:ext>
                  </a:extLst>
                </p:cNvPr>
                <p:cNvSpPr/>
                <p:nvPr/>
              </p:nvSpPr>
              <p:spPr>
                <a:xfrm>
                  <a:off x="7333168" y="4290303"/>
                  <a:ext cx="108000" cy="1396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1" name="직사각형 100">
                  <a:extLst>
                    <a:ext uri="{FF2B5EF4-FFF2-40B4-BE49-F238E27FC236}">
                      <a16:creationId xmlns:a16="http://schemas.microsoft.com/office/drawing/2014/main" id="{26C15E50-6BF1-48DD-BBFE-AED267DBEBE1}"/>
                    </a:ext>
                  </a:extLst>
                </p:cNvPr>
                <p:cNvSpPr/>
                <p:nvPr/>
              </p:nvSpPr>
              <p:spPr>
                <a:xfrm>
                  <a:off x="7485568" y="4271253"/>
                  <a:ext cx="108000" cy="141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2" name="직사각형 101">
                  <a:extLst>
                    <a:ext uri="{FF2B5EF4-FFF2-40B4-BE49-F238E27FC236}">
                      <a16:creationId xmlns:a16="http://schemas.microsoft.com/office/drawing/2014/main" id="{36857641-DC16-4F58-B448-F1C11D236FA1}"/>
                    </a:ext>
                  </a:extLst>
                </p:cNvPr>
                <p:cNvSpPr/>
                <p:nvPr/>
              </p:nvSpPr>
              <p:spPr>
                <a:xfrm>
                  <a:off x="7637968" y="4258553"/>
                  <a:ext cx="108000" cy="1429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3" name="직사각형 102">
                  <a:extLst>
                    <a:ext uri="{FF2B5EF4-FFF2-40B4-BE49-F238E27FC236}">
                      <a16:creationId xmlns:a16="http://schemas.microsoft.com/office/drawing/2014/main" id="{FE555D81-EF0E-4213-980A-6BBEA37C5578}"/>
                    </a:ext>
                  </a:extLst>
                </p:cNvPr>
                <p:cNvSpPr/>
                <p:nvPr/>
              </p:nvSpPr>
              <p:spPr>
                <a:xfrm>
                  <a:off x="7790368" y="4252203"/>
                  <a:ext cx="108000" cy="1432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4" name="직사각형 103">
                  <a:extLst>
                    <a:ext uri="{FF2B5EF4-FFF2-40B4-BE49-F238E27FC236}">
                      <a16:creationId xmlns:a16="http://schemas.microsoft.com/office/drawing/2014/main" id="{863A511A-2D6C-4946-84DC-A4EB19FD25FD}"/>
                    </a:ext>
                  </a:extLst>
                </p:cNvPr>
                <p:cNvSpPr/>
                <p:nvPr/>
              </p:nvSpPr>
              <p:spPr>
                <a:xfrm>
                  <a:off x="7945951" y="4252203"/>
                  <a:ext cx="108000" cy="143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5" name="직사각형 104">
                  <a:extLst>
                    <a:ext uri="{FF2B5EF4-FFF2-40B4-BE49-F238E27FC236}">
                      <a16:creationId xmlns:a16="http://schemas.microsoft.com/office/drawing/2014/main" id="{1B485AB7-9F35-49B8-B0D8-14A9D2249718}"/>
                    </a:ext>
                  </a:extLst>
                </p:cNvPr>
                <p:cNvSpPr/>
                <p:nvPr/>
              </p:nvSpPr>
              <p:spPr>
                <a:xfrm>
                  <a:off x="8098351" y="4252203"/>
                  <a:ext cx="108000" cy="143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6" name="직사각형 105">
                  <a:extLst>
                    <a:ext uri="{FF2B5EF4-FFF2-40B4-BE49-F238E27FC236}">
                      <a16:creationId xmlns:a16="http://schemas.microsoft.com/office/drawing/2014/main" id="{1CF49CC9-6AEB-4C3D-9280-A3E867B910D1}"/>
                    </a:ext>
                  </a:extLst>
                </p:cNvPr>
                <p:cNvSpPr/>
                <p:nvPr/>
              </p:nvSpPr>
              <p:spPr>
                <a:xfrm>
                  <a:off x="82507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7" name="직사각형 106">
                  <a:extLst>
                    <a:ext uri="{FF2B5EF4-FFF2-40B4-BE49-F238E27FC236}">
                      <a16:creationId xmlns:a16="http://schemas.microsoft.com/office/drawing/2014/main" id="{DAA16E79-6A7E-4554-8F96-21AE1661E461}"/>
                    </a:ext>
                  </a:extLst>
                </p:cNvPr>
                <p:cNvSpPr/>
                <p:nvPr/>
              </p:nvSpPr>
              <p:spPr>
                <a:xfrm>
                  <a:off x="84031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8" name="직사각형 107">
                  <a:extLst>
                    <a:ext uri="{FF2B5EF4-FFF2-40B4-BE49-F238E27FC236}">
                      <a16:creationId xmlns:a16="http://schemas.microsoft.com/office/drawing/2014/main" id="{A4C64FE9-3FCB-4A7A-BF82-8D25BE35D184}"/>
                    </a:ext>
                  </a:extLst>
                </p:cNvPr>
                <p:cNvSpPr/>
                <p:nvPr/>
              </p:nvSpPr>
              <p:spPr>
                <a:xfrm>
                  <a:off x="85555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9" name="직사각형 108">
                  <a:extLst>
                    <a:ext uri="{FF2B5EF4-FFF2-40B4-BE49-F238E27FC236}">
                      <a16:creationId xmlns:a16="http://schemas.microsoft.com/office/drawing/2014/main" id="{21AFC389-8365-4A73-8719-0D02FC685FC1}"/>
                    </a:ext>
                  </a:extLst>
                </p:cNvPr>
                <p:cNvSpPr/>
                <p:nvPr/>
              </p:nvSpPr>
              <p:spPr>
                <a:xfrm>
                  <a:off x="8707951" y="4245853"/>
                  <a:ext cx="108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cxnSp>
            <p:nvCxnSpPr>
              <p:cNvPr id="143" name="직선 연결선 142">
                <a:extLst>
                  <a:ext uri="{FF2B5EF4-FFF2-40B4-BE49-F238E27FC236}">
                    <a16:creationId xmlns:a16="http://schemas.microsoft.com/office/drawing/2014/main" id="{D84ED74E-3691-4BFA-90BC-581D3F9C5C48}"/>
                  </a:ext>
                </a:extLst>
              </p:cNvPr>
              <p:cNvCxnSpPr>
                <a:cxnSpLocks/>
              </p:cNvCxnSpPr>
              <p:nvPr/>
            </p:nvCxnSpPr>
            <p:spPr>
              <a:xfrm>
                <a:off x="6552118" y="4318870"/>
                <a:ext cx="2520000" cy="0"/>
              </a:xfrm>
              <a:prstGeom prst="line">
                <a:avLst/>
              </a:prstGeom>
              <a:ln w="15875">
                <a:solidFill>
                  <a:srgbClr val="193EB0"/>
                </a:solidFill>
                <a:prstDash val="sysDot"/>
              </a:ln>
            </p:spPr>
            <p:style>
              <a:lnRef idx="1">
                <a:schemeClr val="accent1"/>
              </a:lnRef>
              <a:fillRef idx="0">
                <a:schemeClr val="accent1"/>
              </a:fillRef>
              <a:effectRef idx="0">
                <a:schemeClr val="accent1"/>
              </a:effectRef>
              <a:fontRef idx="minor">
                <a:schemeClr val="tx1"/>
              </a:fontRef>
            </p:style>
          </p:cxnSp>
        </p:grpSp>
        <p:sp>
          <p:nvSpPr>
            <p:cNvPr id="144" name="TextBox 143">
              <a:extLst>
                <a:ext uri="{FF2B5EF4-FFF2-40B4-BE49-F238E27FC236}">
                  <a16:creationId xmlns:a16="http://schemas.microsoft.com/office/drawing/2014/main" id="{4F70D8A7-3483-4B06-8EAD-748BF17719E7}"/>
                </a:ext>
              </a:extLst>
            </p:cNvPr>
            <p:cNvSpPr txBox="1"/>
            <p:nvPr/>
          </p:nvSpPr>
          <p:spPr>
            <a:xfrm>
              <a:off x="8738683" y="3650112"/>
              <a:ext cx="824265" cy="292388"/>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sz="1300" dirty="0" err="1">
                  <a:solidFill>
                    <a:srgbClr val="193EB0"/>
                  </a:solidFill>
                </a:rPr>
                <a:t>Mục</a:t>
              </a:r>
              <a:r>
                <a:rPr lang="en-US" altLang="ko-KR" sz="1300" dirty="0">
                  <a:solidFill>
                    <a:srgbClr val="193EB0"/>
                  </a:solidFill>
                </a:rPr>
                <a:t> </a:t>
              </a:r>
              <a:r>
                <a:rPr lang="en-US" altLang="ko-KR" sz="1300" dirty="0" err="1">
                  <a:solidFill>
                    <a:srgbClr val="193EB0"/>
                  </a:solidFill>
                </a:rPr>
                <a:t>tiêu</a:t>
              </a:r>
              <a:endParaRPr lang="ko-KR" altLang="en-US" sz="1300" dirty="0">
                <a:solidFill>
                  <a:srgbClr val="193EB0"/>
                </a:solidFill>
              </a:endParaRPr>
            </a:p>
          </p:txBody>
        </p:sp>
        <p:sp>
          <p:nvSpPr>
            <p:cNvPr id="145" name="TextBox 144">
              <a:extLst>
                <a:ext uri="{FF2B5EF4-FFF2-40B4-BE49-F238E27FC236}">
                  <a16:creationId xmlns:a16="http://schemas.microsoft.com/office/drawing/2014/main" id="{37C60877-11A1-4B08-A145-EFD79CBC5BFB}"/>
                </a:ext>
              </a:extLst>
            </p:cNvPr>
            <p:cNvSpPr txBox="1"/>
            <p:nvPr/>
          </p:nvSpPr>
          <p:spPr>
            <a:xfrm>
              <a:off x="6482084" y="5279902"/>
              <a:ext cx="712054"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solidFill>
                    <a:srgbClr val="FF0000"/>
                  </a:solidFill>
                </a:rPr>
                <a:t>Yêu</a:t>
              </a:r>
              <a:r>
                <a:rPr lang="en-US" altLang="ko-KR" dirty="0">
                  <a:solidFill>
                    <a:srgbClr val="FF0000"/>
                  </a:solidFill>
                </a:rPr>
                <a:t> </a:t>
              </a:r>
              <a:r>
                <a:rPr lang="en-US" altLang="ko-KR" dirty="0" err="1">
                  <a:solidFill>
                    <a:srgbClr val="FF0000"/>
                  </a:solidFill>
                </a:rPr>
                <a:t>cầu</a:t>
              </a:r>
              <a:endParaRPr lang="ko-KR" altLang="en-US" dirty="0">
                <a:solidFill>
                  <a:srgbClr val="FF0000"/>
                </a:solidFill>
              </a:endParaRPr>
            </a:p>
          </p:txBody>
        </p:sp>
        <p:sp>
          <p:nvSpPr>
            <p:cNvPr id="3" name="왼쪽 화살표 2"/>
            <p:cNvSpPr/>
            <p:nvPr/>
          </p:nvSpPr>
          <p:spPr>
            <a:xfrm>
              <a:off x="8645074" y="3728765"/>
              <a:ext cx="169925" cy="99165"/>
            </a:xfrm>
            <a:prstGeom prst="leftArrow">
              <a:avLst/>
            </a:prstGeom>
            <a:gradFill>
              <a:gsLst>
                <a:gs pos="0">
                  <a:srgbClr val="193EB0"/>
                </a:gs>
                <a:gs pos="100000">
                  <a:srgbClr val="193EB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46" name="왼쪽 화살표 145"/>
            <p:cNvSpPr/>
            <p:nvPr/>
          </p:nvSpPr>
          <p:spPr>
            <a:xfrm rot="5400000">
              <a:off x="6798318" y="5187099"/>
              <a:ext cx="169925" cy="99165"/>
            </a:xfrm>
            <a:prstGeom prst="leftArrow">
              <a:avLst/>
            </a:prstGeom>
            <a:gradFill>
              <a:gsLst>
                <a:gs pos="0">
                  <a:srgbClr val="FF0000"/>
                </a:gs>
                <a:gs pos="100000">
                  <a:srgbClr val="FF00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grpSp>
        <p:nvGrpSpPr>
          <p:cNvPr id="49" name="그룹 48">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50" name="직사각형 49">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51" name="직사각형 50">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Giảm</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số</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53" name="그룹 52">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54" name="직사각형 53">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55" name="직사각형 54">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4003994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직사각형 69"/>
          <p:cNvSpPr/>
          <p:nvPr/>
        </p:nvSpPr>
        <p:spPr>
          <a:xfrm>
            <a:off x="712182" y="5085184"/>
            <a:ext cx="8630827" cy="345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1983" rIns="143967" bIns="71983"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Dễ</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thực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chỉ</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dùng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hai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thành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phần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đầu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tiên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của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điểm</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đã</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biến</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đổi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grpSp>
        <p:nvGrpSpPr>
          <p:cNvPr id="71" name="그룹 70"/>
          <p:cNvGrpSpPr/>
          <p:nvPr/>
        </p:nvGrpSpPr>
        <p:grpSpPr>
          <a:xfrm>
            <a:off x="3055670" y="3068960"/>
            <a:ext cx="3779580" cy="1675064"/>
            <a:chOff x="13888327" y="3095274"/>
            <a:chExt cx="3779580" cy="1675064"/>
          </a:xfrm>
        </p:grpSpPr>
        <p:grpSp>
          <p:nvGrpSpPr>
            <p:cNvPr id="72" name="그룹 71">
              <a:extLst>
                <a:ext uri="{FF2B5EF4-FFF2-40B4-BE49-F238E27FC236}">
                  <a16:creationId xmlns:a16="http://schemas.microsoft.com/office/drawing/2014/main" id="{AB8A49A4-489B-42AA-BE2E-2832785F5D40}"/>
                </a:ext>
              </a:extLst>
            </p:cNvPr>
            <p:cNvGrpSpPr/>
            <p:nvPr/>
          </p:nvGrpSpPr>
          <p:grpSpPr>
            <a:xfrm>
              <a:off x="13888327" y="3095274"/>
              <a:ext cx="1709329" cy="1675064"/>
              <a:chOff x="2577409" y="3116229"/>
              <a:chExt cx="1709329" cy="1675064"/>
            </a:xfrm>
          </p:grpSpPr>
          <p:cxnSp>
            <p:nvCxnSpPr>
              <p:cNvPr id="116" name="직선 화살표 연결선 115">
                <a:extLst>
                  <a:ext uri="{FF2B5EF4-FFF2-40B4-BE49-F238E27FC236}">
                    <a16:creationId xmlns:a16="http://schemas.microsoft.com/office/drawing/2014/main" id="{EA5B2C9B-C5CB-4EA9-8B55-AEFCF2D27CE6}"/>
                  </a:ext>
                </a:extLst>
              </p:cNvPr>
              <p:cNvCxnSpPr>
                <a:cxnSpLocks/>
              </p:cNvCxnSpPr>
              <p:nvPr/>
            </p:nvCxnSpPr>
            <p:spPr>
              <a:xfrm flipV="1">
                <a:off x="2935997" y="4129283"/>
                <a:ext cx="1001289" cy="662010"/>
              </a:xfrm>
              <a:prstGeom prst="straightConnector1">
                <a:avLst/>
              </a:prstGeom>
              <a:ln w="1270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직선 화살표 연결선 116">
                <a:extLst>
                  <a:ext uri="{FF2B5EF4-FFF2-40B4-BE49-F238E27FC236}">
                    <a16:creationId xmlns:a16="http://schemas.microsoft.com/office/drawing/2014/main" id="{CECB48EB-D232-49A5-BA29-656E8AB7CF41}"/>
                  </a:ext>
                </a:extLst>
              </p:cNvPr>
              <p:cNvCxnSpPr>
                <a:cxnSpLocks/>
              </p:cNvCxnSpPr>
              <p:nvPr/>
            </p:nvCxnSpPr>
            <p:spPr>
              <a:xfrm flipV="1">
                <a:off x="2935997" y="3414176"/>
                <a:ext cx="0" cy="1377117"/>
              </a:xfrm>
              <a:prstGeom prst="straightConnector1">
                <a:avLst/>
              </a:prstGeom>
              <a:ln w="1270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6D132B72-5A02-47F3-B88E-004E143F7A2D}"/>
                      </a:ext>
                    </a:extLst>
                  </p:cNvPr>
                  <p:cNvSpPr txBox="1"/>
                  <p:nvPr/>
                </p:nvSpPr>
                <p:spPr>
                  <a:xfrm>
                    <a:off x="3819366" y="4262708"/>
                    <a:ext cx="467372"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rgbClr val="FF0000"/>
                        </a:solidFill>
                        <a:latin typeface="SamsungOne-400" panose="020B0503030303020204" pitchFamily="34" charset="0"/>
                        <a:ea typeface="SamsungOne-400" panose="020B050303030302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tLang="ko-KR">
                                  <a:latin typeface="Cambria Math" panose="02040503050406030204" pitchFamily="18" charset="0"/>
                                </a:rPr>
                                <m:t>2</m:t>
                              </m:r>
                            </m:sub>
                          </m:sSub>
                        </m:oMath>
                      </m:oMathPara>
                    </a14:m>
                    <a:endParaRPr lang="en-US" dirty="0"/>
                  </a:p>
                </p:txBody>
              </p:sp>
            </mc:Choice>
            <mc:Fallback xmlns="">
              <p:sp>
                <p:nvSpPr>
                  <p:cNvPr id="118" name="TextBox 117">
                    <a:extLst>
                      <a:ext uri="{FF2B5EF4-FFF2-40B4-BE49-F238E27FC236}">
                        <a16:creationId xmlns:a16="http://schemas.microsoft.com/office/drawing/2014/main" id="{6D132B72-5A02-47F3-B88E-004E143F7A2D}"/>
                      </a:ext>
                    </a:extLst>
                  </p:cNvPr>
                  <p:cNvSpPr txBox="1">
                    <a:spLocks noRot="1" noChangeAspect="1" noMove="1" noResize="1" noEditPoints="1" noAdjustHandles="1" noChangeArrowheads="1" noChangeShapeType="1" noTextEdit="1"/>
                  </p:cNvSpPr>
                  <p:nvPr/>
                </p:nvSpPr>
                <p:spPr>
                  <a:xfrm>
                    <a:off x="3819366" y="4262708"/>
                    <a:ext cx="467372" cy="276999"/>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6A0C39F-6B89-4889-87B3-B85B77FFE676}"/>
                      </a:ext>
                    </a:extLst>
                  </p:cNvPr>
                  <p:cNvSpPr txBox="1"/>
                  <p:nvPr/>
                </p:nvSpPr>
                <p:spPr>
                  <a:xfrm>
                    <a:off x="2577409" y="3116229"/>
                    <a:ext cx="467372"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rgbClr val="FF0000"/>
                        </a:solidFill>
                        <a:latin typeface="SamsungOne-400" panose="020B0503030303020204" pitchFamily="34" charset="0"/>
                        <a:ea typeface="SamsungOne-400" panose="020B050303030302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𝑃𝐶</m:t>
                              </m:r>
                            </m:e>
                            <m:sub>
                              <m:r>
                                <a:rPr lang="en-US" altLang="ko-KR">
                                  <a:latin typeface="Cambria Math" panose="02040503050406030204" pitchFamily="18" charset="0"/>
                                </a:rPr>
                                <m:t>1</m:t>
                              </m:r>
                            </m:sub>
                          </m:sSub>
                        </m:oMath>
                      </m:oMathPara>
                    </a14:m>
                    <a:endParaRPr lang="en-US" dirty="0">
                      <a:latin typeface="SamsungOne-700" panose="020B0803030303020204" pitchFamily="34" charset="0"/>
                      <a:ea typeface="SamsungOne-700" panose="020B0803030303020204" pitchFamily="34" charset="0"/>
                    </a:endParaRPr>
                  </a:p>
                </p:txBody>
              </p:sp>
            </mc:Choice>
            <mc:Fallback xmlns="">
              <p:sp>
                <p:nvSpPr>
                  <p:cNvPr id="119" name="TextBox 118">
                    <a:extLst>
                      <a:ext uri="{FF2B5EF4-FFF2-40B4-BE49-F238E27FC236}">
                        <a16:creationId xmlns:a16="http://schemas.microsoft.com/office/drawing/2014/main" id="{06A0C39F-6B89-4889-87B3-B85B77FFE676}"/>
                      </a:ext>
                    </a:extLst>
                  </p:cNvPr>
                  <p:cNvSpPr txBox="1">
                    <a:spLocks noRot="1" noChangeAspect="1" noMove="1" noResize="1" noEditPoints="1" noAdjustHandles="1" noChangeArrowheads="1" noChangeShapeType="1" noTextEdit="1"/>
                  </p:cNvSpPr>
                  <p:nvPr/>
                </p:nvSpPr>
                <p:spPr>
                  <a:xfrm>
                    <a:off x="2577409" y="3116229"/>
                    <a:ext cx="467372" cy="276999"/>
                  </a:xfrm>
                  <a:prstGeom prst="rect">
                    <a:avLst/>
                  </a:prstGeom>
                  <a:blipFill>
                    <a:blip r:embed="rId7"/>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8FDFBAF0-B902-4633-9CD0-480E4275E83E}"/>
                </a:ext>
              </a:extLst>
            </p:cNvPr>
            <p:cNvGrpSpPr/>
            <p:nvPr/>
          </p:nvGrpSpPr>
          <p:grpSpPr>
            <a:xfrm>
              <a:off x="17162877" y="3336317"/>
              <a:ext cx="505030" cy="938800"/>
              <a:chOff x="4700267" y="3259705"/>
              <a:chExt cx="505030" cy="938800"/>
            </a:xfrm>
          </p:grpSpPr>
          <p:sp>
            <p:nvSpPr>
              <p:cNvPr id="81" name="타원 80">
                <a:extLst>
                  <a:ext uri="{FF2B5EF4-FFF2-40B4-BE49-F238E27FC236}">
                    <a16:creationId xmlns:a16="http://schemas.microsoft.com/office/drawing/2014/main" id="{934AF9EB-34FC-4A47-98B5-912937757A60}"/>
                  </a:ext>
                </a:extLst>
              </p:cNvPr>
              <p:cNvSpPr/>
              <p:nvPr/>
            </p:nvSpPr>
            <p:spPr>
              <a:xfrm>
                <a:off x="4700267" y="3458999"/>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2" name="타원 81">
                <a:extLst>
                  <a:ext uri="{FF2B5EF4-FFF2-40B4-BE49-F238E27FC236}">
                    <a16:creationId xmlns:a16="http://schemas.microsoft.com/office/drawing/2014/main" id="{15FFC6ED-9E74-4B0F-A76D-6325DF238DDF}"/>
                  </a:ext>
                </a:extLst>
              </p:cNvPr>
              <p:cNvSpPr/>
              <p:nvPr/>
            </p:nvSpPr>
            <p:spPr>
              <a:xfrm>
                <a:off x="4815429" y="3259705"/>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3" name="타원 82">
                <a:extLst>
                  <a:ext uri="{FF2B5EF4-FFF2-40B4-BE49-F238E27FC236}">
                    <a16:creationId xmlns:a16="http://schemas.microsoft.com/office/drawing/2014/main" id="{3C8AF083-8283-4C95-AA17-0A82B7BDFC79}"/>
                  </a:ext>
                </a:extLst>
              </p:cNvPr>
              <p:cNvSpPr/>
              <p:nvPr/>
            </p:nvSpPr>
            <p:spPr>
              <a:xfrm>
                <a:off x="4967829" y="3412105"/>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4" name="타원 83">
                <a:extLst>
                  <a:ext uri="{FF2B5EF4-FFF2-40B4-BE49-F238E27FC236}">
                    <a16:creationId xmlns:a16="http://schemas.microsoft.com/office/drawing/2014/main" id="{A63A5EA9-BC2D-4477-8F49-C1D1E0BFA2A7}"/>
                  </a:ext>
                </a:extLst>
              </p:cNvPr>
              <p:cNvSpPr/>
              <p:nvPr/>
            </p:nvSpPr>
            <p:spPr>
              <a:xfrm>
                <a:off x="4805773" y="3432099"/>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5" name="타원 84">
                <a:extLst>
                  <a:ext uri="{FF2B5EF4-FFF2-40B4-BE49-F238E27FC236}">
                    <a16:creationId xmlns:a16="http://schemas.microsoft.com/office/drawing/2014/main" id="{2BFDFBF6-42E7-459F-8161-EE08B181C825}"/>
                  </a:ext>
                </a:extLst>
              </p:cNvPr>
              <p:cNvSpPr/>
              <p:nvPr/>
            </p:nvSpPr>
            <p:spPr>
              <a:xfrm>
                <a:off x="4958173" y="3584499"/>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6" name="타원 85">
                <a:extLst>
                  <a:ext uri="{FF2B5EF4-FFF2-40B4-BE49-F238E27FC236}">
                    <a16:creationId xmlns:a16="http://schemas.microsoft.com/office/drawing/2014/main" id="{6FBB27B0-0322-4910-8BB0-76D45281370B}"/>
                  </a:ext>
                </a:extLst>
              </p:cNvPr>
              <p:cNvSpPr/>
              <p:nvPr/>
            </p:nvSpPr>
            <p:spPr>
              <a:xfrm>
                <a:off x="4800252" y="3554841"/>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7" name="타원 86">
                <a:extLst>
                  <a:ext uri="{FF2B5EF4-FFF2-40B4-BE49-F238E27FC236}">
                    <a16:creationId xmlns:a16="http://schemas.microsoft.com/office/drawing/2014/main" id="{D7E08356-D2D7-43A1-915A-555199E1743E}"/>
                  </a:ext>
                </a:extLst>
              </p:cNvPr>
              <p:cNvSpPr/>
              <p:nvPr/>
            </p:nvSpPr>
            <p:spPr>
              <a:xfrm>
                <a:off x="4952652" y="3707241"/>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8" name="타원 87">
                <a:extLst>
                  <a:ext uri="{FF2B5EF4-FFF2-40B4-BE49-F238E27FC236}">
                    <a16:creationId xmlns:a16="http://schemas.microsoft.com/office/drawing/2014/main" id="{4B2DB8EF-DB4B-4FE6-97B9-335696503B75}"/>
                  </a:ext>
                </a:extLst>
              </p:cNvPr>
              <p:cNvSpPr/>
              <p:nvPr/>
            </p:nvSpPr>
            <p:spPr>
              <a:xfrm>
                <a:off x="4881623" y="3507937"/>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89" name="타원 88">
                <a:extLst>
                  <a:ext uri="{FF2B5EF4-FFF2-40B4-BE49-F238E27FC236}">
                    <a16:creationId xmlns:a16="http://schemas.microsoft.com/office/drawing/2014/main" id="{808AA507-3DAD-4640-B610-031F9C3D1DA5}"/>
                  </a:ext>
                </a:extLst>
              </p:cNvPr>
              <p:cNvSpPr/>
              <p:nvPr/>
            </p:nvSpPr>
            <p:spPr>
              <a:xfrm>
                <a:off x="5034023" y="3660337"/>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0" name="타원 89">
                <a:extLst>
                  <a:ext uri="{FF2B5EF4-FFF2-40B4-BE49-F238E27FC236}">
                    <a16:creationId xmlns:a16="http://schemas.microsoft.com/office/drawing/2014/main" id="{2A729565-FC03-48A2-9A7A-B02E5879C8E7}"/>
                  </a:ext>
                </a:extLst>
              </p:cNvPr>
              <p:cNvSpPr/>
              <p:nvPr/>
            </p:nvSpPr>
            <p:spPr>
              <a:xfrm>
                <a:off x="4847140" y="3638953"/>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1" name="타원 90">
                <a:extLst>
                  <a:ext uri="{FF2B5EF4-FFF2-40B4-BE49-F238E27FC236}">
                    <a16:creationId xmlns:a16="http://schemas.microsoft.com/office/drawing/2014/main" id="{1CB48727-4876-4209-AB7D-A425DE636FEE}"/>
                  </a:ext>
                </a:extLst>
              </p:cNvPr>
              <p:cNvSpPr/>
              <p:nvPr/>
            </p:nvSpPr>
            <p:spPr>
              <a:xfrm>
                <a:off x="4871277" y="3452077"/>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2" name="타원 91">
                <a:extLst>
                  <a:ext uri="{FF2B5EF4-FFF2-40B4-BE49-F238E27FC236}">
                    <a16:creationId xmlns:a16="http://schemas.microsoft.com/office/drawing/2014/main" id="{25007141-7CD8-4293-BBB3-49F498F106E0}"/>
                  </a:ext>
                </a:extLst>
              </p:cNvPr>
              <p:cNvSpPr/>
              <p:nvPr/>
            </p:nvSpPr>
            <p:spPr>
              <a:xfrm>
                <a:off x="4837487" y="3695505"/>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3" name="타원 92">
                <a:extLst>
                  <a:ext uri="{FF2B5EF4-FFF2-40B4-BE49-F238E27FC236}">
                    <a16:creationId xmlns:a16="http://schemas.microsoft.com/office/drawing/2014/main" id="{0EEF968E-B54F-4A34-96F3-01411FD9112F}"/>
                  </a:ext>
                </a:extLst>
              </p:cNvPr>
              <p:cNvSpPr/>
              <p:nvPr/>
            </p:nvSpPr>
            <p:spPr>
              <a:xfrm>
                <a:off x="4708531" y="3297607"/>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4" name="타원 93">
                <a:extLst>
                  <a:ext uri="{FF2B5EF4-FFF2-40B4-BE49-F238E27FC236}">
                    <a16:creationId xmlns:a16="http://schemas.microsoft.com/office/drawing/2014/main" id="{82040721-B904-499C-818F-93DAA69BE0B0}"/>
                  </a:ext>
                </a:extLst>
              </p:cNvPr>
              <p:cNvSpPr/>
              <p:nvPr/>
            </p:nvSpPr>
            <p:spPr>
              <a:xfrm>
                <a:off x="4790591" y="3590673"/>
                <a:ext cx="72000" cy="72000"/>
              </a:xfrm>
              <a:prstGeom prst="ellipse">
                <a:avLst/>
              </a:prstGeom>
              <a:solidFill>
                <a:schemeClr val="accent1">
                  <a:alpha val="40000"/>
                </a:schemeClr>
              </a:solidFill>
              <a:ln>
                <a:solidFill>
                  <a:srgbClr val="0070C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5" name="타원 94">
                <a:extLst>
                  <a:ext uri="{FF2B5EF4-FFF2-40B4-BE49-F238E27FC236}">
                    <a16:creationId xmlns:a16="http://schemas.microsoft.com/office/drawing/2014/main" id="{9F0A3B62-8508-47E6-944A-93734CA33A33}"/>
                  </a:ext>
                </a:extLst>
              </p:cNvPr>
              <p:cNvSpPr/>
              <p:nvPr/>
            </p:nvSpPr>
            <p:spPr>
              <a:xfrm>
                <a:off x="4881633" y="3735520"/>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6" name="타원 95">
                <a:extLst>
                  <a:ext uri="{FF2B5EF4-FFF2-40B4-BE49-F238E27FC236}">
                    <a16:creationId xmlns:a16="http://schemas.microsoft.com/office/drawing/2014/main" id="{F827E8FA-8974-4CDB-891D-FC98C859B0F2}"/>
                  </a:ext>
                </a:extLst>
              </p:cNvPr>
              <p:cNvSpPr/>
              <p:nvPr/>
            </p:nvSpPr>
            <p:spPr>
              <a:xfrm>
                <a:off x="4794050" y="3763799"/>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7" name="타원 96">
                <a:extLst>
                  <a:ext uri="{FF2B5EF4-FFF2-40B4-BE49-F238E27FC236}">
                    <a16:creationId xmlns:a16="http://schemas.microsoft.com/office/drawing/2014/main" id="{6AAE4FEF-490B-4277-ADA3-8A3EEE865F8A}"/>
                  </a:ext>
                </a:extLst>
              </p:cNvPr>
              <p:cNvSpPr/>
              <p:nvPr/>
            </p:nvSpPr>
            <p:spPr>
              <a:xfrm>
                <a:off x="5020930" y="3742417"/>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8" name="타원 97">
                <a:extLst>
                  <a:ext uri="{FF2B5EF4-FFF2-40B4-BE49-F238E27FC236}">
                    <a16:creationId xmlns:a16="http://schemas.microsoft.com/office/drawing/2014/main" id="{DD5A85DD-C0F1-4F40-B73C-D59A19436829}"/>
                  </a:ext>
                </a:extLst>
              </p:cNvPr>
              <p:cNvSpPr/>
              <p:nvPr/>
            </p:nvSpPr>
            <p:spPr>
              <a:xfrm>
                <a:off x="4941623" y="3828614"/>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99" name="타원 98">
                <a:extLst>
                  <a:ext uri="{FF2B5EF4-FFF2-40B4-BE49-F238E27FC236}">
                    <a16:creationId xmlns:a16="http://schemas.microsoft.com/office/drawing/2014/main" id="{C8351FD7-7222-452C-AA48-EF9F902A6755}"/>
                  </a:ext>
                </a:extLst>
              </p:cNvPr>
              <p:cNvSpPr/>
              <p:nvPr/>
            </p:nvSpPr>
            <p:spPr>
              <a:xfrm>
                <a:off x="4849904" y="3832060"/>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0" name="타원 99">
                <a:extLst>
                  <a:ext uri="{FF2B5EF4-FFF2-40B4-BE49-F238E27FC236}">
                    <a16:creationId xmlns:a16="http://schemas.microsoft.com/office/drawing/2014/main" id="{15631DD0-4CD2-46FA-A2B4-4AAF7C241A08}"/>
                  </a:ext>
                </a:extLst>
              </p:cNvPr>
              <p:cNvSpPr/>
              <p:nvPr/>
            </p:nvSpPr>
            <p:spPr>
              <a:xfrm>
                <a:off x="5002304" y="3856194"/>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1" name="타원 100">
                <a:extLst>
                  <a:ext uri="{FF2B5EF4-FFF2-40B4-BE49-F238E27FC236}">
                    <a16:creationId xmlns:a16="http://schemas.microsoft.com/office/drawing/2014/main" id="{3B3C7159-DCA0-49D2-A19B-22544872035D}"/>
                  </a:ext>
                </a:extLst>
              </p:cNvPr>
              <p:cNvSpPr/>
              <p:nvPr/>
            </p:nvSpPr>
            <p:spPr>
              <a:xfrm>
                <a:off x="4869207" y="3801712"/>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2" name="타원 101">
                <a:extLst>
                  <a:ext uri="{FF2B5EF4-FFF2-40B4-BE49-F238E27FC236}">
                    <a16:creationId xmlns:a16="http://schemas.microsoft.com/office/drawing/2014/main" id="{C7343854-8A55-428D-BB6F-79DE8934E5B9}"/>
                  </a:ext>
                </a:extLst>
              </p:cNvPr>
              <p:cNvSpPr/>
              <p:nvPr/>
            </p:nvSpPr>
            <p:spPr>
              <a:xfrm>
                <a:off x="5021607" y="3954112"/>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3" name="타원 102">
                <a:extLst>
                  <a:ext uri="{FF2B5EF4-FFF2-40B4-BE49-F238E27FC236}">
                    <a16:creationId xmlns:a16="http://schemas.microsoft.com/office/drawing/2014/main" id="{4CC15593-89E7-4A1E-83DC-7CEF7C1AA0E7}"/>
                  </a:ext>
                </a:extLst>
              </p:cNvPr>
              <p:cNvSpPr/>
              <p:nvPr/>
            </p:nvSpPr>
            <p:spPr>
              <a:xfrm>
                <a:off x="4925751" y="3932732"/>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4" name="타원 103">
                <a:extLst>
                  <a:ext uri="{FF2B5EF4-FFF2-40B4-BE49-F238E27FC236}">
                    <a16:creationId xmlns:a16="http://schemas.microsoft.com/office/drawing/2014/main" id="{62F5BD40-E2FD-469C-AD6B-07B1D4C22BB9}"/>
                  </a:ext>
                </a:extLst>
              </p:cNvPr>
              <p:cNvSpPr/>
              <p:nvPr/>
            </p:nvSpPr>
            <p:spPr>
              <a:xfrm>
                <a:off x="4937473" y="3869977"/>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5" name="타원 104">
                <a:extLst>
                  <a:ext uri="{FF2B5EF4-FFF2-40B4-BE49-F238E27FC236}">
                    <a16:creationId xmlns:a16="http://schemas.microsoft.com/office/drawing/2014/main" id="{80B49E37-4BF5-428D-9E9B-D6B5F8BDD769}"/>
                  </a:ext>
                </a:extLst>
              </p:cNvPr>
              <p:cNvSpPr/>
              <p:nvPr/>
            </p:nvSpPr>
            <p:spPr>
              <a:xfrm>
                <a:off x="4870579" y="3894109"/>
                <a:ext cx="72000" cy="72000"/>
              </a:xfrm>
              <a:prstGeom prst="ellipse">
                <a:avLst/>
              </a:prstGeom>
              <a:solidFill>
                <a:srgbClr val="FF0000">
                  <a:alpha val="40000"/>
                </a:srgbClr>
              </a:solidFill>
              <a:ln>
                <a:solidFill>
                  <a:srgbClr val="FF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6" name="타원 105">
                <a:extLst>
                  <a:ext uri="{FF2B5EF4-FFF2-40B4-BE49-F238E27FC236}">
                    <a16:creationId xmlns:a16="http://schemas.microsoft.com/office/drawing/2014/main" id="{D2B98110-C005-4A82-AB64-D01381A4401E}"/>
                  </a:ext>
                </a:extLst>
              </p:cNvPr>
              <p:cNvSpPr/>
              <p:nvPr/>
            </p:nvSpPr>
            <p:spPr>
              <a:xfrm>
                <a:off x="4841616" y="3968591"/>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7" name="타원 106">
                <a:extLst>
                  <a:ext uri="{FF2B5EF4-FFF2-40B4-BE49-F238E27FC236}">
                    <a16:creationId xmlns:a16="http://schemas.microsoft.com/office/drawing/2014/main" id="{2B4F07D6-64C5-43FD-86DE-9FF922F3DFCF}"/>
                  </a:ext>
                </a:extLst>
              </p:cNvPr>
              <p:cNvSpPr/>
              <p:nvPr/>
            </p:nvSpPr>
            <p:spPr>
              <a:xfrm>
                <a:off x="4948503" y="3984441"/>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8" name="타원 107">
                <a:extLst>
                  <a:ext uri="{FF2B5EF4-FFF2-40B4-BE49-F238E27FC236}">
                    <a16:creationId xmlns:a16="http://schemas.microsoft.com/office/drawing/2014/main" id="{98A288E9-7377-4AC7-BBB4-2108F6ED7BB8}"/>
                  </a:ext>
                </a:extLst>
              </p:cNvPr>
              <p:cNvSpPr/>
              <p:nvPr/>
            </p:nvSpPr>
            <p:spPr>
              <a:xfrm>
                <a:off x="4885752" y="4021006"/>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09" name="타원 108">
                <a:extLst>
                  <a:ext uri="{FF2B5EF4-FFF2-40B4-BE49-F238E27FC236}">
                    <a16:creationId xmlns:a16="http://schemas.microsoft.com/office/drawing/2014/main" id="{7EB2B397-6B69-4408-91B7-584DAB0FA9ED}"/>
                  </a:ext>
                </a:extLst>
              </p:cNvPr>
              <p:cNvSpPr/>
              <p:nvPr/>
            </p:nvSpPr>
            <p:spPr>
              <a:xfrm>
                <a:off x="4971958" y="4061678"/>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0" name="타원 109">
                <a:extLst>
                  <a:ext uri="{FF2B5EF4-FFF2-40B4-BE49-F238E27FC236}">
                    <a16:creationId xmlns:a16="http://schemas.microsoft.com/office/drawing/2014/main" id="{5E3C7F1C-26B1-42F6-960B-9F8EB3440D18}"/>
                  </a:ext>
                </a:extLst>
              </p:cNvPr>
              <p:cNvSpPr/>
              <p:nvPr/>
            </p:nvSpPr>
            <p:spPr>
              <a:xfrm>
                <a:off x="5058150" y="4069267"/>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1" name="타원 110">
                <a:extLst>
                  <a:ext uri="{FF2B5EF4-FFF2-40B4-BE49-F238E27FC236}">
                    <a16:creationId xmlns:a16="http://schemas.microsoft.com/office/drawing/2014/main" id="{903B8020-6402-4A99-A1B9-7933C1D51709}"/>
                  </a:ext>
                </a:extLst>
              </p:cNvPr>
              <p:cNvSpPr/>
              <p:nvPr/>
            </p:nvSpPr>
            <p:spPr>
              <a:xfrm>
                <a:off x="5049184" y="4126505"/>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2" name="타원 111">
                <a:extLst>
                  <a:ext uri="{FF2B5EF4-FFF2-40B4-BE49-F238E27FC236}">
                    <a16:creationId xmlns:a16="http://schemas.microsoft.com/office/drawing/2014/main" id="{32CA1790-6298-47EE-9E57-9057D253B2EE}"/>
                  </a:ext>
                </a:extLst>
              </p:cNvPr>
              <p:cNvSpPr/>
              <p:nvPr/>
            </p:nvSpPr>
            <p:spPr>
              <a:xfrm>
                <a:off x="5060906" y="4030649"/>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3" name="타원 112">
                <a:extLst>
                  <a:ext uri="{FF2B5EF4-FFF2-40B4-BE49-F238E27FC236}">
                    <a16:creationId xmlns:a16="http://schemas.microsoft.com/office/drawing/2014/main" id="{BE4EB672-2714-4F1B-9095-4FF152376457}"/>
                  </a:ext>
                </a:extLst>
              </p:cNvPr>
              <p:cNvSpPr/>
              <p:nvPr/>
            </p:nvSpPr>
            <p:spPr>
              <a:xfrm>
                <a:off x="4973316" y="4100297"/>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4" name="타원 113">
                <a:extLst>
                  <a:ext uri="{FF2B5EF4-FFF2-40B4-BE49-F238E27FC236}">
                    <a16:creationId xmlns:a16="http://schemas.microsoft.com/office/drawing/2014/main" id="{57762418-7631-420F-AFD2-2B1D6C869F29}"/>
                  </a:ext>
                </a:extLst>
              </p:cNvPr>
              <p:cNvSpPr/>
              <p:nvPr/>
            </p:nvSpPr>
            <p:spPr>
              <a:xfrm>
                <a:off x="5088486" y="3958925"/>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115" name="타원 114">
                <a:extLst>
                  <a:ext uri="{FF2B5EF4-FFF2-40B4-BE49-F238E27FC236}">
                    <a16:creationId xmlns:a16="http://schemas.microsoft.com/office/drawing/2014/main" id="{B7D075A7-FDFF-46B1-8D8A-2C166D348615}"/>
                  </a:ext>
                </a:extLst>
              </p:cNvPr>
              <p:cNvSpPr/>
              <p:nvPr/>
            </p:nvSpPr>
            <p:spPr>
              <a:xfrm>
                <a:off x="5133297" y="3995475"/>
                <a:ext cx="72000" cy="72000"/>
              </a:xfrm>
              <a:prstGeom prst="ellipse">
                <a:avLst/>
              </a:prstGeom>
              <a:solidFill>
                <a:srgbClr val="00B050">
                  <a:alpha val="40000"/>
                </a:srgbClr>
              </a:solidFill>
              <a:ln>
                <a:solidFill>
                  <a:srgbClr val="00B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sp>
          <p:nvSpPr>
            <p:cNvPr id="74" name="자유형: 도형 56">
              <a:extLst>
                <a:ext uri="{FF2B5EF4-FFF2-40B4-BE49-F238E27FC236}">
                  <a16:creationId xmlns:a16="http://schemas.microsoft.com/office/drawing/2014/main" id="{762E5B3D-AF9B-4799-A219-1E919620414B}"/>
                </a:ext>
              </a:extLst>
            </p:cNvPr>
            <p:cNvSpPr/>
            <p:nvPr/>
          </p:nvSpPr>
          <p:spPr>
            <a:xfrm>
              <a:off x="14495745" y="3513471"/>
              <a:ext cx="234147" cy="280109"/>
            </a:xfrm>
            <a:custGeom>
              <a:avLst/>
              <a:gdLst>
                <a:gd name="connsiteX0" fmla="*/ 6592 w 227280"/>
                <a:gd name="connsiteY0" fmla="*/ 19335 h 280109"/>
                <a:gd name="connsiteX1" fmla="*/ 64518 w 227280"/>
                <a:gd name="connsiteY1" fmla="*/ 259313 h 280109"/>
                <a:gd name="connsiteX2" fmla="*/ 196920 w 227280"/>
                <a:gd name="connsiteY2" fmla="*/ 242763 h 280109"/>
                <a:gd name="connsiteX3" fmla="*/ 213470 w 227280"/>
                <a:gd name="connsiteY3" fmla="*/ 40023 h 280109"/>
                <a:gd name="connsiteX4" fmla="*/ 6592 w 227280"/>
                <a:gd name="connsiteY4" fmla="*/ 19335 h 280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80" h="280109">
                  <a:moveTo>
                    <a:pt x="6592" y="19335"/>
                  </a:moveTo>
                  <a:cubicBezTo>
                    <a:pt x="-18233" y="55883"/>
                    <a:pt x="32797" y="222075"/>
                    <a:pt x="64518" y="259313"/>
                  </a:cubicBezTo>
                  <a:cubicBezTo>
                    <a:pt x="96239" y="296551"/>
                    <a:pt x="172095" y="279311"/>
                    <a:pt x="196920" y="242763"/>
                  </a:cubicBezTo>
                  <a:cubicBezTo>
                    <a:pt x="221745" y="206215"/>
                    <a:pt x="241743" y="77261"/>
                    <a:pt x="213470" y="40023"/>
                  </a:cubicBezTo>
                  <a:cubicBezTo>
                    <a:pt x="185197" y="2785"/>
                    <a:pt x="31417" y="-17213"/>
                    <a:pt x="6592" y="19335"/>
                  </a:cubicBezTo>
                  <a:close/>
                </a:path>
              </a:pathLst>
            </a:custGeom>
            <a:solidFill>
              <a:schemeClr val="accent1">
                <a:alpha val="20000"/>
              </a:schemeClr>
            </a:solidFill>
            <a:ln w="6350">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5" name="자유형: 도형 57">
              <a:extLst>
                <a:ext uri="{FF2B5EF4-FFF2-40B4-BE49-F238E27FC236}">
                  <a16:creationId xmlns:a16="http://schemas.microsoft.com/office/drawing/2014/main" id="{B8E2B8E1-2B55-4CF7-B50F-AA0909BB2E15}"/>
                </a:ext>
              </a:extLst>
            </p:cNvPr>
            <p:cNvSpPr/>
            <p:nvPr/>
          </p:nvSpPr>
          <p:spPr>
            <a:xfrm>
              <a:off x="14569856" y="3717487"/>
              <a:ext cx="234148" cy="452131"/>
            </a:xfrm>
            <a:custGeom>
              <a:avLst/>
              <a:gdLst>
                <a:gd name="connsiteX0" fmla="*/ 124590 w 208214"/>
                <a:gd name="connsiteY0" fmla="*/ 47685 h 419264"/>
                <a:gd name="connsiteX1" fmla="*/ 4601 w 208214"/>
                <a:gd name="connsiteY1" fmla="*/ 171812 h 419264"/>
                <a:gd name="connsiteX2" fmla="*/ 25289 w 208214"/>
                <a:gd name="connsiteY2" fmla="*/ 304214 h 419264"/>
                <a:gd name="connsiteX3" fmla="*/ 29427 w 208214"/>
                <a:gd name="connsiteY3" fmla="*/ 415928 h 419264"/>
                <a:gd name="connsiteX4" fmla="*/ 203204 w 208214"/>
                <a:gd name="connsiteY4" fmla="*/ 171812 h 419264"/>
                <a:gd name="connsiteX5" fmla="*/ 157691 w 208214"/>
                <a:gd name="connsiteY5" fmla="*/ 6310 h 419264"/>
                <a:gd name="connsiteX6" fmla="*/ 124590 w 208214"/>
                <a:gd name="connsiteY6" fmla="*/ 47685 h 41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214" h="419264">
                  <a:moveTo>
                    <a:pt x="124590" y="47685"/>
                  </a:moveTo>
                  <a:cubicBezTo>
                    <a:pt x="99075" y="75269"/>
                    <a:pt x="21151" y="129057"/>
                    <a:pt x="4601" y="171812"/>
                  </a:cubicBezTo>
                  <a:cubicBezTo>
                    <a:pt x="-11949" y="214567"/>
                    <a:pt x="21151" y="263528"/>
                    <a:pt x="25289" y="304214"/>
                  </a:cubicBezTo>
                  <a:cubicBezTo>
                    <a:pt x="29427" y="344900"/>
                    <a:pt x="-225" y="437995"/>
                    <a:pt x="29427" y="415928"/>
                  </a:cubicBezTo>
                  <a:cubicBezTo>
                    <a:pt x="59079" y="393861"/>
                    <a:pt x="181827" y="240082"/>
                    <a:pt x="203204" y="171812"/>
                  </a:cubicBezTo>
                  <a:cubicBezTo>
                    <a:pt x="224581" y="103542"/>
                    <a:pt x="171483" y="26998"/>
                    <a:pt x="157691" y="6310"/>
                  </a:cubicBezTo>
                  <a:cubicBezTo>
                    <a:pt x="143899" y="-14378"/>
                    <a:pt x="150105" y="20101"/>
                    <a:pt x="124590" y="47685"/>
                  </a:cubicBezTo>
                  <a:close/>
                </a:path>
              </a:pathLst>
            </a:custGeom>
            <a:solidFill>
              <a:srgbClr val="FF0000">
                <a:alpha val="30000"/>
              </a:srgbClr>
            </a:solidFill>
            <a:ln w="635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sp>
          <p:nvSpPr>
            <p:cNvPr id="76" name="자유형: 도형 58">
              <a:extLst>
                <a:ext uri="{FF2B5EF4-FFF2-40B4-BE49-F238E27FC236}">
                  <a16:creationId xmlns:a16="http://schemas.microsoft.com/office/drawing/2014/main" id="{CCA252E3-4ECE-456F-80DD-75C360594B9E}"/>
                </a:ext>
              </a:extLst>
            </p:cNvPr>
            <p:cNvSpPr/>
            <p:nvPr/>
          </p:nvSpPr>
          <p:spPr>
            <a:xfrm>
              <a:off x="14633492" y="3969529"/>
              <a:ext cx="263476" cy="358355"/>
            </a:xfrm>
            <a:custGeom>
              <a:avLst/>
              <a:gdLst>
                <a:gd name="connsiteX0" fmla="*/ 182052 w 263476"/>
                <a:gd name="connsiteY0" fmla="*/ 23213 h 358355"/>
                <a:gd name="connsiteX1" fmla="*/ 182052 w 263476"/>
                <a:gd name="connsiteY1" fmla="*/ 23213 h 358355"/>
                <a:gd name="connsiteX2" fmla="*/ 148952 w 263476"/>
                <a:gd name="connsiteY2" fmla="*/ 48039 h 358355"/>
                <a:gd name="connsiteX3" fmla="*/ 124126 w 263476"/>
                <a:gd name="connsiteY3" fmla="*/ 68726 h 358355"/>
                <a:gd name="connsiteX4" fmla="*/ 99301 w 263476"/>
                <a:gd name="connsiteY4" fmla="*/ 105964 h 358355"/>
                <a:gd name="connsiteX5" fmla="*/ 78613 w 263476"/>
                <a:gd name="connsiteY5" fmla="*/ 130790 h 358355"/>
                <a:gd name="connsiteX6" fmla="*/ 70338 w 263476"/>
                <a:gd name="connsiteY6" fmla="*/ 143202 h 358355"/>
                <a:gd name="connsiteX7" fmla="*/ 57925 w 263476"/>
                <a:gd name="connsiteY7" fmla="*/ 159753 h 358355"/>
                <a:gd name="connsiteX8" fmla="*/ 37238 w 263476"/>
                <a:gd name="connsiteY8" fmla="*/ 192853 h 358355"/>
                <a:gd name="connsiteX9" fmla="*/ 16550 w 263476"/>
                <a:gd name="connsiteY9" fmla="*/ 225953 h 358355"/>
                <a:gd name="connsiteX10" fmla="*/ 4137 w 263476"/>
                <a:gd name="connsiteY10" fmla="*/ 250779 h 358355"/>
                <a:gd name="connsiteX11" fmla="*/ 0 w 263476"/>
                <a:gd name="connsiteY11" fmla="*/ 263191 h 358355"/>
                <a:gd name="connsiteX12" fmla="*/ 8275 w 263476"/>
                <a:gd name="connsiteY12" fmla="*/ 312842 h 358355"/>
                <a:gd name="connsiteX13" fmla="*/ 20687 w 263476"/>
                <a:gd name="connsiteY13" fmla="*/ 321117 h 358355"/>
                <a:gd name="connsiteX14" fmla="*/ 41375 w 263476"/>
                <a:gd name="connsiteY14" fmla="*/ 345943 h 358355"/>
                <a:gd name="connsiteX15" fmla="*/ 70338 w 263476"/>
                <a:gd name="connsiteY15" fmla="*/ 358355 h 358355"/>
                <a:gd name="connsiteX16" fmla="*/ 111714 w 263476"/>
                <a:gd name="connsiteY16" fmla="*/ 354218 h 358355"/>
                <a:gd name="connsiteX17" fmla="*/ 136539 w 263476"/>
                <a:gd name="connsiteY17" fmla="*/ 316980 h 358355"/>
                <a:gd name="connsiteX18" fmla="*/ 144814 w 263476"/>
                <a:gd name="connsiteY18" fmla="*/ 300429 h 358355"/>
                <a:gd name="connsiteX19" fmla="*/ 148952 w 263476"/>
                <a:gd name="connsiteY19" fmla="*/ 271467 h 358355"/>
                <a:gd name="connsiteX20" fmla="*/ 153089 w 263476"/>
                <a:gd name="connsiteY20" fmla="*/ 259054 h 358355"/>
                <a:gd name="connsiteX21" fmla="*/ 157227 w 263476"/>
                <a:gd name="connsiteY21" fmla="*/ 147340 h 358355"/>
                <a:gd name="connsiteX22" fmla="*/ 169639 w 263476"/>
                <a:gd name="connsiteY22" fmla="*/ 126652 h 358355"/>
                <a:gd name="connsiteX23" fmla="*/ 190327 w 263476"/>
                <a:gd name="connsiteY23" fmla="*/ 97689 h 358355"/>
                <a:gd name="connsiteX24" fmla="*/ 231703 w 263476"/>
                <a:gd name="connsiteY24" fmla="*/ 72864 h 358355"/>
                <a:gd name="connsiteX25" fmla="*/ 256528 w 263476"/>
                <a:gd name="connsiteY25" fmla="*/ 60451 h 358355"/>
                <a:gd name="connsiteX26" fmla="*/ 252391 w 263476"/>
                <a:gd name="connsiteY26" fmla="*/ 10801 h 358355"/>
                <a:gd name="connsiteX27" fmla="*/ 182052 w 263476"/>
                <a:gd name="connsiteY27" fmla="*/ 23213 h 35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3476" h="358355">
                  <a:moveTo>
                    <a:pt x="182052" y="23213"/>
                  </a:moveTo>
                  <a:lnTo>
                    <a:pt x="182052" y="23213"/>
                  </a:lnTo>
                  <a:cubicBezTo>
                    <a:pt x="171019" y="31488"/>
                    <a:pt x="160106" y="39927"/>
                    <a:pt x="148952" y="48039"/>
                  </a:cubicBezTo>
                  <a:cubicBezTo>
                    <a:pt x="137389" y="56449"/>
                    <a:pt x="133327" y="56458"/>
                    <a:pt x="124126" y="68726"/>
                  </a:cubicBezTo>
                  <a:cubicBezTo>
                    <a:pt x="115175" y="80660"/>
                    <a:pt x="108851" y="94504"/>
                    <a:pt x="99301" y="105964"/>
                  </a:cubicBezTo>
                  <a:cubicBezTo>
                    <a:pt x="92405" y="114239"/>
                    <a:pt x="85226" y="122287"/>
                    <a:pt x="78613" y="130790"/>
                  </a:cubicBezTo>
                  <a:cubicBezTo>
                    <a:pt x="75560" y="134715"/>
                    <a:pt x="73228" y="139156"/>
                    <a:pt x="70338" y="143202"/>
                  </a:cubicBezTo>
                  <a:cubicBezTo>
                    <a:pt x="66330" y="148814"/>
                    <a:pt x="61933" y="154141"/>
                    <a:pt x="57925" y="159753"/>
                  </a:cubicBezTo>
                  <a:cubicBezTo>
                    <a:pt x="52950" y="166718"/>
                    <a:pt x="39657" y="187532"/>
                    <a:pt x="37238" y="192853"/>
                  </a:cubicBezTo>
                  <a:cubicBezTo>
                    <a:pt x="22253" y="225820"/>
                    <a:pt x="39149" y="210887"/>
                    <a:pt x="16550" y="225953"/>
                  </a:cubicBezTo>
                  <a:cubicBezTo>
                    <a:pt x="6148" y="257157"/>
                    <a:pt x="20180" y="218691"/>
                    <a:pt x="4137" y="250779"/>
                  </a:cubicBezTo>
                  <a:cubicBezTo>
                    <a:pt x="2187" y="254680"/>
                    <a:pt x="1379" y="259054"/>
                    <a:pt x="0" y="263191"/>
                  </a:cubicBezTo>
                  <a:cubicBezTo>
                    <a:pt x="2758" y="279741"/>
                    <a:pt x="2632" y="297041"/>
                    <a:pt x="8275" y="312842"/>
                  </a:cubicBezTo>
                  <a:cubicBezTo>
                    <a:pt x="9947" y="317525"/>
                    <a:pt x="17171" y="317601"/>
                    <a:pt x="20687" y="321117"/>
                  </a:cubicBezTo>
                  <a:cubicBezTo>
                    <a:pt x="38828" y="339258"/>
                    <a:pt x="17658" y="329002"/>
                    <a:pt x="41375" y="345943"/>
                  </a:cubicBezTo>
                  <a:cubicBezTo>
                    <a:pt x="50323" y="352335"/>
                    <a:pt x="60207" y="354979"/>
                    <a:pt x="70338" y="358355"/>
                  </a:cubicBezTo>
                  <a:cubicBezTo>
                    <a:pt x="84130" y="356976"/>
                    <a:pt x="98661" y="358880"/>
                    <a:pt x="111714" y="354218"/>
                  </a:cubicBezTo>
                  <a:cubicBezTo>
                    <a:pt x="127660" y="348523"/>
                    <a:pt x="130940" y="329578"/>
                    <a:pt x="136539" y="316980"/>
                  </a:cubicBezTo>
                  <a:cubicBezTo>
                    <a:pt x="139044" y="311343"/>
                    <a:pt x="142056" y="305946"/>
                    <a:pt x="144814" y="300429"/>
                  </a:cubicBezTo>
                  <a:cubicBezTo>
                    <a:pt x="146193" y="290775"/>
                    <a:pt x="147039" y="281030"/>
                    <a:pt x="148952" y="271467"/>
                  </a:cubicBezTo>
                  <a:cubicBezTo>
                    <a:pt x="149807" y="267190"/>
                    <a:pt x="152799" y="263406"/>
                    <a:pt x="153089" y="259054"/>
                  </a:cubicBezTo>
                  <a:cubicBezTo>
                    <a:pt x="155568" y="221873"/>
                    <a:pt x="152605" y="184316"/>
                    <a:pt x="157227" y="147340"/>
                  </a:cubicBezTo>
                  <a:cubicBezTo>
                    <a:pt x="158224" y="139360"/>
                    <a:pt x="165178" y="133343"/>
                    <a:pt x="169639" y="126652"/>
                  </a:cubicBezTo>
                  <a:cubicBezTo>
                    <a:pt x="176220" y="116780"/>
                    <a:pt x="181938" y="106078"/>
                    <a:pt x="190327" y="97689"/>
                  </a:cubicBezTo>
                  <a:cubicBezTo>
                    <a:pt x="203821" y="84195"/>
                    <a:pt x="216468" y="81570"/>
                    <a:pt x="231703" y="72864"/>
                  </a:cubicBezTo>
                  <a:cubicBezTo>
                    <a:pt x="254162" y="60030"/>
                    <a:pt x="233770" y="68038"/>
                    <a:pt x="256528" y="60451"/>
                  </a:cubicBezTo>
                  <a:cubicBezTo>
                    <a:pt x="261381" y="45895"/>
                    <a:pt x="271254" y="23376"/>
                    <a:pt x="252391" y="10801"/>
                  </a:cubicBezTo>
                  <a:cubicBezTo>
                    <a:pt x="208270" y="-18613"/>
                    <a:pt x="193775" y="21144"/>
                    <a:pt x="182052" y="23213"/>
                  </a:cubicBezTo>
                  <a:close/>
                </a:path>
              </a:pathLst>
            </a:custGeom>
            <a:solidFill>
              <a:srgbClr val="00B050">
                <a:alpha val="30000"/>
              </a:srgbClr>
            </a:solidFill>
            <a:ln w="6350">
              <a:solidFill>
                <a:srgbClr val="00B05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cxnSp>
          <p:nvCxnSpPr>
            <p:cNvPr id="77" name="직선 화살표 연결선 76">
              <a:extLst>
                <a:ext uri="{FF2B5EF4-FFF2-40B4-BE49-F238E27FC236}">
                  <a16:creationId xmlns:a16="http://schemas.microsoft.com/office/drawing/2014/main" id="{7DA5A7A7-91C8-480E-955F-856FCC2F1E1A}"/>
                </a:ext>
              </a:extLst>
            </p:cNvPr>
            <p:cNvCxnSpPr/>
            <p:nvPr/>
          </p:nvCxnSpPr>
          <p:spPr>
            <a:xfrm flipH="1">
              <a:off x="14686931" y="3372317"/>
              <a:ext cx="2484211" cy="116400"/>
            </a:xfrm>
            <a:prstGeom prst="straightConnector1">
              <a:avLst/>
            </a:prstGeom>
            <a:ln>
              <a:solidFill>
                <a:schemeClr val="tx1">
                  <a:alpha val="30000"/>
                </a:schemeClr>
              </a:solidFill>
              <a:prstDash val="sysDash"/>
              <a:tailEnd type="stealth" w="sm" len="lg"/>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3CD5A83A-8D4B-498E-A165-7B11C011DB47}"/>
                </a:ext>
              </a:extLst>
            </p:cNvPr>
            <p:cNvCxnSpPr>
              <a:cxnSpLocks/>
              <a:endCxn id="76" idx="21"/>
            </p:cNvCxnSpPr>
            <p:nvPr/>
          </p:nvCxnSpPr>
          <p:spPr>
            <a:xfrm flipH="1" flipV="1">
              <a:off x="14790719" y="4116868"/>
              <a:ext cx="2721768" cy="186174"/>
            </a:xfrm>
            <a:prstGeom prst="straightConnector1">
              <a:avLst/>
            </a:prstGeom>
            <a:ln>
              <a:solidFill>
                <a:schemeClr val="tx1">
                  <a:alpha val="30000"/>
                </a:schemeClr>
              </a:solidFill>
              <a:prstDash val="sysDash"/>
              <a:tailEnd type="stealth" w="sm" len="lg"/>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7F9E9739-C84C-47F1-BFA3-A9BF4994CFF6}"/>
                </a:ext>
              </a:extLst>
            </p:cNvPr>
            <p:cNvCxnSpPr>
              <a:cxnSpLocks/>
              <a:endCxn id="75" idx="2"/>
            </p:cNvCxnSpPr>
            <p:nvPr/>
          </p:nvCxnSpPr>
          <p:spPr>
            <a:xfrm flipH="1">
              <a:off x="14598295" y="3891030"/>
              <a:ext cx="2572848" cy="154519"/>
            </a:xfrm>
            <a:prstGeom prst="straightConnector1">
              <a:avLst/>
            </a:prstGeom>
            <a:ln>
              <a:solidFill>
                <a:schemeClr val="tx1">
                  <a:alpha val="30000"/>
                </a:schemeClr>
              </a:solidFill>
              <a:prstDash val="sysDash"/>
              <a:tailEnd type="stealth" w="sm" len="lg"/>
            </a:ln>
          </p:spPr>
          <p:style>
            <a:lnRef idx="1">
              <a:schemeClr val="accent1"/>
            </a:lnRef>
            <a:fillRef idx="0">
              <a:schemeClr val="accent1"/>
            </a:fillRef>
            <a:effectRef idx="0">
              <a:schemeClr val="accent1"/>
            </a:effectRef>
            <a:fontRef idx="minor">
              <a:schemeClr val="tx1"/>
            </a:fontRef>
          </p:style>
        </p:cxnSp>
        <p:cxnSp>
          <p:nvCxnSpPr>
            <p:cNvPr id="80" name="직선 화살표 연결선 79">
              <a:extLst>
                <a:ext uri="{FF2B5EF4-FFF2-40B4-BE49-F238E27FC236}">
                  <a16:creationId xmlns:a16="http://schemas.microsoft.com/office/drawing/2014/main" id="{7ADE5C71-85AC-49D0-A760-FDD044EC2B35}"/>
                </a:ext>
              </a:extLst>
            </p:cNvPr>
            <p:cNvCxnSpPr>
              <a:cxnSpLocks/>
              <a:endCxn id="75" idx="4"/>
            </p:cNvCxnSpPr>
            <p:nvPr/>
          </p:nvCxnSpPr>
          <p:spPr>
            <a:xfrm flipH="1">
              <a:off x="14798370" y="3772117"/>
              <a:ext cx="2404544" cy="130650"/>
            </a:xfrm>
            <a:prstGeom prst="straightConnector1">
              <a:avLst/>
            </a:prstGeom>
            <a:ln>
              <a:solidFill>
                <a:schemeClr val="tx1">
                  <a:alpha val="30000"/>
                </a:schemeClr>
              </a:solidFill>
              <a:prstDash val="sysDash"/>
              <a:tailEnd type="stealth" w="sm" len="lg"/>
            </a:ln>
          </p:spPr>
          <p:style>
            <a:lnRef idx="1">
              <a:schemeClr val="accent1"/>
            </a:lnRef>
            <a:fillRef idx="0">
              <a:schemeClr val="accent1"/>
            </a:fillRef>
            <a:effectRef idx="0">
              <a:schemeClr val="accent1"/>
            </a:effectRef>
            <a:fontRef idx="minor">
              <a:schemeClr val="tx1"/>
            </a:fontRef>
          </p:style>
        </p:cxnSp>
      </p:grpSp>
      <p:sp>
        <p:nvSpPr>
          <p:cNvPr id="62" name="직사각형 61">
            <a:extLst>
              <a:ext uri="{FF2B5EF4-FFF2-40B4-BE49-F238E27FC236}">
                <a16:creationId xmlns:a16="http://schemas.microsoft.com/office/drawing/2014/main" id="{D8BF98C4-B566-4812-B5F0-560CFBA969E7}"/>
              </a:ext>
            </a:extLst>
          </p:cNvPr>
          <p:cNvSpPr/>
          <p:nvPr/>
        </p:nvSpPr>
        <p:spPr>
          <a:xfrm>
            <a:off x="702940" y="2216055"/>
            <a:ext cx="8632825" cy="648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2000" rIns="144000" bIns="72000" rtlCol="0" anchor="t">
            <a:spAutoFit/>
            <a:scene3d>
              <a:camera prst="orthographicFront"/>
              <a:lightRig rig="threePt" dir="t"/>
            </a:scene3d>
            <a:sp3d>
              <a:bevelT w="0" h="6350"/>
            </a:sp3d>
          </a:bodyPr>
          <a:lstStyle/>
          <a:p>
            <a:pPr marL="182526" indent="-182526">
              <a:spcAft>
                <a:spcPts val="800"/>
              </a:spcAft>
              <a:buClr>
                <a:srgbClr val="193EB0"/>
              </a:buClr>
              <a:buFont typeface="SamsungOne 400" panose="020B0503030303020204" pitchFamily="34" charset="0"/>
              <a:buChar char="‣"/>
            </a:pP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vi-VN" altLang="ko-KR" sz="1300" dirty="0">
                <a:solidFill>
                  <a:prstClr val="black">
                    <a:lumMod val="85000"/>
                    <a:lumOff val="15000"/>
                  </a:prstClr>
                </a:solidFill>
                <a:latin typeface="SamsungOne-400" panose="020B0503030303020204" pitchFamily="34" charset="0"/>
                <a:ea typeface="SamsungOne-400" panose="020B0503030303020204" pitchFamily="34" charset="0"/>
              </a:rPr>
              <a:t>là các chiều của phương sai lớn nhất và lớn thứ hai. </a:t>
            </a:r>
            <a:endParaRPr lang="en-US" altLang="ko-KR" sz="1300" dirty="0">
              <a:solidFill>
                <a:prstClr val="black">
                  <a:lumMod val="85000"/>
                  <a:lumOff val="15000"/>
                </a:prstClr>
              </a:solidFill>
              <a:latin typeface="SamsungOne-400" panose="020B0503030303020204" pitchFamily="34" charset="0"/>
              <a:ea typeface="SamsungOne-400" panose="020B0503030303020204" pitchFamily="34" charset="0"/>
            </a:endParaRPr>
          </a:p>
          <a:p>
            <a:pPr marL="182526" indent="-182526">
              <a:spcAft>
                <a:spcPts val="800"/>
              </a:spcAft>
              <a:buClr>
                <a:srgbClr val="193EB0"/>
              </a:buClr>
              <a:buFont typeface="SamsungOne 400" panose="020B0503030303020204" pitchFamily="34" charset="0"/>
              <a:buChar char="‣"/>
            </a:pP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1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ko-KR" altLang="en-US" sz="1300" dirty="0">
                <a:solidFill>
                  <a:prstClr val="black">
                    <a:lumMod val="85000"/>
                    <a:lumOff val="15000"/>
                  </a:prstClr>
                </a:solidFill>
                <a:latin typeface="SamsungOne-400" panose="020B0503030303020204" pitchFamily="34" charset="0"/>
                <a:ea typeface="SamsungOne-400" panose="020B0503030303020204" pitchFamily="34" charset="0"/>
              </a:rPr>
              <a:t>𝑃𝐶</a:t>
            </a:r>
            <a:r>
              <a:rPr lang="en-US" altLang="ko-KR" sz="1300" baseline="-25000" dirty="0">
                <a:solidFill>
                  <a:prstClr val="black">
                    <a:lumMod val="85000"/>
                    <a:lumOff val="15000"/>
                  </a:prstClr>
                </a:solidFill>
                <a:latin typeface="SamsungOne-400" panose="020B0503030303020204" pitchFamily="34" charset="0"/>
                <a:ea typeface="SamsungOne-400" panose="020B0503030303020204" pitchFamily="34" charset="0"/>
              </a:rPr>
              <a:t>2</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xác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định</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mặt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phẳng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trải</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rộng</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nhất</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để</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chiếu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tọa</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độ</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nhiều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ea typeface="SamsungOne-400" panose="020B0503030303020204" pitchFamily="34" charset="0"/>
              </a:rPr>
              <a:t>chiều</a:t>
            </a:r>
            <a:r>
              <a:rPr lang="en-US" altLang="ko-KR" sz="1300" dirty="0">
                <a:solidFill>
                  <a:prstClr val="black">
                    <a:lumMod val="85000"/>
                    <a:lumOff val="15000"/>
                  </a:prstClr>
                </a:solidFill>
                <a:latin typeface="SamsungOne-400" panose="020B0503030303020204" pitchFamily="34" charset="0"/>
                <a:ea typeface="SamsungOne-400" panose="020B0503030303020204" pitchFamily="34" charset="0"/>
              </a:rPr>
              <a:t>.</a:t>
            </a:r>
          </a:p>
        </p:txBody>
      </p:sp>
      <p:sp>
        <p:nvSpPr>
          <p:cNvPr id="66" name="직사각형 65">
            <a:extLst>
              <a:ext uri="{FF2B5EF4-FFF2-40B4-BE49-F238E27FC236}">
                <a16:creationId xmlns:a16="http://schemas.microsoft.com/office/drawing/2014/main" id="{DB896CD5-A0B0-4F39-9F23-22CE6C96BB3D}"/>
              </a:ext>
            </a:extLst>
          </p:cNvPr>
          <p:cNvSpPr/>
          <p:nvPr/>
        </p:nvSpPr>
        <p:spPr>
          <a:xfrm>
            <a:off x="449998" y="1375101"/>
            <a:ext cx="900498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Trực</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quan</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hóa</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dữ</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liệu</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nhiều</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chiều</a:t>
            </a:r>
            <a:endPar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endParaRPr>
          </a:p>
        </p:txBody>
      </p:sp>
      <p:grpSp>
        <p:nvGrpSpPr>
          <p:cNvPr id="69" name="그룹 68">
            <a:extLst>
              <a:ext uri="{FF2B5EF4-FFF2-40B4-BE49-F238E27FC236}">
                <a16:creationId xmlns:a16="http://schemas.microsoft.com/office/drawing/2014/main" id="{D15585C6-1FC8-4615-9C4A-E22A876A6B6D}"/>
              </a:ext>
            </a:extLst>
          </p:cNvPr>
          <p:cNvGrpSpPr/>
          <p:nvPr/>
        </p:nvGrpSpPr>
        <p:grpSpPr>
          <a:xfrm>
            <a:off x="559817" y="1902381"/>
            <a:ext cx="8783192" cy="200055"/>
            <a:chOff x="559817" y="2136914"/>
            <a:chExt cx="8783192" cy="200055"/>
          </a:xfrm>
        </p:grpSpPr>
        <p:sp>
          <p:nvSpPr>
            <p:cNvPr id="120" name="직사각형 119">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121" name="직사각형 120">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Trực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hóa</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grpSp>
        <p:nvGrpSpPr>
          <p:cNvPr id="63" name="그룹 62">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64" name="직사각형 63">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65" name="직사각형 64">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7106161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712182" y="2204864"/>
            <a:ext cx="8470291" cy="2624834"/>
            <a:chOff x="873735" y="2363331"/>
            <a:chExt cx="8470291" cy="2624834"/>
          </a:xfrm>
        </p:grpSpPr>
        <p:grpSp>
          <p:nvGrpSpPr>
            <p:cNvPr id="27" name="그룹 26">
              <a:extLst>
                <a:ext uri="{FF2B5EF4-FFF2-40B4-BE49-F238E27FC236}">
                  <a16:creationId xmlns:a16="http://schemas.microsoft.com/office/drawing/2014/main" id="{701100F8-9BD4-42C6-97B8-1BED18668D61}"/>
                </a:ext>
              </a:extLst>
            </p:cNvPr>
            <p:cNvGrpSpPr/>
            <p:nvPr/>
          </p:nvGrpSpPr>
          <p:grpSpPr>
            <a:xfrm>
              <a:off x="873736" y="2363331"/>
              <a:ext cx="8470290" cy="1674145"/>
              <a:chOff x="1775520" y="2518606"/>
              <a:chExt cx="9173897" cy="1813212"/>
            </a:xfrm>
          </p:grpSpPr>
          <p:pic>
            <p:nvPicPr>
              <p:cNvPr id="32" name="그림 31">
                <a:extLst>
                  <a:ext uri="{FF2B5EF4-FFF2-40B4-BE49-F238E27FC236}">
                    <a16:creationId xmlns:a16="http://schemas.microsoft.com/office/drawing/2014/main" id="{EE8300DE-5B0E-43E0-891A-28D505ABE0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2529000"/>
                <a:ext cx="2936235" cy="1800000"/>
              </a:xfrm>
              <a:prstGeom prst="rect">
                <a:avLst/>
              </a:prstGeom>
              <a:ln w="6350">
                <a:solidFill>
                  <a:srgbClr val="0070C0"/>
                </a:solidFill>
              </a:ln>
            </p:spPr>
          </p:pic>
          <p:pic>
            <p:nvPicPr>
              <p:cNvPr id="33" name="그림 32">
                <a:extLst>
                  <a:ext uri="{FF2B5EF4-FFF2-40B4-BE49-F238E27FC236}">
                    <a16:creationId xmlns:a16="http://schemas.microsoft.com/office/drawing/2014/main" id="{4DC57334-05F2-494A-BB60-9FC61C0CBB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4775" y="2531818"/>
                <a:ext cx="2933930" cy="1800000"/>
              </a:xfrm>
              <a:prstGeom prst="rect">
                <a:avLst/>
              </a:prstGeom>
              <a:ln w="6350">
                <a:solidFill>
                  <a:srgbClr val="0070C0"/>
                </a:solidFill>
              </a:ln>
            </p:spPr>
          </p:pic>
          <p:pic>
            <p:nvPicPr>
              <p:cNvPr id="34" name="그림 33">
                <a:extLst>
                  <a:ext uri="{FF2B5EF4-FFF2-40B4-BE49-F238E27FC236}">
                    <a16:creationId xmlns:a16="http://schemas.microsoft.com/office/drawing/2014/main" id="{F667447D-BC55-426C-9361-FBABCAE63E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1725" y="2518606"/>
                <a:ext cx="2937692" cy="1800000"/>
              </a:xfrm>
              <a:prstGeom prst="rect">
                <a:avLst/>
              </a:prstGeom>
              <a:ln w="6350">
                <a:solidFill>
                  <a:srgbClr val="0070C0"/>
                </a:solidFill>
              </a:ln>
            </p:spPr>
          </p:pic>
        </p:grpSp>
        <p:sp>
          <p:nvSpPr>
            <p:cNvPr id="28" name="TextBox 27">
              <a:extLst>
                <a:ext uri="{FF2B5EF4-FFF2-40B4-BE49-F238E27FC236}">
                  <a16:creationId xmlns:a16="http://schemas.microsoft.com/office/drawing/2014/main" id="{15F1A0E7-B9BB-411F-A471-B1D7A6587B47}"/>
                </a:ext>
              </a:extLst>
            </p:cNvPr>
            <p:cNvSpPr txBox="1"/>
            <p:nvPr/>
          </p:nvSpPr>
          <p:spPr>
            <a:xfrm>
              <a:off x="2180168" y="4487696"/>
              <a:ext cx="2050561" cy="276999"/>
            </a:xfrm>
            <a:prstGeom prst="rect">
              <a:avLst/>
            </a:prstGeom>
            <a:noFill/>
          </p:spPr>
          <p:txBody>
            <a:bodyPr wrap="non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r>
                <a:rPr lang="en-US" altLang="ko-KR" dirty="0" err="1"/>
                <a:t>Được</a:t>
              </a:r>
              <a:r>
                <a:rPr lang="en-US" altLang="ko-KR" dirty="0"/>
                <a:t> </a:t>
              </a:r>
              <a:r>
                <a:rPr lang="en-US" altLang="ko-KR" dirty="0" err="1"/>
                <a:t>chiếu</a:t>
              </a:r>
              <a:r>
                <a:rPr lang="en-US" altLang="ko-KR" dirty="0"/>
                <a:t> </a:t>
              </a:r>
              <a:r>
                <a:rPr lang="en-US" altLang="ko-KR" dirty="0" err="1"/>
                <a:t>lên</a:t>
              </a:r>
              <a:r>
                <a:rPr lang="en-US" altLang="ko-KR" dirty="0"/>
                <a:t> </a:t>
              </a:r>
              <a:r>
                <a:rPr lang="en-US" altLang="ko-KR" dirty="0" err="1"/>
                <a:t>tập</a:t>
              </a:r>
              <a:r>
                <a:rPr lang="en-US" altLang="ko-KR" dirty="0"/>
                <a:t> </a:t>
              </a:r>
              <a:r>
                <a:rPr lang="en-US" altLang="ko-KR" dirty="0" err="1"/>
                <a:t>biến</a:t>
              </a:r>
              <a:r>
                <a:rPr lang="en-US" altLang="ko-KR" dirty="0"/>
                <a:t> </a:t>
              </a:r>
              <a:r>
                <a:rPr lang="en-US" altLang="ko-KR" dirty="0" err="1"/>
                <a:t>gốc</a:t>
              </a:r>
              <a:endParaRPr lang="ko-KR" altLang="en-US" dirty="0"/>
            </a:p>
          </p:txBody>
        </p:sp>
        <p:sp>
          <p:nvSpPr>
            <p:cNvPr id="29" name="오른쪽 중괄호 28">
              <a:extLst>
                <a:ext uri="{FF2B5EF4-FFF2-40B4-BE49-F238E27FC236}">
                  <a16:creationId xmlns:a16="http://schemas.microsoft.com/office/drawing/2014/main" id="{947A546F-7BBC-4C2E-9FDF-8EF29ADA07FF}"/>
                </a:ext>
              </a:extLst>
            </p:cNvPr>
            <p:cNvSpPr/>
            <p:nvPr/>
          </p:nvSpPr>
          <p:spPr>
            <a:xfrm rot="5400000">
              <a:off x="3582142" y="1527132"/>
              <a:ext cx="172111" cy="5588926"/>
            </a:xfrm>
            <a:prstGeom prst="rightBrace">
              <a:avLst>
                <a:gd name="adj1" fmla="val 111638"/>
                <a:gd name="adj2" fmla="val 50000"/>
              </a:avLst>
            </a:prstGeom>
            <a:gradFill>
              <a:gsLst>
                <a:gs pos="0">
                  <a:schemeClr val="bg1">
                    <a:lumMod val="75000"/>
                    <a:alpha val="0"/>
                  </a:schemeClr>
                </a:gs>
                <a:gs pos="100000">
                  <a:schemeClr val="bg1">
                    <a:lumMod val="75000"/>
                  </a:schemeClr>
                </a:gs>
              </a:gsLst>
              <a:lin ang="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latin typeface="SamsungOne-400" panose="020B0503030303020204" pitchFamily="34" charset="0"/>
              </a:endParaRPr>
            </a:p>
          </p:txBody>
        </p:sp>
        <p:sp>
          <p:nvSpPr>
            <p:cNvPr id="30" name="오른쪽 중괄호 29">
              <a:extLst>
                <a:ext uri="{FF2B5EF4-FFF2-40B4-BE49-F238E27FC236}">
                  <a16:creationId xmlns:a16="http://schemas.microsoft.com/office/drawing/2014/main" id="{7EA35D77-13DC-4725-BF9A-8E6C3FFAF63B}"/>
                </a:ext>
              </a:extLst>
            </p:cNvPr>
            <p:cNvSpPr/>
            <p:nvPr/>
          </p:nvSpPr>
          <p:spPr>
            <a:xfrm rot="5400000">
              <a:off x="7901976" y="2966948"/>
              <a:ext cx="169029" cy="2712380"/>
            </a:xfrm>
            <a:prstGeom prst="rightBrace">
              <a:avLst>
                <a:gd name="adj1" fmla="val 98495"/>
                <a:gd name="adj2" fmla="val 50000"/>
              </a:avLst>
            </a:prstGeom>
            <a:gradFill>
              <a:gsLst>
                <a:gs pos="0">
                  <a:schemeClr val="bg1">
                    <a:lumMod val="75000"/>
                    <a:alpha val="0"/>
                  </a:schemeClr>
                </a:gs>
                <a:gs pos="100000">
                  <a:schemeClr val="bg1">
                    <a:lumMod val="75000"/>
                  </a:schemeClr>
                </a:gs>
              </a:gsLst>
              <a:lin ang="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latin typeface="SamsungOne-400" panose="020B0503030303020204" pitchFamily="34" charset="0"/>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58BF36F-E52A-465A-B5E6-9D806EFF4F7C}"/>
                    </a:ext>
                  </a:extLst>
                </p:cNvPr>
                <p:cNvSpPr txBox="1"/>
                <p:nvPr/>
              </p:nvSpPr>
              <p:spPr>
                <a:xfrm>
                  <a:off x="6739769" y="4526500"/>
                  <a:ext cx="2493442" cy="461665"/>
                </a:xfrm>
                <a:prstGeom prst="rect">
                  <a:avLst/>
                </a:prstGeom>
                <a:noFill/>
              </p:spPr>
              <p:txBody>
                <a:bodyPr wrap="square" rtlCol="0">
                  <a:spAutoFit/>
                  <a:scene3d>
                    <a:camera prst="orthographicFront"/>
                    <a:lightRig rig="threePt" dir="t"/>
                  </a:scene3d>
                  <a:sp3d>
                    <a:bevelT w="0" h="6350"/>
                    <a:bevelB w="0" h="0"/>
                  </a:sp3d>
                </a:bodyPr>
                <a:lstStyle>
                  <a:defPPr>
                    <a:defRPr lang="en-US"/>
                  </a:defPPr>
                  <a:lvl1pPr>
                    <a:defRPr sz="1200">
                      <a:solidFill>
                        <a:schemeClr val="tx1">
                          <a:lumMod val="85000"/>
                          <a:lumOff val="15000"/>
                        </a:schemeClr>
                      </a:solidFill>
                      <a:latin typeface="SamsungOne-700" panose="020B0803030303020204" pitchFamily="34" charset="0"/>
                      <a:ea typeface="SamsungOne-700" panose="020B0803030303020204" pitchFamily="34" charset="0"/>
                    </a:defRPr>
                  </a:lvl1pPr>
                </a:lstStyle>
                <a:p>
                  <a:pPr algn="ctr"/>
                  <a:r>
                    <a:rPr lang="en-US" altLang="ko-KR" dirty="0" err="1"/>
                    <a:t>Được</a:t>
                  </a:r>
                  <a:r>
                    <a:rPr lang="en-US" altLang="ko-KR" dirty="0"/>
                    <a:t> </a:t>
                  </a:r>
                  <a:r>
                    <a:rPr lang="en-US" altLang="ko-KR" dirty="0" err="1"/>
                    <a:t>chiếu</a:t>
                  </a:r>
                  <a:r>
                    <a:rPr lang="en-US" altLang="ko-KR" dirty="0"/>
                    <a:t> </a:t>
                  </a:r>
                  <a:r>
                    <a:rPr lang="en-US" altLang="ko-KR" dirty="0" err="1"/>
                    <a:t>lên</a:t>
                  </a:r>
                  <a:r>
                    <a:rPr lang="en-US" altLang="ko-KR" dirty="0"/>
                    <a:t> </a:t>
                  </a:r>
                  <a:r>
                    <a:rPr lang="en-US" altLang="ko-KR" dirty="0" err="1"/>
                    <a:t>mặt</a:t>
                  </a:r>
                  <a:r>
                    <a:rPr lang="en-US" altLang="ko-KR" dirty="0"/>
                    <a:t> </a:t>
                  </a:r>
                  <a:r>
                    <a:rPr lang="en-US" altLang="ko-KR" dirty="0" err="1"/>
                    <a:t>phẳng</a:t>
                  </a:r>
                  <a:r>
                    <a:rPr lang="en-US" altLang="ko-KR" dirty="0"/>
                    <a:t> do </a:t>
                  </a:r>
                  <a14:m>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1</m:t>
                          </m:r>
                        </m:sub>
                      </m:sSub>
                    </m:oMath>
                  </a14:m>
                  <a:r>
                    <a:rPr lang="en-US" altLang="ko-KR" dirty="0"/>
                    <a:t> và </a:t>
                  </a:r>
                  <a14:m>
                    <m:oMath xmlns:m="http://schemas.openxmlformats.org/officeDocument/2006/math">
                      <m:sSub>
                        <m:sSubPr>
                          <m:ctrlPr>
                            <a:rPr lang="en-US" altLang="ko-KR" i="1">
                              <a:latin typeface="Cambria Math" panose="02040503050406030204" pitchFamily="18" charset="0"/>
                            </a:rPr>
                          </m:ctrlPr>
                        </m:sSubPr>
                        <m:e>
                          <m:r>
                            <a:rPr lang="en-US" altLang="ko-KR">
                              <a:latin typeface="Cambria Math" panose="02040503050406030204" pitchFamily="18" charset="0"/>
                            </a:rPr>
                            <m:t>𝑃𝐶</m:t>
                          </m:r>
                        </m:e>
                        <m:sub>
                          <m:r>
                            <a:rPr lang="en-US" altLang="ko-KR">
                              <a:latin typeface="Cambria Math" panose="02040503050406030204" pitchFamily="18" charset="0"/>
                            </a:rPr>
                            <m:t>2</m:t>
                          </m:r>
                        </m:sub>
                      </m:sSub>
                    </m:oMath>
                  </a14:m>
                  <a:r>
                    <a:rPr lang="en-US" altLang="ko-KR" dirty="0"/>
                    <a:t> </a:t>
                  </a:r>
                  <a:r>
                    <a:rPr lang="en-US" altLang="ko-KR" dirty="0" err="1"/>
                    <a:t>xác</a:t>
                  </a:r>
                  <a:r>
                    <a:rPr lang="en-US" altLang="ko-KR" dirty="0"/>
                    <a:t> </a:t>
                  </a:r>
                  <a:r>
                    <a:rPr lang="en-US" altLang="ko-KR" dirty="0" err="1"/>
                    <a:t>định</a:t>
                  </a:r>
                  <a:r>
                    <a:rPr lang="en-US" altLang="ko-KR" dirty="0"/>
                    <a:t>. </a:t>
                  </a:r>
                  <a:endParaRPr lang="ko-KR" altLang="en-US" dirty="0"/>
                </a:p>
              </p:txBody>
            </p:sp>
          </mc:Choice>
          <mc:Fallback xmlns="">
            <p:sp>
              <p:nvSpPr>
                <p:cNvPr id="31" name="TextBox 30">
                  <a:extLst>
                    <a:ext uri="{FF2B5EF4-FFF2-40B4-BE49-F238E27FC236}">
                      <a16:creationId xmlns:a16="http://schemas.microsoft.com/office/drawing/2014/main" id="{D58BF36F-E52A-465A-B5E6-9D806EFF4F7C}"/>
                    </a:ext>
                  </a:extLst>
                </p:cNvPr>
                <p:cNvSpPr txBox="1">
                  <a:spLocks noRot="1" noChangeAspect="1" noMove="1" noResize="1" noEditPoints="1" noAdjustHandles="1" noChangeArrowheads="1" noChangeShapeType="1" noTextEdit="1"/>
                </p:cNvSpPr>
                <p:nvPr/>
              </p:nvSpPr>
              <p:spPr>
                <a:xfrm>
                  <a:off x="6739769" y="4526500"/>
                  <a:ext cx="2493442" cy="461665"/>
                </a:xfrm>
                <a:prstGeom prst="rect">
                  <a:avLst/>
                </a:prstGeom>
                <a:blipFill>
                  <a:blip r:embed="rId6"/>
                  <a:stretch>
                    <a:fillRect/>
                  </a:stretch>
                </a:blipFill>
              </p:spPr>
              <p:txBody>
                <a:bodyPr/>
                <a:lstStyle/>
                <a:p>
                  <a:r>
                    <a:rPr lang="en-US">
                      <a:noFill/>
                    </a:rPr>
                    <a:t> </a:t>
                  </a:r>
                </a:p>
              </p:txBody>
            </p:sp>
          </mc:Fallback>
        </mc:AlternateContent>
      </p:grpSp>
      <p:grpSp>
        <p:nvGrpSpPr>
          <p:cNvPr id="26" name="그룹 25">
            <a:extLst>
              <a:ext uri="{FF2B5EF4-FFF2-40B4-BE49-F238E27FC236}">
                <a16:creationId xmlns:a16="http://schemas.microsoft.com/office/drawing/2014/main" id="{D15585C6-1FC8-4615-9C4A-E22A876A6B6D}"/>
              </a:ext>
            </a:extLst>
          </p:cNvPr>
          <p:cNvGrpSpPr/>
          <p:nvPr/>
        </p:nvGrpSpPr>
        <p:grpSpPr>
          <a:xfrm>
            <a:off x="559817" y="1412776"/>
            <a:ext cx="8783192" cy="200055"/>
            <a:chOff x="559817" y="2136914"/>
            <a:chExt cx="8783192" cy="200055"/>
          </a:xfrm>
        </p:grpSpPr>
        <p:sp>
          <p:nvSpPr>
            <p:cNvPr id="35" name="직사각형 34">
              <a:extLst>
                <a:ext uri="{FF2B5EF4-FFF2-40B4-BE49-F238E27FC236}">
                  <a16:creationId xmlns:a16="http://schemas.microsoft.com/office/drawing/2014/main" id="{14569ED4-BE58-42D0-A0D3-891B29014FC4}"/>
                </a:ext>
              </a:extLst>
            </p:cNvPr>
            <p:cNvSpPr/>
            <p:nvPr/>
          </p:nvSpPr>
          <p:spPr>
            <a:xfrm>
              <a:off x="559817" y="2148284"/>
              <a:ext cx="35992" cy="17995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SamsungOne-400" panose="020B0503030303020204" pitchFamily="34" charset="0"/>
                <a:ea typeface="맑은 고딕" panose="020B0503020000020004" pitchFamily="50" charset="-127"/>
                <a:cs typeface="+mn-cs"/>
              </a:endParaRPr>
            </a:p>
          </p:txBody>
        </p:sp>
        <p:sp>
          <p:nvSpPr>
            <p:cNvPr id="36" name="직사각형 35">
              <a:extLst>
                <a:ext uri="{FF2B5EF4-FFF2-40B4-BE49-F238E27FC236}">
                  <a16:creationId xmlns:a16="http://schemas.microsoft.com/office/drawing/2014/main" id="{97EC28A6-DD84-4FEF-84BE-A8DBE1B0A7E9}"/>
                </a:ext>
              </a:extLst>
            </p:cNvPr>
            <p:cNvSpPr/>
            <p:nvPr/>
          </p:nvSpPr>
          <p:spPr>
            <a:xfrm>
              <a:off x="712182" y="2136914"/>
              <a:ext cx="863082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Trực</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quan</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hóa</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dữ</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liệu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nhiều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 </a:t>
              </a:r>
              <a:r>
                <a:rPr lang="en-US" altLang="ko-KR" sz="1300" dirty="0" err="1">
                  <a:solidFill>
                    <a:schemeClr val="tx1">
                      <a:lumMod val="85000"/>
                      <a:lumOff val="15000"/>
                    </a:schemeClr>
                  </a:solidFill>
                  <a:latin typeface="SamsungOne-400" panose="020B0503030303020204" pitchFamily="34" charset="0"/>
                  <a:ea typeface="SamsungOne-400" panose="020B0503030303020204" pitchFamily="34" charset="0"/>
                </a:rPr>
                <a:t>chiều</a:t>
              </a:r>
              <a:r>
                <a:rPr lang="en-US" altLang="ko-KR" sz="1300" dirty="0">
                  <a:solidFill>
                    <a:schemeClr val="tx1">
                      <a:lumMod val="85000"/>
                      <a:lumOff val="15000"/>
                    </a:schemeClr>
                  </a:solidFill>
                  <a:latin typeface="SamsungOne-400" panose="020B0503030303020204" pitchFamily="34" charset="0"/>
                  <a:ea typeface="SamsungOne-400" panose="020B0503030303020204" pitchFamily="34" charset="0"/>
                </a:rPr>
                <a:t>:</a:t>
              </a:r>
            </a:p>
          </p:txBody>
        </p:sp>
      </p:grpSp>
      <p:sp>
        <p:nvSpPr>
          <p:cNvPr id="37" name="사각형: 둥근 모서리 36">
            <a:extLst>
              <a:ext uri="{FF2B5EF4-FFF2-40B4-BE49-F238E27FC236}">
                <a16:creationId xmlns:a16="http://schemas.microsoft.com/office/drawing/2014/main" id="{DE0D565A-844D-4ED4-980A-66C70D6D9DE2}"/>
              </a:ext>
            </a:extLst>
          </p:cNvPr>
          <p:cNvSpPr/>
          <p:nvPr/>
        </p:nvSpPr>
        <p:spPr>
          <a:xfrm>
            <a:off x="712182" y="1859275"/>
            <a:ext cx="290279" cy="223667"/>
          </a:xfrm>
          <a:prstGeom prst="round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dirty="0">
                <a:solidFill>
                  <a:schemeClr val="bg1"/>
                </a:solidFill>
                <a:latin typeface="SamsungOne-400" panose="020B0503030303020204" pitchFamily="34" charset="0"/>
                <a:ea typeface="SamsungOne-400" panose="020B0503030303020204" pitchFamily="34" charset="0"/>
              </a:rPr>
              <a:t>VD</a:t>
            </a:r>
            <a:endParaRPr lang="ko-KR" altLang="en-US" sz="1200" b="1" dirty="0">
              <a:solidFill>
                <a:schemeClr val="bg1"/>
              </a:solidFill>
              <a:latin typeface="SamsungOne-400" panose="020B0503030303020204" pitchFamily="34" charset="0"/>
            </a:endParaRPr>
          </a:p>
        </p:txBody>
      </p:sp>
      <p:grpSp>
        <p:nvGrpSpPr>
          <p:cNvPr id="19" name="그룹 18">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21" name="직사각형 20">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3" name="직사각형 22">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3842260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58B1BC1D-DFB7-4482-BA23-F01AD71B1BBE}"/>
              </a:ext>
            </a:extLst>
          </p:cNvPr>
          <p:cNvSpPr/>
          <p:nvPr/>
        </p:nvSpPr>
        <p:spPr>
          <a:xfrm>
            <a:off x="546895" y="1523719"/>
            <a:ext cx="879713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Bài</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tập</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coding </a:t>
            </a:r>
            <a:r>
              <a:rPr lang="en-US" altLang="ko-KR" sz="2400" dirty="0" err="1">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số</a:t>
            </a:r>
            <a:r>
              <a:rPr lang="en-US" altLang="ko-KR" sz="2400" dirty="0">
                <a:solidFill>
                  <a:schemeClr val="tx1">
                    <a:lumMod val="95000"/>
                    <a:lumOff val="5000"/>
                  </a:schemeClr>
                </a:solidFill>
                <a:latin typeface="iCiel Samsung Sharp Sans Bold" pitchFamily="2" charset="0"/>
                <a:ea typeface="iCiel Samsung Sharp Sans Bold" pitchFamily="2" charset="0"/>
                <a:cs typeface="iCiel Samsung Sharp Sans Bold" pitchFamily="2" charset="0"/>
              </a:rPr>
              <a:t> 0404</a:t>
            </a:r>
          </a:p>
        </p:txBody>
      </p:sp>
      <p:grpSp>
        <p:nvGrpSpPr>
          <p:cNvPr id="14" name="그룹 13">
            <a:extLst>
              <a:ext uri="{FF2B5EF4-FFF2-40B4-BE49-F238E27FC236}">
                <a16:creationId xmlns:a16="http://schemas.microsoft.com/office/drawing/2014/main" id="{89389F5B-C631-40E2-A0AD-64E9BC6A0398}"/>
              </a:ext>
            </a:extLst>
          </p:cNvPr>
          <p:cNvGrpSpPr/>
          <p:nvPr/>
        </p:nvGrpSpPr>
        <p:grpSpPr>
          <a:xfrm>
            <a:off x="558798" y="2060849"/>
            <a:ext cx="8797129" cy="3960439"/>
            <a:chOff x="558798" y="2060849"/>
            <a:chExt cx="8797129" cy="3960439"/>
          </a:xfrm>
        </p:grpSpPr>
        <p:sp>
          <p:nvSpPr>
            <p:cNvPr id="15" name="직사각형 14">
              <a:extLst>
                <a:ext uri="{FF2B5EF4-FFF2-40B4-BE49-F238E27FC236}">
                  <a16:creationId xmlns:a16="http://schemas.microsoft.com/office/drawing/2014/main" id="{E659E664-BEF9-4E72-8ADA-0D58FC75DC48}"/>
                </a:ext>
              </a:extLst>
            </p:cNvPr>
            <p:cNvSpPr/>
            <p:nvPr/>
          </p:nvSpPr>
          <p:spPr>
            <a:xfrm>
              <a:off x="558799" y="2060849"/>
              <a:ext cx="8785225" cy="3960439"/>
            </a:xfrm>
            <a:prstGeom prst="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400" panose="020B0503030303020204" pitchFamily="34" charset="0"/>
              </a:endParaRPr>
            </a:p>
          </p:txBody>
        </p:sp>
        <p:grpSp>
          <p:nvGrpSpPr>
            <p:cNvPr id="18" name="그룹 17">
              <a:extLst>
                <a:ext uri="{FF2B5EF4-FFF2-40B4-BE49-F238E27FC236}">
                  <a16:creationId xmlns:a16="http://schemas.microsoft.com/office/drawing/2014/main" id="{0DD4B737-2315-4597-AB00-1F8FF2E96D8A}"/>
                </a:ext>
              </a:extLst>
            </p:cNvPr>
            <p:cNvGrpSpPr/>
            <p:nvPr/>
          </p:nvGrpSpPr>
          <p:grpSpPr>
            <a:xfrm>
              <a:off x="558798" y="3945816"/>
              <a:ext cx="8797129" cy="576572"/>
              <a:chOff x="4778069" y="4391025"/>
              <a:chExt cx="2349160" cy="431802"/>
            </a:xfrm>
          </p:grpSpPr>
          <p:sp>
            <p:nvSpPr>
              <p:cNvPr id="21" name="직사각형 20">
                <a:extLst>
                  <a:ext uri="{FF2B5EF4-FFF2-40B4-BE49-F238E27FC236}">
                    <a16:creationId xmlns:a16="http://schemas.microsoft.com/office/drawing/2014/main" id="{179409A9-C8F4-4C49-8402-82EFD1CC7963}"/>
                  </a:ext>
                </a:extLst>
              </p:cNvPr>
              <p:cNvSpPr/>
              <p:nvPr/>
            </p:nvSpPr>
            <p:spPr>
              <a:xfrm>
                <a:off x="4778069" y="4391025"/>
                <a:ext cx="2349160" cy="431802"/>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scene3d>
                  <a:camera prst="orthographicFront"/>
                  <a:lightRig rig="threePt" dir="t"/>
                </a:scene3d>
                <a:sp3d>
                  <a:bevelT w="0" h="6350"/>
                </a:sp3d>
              </a:bodyPr>
              <a:lstStyle/>
              <a:p>
                <a:pPr algn="ctr"/>
                <a:endParaRPr lang="ko-KR" altLang="en-US" sz="2000" dirty="0">
                  <a:latin typeface="SamsungOne-400" panose="020B0503030303020204" pitchFamily="34" charset="0"/>
                </a:endParaRPr>
              </a:p>
            </p:txBody>
          </p:sp>
          <p:sp>
            <p:nvSpPr>
              <p:cNvPr id="23" name="직사각형 133">
                <a:extLst>
                  <a:ext uri="{FF2B5EF4-FFF2-40B4-BE49-F238E27FC236}">
                    <a16:creationId xmlns:a16="http://schemas.microsoft.com/office/drawing/2014/main" id="{892DC872-EA64-4343-81E3-A130F25E19FB}"/>
                  </a:ext>
                </a:extLst>
              </p:cNvPr>
              <p:cNvSpPr/>
              <p:nvPr/>
            </p:nvSpPr>
            <p:spPr>
              <a:xfrm>
                <a:off x="4852511" y="4528466"/>
                <a:ext cx="2200275" cy="230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lgn="ctr"/>
                <a:r>
                  <a:rPr lang="vi-VN" altLang="ko-KR" sz="2000" dirty="0">
                    <a:solidFill>
                      <a:schemeClr val="bg1"/>
                    </a:solidFill>
                    <a:latin typeface="SamsungOne-700" panose="020B0803030303020204" pitchFamily="34" charset="0"/>
                    <a:ea typeface="SamsungOne-700" panose="020B0803030303020204" pitchFamily="34" charset="0"/>
                    <a:cs typeface="iCiel Samsung Sharp Sans Bold" pitchFamily="2" charset="0"/>
                  </a:rPr>
                  <a:t>Làm theo các bước thực hành trong tệp 'ex_0404.ipynb’.</a:t>
                </a:r>
              </a:p>
            </p:txBody>
          </p:sp>
        </p:grpSp>
        <p:pic>
          <p:nvPicPr>
            <p:cNvPr id="19" name="그림 18" descr="텍스트, 클립아트이(가) 표시된 사진&#10;&#10;자동 생성된 설명">
              <a:extLst>
                <a:ext uri="{FF2B5EF4-FFF2-40B4-BE49-F238E27FC236}">
                  <a16:creationId xmlns:a16="http://schemas.microsoft.com/office/drawing/2014/main" id="{9B59D12A-B547-4CC0-83F1-B4862864D8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593" t="14475" r="51947" b="14299"/>
            <a:stretch/>
          </p:blipFill>
          <p:spPr>
            <a:xfrm>
              <a:off x="4370123" y="2647560"/>
              <a:ext cx="1162577" cy="1174440"/>
            </a:xfrm>
            <a:prstGeom prst="ellipse">
              <a:avLst/>
            </a:prstGeom>
          </p:spPr>
        </p:pic>
      </p:grpSp>
      <p:grpSp>
        <p:nvGrpSpPr>
          <p:cNvPr id="16" name="그룹 15">
            <a:extLst>
              <a:ext uri="{FF2B5EF4-FFF2-40B4-BE49-F238E27FC236}">
                <a16:creationId xmlns:a16="http://schemas.microsoft.com/office/drawing/2014/main" id="{661152E3-CF1A-4F6D-A2B9-8F4479898CE6}"/>
              </a:ext>
            </a:extLst>
          </p:cNvPr>
          <p:cNvGrpSpPr/>
          <p:nvPr/>
        </p:nvGrpSpPr>
        <p:grpSpPr>
          <a:xfrm>
            <a:off x="450000" y="450000"/>
            <a:ext cx="9018000" cy="276999"/>
            <a:chOff x="450000" y="450000"/>
            <a:chExt cx="9018000" cy="276999"/>
          </a:xfrm>
        </p:grpSpPr>
        <p:sp>
          <p:nvSpPr>
            <p:cNvPr id="17" name="직사각형 16">
              <a:extLst>
                <a:ext uri="{FF2B5EF4-FFF2-40B4-BE49-F238E27FC236}">
                  <a16:creationId xmlns:a16="http://schemas.microsoft.com/office/drawing/2014/main" id="{82D1B707-0B90-44DF-A11E-FFEAC32A7F6C}"/>
                </a:ext>
              </a:extLst>
            </p:cNvPr>
            <p:cNvSpPr/>
            <p:nvPr/>
          </p:nvSpPr>
          <p:spPr>
            <a:xfrm>
              <a:off x="450000" y="450000"/>
              <a:ext cx="8785226" cy="276999"/>
            </a:xfrm>
            <a:prstGeom prst="rect">
              <a:avLst/>
            </a:prstGeom>
          </p:spPr>
          <p:txBody>
            <a:bodyPr wrap="square" lIns="0" tIns="0" rIns="0" bIns="0">
              <a:spAutoFit/>
            </a:bodyPr>
            <a:lstStyle/>
            <a:p>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4.2.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Ứng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dụng</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của</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các</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thành</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phần</a:t>
              </a:r>
              <a:r>
                <a:rPr lang="en-US" altLang="ko-KR" dirty="0">
                  <a:solidFill>
                    <a:schemeClr val="bg1"/>
                  </a:solidFill>
                  <a:latin typeface="iCiel Samsung Sharp Sans Medium" pitchFamily="2" charset="0"/>
                  <a:ea typeface="iCiel Samsung Sharp Sans Medium" pitchFamily="2" charset="0"/>
                  <a:cs typeface="iCiel Samsung Sharp Sans Medium" pitchFamily="2" charset="0"/>
                </a:rPr>
                <a:t> </a:t>
              </a:r>
              <a:r>
                <a:rPr lang="en-US" altLang="ko-KR" dirty="0" err="1">
                  <a:solidFill>
                    <a:schemeClr val="bg1"/>
                  </a:solidFill>
                  <a:latin typeface="iCiel Samsung Sharp Sans Medium" pitchFamily="2" charset="0"/>
                  <a:ea typeface="iCiel Samsung Sharp Sans Medium" pitchFamily="2" charset="0"/>
                  <a:cs typeface="iCiel Samsung Sharp Sans Medium" pitchFamily="2" charset="0"/>
                </a:rPr>
                <a:t>chính</a:t>
              </a:r>
              <a:endParaRPr lang="fr-FR" altLang="ko-KR" dirty="0">
                <a:solidFill>
                  <a:schemeClr val="bg1"/>
                </a:solidFill>
                <a:latin typeface="iCiel Samsung Sharp Sans Medium" pitchFamily="2" charset="0"/>
                <a:ea typeface="iCiel Samsung Sharp Sans Medium" pitchFamily="2" charset="0"/>
                <a:cs typeface="iCiel Samsung Sharp Sans Medium" pitchFamily="2" charset="0"/>
              </a:endParaRPr>
            </a:p>
          </p:txBody>
        </p:sp>
        <p:sp>
          <p:nvSpPr>
            <p:cNvPr id="20" name="직사각형 19">
              <a:extLst>
                <a:ext uri="{FF2B5EF4-FFF2-40B4-BE49-F238E27FC236}">
                  <a16:creationId xmlns:a16="http://schemas.microsoft.com/office/drawing/2014/main" id="{DA48B9FA-D9DE-4807-8D4E-4489CBEE305C}"/>
                </a:ext>
              </a:extLst>
            </p:cNvPr>
            <p:cNvSpPr/>
            <p:nvPr/>
          </p:nvSpPr>
          <p:spPr>
            <a:xfrm>
              <a:off x="8674461" y="480778"/>
              <a:ext cx="793539" cy="246221"/>
            </a:xfrm>
            <a:prstGeom prst="rect">
              <a:avLst/>
            </a:prstGeom>
          </p:spPr>
          <p:txBody>
            <a:bodyPr wrap="square" lIns="0" tIns="0" rIns="0" bIns="0">
              <a:spAutoFit/>
            </a:bodyPr>
            <a:lstStyle/>
            <a:p>
              <a:pPr algn="r" defTabSz="457200">
                <a:defRPr/>
              </a:pPr>
              <a:r>
                <a:rPr lang="en-US" altLang="ko-KR" sz="1600" dirty="0" err="1">
                  <a:solidFill>
                    <a:schemeClr val="bg1">
                      <a:lumMod val="85000"/>
                    </a:schemeClr>
                  </a:solidFill>
                  <a:latin typeface="iCiel Samsung Sharp Sans Medium" pitchFamily="2" charset="0"/>
                  <a:ea typeface="iCiel Samsung Sharp Sans Medium" pitchFamily="2" charset="0"/>
                  <a:cs typeface="iCiel Samsung Sharp Sans Medium" pitchFamily="2" charset="0"/>
                </a:rPr>
                <a:t>Bài</a:t>
              </a:r>
              <a:r>
                <a:rPr lang="en-US" altLang="ko-KR" sz="1600" dirty="0">
                  <a:solidFill>
                    <a:schemeClr val="bg1">
                      <a:lumMod val="85000"/>
                    </a:schemeClr>
                  </a:solidFill>
                  <a:latin typeface="iCiel Samsung Sharp Sans Medium" pitchFamily="2" charset="0"/>
                  <a:ea typeface="iCiel Samsung Sharp Sans Medium" pitchFamily="2" charset="0"/>
                  <a:cs typeface="iCiel Samsung Sharp Sans Medium" pitchFamily="2" charset="0"/>
                </a:rPr>
                <a:t>  </a:t>
              </a:r>
              <a:r>
                <a:rPr lang="en-US" altLang="ko-KR" sz="1600" dirty="0">
                  <a:solidFill>
                    <a:schemeClr val="bg1">
                      <a:lumMod val="85000"/>
                    </a:schemeClr>
                  </a:solidFill>
                  <a:latin typeface="iCiel Samsung Sharp Sans Bold" pitchFamily="2" charset="0"/>
                  <a:ea typeface="iCiel Samsung Sharp Sans Bold" pitchFamily="2" charset="0"/>
                  <a:cs typeface="iCiel Samsung Sharp Sans Bold" pitchFamily="2" charset="0"/>
                </a:rPr>
                <a:t>04</a:t>
              </a:r>
            </a:p>
          </p:txBody>
        </p:sp>
      </p:grpSp>
    </p:spTree>
    <p:extLst>
      <p:ext uri="{BB962C8B-B14F-4D97-AF65-F5344CB8AC3E}">
        <p14:creationId xmlns:p14="http://schemas.microsoft.com/office/powerpoint/2010/main" val="2580394396"/>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0201-Python Libraries v1_Content Commented</Template>
  <TotalTime>28826</TotalTime>
  <Words>9949</Words>
  <Application>Microsoft Macintosh PowerPoint</Application>
  <PresentationFormat>Custom</PresentationFormat>
  <Paragraphs>1117</Paragraphs>
  <Slides>101</Slides>
  <Notes>99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101</vt:i4>
      </vt:variant>
    </vt:vector>
  </HeadingPairs>
  <TitlesOfParts>
    <vt:vector size="117" baseType="lpstr">
      <vt:lpstr>Arial Unicode MS</vt:lpstr>
      <vt:lpstr>KoPub돋움체 Medium</vt:lpstr>
      <vt:lpstr>맑은 고딕</vt:lpstr>
      <vt:lpstr>Arial</vt:lpstr>
      <vt:lpstr>Calibri</vt:lpstr>
      <vt:lpstr>Cambria Math</vt:lpstr>
      <vt:lpstr>iCiel Samsung Sharp Sans Bold</vt:lpstr>
      <vt:lpstr>iCiel Samsung Sharp Sans Medium</vt:lpstr>
      <vt:lpstr>iCiel Samsung Sharp Sans Regular</vt:lpstr>
      <vt:lpstr>SamsungOne 400</vt:lpstr>
      <vt:lpstr>SamsungOne 400C</vt:lpstr>
      <vt:lpstr>SamsungOne-400</vt:lpstr>
      <vt:lpstr>SamsungOne-700</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sena.kim</dc:creator>
  <cp:lastModifiedBy>Trong-Nghia Nguyen</cp:lastModifiedBy>
  <cp:revision>785</cp:revision>
  <dcterms:created xsi:type="dcterms:W3CDTF">2019-08-14T11:07:19Z</dcterms:created>
  <dcterms:modified xsi:type="dcterms:W3CDTF">2023-03-02T11:17:34Z</dcterms:modified>
</cp:coreProperties>
</file>