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7" r:id="rId17"/>
    <p:sldId id="279" r:id="rId18"/>
    <p:sldId id="281" r:id="rId19"/>
    <p:sldId id="283" r:id="rId20"/>
    <p:sldId id="280" r:id="rId21"/>
    <p:sldId id="282"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darinadh mamidi" initials="bm" lastIdx="3" clrIdx="0">
    <p:extLst>
      <p:ext uri="{19B8F6BF-5375-455C-9EA6-DF929625EA0E}">
        <p15:presenceInfo xmlns="" xmlns:p15="http://schemas.microsoft.com/office/powerpoint/2012/main" userId="c19a2246553735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471" autoAdjust="0"/>
    <p:restoredTop sz="94660" autoAdjust="0"/>
  </p:normalViewPr>
  <p:slideViewPr>
    <p:cSldViewPr snapToGrid="0">
      <p:cViewPr varScale="1">
        <p:scale>
          <a:sx n="73" d="100"/>
          <a:sy n="73" d="100"/>
        </p:scale>
        <p:origin x="-768" y="-102"/>
      </p:cViewPr>
      <p:guideLst>
        <p:guide orient="horz" pos="2160"/>
        <p:guide pos="3840"/>
      </p:guideLst>
    </p:cSldViewPr>
  </p:slideViewPr>
  <p:outlineViewPr>
    <p:cViewPr>
      <p:scale>
        <a:sx n="33" d="100"/>
        <a:sy n="33" d="100"/>
      </p:scale>
      <p:origin x="48" y="170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1T20:02:57.529" idx="1">
    <p:pos x="10" y="10"/>
    <p:text/>
    <p:extLst>
      <p:ext uri="{C676402C-5697-4E1C-873F-D02D1690AC5C}">
        <p15:threadingInfo xmlns=""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11T21:28:29.853" idx="3">
    <p:pos x="10" y="10"/>
    <p:text/>
    <p:extLst>
      <p:ext uri="{C676402C-5697-4E1C-873F-D02D1690AC5C}">
        <p15:threadingInfo xmlns=""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E55AC78-7776-41A1-8E2B-28047C77989D}"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55AC78-7776-41A1-8E2B-28047C77989D}"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E55AC78-7776-41A1-8E2B-28047C77989D}"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55AC78-7776-41A1-8E2B-28047C7798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C09D9D3-4155-45B5-AA3A-B988190064AA}" type="datetimeFigureOut">
              <a:rPr lang="en-US" smtClean="0"/>
              <a:pPr/>
              <a:t>5/3/2023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55AC78-7776-41A1-8E2B-28047C77989D}"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C09D9D3-4155-45B5-AA3A-B988190064AA}" type="datetimeFigureOut">
              <a:rPr lang="en-US" smtClean="0"/>
              <a:pPr/>
              <a:t>5/3/2023</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55AC78-7776-41A1-8E2B-28047C77989D}"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8BE3DA-1136-98DC-F04E-0A0A24965D54}"/>
              </a:ext>
            </a:extLst>
          </p:cNvPr>
          <p:cNvSpPr>
            <a:spLocks noGrp="1"/>
          </p:cNvSpPr>
          <p:nvPr>
            <p:ph type="ctrTitle"/>
          </p:nvPr>
        </p:nvSpPr>
        <p:spPr>
          <a:xfrm>
            <a:off x="1426695" y="-312862"/>
            <a:ext cx="9964116" cy="2938496"/>
          </a:xfrm>
          <a:noFill/>
        </p:spPr>
        <p:txBody>
          <a:bodyPr>
            <a:normAutofit/>
          </a:bodyPr>
          <a:lstStyle/>
          <a:p>
            <a:pPr algn="ctr"/>
            <a:r>
              <a:rPr lang="en-US" sz="4800" dirty="0">
                <a:latin typeface="Times New Roman" panose="02020603050405020304" pitchFamily="18" charset="0"/>
                <a:cs typeface="Times New Roman" panose="02020603050405020304" pitchFamily="18" charset="0"/>
              </a:rPr>
              <a:t>US Accident Prediction</a:t>
            </a:r>
          </a:p>
        </p:txBody>
      </p:sp>
      <p:sp>
        <p:nvSpPr>
          <p:cNvPr id="3" name="Subtitle 2">
            <a:extLst>
              <a:ext uri="{FF2B5EF4-FFF2-40B4-BE49-F238E27FC236}">
                <a16:creationId xmlns="" xmlns:a16="http://schemas.microsoft.com/office/drawing/2014/main" id="{534CF15B-5D0D-4DB8-3BC5-7E08B837F3E4}"/>
              </a:ext>
            </a:extLst>
          </p:cNvPr>
          <p:cNvSpPr>
            <a:spLocks noGrp="1"/>
          </p:cNvSpPr>
          <p:nvPr>
            <p:ph type="subTitle" idx="1"/>
          </p:nvPr>
        </p:nvSpPr>
        <p:spPr>
          <a:xfrm>
            <a:off x="7758954" y="4153368"/>
            <a:ext cx="3151094" cy="1655762"/>
          </a:xfrm>
        </p:spPr>
        <p:txBody>
          <a:bodyPr>
            <a:normAutofit fontScale="92500" lnSpcReduction="10000"/>
          </a:bodyPr>
          <a:lstStyle/>
          <a:p>
            <a:pPr algn="l"/>
            <a:r>
              <a:rPr lang="en-US" sz="2100" b="1" u="sng" dirty="0">
                <a:latin typeface="Times New Roman" pitchFamily="18" charset="0"/>
                <a:cs typeface="Times New Roman" pitchFamily="18" charset="0"/>
              </a:rPr>
              <a:t>Presented </a:t>
            </a:r>
            <a:r>
              <a:rPr lang="en-US" sz="2100" b="1" u="sng" dirty="0" smtClean="0">
                <a:latin typeface="Times New Roman" pitchFamily="18" charset="0"/>
                <a:cs typeface="Times New Roman" pitchFamily="18" charset="0"/>
              </a:rPr>
              <a:t>By</a:t>
            </a:r>
            <a:r>
              <a:rPr lang="en-US" sz="2100" b="1" dirty="0" smtClean="0">
                <a:latin typeface="Times New Roman" pitchFamily="18" charset="0"/>
                <a:cs typeface="Times New Roman" pitchFamily="18" charset="0"/>
              </a:rPr>
              <a:t>:</a:t>
            </a:r>
          </a:p>
          <a:p>
            <a:pPr algn="l"/>
            <a:r>
              <a:rPr lang="en-US" sz="2100" b="1" dirty="0" err="1" smtClean="0">
                <a:latin typeface="Times New Roman" pitchFamily="18" charset="0"/>
                <a:cs typeface="Times New Roman" pitchFamily="18" charset="0"/>
              </a:rPr>
              <a:t>Divya</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Sai</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Gummadi</a:t>
            </a:r>
            <a:endParaRPr lang="en-US" sz="2100" b="1" dirty="0" smtClean="0">
              <a:latin typeface="Times New Roman" pitchFamily="18" charset="0"/>
              <a:cs typeface="Times New Roman" pitchFamily="18" charset="0"/>
            </a:endParaRPr>
          </a:p>
          <a:p>
            <a:pPr algn="l"/>
            <a:r>
              <a:rPr lang="en-US" sz="2100" b="1" dirty="0" err="1" smtClean="0">
                <a:latin typeface="Times New Roman" pitchFamily="18" charset="0"/>
                <a:cs typeface="Times New Roman" pitchFamily="18" charset="0"/>
              </a:rPr>
              <a:t>Rishika</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Kasani</a:t>
            </a:r>
            <a:endParaRPr lang="en-US" sz="2100" b="1" dirty="0">
              <a:latin typeface="Times New Roman" pitchFamily="18" charset="0"/>
              <a:cs typeface="Times New Roman" pitchFamily="18" charset="0"/>
            </a:endParaRPr>
          </a:p>
          <a:p>
            <a:pPr algn="l"/>
            <a:r>
              <a:rPr lang="en-US" sz="2100" b="1" dirty="0" err="1" smtClean="0">
                <a:latin typeface="Times New Roman" pitchFamily="18" charset="0"/>
                <a:cs typeface="Times New Roman" pitchFamily="18" charset="0"/>
              </a:rPr>
              <a:t>Bhavana</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Satya</a:t>
            </a:r>
            <a:r>
              <a:rPr lang="en-US" sz="2100" b="1" dirty="0" smtClean="0">
                <a:latin typeface="Times New Roman" pitchFamily="18" charset="0"/>
                <a:cs typeface="Times New Roman" pitchFamily="18" charset="0"/>
              </a:rPr>
              <a:t> Sri </a:t>
            </a:r>
            <a:r>
              <a:rPr lang="en-US" sz="2100" b="1" dirty="0" err="1" smtClean="0">
                <a:latin typeface="Times New Roman" pitchFamily="18" charset="0"/>
                <a:cs typeface="Times New Roman" pitchFamily="18" charset="0"/>
              </a:rPr>
              <a:t>Arimilli</a:t>
            </a:r>
            <a:endParaRPr lang="en-US" sz="2100" b="1" dirty="0" smtClean="0">
              <a:latin typeface="Times New Roman" pitchFamily="18" charset="0"/>
              <a:cs typeface="Times New Roman" pitchFamily="18" charset="0"/>
            </a:endParaRPr>
          </a:p>
          <a:p>
            <a:pPr algn="l"/>
            <a:r>
              <a:rPr lang="en-US" sz="2100" b="1" dirty="0" err="1" smtClean="0">
                <a:latin typeface="Times New Roman" pitchFamily="18" charset="0"/>
                <a:cs typeface="Times New Roman" pitchFamily="18" charset="0"/>
              </a:rPr>
              <a:t>Lasya</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Priya</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Madineni</a:t>
            </a:r>
            <a:endParaRPr lang="en-US" sz="2100" b="1" dirty="0" smtClean="0">
              <a:latin typeface="Times New Roman" pitchFamily="18" charset="0"/>
              <a:cs typeface="Times New Roman"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3133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C23E7-0B20-F09E-E5BE-13AE2EE44C68}"/>
              </a:ext>
            </a:extLst>
          </p:cNvPr>
          <p:cNvSpPr>
            <a:spLocks noGrp="1"/>
          </p:cNvSpPr>
          <p:nvPr>
            <p:ph type="title"/>
          </p:nvPr>
        </p:nvSpPr>
        <p:spPr/>
        <p:txBody>
          <a:bodyPr/>
          <a:lstStyle/>
          <a:p>
            <a:r>
              <a:rPr lang="en-US" dirty="0"/>
              <a:t>      </a:t>
            </a:r>
          </a:p>
        </p:txBody>
      </p:sp>
      <p:pic>
        <p:nvPicPr>
          <p:cNvPr id="1026" name="Picture 2"/>
          <p:cNvPicPr>
            <a:picLocks noGrp="1" noChangeAspect="1" noChangeArrowheads="1"/>
          </p:cNvPicPr>
          <p:nvPr>
            <p:ph idx="1"/>
          </p:nvPr>
        </p:nvPicPr>
        <p:blipFill>
          <a:blip r:embed="rId2"/>
          <a:srcRect/>
          <a:stretch>
            <a:fillRect/>
          </a:stretch>
        </p:blipFill>
        <p:spPr bwMode="auto">
          <a:xfrm>
            <a:off x="3063149" y="1172708"/>
            <a:ext cx="5172075" cy="3609975"/>
          </a:xfrm>
          <a:prstGeom prst="rect">
            <a:avLst/>
          </a:prstGeom>
          <a:noFill/>
          <a:ln w="9525">
            <a:noFill/>
            <a:miter lim="800000"/>
            <a:headEnd/>
            <a:tailEnd/>
          </a:ln>
          <a:effectLst/>
        </p:spPr>
      </p:pic>
      <p:sp>
        <p:nvSpPr>
          <p:cNvPr id="6" name="TextBox 5">
            <a:extLst>
              <a:ext uri="{FF2B5EF4-FFF2-40B4-BE49-F238E27FC236}">
                <a16:creationId xmlns="" xmlns:a16="http://schemas.microsoft.com/office/drawing/2014/main" id="{5068ED48-CB36-CE14-EC07-158E212C1310}"/>
              </a:ext>
            </a:extLst>
          </p:cNvPr>
          <p:cNvSpPr txBox="1"/>
          <p:nvPr/>
        </p:nvSpPr>
        <p:spPr>
          <a:xfrm flipH="1">
            <a:off x="836023" y="4885509"/>
            <a:ext cx="9787152"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tells us the severity of the accidents which have ratings from </a:t>
            </a:r>
            <a:r>
              <a:rPr lang="en-US" sz="2400" dirty="0" smtClean="0">
                <a:latin typeface="Times New Roman" pitchFamily="18" charset="0"/>
                <a:cs typeface="Times New Roman" pitchFamily="18" charset="0"/>
              </a:rPr>
              <a:t>2-4.this </a:t>
            </a:r>
            <a:r>
              <a:rPr lang="en-US" sz="2400" dirty="0">
                <a:latin typeface="Times New Roman" pitchFamily="18" charset="0"/>
                <a:cs typeface="Times New Roman" pitchFamily="18" charset="0"/>
              </a:rPr>
              <a:t>tells us that most of the accidents are at the level of 2 and the second most accidents are at the danger level.</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9651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F1D72F-A73B-6BDB-9FCA-4A75C4ACA5F0}"/>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 xmlns:a16="http://schemas.microsoft.com/office/drawing/2014/main" id="{082D0A3F-BE8D-7181-71B8-648EE3A7800C}"/>
              </a:ext>
            </a:extLst>
          </p:cNvPr>
          <p:cNvPicPr>
            <a:picLocks noGrp="1" noChangeAspect="1"/>
          </p:cNvPicPr>
          <p:nvPr>
            <p:ph idx="1"/>
          </p:nvPr>
        </p:nvPicPr>
        <p:blipFill>
          <a:blip r:embed="rId2"/>
          <a:stretch>
            <a:fillRect/>
          </a:stretch>
        </p:blipFill>
        <p:spPr>
          <a:xfrm>
            <a:off x="2245565" y="914399"/>
            <a:ext cx="6402047" cy="4667891"/>
          </a:xfrm>
          <a:prstGeom prst="rect">
            <a:avLst/>
          </a:prstGeom>
        </p:spPr>
      </p:pic>
      <p:sp>
        <p:nvSpPr>
          <p:cNvPr id="5" name="TextBox 4">
            <a:extLst>
              <a:ext uri="{FF2B5EF4-FFF2-40B4-BE49-F238E27FC236}">
                <a16:creationId xmlns="" xmlns:a16="http://schemas.microsoft.com/office/drawing/2014/main" id="{8D6AE681-F0FB-9436-D4B1-2CE064CE42C8}"/>
              </a:ext>
            </a:extLst>
          </p:cNvPr>
          <p:cNvSpPr txBox="1"/>
          <p:nvPr/>
        </p:nvSpPr>
        <p:spPr>
          <a:xfrm>
            <a:off x="1946365" y="5434149"/>
            <a:ext cx="9120565"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is the Extension of the severity graph. It tells us the severity of accidents happening at what time. here the time is taken as day and night. This tells us that most of the accidents happen in the day time.</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6976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6A971-E26E-3F29-3E82-390B2E948C3B}"/>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 xmlns:a16="http://schemas.microsoft.com/office/drawing/2014/main" id="{B903D4AD-28B2-CBA3-B5F0-113694FC9048}"/>
              </a:ext>
            </a:extLst>
          </p:cNvPr>
          <p:cNvPicPr>
            <a:picLocks noGrp="1" noChangeAspect="1"/>
          </p:cNvPicPr>
          <p:nvPr>
            <p:ph idx="1"/>
          </p:nvPr>
        </p:nvPicPr>
        <p:blipFill>
          <a:blip r:embed="rId2"/>
          <a:stretch>
            <a:fillRect/>
          </a:stretch>
        </p:blipFill>
        <p:spPr>
          <a:xfrm>
            <a:off x="3012989" y="927464"/>
            <a:ext cx="4981480" cy="4360304"/>
          </a:xfrm>
          <a:prstGeom prst="rect">
            <a:avLst/>
          </a:prstGeom>
        </p:spPr>
      </p:pic>
      <p:sp>
        <p:nvSpPr>
          <p:cNvPr id="5" name="TextBox 4">
            <a:extLst>
              <a:ext uri="{FF2B5EF4-FFF2-40B4-BE49-F238E27FC236}">
                <a16:creationId xmlns="" xmlns:a16="http://schemas.microsoft.com/office/drawing/2014/main" id="{9B42FE16-3E10-50A9-520F-C997667784FF}"/>
              </a:ext>
            </a:extLst>
          </p:cNvPr>
          <p:cNvSpPr txBox="1"/>
          <p:nvPr/>
        </p:nvSpPr>
        <p:spPr>
          <a:xfrm>
            <a:off x="1737360" y="5264332"/>
            <a:ext cx="9483633"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gives information about the accidents that are happening in different time zones across the united states. We can view that the us eastern time zone has the highest record of accidents</a:t>
            </a:r>
            <a:r>
              <a:rPr lang="en-US" dirty="0"/>
              <a:t>.</a:t>
            </a:r>
            <a:endParaRPr lang="en-IN" dirty="0"/>
          </a:p>
        </p:txBody>
      </p:sp>
    </p:spTree>
    <p:extLst>
      <p:ext uri="{BB962C8B-B14F-4D97-AF65-F5344CB8AC3E}">
        <p14:creationId xmlns="" xmlns:p14="http://schemas.microsoft.com/office/powerpoint/2010/main" val="40740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AE0FC2C-A581-52AC-1A49-39B21B8040CB}"/>
              </a:ext>
            </a:extLst>
          </p:cNvPr>
          <p:cNvSpPr txBox="1"/>
          <p:nvPr/>
        </p:nvSpPr>
        <p:spPr>
          <a:xfrm>
            <a:off x="2635624" y="1613647"/>
            <a:ext cx="3980329"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 xmlns:a16="http://schemas.microsoft.com/office/drawing/2014/main" id="{67EFF50C-4118-3105-A5AE-AD2E9E696F01}"/>
              </a:ext>
            </a:extLst>
          </p:cNvPr>
          <p:cNvSpPr txBox="1"/>
          <p:nvPr/>
        </p:nvSpPr>
        <p:spPr>
          <a:xfrm>
            <a:off x="2103119" y="5460275"/>
            <a:ext cx="8627633"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tells about the accidents that are happening in the different states which gives a clear comparison. this graph tells us that the state </a:t>
            </a:r>
            <a:r>
              <a:rPr lang="en-US" sz="2400" dirty="0" smtClean="0">
                <a:latin typeface="Times New Roman" pitchFamily="18" charset="0"/>
                <a:cs typeface="Times New Roman" pitchFamily="18" charset="0"/>
              </a:rPr>
              <a:t>of </a:t>
            </a:r>
            <a:r>
              <a:rPr lang="en-US" sz="2400" b="1" dirty="0" smtClean="0">
                <a:latin typeface="Times New Roman" pitchFamily="18" charset="0"/>
                <a:cs typeface="Times New Roman" pitchFamily="18" charset="0"/>
              </a:rPr>
              <a:t>IL</a:t>
            </a:r>
            <a:r>
              <a:rPr lang="en-US" sz="2400" dirty="0" smtClean="0">
                <a:latin typeface="Times New Roman" pitchFamily="18" charset="0"/>
                <a:cs typeface="Times New Roman" pitchFamily="18" charset="0"/>
              </a:rPr>
              <a:t> has </a:t>
            </a:r>
            <a:r>
              <a:rPr lang="en-US" sz="2400" dirty="0">
                <a:latin typeface="Times New Roman" pitchFamily="18" charset="0"/>
                <a:cs typeface="Times New Roman" pitchFamily="18" charset="0"/>
              </a:rPr>
              <a:t>the highest record of accidents.</a:t>
            </a:r>
            <a:endParaRPr lang="en-IN" sz="2400" dirty="0">
              <a:latin typeface="Times New Roman" pitchFamily="18" charset="0"/>
              <a:cs typeface="Times New Roman" pitchFamily="18" charset="0"/>
            </a:endParaRPr>
          </a:p>
        </p:txBody>
      </p:sp>
      <p:sp>
        <p:nvSpPr>
          <p:cNvPr id="9218" name="AutoShape 2" descr="http://127.0.0.1:44593/graphics/plot_zoom_png?width=997&amp;height=66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http://127.0.0.1:44593/graphics/plot_zoom_png?width=997&amp;height=66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127.0.0.1:44593/graphics/plot_zoom_png?width=997&amp;height=66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127.0.0.1:44593/graphics/plot_zoom_png?width=997&amp;height=66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6" name="AutoShape 10" descr="http://127.0.0.1:44593/graphics/plot_zoom_png?width=997&amp;height=66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7" name="Picture 11"/>
          <p:cNvPicPr>
            <a:picLocks noChangeAspect="1" noChangeArrowheads="1"/>
          </p:cNvPicPr>
          <p:nvPr/>
        </p:nvPicPr>
        <p:blipFill>
          <a:blip r:embed="rId2"/>
          <a:srcRect/>
          <a:stretch>
            <a:fillRect/>
          </a:stretch>
        </p:blipFill>
        <p:spPr bwMode="auto">
          <a:xfrm>
            <a:off x="2669994" y="375285"/>
            <a:ext cx="7780292" cy="5051505"/>
          </a:xfrm>
          <a:prstGeom prst="rect">
            <a:avLst/>
          </a:prstGeom>
          <a:noFill/>
          <a:ln w="9525">
            <a:noFill/>
            <a:miter lim="800000"/>
            <a:headEnd/>
            <a:tailEnd/>
          </a:ln>
          <a:effectLst/>
        </p:spPr>
      </p:pic>
    </p:spTree>
    <p:extLst>
      <p:ext uri="{BB962C8B-B14F-4D97-AF65-F5344CB8AC3E}">
        <p14:creationId xmlns="" xmlns:p14="http://schemas.microsoft.com/office/powerpoint/2010/main" val="143665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7A82944-C2FC-5C05-6DA8-721415B7DD97}"/>
              </a:ext>
            </a:extLst>
          </p:cNvPr>
          <p:cNvPicPr>
            <a:picLocks noChangeAspect="1"/>
          </p:cNvPicPr>
          <p:nvPr/>
        </p:nvPicPr>
        <p:blipFill>
          <a:blip r:embed="rId2"/>
          <a:stretch>
            <a:fillRect/>
          </a:stretch>
        </p:blipFill>
        <p:spPr>
          <a:xfrm>
            <a:off x="2447365" y="632012"/>
            <a:ext cx="8390965" cy="4182036"/>
          </a:xfrm>
          <a:prstGeom prst="rect">
            <a:avLst/>
          </a:prstGeom>
        </p:spPr>
      </p:pic>
      <p:sp>
        <p:nvSpPr>
          <p:cNvPr id="3" name="TextBox 2">
            <a:extLst>
              <a:ext uri="{FF2B5EF4-FFF2-40B4-BE49-F238E27FC236}">
                <a16:creationId xmlns="" xmlns:a16="http://schemas.microsoft.com/office/drawing/2014/main" id="{55557BD1-ACBB-2525-3CE6-507DE9906D48}"/>
              </a:ext>
            </a:extLst>
          </p:cNvPr>
          <p:cNvSpPr txBox="1"/>
          <p:nvPr/>
        </p:nvSpPr>
        <p:spPr>
          <a:xfrm>
            <a:off x="1319349" y="5172891"/>
            <a:ext cx="9626557"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tells us the top 10 cities that have the highest record of accidents. It also gives a comparison of the city which has the highest number of accidents among them.</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1083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D0DE337-41FD-227B-C61A-8C67C451A375}"/>
              </a:ext>
            </a:extLst>
          </p:cNvPr>
          <p:cNvSpPr txBox="1"/>
          <p:nvPr/>
        </p:nvSpPr>
        <p:spPr>
          <a:xfrm flipH="1">
            <a:off x="1423850" y="5381898"/>
            <a:ext cx="8809359"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has the factor of Traffic signal which tells us that places without traffic signal has the highest record of accidents. So, accidents can be minimized by having the signals at the right places.</a:t>
            </a:r>
            <a:endParaRPr lang="en-IN" sz="2400" dirty="0">
              <a:latin typeface="Times New Roman" pitchFamily="18" charset="0"/>
              <a:cs typeface="Times New Roman" pitchFamily="18" charset="0"/>
            </a:endParaRPr>
          </a:p>
        </p:txBody>
      </p:sp>
      <p:pic>
        <p:nvPicPr>
          <p:cNvPr id="7169" name="Picture 1"/>
          <p:cNvPicPr>
            <a:picLocks noChangeAspect="1" noChangeArrowheads="1"/>
          </p:cNvPicPr>
          <p:nvPr/>
        </p:nvPicPr>
        <p:blipFill>
          <a:blip r:embed="rId2"/>
          <a:srcRect/>
          <a:stretch>
            <a:fillRect/>
          </a:stretch>
        </p:blipFill>
        <p:spPr bwMode="auto">
          <a:xfrm>
            <a:off x="2042431" y="282368"/>
            <a:ext cx="7370717" cy="5021152"/>
          </a:xfrm>
          <a:prstGeom prst="rect">
            <a:avLst/>
          </a:prstGeom>
          <a:noFill/>
          <a:ln w="9525">
            <a:noFill/>
            <a:miter lim="800000"/>
            <a:headEnd/>
            <a:tailEnd/>
          </a:ln>
          <a:effectLst/>
        </p:spPr>
      </p:pic>
    </p:spTree>
    <p:extLst>
      <p:ext uri="{BB962C8B-B14F-4D97-AF65-F5344CB8AC3E}">
        <p14:creationId xmlns="" xmlns:p14="http://schemas.microsoft.com/office/powerpoint/2010/main" val="72897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C14430-8656-D7F1-A000-58593B661542}"/>
              </a:ext>
            </a:extLst>
          </p:cNvPr>
          <p:cNvSpPr>
            <a:spLocks noGrp="1"/>
          </p:cNvSpPr>
          <p:nvPr>
            <p:ph type="title"/>
          </p:nvPr>
        </p:nvSpPr>
        <p:spPr>
          <a:xfrm>
            <a:off x="609600" y="704088"/>
            <a:ext cx="10972800" cy="876518"/>
          </a:xfrm>
        </p:spPr>
        <p:txBody>
          <a:bodyPr>
            <a:normAutofit/>
          </a:bodyPr>
          <a:lstStyle/>
          <a:p>
            <a:r>
              <a:rPr lang="en-US" sz="3200" dirty="0">
                <a:latin typeface="Times New Roman" pitchFamily="18" charset="0"/>
                <a:cs typeface="Times New Roman" pitchFamily="18" charset="0"/>
              </a:rPr>
              <a:t>T </a:t>
            </a:r>
            <a:r>
              <a:rPr lang="en-US" sz="3200" dirty="0" smtClean="0">
                <a:latin typeface="Times New Roman" pitchFamily="18" charset="0"/>
                <a:cs typeface="Times New Roman" pitchFamily="18" charset="0"/>
              </a:rPr>
              <a:t>Tests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49FD19E-38F1-A45E-DA38-9DD822F34C99}"/>
              </a:ext>
            </a:extLst>
          </p:cNvPr>
          <p:cNvSpPr>
            <a:spLocks noGrp="1"/>
          </p:cNvSpPr>
          <p:nvPr>
            <p:ph idx="1"/>
          </p:nvPr>
        </p:nvSpPr>
        <p:spPr>
          <a:xfrm>
            <a:off x="469885" y="1764664"/>
            <a:ext cx="11656612" cy="4877325"/>
          </a:xfrm>
        </p:spPr>
        <p:txBody>
          <a:bodyPr numCol="2">
            <a:normAutofit fontScale="47500" lnSpcReduction="20000"/>
          </a:bodyPr>
          <a:lstStyle/>
          <a:p>
            <a:pPr marL="0" indent="0">
              <a:lnSpc>
                <a:spcPct val="120000"/>
              </a:lnSpc>
              <a:spcBef>
                <a:spcPts val="0"/>
              </a:spcBef>
              <a:buNone/>
            </a:pPr>
            <a:r>
              <a:rPr lang="en-US" dirty="0">
                <a:latin typeface="Consolas" panose="020B0609020204030204" pitchFamily="49" charset="0"/>
              </a:rPr>
              <a:t>	Welch Two Sample t-test</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data:  </a:t>
            </a:r>
            <a:r>
              <a:rPr lang="en-US" dirty="0" err="1">
                <a:latin typeface="Consolas" panose="020B0609020204030204" pitchFamily="49" charset="0"/>
              </a:rPr>
              <a:t>train$Sunrise_Sunset_DAY</a:t>
            </a:r>
            <a:r>
              <a:rPr lang="en-US" dirty="0">
                <a:latin typeface="Consolas" panose="020B0609020204030204" pitchFamily="49" charset="0"/>
              </a:rPr>
              <a:t> and </a:t>
            </a:r>
            <a:r>
              <a:rPr lang="en-US" dirty="0" err="1">
                <a:latin typeface="Consolas" panose="020B0609020204030204" pitchFamily="49" charset="0"/>
              </a:rPr>
              <a:t>train$Severity</a:t>
            </a: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t = -3179.3, </a:t>
            </a:r>
            <a:r>
              <a:rPr lang="en-US" dirty="0" err="1">
                <a:latin typeface="Consolas" panose="020B0609020204030204" pitchFamily="49" charset="0"/>
              </a:rPr>
              <a:t>df</a:t>
            </a:r>
            <a:r>
              <a:rPr lang="en-US" dirty="0">
                <a:latin typeface="Consolas" panose="020B0609020204030204" pitchFamily="49" charset="0"/>
              </a:rPr>
              <a:t> = 3678781, p-value &lt; 2.2e-16</a:t>
            </a:r>
          </a:p>
          <a:p>
            <a:pPr marL="0" indent="0">
              <a:lnSpc>
                <a:spcPct val="120000"/>
              </a:lnSpc>
              <a:spcBef>
                <a:spcPts val="0"/>
              </a:spcBef>
              <a:buNone/>
            </a:pPr>
            <a:r>
              <a:rPr lang="en-US" dirty="0">
                <a:latin typeface="Consolas" panose="020B0609020204030204" pitchFamily="49" charset="0"/>
              </a:rPr>
              <a:t>alternative hypothesis: true difference in means is not equal to 0</a:t>
            </a:r>
          </a:p>
          <a:p>
            <a:pPr marL="0" indent="0">
              <a:lnSpc>
                <a:spcPct val="120000"/>
              </a:lnSpc>
              <a:spcBef>
                <a:spcPts val="0"/>
              </a:spcBef>
              <a:buNone/>
            </a:pPr>
            <a:r>
              <a:rPr lang="en-US" dirty="0">
                <a:latin typeface="Consolas" panose="020B0609020204030204" pitchFamily="49" charset="0"/>
              </a:rPr>
              <a:t>95 percent confidence interval:</a:t>
            </a:r>
          </a:p>
          <a:p>
            <a:pPr marL="0" indent="0">
              <a:lnSpc>
                <a:spcPct val="120000"/>
              </a:lnSpc>
              <a:spcBef>
                <a:spcPts val="0"/>
              </a:spcBef>
              <a:buNone/>
            </a:pPr>
            <a:r>
              <a:rPr lang="en-US" dirty="0">
                <a:latin typeface="Consolas" panose="020B0609020204030204" pitchFamily="49" charset="0"/>
              </a:rPr>
              <a:t> -1.469906 -1.468095</a:t>
            </a:r>
          </a:p>
          <a:p>
            <a:pPr marL="0" indent="0">
              <a:lnSpc>
                <a:spcPct val="120000"/>
              </a:lnSpc>
              <a:spcBef>
                <a:spcPts val="0"/>
              </a:spcBef>
              <a:buNone/>
            </a:pPr>
            <a:r>
              <a:rPr lang="en-US" dirty="0">
                <a:latin typeface="Consolas" panose="020B0609020204030204" pitchFamily="49" charset="0"/>
              </a:rPr>
              <a:t>sample estimates:</a:t>
            </a:r>
          </a:p>
          <a:p>
            <a:pPr marL="0" indent="0">
              <a:lnSpc>
                <a:spcPct val="120000"/>
              </a:lnSpc>
              <a:spcBef>
                <a:spcPts val="0"/>
              </a:spcBef>
              <a:buNone/>
            </a:pPr>
            <a:r>
              <a:rPr lang="en-US" dirty="0">
                <a:latin typeface="Consolas" panose="020B0609020204030204" pitchFamily="49" charset="0"/>
              </a:rPr>
              <a:t>mean of x mean of y </a:t>
            </a:r>
          </a:p>
          <a:p>
            <a:pPr marL="0" indent="0">
              <a:lnSpc>
                <a:spcPct val="120000"/>
              </a:lnSpc>
              <a:spcBef>
                <a:spcPts val="0"/>
              </a:spcBef>
              <a:buNone/>
            </a:pPr>
            <a:r>
              <a:rPr lang="en-US" dirty="0">
                <a:latin typeface="Consolas" panose="020B0609020204030204" pitchFamily="49" charset="0"/>
              </a:rPr>
              <a:t>0.6198492 2.0888500 </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	Welch Two Sample t-test</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data:  </a:t>
            </a:r>
            <a:r>
              <a:rPr lang="en-US" dirty="0" err="1">
                <a:latin typeface="Consolas" panose="020B0609020204030204" pitchFamily="49" charset="0"/>
              </a:rPr>
              <a:t>train$Traffic_Signal</a:t>
            </a:r>
            <a:r>
              <a:rPr lang="en-US" dirty="0">
                <a:latin typeface="Consolas" panose="020B0609020204030204" pitchFamily="49" charset="0"/>
              </a:rPr>
              <a:t> and </a:t>
            </a:r>
            <a:r>
              <a:rPr lang="en-US" dirty="0" err="1">
                <a:latin typeface="Consolas" panose="020B0609020204030204" pitchFamily="49" charset="0"/>
              </a:rPr>
              <a:t>train$Severity</a:t>
            </a: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t = -5433.4, </a:t>
            </a:r>
            <a:r>
              <a:rPr lang="en-US" dirty="0" err="1">
                <a:latin typeface="Consolas" panose="020B0609020204030204" pitchFamily="49" charset="0"/>
              </a:rPr>
              <a:t>df</a:t>
            </a:r>
            <a:r>
              <a:rPr lang="en-US" dirty="0">
                <a:latin typeface="Consolas" panose="020B0609020204030204" pitchFamily="49" charset="0"/>
              </a:rPr>
              <a:t> = 3429103, p-value &lt; 2.2e-16</a:t>
            </a:r>
          </a:p>
          <a:p>
            <a:pPr marL="0" indent="0">
              <a:lnSpc>
                <a:spcPct val="120000"/>
              </a:lnSpc>
              <a:spcBef>
                <a:spcPts val="0"/>
              </a:spcBef>
              <a:buNone/>
            </a:pPr>
            <a:r>
              <a:rPr lang="en-US" dirty="0">
                <a:latin typeface="Consolas" panose="020B0609020204030204" pitchFamily="49" charset="0"/>
              </a:rPr>
              <a:t>alternative hypothesis: true difference in means is not equal to 0</a:t>
            </a:r>
          </a:p>
          <a:p>
            <a:pPr marL="0" indent="0">
              <a:lnSpc>
                <a:spcPct val="120000"/>
              </a:lnSpc>
              <a:spcBef>
                <a:spcPts val="0"/>
              </a:spcBef>
              <a:buNone/>
            </a:pPr>
            <a:r>
              <a:rPr lang="en-US" dirty="0">
                <a:latin typeface="Consolas" panose="020B0609020204030204" pitchFamily="49" charset="0"/>
              </a:rPr>
              <a:t>95 percent confidence interval:</a:t>
            </a:r>
          </a:p>
          <a:p>
            <a:pPr marL="0" indent="0">
              <a:lnSpc>
                <a:spcPct val="120000"/>
              </a:lnSpc>
              <a:spcBef>
                <a:spcPts val="0"/>
              </a:spcBef>
              <a:buNone/>
            </a:pPr>
            <a:r>
              <a:rPr lang="en-US" dirty="0">
                <a:latin typeface="Consolas" panose="020B0609020204030204" pitchFamily="49" charset="0"/>
              </a:rPr>
              <a:t> -1.994005 -1.992567</a:t>
            </a:r>
          </a:p>
          <a:p>
            <a:pPr marL="0" indent="0">
              <a:lnSpc>
                <a:spcPct val="120000"/>
              </a:lnSpc>
              <a:spcBef>
                <a:spcPts val="0"/>
              </a:spcBef>
              <a:buNone/>
            </a:pPr>
            <a:r>
              <a:rPr lang="en-US" dirty="0">
                <a:latin typeface="Consolas" panose="020B0609020204030204" pitchFamily="49" charset="0"/>
              </a:rPr>
              <a:t>sample estimates:</a:t>
            </a:r>
          </a:p>
          <a:p>
            <a:pPr marL="0" indent="0">
              <a:lnSpc>
                <a:spcPct val="120000"/>
              </a:lnSpc>
              <a:spcBef>
                <a:spcPts val="0"/>
              </a:spcBef>
              <a:buNone/>
            </a:pPr>
            <a:r>
              <a:rPr lang="en-US" dirty="0">
                <a:latin typeface="Consolas" panose="020B0609020204030204" pitchFamily="49" charset="0"/>
              </a:rPr>
              <a:t> mean of x  mean of y </a:t>
            </a:r>
          </a:p>
          <a:p>
            <a:pPr marL="0" indent="0">
              <a:lnSpc>
                <a:spcPct val="120000"/>
              </a:lnSpc>
              <a:spcBef>
                <a:spcPts val="0"/>
              </a:spcBef>
              <a:buNone/>
            </a:pPr>
            <a:r>
              <a:rPr lang="en-US" dirty="0">
                <a:latin typeface="Consolas" panose="020B0609020204030204" pitchFamily="49" charset="0"/>
              </a:rPr>
              <a:t>0.09556363 2.08885004 </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	</a:t>
            </a:r>
            <a:r>
              <a:rPr lang="en-US" dirty="0" err="1">
                <a:latin typeface="Consolas" panose="020B0609020204030204" pitchFamily="49" charset="0"/>
              </a:rPr>
              <a:t>Anova</a:t>
            </a:r>
            <a:r>
              <a:rPr lang="en-US" dirty="0">
                <a:latin typeface="Consolas" panose="020B0609020204030204" pitchFamily="49" charset="0"/>
              </a:rPr>
              <a:t> State Results</a:t>
            </a:r>
          </a:p>
          <a:p>
            <a:pPr marL="0" indent="0">
              <a:lnSpc>
                <a:spcPct val="120000"/>
              </a:lnSpc>
              <a:spcBef>
                <a:spcPts val="0"/>
              </a:spcBef>
              <a:buNone/>
            </a:pP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Sum Sq Mean Sq F value </a:t>
            </a:r>
            <a:r>
              <a:rPr lang="en-US" dirty="0" err="1">
                <a:latin typeface="Consolas" panose="020B0609020204030204" pitchFamily="49" charset="0"/>
              </a:rPr>
              <a:t>Pr</a:t>
            </a:r>
            <a:r>
              <a:rPr lang="en-US" dirty="0">
                <a:latin typeface="Consolas" panose="020B0609020204030204" pitchFamily="49" charset="0"/>
              </a:rPr>
              <a:t>(&gt;F)    </a:t>
            </a:r>
          </a:p>
          <a:p>
            <a:pPr marL="0" indent="0">
              <a:lnSpc>
                <a:spcPct val="120000"/>
              </a:lnSpc>
              <a:spcBef>
                <a:spcPts val="0"/>
              </a:spcBef>
              <a:buNone/>
            </a:pPr>
            <a:r>
              <a:rPr lang="en-US" dirty="0" err="1">
                <a:latin typeface="Consolas" panose="020B0609020204030204" pitchFamily="49" charset="0"/>
              </a:rPr>
              <a:t>train$State</a:t>
            </a:r>
            <a:r>
              <a:rPr lang="en-US" dirty="0">
                <a:latin typeface="Consolas" panose="020B0609020204030204" pitchFamily="49" charset="0"/>
              </a:rPr>
              <a:t>      48  25216   525.3    3395 &lt;2e-16 ***</a:t>
            </a:r>
          </a:p>
          <a:p>
            <a:pPr marL="0" indent="0">
              <a:lnSpc>
                <a:spcPct val="120000"/>
              </a:lnSpc>
              <a:spcBef>
                <a:spcPts val="0"/>
              </a:spcBef>
              <a:buNone/>
            </a:pPr>
            <a:r>
              <a:rPr lang="en-US" dirty="0">
                <a:latin typeface="Consolas" panose="020B0609020204030204" pitchFamily="49" charset="0"/>
              </a:rPr>
              <a:t>Residuals   1890890 292568     0.2                   </a:t>
            </a:r>
          </a:p>
          <a:p>
            <a:pPr marL="0" indent="0">
              <a:lnSpc>
                <a:spcPct val="120000"/>
              </a:lnSpc>
              <a:spcBef>
                <a:spcPts val="0"/>
              </a:spcBef>
              <a:buNone/>
            </a:pPr>
            <a:r>
              <a:rPr lang="en-US" dirty="0">
                <a:latin typeface="Consolas" panose="020B0609020204030204" pitchFamily="49" charset="0"/>
              </a:rPr>
              <a:t>---</a:t>
            </a:r>
          </a:p>
          <a:p>
            <a:pPr marL="0" indent="0">
              <a:lnSpc>
                <a:spcPct val="120000"/>
              </a:lnSpc>
              <a:spcBef>
                <a:spcPts val="0"/>
              </a:spcBef>
              <a:buNone/>
            </a:pPr>
            <a:r>
              <a:rPr lang="en-US" dirty="0" err="1">
                <a:latin typeface="Consolas" panose="020B0609020204030204" pitchFamily="49" charset="0"/>
              </a:rPr>
              <a:t>Signif</a:t>
            </a:r>
            <a:r>
              <a:rPr lang="en-US" dirty="0">
                <a:latin typeface="Consolas" panose="020B0609020204030204" pitchFamily="49" charset="0"/>
              </a:rPr>
              <a:t>. codes:  0 ‘***’ 0.001 ‘**’ 0.01 ‘*’ 0.05 ‘.’ 0.1 ‘ ’ 1</a:t>
            </a:r>
          </a:p>
        </p:txBody>
      </p:sp>
    </p:spTree>
    <p:extLst>
      <p:ext uri="{BB962C8B-B14F-4D97-AF65-F5344CB8AC3E}">
        <p14:creationId xmlns="" xmlns:p14="http://schemas.microsoft.com/office/powerpoint/2010/main" val="82544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D92B6-5309-F6C7-2DB0-C7A44A906887}"/>
              </a:ext>
            </a:extLst>
          </p:cNvPr>
          <p:cNvSpPr>
            <a:spLocks noGrp="1"/>
          </p:cNvSpPr>
          <p:nvPr>
            <p:ph type="title"/>
          </p:nvPr>
        </p:nvSpPr>
        <p:spPr>
          <a:xfrm>
            <a:off x="609600" y="704088"/>
            <a:ext cx="10972800" cy="576072"/>
          </a:xfrm>
        </p:spPr>
        <p:txBody>
          <a:bodyPr>
            <a:normAutofit fontScale="90000"/>
          </a:bodyPr>
          <a:lstStyle/>
          <a:p>
            <a:r>
              <a:rPr lang="en-US" sz="3200" dirty="0">
                <a:latin typeface="Times New Roman" pitchFamily="18" charset="0"/>
                <a:cs typeface="Times New Roman" pitchFamily="18" charset="0"/>
              </a:rPr>
              <a:t>Linear Model</a:t>
            </a:r>
          </a:p>
        </p:txBody>
      </p:sp>
      <p:sp>
        <p:nvSpPr>
          <p:cNvPr id="3" name="Content Placeholder 2">
            <a:extLst>
              <a:ext uri="{FF2B5EF4-FFF2-40B4-BE49-F238E27FC236}">
                <a16:creationId xmlns="" xmlns:a16="http://schemas.microsoft.com/office/drawing/2014/main" id="{1A051F6E-2A03-2FE7-BF7E-2F178CD59B7E}"/>
              </a:ext>
            </a:extLst>
          </p:cNvPr>
          <p:cNvSpPr>
            <a:spLocks noGrp="1"/>
          </p:cNvSpPr>
          <p:nvPr>
            <p:ph idx="1"/>
          </p:nvPr>
        </p:nvSpPr>
        <p:spPr>
          <a:xfrm>
            <a:off x="1045030" y="1580606"/>
            <a:ext cx="10345782" cy="5016137"/>
          </a:xfrm>
        </p:spPr>
        <p:txBody>
          <a:bodyPr>
            <a:normAutofit fontScale="47500" lnSpcReduction="20000"/>
          </a:bodyPr>
          <a:lstStyle/>
          <a:p>
            <a:pPr marL="0" indent="0">
              <a:buNone/>
            </a:pPr>
            <a:r>
              <a:rPr lang="en-US" dirty="0" err="1">
                <a:latin typeface="Consolas" panose="020B0609020204030204" pitchFamily="49" charset="0"/>
              </a:rPr>
              <a:t>lm</a:t>
            </a:r>
            <a:r>
              <a:rPr lang="en-US" dirty="0">
                <a:latin typeface="Consolas" panose="020B0609020204030204" pitchFamily="49" charset="0"/>
              </a:rPr>
              <a:t>(formula = Severity ~ State + </a:t>
            </a:r>
            <a:r>
              <a:rPr lang="en-US" dirty="0" err="1">
                <a:latin typeface="Consolas" panose="020B0609020204030204" pitchFamily="49" charset="0"/>
              </a:rPr>
              <a:t>Traffic_Signal</a:t>
            </a:r>
            <a:r>
              <a:rPr lang="en-US" dirty="0">
                <a:latin typeface="Consolas" panose="020B0609020204030204" pitchFamily="49" charset="0"/>
              </a:rPr>
              <a:t> + Temperature + </a:t>
            </a:r>
          </a:p>
          <a:p>
            <a:pPr marL="0" indent="0">
              <a:buNone/>
            </a:pPr>
            <a:r>
              <a:rPr lang="en-US" dirty="0">
                <a:latin typeface="Consolas" panose="020B0609020204030204" pitchFamily="49" charset="0"/>
              </a:rPr>
              <a:t>    Humidity... + Crossing + Visibility + </a:t>
            </a:r>
            <a:r>
              <a:rPr lang="en-US" dirty="0" err="1">
                <a:latin typeface="Consolas" panose="020B0609020204030204" pitchFamily="49" charset="0"/>
              </a:rPr>
              <a:t>Weather_Condition</a:t>
            </a:r>
            <a:r>
              <a:rPr lang="en-US" dirty="0">
                <a:latin typeface="Consolas" panose="020B0609020204030204" pitchFamily="49" charset="0"/>
              </a:rPr>
              <a:t> + </a:t>
            </a:r>
          </a:p>
          <a:p>
            <a:pPr marL="0" indent="0">
              <a:buNone/>
            </a:pPr>
            <a:r>
              <a:rPr lang="en-US" dirty="0">
                <a:latin typeface="Consolas" panose="020B0609020204030204" pitchFamily="49" charset="0"/>
              </a:rPr>
              <a:t>    1, data = train)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Residuals:</a:t>
            </a:r>
          </a:p>
          <a:p>
            <a:pPr marL="0" indent="0">
              <a:buNone/>
            </a:pPr>
            <a:r>
              <a:rPr lang="en-US" dirty="0">
                <a:latin typeface="Consolas" panose="020B0609020204030204" pitchFamily="49" charset="0"/>
              </a:rPr>
              <a:t>     Min       1Q   Median       3Q      Max </a:t>
            </a:r>
          </a:p>
          <a:p>
            <a:pPr marL="0" indent="0">
              <a:buNone/>
            </a:pPr>
            <a:r>
              <a:rPr lang="en-US" dirty="0">
                <a:latin typeface="Consolas" panose="020B0609020204030204" pitchFamily="49" charset="0"/>
              </a:rPr>
              <a:t>-1.77336 -0.10264 -0.03270 -0.01444  2.09245 </a:t>
            </a:r>
          </a:p>
          <a:p>
            <a:pPr marL="0" indent="0">
              <a:buNone/>
            </a:pPr>
            <a:r>
              <a:rPr lang="fr-FR" dirty="0">
                <a:latin typeface="Consolas" panose="020B0609020204030204" pitchFamily="49" charset="0"/>
              </a:rPr>
              <a:t>Coefficients:</a:t>
            </a:r>
          </a:p>
          <a:p>
            <a:pPr marL="0" indent="0">
              <a:buNone/>
            </a:pPr>
            <a:r>
              <a:rPr lang="fr-FR" dirty="0">
                <a:latin typeface="Consolas" panose="020B0609020204030204" pitchFamily="49" charset="0"/>
              </a:rPr>
              <a:t>                                           </a:t>
            </a:r>
            <a:r>
              <a:rPr lang="fr-FR" dirty="0" err="1">
                <a:latin typeface="Consolas" panose="020B0609020204030204" pitchFamily="49" charset="0"/>
              </a:rPr>
              <a:t>Estimate</a:t>
            </a:r>
            <a:r>
              <a:rPr lang="fr-FR" dirty="0">
                <a:latin typeface="Consolas" panose="020B0609020204030204" pitchFamily="49" charset="0"/>
              </a:rPr>
              <a:t> Std. </a:t>
            </a:r>
            <a:r>
              <a:rPr lang="fr-FR" dirty="0" err="1">
                <a:latin typeface="Consolas" panose="020B0609020204030204" pitchFamily="49" charset="0"/>
              </a:rPr>
              <a:t>Error</a:t>
            </a:r>
            <a:r>
              <a:rPr lang="fr-FR" dirty="0">
                <a:latin typeface="Consolas" panose="020B0609020204030204" pitchFamily="49" charset="0"/>
              </a:rPr>
              <a:t> t value Pr(&gt;|t|) </a:t>
            </a:r>
          </a:p>
          <a:p>
            <a:pPr marL="0" indent="0">
              <a:buNone/>
            </a:pPr>
            <a:r>
              <a:rPr lang="en-US" dirty="0" err="1">
                <a:latin typeface="Consolas" panose="020B0609020204030204" pitchFamily="49" charset="0"/>
              </a:rPr>
              <a:t>Weather_ConditionHeavy</a:t>
            </a:r>
            <a:r>
              <a:rPr lang="en-US" dirty="0">
                <a:latin typeface="Consolas" panose="020B0609020204030204" pitchFamily="49" charset="0"/>
              </a:rPr>
              <a:t> Snow               1.457e-01  3.912e-02   3.726 0.000195 ***</a:t>
            </a:r>
          </a:p>
          <a:p>
            <a:pPr marL="0" indent="0">
              <a:buNone/>
            </a:pPr>
            <a:r>
              <a:rPr lang="en-US" dirty="0" err="1">
                <a:latin typeface="Consolas" panose="020B0609020204030204" pitchFamily="49" charset="0"/>
              </a:rPr>
              <a:t>Weather_ConditionLight</a:t>
            </a:r>
            <a:r>
              <a:rPr lang="en-US" dirty="0">
                <a:latin typeface="Consolas" panose="020B0609020204030204" pitchFamily="49" charset="0"/>
              </a:rPr>
              <a:t> Freezing Drizzle   1.651e-01  4.374e-02   3.775 0.000160 ***</a:t>
            </a:r>
          </a:p>
          <a:p>
            <a:pPr marL="0" indent="0">
              <a:buNone/>
            </a:pPr>
            <a:r>
              <a:rPr lang="en-US" dirty="0" err="1">
                <a:latin typeface="Consolas" panose="020B0609020204030204" pitchFamily="49" charset="0"/>
              </a:rPr>
              <a:t>Weather_ConditionLight</a:t>
            </a:r>
            <a:r>
              <a:rPr lang="en-US" dirty="0">
                <a:latin typeface="Consolas" panose="020B0609020204030204" pitchFamily="49" charset="0"/>
              </a:rPr>
              <a:t> Freezing Fog       3.017e-01  4.769e-02   6.327 2.49e-10 ***</a:t>
            </a:r>
          </a:p>
          <a:p>
            <a:pPr marL="0" indent="0">
              <a:buNone/>
            </a:pPr>
            <a:r>
              <a:rPr lang="en-US" dirty="0" err="1">
                <a:latin typeface="Consolas" panose="020B0609020204030204" pitchFamily="49" charset="0"/>
              </a:rPr>
              <a:t>Weather_ConditionLight</a:t>
            </a:r>
            <a:r>
              <a:rPr lang="en-US" dirty="0">
                <a:latin typeface="Consolas" panose="020B0609020204030204" pitchFamily="49" charset="0"/>
              </a:rPr>
              <a:t> Freezing Rain      3.572e-01  4.027e-02   8.870  &lt; 2e-16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Residual standard error: 0.3893 on 1890835 degrees of freedom</a:t>
            </a:r>
          </a:p>
          <a:p>
            <a:pPr marL="0" indent="0">
              <a:buNone/>
            </a:pPr>
            <a:r>
              <a:rPr lang="en-US" dirty="0">
                <a:latin typeface="Consolas" panose="020B0609020204030204" pitchFamily="49" charset="0"/>
              </a:rPr>
              <a:t>Multiple R-squared:  0.09843,	Adjusted R-squared:  0.09838 </a:t>
            </a:r>
          </a:p>
          <a:p>
            <a:pPr marL="0" indent="0">
              <a:buNone/>
            </a:pPr>
            <a:r>
              <a:rPr lang="en-US" dirty="0">
                <a:latin typeface="Consolas" panose="020B0609020204030204" pitchFamily="49" charset="0"/>
              </a:rPr>
              <a:t>F-statistic:  2004 on 103 and 1890835 DF,  p-value: &lt; 2.2e-16</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MSE of our test set is: 0.152002352538775"</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 xmlns:p14="http://schemas.microsoft.com/office/powerpoint/2010/main" val="59166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99F24F-E99A-54E1-A7BB-05F56BD440CD}"/>
              </a:ext>
            </a:extLst>
          </p:cNvPr>
          <p:cNvSpPr>
            <a:spLocks noGrp="1"/>
          </p:cNvSpPr>
          <p:nvPr>
            <p:ph type="title"/>
          </p:nvPr>
        </p:nvSpPr>
        <p:spPr/>
        <p:txBody>
          <a:bodyPr>
            <a:normAutofit/>
          </a:bodyPr>
          <a:lstStyle/>
          <a:p>
            <a:r>
              <a:rPr lang="en-US" sz="3200" dirty="0" smtClean="0">
                <a:latin typeface="Times New Roman" pitchFamily="18" charset="0"/>
                <a:cs typeface="Times New Roman" pitchFamily="18" charset="0"/>
              </a:rPr>
              <a:t>Gradient Boosting Model</a:t>
            </a:r>
            <a:endParaRPr lang="en-US" sz="3200"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In order to determine which factors are most crucial, we retried the experiment using a gradient boosting machine model. Data is first divided into training and testing sets. </a:t>
            </a:r>
          </a:p>
          <a:p>
            <a:r>
              <a:rPr lang="en-US" sz="2400" dirty="0" smtClean="0">
                <a:latin typeface="Times New Roman" pitchFamily="18" charset="0"/>
                <a:cs typeface="Times New Roman" pitchFamily="18" charset="0"/>
              </a:rPr>
              <a:t>Now that the training data has been divided up, we run the gradient boosting machine model to obtain the accuracy</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data frame showing the relative importance of each variable in determining severity, and a relative influence table for each variable. This is not the greatest model, as evidenced by the accuracy of 69%.</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0931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Outcome</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3265210" y="1447800"/>
            <a:ext cx="7295117" cy="4800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C2C396-8A18-04D8-CB8E-BC4D19F3355C}"/>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Problem Overview</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FB85DE4-E04F-4858-4938-0796369C8C0F}"/>
              </a:ext>
            </a:extLst>
          </p:cNvPr>
          <p:cNvSpPr>
            <a:spLocks noGrp="1"/>
          </p:cNvSpPr>
          <p:nvPr>
            <p:ph idx="1"/>
          </p:nvPr>
        </p:nvSpPr>
        <p:spPr/>
        <p:txBody>
          <a:bodyPr>
            <a:noAutofit/>
          </a:bodyPr>
          <a:lstStyle/>
          <a:p>
            <a:r>
              <a:rPr lang="en-US" sz="2400" dirty="0">
                <a:latin typeface="Times New Roman" pitchFamily="18" charset="0"/>
                <a:cs typeface="Times New Roman" pitchFamily="18" charset="0"/>
              </a:rPr>
              <a:t>Every year, the number of traffic accidents increases, although most of them might be avoided if everyone was a little bit more cautious.</a:t>
            </a:r>
          </a:p>
          <a:p>
            <a:r>
              <a:rPr lang="en-US" sz="2400" dirty="0">
                <a:latin typeface="Times New Roman" pitchFamily="18" charset="0"/>
                <a:cs typeface="Times New Roman" pitchFamily="18" charset="0"/>
              </a:rPr>
              <a:t> There are some circumstances that affect accidents more than others; if this is the case, how can we identify these factors and use them to inform our decisions? This could help us reduce the number of accidents that occur on the road.</a:t>
            </a:r>
          </a:p>
          <a:p>
            <a:r>
              <a:rPr lang="en-US" sz="2400" dirty="0">
                <a:latin typeface="Times New Roman" pitchFamily="18" charset="0"/>
                <a:cs typeface="Times New Roman" pitchFamily="18" charset="0"/>
              </a:rPr>
              <a:t> we reasoned that why not develop a model to analyze such a real-world dataset to identify the variables that are most strongly correlated with actual accidents and to predict accidents in real time?</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741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59A47-7194-2D62-DB03-8CBFB98BC459}"/>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Random Forest</a:t>
            </a:r>
          </a:p>
        </p:txBody>
      </p:sp>
      <p:sp>
        <p:nvSpPr>
          <p:cNvPr id="3" name="Content Placeholder 2">
            <a:extLst>
              <a:ext uri="{FF2B5EF4-FFF2-40B4-BE49-F238E27FC236}">
                <a16:creationId xmlns="" xmlns:a16="http://schemas.microsoft.com/office/drawing/2014/main" id="{6B0734C5-441B-5481-7109-782EBD44859D}"/>
              </a:ext>
            </a:extLst>
          </p:cNvPr>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Using Random Forest Algorithm, we have got an accuracy of 70% for test data.</a:t>
            </a:r>
          </a:p>
          <a:p>
            <a:pPr>
              <a:buNone/>
            </a:pPr>
            <a:r>
              <a:rPr lang="en-US" sz="2400" dirty="0" smtClean="0">
                <a:latin typeface="Times New Roman" pitchFamily="18" charset="0"/>
                <a:cs typeface="Times New Roman" pitchFamily="18" charset="0"/>
              </a:rPr>
              <a:t>With the training data already divided, we are now running the random forest model. It provides a data frame with the </a:t>
            </a:r>
            <a:r>
              <a:rPr lang="en-US" sz="2400" dirty="0" smtClean="0">
                <a:latin typeface="Times New Roman" pitchFamily="18" charset="0"/>
                <a:cs typeface="Times New Roman" pitchFamily="18" charset="0"/>
              </a:rPr>
              <a:t>model's accuracy </a:t>
            </a:r>
            <a:r>
              <a:rPr lang="en-US" sz="2400" dirty="0" smtClean="0">
                <a:latin typeface="Times New Roman" pitchFamily="18" charset="0"/>
                <a:cs typeface="Times New Roman" pitchFamily="18" charset="0"/>
              </a:rPr>
              <a:t>results as well as information on the importance of each variable in predicting severity. We can observe that the model's accuracy is 70%.</a:t>
            </a:r>
          </a:p>
          <a:p>
            <a:pPr>
              <a:buNone/>
            </a:pPr>
            <a:endParaRPr lang="en-US" dirty="0"/>
          </a:p>
        </p:txBody>
      </p:sp>
    </p:spTree>
    <p:extLst>
      <p:ext uri="{BB962C8B-B14F-4D97-AF65-F5344CB8AC3E}">
        <p14:creationId xmlns="" xmlns:p14="http://schemas.microsoft.com/office/powerpoint/2010/main" val="30817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Random Forest </a:t>
            </a:r>
            <a:r>
              <a:rPr lang="en-US" sz="3200" dirty="0" err="1" smtClean="0">
                <a:latin typeface="Times New Roman" pitchFamily="18" charset="0"/>
                <a:cs typeface="Times New Roman" pitchFamily="18" charset="0"/>
              </a:rPr>
              <a:t>OutCome</a:t>
            </a:r>
            <a:endParaRPr lang="en-US"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4271976" y="1447800"/>
            <a:ext cx="5281585" cy="4800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We have tried different models to find the severity of accidents that happened in US from 2016 to 2021.</a:t>
            </a:r>
          </a:p>
          <a:p>
            <a:pPr>
              <a:buNone/>
            </a:pPr>
            <a:r>
              <a:rPr lang="en-US" sz="2400" dirty="0" smtClean="0">
                <a:latin typeface="Times New Roman" pitchFamily="18" charset="0"/>
                <a:cs typeface="Times New Roman" pitchFamily="18" charset="0"/>
              </a:rPr>
              <a:t>Based on our analysis, Random Forest Model has high accuracy compared to Gradient </a:t>
            </a:r>
            <a:r>
              <a:rPr lang="en-US" sz="2400" dirty="0" smtClean="0">
                <a:latin typeface="Times New Roman" pitchFamily="18" charset="0"/>
                <a:cs typeface="Times New Roman" pitchFamily="18" charset="0"/>
              </a:rPr>
              <a:t>Boosting, Linear Regression  </a:t>
            </a:r>
            <a:r>
              <a:rPr lang="en-US" sz="2400" dirty="0" smtClean="0">
                <a:latin typeface="Times New Roman" pitchFamily="18" charset="0"/>
                <a:cs typeface="Times New Roman" pitchFamily="18" charset="0"/>
              </a:rPr>
              <a:t>in determining the severity of accidents.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144C28-59FE-A458-66E5-C5A9EB5104E1}"/>
              </a:ext>
            </a:extLst>
          </p:cNvPr>
          <p:cNvSpPr>
            <a:spLocks noGrp="1"/>
          </p:cNvSpPr>
          <p:nvPr>
            <p:ph type="title"/>
          </p:nvPr>
        </p:nvSpPr>
        <p:spPr/>
        <p:txBody>
          <a:bodyPr>
            <a:normAutofit/>
          </a:bodyPr>
          <a:lstStyle/>
          <a:p>
            <a:r>
              <a:rPr lang="en-US" sz="2400" dirty="0">
                <a:latin typeface="Times New Roman" pitchFamily="18" charset="0"/>
                <a:cs typeface="Times New Roman" pitchFamily="18" charset="0"/>
              </a:rPr>
              <a:t>About the Dataset</a:t>
            </a:r>
          </a:p>
        </p:txBody>
      </p:sp>
      <p:sp>
        <p:nvSpPr>
          <p:cNvPr id="3" name="Content Placeholder 2">
            <a:extLst>
              <a:ext uri="{FF2B5EF4-FFF2-40B4-BE49-F238E27FC236}">
                <a16:creationId xmlns="" xmlns:a16="http://schemas.microsoft.com/office/drawing/2014/main" id="{5E7C3243-D266-92AA-FCFD-16917ECEC528}"/>
              </a:ext>
            </a:extLst>
          </p:cNvPr>
          <p:cNvSpPr>
            <a:spLocks noGrp="1"/>
          </p:cNvSpPr>
          <p:nvPr>
            <p:ph idx="1"/>
          </p:nvPr>
        </p:nvSpPr>
        <p:spPr/>
        <p:txBody>
          <a:bodyPr>
            <a:normAutofit/>
          </a:bodyPr>
          <a:lstStyle/>
          <a:p>
            <a:r>
              <a:rPr lang="en-US" sz="2400" dirty="0">
                <a:latin typeface="Times New Roman" pitchFamily="18" charset="0"/>
                <a:cs typeface="Times New Roman" pitchFamily="18" charset="0"/>
              </a:rPr>
              <a:t>We have used the US Accidents dataset from Kaggle, which has accident data from 2016-2021.</a:t>
            </a:r>
          </a:p>
          <a:p>
            <a:r>
              <a:rPr lang="en-US" sz="2400" dirty="0">
                <a:latin typeface="Times New Roman" pitchFamily="18" charset="0"/>
                <a:cs typeface="Times New Roman" pitchFamily="18" charset="0"/>
              </a:rPr>
              <a:t> It includes a number of elements that have been assembled from a range of sources and can aid in the model's training. On the Kaggle website for the dataset, more details are available.</a:t>
            </a:r>
          </a:p>
          <a:p>
            <a:r>
              <a:rPr lang="en-US" sz="2400" dirty="0">
                <a:latin typeface="Times New Roman" pitchFamily="18" charset="0"/>
                <a:cs typeface="Times New Roman" pitchFamily="18" charset="0"/>
              </a:rPr>
              <a:t>https://www.kaggle.com/datasets/sobhanmoosavi/us-accidents</a:t>
            </a:r>
          </a:p>
          <a:p>
            <a:r>
              <a:rPr lang="en-US" sz="2400" dirty="0">
                <a:latin typeface="Times New Roman" pitchFamily="18" charset="0"/>
                <a:cs typeface="Times New Roman" pitchFamily="18" charset="0"/>
              </a:rPr>
              <a:t>The "Severity" feature will serve as our goal variable for training the models.</a:t>
            </a:r>
          </a:p>
          <a:p>
            <a:r>
              <a:rPr lang="en-US" sz="2400" dirty="0">
                <a:latin typeface="Times New Roman" pitchFamily="18" charset="0"/>
                <a:cs typeface="Times New Roman" pitchFamily="18" charset="0"/>
              </a:rPr>
              <a:t>Severity is a rating of the impact of the accident ranging from </a:t>
            </a:r>
            <a:r>
              <a:rPr lang="en-US" sz="2400" dirty="0" smtClean="0">
                <a:latin typeface="Times New Roman" pitchFamily="18" charset="0"/>
                <a:cs typeface="Times New Roman" pitchFamily="18" charset="0"/>
              </a:rPr>
              <a:t>0-4</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Other attributes are split across several types: Weather, Location, etc.</a:t>
            </a:r>
          </a:p>
          <a:p>
            <a:r>
              <a:rPr lang="en-US" sz="2400" dirty="0">
                <a:latin typeface="Times New Roman" pitchFamily="18" charset="0"/>
                <a:cs typeface="Times New Roman" pitchFamily="18" charset="0"/>
              </a:rPr>
              <a:t>Close to </a:t>
            </a:r>
            <a:r>
              <a:rPr lang="en-US" sz="2400" dirty="0" smtClean="0">
                <a:latin typeface="Times New Roman" pitchFamily="18" charset="0"/>
                <a:cs typeface="Times New Roman" pitchFamily="18" charset="0"/>
              </a:rPr>
              <a:t>30K </a:t>
            </a:r>
            <a:r>
              <a:rPr lang="en-US" sz="2400" dirty="0">
                <a:latin typeface="Times New Roman" pitchFamily="18" charset="0"/>
                <a:cs typeface="Times New Roman" pitchFamily="18" charset="0"/>
              </a:rPr>
              <a:t>observations</a:t>
            </a:r>
          </a:p>
        </p:txBody>
      </p:sp>
    </p:spTree>
    <p:extLst>
      <p:ext uri="{BB962C8B-B14F-4D97-AF65-F5344CB8AC3E}">
        <p14:creationId xmlns="" xmlns:p14="http://schemas.microsoft.com/office/powerpoint/2010/main" val="334944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6DEDD-6C83-25FA-0684-3319A407B3EC}"/>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Cleaning Process I</a:t>
            </a:r>
          </a:p>
        </p:txBody>
      </p:sp>
      <p:sp>
        <p:nvSpPr>
          <p:cNvPr id="3" name="Content Placeholder 2">
            <a:extLst>
              <a:ext uri="{FF2B5EF4-FFF2-40B4-BE49-F238E27FC236}">
                <a16:creationId xmlns="" xmlns:a16="http://schemas.microsoft.com/office/drawing/2014/main" id="{02773259-EBD2-6100-9B1F-64EE1FFD2080}"/>
              </a:ext>
            </a:extLst>
          </p:cNvPr>
          <p:cNvSpPr>
            <a:spLocks noGrp="1"/>
          </p:cNvSpPr>
          <p:nvPr>
            <p:ph idx="1"/>
          </p:nvPr>
        </p:nvSpPr>
        <p:spPr/>
        <p:txBody>
          <a:bodyPr>
            <a:normAutofit fontScale="85000" lnSpcReduction="10000"/>
          </a:bodyPr>
          <a:lstStyle/>
          <a:p>
            <a:r>
              <a:rPr lang="en-US" dirty="0">
                <a:latin typeface="Times New Roman" pitchFamily="18" charset="0"/>
                <a:cs typeface="Times New Roman" pitchFamily="18" charset="0"/>
              </a:rPr>
              <a:t>We have lots of Missing values, some columns have *Very* high missing percentages, and others are only low missing percentages.</a:t>
            </a:r>
          </a:p>
          <a:p>
            <a:r>
              <a:rPr lang="en-US" dirty="0">
                <a:latin typeface="Times New Roman" pitchFamily="18" charset="0"/>
                <a:cs typeface="Times New Roman" pitchFamily="18" charset="0"/>
              </a:rPr>
              <a:t>We also have redundant columns that are not useful</a:t>
            </a:r>
          </a:p>
          <a:p>
            <a:r>
              <a:rPr lang="en-US" dirty="0">
                <a:latin typeface="Times New Roman" pitchFamily="18" charset="0"/>
                <a:cs typeface="Times New Roman" pitchFamily="18" charset="0"/>
              </a:rPr>
              <a:t>We have some rows that are missing lots and lots of columns</a:t>
            </a:r>
          </a:p>
          <a:p>
            <a:r>
              <a:rPr lang="en-US" b="0" i="0" dirty="0">
                <a:solidFill>
                  <a:srgbClr val="292929"/>
                </a:solidFill>
                <a:effectLst/>
                <a:latin typeface="Times New Roman" pitchFamily="18" charset="0"/>
                <a:cs typeface="Times New Roman" pitchFamily="18" charset="0"/>
              </a:rPr>
              <a:t>Remove some features that are highly correlated which can help us in reducing overfitting.</a:t>
            </a:r>
          </a:p>
          <a:p>
            <a:pPr marL="0" indent="0">
              <a:buNone/>
            </a:pPr>
            <a:endParaRPr lang="en-US" dirty="0"/>
          </a:p>
          <a:p>
            <a:endParaRPr lang="en-US" dirty="0"/>
          </a:p>
          <a:p>
            <a:endParaRPr lang="en-US" dirty="0"/>
          </a:p>
          <a:p>
            <a:endParaRPr lang="en-US" dirty="0"/>
          </a:p>
          <a:p>
            <a:r>
              <a:rPr lang="en-US" dirty="0"/>
              <a:t>&lt;Missing Value Chart Insert&gt;</a:t>
            </a:r>
          </a:p>
        </p:txBody>
      </p:sp>
      <p:pic>
        <p:nvPicPr>
          <p:cNvPr id="5" name="Picture 4">
            <a:extLst>
              <a:ext uri="{FF2B5EF4-FFF2-40B4-BE49-F238E27FC236}">
                <a16:creationId xmlns="" xmlns:a16="http://schemas.microsoft.com/office/drawing/2014/main" id="{2039D20E-6D8F-BA11-E4C6-6838D8684A09}"/>
              </a:ext>
            </a:extLst>
          </p:cNvPr>
          <p:cNvPicPr>
            <a:picLocks noChangeAspect="1"/>
          </p:cNvPicPr>
          <p:nvPr/>
        </p:nvPicPr>
        <p:blipFill rotWithShape="1">
          <a:blip r:embed="rId2">
            <a:alphaModFix/>
            <a:extLst>
              <a:ext uri="{28A0092B-C50C-407E-A947-70E740481C1C}">
                <a14:useLocalDpi xmlns="" xmlns:a14="http://schemas.microsoft.com/office/drawing/2010/main" val="0"/>
              </a:ext>
            </a:extLst>
          </a:blip>
          <a:srcRect l="4441" r="-4441"/>
          <a:stretch/>
        </p:blipFill>
        <p:spPr>
          <a:xfrm>
            <a:off x="6549802" y="4075611"/>
            <a:ext cx="5137018" cy="2273344"/>
          </a:xfrm>
          <a:prstGeom prst="rect">
            <a:avLst/>
          </a:prstGeom>
          <a:effectLst>
            <a:reflection endPos="0" dist="50800" dir="5400000" sy="-100000" algn="bl" rotWithShape="0"/>
          </a:effectLst>
        </p:spPr>
      </p:pic>
    </p:spTree>
    <p:extLst>
      <p:ext uri="{BB962C8B-B14F-4D97-AF65-F5344CB8AC3E}">
        <p14:creationId xmlns="" xmlns:p14="http://schemas.microsoft.com/office/powerpoint/2010/main" val="71156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57052-5A98-6193-5490-811AC878D7CA}"/>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Cleaning Process II</a:t>
            </a:r>
          </a:p>
        </p:txBody>
      </p:sp>
      <p:sp>
        <p:nvSpPr>
          <p:cNvPr id="3" name="Content Placeholder 2">
            <a:extLst>
              <a:ext uri="{FF2B5EF4-FFF2-40B4-BE49-F238E27FC236}">
                <a16:creationId xmlns="" xmlns:a16="http://schemas.microsoft.com/office/drawing/2014/main" id="{749E9A1E-D66C-F4E3-127A-102DE4D73558}"/>
              </a:ext>
            </a:extLst>
          </p:cNvPr>
          <p:cNvSpPr>
            <a:spLocks noGrp="1"/>
          </p:cNvSpPr>
          <p:nvPr>
            <p:ph idx="1"/>
          </p:nvPr>
        </p:nvSpPr>
        <p:spPr>
          <a:xfrm>
            <a:off x="1711234" y="2651760"/>
            <a:ext cx="9904116" cy="3259462"/>
          </a:xfrm>
          <a:effectLst>
            <a:glow rad="127000">
              <a:schemeClr val="accent1">
                <a:alpha val="53000"/>
              </a:schemeClr>
            </a:glow>
          </a:effectLst>
        </p:spPr>
        <p:txBody>
          <a:bodyPr>
            <a:noAutofit/>
          </a:bodyPr>
          <a:lstStyle/>
          <a:p>
            <a:r>
              <a:rPr lang="en-US" sz="2400" dirty="0">
                <a:latin typeface="Times New Roman" pitchFamily="18" charset="0"/>
                <a:cs typeface="Times New Roman" pitchFamily="18" charset="0"/>
              </a:rPr>
              <a:t>We try to impute values for certain columns where possible.</a:t>
            </a:r>
          </a:p>
          <a:p>
            <a:r>
              <a:rPr lang="en-US" sz="2400" dirty="0">
                <a:latin typeface="Times New Roman" pitchFamily="18" charset="0"/>
                <a:cs typeface="Times New Roman" pitchFamily="18" charset="0"/>
              </a:rPr>
              <a:t>For example, for Temperature, we take the temperature from other accidents in that city on that date and apply that to any missing values we have.</a:t>
            </a:r>
          </a:p>
          <a:p>
            <a:r>
              <a:rPr lang="en-US" sz="2400" dirty="0">
                <a:latin typeface="Times New Roman" pitchFamily="18" charset="0"/>
                <a:cs typeface="Times New Roman" pitchFamily="18" charset="0"/>
              </a:rPr>
              <a:t>We follow a similar process for several other variables as well.</a:t>
            </a:r>
          </a:p>
          <a:p>
            <a:r>
              <a:rPr lang="en-US" sz="2400" dirty="0">
                <a:latin typeface="Times New Roman" pitchFamily="18" charset="0"/>
                <a:cs typeface="Times New Roman" pitchFamily="18" charset="0"/>
              </a:rPr>
              <a:t>We drop some columns that are redundant.</a:t>
            </a:r>
          </a:p>
          <a:p>
            <a:r>
              <a:rPr lang="en-US" sz="2400" dirty="0">
                <a:latin typeface="Times New Roman" pitchFamily="18" charset="0"/>
                <a:cs typeface="Times New Roman" pitchFamily="18" charset="0"/>
              </a:rPr>
              <a:t>At the end, we have a small number of rows which were missing many values and we drop those as well.</a:t>
            </a:r>
          </a:p>
          <a:p>
            <a:r>
              <a:rPr lang="en-US" sz="2400" dirty="0">
                <a:latin typeface="Times New Roman" pitchFamily="18" charset="0"/>
                <a:cs typeface="Times New Roman" pitchFamily="18" charset="0"/>
              </a:rPr>
              <a:t>We are still left with over 2 million observations.</a:t>
            </a:r>
          </a:p>
        </p:txBody>
      </p:sp>
      <p:pic>
        <p:nvPicPr>
          <p:cNvPr id="10" name="Picture 9">
            <a:extLst>
              <a:ext uri="{FF2B5EF4-FFF2-40B4-BE49-F238E27FC236}">
                <a16:creationId xmlns="" xmlns:a16="http://schemas.microsoft.com/office/drawing/2014/main" id="{28E14F11-66E3-A9C1-A1FE-BA9F2693EF5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412480" y="4944443"/>
            <a:ext cx="3270068" cy="1459365"/>
          </a:xfrm>
          <a:prstGeom prst="rect">
            <a:avLst/>
          </a:prstGeom>
          <a:effectLst>
            <a:glow rad="127000">
              <a:schemeClr val="accent1">
                <a:alpha val="67000"/>
              </a:schemeClr>
            </a:glow>
          </a:effectLst>
        </p:spPr>
      </p:pic>
    </p:spTree>
    <p:extLst>
      <p:ext uri="{BB962C8B-B14F-4D97-AF65-F5344CB8AC3E}">
        <p14:creationId xmlns="" xmlns:p14="http://schemas.microsoft.com/office/powerpoint/2010/main" val="329707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696C2-48EA-4858-FE28-2C5FB0EBE34F}"/>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Beginning of Analysis </a:t>
            </a:r>
            <a:r>
              <a:rPr lang="en-US" sz="3200" dirty="0" smtClean="0">
                <a:latin typeface="Times New Roman" pitchFamily="18" charset="0"/>
                <a:cs typeface="Times New Roman" pitchFamily="18" charset="0"/>
              </a:rPr>
              <a:t>Charts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0F7C0AF-FB3C-8AC5-B23F-D63D783DD7F1}"/>
              </a:ext>
            </a:extLst>
          </p:cNvPr>
          <p:cNvSpPr>
            <a:spLocks noGrp="1"/>
          </p:cNvSpPr>
          <p:nvPr>
            <p:ph idx="1"/>
          </p:nvPr>
        </p:nvSpPr>
        <p:spPr>
          <a:xfrm>
            <a:off x="992777" y="2481942"/>
            <a:ext cx="10511835" cy="3429279"/>
          </a:xfrm>
        </p:spPr>
        <p:txBody>
          <a:bodyPr/>
          <a:lstStyle/>
          <a:p>
            <a:r>
              <a:rPr lang="en-US" sz="2400" dirty="0">
                <a:latin typeface="Times New Roman" pitchFamily="18" charset="0"/>
                <a:cs typeface="Times New Roman" pitchFamily="18" charset="0"/>
              </a:rPr>
              <a:t>With 47 columns in this dataset, we are handling a total of 47 features, which is slightly bit excessive. We'll try to get rid of a few of them and perhaps combine some into one column.</a:t>
            </a:r>
          </a:p>
          <a:p>
            <a:r>
              <a:rPr lang="en-US" sz="2400" dirty="0">
                <a:latin typeface="Times New Roman" pitchFamily="18" charset="0"/>
                <a:cs typeface="Times New Roman" pitchFamily="18" charset="0"/>
              </a:rPr>
              <a:t>Below is the snippet for number of accidents in the year </a:t>
            </a:r>
            <a:r>
              <a:rPr lang="en-US" sz="2400" dirty="0" smtClean="0">
                <a:latin typeface="Times New Roman" pitchFamily="18" charset="0"/>
                <a:cs typeface="Times New Roman" pitchFamily="18" charset="0"/>
              </a:rPr>
              <a:t>2021.</a:t>
            </a:r>
            <a:endParaRPr lang="en-US" sz="2400" dirty="0">
              <a:latin typeface="Times New Roman" pitchFamily="18" charset="0"/>
              <a:cs typeface="Times New Roman" pitchFamily="18" charset="0"/>
            </a:endParaRPr>
          </a:p>
          <a:p>
            <a:endParaRPr lang="en-US" dirty="0"/>
          </a:p>
          <a:p>
            <a:endParaRPr lang="en-US" dirty="0"/>
          </a:p>
        </p:txBody>
      </p:sp>
      <p:pic>
        <p:nvPicPr>
          <p:cNvPr id="5" name="Picture 4">
            <a:extLst>
              <a:ext uri="{FF2B5EF4-FFF2-40B4-BE49-F238E27FC236}">
                <a16:creationId xmlns="" xmlns:a16="http://schemas.microsoft.com/office/drawing/2014/main" id="{ED5349CF-F7CD-BFE2-AF29-23911144BFC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21754" y="4284617"/>
            <a:ext cx="5537484" cy="1657978"/>
          </a:xfrm>
          <a:prstGeom prst="rect">
            <a:avLst/>
          </a:prstGeom>
        </p:spPr>
      </p:pic>
    </p:spTree>
    <p:extLst>
      <p:ext uri="{BB962C8B-B14F-4D97-AF65-F5344CB8AC3E}">
        <p14:creationId xmlns="" xmlns:p14="http://schemas.microsoft.com/office/powerpoint/2010/main" val="394403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6B622-3D0C-1083-2575-224DD517B32E}"/>
              </a:ext>
            </a:extLst>
          </p:cNvPr>
          <p:cNvSpPr>
            <a:spLocks noGrp="1"/>
          </p:cNvSpPr>
          <p:nvPr>
            <p:ph type="title"/>
          </p:nvPr>
        </p:nvSpPr>
        <p:spPr/>
        <p:txBody>
          <a:bodyPr>
            <a:normAutofit/>
          </a:bodyPr>
          <a:lstStyle/>
          <a:p>
            <a:r>
              <a:rPr lang="en-US" sz="3200" dirty="0"/>
              <a:t>Chart</a:t>
            </a:r>
          </a:p>
        </p:txBody>
      </p:sp>
      <p:pic>
        <p:nvPicPr>
          <p:cNvPr id="8" name="Content Placeholder 7">
            <a:extLst>
              <a:ext uri="{FF2B5EF4-FFF2-40B4-BE49-F238E27FC236}">
                <a16:creationId xmlns="" xmlns:a16="http://schemas.microsoft.com/office/drawing/2014/main" id="{7DD5DB18-037E-5469-B703-BF003D2D7E0E}"/>
              </a:ext>
            </a:extLst>
          </p:cNvPr>
          <p:cNvPicPr>
            <a:picLocks noGrp="1" noChangeAspect="1"/>
          </p:cNvPicPr>
          <p:nvPr>
            <p:ph idx="1"/>
          </p:nvPr>
        </p:nvPicPr>
        <p:blipFill>
          <a:blip r:embed="rId2" cstate="print"/>
          <a:stretch>
            <a:fillRect/>
          </a:stretch>
        </p:blipFill>
        <p:spPr>
          <a:xfrm>
            <a:off x="2847523" y="1358537"/>
            <a:ext cx="5902208" cy="3683725"/>
          </a:xfrm>
          <a:prstGeom prst="rect">
            <a:avLst/>
          </a:prstGeom>
        </p:spPr>
      </p:pic>
      <p:sp>
        <p:nvSpPr>
          <p:cNvPr id="9" name="TextBox 8">
            <a:extLst>
              <a:ext uri="{FF2B5EF4-FFF2-40B4-BE49-F238E27FC236}">
                <a16:creationId xmlns="" xmlns:a16="http://schemas.microsoft.com/office/drawing/2014/main" id="{8576AF4A-5F10-9E86-FCC2-ABC945B4C297}"/>
              </a:ext>
            </a:extLst>
          </p:cNvPr>
          <p:cNvSpPr txBox="1"/>
          <p:nvPr/>
        </p:nvSpPr>
        <p:spPr>
          <a:xfrm>
            <a:off x="992777" y="5107577"/>
            <a:ext cx="9930437" cy="1477328"/>
          </a:xfrm>
          <a:prstGeom prst="rect">
            <a:avLst/>
          </a:prstGeom>
          <a:noFill/>
        </p:spPr>
        <p:txBody>
          <a:bodyPr wrap="square" rtlCol="0">
            <a:spAutoFit/>
          </a:bodyPr>
          <a:lstStyle/>
          <a:p>
            <a:r>
              <a:rPr lang="en-IN" sz="2400" dirty="0">
                <a:latin typeface="Times New Roman" pitchFamily="18" charset="0"/>
                <a:cs typeface="Times New Roman" pitchFamily="18" charset="0"/>
              </a:rPr>
              <a:t>This graph gives information of accidents in the year 2021</a:t>
            </a:r>
          </a:p>
          <a:p>
            <a:r>
              <a:rPr lang="en-IN" sz="2400" dirty="0">
                <a:latin typeface="Times New Roman" pitchFamily="18" charset="0"/>
                <a:cs typeface="Times New Roman" pitchFamily="18" charset="0"/>
              </a:rPr>
              <a:t>This tells us that usually, the number of the accident is going up by the end </a:t>
            </a:r>
          </a:p>
          <a:p>
            <a:r>
              <a:rPr lang="en-IN" sz="2400" dirty="0">
                <a:latin typeface="Times New Roman" pitchFamily="18" charset="0"/>
                <a:cs typeface="Times New Roman" pitchFamily="18" charset="0"/>
              </a:rPr>
              <a:t>of the year.</a:t>
            </a:r>
          </a:p>
          <a:p>
            <a:endParaRPr lang="en-IN" dirty="0"/>
          </a:p>
        </p:txBody>
      </p:sp>
    </p:spTree>
    <p:extLst>
      <p:ext uri="{BB962C8B-B14F-4D97-AF65-F5344CB8AC3E}">
        <p14:creationId xmlns="" xmlns:p14="http://schemas.microsoft.com/office/powerpoint/2010/main" val="89313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717509-565E-682E-B598-9FFAED55E487}"/>
              </a:ext>
            </a:extLst>
          </p:cNvPr>
          <p:cNvSpPr>
            <a:spLocks noGrp="1"/>
          </p:cNvSpPr>
          <p:nvPr>
            <p:ph type="title"/>
          </p:nvPr>
        </p:nvSpPr>
        <p:spPr>
          <a:xfrm>
            <a:off x="2855257" y="624110"/>
            <a:ext cx="8649355" cy="322668"/>
          </a:xfrm>
        </p:spPr>
        <p:txBody>
          <a:bodyPr>
            <a:normAutofit fontScale="90000"/>
          </a:bodyPr>
          <a:lstStyle/>
          <a:p>
            <a:r>
              <a:rPr lang="en-US" dirty="0"/>
              <a:t>    </a:t>
            </a:r>
          </a:p>
        </p:txBody>
      </p:sp>
      <p:sp>
        <p:nvSpPr>
          <p:cNvPr id="3" name="Content Placeholder 2">
            <a:extLst>
              <a:ext uri="{FF2B5EF4-FFF2-40B4-BE49-F238E27FC236}">
                <a16:creationId xmlns="" xmlns:a16="http://schemas.microsoft.com/office/drawing/2014/main" id="{74AFF776-0CCD-6D53-0E92-C64D0604D99A}"/>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 xmlns:a16="http://schemas.microsoft.com/office/drawing/2014/main" id="{1BCE8AB6-1877-5742-7D94-D19C44C1BC0C}"/>
              </a:ext>
            </a:extLst>
          </p:cNvPr>
          <p:cNvPicPr>
            <a:picLocks noChangeAspect="1"/>
          </p:cNvPicPr>
          <p:nvPr/>
        </p:nvPicPr>
        <p:blipFill>
          <a:blip r:embed="rId2"/>
          <a:stretch>
            <a:fillRect/>
          </a:stretch>
        </p:blipFill>
        <p:spPr>
          <a:xfrm>
            <a:off x="2855257" y="1385237"/>
            <a:ext cx="7234519" cy="3777622"/>
          </a:xfrm>
          <a:prstGeom prst="rect">
            <a:avLst/>
          </a:prstGeom>
        </p:spPr>
      </p:pic>
      <p:sp>
        <p:nvSpPr>
          <p:cNvPr id="11" name="TextBox 10">
            <a:extLst>
              <a:ext uri="{FF2B5EF4-FFF2-40B4-BE49-F238E27FC236}">
                <a16:creationId xmlns="" xmlns:a16="http://schemas.microsoft.com/office/drawing/2014/main" id="{59D786EF-4400-481D-9068-F31784528ECE}"/>
              </a:ext>
            </a:extLst>
          </p:cNvPr>
          <p:cNvSpPr txBox="1"/>
          <p:nvPr/>
        </p:nvSpPr>
        <p:spPr>
          <a:xfrm>
            <a:off x="5074024" y="6445624"/>
            <a:ext cx="5015752"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 xmlns:a16="http://schemas.microsoft.com/office/drawing/2014/main" id="{FB0E2BA5-B92A-E8E6-3D01-D362104E81B7}"/>
              </a:ext>
            </a:extLst>
          </p:cNvPr>
          <p:cNvSpPr txBox="1"/>
          <p:nvPr/>
        </p:nvSpPr>
        <p:spPr>
          <a:xfrm>
            <a:off x="2116183" y="5277395"/>
            <a:ext cx="8660674" cy="1213392"/>
          </a:xfrm>
          <a:prstGeom prst="rect">
            <a:avLst/>
          </a:prstGeom>
          <a:noFill/>
        </p:spPr>
        <p:txBody>
          <a:bodyPr wrap="square" rtlCol="0">
            <a:spAutoFit/>
          </a:bodyPr>
          <a:lstStyle/>
          <a:p>
            <a:r>
              <a:rPr lang="en-US" sz="2400" dirty="0">
                <a:latin typeface="Times New Roman" pitchFamily="18" charset="0"/>
                <a:cs typeface="Times New Roman" pitchFamily="18" charset="0"/>
              </a:rPr>
              <a:t>This graph gives more detailed information about the month of November which has the highest number of accidents. it gives information about the accidents happening weekly.</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5591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22DB7-28C7-D972-4B1B-8EF129599CFD}"/>
              </a:ext>
            </a:extLst>
          </p:cNvPr>
          <p:cNvSpPr>
            <a:spLocks noGrp="1"/>
          </p:cNvSpPr>
          <p:nvPr>
            <p:ph type="title"/>
          </p:nvPr>
        </p:nvSpPr>
        <p:spPr/>
        <p:txBody>
          <a:bodyPr/>
          <a:lstStyle/>
          <a:p>
            <a:r>
              <a:rPr lang="en-US" dirty="0"/>
              <a:t>  </a:t>
            </a:r>
          </a:p>
        </p:txBody>
      </p:sp>
      <p:pic>
        <p:nvPicPr>
          <p:cNvPr id="8" name="Content Placeholder 7">
            <a:extLst>
              <a:ext uri="{FF2B5EF4-FFF2-40B4-BE49-F238E27FC236}">
                <a16:creationId xmlns="" xmlns:a16="http://schemas.microsoft.com/office/drawing/2014/main" id="{9A2C8062-5BAA-EBA4-B5C0-4429C6A1ADA2}"/>
              </a:ext>
            </a:extLst>
          </p:cNvPr>
          <p:cNvPicPr>
            <a:picLocks noGrp="1" noChangeAspect="1"/>
          </p:cNvPicPr>
          <p:nvPr>
            <p:ph idx="1"/>
          </p:nvPr>
        </p:nvPicPr>
        <p:blipFill>
          <a:blip r:embed="rId2"/>
          <a:stretch>
            <a:fillRect/>
          </a:stretch>
        </p:blipFill>
        <p:spPr>
          <a:xfrm>
            <a:off x="2625635" y="810547"/>
            <a:ext cx="5619286" cy="4728104"/>
          </a:xfrm>
          <a:prstGeom prst="rect">
            <a:avLst/>
          </a:prstGeom>
        </p:spPr>
      </p:pic>
      <p:sp>
        <p:nvSpPr>
          <p:cNvPr id="10" name="TextBox 9">
            <a:extLst>
              <a:ext uri="{FF2B5EF4-FFF2-40B4-BE49-F238E27FC236}">
                <a16:creationId xmlns="" xmlns:a16="http://schemas.microsoft.com/office/drawing/2014/main" id="{B32EF492-9513-FC0F-AD03-E5A7E60EA0A2}"/>
              </a:ext>
            </a:extLst>
          </p:cNvPr>
          <p:cNvSpPr txBox="1"/>
          <p:nvPr/>
        </p:nvSpPr>
        <p:spPr>
          <a:xfrm>
            <a:off x="1854926" y="5408024"/>
            <a:ext cx="9457508" cy="1200329"/>
          </a:xfrm>
          <a:prstGeom prst="rect">
            <a:avLst/>
          </a:prstGeom>
          <a:noFill/>
        </p:spPr>
        <p:txBody>
          <a:bodyPr wrap="square" rtlCol="0">
            <a:spAutoFit/>
          </a:bodyPr>
          <a:lstStyle/>
          <a:p>
            <a:r>
              <a:rPr lang="en-US" sz="2400" dirty="0">
                <a:latin typeface="Times New Roman" pitchFamily="18" charset="0"/>
                <a:cs typeface="Times New Roman" pitchFamily="18" charset="0"/>
              </a:rPr>
              <a:t>This graph gives detailed information about the accidents by year and by month. This give the information that accidents are increasing by year because of the increase in vehicles.</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39832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1366</TotalTime>
  <Words>967</Words>
  <Application>Microsoft Office PowerPoint</Application>
  <PresentationFormat>Custom</PresentationFormat>
  <Paragraphs>133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US Accident Prediction</vt:lpstr>
      <vt:lpstr>Problem Overview</vt:lpstr>
      <vt:lpstr>About the Dataset</vt:lpstr>
      <vt:lpstr>Cleaning Process I</vt:lpstr>
      <vt:lpstr>Cleaning Process II</vt:lpstr>
      <vt:lpstr>Beginning of Analysis Charts</vt:lpstr>
      <vt:lpstr>Chart</vt:lpstr>
      <vt:lpstr>    </vt:lpstr>
      <vt:lpstr>  </vt:lpstr>
      <vt:lpstr>      </vt:lpstr>
      <vt:lpstr>     </vt:lpstr>
      <vt:lpstr>     </vt:lpstr>
      <vt:lpstr>Slide 13</vt:lpstr>
      <vt:lpstr>Slide 14</vt:lpstr>
      <vt:lpstr>Slide 15</vt:lpstr>
      <vt:lpstr>T Tests</vt:lpstr>
      <vt:lpstr>Linear Model</vt:lpstr>
      <vt:lpstr>Gradient Boosting Model</vt:lpstr>
      <vt:lpstr>Gradient Boosting Outcome</vt:lpstr>
      <vt:lpstr>Random Forest</vt:lpstr>
      <vt:lpstr>Random Forest OutCome</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Wholey</dc:creator>
  <cp:lastModifiedBy>DELL</cp:lastModifiedBy>
  <cp:revision>76</cp:revision>
  <dcterms:created xsi:type="dcterms:W3CDTF">2022-11-11T00:09:54Z</dcterms:created>
  <dcterms:modified xsi:type="dcterms:W3CDTF">2023-05-03T18:19:06Z</dcterms:modified>
</cp:coreProperties>
</file>