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9" r:id="rId4"/>
    <p:sldId id="260" r:id="rId5"/>
    <p:sldId id="261" r:id="rId6"/>
    <p:sldId id="264" r:id="rId7"/>
    <p:sldId id="262" r:id="rId8"/>
    <p:sldId id="265" r:id="rId9"/>
    <p:sldId id="266" r:id="rId10"/>
    <p:sldId id="267" r:id="rId11"/>
    <p:sldId id="268" r:id="rId12"/>
    <p:sldId id="271" r:id="rId13"/>
    <p:sldId id="270" r:id="rId14"/>
    <p:sldId id="269" r:id="rId15"/>
    <p:sldId id="272" r:id="rId16"/>
    <p:sldId id="273" r:id="rId17"/>
    <p:sldId id="263" r:id="rId18"/>
    <p:sldId id="274"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1362" autoAdjust="0"/>
  </p:normalViewPr>
  <p:slideViewPr>
    <p:cSldViewPr snapToGrid="0">
      <p:cViewPr varScale="1">
        <p:scale>
          <a:sx n="52" d="100"/>
          <a:sy n="52" d="100"/>
        </p:scale>
        <p:origin x="84" y="11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12F4F-ABC9-45D3-9407-B5361DAE0FE9}"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940BE-BE1A-40E1-8D46-1980CFCCC439}" type="slidenum">
              <a:rPr lang="en-US" smtClean="0"/>
              <a:t>‹#›</a:t>
            </a:fld>
            <a:endParaRPr lang="en-US"/>
          </a:p>
        </p:txBody>
      </p:sp>
    </p:spTree>
    <p:extLst>
      <p:ext uri="{BB962C8B-B14F-4D97-AF65-F5344CB8AC3E}">
        <p14:creationId xmlns:p14="http://schemas.microsoft.com/office/powerpoint/2010/main" val="201288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[Fixed Format]</a:t>
            </a:r>
          </a:p>
          <a:p>
            <a:r>
              <a:rPr lang="en-US" dirty="0"/>
              <a:t>Just change the EVENT and DATE</a:t>
            </a:r>
          </a:p>
        </p:txBody>
      </p:sp>
      <p:sp>
        <p:nvSpPr>
          <p:cNvPr id="4" name="Slide Number Placeholder 3"/>
          <p:cNvSpPr>
            <a:spLocks noGrp="1"/>
          </p:cNvSpPr>
          <p:nvPr>
            <p:ph type="sldNum" sz="quarter" idx="5"/>
          </p:nvPr>
        </p:nvSpPr>
        <p:spPr/>
        <p:txBody>
          <a:bodyPr/>
          <a:lstStyle/>
          <a:p>
            <a:fld id="{585940BE-BE1A-40E1-8D46-1980CFCCC439}" type="slidenum">
              <a:rPr lang="en-US" smtClean="0"/>
              <a:t>1</a:t>
            </a:fld>
            <a:endParaRPr lang="en-US"/>
          </a:p>
        </p:txBody>
      </p:sp>
    </p:spTree>
    <p:extLst>
      <p:ext uri="{BB962C8B-B14F-4D97-AF65-F5344CB8AC3E}">
        <p14:creationId xmlns:p14="http://schemas.microsoft.com/office/powerpoint/2010/main" val="158125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Slides [Flexible Format] [Format in Similar Manner]</a:t>
            </a:r>
          </a:p>
        </p:txBody>
      </p:sp>
      <p:sp>
        <p:nvSpPr>
          <p:cNvPr id="4" name="Slide Number Placeholder 3"/>
          <p:cNvSpPr>
            <a:spLocks noGrp="1"/>
          </p:cNvSpPr>
          <p:nvPr>
            <p:ph type="sldNum" sz="quarter" idx="5"/>
          </p:nvPr>
        </p:nvSpPr>
        <p:spPr/>
        <p:txBody>
          <a:bodyPr/>
          <a:lstStyle/>
          <a:p>
            <a:fld id="{585940BE-BE1A-40E1-8D46-1980CFCCC439}" type="slidenum">
              <a:rPr lang="en-US" smtClean="0"/>
              <a:t>2</a:t>
            </a:fld>
            <a:endParaRPr lang="en-US"/>
          </a:p>
        </p:txBody>
      </p:sp>
    </p:spTree>
    <p:extLst>
      <p:ext uri="{BB962C8B-B14F-4D97-AF65-F5344CB8AC3E}">
        <p14:creationId xmlns:p14="http://schemas.microsoft.com/office/powerpoint/2010/main" val="68829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Slide [Fixed Format]</a:t>
            </a:r>
          </a:p>
        </p:txBody>
      </p:sp>
      <p:sp>
        <p:nvSpPr>
          <p:cNvPr id="4" name="Slide Number Placeholder 3"/>
          <p:cNvSpPr>
            <a:spLocks noGrp="1"/>
          </p:cNvSpPr>
          <p:nvPr>
            <p:ph type="sldNum" sz="quarter" idx="5"/>
          </p:nvPr>
        </p:nvSpPr>
        <p:spPr/>
        <p:txBody>
          <a:bodyPr/>
          <a:lstStyle/>
          <a:p>
            <a:fld id="{585940BE-BE1A-40E1-8D46-1980CFCCC439}" type="slidenum">
              <a:rPr lang="en-US" smtClean="0"/>
              <a:t>19</a:t>
            </a:fld>
            <a:endParaRPr lang="en-US"/>
          </a:p>
        </p:txBody>
      </p:sp>
    </p:spTree>
    <p:extLst>
      <p:ext uri="{BB962C8B-B14F-4D97-AF65-F5344CB8AC3E}">
        <p14:creationId xmlns:p14="http://schemas.microsoft.com/office/powerpoint/2010/main" val="1308328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32" name="Picture 8" descr="ECE Study Materials and Projects, eBooks, Campus Preparations">
            <a:extLst>
              <a:ext uri="{FF2B5EF4-FFF2-40B4-BE49-F238E27FC236}">
                <a16:creationId xmlns:a16="http://schemas.microsoft.com/office/drawing/2014/main" id="{735AE210-38D9-60B9-26C7-91D8013C76E1}"/>
              </a:ext>
            </a:extLst>
          </p:cNvPr>
          <p:cNvPicPr>
            <a:picLocks noChangeAspect="1" noChangeArrowheads="1"/>
          </p:cNvPicPr>
          <p:nvPr userDrawn="1"/>
        </p:nvPicPr>
        <p:blipFill>
          <a:blip r:embed="rId2">
            <a:alphaModFix amt="7000"/>
            <a:extLst>
              <a:ext uri="{BEBA8EAE-BF5A-486C-A8C5-ECC9F3942E4B}">
                <a14:imgProps xmlns:a14="http://schemas.microsoft.com/office/drawing/2010/main">
                  <a14:imgLayer r:embed="rId3">
                    <a14:imgEffect>
                      <a14:brightnessContrast bright="50000" contrast="-55000"/>
                    </a14:imgEffect>
                  </a14:imgLayer>
                </a14:imgProps>
              </a:ext>
              <a:ext uri="{28A0092B-C50C-407E-A947-70E740481C1C}">
                <a14:useLocalDpi xmlns:a14="http://schemas.microsoft.com/office/drawing/2010/main" val="0"/>
              </a:ext>
            </a:extLst>
          </a:blip>
          <a:srcRect/>
          <a:stretch>
            <a:fillRect/>
          </a:stretch>
        </p:blipFill>
        <p:spPr bwMode="auto">
          <a:xfrm>
            <a:off x="4053421" y="1"/>
            <a:ext cx="813857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EE868-06D0-D260-5C64-B5F2F7E36158}"/>
              </a:ext>
            </a:extLst>
          </p:cNvPr>
          <p:cNvSpPr>
            <a:spLocks noGrp="1"/>
          </p:cNvSpPr>
          <p:nvPr>
            <p:ph type="ctrTitle"/>
          </p:nvPr>
        </p:nvSpPr>
        <p:spPr>
          <a:xfrm>
            <a:off x="4215160" y="1303920"/>
            <a:ext cx="7750098" cy="2387600"/>
          </a:xfrm>
        </p:spPr>
        <p:txBody>
          <a:bodyPr anchor="b"/>
          <a:lstStyle>
            <a:lvl1pPr algn="ctr">
              <a:defRPr sz="6000">
                <a:solidFill>
                  <a:schemeClr val="tx1">
                    <a:lumMod val="75000"/>
                    <a:lumOff val="2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22422906-9C61-7E2C-CB56-190D6BE12DEB}"/>
              </a:ext>
            </a:extLst>
          </p:cNvPr>
          <p:cNvSpPr>
            <a:spLocks noGrp="1"/>
          </p:cNvSpPr>
          <p:nvPr>
            <p:ph type="subTitle" idx="1"/>
          </p:nvPr>
        </p:nvSpPr>
        <p:spPr>
          <a:xfrm>
            <a:off x="4215160" y="3602038"/>
            <a:ext cx="7750098"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C5970A9-DC76-18D1-0B37-9630C77930B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04E0870-9056-5048-B300-5D39D25DD624}"/>
              </a:ext>
            </a:extLst>
          </p:cNvPr>
          <p:cNvSpPr>
            <a:spLocks noGrp="1"/>
          </p:cNvSpPr>
          <p:nvPr>
            <p:ph type="ftr" sz="quarter" idx="11"/>
          </p:nvPr>
        </p:nvSpPr>
        <p:spPr/>
        <p:txBody>
          <a:bodyPr/>
          <a:lstStyle/>
          <a:p>
            <a:r>
              <a:rPr lang="en-US"/>
              <a:t>Heart Disease Prediction by Aavash Shrestha</a:t>
            </a:r>
          </a:p>
        </p:txBody>
      </p:sp>
      <p:sp>
        <p:nvSpPr>
          <p:cNvPr id="6" name="Slide Number Placeholder 5">
            <a:extLst>
              <a:ext uri="{FF2B5EF4-FFF2-40B4-BE49-F238E27FC236}">
                <a16:creationId xmlns:a16="http://schemas.microsoft.com/office/drawing/2014/main" id="{0D83F4CF-E7DE-7D73-4151-8A9E5177D58C}"/>
              </a:ext>
            </a:extLst>
          </p:cNvPr>
          <p:cNvSpPr>
            <a:spLocks noGrp="1"/>
          </p:cNvSpPr>
          <p:nvPr>
            <p:ph type="sldNum" sz="quarter" idx="12"/>
          </p:nvPr>
        </p:nvSpPr>
        <p:spPr/>
        <p:txBody>
          <a:bodyPr/>
          <a:lstStyle/>
          <a:p>
            <a:fld id="{147ECBFD-5DA0-4281-82B6-5052E3B97CD0}" type="slidenum">
              <a:rPr lang="en-US" smtClean="0"/>
              <a:t>‹#›</a:t>
            </a:fld>
            <a:endParaRPr lang="en-US"/>
          </a:p>
        </p:txBody>
      </p:sp>
      <p:sp>
        <p:nvSpPr>
          <p:cNvPr id="7" name="Rectangle 6">
            <a:extLst>
              <a:ext uri="{FF2B5EF4-FFF2-40B4-BE49-F238E27FC236}">
                <a16:creationId xmlns:a16="http://schemas.microsoft.com/office/drawing/2014/main" id="{FC1C94C5-79E2-EA56-9452-A69460777CED}"/>
              </a:ext>
            </a:extLst>
          </p:cNvPr>
          <p:cNvSpPr/>
          <p:nvPr userDrawn="1"/>
        </p:nvSpPr>
        <p:spPr>
          <a:xfrm>
            <a:off x="4231" y="0"/>
            <a:ext cx="4038600" cy="6858000"/>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E16B03-CE2A-88C1-E943-EE3954AB8432}"/>
              </a:ext>
            </a:extLst>
          </p:cNvPr>
          <p:cNvSpPr txBox="1"/>
          <p:nvPr userDrawn="1"/>
        </p:nvSpPr>
        <p:spPr>
          <a:xfrm>
            <a:off x="4231" y="0"/>
            <a:ext cx="4038600" cy="6494085"/>
          </a:xfrm>
          <a:prstGeom prst="rect">
            <a:avLst/>
          </a:prstGeom>
          <a:noFill/>
        </p:spPr>
        <p:txBody>
          <a:bodyPr wrap="square" rtlCol="0">
            <a:spAutoFit/>
          </a:bodyPr>
          <a:lstStyle/>
          <a:p>
            <a:pPr algn="ctr"/>
            <a:endParaRPr lang="en-US" sz="2800" b="1" dirty="0">
              <a:solidFill>
                <a:srgbClr val="FFC000"/>
              </a:solidFill>
              <a:latin typeface="+mn-lt"/>
              <a:cs typeface="Arial" panose="020B0604020202020204" pitchFamily="34" charset="0"/>
            </a:endParaRPr>
          </a:p>
          <a:p>
            <a:pPr algn="ctr"/>
            <a:r>
              <a:rPr lang="en-US" sz="2800" b="1" dirty="0">
                <a:solidFill>
                  <a:srgbClr val="FFC000"/>
                </a:solidFill>
                <a:latin typeface="+mn-lt"/>
                <a:cs typeface="Arial" panose="020B0604020202020204" pitchFamily="34" charset="0"/>
              </a:rPr>
              <a:t>Kathmandu University</a:t>
            </a: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r>
              <a:rPr lang="en-US" sz="1800" dirty="0">
                <a:solidFill>
                  <a:srgbClr val="FFC000"/>
                </a:solidFill>
              </a:rPr>
              <a:t>Department </a:t>
            </a:r>
          </a:p>
          <a:p>
            <a:pPr algn="ctr"/>
            <a:r>
              <a:rPr lang="en-US" sz="1800" dirty="0">
                <a:solidFill>
                  <a:srgbClr val="FFC000"/>
                </a:solidFill>
              </a:rPr>
              <a:t>of </a:t>
            </a:r>
          </a:p>
          <a:p>
            <a:pPr algn="ctr"/>
            <a:r>
              <a:rPr lang="en-US" sz="1800" dirty="0">
                <a:solidFill>
                  <a:srgbClr val="FFC000"/>
                </a:solidFill>
              </a:rPr>
              <a:t>Electrical and Electronics Engineering</a:t>
            </a:r>
          </a:p>
          <a:p>
            <a:pPr algn="ctr"/>
            <a:endParaRPr lang="en-US" sz="1400" dirty="0">
              <a:solidFill>
                <a:srgbClr val="FFC000"/>
              </a:solidFill>
            </a:endParaRPr>
          </a:p>
          <a:p>
            <a:pPr algn="ctr"/>
            <a:endParaRPr lang="en-US" sz="1600" dirty="0">
              <a:solidFill>
                <a:srgbClr val="FFC000"/>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p:txBody>
      </p:sp>
      <p:pic>
        <p:nvPicPr>
          <p:cNvPr id="11" name="Picture 10" descr="A logo with a triangle in center&#10;&#10;Description automatically generated">
            <a:extLst>
              <a:ext uri="{FF2B5EF4-FFF2-40B4-BE49-F238E27FC236}">
                <a16:creationId xmlns:a16="http://schemas.microsoft.com/office/drawing/2014/main" id="{887A5CF4-799F-1D8B-D995-FA8C9BF2A9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3365" y="1303920"/>
            <a:ext cx="1820333" cy="1820333"/>
          </a:xfrm>
          <a:prstGeom prst="rect">
            <a:avLst/>
          </a:prstGeom>
        </p:spPr>
      </p:pic>
      <p:pic>
        <p:nvPicPr>
          <p:cNvPr id="1036" name="Picture 12" descr="power transmission tower power transmission tower against blue sky at dusk electrical grid stock pictures, royalty-free photos &amp; images">
            <a:extLst>
              <a:ext uri="{FF2B5EF4-FFF2-40B4-BE49-F238E27FC236}">
                <a16:creationId xmlns:a16="http://schemas.microsoft.com/office/drawing/2014/main" id="{5202B10C-ADC6-944C-E84F-1D5F4A77A4D5}"/>
              </a:ext>
            </a:extLst>
          </p:cNvPr>
          <p:cNvPicPr>
            <a:picLocks noChangeAspect="1" noChangeArrowheads="1"/>
          </p:cNvPicPr>
          <p:nvPr userDrawn="1"/>
        </p:nvPicPr>
        <p:blipFill>
          <a:blip r:embed="rId5">
            <a:alphaModFix amt="5000"/>
            <a:extLst>
              <a:ext uri="{BEBA8EAE-BF5A-486C-A8C5-ECC9F3942E4B}">
                <a14:imgProps xmlns:a14="http://schemas.microsoft.com/office/drawing/2010/main">
                  <a14:imgLayer r:embed="rId6">
                    <a14:imgEffect>
                      <a14:brightnessContrast bright="35000" contrast="-31000"/>
                    </a14:imgEffect>
                  </a14:imgLayer>
                </a14:imgProps>
              </a:ext>
              <a:ext uri="{28A0092B-C50C-407E-A947-70E740481C1C}">
                <a14:useLocalDpi xmlns:a14="http://schemas.microsoft.com/office/drawing/2010/main" val="0"/>
              </a:ext>
            </a:extLst>
          </a:blip>
          <a:srcRect/>
          <a:stretch>
            <a:fillRect/>
          </a:stretch>
        </p:blipFill>
        <p:spPr bwMode="auto">
          <a:xfrm>
            <a:off x="4049190" y="1"/>
            <a:ext cx="8138579" cy="686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1905-082A-0DED-DC6D-A7DAF78C3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AB9C9-FCDB-CCD5-3443-4A3216EC8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D6837-FA65-C1E9-64BE-7E58CCA30E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11A6C49-EBEE-C3A1-E017-E8C96E163746}"/>
              </a:ext>
            </a:extLst>
          </p:cNvPr>
          <p:cNvSpPr>
            <a:spLocks noGrp="1"/>
          </p:cNvSpPr>
          <p:nvPr>
            <p:ph type="ftr" sz="quarter" idx="11"/>
          </p:nvPr>
        </p:nvSpPr>
        <p:spPr/>
        <p:txBody>
          <a:bodyPr/>
          <a:lstStyle/>
          <a:p>
            <a:r>
              <a:rPr lang="en-US"/>
              <a:t>Heart Disease Prediction by Aavash Shrestha</a:t>
            </a:r>
          </a:p>
        </p:txBody>
      </p:sp>
      <p:sp>
        <p:nvSpPr>
          <p:cNvPr id="6" name="Slide Number Placeholder 5">
            <a:extLst>
              <a:ext uri="{FF2B5EF4-FFF2-40B4-BE49-F238E27FC236}">
                <a16:creationId xmlns:a16="http://schemas.microsoft.com/office/drawing/2014/main" id="{9EF2DCE8-948D-CC54-D7FE-1126EE8A5251}"/>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267579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4ED0-B0F0-2DFC-C68F-E50B442F69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063E2-AD59-C378-D8B0-3C98C40965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451CC-3E7F-26A2-AFD8-D52249658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3AA45E9-5BDE-BB2B-442B-A9311DC3F2BA}"/>
              </a:ext>
            </a:extLst>
          </p:cNvPr>
          <p:cNvSpPr>
            <a:spLocks noGrp="1"/>
          </p:cNvSpPr>
          <p:nvPr>
            <p:ph type="ftr" sz="quarter" idx="11"/>
          </p:nvPr>
        </p:nvSpPr>
        <p:spPr/>
        <p:txBody>
          <a:bodyPr/>
          <a:lstStyle/>
          <a:p>
            <a:r>
              <a:rPr lang="en-US"/>
              <a:t>Heart Disease Prediction by Aavash Shrestha</a:t>
            </a:r>
          </a:p>
        </p:txBody>
      </p:sp>
      <p:sp>
        <p:nvSpPr>
          <p:cNvPr id="6" name="Slide Number Placeholder 5">
            <a:extLst>
              <a:ext uri="{FF2B5EF4-FFF2-40B4-BE49-F238E27FC236}">
                <a16:creationId xmlns:a16="http://schemas.microsoft.com/office/drawing/2014/main" id="{57C161BA-283A-B095-4EF3-2EF0E1CCD72D}"/>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214382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058B1-E788-0527-0716-0F020DE0F4D5}"/>
              </a:ext>
            </a:extLst>
          </p:cNvPr>
          <p:cNvSpPr>
            <a:spLocks noGrp="1"/>
          </p:cNvSpPr>
          <p:nvPr>
            <p:ph idx="1"/>
          </p:nvPr>
        </p:nvSpPr>
        <p:spPr>
          <a:xfrm>
            <a:off x="838200" y="879894"/>
            <a:ext cx="10515600" cy="5297069"/>
          </a:xfrm>
        </p:spPr>
        <p:txBody>
          <a:bodyPr>
            <a:normAutofit/>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117E376E-9502-0220-BFBB-92E35780FA41}"/>
              </a:ext>
            </a:extLst>
          </p:cNvPr>
          <p:cNvSpPr/>
          <p:nvPr userDrawn="1"/>
        </p:nvSpPr>
        <p:spPr>
          <a:xfrm>
            <a:off x="0" y="-1"/>
            <a:ext cx="12192000" cy="51408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73182D-B031-C501-9830-F81B47AE25D0}"/>
              </a:ext>
            </a:extLst>
          </p:cNvPr>
          <p:cNvSpPr/>
          <p:nvPr userDrawn="1"/>
        </p:nvSpPr>
        <p:spPr>
          <a:xfrm>
            <a:off x="0" y="6542773"/>
            <a:ext cx="12192000" cy="315227"/>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F7E7C-D716-E2C8-4B60-44E27E3E2B5A}"/>
              </a:ext>
            </a:extLst>
          </p:cNvPr>
          <p:cNvSpPr>
            <a:spLocks noGrp="1"/>
          </p:cNvSpPr>
          <p:nvPr>
            <p:ph type="title"/>
          </p:nvPr>
        </p:nvSpPr>
        <p:spPr>
          <a:xfrm>
            <a:off x="648419" y="69819"/>
            <a:ext cx="10515600" cy="444265"/>
          </a:xfrm>
        </p:spPr>
        <p:txBody>
          <a:bodyPr>
            <a:noAutofit/>
          </a:bodyPr>
          <a:lstStyle>
            <a:lvl1pPr>
              <a:defRPr sz="3600">
                <a:solidFill>
                  <a:srgbClr val="CC9900"/>
                </a:solidFill>
              </a:defRPr>
            </a:lvl1pPr>
          </a:lstStyle>
          <a:p>
            <a:r>
              <a:rPr lang="en-US" dirty="0"/>
              <a:t>Click to edit Master title style</a:t>
            </a:r>
          </a:p>
        </p:txBody>
      </p:sp>
      <p:pic>
        <p:nvPicPr>
          <p:cNvPr id="13" name="Picture 12" descr="A logo with a triangle in center&#10;&#10;Description automatically generated">
            <a:extLst>
              <a:ext uri="{FF2B5EF4-FFF2-40B4-BE49-F238E27FC236}">
                <a16:creationId xmlns:a16="http://schemas.microsoft.com/office/drawing/2014/main" id="{136CCF0E-F5A3-CDA0-8722-2A7AF14430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38472" y="32442"/>
            <a:ext cx="481642" cy="481642"/>
          </a:xfrm>
          <a:prstGeom prst="rect">
            <a:avLst/>
          </a:prstGeom>
        </p:spPr>
      </p:pic>
      <p:sp>
        <p:nvSpPr>
          <p:cNvPr id="6" name="Slide Number Placeholder 5">
            <a:extLst>
              <a:ext uri="{FF2B5EF4-FFF2-40B4-BE49-F238E27FC236}">
                <a16:creationId xmlns:a16="http://schemas.microsoft.com/office/drawing/2014/main" id="{BC536E35-B2FF-A07E-A83B-6FAEEFCFD958}"/>
              </a:ext>
            </a:extLst>
          </p:cNvPr>
          <p:cNvSpPr>
            <a:spLocks noGrp="1"/>
          </p:cNvSpPr>
          <p:nvPr>
            <p:ph type="sldNum" sz="quarter" idx="12"/>
          </p:nvPr>
        </p:nvSpPr>
        <p:spPr>
          <a:xfrm>
            <a:off x="9376914" y="6517823"/>
            <a:ext cx="2743200" cy="365125"/>
          </a:xfrm>
        </p:spPr>
        <p:txBody>
          <a:bodyPr/>
          <a:lstStyle>
            <a:lvl1pPr>
              <a:defRPr>
                <a:solidFill>
                  <a:schemeClr val="bg1"/>
                </a:solidFill>
              </a:defRPr>
            </a:lvl1pPr>
          </a:lstStyle>
          <a:p>
            <a:r>
              <a:rPr lang="en-US" dirty="0"/>
              <a:t>Slide </a:t>
            </a:r>
            <a:fld id="{147ECBFD-5DA0-4281-82B6-5052E3B97CD0}" type="slidenum">
              <a:rPr lang="en-US" smtClean="0"/>
              <a:pPr/>
              <a:t>‹#›</a:t>
            </a:fld>
            <a:endParaRPr lang="en-US" dirty="0"/>
          </a:p>
        </p:txBody>
      </p:sp>
      <p:sp>
        <p:nvSpPr>
          <p:cNvPr id="5" name="Footer Placeholder 4">
            <a:extLst>
              <a:ext uri="{FF2B5EF4-FFF2-40B4-BE49-F238E27FC236}">
                <a16:creationId xmlns:a16="http://schemas.microsoft.com/office/drawing/2014/main" id="{8B7CF476-C9B7-8B4C-C1E2-D3FC7A460DAA}"/>
              </a:ext>
            </a:extLst>
          </p:cNvPr>
          <p:cNvSpPr>
            <a:spLocks noGrp="1"/>
          </p:cNvSpPr>
          <p:nvPr>
            <p:ph type="ftr" sz="quarter" idx="14"/>
          </p:nvPr>
        </p:nvSpPr>
        <p:spPr>
          <a:xfrm>
            <a:off x="71886" y="6492875"/>
            <a:ext cx="9141125" cy="365125"/>
          </a:xfrm>
        </p:spPr>
        <p:txBody>
          <a:bodyPr/>
          <a:lstStyle>
            <a:lvl1pPr algn="l">
              <a:defRPr>
                <a:solidFill>
                  <a:schemeClr val="bg1"/>
                </a:solidFill>
              </a:defRPr>
            </a:lvl1pPr>
          </a:lstStyle>
          <a:p>
            <a:r>
              <a:rPr lang="en-US"/>
              <a:t>Heart Disease Prediction by Aavash Shrestha</a:t>
            </a:r>
            <a:endParaRPr lang="en-US" dirty="0"/>
          </a:p>
        </p:txBody>
      </p:sp>
    </p:spTree>
    <p:extLst>
      <p:ext uri="{BB962C8B-B14F-4D97-AF65-F5344CB8AC3E}">
        <p14:creationId xmlns:p14="http://schemas.microsoft.com/office/powerpoint/2010/main" val="31220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B0F3-F56D-7218-2B58-2FB827B80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0CA89-A6F1-1E27-530E-0B62BFA71C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2560-AE82-A0A5-39A1-35E22FE8180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2BBD7D9-D0CC-A867-E4CA-3C90B7E667BA}"/>
              </a:ext>
            </a:extLst>
          </p:cNvPr>
          <p:cNvSpPr>
            <a:spLocks noGrp="1"/>
          </p:cNvSpPr>
          <p:nvPr>
            <p:ph type="ftr" sz="quarter" idx="11"/>
          </p:nvPr>
        </p:nvSpPr>
        <p:spPr/>
        <p:txBody>
          <a:bodyPr/>
          <a:lstStyle/>
          <a:p>
            <a:r>
              <a:rPr lang="en-US"/>
              <a:t>Heart Disease Prediction by Aavash Shrestha</a:t>
            </a:r>
          </a:p>
        </p:txBody>
      </p:sp>
      <p:sp>
        <p:nvSpPr>
          <p:cNvPr id="6" name="Slide Number Placeholder 5">
            <a:extLst>
              <a:ext uri="{FF2B5EF4-FFF2-40B4-BE49-F238E27FC236}">
                <a16:creationId xmlns:a16="http://schemas.microsoft.com/office/drawing/2014/main" id="{AA2D570D-F476-18B6-81FA-B01851B87986}"/>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43237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2571-C93A-BAE9-EE90-86F7052A8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27409-857A-10D6-052C-A1CFDA3240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51CB1-D1AA-3EDB-7B54-82DEAFDAA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35A52-E4E2-C3D1-D593-C911E3E4BDC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184E6A-BF6A-95BC-081C-61E82F93E83F}"/>
              </a:ext>
            </a:extLst>
          </p:cNvPr>
          <p:cNvSpPr>
            <a:spLocks noGrp="1"/>
          </p:cNvSpPr>
          <p:nvPr>
            <p:ph type="ftr" sz="quarter" idx="11"/>
          </p:nvPr>
        </p:nvSpPr>
        <p:spPr/>
        <p:txBody>
          <a:bodyPr/>
          <a:lstStyle/>
          <a:p>
            <a:r>
              <a:rPr lang="en-US"/>
              <a:t>Heart Disease Prediction by Aavash Shrestha</a:t>
            </a:r>
          </a:p>
        </p:txBody>
      </p:sp>
      <p:sp>
        <p:nvSpPr>
          <p:cNvPr id="7" name="Slide Number Placeholder 6">
            <a:extLst>
              <a:ext uri="{FF2B5EF4-FFF2-40B4-BE49-F238E27FC236}">
                <a16:creationId xmlns:a16="http://schemas.microsoft.com/office/drawing/2014/main" id="{44519635-1F56-CA2F-EB3B-439A2E6371F4}"/>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377407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BF17-CCEC-C686-0F2B-73FB3E014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40DBD9-FA05-F069-396E-2ECDFE19D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2B44E-52A5-3421-8157-B50364297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CB33DA-0100-CEBD-E0D3-21E55AFCA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1E57A-7CDD-1B3A-4817-1BF142EB2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A3C050-09B5-92AA-351F-91E35AAF244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9105482-8F5D-58BF-4B26-AC0967CC0FC0}"/>
              </a:ext>
            </a:extLst>
          </p:cNvPr>
          <p:cNvSpPr>
            <a:spLocks noGrp="1"/>
          </p:cNvSpPr>
          <p:nvPr>
            <p:ph type="ftr" sz="quarter" idx="11"/>
          </p:nvPr>
        </p:nvSpPr>
        <p:spPr/>
        <p:txBody>
          <a:bodyPr/>
          <a:lstStyle/>
          <a:p>
            <a:r>
              <a:rPr lang="en-US"/>
              <a:t>Heart Disease Prediction by Aavash Shrestha</a:t>
            </a:r>
          </a:p>
        </p:txBody>
      </p:sp>
      <p:sp>
        <p:nvSpPr>
          <p:cNvPr id="9" name="Slide Number Placeholder 8">
            <a:extLst>
              <a:ext uri="{FF2B5EF4-FFF2-40B4-BE49-F238E27FC236}">
                <a16:creationId xmlns:a16="http://schemas.microsoft.com/office/drawing/2014/main" id="{EF44F8B4-56D4-C95B-F74F-8A545FEC1235}"/>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356786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224-0261-59A9-2F0D-8389F4AA7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8A571B-4226-9F05-B803-B9AC6005935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305BFC1-A3C3-1EB3-2E80-76079852C8D9}"/>
              </a:ext>
            </a:extLst>
          </p:cNvPr>
          <p:cNvSpPr>
            <a:spLocks noGrp="1"/>
          </p:cNvSpPr>
          <p:nvPr>
            <p:ph type="ftr" sz="quarter" idx="11"/>
          </p:nvPr>
        </p:nvSpPr>
        <p:spPr/>
        <p:txBody>
          <a:bodyPr/>
          <a:lstStyle/>
          <a:p>
            <a:r>
              <a:rPr lang="en-US"/>
              <a:t>Heart Disease Prediction by Aavash Shrestha</a:t>
            </a:r>
          </a:p>
        </p:txBody>
      </p:sp>
      <p:sp>
        <p:nvSpPr>
          <p:cNvPr id="5" name="Slide Number Placeholder 4">
            <a:extLst>
              <a:ext uri="{FF2B5EF4-FFF2-40B4-BE49-F238E27FC236}">
                <a16:creationId xmlns:a16="http://schemas.microsoft.com/office/drawing/2014/main" id="{5FD8D283-23F7-8801-C1F3-818C0F648FE2}"/>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320093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6E7B0-A2D0-F102-FEB8-D615F5CD147E}"/>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B41388C-8EB0-69C8-1979-3A10B8FFDE04}"/>
              </a:ext>
            </a:extLst>
          </p:cNvPr>
          <p:cNvSpPr>
            <a:spLocks noGrp="1"/>
          </p:cNvSpPr>
          <p:nvPr>
            <p:ph type="ftr" sz="quarter" idx="11"/>
          </p:nvPr>
        </p:nvSpPr>
        <p:spPr/>
        <p:txBody>
          <a:bodyPr/>
          <a:lstStyle/>
          <a:p>
            <a:r>
              <a:rPr lang="en-US"/>
              <a:t>Heart Disease Prediction by Aavash Shrestha</a:t>
            </a:r>
          </a:p>
        </p:txBody>
      </p:sp>
      <p:sp>
        <p:nvSpPr>
          <p:cNvPr id="4" name="Slide Number Placeholder 3">
            <a:extLst>
              <a:ext uri="{FF2B5EF4-FFF2-40B4-BE49-F238E27FC236}">
                <a16:creationId xmlns:a16="http://schemas.microsoft.com/office/drawing/2014/main" id="{93012B1C-8D72-3FC7-7205-FB6DF57EB214}"/>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118464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D39E-76E9-E185-F3AD-F6359BB7B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8DA4EB-DC38-A2A9-21F9-58D81973F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4B6E69-8AF8-BD99-315B-7E5E47FA4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EEBA1-C63C-84B4-B7FE-B703DF60896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606D36E-BDDD-CB83-4349-AE8367F4D111}"/>
              </a:ext>
            </a:extLst>
          </p:cNvPr>
          <p:cNvSpPr>
            <a:spLocks noGrp="1"/>
          </p:cNvSpPr>
          <p:nvPr>
            <p:ph type="ftr" sz="quarter" idx="11"/>
          </p:nvPr>
        </p:nvSpPr>
        <p:spPr/>
        <p:txBody>
          <a:bodyPr/>
          <a:lstStyle/>
          <a:p>
            <a:r>
              <a:rPr lang="en-US"/>
              <a:t>Heart Disease Prediction by Aavash Shrestha</a:t>
            </a:r>
          </a:p>
        </p:txBody>
      </p:sp>
      <p:sp>
        <p:nvSpPr>
          <p:cNvPr id="7" name="Slide Number Placeholder 6">
            <a:extLst>
              <a:ext uri="{FF2B5EF4-FFF2-40B4-BE49-F238E27FC236}">
                <a16:creationId xmlns:a16="http://schemas.microsoft.com/office/drawing/2014/main" id="{4FE474D1-76BC-B793-1C91-CC5081E0C454}"/>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13688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AEF4-254A-2B51-C163-090B25707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78422-74D8-DF12-E644-84499875F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B9086C-DA69-BCF2-2E6F-CED72BCC9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5C9A0-7599-AD47-4895-59587C0CD05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43F37FF-3DF6-56BF-5367-DD76D81B6529}"/>
              </a:ext>
            </a:extLst>
          </p:cNvPr>
          <p:cNvSpPr>
            <a:spLocks noGrp="1"/>
          </p:cNvSpPr>
          <p:nvPr>
            <p:ph type="ftr" sz="quarter" idx="11"/>
          </p:nvPr>
        </p:nvSpPr>
        <p:spPr/>
        <p:txBody>
          <a:bodyPr/>
          <a:lstStyle/>
          <a:p>
            <a:r>
              <a:rPr lang="en-US"/>
              <a:t>Heart Disease Prediction by Aavash Shrestha</a:t>
            </a:r>
          </a:p>
        </p:txBody>
      </p:sp>
      <p:sp>
        <p:nvSpPr>
          <p:cNvPr id="7" name="Slide Number Placeholder 6">
            <a:extLst>
              <a:ext uri="{FF2B5EF4-FFF2-40B4-BE49-F238E27FC236}">
                <a16:creationId xmlns:a16="http://schemas.microsoft.com/office/drawing/2014/main" id="{1ACA98F9-F11F-C685-C630-9D2DF2B69FC5}"/>
              </a:ext>
            </a:extLst>
          </p:cNvPr>
          <p:cNvSpPr>
            <a:spLocks noGrp="1"/>
          </p:cNvSpPr>
          <p:nvPr>
            <p:ph type="sldNum" sz="quarter" idx="12"/>
          </p:nvPr>
        </p:nvSpPr>
        <p:spPr/>
        <p:txBody>
          <a:bodyPr/>
          <a:lstStyle/>
          <a:p>
            <a:fld id="{147ECBFD-5DA0-4281-82B6-5052E3B97CD0}" type="slidenum">
              <a:rPr lang="en-US" smtClean="0"/>
              <a:t>‹#›</a:t>
            </a:fld>
            <a:endParaRPr lang="en-US"/>
          </a:p>
        </p:txBody>
      </p:sp>
    </p:spTree>
    <p:extLst>
      <p:ext uri="{BB962C8B-B14F-4D97-AF65-F5344CB8AC3E}">
        <p14:creationId xmlns:p14="http://schemas.microsoft.com/office/powerpoint/2010/main" val="132776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30C48-DD67-1E4B-9A9A-D664F125AA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EBA97-7AF1-E73B-D3F2-3D626045A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2F3CD-BD2A-5EF2-7EA3-77ED432932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5B8A3780-CDEA-90FA-9138-EE03FA438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Heart Disease Prediction by Aavash Shrestha</a:t>
            </a:r>
          </a:p>
        </p:txBody>
      </p:sp>
      <p:sp>
        <p:nvSpPr>
          <p:cNvPr id="6" name="Slide Number Placeholder 5">
            <a:extLst>
              <a:ext uri="{FF2B5EF4-FFF2-40B4-BE49-F238E27FC236}">
                <a16:creationId xmlns:a16="http://schemas.microsoft.com/office/drawing/2014/main" id="{C9DC68F4-35E7-7034-116C-DED45BCBF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7ECBFD-5DA0-4281-82B6-5052E3B97CD0}" type="slidenum">
              <a:rPr lang="en-US" smtClean="0"/>
              <a:t>‹#›</a:t>
            </a:fld>
            <a:endParaRPr lang="en-US"/>
          </a:p>
        </p:txBody>
      </p:sp>
    </p:spTree>
    <p:extLst>
      <p:ext uri="{BB962C8B-B14F-4D97-AF65-F5344CB8AC3E}">
        <p14:creationId xmlns:p14="http://schemas.microsoft.com/office/powerpoint/2010/main" val="285620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318D-BE0F-128B-AFBD-50AB8B8A5E22}"/>
              </a:ext>
            </a:extLst>
          </p:cNvPr>
          <p:cNvSpPr>
            <a:spLocks noGrp="1"/>
          </p:cNvSpPr>
          <p:nvPr>
            <p:ph type="ctrTitle"/>
          </p:nvPr>
        </p:nvSpPr>
        <p:spPr>
          <a:xfrm>
            <a:off x="3781425" y="1155011"/>
            <a:ext cx="8179150" cy="1655762"/>
          </a:xfrm>
        </p:spPr>
        <p:txBody>
          <a:bodyPr>
            <a:normAutofit fontScale="90000"/>
          </a:bodyPr>
          <a:lstStyle/>
          <a:p>
            <a:r>
              <a:rPr lang="en-US" dirty="0"/>
              <a:t>	Heart Disease Prediction</a:t>
            </a:r>
            <a:endParaRPr lang="en-US" dirty="0">
              <a:solidFill>
                <a:schemeClr val="tx1">
                  <a:lumMod val="75000"/>
                  <a:lumOff val="25000"/>
                </a:schemeClr>
              </a:solidFill>
            </a:endParaRPr>
          </a:p>
        </p:txBody>
      </p:sp>
      <p:sp>
        <p:nvSpPr>
          <p:cNvPr id="3" name="Subtitle 2">
            <a:extLst>
              <a:ext uri="{FF2B5EF4-FFF2-40B4-BE49-F238E27FC236}">
                <a16:creationId xmlns:a16="http://schemas.microsoft.com/office/drawing/2014/main" id="{B0A1B3BD-C1C5-F970-BC3C-E75D6040F8B3}"/>
              </a:ext>
            </a:extLst>
          </p:cNvPr>
          <p:cNvSpPr>
            <a:spLocks noGrp="1"/>
          </p:cNvSpPr>
          <p:nvPr>
            <p:ph type="subTitle" idx="1"/>
          </p:nvPr>
        </p:nvSpPr>
        <p:spPr>
          <a:xfrm>
            <a:off x="4215160" y="3602038"/>
            <a:ext cx="7750098" cy="1655762"/>
          </a:xfrm>
        </p:spPr>
        <p:txBody>
          <a:bodyPr/>
          <a:lstStyle/>
          <a:p>
            <a:r>
              <a:rPr lang="en-US" dirty="0">
                <a:solidFill>
                  <a:schemeClr val="tx1">
                    <a:lumMod val="75000"/>
                    <a:lumOff val="25000"/>
                  </a:schemeClr>
                </a:solidFill>
              </a:rPr>
              <a:t>By:</a:t>
            </a:r>
          </a:p>
          <a:p>
            <a:r>
              <a:rPr lang="en-US" dirty="0">
                <a:solidFill>
                  <a:schemeClr val="tx1">
                    <a:lumMod val="75000"/>
                    <a:lumOff val="25000"/>
                  </a:schemeClr>
                </a:solidFill>
              </a:rPr>
              <a:t>Aavash Shrestha (41025)</a:t>
            </a:r>
          </a:p>
        </p:txBody>
      </p:sp>
      <p:sp>
        <p:nvSpPr>
          <p:cNvPr id="7" name="TextBox 6">
            <a:extLst>
              <a:ext uri="{FF2B5EF4-FFF2-40B4-BE49-F238E27FC236}">
                <a16:creationId xmlns:a16="http://schemas.microsoft.com/office/drawing/2014/main" id="{EB5D0D55-BE24-3A22-0572-978FAC2F024D}"/>
              </a:ext>
            </a:extLst>
          </p:cNvPr>
          <p:cNvSpPr txBox="1"/>
          <p:nvPr/>
        </p:nvSpPr>
        <p:spPr>
          <a:xfrm>
            <a:off x="226742" y="4965412"/>
            <a:ext cx="3554683" cy="369332"/>
          </a:xfrm>
          <a:prstGeom prst="rect">
            <a:avLst/>
          </a:prstGeom>
          <a:noFill/>
        </p:spPr>
        <p:txBody>
          <a:bodyPr wrap="square" rtlCol="0">
            <a:spAutoFit/>
          </a:bodyPr>
          <a:lstStyle/>
          <a:p>
            <a:pPr algn="ctr"/>
            <a:r>
              <a:rPr lang="en-US">
                <a:solidFill>
                  <a:schemeClr val="bg1"/>
                </a:solidFill>
              </a:rPr>
              <a:t>ETEG 425 Mini </a:t>
            </a:r>
            <a:r>
              <a:rPr lang="en-US" dirty="0">
                <a:solidFill>
                  <a:schemeClr val="bg1"/>
                </a:solidFill>
              </a:rPr>
              <a:t>Project</a:t>
            </a:r>
          </a:p>
        </p:txBody>
      </p:sp>
      <p:sp>
        <p:nvSpPr>
          <p:cNvPr id="9" name="TextBox 8">
            <a:extLst>
              <a:ext uri="{FF2B5EF4-FFF2-40B4-BE49-F238E27FC236}">
                <a16:creationId xmlns:a16="http://schemas.microsoft.com/office/drawing/2014/main" id="{97126DCE-B643-1675-E5EA-8C8548793B74}"/>
              </a:ext>
            </a:extLst>
          </p:cNvPr>
          <p:cNvSpPr txBox="1"/>
          <p:nvPr/>
        </p:nvSpPr>
        <p:spPr>
          <a:xfrm>
            <a:off x="676536" y="6301859"/>
            <a:ext cx="2861246" cy="369332"/>
          </a:xfrm>
          <a:prstGeom prst="rect">
            <a:avLst/>
          </a:prstGeom>
          <a:noFill/>
        </p:spPr>
        <p:txBody>
          <a:bodyPr wrap="square">
            <a:spAutoFit/>
          </a:bodyPr>
          <a:lstStyle/>
          <a:p>
            <a:pPr algn="ctr"/>
            <a:r>
              <a:rPr lang="en-US" sz="1800" b="1" dirty="0">
                <a:solidFill>
                  <a:srgbClr val="FFC000"/>
                </a:solidFill>
              </a:rPr>
              <a:t>Date: </a:t>
            </a:r>
            <a:r>
              <a:rPr lang="en-US" b="1" dirty="0">
                <a:solidFill>
                  <a:srgbClr val="FFC000"/>
                </a:solidFill>
              </a:rPr>
              <a:t>10 September</a:t>
            </a:r>
            <a:r>
              <a:rPr lang="en-US" sz="1800" b="1" dirty="0">
                <a:solidFill>
                  <a:srgbClr val="FFC000"/>
                </a:solidFill>
              </a:rPr>
              <a:t> 2024</a:t>
            </a:r>
          </a:p>
        </p:txBody>
      </p:sp>
    </p:spTree>
    <p:extLst>
      <p:ext uri="{BB962C8B-B14F-4D97-AF65-F5344CB8AC3E}">
        <p14:creationId xmlns:p14="http://schemas.microsoft.com/office/powerpoint/2010/main" val="193490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919EB-7436-0D8D-32D8-59B06941B88C}"/>
              </a:ext>
            </a:extLst>
          </p:cNvPr>
          <p:cNvSpPr>
            <a:spLocks noGrp="1"/>
          </p:cNvSpPr>
          <p:nvPr>
            <p:ph idx="1"/>
          </p:nvPr>
        </p:nvSpPr>
        <p:spPr/>
        <p:txBody>
          <a:bodyPr/>
          <a:lstStyle/>
          <a:p>
            <a:pPr marL="457200" indent="-457200">
              <a:buFont typeface="+mj-lt"/>
              <a:buAutoNum type="arabicPeriod" startAt="3"/>
            </a:pPr>
            <a:r>
              <a:rPr lang="en-US" b="1" dirty="0"/>
              <a:t>Hyperparameters:</a:t>
            </a:r>
          </a:p>
          <a:p>
            <a:r>
              <a:rPr lang="en-US" dirty="0"/>
              <a:t>Learning Rate: 0.1, 0.01, 0.01</a:t>
            </a:r>
          </a:p>
          <a:p>
            <a:r>
              <a:rPr lang="en-US" dirty="0"/>
              <a:t>Epochs: 10,000 iterations</a:t>
            </a:r>
          </a:p>
          <a:p>
            <a:pPr marL="457200" indent="-457200">
              <a:buFont typeface="+mj-lt"/>
              <a:buAutoNum type="arabicPeriod" startAt="4"/>
            </a:pPr>
            <a:r>
              <a:rPr lang="en-US" b="1" dirty="0"/>
              <a:t>Performance Evaluation:</a:t>
            </a:r>
          </a:p>
          <a:p>
            <a:r>
              <a:rPr lang="en-US" dirty="0"/>
              <a:t>Training and test accuracy were calculated to evaluate the model's effectiveness.</a:t>
            </a:r>
          </a:p>
          <a:p>
            <a:r>
              <a:rPr lang="en-US" dirty="0"/>
              <a:t>The training loss and accuracy were tracked over epochs to visualize model convergence.</a:t>
            </a:r>
          </a:p>
          <a:p>
            <a:pPr marL="457200" indent="-457200">
              <a:buFont typeface="+mj-lt"/>
              <a:buAutoNum type="arabicPeriod" startAt="5"/>
            </a:pPr>
            <a:r>
              <a:rPr lang="en-US" b="1" dirty="0"/>
              <a:t>Visualization:</a:t>
            </a:r>
          </a:p>
          <a:p>
            <a:r>
              <a:rPr lang="en-US" dirty="0"/>
              <a:t>Graphs of training loss and training accuracy over epochs were plotted to ensure proper learning behavior</a:t>
            </a:r>
          </a:p>
          <a:p>
            <a:endParaRPr lang="en-US" dirty="0"/>
          </a:p>
        </p:txBody>
      </p:sp>
      <p:sp>
        <p:nvSpPr>
          <p:cNvPr id="3" name="Title 2">
            <a:extLst>
              <a:ext uri="{FF2B5EF4-FFF2-40B4-BE49-F238E27FC236}">
                <a16:creationId xmlns:a16="http://schemas.microsoft.com/office/drawing/2014/main" id="{C351B8D6-5E0E-3413-1BB2-3DCEA30DA7CB}"/>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7586C0BE-D557-1DAC-865A-C097548578CB}"/>
              </a:ext>
            </a:extLst>
          </p:cNvPr>
          <p:cNvSpPr>
            <a:spLocks noGrp="1"/>
          </p:cNvSpPr>
          <p:nvPr>
            <p:ph type="sldNum" sz="quarter" idx="12"/>
          </p:nvPr>
        </p:nvSpPr>
        <p:spPr/>
        <p:txBody>
          <a:bodyPr/>
          <a:lstStyle/>
          <a:p>
            <a:r>
              <a:rPr lang="en-US"/>
              <a:t>Slide </a:t>
            </a:r>
            <a:fld id="{147ECBFD-5DA0-4281-82B6-5052E3B97CD0}" type="slidenum">
              <a:rPr lang="en-US" smtClean="0"/>
              <a:pPr/>
              <a:t>10</a:t>
            </a:fld>
            <a:endParaRPr lang="en-US" dirty="0"/>
          </a:p>
        </p:txBody>
      </p:sp>
      <p:sp>
        <p:nvSpPr>
          <p:cNvPr id="5" name="Footer Placeholder 4">
            <a:extLst>
              <a:ext uri="{FF2B5EF4-FFF2-40B4-BE49-F238E27FC236}">
                <a16:creationId xmlns:a16="http://schemas.microsoft.com/office/drawing/2014/main" id="{8B4F40A4-FDE8-35EE-0881-23BADCA8EE69}"/>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323190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F93D82-617D-F727-6157-B30EAC8D74C5}"/>
              </a:ext>
            </a:extLst>
          </p:cNvPr>
          <p:cNvSpPr>
            <a:spLocks noGrp="1"/>
          </p:cNvSpPr>
          <p:nvPr>
            <p:ph idx="1"/>
          </p:nvPr>
        </p:nvSpPr>
        <p:spPr>
          <a:xfrm>
            <a:off x="648419" y="704193"/>
            <a:ext cx="11186229" cy="5788681"/>
          </a:xfrm>
        </p:spPr>
        <p:txBody>
          <a:bodyPr>
            <a:normAutofit fontScale="92500" lnSpcReduction="20000"/>
          </a:bodyPr>
          <a:lstStyle/>
          <a:p>
            <a:pPr marL="457200" indent="-457200">
              <a:lnSpc>
                <a:spcPct val="124000"/>
              </a:lnSpc>
              <a:buFont typeface="+mj-lt"/>
              <a:buAutoNum type="arabicPeriod"/>
            </a:pPr>
            <a:r>
              <a:rPr lang="en-US" b="1" dirty="0"/>
              <a:t>Scaling: </a:t>
            </a:r>
            <a:r>
              <a:rPr lang="en-US" dirty="0"/>
              <a:t>The manual scaling of data ensured that all features were normalized to have a mean of 0 and a standard deviation of 1, avoiding issues with gradient calculations during training.</a:t>
            </a:r>
          </a:p>
          <a:p>
            <a:pPr marL="457200" indent="-457200">
              <a:lnSpc>
                <a:spcPct val="124000"/>
              </a:lnSpc>
              <a:buFont typeface="+mj-lt"/>
              <a:buAutoNum type="arabicPeriod"/>
            </a:pPr>
            <a:r>
              <a:rPr lang="en-US" b="1" dirty="0"/>
              <a:t>Model Training:</a:t>
            </a:r>
          </a:p>
          <a:p>
            <a:pPr>
              <a:lnSpc>
                <a:spcPct val="124000"/>
              </a:lnSpc>
            </a:pPr>
            <a:r>
              <a:rPr lang="en-US" dirty="0"/>
              <a:t>The model's weights and bias were optimized using gradient descent.</a:t>
            </a:r>
          </a:p>
          <a:p>
            <a:pPr>
              <a:lnSpc>
                <a:spcPct val="124000"/>
              </a:lnSpc>
            </a:pPr>
            <a:r>
              <a:rPr lang="en-US" dirty="0"/>
              <a:t>The training loss consistently decreased over epochs, indicating proper learning.</a:t>
            </a:r>
          </a:p>
          <a:p>
            <a:pPr>
              <a:lnSpc>
                <a:spcPct val="124000"/>
              </a:lnSpc>
            </a:pPr>
            <a:r>
              <a:rPr lang="en-US" dirty="0"/>
              <a:t>The training accuracy steadily increased, suggesting that the model captured patterns in the training data.</a:t>
            </a:r>
          </a:p>
          <a:p>
            <a:pPr marL="457200" indent="-457200">
              <a:lnSpc>
                <a:spcPct val="124000"/>
              </a:lnSpc>
              <a:buFont typeface="+mj-lt"/>
              <a:buAutoNum type="arabicPeriod" startAt="3"/>
            </a:pPr>
            <a:r>
              <a:rPr lang="en-US" b="1" dirty="0"/>
              <a:t>Model Performance: </a:t>
            </a:r>
            <a:r>
              <a:rPr lang="en-US" dirty="0"/>
              <a:t>(for different values of learning rate)</a:t>
            </a:r>
          </a:p>
          <a:p>
            <a:pPr>
              <a:lnSpc>
                <a:spcPct val="124000"/>
              </a:lnSpc>
            </a:pPr>
            <a:r>
              <a:rPr lang="en-US" dirty="0"/>
              <a:t>Training Accuracy: ~80-85%</a:t>
            </a:r>
          </a:p>
          <a:p>
            <a:pPr>
              <a:lnSpc>
                <a:spcPct val="124000"/>
              </a:lnSpc>
            </a:pPr>
            <a:r>
              <a:rPr lang="en-US" dirty="0"/>
              <a:t>Test Accuracy: ~60-65%</a:t>
            </a:r>
          </a:p>
          <a:p>
            <a:pPr marL="457200" indent="-457200">
              <a:lnSpc>
                <a:spcPct val="124000"/>
              </a:lnSpc>
              <a:buFont typeface="+mj-lt"/>
              <a:buAutoNum type="arabicPeriod" startAt="4"/>
            </a:pPr>
            <a:r>
              <a:rPr lang="en-US" b="1" dirty="0"/>
              <a:t>Prediction: </a:t>
            </a:r>
            <a:r>
              <a:rPr lang="en-US" dirty="0"/>
              <a:t>For a new patient input, the model predicted whether the individual had heart disease.</a:t>
            </a:r>
          </a:p>
          <a:p>
            <a:pPr marL="0" indent="0">
              <a:buNone/>
            </a:pPr>
            <a:endParaRPr lang="en-US" dirty="0"/>
          </a:p>
        </p:txBody>
      </p:sp>
      <p:sp>
        <p:nvSpPr>
          <p:cNvPr id="3" name="Title 2">
            <a:extLst>
              <a:ext uri="{FF2B5EF4-FFF2-40B4-BE49-F238E27FC236}">
                <a16:creationId xmlns:a16="http://schemas.microsoft.com/office/drawing/2014/main" id="{4E497627-99FB-93B1-8E8B-8775DA81C89E}"/>
              </a:ext>
            </a:extLst>
          </p:cNvPr>
          <p:cNvSpPr>
            <a:spLocks noGrp="1"/>
          </p:cNvSpPr>
          <p:nvPr>
            <p:ph type="title"/>
          </p:nvPr>
        </p:nvSpPr>
        <p:spPr/>
        <p:txBody>
          <a:bodyPr/>
          <a:lstStyle/>
          <a:p>
            <a:r>
              <a:rPr lang="en-US" dirty="0"/>
              <a:t>Result and Analysis</a:t>
            </a:r>
          </a:p>
        </p:txBody>
      </p:sp>
      <p:sp>
        <p:nvSpPr>
          <p:cNvPr id="4" name="Slide Number Placeholder 3">
            <a:extLst>
              <a:ext uri="{FF2B5EF4-FFF2-40B4-BE49-F238E27FC236}">
                <a16:creationId xmlns:a16="http://schemas.microsoft.com/office/drawing/2014/main" id="{7E0822B3-7DAC-645B-441A-85260988A118}"/>
              </a:ext>
            </a:extLst>
          </p:cNvPr>
          <p:cNvSpPr>
            <a:spLocks noGrp="1"/>
          </p:cNvSpPr>
          <p:nvPr>
            <p:ph type="sldNum" sz="quarter" idx="12"/>
          </p:nvPr>
        </p:nvSpPr>
        <p:spPr/>
        <p:txBody>
          <a:bodyPr/>
          <a:lstStyle/>
          <a:p>
            <a:r>
              <a:rPr lang="en-US"/>
              <a:t>Slide </a:t>
            </a:r>
            <a:fld id="{147ECBFD-5DA0-4281-82B6-5052E3B97CD0}" type="slidenum">
              <a:rPr lang="en-US" smtClean="0"/>
              <a:pPr/>
              <a:t>11</a:t>
            </a:fld>
            <a:endParaRPr lang="en-US" dirty="0"/>
          </a:p>
        </p:txBody>
      </p:sp>
      <p:sp>
        <p:nvSpPr>
          <p:cNvPr id="5" name="Footer Placeholder 4">
            <a:extLst>
              <a:ext uri="{FF2B5EF4-FFF2-40B4-BE49-F238E27FC236}">
                <a16:creationId xmlns:a16="http://schemas.microsoft.com/office/drawing/2014/main" id="{5790C239-65D5-7AB8-E8C2-E60912423482}"/>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425955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803F-4DB5-7CCF-955E-1AE0A294628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514376A-F1C9-AB68-675D-F510A1FF09E9}"/>
              </a:ext>
            </a:extLst>
          </p:cNvPr>
          <p:cNvSpPr>
            <a:spLocks noGrp="1"/>
          </p:cNvSpPr>
          <p:nvPr>
            <p:ph type="title"/>
          </p:nvPr>
        </p:nvSpPr>
        <p:spPr/>
        <p:txBody>
          <a:bodyPr/>
          <a:lstStyle/>
          <a:p>
            <a:r>
              <a:rPr lang="en-US" dirty="0"/>
              <a:t>Varying Learning Rate</a:t>
            </a:r>
          </a:p>
        </p:txBody>
      </p:sp>
      <p:sp>
        <p:nvSpPr>
          <p:cNvPr id="4" name="Slide Number Placeholder 3">
            <a:extLst>
              <a:ext uri="{FF2B5EF4-FFF2-40B4-BE49-F238E27FC236}">
                <a16:creationId xmlns:a16="http://schemas.microsoft.com/office/drawing/2014/main" id="{A3FDAA29-95CD-A681-4360-A3DB994EAFFA}"/>
              </a:ext>
            </a:extLst>
          </p:cNvPr>
          <p:cNvSpPr>
            <a:spLocks noGrp="1"/>
          </p:cNvSpPr>
          <p:nvPr>
            <p:ph type="sldNum" sz="quarter" idx="12"/>
          </p:nvPr>
        </p:nvSpPr>
        <p:spPr/>
        <p:txBody>
          <a:bodyPr/>
          <a:lstStyle/>
          <a:p>
            <a:r>
              <a:rPr lang="en-US"/>
              <a:t>Slide </a:t>
            </a:r>
            <a:fld id="{147ECBFD-5DA0-4281-82B6-5052E3B97CD0}" type="slidenum">
              <a:rPr lang="en-US" smtClean="0"/>
              <a:pPr/>
              <a:t>12</a:t>
            </a:fld>
            <a:endParaRPr lang="en-US" dirty="0"/>
          </a:p>
        </p:txBody>
      </p:sp>
      <p:sp>
        <p:nvSpPr>
          <p:cNvPr id="5" name="Footer Placeholder 4">
            <a:extLst>
              <a:ext uri="{FF2B5EF4-FFF2-40B4-BE49-F238E27FC236}">
                <a16:creationId xmlns:a16="http://schemas.microsoft.com/office/drawing/2014/main" id="{46AD0376-F2E9-4294-C1F9-4E649C22E6EA}"/>
              </a:ext>
            </a:extLst>
          </p:cNvPr>
          <p:cNvSpPr>
            <a:spLocks noGrp="1"/>
          </p:cNvSpPr>
          <p:nvPr>
            <p:ph type="ftr" sz="quarter" idx="14"/>
          </p:nvPr>
        </p:nvSpPr>
        <p:spPr/>
        <p:txBody>
          <a:bodyPr/>
          <a:lstStyle/>
          <a:p>
            <a:r>
              <a:rPr lang="en-US"/>
              <a:t>Heart Disease Prediction by Aavash Shrestha</a:t>
            </a:r>
            <a:endParaRPr lang="en-US" dirty="0"/>
          </a:p>
        </p:txBody>
      </p:sp>
      <p:sp>
        <p:nvSpPr>
          <p:cNvPr id="8" name="TextBox 7">
            <a:extLst>
              <a:ext uri="{FF2B5EF4-FFF2-40B4-BE49-F238E27FC236}">
                <a16:creationId xmlns:a16="http://schemas.microsoft.com/office/drawing/2014/main" id="{2DF6FF69-BA41-8350-1AB2-5CCC7A9308FD}"/>
              </a:ext>
            </a:extLst>
          </p:cNvPr>
          <p:cNvSpPr txBox="1"/>
          <p:nvPr/>
        </p:nvSpPr>
        <p:spPr>
          <a:xfrm>
            <a:off x="3195143" y="4366570"/>
            <a:ext cx="5801711" cy="369332"/>
          </a:xfrm>
          <a:prstGeom prst="rect">
            <a:avLst/>
          </a:prstGeom>
          <a:noFill/>
        </p:spPr>
        <p:txBody>
          <a:bodyPr wrap="square" rtlCol="0">
            <a:spAutoFit/>
          </a:bodyPr>
          <a:lstStyle/>
          <a:p>
            <a:r>
              <a:rPr lang="en-US" dirty="0"/>
              <a:t>Figure 1 . Training loss and accuracy (learning rate=0.001)</a:t>
            </a:r>
          </a:p>
        </p:txBody>
      </p:sp>
      <p:sp>
        <p:nvSpPr>
          <p:cNvPr id="9" name="TextBox 8">
            <a:extLst>
              <a:ext uri="{FF2B5EF4-FFF2-40B4-BE49-F238E27FC236}">
                <a16:creationId xmlns:a16="http://schemas.microsoft.com/office/drawing/2014/main" id="{0D177EEC-D163-9643-A8D3-DD2A1B69A58D}"/>
              </a:ext>
            </a:extLst>
          </p:cNvPr>
          <p:cNvSpPr txBox="1"/>
          <p:nvPr/>
        </p:nvSpPr>
        <p:spPr>
          <a:xfrm>
            <a:off x="357352" y="4735902"/>
            <a:ext cx="11519337" cy="1926297"/>
          </a:xfrm>
          <a:prstGeom prst="rect">
            <a:avLst/>
          </a:prstGeom>
          <a:noFill/>
        </p:spPr>
        <p:txBody>
          <a:bodyPr wrap="square" rtlCol="0">
            <a:spAutoFit/>
          </a:bodyPr>
          <a:lstStyle/>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The loss decreases very slowly and steadily over the epochs</a:t>
            </a:r>
          </a:p>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Accuracy increases steadily but much more slowly than with the higher learning rates.</a:t>
            </a:r>
          </a:p>
          <a:p>
            <a:pPr marL="342900" marR="0" lvl="0" indent="-342900" algn="just">
              <a:lnSpc>
                <a:spcPct val="150000"/>
              </a:lnSpc>
              <a:spcAft>
                <a:spcPts val="80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10" name="Content Placeholder 9" descr="A graph of training and training&#10;&#10;Description automatically generated">
            <a:extLst>
              <a:ext uri="{FF2B5EF4-FFF2-40B4-BE49-F238E27FC236}">
                <a16:creationId xmlns:a16="http://schemas.microsoft.com/office/drawing/2014/main" id="{9A81BA78-434C-1A51-1F8B-941D8E00F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647" y="635019"/>
            <a:ext cx="8876702" cy="3731551"/>
          </a:xfrm>
        </p:spPr>
      </p:pic>
    </p:spTree>
    <p:extLst>
      <p:ext uri="{BB962C8B-B14F-4D97-AF65-F5344CB8AC3E}">
        <p14:creationId xmlns:p14="http://schemas.microsoft.com/office/powerpoint/2010/main" val="96876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12FC-AFCD-740D-9EAC-7359F07392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955FB31-4408-CA23-C630-D7DEFA3C96E7}"/>
              </a:ext>
            </a:extLst>
          </p:cNvPr>
          <p:cNvSpPr>
            <a:spLocks noGrp="1"/>
          </p:cNvSpPr>
          <p:nvPr>
            <p:ph type="title"/>
          </p:nvPr>
        </p:nvSpPr>
        <p:spPr/>
        <p:txBody>
          <a:bodyPr/>
          <a:lstStyle/>
          <a:p>
            <a:r>
              <a:rPr lang="en-US" dirty="0"/>
              <a:t>Varying Learning Rate</a:t>
            </a:r>
          </a:p>
        </p:txBody>
      </p:sp>
      <p:sp>
        <p:nvSpPr>
          <p:cNvPr id="4" name="Slide Number Placeholder 3">
            <a:extLst>
              <a:ext uri="{FF2B5EF4-FFF2-40B4-BE49-F238E27FC236}">
                <a16:creationId xmlns:a16="http://schemas.microsoft.com/office/drawing/2014/main" id="{A07027C2-104C-6BA2-1ABC-AF0CD0327528}"/>
              </a:ext>
            </a:extLst>
          </p:cNvPr>
          <p:cNvSpPr>
            <a:spLocks noGrp="1"/>
          </p:cNvSpPr>
          <p:nvPr>
            <p:ph type="sldNum" sz="quarter" idx="12"/>
          </p:nvPr>
        </p:nvSpPr>
        <p:spPr/>
        <p:txBody>
          <a:bodyPr/>
          <a:lstStyle/>
          <a:p>
            <a:r>
              <a:rPr lang="en-US"/>
              <a:t>Slide </a:t>
            </a:r>
            <a:fld id="{147ECBFD-5DA0-4281-82B6-5052E3B97CD0}" type="slidenum">
              <a:rPr lang="en-US" smtClean="0"/>
              <a:pPr/>
              <a:t>13</a:t>
            </a:fld>
            <a:endParaRPr lang="en-US" dirty="0"/>
          </a:p>
        </p:txBody>
      </p:sp>
      <p:sp>
        <p:nvSpPr>
          <p:cNvPr id="5" name="Footer Placeholder 4">
            <a:extLst>
              <a:ext uri="{FF2B5EF4-FFF2-40B4-BE49-F238E27FC236}">
                <a16:creationId xmlns:a16="http://schemas.microsoft.com/office/drawing/2014/main" id="{86F4AF6A-6C53-C0AF-E6DD-E103B771E11B}"/>
              </a:ext>
            </a:extLst>
          </p:cNvPr>
          <p:cNvSpPr>
            <a:spLocks noGrp="1"/>
          </p:cNvSpPr>
          <p:nvPr>
            <p:ph type="ftr" sz="quarter" idx="14"/>
          </p:nvPr>
        </p:nvSpPr>
        <p:spPr/>
        <p:txBody>
          <a:bodyPr/>
          <a:lstStyle/>
          <a:p>
            <a:r>
              <a:rPr lang="en-US"/>
              <a:t>Heart Disease Prediction by Aavash Shrestha</a:t>
            </a:r>
            <a:endParaRPr lang="en-US" dirty="0"/>
          </a:p>
        </p:txBody>
      </p:sp>
      <p:sp>
        <p:nvSpPr>
          <p:cNvPr id="8" name="TextBox 7">
            <a:extLst>
              <a:ext uri="{FF2B5EF4-FFF2-40B4-BE49-F238E27FC236}">
                <a16:creationId xmlns:a16="http://schemas.microsoft.com/office/drawing/2014/main" id="{5B3C3C6F-26FF-7B57-ACE7-B1E321592CE6}"/>
              </a:ext>
            </a:extLst>
          </p:cNvPr>
          <p:cNvSpPr txBox="1"/>
          <p:nvPr/>
        </p:nvSpPr>
        <p:spPr>
          <a:xfrm>
            <a:off x="3195143" y="4366570"/>
            <a:ext cx="5801711" cy="369332"/>
          </a:xfrm>
          <a:prstGeom prst="rect">
            <a:avLst/>
          </a:prstGeom>
          <a:noFill/>
        </p:spPr>
        <p:txBody>
          <a:bodyPr wrap="square" rtlCol="0">
            <a:spAutoFit/>
          </a:bodyPr>
          <a:lstStyle/>
          <a:p>
            <a:r>
              <a:rPr lang="en-US" dirty="0"/>
              <a:t>Figure 2 . Training loss and accuracy (learning rate=0.01)</a:t>
            </a:r>
          </a:p>
        </p:txBody>
      </p:sp>
      <p:sp>
        <p:nvSpPr>
          <p:cNvPr id="9" name="TextBox 8">
            <a:extLst>
              <a:ext uri="{FF2B5EF4-FFF2-40B4-BE49-F238E27FC236}">
                <a16:creationId xmlns:a16="http://schemas.microsoft.com/office/drawing/2014/main" id="{AEBC6D18-664D-1B0D-589E-60B0917205B2}"/>
              </a:ext>
            </a:extLst>
          </p:cNvPr>
          <p:cNvSpPr txBox="1"/>
          <p:nvPr/>
        </p:nvSpPr>
        <p:spPr>
          <a:xfrm>
            <a:off x="357352" y="4735902"/>
            <a:ext cx="11519337" cy="1926297"/>
          </a:xfrm>
          <a:prstGeom prst="rect">
            <a:avLst/>
          </a:prstGeom>
          <a:noFill/>
        </p:spPr>
        <p:txBody>
          <a:bodyPr wrap="square" rtlCol="0">
            <a:spAutoFit/>
          </a:bodyPr>
          <a:lstStyle/>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The loss decreases faster than 0.001 and stabilizes around 0.3 within 10,000 epochs.</a:t>
            </a:r>
          </a:p>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Accuracy improves faster than 0.001 and stabilizes earlier, closer to 90%.</a:t>
            </a:r>
          </a:p>
          <a:p>
            <a:pPr marL="342900" marR="0" lvl="0" indent="-342900" algn="just">
              <a:lnSpc>
                <a:spcPct val="150000"/>
              </a:lnSpc>
              <a:spcAft>
                <a:spcPts val="80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11" name="Content Placeholder 10" descr="A graph of training and training loss&#10;&#10;Description automatically generated">
            <a:extLst>
              <a:ext uri="{FF2B5EF4-FFF2-40B4-BE49-F238E27FC236}">
                <a16:creationId xmlns:a16="http://schemas.microsoft.com/office/drawing/2014/main" id="{7A577AE5-F162-6CEE-5D50-02097A04A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702" y="594267"/>
            <a:ext cx="9224596" cy="3850345"/>
          </a:xfrm>
        </p:spPr>
      </p:pic>
    </p:spTree>
    <p:extLst>
      <p:ext uri="{BB962C8B-B14F-4D97-AF65-F5344CB8AC3E}">
        <p14:creationId xmlns:p14="http://schemas.microsoft.com/office/powerpoint/2010/main" val="109113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training and training&#10;&#10;Description automatically generated">
            <a:extLst>
              <a:ext uri="{FF2B5EF4-FFF2-40B4-BE49-F238E27FC236}">
                <a16:creationId xmlns:a16="http://schemas.microsoft.com/office/drawing/2014/main" id="{811EAC99-85EA-C24A-C5A6-58B179211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355" y="696304"/>
            <a:ext cx="9025289" cy="3721496"/>
          </a:xfrm>
        </p:spPr>
      </p:pic>
      <p:sp>
        <p:nvSpPr>
          <p:cNvPr id="3" name="Title 2">
            <a:extLst>
              <a:ext uri="{FF2B5EF4-FFF2-40B4-BE49-F238E27FC236}">
                <a16:creationId xmlns:a16="http://schemas.microsoft.com/office/drawing/2014/main" id="{F980A589-0541-0CEC-4601-9A1886FB7CA3}"/>
              </a:ext>
            </a:extLst>
          </p:cNvPr>
          <p:cNvSpPr>
            <a:spLocks noGrp="1"/>
          </p:cNvSpPr>
          <p:nvPr>
            <p:ph type="title"/>
          </p:nvPr>
        </p:nvSpPr>
        <p:spPr/>
        <p:txBody>
          <a:bodyPr/>
          <a:lstStyle/>
          <a:p>
            <a:r>
              <a:rPr lang="en-US" dirty="0"/>
              <a:t>Varying Learning Rate</a:t>
            </a:r>
          </a:p>
        </p:txBody>
      </p:sp>
      <p:sp>
        <p:nvSpPr>
          <p:cNvPr id="4" name="Slide Number Placeholder 3">
            <a:extLst>
              <a:ext uri="{FF2B5EF4-FFF2-40B4-BE49-F238E27FC236}">
                <a16:creationId xmlns:a16="http://schemas.microsoft.com/office/drawing/2014/main" id="{D090C580-19A4-7AD6-B35A-DF6DF2B78AC3}"/>
              </a:ext>
            </a:extLst>
          </p:cNvPr>
          <p:cNvSpPr>
            <a:spLocks noGrp="1"/>
          </p:cNvSpPr>
          <p:nvPr>
            <p:ph type="sldNum" sz="quarter" idx="12"/>
          </p:nvPr>
        </p:nvSpPr>
        <p:spPr/>
        <p:txBody>
          <a:bodyPr/>
          <a:lstStyle/>
          <a:p>
            <a:r>
              <a:rPr lang="en-US"/>
              <a:t>Slide </a:t>
            </a:r>
            <a:fld id="{147ECBFD-5DA0-4281-82B6-5052E3B97CD0}" type="slidenum">
              <a:rPr lang="en-US" smtClean="0"/>
              <a:pPr/>
              <a:t>14</a:t>
            </a:fld>
            <a:endParaRPr lang="en-US" dirty="0"/>
          </a:p>
        </p:txBody>
      </p:sp>
      <p:sp>
        <p:nvSpPr>
          <p:cNvPr id="5" name="Footer Placeholder 4">
            <a:extLst>
              <a:ext uri="{FF2B5EF4-FFF2-40B4-BE49-F238E27FC236}">
                <a16:creationId xmlns:a16="http://schemas.microsoft.com/office/drawing/2014/main" id="{05124996-FF44-A147-C439-997F62A94D3C}"/>
              </a:ext>
            </a:extLst>
          </p:cNvPr>
          <p:cNvSpPr>
            <a:spLocks noGrp="1"/>
          </p:cNvSpPr>
          <p:nvPr>
            <p:ph type="ftr" sz="quarter" idx="14"/>
          </p:nvPr>
        </p:nvSpPr>
        <p:spPr/>
        <p:txBody>
          <a:bodyPr/>
          <a:lstStyle/>
          <a:p>
            <a:r>
              <a:rPr lang="en-US"/>
              <a:t>Heart Disease Prediction by Aavash Shrestha</a:t>
            </a:r>
            <a:endParaRPr lang="en-US" dirty="0"/>
          </a:p>
        </p:txBody>
      </p:sp>
      <p:sp>
        <p:nvSpPr>
          <p:cNvPr id="8" name="TextBox 7">
            <a:extLst>
              <a:ext uri="{FF2B5EF4-FFF2-40B4-BE49-F238E27FC236}">
                <a16:creationId xmlns:a16="http://schemas.microsoft.com/office/drawing/2014/main" id="{BC2793A7-410B-AF61-7FBE-B6B2BF95DFEA}"/>
              </a:ext>
            </a:extLst>
          </p:cNvPr>
          <p:cNvSpPr txBox="1"/>
          <p:nvPr/>
        </p:nvSpPr>
        <p:spPr>
          <a:xfrm>
            <a:off x="3195143" y="4366570"/>
            <a:ext cx="5801711" cy="369332"/>
          </a:xfrm>
          <a:prstGeom prst="rect">
            <a:avLst/>
          </a:prstGeom>
          <a:noFill/>
        </p:spPr>
        <p:txBody>
          <a:bodyPr wrap="square" rtlCol="0">
            <a:spAutoFit/>
          </a:bodyPr>
          <a:lstStyle/>
          <a:p>
            <a:r>
              <a:rPr lang="en-US" dirty="0"/>
              <a:t>Figure 3 . Training loss and accuracy (learning rate=0.1)</a:t>
            </a:r>
          </a:p>
        </p:txBody>
      </p:sp>
      <p:sp>
        <p:nvSpPr>
          <p:cNvPr id="9" name="TextBox 8">
            <a:extLst>
              <a:ext uri="{FF2B5EF4-FFF2-40B4-BE49-F238E27FC236}">
                <a16:creationId xmlns:a16="http://schemas.microsoft.com/office/drawing/2014/main" id="{0C79B529-53CB-6DD7-17AE-A78956D2BFBC}"/>
              </a:ext>
            </a:extLst>
          </p:cNvPr>
          <p:cNvSpPr txBox="1"/>
          <p:nvPr/>
        </p:nvSpPr>
        <p:spPr>
          <a:xfrm>
            <a:off x="357352" y="4735902"/>
            <a:ext cx="11519337" cy="1926297"/>
          </a:xfrm>
          <a:prstGeom prst="rect">
            <a:avLst/>
          </a:prstGeom>
          <a:noFill/>
        </p:spPr>
        <p:txBody>
          <a:bodyPr wrap="square" rtlCol="0">
            <a:spAutoFit/>
          </a:bodyPr>
          <a:lstStyle/>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The loss decreases very rapidly and stabilizes much earlier compared to both 0.01 and 0.001.</a:t>
            </a:r>
          </a:p>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Accuracy reaches 90% the fastest, stabilizing within the first few thousand epochs.</a:t>
            </a:r>
          </a:p>
          <a:p>
            <a:pPr marL="342900" marR="0" lvl="0" indent="-342900" algn="just">
              <a:lnSpc>
                <a:spcPct val="150000"/>
              </a:lnSpc>
              <a:spcAft>
                <a:spcPts val="80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6739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33CA05-CE1D-D15E-D8AD-433F3AFEAEDC}"/>
              </a:ext>
            </a:extLst>
          </p:cNvPr>
          <p:cNvSpPr>
            <a:spLocks noGrp="1"/>
          </p:cNvSpPr>
          <p:nvPr>
            <p:ph idx="1"/>
          </p:nvPr>
        </p:nvSpPr>
        <p:spPr/>
        <p:txBody>
          <a:bodyPr>
            <a:normAutofit lnSpcReduction="10000"/>
          </a:bodyPr>
          <a:lstStyle/>
          <a:p>
            <a:pPr marL="0" marR="0" indent="0" algn="just">
              <a:lnSpc>
                <a:spcPct val="150000"/>
              </a:lnSpc>
              <a:spcAft>
                <a:spcPts val="800"/>
              </a:spcAft>
              <a:buNone/>
            </a:pPr>
            <a:r>
              <a:rPr lang="en-US" sz="2400" dirty="0">
                <a:effectLst/>
                <a:ea typeface="Calibri" panose="020F0502020204030204" pitchFamily="34" charset="0"/>
                <a:cs typeface="Mangal" panose="02040503050203030202" pitchFamily="18" charset="0"/>
              </a:rPr>
              <a:t>For different numbers of epochs, the graphs didn’t show any major changes for the same value of learning rate which indicates that the model reaches its optimal performance well before the maximum number of epochs is reached. Some potential reasons for this behavior are:</a:t>
            </a:r>
          </a:p>
          <a:p>
            <a:pPr marL="342900" marR="0" lvl="0" indent="-342900" algn="just">
              <a:lnSpc>
                <a:spcPct val="150000"/>
              </a:lnSpc>
              <a:buFont typeface="+mj-lt"/>
              <a:buAutoNum type="arabicParenR"/>
            </a:pPr>
            <a:r>
              <a:rPr lang="en-US" sz="2400" b="1" dirty="0">
                <a:effectLst/>
                <a:ea typeface="Calibri" panose="020F0502020204030204" pitchFamily="34" charset="0"/>
                <a:cs typeface="Mangal" panose="02040503050203030202" pitchFamily="18" charset="0"/>
              </a:rPr>
              <a:t>Model Converges Early</a:t>
            </a:r>
          </a:p>
          <a:p>
            <a:pPr marL="342900" marR="0" lvl="0" indent="-342900" algn="just">
              <a:lnSpc>
                <a:spcPct val="150000"/>
              </a:lnSpc>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The learning process stabilizes early, and the model's weights reach their optimal values before the later epochs are utilized. </a:t>
            </a:r>
          </a:p>
          <a:p>
            <a:pPr marL="342900" marR="0" lvl="0" indent="-342900" algn="just">
              <a:lnSpc>
                <a:spcPct val="150000"/>
              </a:lnSpc>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For example, if the model converges within the first 2,000 epochs, extending the training to 10,000 epochs won’t make a difference in the graph.</a:t>
            </a:r>
          </a:p>
          <a:p>
            <a:endParaRPr lang="en-US" dirty="0"/>
          </a:p>
        </p:txBody>
      </p:sp>
      <p:sp>
        <p:nvSpPr>
          <p:cNvPr id="3" name="Title 2">
            <a:extLst>
              <a:ext uri="{FF2B5EF4-FFF2-40B4-BE49-F238E27FC236}">
                <a16:creationId xmlns:a16="http://schemas.microsoft.com/office/drawing/2014/main" id="{856013FC-6918-ED66-C4F1-F6EDCAF5D3FF}"/>
              </a:ext>
            </a:extLst>
          </p:cNvPr>
          <p:cNvSpPr>
            <a:spLocks noGrp="1"/>
          </p:cNvSpPr>
          <p:nvPr>
            <p:ph type="title"/>
          </p:nvPr>
        </p:nvSpPr>
        <p:spPr/>
        <p:txBody>
          <a:bodyPr/>
          <a:lstStyle/>
          <a:p>
            <a:r>
              <a:rPr lang="en-US" dirty="0"/>
              <a:t>Varying the number of epochs</a:t>
            </a:r>
          </a:p>
        </p:txBody>
      </p:sp>
      <p:sp>
        <p:nvSpPr>
          <p:cNvPr id="4" name="Slide Number Placeholder 3">
            <a:extLst>
              <a:ext uri="{FF2B5EF4-FFF2-40B4-BE49-F238E27FC236}">
                <a16:creationId xmlns:a16="http://schemas.microsoft.com/office/drawing/2014/main" id="{8D2B769A-76E7-13A8-1F54-3ABE7F743D9B}"/>
              </a:ext>
            </a:extLst>
          </p:cNvPr>
          <p:cNvSpPr>
            <a:spLocks noGrp="1"/>
          </p:cNvSpPr>
          <p:nvPr>
            <p:ph type="sldNum" sz="quarter" idx="12"/>
          </p:nvPr>
        </p:nvSpPr>
        <p:spPr/>
        <p:txBody>
          <a:bodyPr/>
          <a:lstStyle/>
          <a:p>
            <a:r>
              <a:rPr lang="en-US"/>
              <a:t>Slide </a:t>
            </a:r>
            <a:fld id="{147ECBFD-5DA0-4281-82B6-5052E3B97CD0}" type="slidenum">
              <a:rPr lang="en-US" smtClean="0"/>
              <a:pPr/>
              <a:t>15</a:t>
            </a:fld>
            <a:endParaRPr lang="en-US" dirty="0"/>
          </a:p>
        </p:txBody>
      </p:sp>
      <p:sp>
        <p:nvSpPr>
          <p:cNvPr id="5" name="Footer Placeholder 4">
            <a:extLst>
              <a:ext uri="{FF2B5EF4-FFF2-40B4-BE49-F238E27FC236}">
                <a16:creationId xmlns:a16="http://schemas.microsoft.com/office/drawing/2014/main" id="{8739B6F2-FF2B-068D-4A75-115CB7E55FBF}"/>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81609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760BC7-609F-08B1-FAC5-47BCCA9524CC}"/>
              </a:ext>
            </a:extLst>
          </p:cNvPr>
          <p:cNvSpPr>
            <a:spLocks noGrp="1"/>
          </p:cNvSpPr>
          <p:nvPr>
            <p:ph idx="1"/>
          </p:nvPr>
        </p:nvSpPr>
        <p:spPr/>
        <p:txBody>
          <a:bodyPr/>
          <a:lstStyle/>
          <a:p>
            <a:pPr marL="457200" marR="0" lvl="0" indent="-457200" algn="just">
              <a:lnSpc>
                <a:spcPct val="114000"/>
              </a:lnSpc>
              <a:buFont typeface="+mj-lt"/>
              <a:buAutoNum type="arabicPeriod" startAt="2"/>
            </a:pPr>
            <a:r>
              <a:rPr lang="en-US" sz="2400" b="1" dirty="0">
                <a:effectLst/>
                <a:ea typeface="Calibri" panose="020F0502020204030204" pitchFamily="34" charset="0"/>
                <a:cs typeface="Mangal" panose="02040503050203030202" pitchFamily="18" charset="0"/>
              </a:rPr>
              <a:t>Dataset Simplicity</a:t>
            </a:r>
          </a:p>
          <a:p>
            <a:pPr marL="342900" marR="0" lvl="0" indent="-342900" algn="just">
              <a:lnSpc>
                <a:spcPct val="114000"/>
              </a:lnSpc>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If the dataset is relatively simple or small, the model might learn everything it needs to early in training.</a:t>
            </a:r>
          </a:p>
          <a:p>
            <a:pPr marL="342900" marR="0" lvl="0" indent="-342900" algn="just">
              <a:lnSpc>
                <a:spcPct val="114000"/>
              </a:lnSpc>
              <a:spcAft>
                <a:spcPts val="800"/>
              </a:spcAft>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In such cases, extending the number of epochs would not affect the performance graphs because the model already achieves optimal performance.</a:t>
            </a:r>
          </a:p>
          <a:p>
            <a:endParaRPr lang="en-US" dirty="0"/>
          </a:p>
        </p:txBody>
      </p:sp>
      <p:sp>
        <p:nvSpPr>
          <p:cNvPr id="3" name="Title 2">
            <a:extLst>
              <a:ext uri="{FF2B5EF4-FFF2-40B4-BE49-F238E27FC236}">
                <a16:creationId xmlns:a16="http://schemas.microsoft.com/office/drawing/2014/main" id="{9F876EB4-0828-6840-4927-35D5FA81AE12}"/>
              </a:ext>
            </a:extLst>
          </p:cNvPr>
          <p:cNvSpPr>
            <a:spLocks noGrp="1"/>
          </p:cNvSpPr>
          <p:nvPr>
            <p:ph type="title"/>
          </p:nvPr>
        </p:nvSpPr>
        <p:spPr/>
        <p:txBody>
          <a:bodyPr/>
          <a:lstStyle/>
          <a:p>
            <a:r>
              <a:rPr lang="en-US" dirty="0"/>
              <a:t>Varying the number of epochs</a:t>
            </a:r>
          </a:p>
        </p:txBody>
      </p:sp>
      <p:sp>
        <p:nvSpPr>
          <p:cNvPr id="4" name="Slide Number Placeholder 3">
            <a:extLst>
              <a:ext uri="{FF2B5EF4-FFF2-40B4-BE49-F238E27FC236}">
                <a16:creationId xmlns:a16="http://schemas.microsoft.com/office/drawing/2014/main" id="{0D4FBB88-5B5D-CA4B-ADDB-27F252ACDCA5}"/>
              </a:ext>
            </a:extLst>
          </p:cNvPr>
          <p:cNvSpPr>
            <a:spLocks noGrp="1"/>
          </p:cNvSpPr>
          <p:nvPr>
            <p:ph type="sldNum" sz="quarter" idx="12"/>
          </p:nvPr>
        </p:nvSpPr>
        <p:spPr/>
        <p:txBody>
          <a:bodyPr/>
          <a:lstStyle/>
          <a:p>
            <a:r>
              <a:rPr lang="en-US"/>
              <a:t>Slide </a:t>
            </a:r>
            <a:fld id="{147ECBFD-5DA0-4281-82B6-5052E3B97CD0}" type="slidenum">
              <a:rPr lang="en-US" smtClean="0"/>
              <a:pPr/>
              <a:t>16</a:t>
            </a:fld>
            <a:endParaRPr lang="en-US" dirty="0"/>
          </a:p>
        </p:txBody>
      </p:sp>
      <p:sp>
        <p:nvSpPr>
          <p:cNvPr id="5" name="Footer Placeholder 4">
            <a:extLst>
              <a:ext uri="{FF2B5EF4-FFF2-40B4-BE49-F238E27FC236}">
                <a16:creationId xmlns:a16="http://schemas.microsoft.com/office/drawing/2014/main" id="{1D44291A-3F78-3D67-C8DF-CC1C1B6D5B8C}"/>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48051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6E892-7B92-AA7E-9E4C-B2A90D7A943D}"/>
              </a:ext>
            </a:extLst>
          </p:cNvPr>
          <p:cNvSpPr>
            <a:spLocks noGrp="1"/>
          </p:cNvSpPr>
          <p:nvPr>
            <p:ph idx="1"/>
          </p:nvPr>
        </p:nvSpPr>
        <p:spPr/>
        <p:txBody>
          <a:bodyPr/>
          <a:lstStyle/>
          <a:p>
            <a:pPr marL="0" marR="0" algn="just">
              <a:lnSpc>
                <a:spcPct val="114000"/>
              </a:lnSpc>
              <a:spcAft>
                <a:spcPts val="800"/>
              </a:spcAft>
            </a:pPr>
            <a:r>
              <a:rPr lang="en-US" sz="2400" dirty="0">
                <a:effectLst/>
                <a:ea typeface="Calibri" panose="020F0502020204030204" pitchFamily="34" charset="0"/>
                <a:cs typeface="Times New Roman" panose="02020603050405020304" pitchFamily="18" charset="0"/>
              </a:rPr>
              <a:t>The logistic regression model provided a reliable and interpretable approach for predicting heart disease. While the model achieved reasonable accuracy, there is potential for further improvement using advanced techniques or additional features. Nevertheless, this project demonstrates the feasibility of using machine learning for healthcare applications.</a:t>
            </a:r>
          </a:p>
          <a:p>
            <a:endParaRPr lang="en-US" dirty="0"/>
          </a:p>
        </p:txBody>
      </p:sp>
      <p:sp>
        <p:nvSpPr>
          <p:cNvPr id="3" name="Title 2">
            <a:extLst>
              <a:ext uri="{FF2B5EF4-FFF2-40B4-BE49-F238E27FC236}">
                <a16:creationId xmlns:a16="http://schemas.microsoft.com/office/drawing/2014/main" id="{DD1045D0-E8C5-4022-CFC2-81A3BC7028C9}"/>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F44E908-F499-E031-C19A-B39CB9694ADC}"/>
              </a:ext>
            </a:extLst>
          </p:cNvPr>
          <p:cNvSpPr>
            <a:spLocks noGrp="1"/>
          </p:cNvSpPr>
          <p:nvPr>
            <p:ph type="sldNum" sz="quarter" idx="12"/>
          </p:nvPr>
        </p:nvSpPr>
        <p:spPr/>
        <p:txBody>
          <a:bodyPr/>
          <a:lstStyle/>
          <a:p>
            <a:r>
              <a:rPr lang="en-US"/>
              <a:t>Slide </a:t>
            </a:r>
            <a:fld id="{147ECBFD-5DA0-4281-82B6-5052E3B97CD0}" type="slidenum">
              <a:rPr lang="en-US" smtClean="0"/>
              <a:pPr/>
              <a:t>17</a:t>
            </a:fld>
            <a:endParaRPr lang="en-US" dirty="0"/>
          </a:p>
        </p:txBody>
      </p:sp>
      <p:sp>
        <p:nvSpPr>
          <p:cNvPr id="5" name="Footer Placeholder 4">
            <a:extLst>
              <a:ext uri="{FF2B5EF4-FFF2-40B4-BE49-F238E27FC236}">
                <a16:creationId xmlns:a16="http://schemas.microsoft.com/office/drawing/2014/main" id="{7D916D73-5033-B036-B454-A58A9F9044BC}"/>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9513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0A13C-85A7-01C8-7771-333040884CEC}"/>
              </a:ext>
            </a:extLst>
          </p:cNvPr>
          <p:cNvSpPr>
            <a:spLocks noGrp="1"/>
          </p:cNvSpPr>
          <p:nvPr>
            <p:ph idx="1"/>
          </p:nvPr>
        </p:nvSpPr>
        <p:spPr>
          <a:xfrm>
            <a:off x="838199" y="879894"/>
            <a:ext cx="10863649" cy="5297069"/>
          </a:xfrm>
        </p:spPr>
        <p:txBody>
          <a:bodyPr>
            <a:normAutofit fontScale="92500"/>
          </a:bodyPr>
          <a:lstStyle/>
          <a:p>
            <a:pPr marL="0" marR="0" indent="0" algn="just">
              <a:lnSpc>
                <a:spcPct val="150000"/>
              </a:lnSpc>
              <a:spcAft>
                <a:spcPts val="800"/>
              </a:spcAft>
              <a:buNone/>
            </a:pPr>
            <a:r>
              <a:rPr lang="en-US" sz="2600" dirty="0">
                <a:effectLst/>
                <a:ea typeface="Calibri" panose="020F0502020204030204" pitchFamily="34" charset="0"/>
                <a:cs typeface="Mangal" panose="02040503050203030202" pitchFamily="18" charset="0"/>
              </a:rPr>
              <a:t>[1] Dua, D., &amp; Graff, C. (2019). UCI Machine Learning Repository: Heart Disease Dataset. University of California, Irvine, School of Information and Computer Sciences. Available at: </a:t>
            </a:r>
            <a:r>
              <a:rPr lang="en-US" sz="2600" u="sng" dirty="0">
                <a:solidFill>
                  <a:srgbClr val="0563C1"/>
                </a:solidFill>
                <a:effectLst/>
                <a:ea typeface="Calibri" panose="020F0502020204030204" pitchFamily="34" charset="0"/>
                <a:cs typeface="Mangal" panose="02040503050203030202" pitchFamily="18" charset="0"/>
                <a:hlinkClick r:id="rId2"/>
              </a:rPr>
              <a:t>https://archive.ics.uci.edu/ml/datasets/Heart+Disease</a:t>
            </a:r>
            <a:endParaRPr lang="en-US" sz="2600" dirty="0">
              <a:effectLst/>
              <a:ea typeface="Calibri" panose="020F0502020204030204" pitchFamily="34" charset="0"/>
              <a:cs typeface="Mangal" panose="02040503050203030202" pitchFamily="18" charset="0"/>
            </a:endParaRPr>
          </a:p>
          <a:p>
            <a:pPr marL="0" marR="0" indent="0" algn="just">
              <a:lnSpc>
                <a:spcPct val="150000"/>
              </a:lnSpc>
              <a:spcAft>
                <a:spcPts val="800"/>
              </a:spcAft>
              <a:buNone/>
            </a:pPr>
            <a:r>
              <a:rPr lang="en-US" sz="2600" dirty="0">
                <a:effectLst/>
                <a:ea typeface="Calibri" panose="020F0502020204030204" pitchFamily="34" charset="0"/>
                <a:cs typeface="Mangal" panose="02040503050203030202" pitchFamily="18" charset="0"/>
              </a:rPr>
              <a:t>[2] Hastie, T., </a:t>
            </a:r>
            <a:r>
              <a:rPr lang="en-US" sz="2600" dirty="0" err="1">
                <a:effectLst/>
                <a:ea typeface="Calibri" panose="020F0502020204030204" pitchFamily="34" charset="0"/>
                <a:cs typeface="Mangal" panose="02040503050203030202" pitchFamily="18" charset="0"/>
              </a:rPr>
              <a:t>Tibshirani</a:t>
            </a:r>
            <a:r>
              <a:rPr lang="en-US" sz="2600" dirty="0">
                <a:effectLst/>
                <a:ea typeface="Calibri" panose="020F0502020204030204" pitchFamily="34" charset="0"/>
                <a:cs typeface="Mangal" panose="02040503050203030202" pitchFamily="18" charset="0"/>
              </a:rPr>
              <a:t>, R., &amp; Friedman, J., </a:t>
            </a:r>
            <a:r>
              <a:rPr lang="en-US" sz="2600" i="1" dirty="0">
                <a:effectLst/>
                <a:ea typeface="Calibri" panose="020F0502020204030204" pitchFamily="34" charset="0"/>
                <a:cs typeface="Mangal" panose="02040503050203030202" pitchFamily="18" charset="0"/>
              </a:rPr>
              <a:t>The Elements of Statistical Learning: Data Mining, Inference, and Prediction</a:t>
            </a:r>
            <a:r>
              <a:rPr lang="en-US" sz="2600" dirty="0">
                <a:effectLst/>
                <a:ea typeface="Calibri" panose="020F0502020204030204" pitchFamily="34" charset="0"/>
                <a:cs typeface="Mangal" panose="02040503050203030202" pitchFamily="18" charset="0"/>
              </a:rPr>
              <a:t>. Springer Series in Statistics, 2009.</a:t>
            </a:r>
          </a:p>
          <a:p>
            <a:pPr marL="0" marR="0" indent="0" algn="just">
              <a:lnSpc>
                <a:spcPct val="150000"/>
              </a:lnSpc>
              <a:spcAft>
                <a:spcPts val="800"/>
              </a:spcAft>
              <a:buNone/>
            </a:pPr>
            <a:r>
              <a:rPr lang="en-US" sz="2600" dirty="0">
                <a:effectLst/>
                <a:ea typeface="Calibri" panose="020F0502020204030204" pitchFamily="34" charset="0"/>
                <a:cs typeface="Mangal" panose="02040503050203030202" pitchFamily="18" charset="0"/>
              </a:rPr>
              <a:t>[3] Goodfellow, I., Bengio, Y., &amp; Courville, A., </a:t>
            </a:r>
            <a:r>
              <a:rPr lang="en-US" sz="2600" i="1" dirty="0">
                <a:effectLst/>
                <a:ea typeface="Calibri" panose="020F0502020204030204" pitchFamily="34" charset="0"/>
                <a:cs typeface="Mangal" panose="02040503050203030202" pitchFamily="18" charset="0"/>
              </a:rPr>
              <a:t>Deep Learning</a:t>
            </a:r>
            <a:r>
              <a:rPr lang="en-US" sz="2600" dirty="0">
                <a:effectLst/>
                <a:ea typeface="Calibri" panose="020F0502020204030204" pitchFamily="34" charset="0"/>
                <a:cs typeface="Mangal" panose="02040503050203030202" pitchFamily="18" charset="0"/>
              </a:rPr>
              <a:t>. MIT Press, 2016. </a:t>
            </a:r>
          </a:p>
          <a:p>
            <a:pPr marL="0" marR="0" indent="0" algn="just">
              <a:lnSpc>
                <a:spcPct val="150000"/>
              </a:lnSpc>
              <a:spcAft>
                <a:spcPts val="800"/>
              </a:spcAft>
              <a:buNone/>
            </a:pPr>
            <a:r>
              <a:rPr lang="en-US" sz="2600" dirty="0">
                <a:effectLst/>
                <a:ea typeface="Calibri" panose="020F0502020204030204" pitchFamily="34" charset="0"/>
                <a:cs typeface="Mangal" panose="02040503050203030202" pitchFamily="18" charset="0"/>
              </a:rPr>
              <a:t>[4] American Heart Association, Understanding Heart Disease Risk Factors. Available at: https://www.heart.org/, 2021.</a:t>
            </a:r>
          </a:p>
          <a:p>
            <a:endParaRPr lang="en-US" dirty="0"/>
          </a:p>
        </p:txBody>
      </p:sp>
      <p:sp>
        <p:nvSpPr>
          <p:cNvPr id="3" name="Title 2">
            <a:extLst>
              <a:ext uri="{FF2B5EF4-FFF2-40B4-BE49-F238E27FC236}">
                <a16:creationId xmlns:a16="http://schemas.microsoft.com/office/drawing/2014/main" id="{054CDEDC-3717-0E16-DA12-E56DE6FC2AB7}"/>
              </a:ext>
            </a:extLst>
          </p:cNvPr>
          <p:cNvSpPr>
            <a:spLocks noGrp="1"/>
          </p:cNvSpPr>
          <p:nvPr>
            <p:ph type="title"/>
          </p:nvPr>
        </p:nvSpPr>
        <p:spPr/>
        <p:txBody>
          <a:bodyPr/>
          <a:lstStyle/>
          <a:p>
            <a:r>
              <a:rPr lang="en-US" dirty="0" err="1"/>
              <a:t>Refernces</a:t>
            </a:r>
            <a:endParaRPr lang="en-US" dirty="0"/>
          </a:p>
        </p:txBody>
      </p:sp>
      <p:sp>
        <p:nvSpPr>
          <p:cNvPr id="4" name="Slide Number Placeholder 3">
            <a:extLst>
              <a:ext uri="{FF2B5EF4-FFF2-40B4-BE49-F238E27FC236}">
                <a16:creationId xmlns:a16="http://schemas.microsoft.com/office/drawing/2014/main" id="{E8B1386E-3A33-36C9-1472-7AB52E66B8E5}"/>
              </a:ext>
            </a:extLst>
          </p:cNvPr>
          <p:cNvSpPr>
            <a:spLocks noGrp="1"/>
          </p:cNvSpPr>
          <p:nvPr>
            <p:ph type="sldNum" sz="quarter" idx="12"/>
          </p:nvPr>
        </p:nvSpPr>
        <p:spPr/>
        <p:txBody>
          <a:bodyPr/>
          <a:lstStyle/>
          <a:p>
            <a:r>
              <a:rPr lang="en-US"/>
              <a:t>Slide </a:t>
            </a:r>
            <a:fld id="{147ECBFD-5DA0-4281-82B6-5052E3B97CD0}" type="slidenum">
              <a:rPr lang="en-US" smtClean="0"/>
              <a:pPr/>
              <a:t>18</a:t>
            </a:fld>
            <a:endParaRPr lang="en-US" dirty="0"/>
          </a:p>
        </p:txBody>
      </p:sp>
      <p:sp>
        <p:nvSpPr>
          <p:cNvPr id="5" name="Footer Placeholder 4">
            <a:extLst>
              <a:ext uri="{FF2B5EF4-FFF2-40B4-BE49-F238E27FC236}">
                <a16:creationId xmlns:a16="http://schemas.microsoft.com/office/drawing/2014/main" id="{B49FBC77-A5DC-31E3-6357-173D9D9D8683}"/>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186912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6AE3F9-52DE-9980-2794-E10875DB9E18}"/>
              </a:ext>
            </a:extLst>
          </p:cNvPr>
          <p:cNvSpPr/>
          <p:nvPr/>
        </p:nvSpPr>
        <p:spPr>
          <a:xfrm>
            <a:off x="0" y="-3493"/>
            <a:ext cx="12192000" cy="336581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D47FEA-01B0-2C26-5B54-C4CC33F6FFBF}"/>
              </a:ext>
            </a:extLst>
          </p:cNvPr>
          <p:cNvSpPr txBox="1"/>
          <p:nvPr/>
        </p:nvSpPr>
        <p:spPr>
          <a:xfrm>
            <a:off x="4076700" y="797386"/>
            <a:ext cx="4038600" cy="1877437"/>
          </a:xfrm>
          <a:prstGeom prst="rect">
            <a:avLst/>
          </a:prstGeom>
          <a:noFill/>
          <a:ln>
            <a:noFill/>
          </a:ln>
        </p:spPr>
        <p:txBody>
          <a:bodyPr wrap="square" rtlCol="0">
            <a:spAutoFit/>
          </a:bodyPr>
          <a:lstStyle/>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2000" dirty="0">
              <a:solidFill>
                <a:srgbClr val="FFC000"/>
              </a:solidFill>
            </a:endParaRPr>
          </a:p>
          <a:p>
            <a:pPr algn="ctr"/>
            <a:endParaRPr lang="en-US" sz="1600" dirty="0">
              <a:solidFill>
                <a:schemeClr val="bg1"/>
              </a:solidFill>
            </a:endParaRPr>
          </a:p>
        </p:txBody>
      </p:sp>
      <p:pic>
        <p:nvPicPr>
          <p:cNvPr id="4" name="Picture 3" descr="A logo with a triangle in center&#10;&#10;Description automatically generated">
            <a:extLst>
              <a:ext uri="{FF2B5EF4-FFF2-40B4-BE49-F238E27FC236}">
                <a16:creationId xmlns:a16="http://schemas.microsoft.com/office/drawing/2014/main" id="{44613AEC-1674-B7F0-0798-1D28D307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32" y="580471"/>
            <a:ext cx="1820333" cy="1820333"/>
          </a:xfrm>
          <a:prstGeom prst="rect">
            <a:avLst/>
          </a:prstGeom>
        </p:spPr>
      </p:pic>
      <p:sp>
        <p:nvSpPr>
          <p:cNvPr id="7" name="TextBox 6">
            <a:extLst>
              <a:ext uri="{FF2B5EF4-FFF2-40B4-BE49-F238E27FC236}">
                <a16:creationId xmlns:a16="http://schemas.microsoft.com/office/drawing/2014/main" id="{86222901-3ABE-ADE2-E06A-B9B38DDC5635}"/>
              </a:ext>
            </a:extLst>
          </p:cNvPr>
          <p:cNvSpPr txBox="1"/>
          <p:nvPr/>
        </p:nvSpPr>
        <p:spPr>
          <a:xfrm>
            <a:off x="4076699" y="2635113"/>
            <a:ext cx="4038601" cy="523220"/>
          </a:xfrm>
          <a:prstGeom prst="rect">
            <a:avLst/>
          </a:prstGeom>
          <a:noFill/>
          <a:ln>
            <a:noFill/>
          </a:ln>
        </p:spPr>
        <p:txBody>
          <a:bodyPr wrap="square" rtlCol="0">
            <a:spAutoFit/>
          </a:bodyPr>
          <a:lstStyle/>
          <a:p>
            <a:pPr algn="ctr"/>
            <a:r>
              <a:rPr lang="en-US" sz="2800" dirty="0">
                <a:ln w="0"/>
                <a:solidFill>
                  <a:schemeClr val="bg1"/>
                </a:solidFill>
                <a:effectLst>
                  <a:outerShdw blurRad="38100" dist="19050" dir="2700000" algn="tl" rotWithShape="0">
                    <a:schemeClr val="dk1">
                      <a:alpha val="40000"/>
                    </a:schemeClr>
                  </a:outerShdw>
                </a:effectLst>
              </a:rPr>
              <a:t>Thank You for Listening!</a:t>
            </a:r>
          </a:p>
        </p:txBody>
      </p:sp>
      <p:sp>
        <p:nvSpPr>
          <p:cNvPr id="12" name="TextBox 11">
            <a:extLst>
              <a:ext uri="{FF2B5EF4-FFF2-40B4-BE49-F238E27FC236}">
                <a16:creationId xmlns:a16="http://schemas.microsoft.com/office/drawing/2014/main" id="{D5DC3002-F8A9-AF62-7B6C-56045259D38F}"/>
              </a:ext>
            </a:extLst>
          </p:cNvPr>
          <p:cNvSpPr txBox="1"/>
          <p:nvPr/>
        </p:nvSpPr>
        <p:spPr>
          <a:xfrm>
            <a:off x="4519610" y="4114799"/>
            <a:ext cx="3152775" cy="1754326"/>
          </a:xfrm>
          <a:prstGeom prst="rect">
            <a:avLst/>
          </a:prstGeom>
          <a:noFill/>
        </p:spPr>
        <p:txBody>
          <a:bodyPr wrap="square" rtlCol="0">
            <a:spAutoFit/>
          </a:bodyPr>
          <a:lstStyle/>
          <a:p>
            <a:pPr algn="ctr"/>
            <a:r>
              <a:rPr lang="en-US" i="1" dirty="0"/>
              <a:t>For further information:</a:t>
            </a:r>
          </a:p>
          <a:p>
            <a:pPr algn="ctr"/>
            <a:endParaRPr lang="en-US" dirty="0"/>
          </a:p>
          <a:p>
            <a:pPr algn="ctr"/>
            <a:r>
              <a:rPr lang="en-US" dirty="0">
                <a:solidFill>
                  <a:srgbClr val="CC9900"/>
                </a:solidFill>
              </a:rPr>
              <a:t>Aavash Shrestha (41025)</a:t>
            </a:r>
          </a:p>
          <a:p>
            <a:pPr algn="ctr"/>
            <a:r>
              <a:rPr lang="en-US" dirty="0">
                <a:solidFill>
                  <a:srgbClr val="CC9900"/>
                </a:solidFill>
              </a:rPr>
              <a:t>2020</a:t>
            </a:r>
          </a:p>
          <a:p>
            <a:pPr algn="ctr"/>
            <a:endParaRPr lang="en-US" dirty="0"/>
          </a:p>
          <a:p>
            <a:pPr algn="ctr"/>
            <a:r>
              <a:rPr lang="en-US" dirty="0"/>
              <a:t>aavashsth@gmail.com</a:t>
            </a:r>
          </a:p>
        </p:txBody>
      </p:sp>
      <p:sp>
        <p:nvSpPr>
          <p:cNvPr id="14" name="Slide Number Placeholder 13">
            <a:extLst>
              <a:ext uri="{FF2B5EF4-FFF2-40B4-BE49-F238E27FC236}">
                <a16:creationId xmlns:a16="http://schemas.microsoft.com/office/drawing/2014/main" id="{208CC3CD-B7D1-661A-F9E4-C6503DD4A7CC}"/>
              </a:ext>
            </a:extLst>
          </p:cNvPr>
          <p:cNvSpPr>
            <a:spLocks noGrp="1"/>
          </p:cNvSpPr>
          <p:nvPr>
            <p:ph type="sldNum" sz="quarter" idx="12"/>
          </p:nvPr>
        </p:nvSpPr>
        <p:spPr/>
        <p:txBody>
          <a:bodyPr/>
          <a:lstStyle/>
          <a:p>
            <a:r>
              <a:rPr lang="en-US"/>
              <a:t>Slide </a:t>
            </a:r>
            <a:fld id="{147ECBFD-5DA0-4281-82B6-5052E3B97CD0}" type="slidenum">
              <a:rPr lang="en-US" smtClean="0"/>
              <a:pPr/>
              <a:t>19</a:t>
            </a:fld>
            <a:endParaRPr lang="en-US" dirty="0"/>
          </a:p>
        </p:txBody>
      </p:sp>
      <p:sp>
        <p:nvSpPr>
          <p:cNvPr id="2" name="Footer Placeholder 1">
            <a:extLst>
              <a:ext uri="{FF2B5EF4-FFF2-40B4-BE49-F238E27FC236}">
                <a16:creationId xmlns:a16="http://schemas.microsoft.com/office/drawing/2014/main" id="{994AAE15-D174-0537-A9D2-09FFBB678C99}"/>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280372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5247AD-B7FC-B0E4-3B1D-52FB62448E50}"/>
              </a:ext>
            </a:extLst>
          </p:cNvPr>
          <p:cNvSpPr/>
          <p:nvPr/>
        </p:nvSpPr>
        <p:spPr>
          <a:xfrm>
            <a:off x="0" y="-1"/>
            <a:ext cx="12192000" cy="51408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26BE03-58E1-0578-D519-C158412FD797}"/>
              </a:ext>
            </a:extLst>
          </p:cNvPr>
          <p:cNvSpPr>
            <a:spLocks noGrp="1"/>
          </p:cNvSpPr>
          <p:nvPr>
            <p:ph idx="1"/>
          </p:nvPr>
        </p:nvSpPr>
        <p:spPr>
          <a:xfrm>
            <a:off x="656167" y="911224"/>
            <a:ext cx="10515600" cy="4956175"/>
          </a:xfrm>
        </p:spPr>
        <p:txBody>
          <a:bodyPr/>
          <a:lstStyle/>
          <a:p>
            <a:r>
              <a:rPr lang="en-US" dirty="0"/>
              <a:t>Introduction</a:t>
            </a:r>
          </a:p>
          <a:p>
            <a:r>
              <a:rPr lang="en-US" dirty="0"/>
              <a:t>Objectives</a:t>
            </a:r>
          </a:p>
          <a:p>
            <a:r>
              <a:rPr lang="en-US" dirty="0"/>
              <a:t>Workflow</a:t>
            </a:r>
          </a:p>
          <a:p>
            <a:r>
              <a:rPr lang="en-US" dirty="0"/>
              <a:t>Dataset</a:t>
            </a:r>
          </a:p>
          <a:p>
            <a:r>
              <a:rPr lang="en-US" dirty="0"/>
              <a:t>Methodology</a:t>
            </a:r>
          </a:p>
          <a:p>
            <a:r>
              <a:rPr lang="en-US" dirty="0"/>
              <a:t>Result and Analysis</a:t>
            </a:r>
          </a:p>
          <a:p>
            <a:r>
              <a:rPr lang="en-US" dirty="0"/>
              <a:t>Conclusion</a:t>
            </a:r>
          </a:p>
          <a:p>
            <a:endParaRPr lang="en-US" dirty="0"/>
          </a:p>
        </p:txBody>
      </p:sp>
      <p:pic>
        <p:nvPicPr>
          <p:cNvPr id="5" name="Picture 4" descr="A logo with a triangle in center&#10;&#10;Description automatically generated">
            <a:extLst>
              <a:ext uri="{FF2B5EF4-FFF2-40B4-BE49-F238E27FC236}">
                <a16:creationId xmlns:a16="http://schemas.microsoft.com/office/drawing/2014/main" id="{9C46A75C-D9C5-6460-C8AD-81F41E001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5833" y="39949"/>
            <a:ext cx="474135" cy="474135"/>
          </a:xfrm>
          <a:prstGeom prst="rect">
            <a:avLst/>
          </a:prstGeom>
        </p:spPr>
      </p:pic>
      <p:sp>
        <p:nvSpPr>
          <p:cNvPr id="2" name="Title 1">
            <a:extLst>
              <a:ext uri="{FF2B5EF4-FFF2-40B4-BE49-F238E27FC236}">
                <a16:creationId xmlns:a16="http://schemas.microsoft.com/office/drawing/2014/main" id="{868F5A25-25A0-9790-2303-C2D5A4004A04}"/>
              </a:ext>
            </a:extLst>
          </p:cNvPr>
          <p:cNvSpPr>
            <a:spLocks noGrp="1"/>
          </p:cNvSpPr>
          <p:nvPr>
            <p:ph type="title"/>
          </p:nvPr>
        </p:nvSpPr>
        <p:spPr>
          <a:xfrm>
            <a:off x="656167" y="50799"/>
            <a:ext cx="10515600" cy="514085"/>
          </a:xfrm>
        </p:spPr>
        <p:txBody>
          <a:bodyPr>
            <a:normAutofit fontScale="90000"/>
          </a:bodyPr>
          <a:lstStyle/>
          <a:p>
            <a:r>
              <a:rPr lang="en-US" dirty="0">
                <a:solidFill>
                  <a:srgbClr val="FFC000"/>
                </a:solidFill>
              </a:rPr>
              <a:t>Presentation Outline</a:t>
            </a:r>
            <a:endParaRPr lang="en-US" sz="3600" dirty="0">
              <a:solidFill>
                <a:srgbClr val="FFC000"/>
              </a:solidFill>
            </a:endParaRPr>
          </a:p>
        </p:txBody>
      </p:sp>
      <p:sp>
        <p:nvSpPr>
          <p:cNvPr id="7" name="Rectangle 6">
            <a:extLst>
              <a:ext uri="{FF2B5EF4-FFF2-40B4-BE49-F238E27FC236}">
                <a16:creationId xmlns:a16="http://schemas.microsoft.com/office/drawing/2014/main" id="{CC662C28-6B2B-E1E2-5FC2-D80429BAF9BA}"/>
              </a:ext>
            </a:extLst>
          </p:cNvPr>
          <p:cNvSpPr/>
          <p:nvPr/>
        </p:nvSpPr>
        <p:spPr>
          <a:xfrm>
            <a:off x="0" y="6474118"/>
            <a:ext cx="12192000" cy="369333"/>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ED7E0CC4-BF90-FB4B-F626-12CBCFFDB604}"/>
              </a:ext>
            </a:extLst>
          </p:cNvPr>
          <p:cNvSpPr>
            <a:spLocks noGrp="1"/>
          </p:cNvSpPr>
          <p:nvPr>
            <p:ph type="sldNum" sz="quarter" idx="12"/>
          </p:nvPr>
        </p:nvSpPr>
        <p:spPr/>
        <p:txBody>
          <a:bodyPr/>
          <a:lstStyle/>
          <a:p>
            <a:r>
              <a:rPr lang="en-US"/>
              <a:t>Slide </a:t>
            </a:r>
            <a:fld id="{147ECBFD-5DA0-4281-82B6-5052E3B97CD0}" type="slidenum">
              <a:rPr lang="en-US" smtClean="0"/>
              <a:pPr/>
              <a:t>2</a:t>
            </a:fld>
            <a:endParaRPr lang="en-US" dirty="0"/>
          </a:p>
        </p:txBody>
      </p:sp>
      <p:sp>
        <p:nvSpPr>
          <p:cNvPr id="6" name="Footer Placeholder 5">
            <a:extLst>
              <a:ext uri="{FF2B5EF4-FFF2-40B4-BE49-F238E27FC236}">
                <a16:creationId xmlns:a16="http://schemas.microsoft.com/office/drawing/2014/main" id="{548CC50D-9B82-566D-A1E6-25F7ED63507B}"/>
              </a:ext>
            </a:extLst>
          </p:cNvPr>
          <p:cNvSpPr>
            <a:spLocks noGrp="1"/>
          </p:cNvSpPr>
          <p:nvPr>
            <p:ph type="ftr" sz="quarter" idx="14"/>
          </p:nvPr>
        </p:nvSpPr>
        <p:spPr/>
        <p:txBody>
          <a:bodyPr/>
          <a:lstStyle/>
          <a:p>
            <a:r>
              <a:rPr lang="en-US" dirty="0"/>
              <a:t>Heart Disease Prediction by Aavash Shrestha</a:t>
            </a:r>
          </a:p>
        </p:txBody>
      </p:sp>
    </p:spTree>
    <p:extLst>
      <p:ext uri="{BB962C8B-B14F-4D97-AF65-F5344CB8AC3E}">
        <p14:creationId xmlns:p14="http://schemas.microsoft.com/office/powerpoint/2010/main" val="416116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09991-875B-8BFE-415E-C12C5E785E4F}"/>
              </a:ext>
            </a:extLst>
          </p:cNvPr>
          <p:cNvSpPr>
            <a:spLocks noGrp="1"/>
          </p:cNvSpPr>
          <p:nvPr>
            <p:ph idx="1"/>
          </p:nvPr>
        </p:nvSpPr>
        <p:spPr/>
        <p:txBody>
          <a:bodyPr/>
          <a:lstStyle/>
          <a:p>
            <a:pPr>
              <a:lnSpc>
                <a:spcPct val="114000"/>
              </a:lnSpc>
            </a:pPr>
            <a:r>
              <a:rPr lang="en-US" dirty="0"/>
              <a:t>Heart disease is a leading cause of death globally. Accurate prediction can significantly reduce risks by enabling early diagnosis. </a:t>
            </a:r>
          </a:p>
          <a:p>
            <a:pPr>
              <a:lnSpc>
                <a:spcPct val="114000"/>
              </a:lnSpc>
            </a:pPr>
            <a:r>
              <a:rPr lang="en-US" dirty="0"/>
              <a:t>Traditional methods for diagnosing heart disease often involve expensive and invasive procedures. However, machine learning (ML) can provide an opportunity to analyze vast amounts of medical data to predict heart disease more efficiently and accurately.</a:t>
            </a:r>
          </a:p>
          <a:p>
            <a:pPr>
              <a:lnSpc>
                <a:spcPct val="114000"/>
              </a:lnSpc>
            </a:pPr>
            <a:r>
              <a:rPr lang="en-US" dirty="0"/>
              <a:t>By leveraging clinical data, such as patient demographics, medical history, and diagnostic test results, ML algorithms can help predict the likelihood of heart disease</a:t>
            </a:r>
          </a:p>
        </p:txBody>
      </p:sp>
      <p:sp>
        <p:nvSpPr>
          <p:cNvPr id="3" name="Title 2">
            <a:extLst>
              <a:ext uri="{FF2B5EF4-FFF2-40B4-BE49-F238E27FC236}">
                <a16:creationId xmlns:a16="http://schemas.microsoft.com/office/drawing/2014/main" id="{200D902C-B3A8-4265-EF54-309FA6E925D1}"/>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851E8DE7-2939-4FB8-F47C-9C411134A798}"/>
              </a:ext>
            </a:extLst>
          </p:cNvPr>
          <p:cNvSpPr>
            <a:spLocks noGrp="1"/>
          </p:cNvSpPr>
          <p:nvPr>
            <p:ph type="sldNum" sz="quarter" idx="12"/>
          </p:nvPr>
        </p:nvSpPr>
        <p:spPr/>
        <p:txBody>
          <a:bodyPr/>
          <a:lstStyle/>
          <a:p>
            <a:r>
              <a:rPr lang="en-US"/>
              <a:t>Slide </a:t>
            </a:r>
            <a:fld id="{147ECBFD-5DA0-4281-82B6-5052E3B97CD0}" type="slidenum">
              <a:rPr lang="en-US" smtClean="0"/>
              <a:pPr/>
              <a:t>3</a:t>
            </a:fld>
            <a:endParaRPr lang="en-US" dirty="0"/>
          </a:p>
        </p:txBody>
      </p:sp>
      <p:sp>
        <p:nvSpPr>
          <p:cNvPr id="5" name="Footer Placeholder 4">
            <a:extLst>
              <a:ext uri="{FF2B5EF4-FFF2-40B4-BE49-F238E27FC236}">
                <a16:creationId xmlns:a16="http://schemas.microsoft.com/office/drawing/2014/main" id="{F1C2AF07-D617-CF81-901D-1B093914CF7A}"/>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302757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7C966B-8A62-55C5-021A-CC947415CCB3}"/>
              </a:ext>
            </a:extLst>
          </p:cNvPr>
          <p:cNvSpPr>
            <a:spLocks noGrp="1"/>
          </p:cNvSpPr>
          <p:nvPr>
            <p:ph idx="1"/>
          </p:nvPr>
        </p:nvSpPr>
        <p:spPr>
          <a:xfrm>
            <a:off x="838200" y="879894"/>
            <a:ext cx="5713949" cy="4644343"/>
          </a:xfrm>
        </p:spPr>
        <p:txBody>
          <a:bodyPr/>
          <a:lstStyle/>
          <a:p>
            <a:pPr>
              <a:lnSpc>
                <a:spcPct val="114000"/>
              </a:lnSpc>
            </a:pPr>
            <a:r>
              <a:rPr lang="en-US" dirty="0">
                <a:effectLst/>
                <a:latin typeface="Times New Roman" panose="02020603050405020304" pitchFamily="18" charset="0"/>
                <a:ea typeface="Calibri" panose="020F0502020204030204" pitchFamily="34" charset="0"/>
                <a:cs typeface="Mangal" panose="02040503050203030202" pitchFamily="18" charset="0"/>
              </a:rPr>
              <a:t>To develop a predictive model using logistic regression to determine whether a patient is likely to have heart disease based on input features such as age, cholesterol levels, blood pressure, and other relevant health metrics. Additionally, the project evaluates the impact of different learning rates on model performance to optimize its training process.</a:t>
            </a:r>
          </a:p>
          <a:p>
            <a:endParaRPr lang="en-US" dirty="0"/>
          </a:p>
        </p:txBody>
      </p:sp>
      <p:sp>
        <p:nvSpPr>
          <p:cNvPr id="3" name="Title 2">
            <a:extLst>
              <a:ext uri="{FF2B5EF4-FFF2-40B4-BE49-F238E27FC236}">
                <a16:creationId xmlns:a16="http://schemas.microsoft.com/office/drawing/2014/main" id="{3F374DCE-7F84-BFF2-807E-887978FAAE18}"/>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0AE7ACC0-0CC2-56EE-2554-0D40A03B5819}"/>
              </a:ext>
            </a:extLst>
          </p:cNvPr>
          <p:cNvSpPr>
            <a:spLocks noGrp="1"/>
          </p:cNvSpPr>
          <p:nvPr>
            <p:ph type="sldNum" sz="quarter" idx="12"/>
          </p:nvPr>
        </p:nvSpPr>
        <p:spPr/>
        <p:txBody>
          <a:bodyPr/>
          <a:lstStyle/>
          <a:p>
            <a:r>
              <a:rPr lang="en-US"/>
              <a:t>Slide </a:t>
            </a:r>
            <a:fld id="{147ECBFD-5DA0-4281-82B6-5052E3B97CD0}" type="slidenum">
              <a:rPr lang="en-US" smtClean="0"/>
              <a:pPr/>
              <a:t>4</a:t>
            </a:fld>
            <a:endParaRPr lang="en-US" dirty="0"/>
          </a:p>
        </p:txBody>
      </p:sp>
      <p:sp>
        <p:nvSpPr>
          <p:cNvPr id="5" name="Footer Placeholder 4">
            <a:extLst>
              <a:ext uri="{FF2B5EF4-FFF2-40B4-BE49-F238E27FC236}">
                <a16:creationId xmlns:a16="http://schemas.microsoft.com/office/drawing/2014/main" id="{EBC3241C-E2E6-AC40-7BD1-0255BB01FA1A}"/>
              </a:ext>
            </a:extLst>
          </p:cNvPr>
          <p:cNvSpPr>
            <a:spLocks noGrp="1"/>
          </p:cNvSpPr>
          <p:nvPr>
            <p:ph type="ftr" sz="quarter" idx="14"/>
          </p:nvPr>
        </p:nvSpPr>
        <p:spPr/>
        <p:txBody>
          <a:bodyPr/>
          <a:lstStyle/>
          <a:p>
            <a:r>
              <a:rPr lang="en-US"/>
              <a:t>Heart Disease Prediction by Aavash Shrestha</a:t>
            </a:r>
            <a:endParaRPr lang="en-US" dirty="0"/>
          </a:p>
        </p:txBody>
      </p:sp>
      <p:pic>
        <p:nvPicPr>
          <p:cNvPr id="9" name="Picture 8" descr="A heart with a pulse line&#10;&#10;Description automatically generated">
            <a:extLst>
              <a:ext uri="{FF2B5EF4-FFF2-40B4-BE49-F238E27FC236}">
                <a16:creationId xmlns:a16="http://schemas.microsoft.com/office/drawing/2014/main" id="{DD5D3835-08A0-FB05-AFEE-CD1DD68E9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1320" y="1201055"/>
            <a:ext cx="5299607" cy="3711480"/>
          </a:xfrm>
          <a:prstGeom prst="rect">
            <a:avLst/>
          </a:prstGeom>
        </p:spPr>
      </p:pic>
    </p:spTree>
    <p:extLst>
      <p:ext uri="{BB962C8B-B14F-4D97-AF65-F5344CB8AC3E}">
        <p14:creationId xmlns:p14="http://schemas.microsoft.com/office/powerpoint/2010/main" val="11021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data flow&#10;&#10;Description automatically generated">
            <a:extLst>
              <a:ext uri="{FF2B5EF4-FFF2-40B4-BE49-F238E27FC236}">
                <a16:creationId xmlns:a16="http://schemas.microsoft.com/office/drawing/2014/main" id="{19368942-14C3-99FD-0368-87C45A74E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54" y="1489420"/>
            <a:ext cx="11206561" cy="3650137"/>
          </a:xfrm>
        </p:spPr>
      </p:pic>
      <p:sp>
        <p:nvSpPr>
          <p:cNvPr id="3" name="Title 2">
            <a:extLst>
              <a:ext uri="{FF2B5EF4-FFF2-40B4-BE49-F238E27FC236}">
                <a16:creationId xmlns:a16="http://schemas.microsoft.com/office/drawing/2014/main" id="{AE1FDC4F-4292-A63B-C9E2-5A98348E9294}"/>
              </a:ext>
            </a:extLst>
          </p:cNvPr>
          <p:cNvSpPr>
            <a:spLocks noGrp="1"/>
          </p:cNvSpPr>
          <p:nvPr>
            <p:ph type="title"/>
          </p:nvPr>
        </p:nvSpPr>
        <p:spPr/>
        <p:txBody>
          <a:bodyPr/>
          <a:lstStyle/>
          <a:p>
            <a:r>
              <a:rPr lang="en-US" dirty="0"/>
              <a:t>Workflow</a:t>
            </a:r>
          </a:p>
        </p:txBody>
      </p:sp>
      <p:sp>
        <p:nvSpPr>
          <p:cNvPr id="4" name="Slide Number Placeholder 3">
            <a:extLst>
              <a:ext uri="{FF2B5EF4-FFF2-40B4-BE49-F238E27FC236}">
                <a16:creationId xmlns:a16="http://schemas.microsoft.com/office/drawing/2014/main" id="{B3402261-8999-8AF6-328E-1F52F056A13B}"/>
              </a:ext>
            </a:extLst>
          </p:cNvPr>
          <p:cNvSpPr>
            <a:spLocks noGrp="1"/>
          </p:cNvSpPr>
          <p:nvPr>
            <p:ph type="sldNum" sz="quarter" idx="12"/>
          </p:nvPr>
        </p:nvSpPr>
        <p:spPr/>
        <p:txBody>
          <a:bodyPr/>
          <a:lstStyle/>
          <a:p>
            <a:r>
              <a:rPr lang="en-US"/>
              <a:t>Slide </a:t>
            </a:r>
            <a:fld id="{147ECBFD-5DA0-4281-82B6-5052E3B97CD0}" type="slidenum">
              <a:rPr lang="en-US" smtClean="0"/>
              <a:pPr/>
              <a:t>5</a:t>
            </a:fld>
            <a:endParaRPr lang="en-US" dirty="0"/>
          </a:p>
        </p:txBody>
      </p:sp>
      <p:sp>
        <p:nvSpPr>
          <p:cNvPr id="5" name="Footer Placeholder 4">
            <a:extLst>
              <a:ext uri="{FF2B5EF4-FFF2-40B4-BE49-F238E27FC236}">
                <a16:creationId xmlns:a16="http://schemas.microsoft.com/office/drawing/2014/main" id="{3ACC8F2D-909F-C0E2-6936-C0BE1462C6D6}"/>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180100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956E76-B96D-010E-51B5-FF022AFB7E03}"/>
              </a:ext>
            </a:extLst>
          </p:cNvPr>
          <p:cNvSpPr>
            <a:spLocks noGrp="1"/>
          </p:cNvSpPr>
          <p:nvPr>
            <p:ph idx="1"/>
          </p:nvPr>
        </p:nvSpPr>
        <p:spPr/>
        <p:txBody>
          <a:bodyPr>
            <a:normAutofit lnSpcReduction="10000"/>
          </a:bodyPr>
          <a:lstStyle/>
          <a:p>
            <a:pPr marL="0" marR="0" algn="just">
              <a:lnSpc>
                <a:spcPct val="124000"/>
              </a:lnSpc>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The data set dates from 1988 and consists of four databases: Cleveland, Hungary, Switzerland, and Long Beach V. It contains 76 attributes, including the predicted attribute, but all published experiments refer to using a subset of 14 of them. The "target" field refers to the presence of heart disease in the patient. </a:t>
            </a:r>
            <a:r>
              <a:rPr lang="en-US" sz="2400" b="1" dirty="0">
                <a:effectLst/>
                <a:latin typeface="Times New Roman" panose="02020603050405020304" pitchFamily="18" charset="0"/>
                <a:ea typeface="Calibri" panose="020F0502020204030204" pitchFamily="34" charset="0"/>
                <a:cs typeface="Mangal" panose="02040503050203030202" pitchFamily="18" charset="0"/>
              </a:rPr>
              <a:t>It is integer valued 0 = no disease and 1 = disease.</a:t>
            </a:r>
            <a:r>
              <a:rPr lang="en-US" sz="2400" dirty="0">
                <a:effectLst/>
                <a:latin typeface="Times New Roman" panose="02020603050405020304" pitchFamily="18" charset="0"/>
                <a:ea typeface="Calibri" panose="020F0502020204030204" pitchFamily="34" charset="0"/>
                <a:cs typeface="Mangal" panose="02040503050203030202" pitchFamily="18" charset="0"/>
              </a:rPr>
              <a:t> [1]</a:t>
            </a:r>
          </a:p>
          <a:p>
            <a:pPr marL="0" marR="0" algn="just">
              <a:lnSpc>
                <a:spcPct val="124000"/>
              </a:lnSpc>
              <a:spcAft>
                <a:spcPts val="800"/>
              </a:spcAft>
            </a:pPr>
            <a:r>
              <a:rPr lang="en-US" sz="2400" b="1" dirty="0">
                <a:effectLst/>
                <a:latin typeface="Times New Roman" panose="02020603050405020304" pitchFamily="18" charset="0"/>
                <a:ea typeface="Calibri" panose="020F0502020204030204" pitchFamily="34" charset="0"/>
                <a:cs typeface="Mangal" panose="02040503050203030202" pitchFamily="18" charset="0"/>
              </a:rPr>
              <a:t>Attributes: </a:t>
            </a:r>
            <a:r>
              <a:rPr lang="en-US" sz="2400" dirty="0">
                <a:effectLst/>
                <a:latin typeface="Times New Roman" panose="02020603050405020304" pitchFamily="18" charset="0"/>
                <a:ea typeface="Calibri" panose="020F0502020204030204" pitchFamily="34" charset="0"/>
                <a:cs typeface="Mangal" panose="02040503050203030202" pitchFamily="18" charset="0"/>
              </a:rPr>
              <a:t>Age, sex, chest pain type (4 values), resting blood pressure, serum cholesterol in mg/dl, fasting blood sugar &gt; 120 mg/dl, resting electrocardiographic results (values 0,1,2), maximum heart rate achieved, exercise induced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angina,oldpeak</a:t>
            </a:r>
            <a:r>
              <a:rPr lang="en-US" sz="2400" dirty="0">
                <a:effectLst/>
                <a:latin typeface="Times New Roman" panose="02020603050405020304" pitchFamily="18" charset="0"/>
                <a:ea typeface="Calibri" panose="020F0502020204030204" pitchFamily="34" charset="0"/>
                <a:cs typeface="Mangal" panose="02040503050203030202" pitchFamily="18" charset="0"/>
              </a:rPr>
              <a:t> = ST depression induced by exercise relative to rest, the slope of the peak exercise ST segment, number of major vessels (0-3) colored by fluoroscopy,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thal</a:t>
            </a:r>
            <a:r>
              <a:rPr lang="en-US" sz="2400" dirty="0">
                <a:effectLst/>
                <a:latin typeface="Times New Roman" panose="02020603050405020304" pitchFamily="18" charset="0"/>
                <a:ea typeface="Calibri" panose="020F0502020204030204" pitchFamily="34" charset="0"/>
                <a:cs typeface="Mangal" panose="02040503050203030202" pitchFamily="18" charset="0"/>
              </a:rPr>
              <a:t>: 0 = normal; 1 = fixed defect</a:t>
            </a:r>
          </a:p>
          <a:p>
            <a:endParaRPr lang="en-US" dirty="0"/>
          </a:p>
        </p:txBody>
      </p:sp>
      <p:sp>
        <p:nvSpPr>
          <p:cNvPr id="3" name="Title 2">
            <a:extLst>
              <a:ext uri="{FF2B5EF4-FFF2-40B4-BE49-F238E27FC236}">
                <a16:creationId xmlns:a16="http://schemas.microsoft.com/office/drawing/2014/main" id="{B09AFA96-3E29-7B74-33C9-C2838617F4A3}"/>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AF27FBF2-49EA-675D-C832-DC3053737BDB}"/>
              </a:ext>
            </a:extLst>
          </p:cNvPr>
          <p:cNvSpPr>
            <a:spLocks noGrp="1"/>
          </p:cNvSpPr>
          <p:nvPr>
            <p:ph type="sldNum" sz="quarter" idx="12"/>
          </p:nvPr>
        </p:nvSpPr>
        <p:spPr/>
        <p:txBody>
          <a:bodyPr/>
          <a:lstStyle/>
          <a:p>
            <a:r>
              <a:rPr lang="en-US"/>
              <a:t>Slide </a:t>
            </a:r>
            <a:fld id="{147ECBFD-5DA0-4281-82B6-5052E3B97CD0}" type="slidenum">
              <a:rPr lang="en-US" smtClean="0"/>
              <a:pPr/>
              <a:t>6</a:t>
            </a:fld>
            <a:endParaRPr lang="en-US" dirty="0"/>
          </a:p>
        </p:txBody>
      </p:sp>
      <p:sp>
        <p:nvSpPr>
          <p:cNvPr id="5" name="Footer Placeholder 4">
            <a:extLst>
              <a:ext uri="{FF2B5EF4-FFF2-40B4-BE49-F238E27FC236}">
                <a16:creationId xmlns:a16="http://schemas.microsoft.com/office/drawing/2014/main" id="{F21B1EE7-377E-7680-AAF8-719DF8FE7851}"/>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97104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305B41B-800E-ADC9-4B01-9AD57D1C5F11}"/>
                  </a:ext>
                </a:extLst>
              </p:cNvPr>
              <p:cNvSpPr>
                <a:spLocks noGrp="1"/>
              </p:cNvSpPr>
              <p:nvPr>
                <p:ph idx="1"/>
              </p:nvPr>
            </p:nvSpPr>
            <p:spPr>
              <a:xfrm>
                <a:off x="472965" y="630621"/>
                <a:ext cx="11351173" cy="5780689"/>
              </a:xfrm>
            </p:spPr>
            <p:txBody>
              <a:bodyPr>
                <a:normAutofit/>
              </a:bodyPr>
              <a:lstStyle/>
              <a:p>
                <a:pPr marL="457200" marR="0" lvl="0" indent="-457200" algn="just">
                  <a:lnSpc>
                    <a:spcPct val="114000"/>
                  </a:lnSpc>
                  <a:buFont typeface="+mj-lt"/>
                  <a:buAutoNum type="arabicPeriod"/>
                </a:pPr>
                <a:r>
                  <a:rPr lang="en-US" b="1" dirty="0">
                    <a:effectLst/>
                    <a:ea typeface="Calibri" panose="020F0502020204030204" pitchFamily="34" charset="0"/>
                    <a:cs typeface="Mangal" panose="02040503050203030202" pitchFamily="18" charset="0"/>
                  </a:rPr>
                  <a:t>Data Preprocessing:</a:t>
                </a:r>
              </a:p>
              <a:p>
                <a:pPr marL="342900" marR="0" lvl="0" indent="-342900" algn="just">
                  <a:lnSpc>
                    <a:spcPct val="114000"/>
                  </a:lnSpc>
                  <a:buFont typeface="Symbol" panose="05050102010706020507" pitchFamily="18" charset="2"/>
                  <a:buChar char=""/>
                </a:pPr>
                <a:r>
                  <a:rPr lang="en-US" b="1" dirty="0">
                    <a:effectLst/>
                    <a:ea typeface="Calibri" panose="020F0502020204030204" pitchFamily="34" charset="0"/>
                    <a:cs typeface="Mangal" panose="02040503050203030202" pitchFamily="18" charset="0"/>
                  </a:rPr>
                  <a:t>Splitting the dataset </a:t>
                </a:r>
                <a:r>
                  <a:rPr lang="en-US" dirty="0">
                    <a:effectLst/>
                    <a:ea typeface="Calibri" panose="020F0502020204030204" pitchFamily="34" charset="0"/>
                    <a:cs typeface="Mangal" panose="02040503050203030202" pitchFamily="18" charset="0"/>
                  </a:rPr>
                  <a:t>into training and testing sets (80% training, 20% testing).</a:t>
                </a:r>
              </a:p>
              <a:p>
                <a:pPr marL="342900" marR="0" lvl="0" indent="-342900" algn="just">
                  <a:lnSpc>
                    <a:spcPct val="114000"/>
                  </a:lnSpc>
                  <a:buFont typeface="Symbol" panose="05050102010706020507" pitchFamily="18" charset="2"/>
                  <a:buChar char=""/>
                </a:pPr>
                <a:r>
                  <a:rPr lang="en-US" b="1" dirty="0">
                    <a:effectLst/>
                    <a:ea typeface="Calibri" panose="020F0502020204030204" pitchFamily="34" charset="0"/>
                    <a:cs typeface="Mangal" panose="02040503050203030202" pitchFamily="18" charset="0"/>
                  </a:rPr>
                  <a:t>Scaling the features </a:t>
                </a:r>
                <a:r>
                  <a:rPr lang="en-US" dirty="0">
                    <a:effectLst/>
                    <a:ea typeface="Calibri" panose="020F0502020204030204" pitchFamily="34" charset="0"/>
                    <a:cs typeface="Mangal" panose="02040503050203030202" pitchFamily="18" charset="0"/>
                  </a:rPr>
                  <a:t>manually to normalize the data, ensuring numerical stability and better convergence of the model [2]. </a:t>
                </a:r>
              </a:p>
              <a:p>
                <a:pPr marL="0" marR="0" lvl="0" indent="0" algn="just">
                  <a:lnSpc>
                    <a:spcPct val="114000"/>
                  </a:lnSpc>
                  <a:buNone/>
                </a:pPr>
                <a:r>
                  <a:rPr lang="en-US" dirty="0">
                    <a:effectLst/>
                    <a:ea typeface="Calibri" panose="020F0502020204030204" pitchFamily="34" charset="0"/>
                    <a:cs typeface="Mangal" panose="02040503050203030202" pitchFamily="18" charset="0"/>
                  </a:rPr>
                  <a:t>Equation Used for scaling:</a:t>
                </a:r>
              </a:p>
              <a:p>
                <a:pPr marL="38100" marR="0" indent="0" algn="just">
                  <a:lnSpc>
                    <a:spcPct val="114000"/>
                  </a:lnSpc>
                  <a:spcAft>
                    <a:spcPts val="800"/>
                  </a:spcAft>
                  <a:buNone/>
                </a:pPr>
                <a14:m>
                  <m:oMathPara xmlns:m="http://schemas.openxmlformats.org/officeDocument/2006/math">
                    <m:oMathParaPr>
                      <m:jc m:val="centerGroup"/>
                    </m:oMathParaPr>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Mangal" panose="02040503050203030202" pitchFamily="18" charset="0"/>
                            </a:rPr>
                          </m:ctrlPr>
                        </m:sSubPr>
                        <m:e>
                          <m:r>
                            <a:rPr lang="en-US" sz="2400" i="1">
                              <a:effectLst/>
                              <a:latin typeface="Cambria Math" panose="02040503050406030204" pitchFamily="18" charset="0"/>
                              <a:ea typeface="Times New Roman" panose="02020603050405020304" pitchFamily="18" charset="0"/>
                              <a:cs typeface="Mangal" panose="02040503050203030202" pitchFamily="18" charset="0"/>
                            </a:rPr>
                            <m:t>𝑋</m:t>
                          </m:r>
                        </m:e>
                        <m:sub>
                          <m:r>
                            <a:rPr lang="en-US" sz="2400" i="1">
                              <a:effectLst/>
                              <a:latin typeface="Cambria Math" panose="02040503050406030204" pitchFamily="18" charset="0"/>
                              <a:ea typeface="Times New Roman" panose="02020603050405020304" pitchFamily="18" charset="0"/>
                              <a:cs typeface="Mangal" panose="02040503050203030202" pitchFamily="18" charset="0"/>
                            </a:rPr>
                            <m:t>𝑚𝑒𝑎𝑛</m:t>
                          </m:r>
                        </m:sub>
                      </m:sSub>
                      <m:r>
                        <a:rPr lang="en-US" sz="2400" i="1">
                          <a:effectLst/>
                          <a:latin typeface="Cambria Math" panose="02040503050406030204" pitchFamily="18" charset="0"/>
                          <a:ea typeface="Times New Roman" panose="02020603050405020304" pitchFamily="18" charset="0"/>
                          <a:cs typeface="Mangal" panose="02040503050203030202" pitchFamily="18" charset="0"/>
                        </a:rPr>
                        <m:t>=</m:t>
                      </m:r>
                      <m:f>
                        <m:fPr>
                          <m:ctrlPr>
                            <a:rPr lang="en-US" sz="2400" i="1">
                              <a:effectLst/>
                              <a:latin typeface="Cambria Math" panose="02040503050406030204" pitchFamily="18" charset="0"/>
                              <a:ea typeface="Times New Roman" panose="02020603050405020304" pitchFamily="18" charset="0"/>
                              <a:cs typeface="Mangal" panose="02040503050203030202" pitchFamily="18" charset="0"/>
                            </a:rPr>
                          </m:ctrlPr>
                        </m:fPr>
                        <m:num>
                          <m:r>
                            <a:rPr lang="en-US" sz="2400" i="1">
                              <a:effectLst/>
                              <a:latin typeface="Cambria Math" panose="02040503050406030204" pitchFamily="18" charset="0"/>
                              <a:ea typeface="Times New Roman" panose="02020603050405020304" pitchFamily="18" charset="0"/>
                              <a:cs typeface="Mangal" panose="02040503050203030202" pitchFamily="18" charset="0"/>
                            </a:rPr>
                            <m:t>𝑋</m:t>
                          </m:r>
                          <m:r>
                            <a:rPr lang="en-US" sz="2400" i="1">
                              <a:effectLst/>
                              <a:latin typeface="Cambria Math" panose="02040503050406030204" pitchFamily="18" charset="0"/>
                              <a:ea typeface="Times New Roman" panose="02020603050405020304" pitchFamily="18" charset="0"/>
                              <a:cs typeface="Mangal" panose="02040503050203030202" pitchFamily="18" charset="0"/>
                            </a:rPr>
                            <m:t>−</m:t>
                          </m:r>
                          <m:r>
                            <a:rPr lang="en-US" sz="2400" i="1">
                              <a:effectLst/>
                              <a:latin typeface="Cambria Math" panose="02040503050406030204" pitchFamily="18" charset="0"/>
                              <a:ea typeface="Times New Roman" panose="02020603050405020304" pitchFamily="18" charset="0"/>
                              <a:cs typeface="Mangal" panose="02040503050203030202" pitchFamily="18" charset="0"/>
                            </a:rPr>
                            <m:t>𝑚𝑒𝑎𝑛</m:t>
                          </m:r>
                          <m:r>
                            <a:rPr lang="en-US" sz="2400" i="1">
                              <a:effectLst/>
                              <a:latin typeface="Cambria Math" panose="02040503050406030204" pitchFamily="18" charset="0"/>
                              <a:ea typeface="Times New Roman" panose="02020603050405020304" pitchFamily="18" charset="0"/>
                              <a:cs typeface="Mangal" panose="02040503050203030202" pitchFamily="18" charset="0"/>
                            </a:rPr>
                            <m:t>(</m:t>
                          </m:r>
                          <m:r>
                            <a:rPr lang="en-US" sz="2400" i="1">
                              <a:effectLst/>
                              <a:latin typeface="Cambria Math" panose="02040503050406030204" pitchFamily="18" charset="0"/>
                              <a:ea typeface="Times New Roman" panose="02020603050405020304" pitchFamily="18" charset="0"/>
                              <a:cs typeface="Mangal" panose="02040503050203030202" pitchFamily="18" charset="0"/>
                            </a:rPr>
                            <m:t>𝑋</m:t>
                          </m:r>
                          <m:r>
                            <a:rPr lang="en-US" sz="2400" i="1">
                              <a:effectLst/>
                              <a:latin typeface="Cambria Math" panose="02040503050406030204" pitchFamily="18" charset="0"/>
                              <a:ea typeface="Times New Roman" panose="02020603050405020304" pitchFamily="18" charset="0"/>
                              <a:cs typeface="Mangal" panose="02040503050203030202" pitchFamily="18" charset="0"/>
                            </a:rPr>
                            <m:t>)</m:t>
                          </m:r>
                        </m:num>
                        <m:den>
                          <m:r>
                            <a:rPr lang="en-US" sz="2400" i="1">
                              <a:effectLst/>
                              <a:latin typeface="Cambria Math" panose="02040503050406030204" pitchFamily="18" charset="0"/>
                              <a:ea typeface="Times New Roman" panose="02020603050405020304" pitchFamily="18" charset="0"/>
                              <a:cs typeface="Mangal" panose="02040503050203030202" pitchFamily="18" charset="0"/>
                            </a:rPr>
                            <m:t>𝑠𝑡𝑑</m:t>
                          </m:r>
                          <m:r>
                            <a:rPr lang="en-US" sz="2400" i="1">
                              <a:effectLst/>
                              <a:latin typeface="Cambria Math" panose="02040503050406030204" pitchFamily="18" charset="0"/>
                              <a:ea typeface="Times New Roman" panose="02020603050405020304" pitchFamily="18" charset="0"/>
                              <a:cs typeface="Mangal" panose="02040503050203030202" pitchFamily="18" charset="0"/>
                            </a:rPr>
                            <m:t>(</m:t>
                          </m:r>
                          <m:r>
                            <a:rPr lang="en-US" sz="2400" i="1">
                              <a:effectLst/>
                              <a:latin typeface="Cambria Math" panose="02040503050406030204" pitchFamily="18" charset="0"/>
                              <a:ea typeface="Times New Roman" panose="02020603050405020304" pitchFamily="18" charset="0"/>
                              <a:cs typeface="Mangal" panose="02040503050203030202" pitchFamily="18" charset="0"/>
                            </a:rPr>
                            <m:t>𝑋</m:t>
                          </m:r>
                          <m:r>
                            <a:rPr lang="en-US" sz="2400" i="1">
                              <a:effectLst/>
                              <a:latin typeface="Cambria Math" panose="02040503050406030204" pitchFamily="18" charset="0"/>
                              <a:ea typeface="Times New Roman" panose="02020603050405020304" pitchFamily="18" charset="0"/>
                              <a:cs typeface="Mangal" panose="02040503050203030202" pitchFamily="18" charset="0"/>
                            </a:rPr>
                            <m:t>)</m:t>
                          </m:r>
                        </m:den>
                      </m:f>
                    </m:oMath>
                  </m:oMathPara>
                </a14:m>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38100" marR="0" indent="0" algn="just">
                  <a:lnSpc>
                    <a:spcPct val="114000"/>
                  </a:lnSpc>
                  <a:spcAft>
                    <a:spcPts val="8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Subtracting the mean (mean(𝑋)) shifts the data so that its average becomes 0 and Dividing by the standard deviation (std(𝑋)) rescales the data so that it has unit variance (a standard deviation of 1).</a:t>
                </a:r>
              </a:p>
              <a:p>
                <a:pPr marL="0" marR="0" lvl="0" indent="0" algn="just">
                  <a:lnSpc>
                    <a:spcPct val="150000"/>
                  </a:lnSpc>
                  <a:buNone/>
                </a:pPr>
                <a:endParaRPr lang="en-US" dirty="0">
                  <a:effectLst/>
                  <a:ea typeface="Calibri" panose="020F0502020204030204" pitchFamily="34" charset="0"/>
                  <a:cs typeface="Mangal" panose="02040503050203030202" pitchFamily="18" charset="0"/>
                </a:endParaRPr>
              </a:p>
              <a:p>
                <a:pPr marR="0" indent="0" algn="just">
                  <a:lnSpc>
                    <a:spcPct val="150000"/>
                  </a:lnSpc>
                  <a:spcAft>
                    <a:spcPts val="800"/>
                  </a:spcAft>
                  <a:buNone/>
                </a:pPr>
                <a:endParaRPr lang="en-US" sz="3100" dirty="0">
                  <a:effectLst/>
                  <a:ea typeface="Calibri" panose="020F0502020204030204" pitchFamily="34" charset="0"/>
                  <a:cs typeface="Mangal" panose="02040503050203030202" pitchFamily="18" charset="0"/>
                </a:endParaRPr>
              </a:p>
              <a:p>
                <a:endParaRPr lang="en-US" dirty="0"/>
              </a:p>
            </p:txBody>
          </p:sp>
        </mc:Choice>
        <mc:Fallback xmlns="">
          <p:sp>
            <p:nvSpPr>
              <p:cNvPr id="2" name="Content Placeholder 1">
                <a:extLst>
                  <a:ext uri="{FF2B5EF4-FFF2-40B4-BE49-F238E27FC236}">
                    <a16:creationId xmlns:a16="http://schemas.microsoft.com/office/drawing/2014/main" id="{2305B41B-800E-ADC9-4B01-9AD57D1C5F11}"/>
                  </a:ext>
                </a:extLst>
              </p:cNvPr>
              <p:cNvSpPr>
                <a:spLocks noGrp="1" noRot="1" noChangeAspect="1" noMove="1" noResize="1" noEditPoints="1" noAdjustHandles="1" noChangeArrowheads="1" noChangeShapeType="1" noTextEdit="1"/>
              </p:cNvSpPr>
              <p:nvPr>
                <p:ph idx="1"/>
              </p:nvPr>
            </p:nvSpPr>
            <p:spPr>
              <a:xfrm>
                <a:off x="472965" y="630621"/>
                <a:ext cx="11351173" cy="5780689"/>
              </a:xfrm>
              <a:blipFill>
                <a:blip r:embed="rId2"/>
                <a:stretch>
                  <a:fillRect l="-859" t="-421" r="-80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3EFAA05-6D61-2C79-7946-1ED835DBCD05}"/>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E76C04C4-1DC6-401C-597B-9930426D3C26}"/>
              </a:ext>
            </a:extLst>
          </p:cNvPr>
          <p:cNvSpPr>
            <a:spLocks noGrp="1"/>
          </p:cNvSpPr>
          <p:nvPr>
            <p:ph type="sldNum" sz="quarter" idx="12"/>
          </p:nvPr>
        </p:nvSpPr>
        <p:spPr/>
        <p:txBody>
          <a:bodyPr/>
          <a:lstStyle/>
          <a:p>
            <a:r>
              <a:rPr lang="en-US"/>
              <a:t>Slide </a:t>
            </a:r>
            <a:fld id="{147ECBFD-5DA0-4281-82B6-5052E3B97CD0}" type="slidenum">
              <a:rPr lang="en-US" smtClean="0"/>
              <a:pPr/>
              <a:t>7</a:t>
            </a:fld>
            <a:endParaRPr lang="en-US" dirty="0"/>
          </a:p>
        </p:txBody>
      </p:sp>
      <p:sp>
        <p:nvSpPr>
          <p:cNvPr id="5" name="Footer Placeholder 4">
            <a:extLst>
              <a:ext uri="{FF2B5EF4-FFF2-40B4-BE49-F238E27FC236}">
                <a16:creationId xmlns:a16="http://schemas.microsoft.com/office/drawing/2014/main" id="{8911BD9D-3F57-D276-3CE6-497CACC0BB32}"/>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160689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99EACCB-0804-ADB1-511B-FB83A10D5BCD}"/>
                  </a:ext>
                </a:extLst>
              </p:cNvPr>
              <p:cNvSpPr>
                <a:spLocks noGrp="1"/>
              </p:cNvSpPr>
              <p:nvPr>
                <p:ph idx="1"/>
              </p:nvPr>
            </p:nvSpPr>
            <p:spPr>
              <a:xfrm>
                <a:off x="147145" y="588580"/>
                <a:ext cx="11824138" cy="5770180"/>
              </a:xfrm>
            </p:spPr>
            <p:txBody>
              <a:bodyPr>
                <a:normAutofit fontScale="47500" lnSpcReduction="20000"/>
              </a:bodyPr>
              <a:lstStyle/>
              <a:p>
                <a:pPr marL="457200" marR="0" lvl="0" indent="-457200" algn="just">
                  <a:lnSpc>
                    <a:spcPct val="134000"/>
                  </a:lnSpc>
                  <a:buFont typeface="+mj-lt"/>
                  <a:buAutoNum type="arabicPeriod" startAt="2"/>
                </a:pPr>
                <a:r>
                  <a:rPr lang="en-US" sz="4200" b="1" dirty="0">
                    <a:effectLst/>
                    <a:latin typeface="Times New Roman" panose="02020603050405020304" pitchFamily="18" charset="0"/>
                    <a:ea typeface="Calibri" panose="020F0502020204030204" pitchFamily="34" charset="0"/>
                    <a:cs typeface="Mangal" panose="02040503050203030202" pitchFamily="18" charset="0"/>
                  </a:rPr>
                  <a:t>Logistic Regression Implementation:</a:t>
                </a:r>
              </a:p>
              <a:p>
                <a:pPr marL="342900" marR="0" lvl="0" indent="-342900" algn="just">
                  <a:lnSpc>
                    <a:spcPct val="134000"/>
                  </a:lnSpc>
                  <a:buFont typeface="Symbol" panose="05050102010706020507" pitchFamily="18" charset="2"/>
                  <a:buChar char=""/>
                </a:pPr>
                <a:r>
                  <a:rPr lang="en-US" sz="4200" dirty="0">
                    <a:effectLst/>
                    <a:latin typeface="Times New Roman" panose="02020603050405020304" pitchFamily="18" charset="0"/>
                    <a:ea typeface="Calibri" panose="020F0502020204030204" pitchFamily="34" charset="0"/>
                    <a:cs typeface="Mangal" panose="02040503050203030202" pitchFamily="18" charset="0"/>
                  </a:rPr>
                  <a:t>The sigmoid function was used to map the model's output to probabilities between 0 and 1. The sigmoid function is defined as:</a:t>
                </a:r>
              </a:p>
              <a:p>
                <a:pPr marR="0" indent="0" algn="just">
                  <a:lnSpc>
                    <a:spcPct val="134000"/>
                  </a:lnSpc>
                  <a:buNone/>
                </a:pPr>
                <a14:m>
                  <m:oMathPara xmlns:m="http://schemas.openxmlformats.org/officeDocument/2006/math">
                    <m:oMathParaPr>
                      <m:jc m:val="centerGroup"/>
                    </m:oMathParaPr>
                    <m:oMath xmlns:m="http://schemas.openxmlformats.org/officeDocument/2006/math">
                      <m:r>
                        <a:rPr lang="en-US" sz="3300" i="1">
                          <a:effectLst/>
                          <a:latin typeface="Cambria Math" panose="02040503050406030204" pitchFamily="18" charset="0"/>
                          <a:ea typeface="Calibri" panose="020F0502020204030204" pitchFamily="34" charset="0"/>
                          <a:cs typeface="Mangal" panose="02040503050203030202" pitchFamily="18" charset="0"/>
                        </a:rPr>
                        <m:t>𝜎</m:t>
                      </m:r>
                      <m:d>
                        <m:dPr>
                          <m:ctrlPr>
                            <a:rPr lang="en-US" sz="3300" i="1">
                              <a:effectLst/>
                              <a:latin typeface="Cambria Math" panose="02040503050406030204" pitchFamily="18" charset="0"/>
                              <a:ea typeface="Calibri" panose="020F0502020204030204" pitchFamily="34" charset="0"/>
                              <a:cs typeface="Mangal" panose="02040503050203030202" pitchFamily="18" charset="0"/>
                            </a:rPr>
                          </m:ctrlPr>
                        </m:dPr>
                        <m:e>
                          <m:r>
                            <a:rPr lang="en-US" sz="3300" i="1">
                              <a:effectLst/>
                              <a:latin typeface="Cambria Math" panose="02040503050406030204" pitchFamily="18" charset="0"/>
                              <a:ea typeface="Calibri" panose="020F0502020204030204" pitchFamily="34" charset="0"/>
                              <a:cs typeface="Mangal" panose="02040503050203030202" pitchFamily="18" charset="0"/>
                            </a:rPr>
                            <m:t>𝑧</m:t>
                          </m:r>
                        </m:e>
                      </m:d>
                      <m:r>
                        <a:rPr lang="en-US" sz="3300" i="1">
                          <a:effectLst/>
                          <a:latin typeface="Cambria Math" panose="02040503050406030204" pitchFamily="18" charset="0"/>
                          <a:ea typeface="Calibri" panose="020F0502020204030204" pitchFamily="34" charset="0"/>
                          <a:cs typeface="Mangal" panose="02040503050203030202" pitchFamily="18" charset="0"/>
                        </a:rPr>
                        <m:t>=</m:t>
                      </m:r>
                      <m:f>
                        <m:fPr>
                          <m:ctrlPr>
                            <a:rPr lang="en-US" sz="3300" i="1">
                              <a:effectLst/>
                              <a:latin typeface="Cambria Math" panose="02040503050406030204" pitchFamily="18" charset="0"/>
                              <a:ea typeface="Calibri" panose="020F0502020204030204" pitchFamily="34" charset="0"/>
                              <a:cs typeface="Mangal" panose="02040503050203030202" pitchFamily="18" charset="0"/>
                            </a:rPr>
                          </m:ctrlPr>
                        </m:fPr>
                        <m:num>
                          <m:r>
                            <a:rPr lang="en-US" sz="3300" i="1">
                              <a:effectLst/>
                              <a:latin typeface="Cambria Math" panose="02040503050406030204" pitchFamily="18" charset="0"/>
                              <a:ea typeface="Calibri" panose="020F0502020204030204" pitchFamily="34" charset="0"/>
                              <a:cs typeface="Mangal" panose="02040503050203030202" pitchFamily="18" charset="0"/>
                            </a:rPr>
                            <m:t>1</m:t>
                          </m:r>
                        </m:num>
                        <m:den>
                          <m:r>
                            <a:rPr lang="en-US" sz="3300" i="1">
                              <a:effectLst/>
                              <a:latin typeface="Cambria Math" panose="02040503050406030204" pitchFamily="18" charset="0"/>
                              <a:ea typeface="Calibri" panose="020F0502020204030204" pitchFamily="34" charset="0"/>
                              <a:cs typeface="Mangal" panose="02040503050203030202" pitchFamily="18" charset="0"/>
                            </a:rPr>
                            <m:t>1+</m:t>
                          </m:r>
                          <m:sSup>
                            <m:sSupPr>
                              <m:ctrlPr>
                                <a:rPr lang="en-US" sz="3300" i="1">
                                  <a:effectLst/>
                                  <a:latin typeface="Cambria Math" panose="02040503050406030204" pitchFamily="18" charset="0"/>
                                  <a:ea typeface="Calibri" panose="020F0502020204030204" pitchFamily="34" charset="0"/>
                                  <a:cs typeface="Mangal" panose="02040503050203030202" pitchFamily="18" charset="0"/>
                                </a:rPr>
                              </m:ctrlPr>
                            </m:sSupPr>
                            <m:e>
                              <m:r>
                                <a:rPr lang="en-US" sz="3300" i="1">
                                  <a:effectLst/>
                                  <a:latin typeface="Cambria Math" panose="02040503050406030204" pitchFamily="18" charset="0"/>
                                  <a:ea typeface="Calibri" panose="020F0502020204030204" pitchFamily="34" charset="0"/>
                                  <a:cs typeface="Mangal" panose="02040503050203030202" pitchFamily="18" charset="0"/>
                                </a:rPr>
                                <m:t>𝑒</m:t>
                              </m:r>
                            </m:e>
                            <m:sup>
                              <m:r>
                                <a:rPr lang="en-US" sz="3300" i="1">
                                  <a:effectLst/>
                                  <a:latin typeface="Cambria Math" panose="02040503050406030204" pitchFamily="18" charset="0"/>
                                  <a:ea typeface="Calibri" panose="020F0502020204030204" pitchFamily="34" charset="0"/>
                                  <a:cs typeface="Mangal" panose="02040503050203030202" pitchFamily="18" charset="0"/>
                                </a:rPr>
                                <m:t>−</m:t>
                              </m:r>
                              <m:r>
                                <a:rPr lang="en-US" sz="3300" i="1">
                                  <a:effectLst/>
                                  <a:latin typeface="Cambria Math" panose="02040503050406030204" pitchFamily="18" charset="0"/>
                                  <a:ea typeface="Calibri" panose="020F0502020204030204" pitchFamily="34" charset="0"/>
                                  <a:cs typeface="Mangal" panose="02040503050203030202" pitchFamily="18" charset="0"/>
                                </a:rPr>
                                <m:t>𝑧</m:t>
                              </m:r>
                            </m:sup>
                          </m:sSup>
                        </m:den>
                      </m:f>
                    </m:oMath>
                  </m:oMathPara>
                </a14:m>
                <a:endParaRPr lang="en-US" sz="33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34000"/>
                  </a:lnSpc>
                  <a:buFont typeface="Symbol" panose="05050102010706020507" pitchFamily="18" charset="2"/>
                  <a:buChar char=""/>
                </a:pPr>
                <a:r>
                  <a:rPr lang="en-US" sz="4200" dirty="0">
                    <a:effectLst/>
                    <a:latin typeface="Times New Roman" panose="02020603050405020304" pitchFamily="18" charset="0"/>
                    <a:ea typeface="Calibri" panose="020F0502020204030204" pitchFamily="34" charset="0"/>
                    <a:cs typeface="Mangal" panose="02040503050203030202" pitchFamily="18" charset="0"/>
                  </a:rPr>
                  <a:t>Cross-entropy loss was used as the cost function.</a:t>
                </a:r>
              </a:p>
              <a:p>
                <a:pPr marL="342900" marR="0" lvl="0" indent="-342900" algn="just">
                  <a:lnSpc>
                    <a:spcPct val="134000"/>
                  </a:lnSpc>
                  <a:buFont typeface="Symbol" panose="05050102010706020507" pitchFamily="18" charset="2"/>
                  <a:buChar char=""/>
                </a:pPr>
                <a:r>
                  <a:rPr lang="en-US" sz="4200" dirty="0">
                    <a:effectLst/>
                    <a:latin typeface="Times New Roman" panose="02020603050405020304" pitchFamily="18" charset="0"/>
                    <a:ea typeface="Calibri" panose="020F0502020204030204" pitchFamily="34" charset="0"/>
                    <a:cs typeface="Mangal" panose="02040503050203030202" pitchFamily="18" charset="0"/>
                  </a:rPr>
                  <a:t>Gradients of the weights and bias were calculated to update the model parameters using gradient descent.</a:t>
                </a:r>
              </a:p>
              <a:p>
                <a:pPr marR="0" indent="0" algn="just">
                  <a:lnSpc>
                    <a:spcPct val="134000"/>
                  </a:lnSpc>
                  <a:buNone/>
                </a:pPr>
                <a14:m>
                  <m:oMathPara xmlns:m="http://schemas.openxmlformats.org/officeDocument/2006/math">
                    <m:oMathParaPr>
                      <m:jc m:val="centerGroup"/>
                    </m:oMathParaPr>
                    <m:oMath xmlns:m="http://schemas.openxmlformats.org/officeDocument/2006/math">
                      <m:r>
                        <a:rPr lang="en-US" sz="3300" i="1">
                          <a:effectLst/>
                          <a:latin typeface="Cambria Math" panose="02040503050406030204" pitchFamily="18" charset="0"/>
                          <a:ea typeface="Calibri" panose="020F0502020204030204" pitchFamily="34" charset="0"/>
                          <a:cs typeface="Mangal" panose="02040503050203030202" pitchFamily="18" charset="0"/>
                        </a:rPr>
                        <m:t>𝐿𝑜𝑠𝑠</m:t>
                      </m:r>
                      <m:r>
                        <a:rPr lang="en-US" sz="3300" i="1">
                          <a:effectLst/>
                          <a:latin typeface="Cambria Math" panose="02040503050406030204" pitchFamily="18" charset="0"/>
                          <a:ea typeface="Calibri" panose="020F0502020204030204" pitchFamily="34" charset="0"/>
                          <a:cs typeface="Mangal" panose="02040503050203030202" pitchFamily="18" charset="0"/>
                        </a:rPr>
                        <m:t>= −</m:t>
                      </m:r>
                      <m:f>
                        <m:fPr>
                          <m:ctrlPr>
                            <a:rPr lang="en-US" sz="3300" i="1">
                              <a:effectLst/>
                              <a:latin typeface="Cambria Math" panose="02040503050406030204" pitchFamily="18" charset="0"/>
                              <a:ea typeface="Calibri" panose="020F0502020204030204" pitchFamily="34" charset="0"/>
                              <a:cs typeface="Mangal" panose="02040503050203030202" pitchFamily="18" charset="0"/>
                            </a:rPr>
                          </m:ctrlPr>
                        </m:fPr>
                        <m:num>
                          <m:r>
                            <a:rPr lang="en-US" sz="3300" i="1">
                              <a:effectLst/>
                              <a:latin typeface="Cambria Math" panose="02040503050406030204" pitchFamily="18" charset="0"/>
                              <a:ea typeface="Calibri" panose="020F0502020204030204" pitchFamily="34" charset="0"/>
                              <a:cs typeface="Mangal" panose="02040503050203030202" pitchFamily="18" charset="0"/>
                            </a:rPr>
                            <m:t>1</m:t>
                          </m:r>
                        </m:num>
                        <m:den>
                          <m:r>
                            <a:rPr lang="en-US" sz="3300" i="1">
                              <a:effectLst/>
                              <a:latin typeface="Cambria Math" panose="02040503050406030204" pitchFamily="18" charset="0"/>
                              <a:ea typeface="Calibri" panose="020F0502020204030204" pitchFamily="34" charset="0"/>
                              <a:cs typeface="Mangal" panose="02040503050203030202" pitchFamily="18" charset="0"/>
                            </a:rPr>
                            <m:t>𝑚</m:t>
                          </m:r>
                        </m:den>
                      </m:f>
                      <m:nary>
                        <m:naryPr>
                          <m:chr m:val="∑"/>
                          <m:limLoc m:val="undOvr"/>
                          <m:ctrlPr>
                            <a:rPr lang="en-US" sz="3300" i="1">
                              <a:effectLst/>
                              <a:latin typeface="Cambria Math" panose="02040503050406030204" pitchFamily="18" charset="0"/>
                              <a:ea typeface="Calibri" panose="020F0502020204030204" pitchFamily="34" charset="0"/>
                              <a:cs typeface="Mangal" panose="02040503050203030202" pitchFamily="18" charset="0"/>
                            </a:rPr>
                          </m:ctrlPr>
                        </m:naryPr>
                        <m:sub>
                          <m:r>
                            <a:rPr lang="en-US" sz="3300" i="1">
                              <a:effectLst/>
                              <a:latin typeface="Cambria Math" panose="02040503050406030204" pitchFamily="18" charset="0"/>
                              <a:ea typeface="Calibri" panose="020F0502020204030204" pitchFamily="34" charset="0"/>
                              <a:cs typeface="Mangal" panose="02040503050203030202" pitchFamily="18" charset="0"/>
                            </a:rPr>
                            <m:t>𝑖</m:t>
                          </m:r>
                          <m:r>
                            <a:rPr lang="en-US" sz="3300" i="1">
                              <a:effectLst/>
                              <a:latin typeface="Cambria Math" panose="02040503050406030204" pitchFamily="18" charset="0"/>
                              <a:ea typeface="Calibri" panose="020F0502020204030204" pitchFamily="34" charset="0"/>
                              <a:cs typeface="Mangal" panose="02040503050203030202" pitchFamily="18" charset="0"/>
                            </a:rPr>
                            <m:t>=1</m:t>
                          </m:r>
                        </m:sub>
                        <m:sup>
                          <m:r>
                            <a:rPr lang="en-US" sz="3300" i="1">
                              <a:effectLst/>
                              <a:latin typeface="Cambria Math" panose="02040503050406030204" pitchFamily="18" charset="0"/>
                              <a:ea typeface="Calibri" panose="020F0502020204030204" pitchFamily="34" charset="0"/>
                              <a:cs typeface="Mangal" panose="02040503050203030202" pitchFamily="18" charset="0"/>
                            </a:rPr>
                            <m:t>𝑚</m:t>
                          </m:r>
                        </m:sup>
                        <m:e>
                          <m:r>
                            <a:rPr lang="en-US" sz="3300" i="1">
                              <a:effectLst/>
                              <a:latin typeface="Cambria Math" panose="02040503050406030204" pitchFamily="18" charset="0"/>
                              <a:ea typeface="Calibri" panose="020F0502020204030204" pitchFamily="34" charset="0"/>
                              <a:cs typeface="Mangal" panose="02040503050203030202" pitchFamily="18" charset="0"/>
                            </a:rPr>
                            <m:t>(</m:t>
                          </m:r>
                          <m:sSub>
                            <m:sSubPr>
                              <m:ctrlPr>
                                <a:rPr lang="en-US" sz="3300" i="1">
                                  <a:effectLst/>
                                  <a:latin typeface="Cambria Math" panose="02040503050406030204" pitchFamily="18" charset="0"/>
                                  <a:ea typeface="Calibri" panose="020F0502020204030204" pitchFamily="34" charset="0"/>
                                  <a:cs typeface="Mangal" panose="02040503050203030202" pitchFamily="18" charset="0"/>
                                </a:rPr>
                              </m:ctrlPr>
                            </m:sSubPr>
                            <m:e>
                              <m:r>
                                <a:rPr lang="en-US" sz="3300" i="1">
                                  <a:effectLst/>
                                  <a:latin typeface="Cambria Math" panose="02040503050406030204" pitchFamily="18" charset="0"/>
                                  <a:ea typeface="Calibri" panose="020F0502020204030204" pitchFamily="34" charset="0"/>
                                  <a:cs typeface="Mangal" panose="02040503050203030202" pitchFamily="18" charset="0"/>
                                </a:rPr>
                                <m:t>𝑦</m:t>
                              </m:r>
                            </m:e>
                            <m:sub>
                              <m:r>
                                <a:rPr lang="en-US" sz="3300" i="1">
                                  <a:effectLst/>
                                  <a:latin typeface="Cambria Math" panose="02040503050406030204" pitchFamily="18" charset="0"/>
                                  <a:ea typeface="Calibri" panose="020F0502020204030204" pitchFamily="34" charset="0"/>
                                  <a:cs typeface="Mangal" panose="02040503050203030202" pitchFamily="18" charset="0"/>
                                </a:rPr>
                                <m:t>𝑖</m:t>
                              </m:r>
                            </m:sub>
                          </m:sSub>
                          <m:func>
                            <m:funcPr>
                              <m:ctrlPr>
                                <a:rPr lang="en-US" sz="3300" i="1">
                                  <a:effectLst/>
                                  <a:latin typeface="Cambria Math" panose="02040503050406030204" pitchFamily="18" charset="0"/>
                                  <a:ea typeface="Calibri" panose="020F0502020204030204" pitchFamily="34" charset="0"/>
                                  <a:cs typeface="Mangal" panose="02040503050203030202" pitchFamily="18" charset="0"/>
                                </a:rPr>
                              </m:ctrlPr>
                            </m:funcPr>
                            <m:fName>
                              <m:r>
                                <m:rPr>
                                  <m:sty m:val="p"/>
                                </m:rPr>
                                <a:rPr lang="en-US" sz="3300">
                                  <a:effectLst/>
                                  <a:latin typeface="Cambria Math" panose="02040503050406030204" pitchFamily="18" charset="0"/>
                                  <a:ea typeface="Calibri" panose="020F0502020204030204" pitchFamily="34" charset="0"/>
                                  <a:cs typeface="Mangal" panose="02040503050203030202" pitchFamily="18" charset="0"/>
                                </a:rPr>
                                <m:t>log</m:t>
                              </m:r>
                            </m:fName>
                            <m:e>
                              <m:d>
                                <m:dPr>
                                  <m:ctrlPr>
                                    <a:rPr lang="en-US" sz="3300" i="1">
                                      <a:effectLst/>
                                      <a:latin typeface="Cambria Math" panose="02040503050406030204" pitchFamily="18" charset="0"/>
                                      <a:ea typeface="Calibri" panose="020F0502020204030204" pitchFamily="34" charset="0"/>
                                      <a:cs typeface="Mangal" panose="02040503050203030202" pitchFamily="18" charset="0"/>
                                    </a:rPr>
                                  </m:ctrlPr>
                                </m:dPr>
                                <m:e>
                                  <m:acc>
                                    <m:accPr>
                                      <m:chr m:val="̂"/>
                                      <m:ctrlPr>
                                        <a:rPr lang="en-US" sz="3300" i="1">
                                          <a:effectLst/>
                                          <a:latin typeface="Cambria Math" panose="02040503050406030204" pitchFamily="18" charset="0"/>
                                          <a:ea typeface="Calibri" panose="020F0502020204030204" pitchFamily="34" charset="0"/>
                                          <a:cs typeface="Mangal" panose="02040503050203030202" pitchFamily="18" charset="0"/>
                                        </a:rPr>
                                      </m:ctrlPr>
                                    </m:accPr>
                                    <m:e>
                                      <m:sSub>
                                        <m:sSubPr>
                                          <m:ctrlPr>
                                            <a:rPr lang="en-US" sz="3300" i="1">
                                              <a:effectLst/>
                                              <a:latin typeface="Cambria Math" panose="02040503050406030204" pitchFamily="18" charset="0"/>
                                              <a:ea typeface="Calibri" panose="020F0502020204030204" pitchFamily="34" charset="0"/>
                                              <a:cs typeface="Mangal" panose="02040503050203030202" pitchFamily="18" charset="0"/>
                                            </a:rPr>
                                          </m:ctrlPr>
                                        </m:sSubPr>
                                        <m:e>
                                          <m:r>
                                            <a:rPr lang="en-US" sz="3300" i="1">
                                              <a:effectLst/>
                                              <a:latin typeface="Cambria Math" panose="02040503050406030204" pitchFamily="18" charset="0"/>
                                              <a:ea typeface="Calibri" panose="020F0502020204030204" pitchFamily="34" charset="0"/>
                                              <a:cs typeface="Mangal" panose="02040503050203030202" pitchFamily="18" charset="0"/>
                                            </a:rPr>
                                            <m:t>𝑦</m:t>
                                          </m:r>
                                        </m:e>
                                        <m:sub>
                                          <m:r>
                                            <a:rPr lang="en-US" sz="3300" i="1">
                                              <a:effectLst/>
                                              <a:latin typeface="Cambria Math" panose="02040503050406030204" pitchFamily="18" charset="0"/>
                                              <a:ea typeface="Calibri" panose="020F0502020204030204" pitchFamily="34" charset="0"/>
                                              <a:cs typeface="Mangal" panose="02040503050203030202" pitchFamily="18" charset="0"/>
                                            </a:rPr>
                                            <m:t>𝑖</m:t>
                                          </m:r>
                                        </m:sub>
                                      </m:sSub>
                                    </m:e>
                                  </m:acc>
                                </m:e>
                              </m:d>
                            </m:e>
                          </m:func>
                          <m:r>
                            <a:rPr lang="en-US" sz="3300" i="1">
                              <a:effectLst/>
                              <a:latin typeface="Cambria Math" panose="02040503050406030204" pitchFamily="18" charset="0"/>
                              <a:ea typeface="Calibri" panose="020F0502020204030204" pitchFamily="34" charset="0"/>
                              <a:cs typeface="Mangal" panose="02040503050203030202" pitchFamily="18" charset="0"/>
                            </a:rPr>
                            <m:t>+(1−</m:t>
                          </m:r>
                          <m:sSub>
                            <m:sSubPr>
                              <m:ctrlPr>
                                <a:rPr lang="en-US" sz="3300" i="1">
                                  <a:effectLst/>
                                  <a:latin typeface="Cambria Math" panose="02040503050406030204" pitchFamily="18" charset="0"/>
                                  <a:ea typeface="Calibri" panose="020F0502020204030204" pitchFamily="34" charset="0"/>
                                  <a:cs typeface="Mangal" panose="02040503050203030202" pitchFamily="18" charset="0"/>
                                </a:rPr>
                              </m:ctrlPr>
                            </m:sSubPr>
                            <m:e>
                              <m:r>
                                <a:rPr lang="en-US" sz="3300" i="1">
                                  <a:effectLst/>
                                  <a:latin typeface="Cambria Math" panose="02040503050406030204" pitchFamily="18" charset="0"/>
                                  <a:ea typeface="Calibri" panose="020F0502020204030204" pitchFamily="34" charset="0"/>
                                  <a:cs typeface="Mangal" panose="02040503050203030202" pitchFamily="18" charset="0"/>
                                </a:rPr>
                                <m:t>𝑦</m:t>
                              </m:r>
                            </m:e>
                            <m:sub>
                              <m:r>
                                <a:rPr lang="en-US" sz="3300" i="1">
                                  <a:effectLst/>
                                  <a:latin typeface="Cambria Math" panose="02040503050406030204" pitchFamily="18" charset="0"/>
                                  <a:ea typeface="Calibri" panose="020F0502020204030204" pitchFamily="34" charset="0"/>
                                  <a:cs typeface="Mangal" panose="02040503050203030202" pitchFamily="18" charset="0"/>
                                </a:rPr>
                                <m:t>𝑖</m:t>
                              </m:r>
                            </m:sub>
                          </m:sSub>
                          <m:r>
                            <a:rPr lang="en-US" sz="3300" i="1">
                              <a:effectLst/>
                              <a:latin typeface="Cambria Math" panose="02040503050406030204" pitchFamily="18" charset="0"/>
                              <a:ea typeface="Calibri" panose="020F0502020204030204" pitchFamily="34" charset="0"/>
                              <a:cs typeface="Mangal" panose="02040503050203030202" pitchFamily="18" charset="0"/>
                            </a:rPr>
                            <m:t>)</m:t>
                          </m:r>
                          <m:r>
                            <m:rPr>
                              <m:sty m:val="p"/>
                            </m:rPr>
                            <a:rPr lang="en-US" sz="3300">
                              <a:effectLst/>
                              <a:latin typeface="Cambria Math" panose="02040503050406030204" pitchFamily="18" charset="0"/>
                              <a:ea typeface="Calibri" panose="020F0502020204030204" pitchFamily="34" charset="0"/>
                              <a:cs typeface="Mangal" panose="02040503050203030202" pitchFamily="18" charset="0"/>
                            </a:rPr>
                            <m:t>log</m:t>
                          </m:r>
                          <m:r>
                            <a:rPr lang="en-US" sz="3300">
                              <a:effectLst/>
                              <a:latin typeface="Cambria Math" panose="02040503050406030204" pitchFamily="18" charset="0"/>
                              <a:ea typeface="Calibri" panose="020F0502020204030204" pitchFamily="34" charset="0"/>
                              <a:cs typeface="Mangal" panose="02040503050203030202" pitchFamily="18" charset="0"/>
                            </a:rPr>
                            <m:t>⁡</m:t>
                          </m:r>
                          <m:r>
                            <a:rPr lang="en-US" sz="3300" i="1">
                              <a:effectLst/>
                              <a:latin typeface="Cambria Math" panose="02040503050406030204" pitchFamily="18" charset="0"/>
                              <a:ea typeface="Calibri" panose="020F0502020204030204" pitchFamily="34" charset="0"/>
                              <a:cs typeface="Mangal" panose="02040503050203030202" pitchFamily="18" charset="0"/>
                            </a:rPr>
                            <m:t>(1−</m:t>
                          </m:r>
                          <m:acc>
                            <m:accPr>
                              <m:chr m:val="̂"/>
                              <m:ctrlPr>
                                <a:rPr lang="en-US" sz="3300" i="1">
                                  <a:effectLst/>
                                  <a:latin typeface="Cambria Math" panose="02040503050406030204" pitchFamily="18" charset="0"/>
                                  <a:ea typeface="Calibri" panose="020F0502020204030204" pitchFamily="34" charset="0"/>
                                  <a:cs typeface="Mangal" panose="02040503050203030202" pitchFamily="18" charset="0"/>
                                </a:rPr>
                              </m:ctrlPr>
                            </m:accPr>
                            <m:e>
                              <m:sSub>
                                <m:sSubPr>
                                  <m:ctrlPr>
                                    <a:rPr lang="en-US" sz="3300" i="1">
                                      <a:effectLst/>
                                      <a:latin typeface="Cambria Math" panose="02040503050406030204" pitchFamily="18" charset="0"/>
                                      <a:ea typeface="Calibri" panose="020F0502020204030204" pitchFamily="34" charset="0"/>
                                      <a:cs typeface="Mangal" panose="02040503050203030202" pitchFamily="18" charset="0"/>
                                    </a:rPr>
                                  </m:ctrlPr>
                                </m:sSubPr>
                                <m:e>
                                  <m:r>
                                    <a:rPr lang="en-US" sz="3300" i="1">
                                      <a:effectLst/>
                                      <a:latin typeface="Cambria Math" panose="02040503050406030204" pitchFamily="18" charset="0"/>
                                      <a:ea typeface="Calibri" panose="020F0502020204030204" pitchFamily="34" charset="0"/>
                                      <a:cs typeface="Mangal" panose="02040503050203030202" pitchFamily="18" charset="0"/>
                                    </a:rPr>
                                    <m:t>𝑦</m:t>
                                  </m:r>
                                </m:e>
                                <m:sub>
                                  <m:r>
                                    <a:rPr lang="en-US" sz="3300" i="1">
                                      <a:effectLst/>
                                      <a:latin typeface="Cambria Math" panose="02040503050406030204" pitchFamily="18" charset="0"/>
                                      <a:ea typeface="Calibri" panose="020F0502020204030204" pitchFamily="34" charset="0"/>
                                      <a:cs typeface="Mangal" panose="02040503050203030202" pitchFamily="18" charset="0"/>
                                    </a:rPr>
                                    <m:t>𝑖</m:t>
                                  </m:r>
                                </m:sub>
                              </m:sSub>
                            </m:e>
                          </m:acc>
                          <m:r>
                            <a:rPr lang="en-US" sz="3300" i="1">
                              <a:effectLst/>
                              <a:latin typeface="Cambria Math" panose="02040503050406030204" pitchFamily="18" charset="0"/>
                              <a:ea typeface="Calibri" panose="020F0502020204030204" pitchFamily="34" charset="0"/>
                              <a:cs typeface="Mangal" panose="02040503050203030202" pitchFamily="18" charset="0"/>
                            </a:rPr>
                            <m:t>))</m:t>
                          </m:r>
                        </m:e>
                      </m:nary>
                    </m:oMath>
                  </m:oMathPara>
                </a14:m>
                <a:endParaRPr lang="en-US" sz="3300" dirty="0">
                  <a:effectLst/>
                  <a:latin typeface="Times New Roman" panose="02020603050405020304" pitchFamily="18" charset="0"/>
                  <a:ea typeface="Calibri" panose="020F0502020204030204" pitchFamily="34" charset="0"/>
                  <a:cs typeface="Mangal" panose="02040503050203030202" pitchFamily="18" charset="0"/>
                </a:endParaRPr>
              </a:p>
              <a:p>
                <a:pPr marR="0" indent="0" algn="just">
                  <a:lnSpc>
                    <a:spcPct val="134000"/>
                  </a:lnSpc>
                  <a:buNone/>
                </a:pPr>
                <a:r>
                  <a:rPr lang="en-US" sz="4200" dirty="0">
                    <a:effectLst/>
                    <a:latin typeface="Times New Roman" panose="02020603050405020304" pitchFamily="18" charset="0"/>
                    <a:ea typeface="Calibri" panose="020F0502020204030204" pitchFamily="34" charset="0"/>
                    <a:cs typeface="Mangal" panose="02040503050203030202" pitchFamily="18" charset="0"/>
                  </a:rPr>
                  <a:t>Where:</a:t>
                </a:r>
              </a:p>
              <a:p>
                <a:pPr marL="342900" marR="0" lvl="0" indent="-342900" algn="just">
                  <a:lnSpc>
                    <a:spcPct val="134000"/>
                  </a:lnSpc>
                  <a:buFont typeface="Symbol" panose="05050102010706020507" pitchFamily="18" charset="2"/>
                  <a:buChar char=""/>
                </a:pPr>
                <a:r>
                  <a:rPr lang="en-US" sz="4200" dirty="0">
                    <a:effectLst/>
                    <a:latin typeface="Times New Roman" panose="02020603050405020304" pitchFamily="18" charset="0"/>
                    <a:ea typeface="Calibri" panose="020F0502020204030204" pitchFamily="34" charset="0"/>
                    <a:cs typeface="Mangal" panose="02040503050203030202" pitchFamily="18" charset="0"/>
                  </a:rPr>
                  <a:t>M = number of training samples; </a:t>
                </a:r>
                <a:r>
                  <a:rPr lang="en-US" sz="4200" dirty="0" err="1">
                    <a:effectLst/>
                    <a:latin typeface="Times New Roman" panose="02020603050405020304" pitchFamily="18" charset="0"/>
                    <a:ea typeface="Calibri" panose="020F0502020204030204" pitchFamily="34" charset="0"/>
                    <a:cs typeface="Mangal" panose="02040503050203030202" pitchFamily="18" charset="0"/>
                  </a:rPr>
                  <a:t>y</a:t>
                </a:r>
                <a:r>
                  <a:rPr lang="en-US" sz="4200" baseline="-25000" dirty="0" err="1">
                    <a:effectLst/>
                    <a:latin typeface="Times New Roman" panose="02020603050405020304" pitchFamily="18" charset="0"/>
                    <a:ea typeface="Calibri" panose="020F0502020204030204" pitchFamily="34" charset="0"/>
                    <a:cs typeface="Mangal" panose="02040503050203030202" pitchFamily="18" charset="0"/>
                  </a:rPr>
                  <a:t>i</a:t>
                </a:r>
                <a:r>
                  <a:rPr lang="en-US" sz="4200" dirty="0">
                    <a:effectLst/>
                    <a:latin typeface="Times New Roman" panose="02020603050405020304" pitchFamily="18" charset="0"/>
                    <a:ea typeface="Calibri" panose="020F0502020204030204" pitchFamily="34" charset="0"/>
                    <a:cs typeface="Mangal" panose="02040503050203030202" pitchFamily="18" charset="0"/>
                  </a:rPr>
                  <a:t> = true labeled (0 or 1) for the </a:t>
                </a:r>
                <a:r>
                  <a:rPr lang="en-US" sz="4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4200" baseline="30000" dirty="0" err="1">
                    <a:effectLst/>
                    <a:latin typeface="Times New Roman" panose="02020603050405020304" pitchFamily="18" charset="0"/>
                    <a:ea typeface="Calibri" panose="020F0502020204030204" pitchFamily="34" charset="0"/>
                    <a:cs typeface="Mangal" panose="02040503050203030202" pitchFamily="18" charset="0"/>
                  </a:rPr>
                  <a:t>th</a:t>
                </a:r>
                <a:r>
                  <a:rPr lang="en-US" sz="4200" dirty="0">
                    <a:effectLst/>
                    <a:latin typeface="Times New Roman" panose="02020603050405020304" pitchFamily="18" charset="0"/>
                    <a:ea typeface="Calibri" panose="020F0502020204030204" pitchFamily="34" charset="0"/>
                    <a:cs typeface="Mangal" panose="02040503050203030202" pitchFamily="18" charset="0"/>
                  </a:rPr>
                  <a:t> sample</a:t>
                </a:r>
              </a:p>
              <a:p>
                <a:pPr marL="342900" marR="0" lvl="0" indent="-342900" algn="just">
                  <a:lnSpc>
                    <a:spcPct val="134000"/>
                  </a:lnSpc>
                  <a:buFont typeface="Symbol" panose="05050102010706020507" pitchFamily="18" charset="2"/>
                  <a:buChar char=""/>
                </a:pPr>
                <a14:m>
                  <m:oMath xmlns:m="http://schemas.openxmlformats.org/officeDocument/2006/math">
                    <m:acc>
                      <m:accPr>
                        <m:chr m:val="̂"/>
                        <m:ctrlPr>
                          <a:rPr lang="en-US" sz="4200" i="1" smtClean="0">
                            <a:effectLst/>
                            <a:latin typeface="Cambria Math" panose="02040503050406030204" pitchFamily="18" charset="0"/>
                            <a:ea typeface="Calibri" panose="020F0502020204030204" pitchFamily="34" charset="0"/>
                            <a:cs typeface="Mangal" panose="02040503050203030202" pitchFamily="18" charset="0"/>
                          </a:rPr>
                        </m:ctrlPr>
                      </m:accPr>
                      <m:e>
                        <m:sSub>
                          <m:sSubPr>
                            <m:ctrlPr>
                              <a:rPr lang="en-US" sz="4200" i="1" smtClean="0">
                                <a:effectLst/>
                                <a:latin typeface="Cambria Math" panose="02040503050406030204" pitchFamily="18" charset="0"/>
                                <a:ea typeface="Calibri" panose="020F0502020204030204" pitchFamily="34" charset="0"/>
                                <a:cs typeface="Mangal" panose="02040503050203030202" pitchFamily="18" charset="0"/>
                              </a:rPr>
                            </m:ctrlPr>
                          </m:sSubPr>
                          <m:e>
                            <m:r>
                              <a:rPr lang="en-US" sz="4200" b="0" i="1" smtClean="0">
                                <a:effectLst/>
                                <a:latin typeface="Cambria Math" panose="02040503050406030204" pitchFamily="18" charset="0"/>
                                <a:ea typeface="Calibri" panose="020F0502020204030204" pitchFamily="34" charset="0"/>
                                <a:cs typeface="Mangal" panose="02040503050203030202" pitchFamily="18" charset="0"/>
                              </a:rPr>
                              <m:t>𝑦</m:t>
                            </m:r>
                          </m:e>
                          <m:sub>
                            <m:r>
                              <a:rPr lang="en-US" sz="4200" b="0" i="1" smtClean="0">
                                <a:effectLst/>
                                <a:latin typeface="Cambria Math" panose="02040503050406030204" pitchFamily="18" charset="0"/>
                                <a:ea typeface="Calibri" panose="020F0502020204030204" pitchFamily="34" charset="0"/>
                                <a:cs typeface="Mangal" panose="02040503050203030202" pitchFamily="18" charset="0"/>
                              </a:rPr>
                              <m:t>𝑖</m:t>
                            </m:r>
                          </m:sub>
                        </m:sSub>
                      </m:e>
                    </m:acc>
                    <m:r>
                      <a:rPr lang="en-US" sz="4200" b="0" i="1" smtClean="0">
                        <a:effectLst/>
                        <a:latin typeface="Cambria Math" panose="02040503050406030204" pitchFamily="18" charset="0"/>
                        <a:ea typeface="Calibri" panose="020F0502020204030204" pitchFamily="34" charset="0"/>
                        <a:cs typeface="Mangal" panose="02040503050203030202" pitchFamily="18" charset="0"/>
                      </a:rPr>
                      <m:t>=</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𝑠𝑖𝑔𝑚𝑜𝑖𝑑</m:t>
                    </m:r>
                    <m:d>
                      <m:dPr>
                        <m:ctrlPr>
                          <a:rPr lang="en-US" sz="4200" b="0" i="1" smtClean="0">
                            <a:effectLst/>
                            <a:latin typeface="Cambria Math" panose="02040503050406030204" pitchFamily="18" charset="0"/>
                            <a:ea typeface="Calibri" panose="020F0502020204030204" pitchFamily="34" charset="0"/>
                            <a:cs typeface="Mangal" panose="02040503050203030202" pitchFamily="18" charset="0"/>
                          </a:rPr>
                        </m:ctrlPr>
                      </m:dPr>
                      <m:e>
                        <m:sSub>
                          <m:sSubPr>
                            <m:ctrlPr>
                              <a:rPr lang="en-US" sz="4200" b="0" i="1" smtClean="0">
                                <a:effectLst/>
                                <a:latin typeface="Cambria Math" panose="02040503050406030204" pitchFamily="18" charset="0"/>
                                <a:ea typeface="Calibri" panose="020F0502020204030204" pitchFamily="34" charset="0"/>
                                <a:cs typeface="Mangal" panose="02040503050203030202" pitchFamily="18" charset="0"/>
                              </a:rPr>
                            </m:ctrlPr>
                          </m:sSubPr>
                          <m:e>
                            <m:r>
                              <a:rPr lang="en-US" sz="4200" b="0" i="1" smtClean="0">
                                <a:effectLst/>
                                <a:latin typeface="Cambria Math" panose="02040503050406030204" pitchFamily="18" charset="0"/>
                                <a:ea typeface="Calibri" panose="020F0502020204030204" pitchFamily="34" charset="0"/>
                                <a:cs typeface="Mangal" panose="02040503050203030202" pitchFamily="18" charset="0"/>
                              </a:rPr>
                              <m:t>𝑧</m:t>
                            </m:r>
                          </m:e>
                          <m:sub>
                            <m:r>
                              <a:rPr lang="en-US" sz="4200" b="0" i="1" smtClean="0">
                                <a:effectLst/>
                                <a:latin typeface="Cambria Math" panose="02040503050406030204" pitchFamily="18" charset="0"/>
                                <a:ea typeface="Calibri" panose="020F0502020204030204" pitchFamily="34" charset="0"/>
                                <a:cs typeface="Mangal" panose="02040503050203030202" pitchFamily="18" charset="0"/>
                              </a:rPr>
                              <m:t>𝑖</m:t>
                            </m:r>
                          </m:sub>
                        </m:sSub>
                      </m:e>
                    </m:d>
                    <m:r>
                      <a:rPr lang="en-US" sz="4200" b="0" i="1" smtClean="0">
                        <a:effectLst/>
                        <a:latin typeface="Cambria Math" panose="02040503050406030204" pitchFamily="18" charset="0"/>
                        <a:ea typeface="Calibri" panose="020F0502020204030204" pitchFamily="34" charset="0"/>
                        <a:cs typeface="Mangal" panose="02040503050203030202" pitchFamily="18" charset="0"/>
                      </a:rPr>
                      <m:t>=</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𝑝𝑟𝑒𝑑𝑖𝑐𝑡𝑒𝑑</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 </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𝑝𝑟𝑜𝑏𝑎𝑏𝑖𝑙𝑖𝑡𝑦</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 </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𝑓𝑜𝑟</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 </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𝑡h𝑒</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 </m:t>
                    </m:r>
                    <m:sSup>
                      <m:sSupPr>
                        <m:ctrlPr>
                          <a:rPr lang="en-US" sz="4200" b="0" i="1" smtClean="0">
                            <a:effectLst/>
                            <a:latin typeface="Cambria Math" panose="02040503050406030204" pitchFamily="18" charset="0"/>
                            <a:ea typeface="Calibri" panose="020F0502020204030204" pitchFamily="34" charset="0"/>
                            <a:cs typeface="Mangal" panose="02040503050203030202" pitchFamily="18" charset="0"/>
                          </a:rPr>
                        </m:ctrlPr>
                      </m:sSupPr>
                      <m:e>
                        <m:r>
                          <a:rPr lang="en-US" sz="4200" b="0" i="1" smtClean="0">
                            <a:effectLst/>
                            <a:latin typeface="Cambria Math" panose="02040503050406030204" pitchFamily="18" charset="0"/>
                            <a:ea typeface="Calibri" panose="020F0502020204030204" pitchFamily="34" charset="0"/>
                            <a:cs typeface="Mangal" panose="02040503050203030202" pitchFamily="18" charset="0"/>
                          </a:rPr>
                          <m:t>𝑖</m:t>
                        </m:r>
                      </m:e>
                      <m:sup>
                        <m:r>
                          <a:rPr lang="en-US" sz="4200" b="0" i="1" smtClean="0">
                            <a:effectLst/>
                            <a:latin typeface="Cambria Math" panose="02040503050406030204" pitchFamily="18" charset="0"/>
                            <a:ea typeface="Calibri" panose="020F0502020204030204" pitchFamily="34" charset="0"/>
                            <a:cs typeface="Mangal" panose="02040503050203030202" pitchFamily="18" charset="0"/>
                          </a:rPr>
                          <m:t>𝑡h</m:t>
                        </m:r>
                      </m:sup>
                    </m:sSup>
                    <m:r>
                      <a:rPr lang="en-US" sz="4200" b="0" i="1" smtClean="0">
                        <a:effectLst/>
                        <a:latin typeface="Cambria Math" panose="02040503050406030204" pitchFamily="18" charset="0"/>
                        <a:ea typeface="Calibri" panose="020F0502020204030204" pitchFamily="34" charset="0"/>
                        <a:cs typeface="Mangal" panose="02040503050203030202" pitchFamily="18" charset="0"/>
                      </a:rPr>
                      <m:t> </m:t>
                    </m:r>
                    <m:r>
                      <a:rPr lang="en-US" sz="4200" b="0" i="1" smtClean="0">
                        <a:effectLst/>
                        <a:latin typeface="Cambria Math" panose="02040503050406030204" pitchFamily="18" charset="0"/>
                        <a:ea typeface="Calibri" panose="020F0502020204030204" pitchFamily="34" charset="0"/>
                        <a:cs typeface="Mangal" panose="02040503050203030202" pitchFamily="18" charset="0"/>
                      </a:rPr>
                      <m:t>𝑠𝑎𝑚𝑝𝑙𝑒</m:t>
                    </m:r>
                  </m:oMath>
                </a14:m>
                <a:r>
                  <a:rPr lang="en-US" sz="4200" dirty="0">
                    <a:latin typeface="Times New Roman" panose="02020603050405020304" pitchFamily="18" charset="0"/>
                    <a:ea typeface="Calibri" panose="020F0502020204030204" pitchFamily="34" charset="0"/>
                    <a:cs typeface="Mangal" panose="02040503050203030202" pitchFamily="18" charset="0"/>
                  </a:rPr>
                  <a:t>; </a:t>
                </a:r>
                <a:r>
                  <a:rPr lang="en-US" sz="4200" dirty="0">
                    <a:effectLst/>
                    <a:latin typeface="Times New Roman" panose="02020603050405020304" pitchFamily="18" charset="0"/>
                    <a:ea typeface="Times New Roman" panose="02020603050405020304" pitchFamily="18" charset="0"/>
                    <a:cs typeface="Mangal" panose="02040503050203030202" pitchFamily="18" charset="0"/>
                  </a:rPr>
                  <a:t>z</a:t>
                </a:r>
                <a:r>
                  <a:rPr lang="en-US" sz="4200" baseline="-25000" dirty="0">
                    <a:effectLst/>
                    <a:latin typeface="Times New Roman" panose="02020603050405020304" pitchFamily="18" charset="0"/>
                    <a:ea typeface="Times New Roman" panose="02020603050405020304" pitchFamily="18" charset="0"/>
                    <a:cs typeface="Mangal" panose="02040503050203030202" pitchFamily="18" charset="0"/>
                  </a:rPr>
                  <a:t>i</a:t>
                </a:r>
                <a:r>
                  <a:rPr lang="en-US" sz="4200" dirty="0">
                    <a:effectLst/>
                    <a:latin typeface="Times New Roman" panose="02020603050405020304" pitchFamily="18" charset="0"/>
                    <a:ea typeface="Times New Roman" panose="02020603050405020304" pitchFamily="18" charset="0"/>
                    <a:cs typeface="Mangal" panose="02040503050203030202" pitchFamily="18" charset="0"/>
                  </a:rPr>
                  <a:t> = linear combination of weights, input features and bias</a:t>
                </a:r>
                <a:endParaRPr lang="en-US" sz="42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buFont typeface="Symbol" panose="05050102010706020507" pitchFamily="18" charset="2"/>
                  <a:buChar char=""/>
                </a:pP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buFont typeface="Symbol" panose="05050102010706020507" pitchFamily="18" charset="2"/>
                  <a:buChar char=""/>
                </a:pP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457200" indent="-457200">
                  <a:buFont typeface="+mj-lt"/>
                  <a:buAutoNum type="arabicPeriod" startAt="2"/>
                </a:pPr>
                <a:endParaRPr lang="en-US" dirty="0"/>
              </a:p>
            </p:txBody>
          </p:sp>
        </mc:Choice>
        <mc:Fallback xmlns="">
          <p:sp>
            <p:nvSpPr>
              <p:cNvPr id="2" name="Content Placeholder 1">
                <a:extLst>
                  <a:ext uri="{FF2B5EF4-FFF2-40B4-BE49-F238E27FC236}">
                    <a16:creationId xmlns:a16="http://schemas.microsoft.com/office/drawing/2014/main" id="{B99EACCB-0804-ADB1-511B-FB83A10D5BCD}"/>
                  </a:ext>
                </a:extLst>
              </p:cNvPr>
              <p:cNvSpPr>
                <a:spLocks noGrp="1" noRot="1" noChangeAspect="1" noMove="1" noResize="1" noEditPoints="1" noAdjustHandles="1" noChangeArrowheads="1" noChangeShapeType="1" noTextEdit="1"/>
              </p:cNvSpPr>
              <p:nvPr>
                <p:ph idx="1"/>
              </p:nvPr>
            </p:nvSpPr>
            <p:spPr>
              <a:xfrm>
                <a:off x="147145" y="588580"/>
                <a:ext cx="11824138" cy="5770180"/>
              </a:xfrm>
              <a:blipFill>
                <a:blip r:embed="rId2"/>
                <a:stretch>
                  <a:fillRect l="-567" t="-317" r="-56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EC91DFC-870A-BB82-5AF3-7EDAF5E14AED}"/>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0255DB5C-2BBF-5B06-38B7-800691307E1D}"/>
              </a:ext>
            </a:extLst>
          </p:cNvPr>
          <p:cNvSpPr>
            <a:spLocks noGrp="1"/>
          </p:cNvSpPr>
          <p:nvPr>
            <p:ph type="sldNum" sz="quarter" idx="12"/>
          </p:nvPr>
        </p:nvSpPr>
        <p:spPr/>
        <p:txBody>
          <a:bodyPr/>
          <a:lstStyle/>
          <a:p>
            <a:r>
              <a:rPr lang="en-US" dirty="0"/>
              <a:t>Slide </a:t>
            </a:r>
            <a:fld id="{147ECBFD-5DA0-4281-82B6-5052E3B97CD0}" type="slidenum">
              <a:rPr lang="en-US" smtClean="0"/>
              <a:pPr/>
              <a:t>8</a:t>
            </a:fld>
            <a:endParaRPr lang="en-US" dirty="0"/>
          </a:p>
        </p:txBody>
      </p:sp>
      <p:sp>
        <p:nvSpPr>
          <p:cNvPr id="5" name="Footer Placeholder 4">
            <a:extLst>
              <a:ext uri="{FF2B5EF4-FFF2-40B4-BE49-F238E27FC236}">
                <a16:creationId xmlns:a16="http://schemas.microsoft.com/office/drawing/2014/main" id="{9A4E66FB-D7A2-D142-1234-4D925535CFA4}"/>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243770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AF8638-181A-255A-06AB-298CB67065EB}"/>
                  </a:ext>
                </a:extLst>
              </p:cNvPr>
              <p:cNvSpPr>
                <a:spLocks noGrp="1"/>
              </p:cNvSpPr>
              <p:nvPr>
                <p:ph idx="1"/>
              </p:nvPr>
            </p:nvSpPr>
            <p:spPr/>
            <p:txBody>
              <a:bodyPr/>
              <a:lstStyle/>
              <a:p>
                <a:pPr marL="0" marR="0" lvl="0" indent="0" algn="just">
                  <a:lnSpc>
                    <a:spcPct val="114000"/>
                  </a:lnSpc>
                  <a:buNone/>
                </a:pPr>
                <a:r>
                  <a:rPr lang="en-US" sz="2400" b="1" dirty="0">
                    <a:effectLst/>
                    <a:ea typeface="Calibri" panose="020F0502020204030204" pitchFamily="34" charset="0"/>
                    <a:cs typeface="Mangal" panose="02040503050203030202" pitchFamily="18" charset="0"/>
                  </a:rPr>
                  <a:t>Numerical Instabilities in Loss Calculation:</a:t>
                </a:r>
              </a:p>
              <a:p>
                <a:pPr marL="342900" marR="0" lvl="0" indent="-342900" algn="just">
                  <a:lnSpc>
                    <a:spcPct val="114000"/>
                  </a:lnSpc>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The loss calculation resulted in inf due to extreme values passed to the logarithmic function.</a:t>
                </a:r>
              </a:p>
              <a:p>
                <a:pPr marL="342900" marR="0" lvl="0" indent="-342900" algn="just">
                  <a:lnSpc>
                    <a:spcPct val="114000"/>
                  </a:lnSpc>
                  <a:buFont typeface="Symbol" panose="05050102010706020507" pitchFamily="18" charset="2"/>
                  <a:buChar char=""/>
                </a:pPr>
                <a:r>
                  <a:rPr lang="en-US" sz="2400" dirty="0">
                    <a:effectLst/>
                    <a:ea typeface="Calibri" panose="020F0502020204030204" pitchFamily="34" charset="0"/>
                    <a:cs typeface="Mangal" panose="02040503050203030202" pitchFamily="18" charset="0"/>
                  </a:rPr>
                  <a:t>Solution: Applied clipping to the sigmoid outputs to ensure numerical stability:</a:t>
                </a:r>
              </a:p>
              <a:p>
                <a:pPr marR="0" indent="0" algn="just">
                  <a:lnSpc>
                    <a:spcPct val="114000"/>
                  </a:lnSpc>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Mangal" panose="02040503050203030202" pitchFamily="18" charset="0"/>
                            </a:rPr>
                          </m:ctrlPr>
                        </m:sSubPr>
                        <m:e>
                          <m:r>
                            <a:rPr lang="en-US" sz="2400" i="1">
                              <a:effectLst/>
                              <a:latin typeface="Cambria Math" panose="02040503050406030204" pitchFamily="18" charset="0"/>
                              <a:ea typeface="Calibri" panose="020F0502020204030204" pitchFamily="34" charset="0"/>
                              <a:cs typeface="Mangal" panose="02040503050203030202" pitchFamily="18" charset="0"/>
                            </a:rPr>
                            <m:t>𝑦</m:t>
                          </m:r>
                        </m:e>
                        <m:sub>
                          <m:r>
                            <a:rPr lang="en-US" sz="2400" i="1">
                              <a:effectLst/>
                              <a:latin typeface="Cambria Math" panose="02040503050406030204" pitchFamily="18" charset="0"/>
                              <a:ea typeface="Calibri" panose="020F0502020204030204" pitchFamily="34" charset="0"/>
                              <a:cs typeface="Mangal" panose="02040503050203030202" pitchFamily="18" charset="0"/>
                            </a:rPr>
                            <m:t>𝑝𝑟𝑒𝑑𝑖𝑐𝑡𝑒𝑑</m:t>
                          </m:r>
                        </m:sub>
                      </m:sSub>
                      <m:r>
                        <a:rPr lang="en-US" sz="2400" i="1">
                          <a:effectLst/>
                          <a:latin typeface="Cambria Math" panose="02040503050406030204" pitchFamily="18" charset="0"/>
                          <a:ea typeface="Calibri" panose="020F0502020204030204" pitchFamily="34" charset="0"/>
                          <a:cs typeface="Mangal" panose="02040503050203030202" pitchFamily="18" charset="0"/>
                        </a:rPr>
                        <m:t>=</m:t>
                      </m:r>
                      <m:r>
                        <a:rPr lang="en-US" sz="2400" i="1">
                          <a:effectLst/>
                          <a:latin typeface="Cambria Math" panose="02040503050406030204" pitchFamily="18" charset="0"/>
                          <a:ea typeface="Calibri" panose="020F0502020204030204" pitchFamily="34" charset="0"/>
                          <a:cs typeface="Mangal" panose="02040503050203030202" pitchFamily="18" charset="0"/>
                        </a:rPr>
                        <m:t>𝑚𝑎𝑥</m:t>
                      </m:r>
                      <m:r>
                        <a:rPr lang="en-US" sz="2400" i="1">
                          <a:effectLst/>
                          <a:latin typeface="Cambria Math" panose="02040503050406030204" pitchFamily="18" charset="0"/>
                          <a:ea typeface="Calibri" panose="020F0502020204030204" pitchFamily="34" charset="0"/>
                          <a:cs typeface="Mangal" panose="02040503050203030202" pitchFamily="18" charset="0"/>
                        </a:rPr>
                        <m:t>(</m:t>
                      </m:r>
                      <m:r>
                        <a:rPr lang="en-US" sz="2400" i="1">
                          <a:effectLst/>
                          <a:latin typeface="Cambria Math" panose="02040503050406030204" pitchFamily="18" charset="0"/>
                          <a:ea typeface="Calibri" panose="020F0502020204030204" pitchFamily="34" charset="0"/>
                          <a:cs typeface="Mangal" panose="02040503050203030202" pitchFamily="18" charset="0"/>
                        </a:rPr>
                        <m:t>𝜖</m:t>
                      </m:r>
                      <m:r>
                        <a:rPr lang="en-US" sz="2400" i="1">
                          <a:effectLst/>
                          <a:latin typeface="Cambria Math" panose="02040503050406030204" pitchFamily="18" charset="0"/>
                          <a:ea typeface="Calibri" panose="020F0502020204030204" pitchFamily="34" charset="0"/>
                          <a:cs typeface="Mangal" panose="02040503050203030202" pitchFamily="18" charset="0"/>
                        </a:rPr>
                        <m:t>,</m:t>
                      </m:r>
                      <m:r>
                        <a:rPr lang="en-US" sz="2400" i="1">
                          <a:effectLst/>
                          <a:latin typeface="Cambria Math" panose="02040503050406030204" pitchFamily="18" charset="0"/>
                          <a:ea typeface="Calibri" panose="020F0502020204030204" pitchFamily="34" charset="0"/>
                          <a:cs typeface="Mangal" panose="02040503050203030202" pitchFamily="18" charset="0"/>
                        </a:rPr>
                        <m:t>𝑚𝑖𝑛</m:t>
                      </m:r>
                      <m:r>
                        <a:rPr lang="en-US" sz="2400" i="1">
                          <a:effectLst/>
                          <a:latin typeface="Cambria Math" panose="02040503050406030204" pitchFamily="18" charset="0"/>
                          <a:ea typeface="Calibri" panose="020F0502020204030204" pitchFamily="34" charset="0"/>
                          <a:cs typeface="Mangal" panose="02040503050203030202" pitchFamily="18" charset="0"/>
                        </a:rPr>
                        <m:t>(1−</m:t>
                      </m:r>
                      <m:r>
                        <a:rPr lang="en-US" sz="2400" i="1">
                          <a:effectLst/>
                          <a:latin typeface="Cambria Math" panose="02040503050406030204" pitchFamily="18" charset="0"/>
                          <a:ea typeface="Calibri" panose="020F0502020204030204" pitchFamily="34" charset="0"/>
                          <a:cs typeface="Mangal" panose="02040503050203030202" pitchFamily="18" charset="0"/>
                        </a:rPr>
                        <m:t>𝜖</m:t>
                      </m:r>
                      <m:r>
                        <a:rPr lang="en-US" sz="2400" i="1">
                          <a:effectLst/>
                          <a:latin typeface="Cambria Math" panose="02040503050406030204" pitchFamily="18" charset="0"/>
                          <a:ea typeface="Calibri" panose="020F0502020204030204" pitchFamily="34" charset="0"/>
                          <a:cs typeface="Mangal" panose="02040503050203030202" pitchFamily="18" charset="0"/>
                        </a:rPr>
                        <m:t>,</m:t>
                      </m:r>
                      <m:sSub>
                        <m:sSubPr>
                          <m:ctrlPr>
                            <a:rPr lang="en-US" sz="2400" i="1">
                              <a:effectLst/>
                              <a:latin typeface="Cambria Math" panose="02040503050406030204" pitchFamily="18" charset="0"/>
                              <a:ea typeface="Calibri" panose="020F0502020204030204" pitchFamily="34" charset="0"/>
                              <a:cs typeface="Mangal" panose="02040503050203030202" pitchFamily="18" charset="0"/>
                            </a:rPr>
                          </m:ctrlPr>
                        </m:sSubPr>
                        <m:e>
                          <m:r>
                            <a:rPr lang="en-US" sz="2400" i="1">
                              <a:effectLst/>
                              <a:latin typeface="Cambria Math" panose="02040503050406030204" pitchFamily="18" charset="0"/>
                              <a:ea typeface="Calibri" panose="020F0502020204030204" pitchFamily="34" charset="0"/>
                              <a:cs typeface="Mangal" panose="02040503050203030202" pitchFamily="18" charset="0"/>
                            </a:rPr>
                            <m:t>𝑦</m:t>
                          </m:r>
                        </m:e>
                        <m:sub>
                          <m:r>
                            <a:rPr lang="en-US" sz="2400" i="1">
                              <a:effectLst/>
                              <a:latin typeface="Cambria Math" panose="02040503050406030204" pitchFamily="18" charset="0"/>
                              <a:ea typeface="Calibri" panose="020F0502020204030204" pitchFamily="34" charset="0"/>
                              <a:cs typeface="Mangal" panose="02040503050203030202" pitchFamily="18" charset="0"/>
                            </a:rPr>
                            <m:t>𝑝𝑟𝑒𝑑𝑖𝑐𝑡𝑒𝑑</m:t>
                          </m:r>
                        </m:sub>
                      </m:sSub>
                      <m:r>
                        <a:rPr lang="en-US" sz="2400" i="1">
                          <a:effectLst/>
                          <a:latin typeface="Cambria Math" panose="02040503050406030204" pitchFamily="18" charset="0"/>
                          <a:ea typeface="Calibri" panose="020F0502020204030204" pitchFamily="34" charset="0"/>
                          <a:cs typeface="Mangal" panose="02040503050203030202" pitchFamily="18" charset="0"/>
                        </a:rPr>
                        <m:t>))</m:t>
                      </m:r>
                    </m:oMath>
                  </m:oMathPara>
                </a14:m>
                <a:endParaRPr lang="en-US" sz="2400" dirty="0">
                  <a:effectLst/>
                  <a:ea typeface="Calibri" panose="020F0502020204030204" pitchFamily="34" charset="0"/>
                  <a:cs typeface="Mangal" panose="02040503050203030202" pitchFamily="18" charset="0"/>
                </a:endParaRPr>
              </a:p>
              <a:p>
                <a:pPr marR="0" indent="0" algn="just">
                  <a:lnSpc>
                    <a:spcPct val="114000"/>
                  </a:lnSpc>
                  <a:spcAft>
                    <a:spcPts val="800"/>
                  </a:spcAft>
                  <a:buNone/>
                </a:pPr>
                <a:r>
                  <a:rPr lang="en-US" sz="2400" dirty="0">
                    <a:effectLst/>
                    <a:ea typeface="Times New Roman" panose="02020603050405020304" pitchFamily="18" charset="0"/>
                    <a:cs typeface="Mangal" panose="02040503050203030202" pitchFamily="18" charset="0"/>
                  </a:rPr>
                  <a:t>where  </a:t>
                </a:r>
                <a14:m>
                  <m:oMath xmlns:m="http://schemas.openxmlformats.org/officeDocument/2006/math">
                    <m:r>
                      <a:rPr lang="en-US" sz="2400" i="1">
                        <a:effectLst/>
                        <a:latin typeface="Cambria Math" panose="02040503050406030204" pitchFamily="18" charset="0"/>
                        <a:ea typeface="Calibri" panose="020F0502020204030204" pitchFamily="34" charset="0"/>
                        <a:cs typeface="Mangal" panose="02040503050203030202" pitchFamily="18" charset="0"/>
                      </a:rPr>
                      <m:t>𝜖</m:t>
                    </m:r>
                    <m:r>
                      <a:rPr lang="en-US" sz="2400" i="1">
                        <a:effectLst/>
                        <a:latin typeface="Cambria Math" panose="02040503050406030204" pitchFamily="18" charset="0"/>
                        <a:ea typeface="Calibri" panose="020F0502020204030204" pitchFamily="34" charset="0"/>
                        <a:cs typeface="Mangal" panose="02040503050203030202" pitchFamily="18" charset="0"/>
                      </a:rPr>
                      <m:t>=1×</m:t>
                    </m:r>
                    <m:sSup>
                      <m:sSupPr>
                        <m:ctrlPr>
                          <a:rPr lang="en-US" sz="2400" i="1">
                            <a:effectLst/>
                            <a:latin typeface="Cambria Math" panose="02040503050406030204" pitchFamily="18" charset="0"/>
                            <a:ea typeface="Calibri" panose="020F0502020204030204" pitchFamily="34" charset="0"/>
                            <a:cs typeface="Mangal" panose="02040503050203030202" pitchFamily="18" charset="0"/>
                          </a:rPr>
                        </m:ctrlPr>
                      </m:sSupPr>
                      <m:e>
                        <m:r>
                          <a:rPr lang="en-US" sz="2400" i="1">
                            <a:effectLst/>
                            <a:latin typeface="Cambria Math" panose="02040503050406030204" pitchFamily="18" charset="0"/>
                            <a:ea typeface="Calibri" panose="020F0502020204030204" pitchFamily="34" charset="0"/>
                            <a:cs typeface="Mangal" panose="02040503050203030202" pitchFamily="18" charset="0"/>
                          </a:rPr>
                          <m:t>10</m:t>
                        </m:r>
                      </m:e>
                      <m:sup>
                        <m:r>
                          <a:rPr lang="en-US" sz="2400" i="1">
                            <a:effectLst/>
                            <a:latin typeface="Cambria Math" panose="02040503050406030204" pitchFamily="18" charset="0"/>
                            <a:ea typeface="Calibri" panose="020F0502020204030204" pitchFamily="34" charset="0"/>
                            <a:cs typeface="Mangal" panose="02040503050203030202" pitchFamily="18" charset="0"/>
                          </a:rPr>
                          <m:t>−10</m:t>
                        </m:r>
                      </m:sup>
                    </m:sSup>
                  </m:oMath>
                </a14:m>
                <a:r>
                  <a:rPr lang="en-US" sz="2400" dirty="0">
                    <a:effectLst/>
                    <a:ea typeface="Calibri" panose="020F0502020204030204" pitchFamily="34" charset="0"/>
                    <a:cs typeface="Mangal" panose="02040503050203030202" pitchFamily="18" charset="0"/>
                  </a:rPr>
                  <a:t> (a small positive constant)</a:t>
                </a:r>
              </a:p>
              <a:p>
                <a:pPr marL="571500" indent="-342900" algn="just">
                  <a:lnSpc>
                    <a:spcPct val="114000"/>
                  </a:lnSpc>
                  <a:spcAft>
                    <a:spcPts val="800"/>
                  </a:spcAft>
                </a:pPr>
                <a:r>
                  <a:rPr lang="en-US" dirty="0">
                    <a:ea typeface="Calibri" panose="020F0502020204030204" pitchFamily="34" charset="0"/>
                    <a:cs typeface="Mangal" panose="02040503050203030202" pitchFamily="18" charset="0"/>
                  </a:rPr>
                  <a:t>Clipping ensures that: </a:t>
                </a:r>
                <a14:m>
                  <m:oMath xmlns:m="http://schemas.openxmlformats.org/officeDocument/2006/math">
                    <m:r>
                      <a:rPr lang="en-US" i="1" smtClean="0">
                        <a:latin typeface="Cambria Math" panose="02040503050406030204" pitchFamily="18" charset="0"/>
                        <a:ea typeface="Cambria Math" panose="02040503050406030204" pitchFamily="18" charset="0"/>
                        <a:cs typeface="Mangal" panose="02040503050203030202" pitchFamily="18" charset="0"/>
                      </a:rPr>
                      <m:t>𝜖</m:t>
                    </m:r>
                    <m:r>
                      <a:rPr lang="en-US" i="1" smtClean="0">
                        <a:latin typeface="Cambria Math" panose="02040503050406030204" pitchFamily="18" charset="0"/>
                        <a:ea typeface="Cambria Math" panose="02040503050406030204" pitchFamily="18" charset="0"/>
                        <a:cs typeface="Mangal" panose="02040503050203030202" pitchFamily="18" charset="0"/>
                      </a:rPr>
                      <m:t>≤</m:t>
                    </m:r>
                    <m:sSub>
                      <m:sSubPr>
                        <m:ctrlPr>
                          <a:rPr lang="en-US" i="1" smtClean="0">
                            <a:latin typeface="Cambria Math" panose="02040503050406030204" pitchFamily="18" charset="0"/>
                            <a:ea typeface="Cambria Math" panose="02040503050406030204" pitchFamily="18" charset="0"/>
                            <a:cs typeface="Mangal" panose="02040503050203030202" pitchFamily="18" charset="0"/>
                          </a:rPr>
                        </m:ctrlPr>
                      </m:sSubPr>
                      <m:e>
                        <m:r>
                          <a:rPr lang="en-US" b="0" i="1" smtClean="0">
                            <a:latin typeface="Cambria Math" panose="02040503050406030204" pitchFamily="18" charset="0"/>
                            <a:ea typeface="Cambria Math" panose="02040503050406030204" pitchFamily="18" charset="0"/>
                            <a:cs typeface="Mangal" panose="02040503050203030202" pitchFamily="18" charset="0"/>
                          </a:rPr>
                          <m:t>𝑦</m:t>
                        </m:r>
                      </m:e>
                      <m:sub>
                        <m:r>
                          <a:rPr lang="en-US" b="0" i="1" smtClean="0">
                            <a:latin typeface="Cambria Math" panose="02040503050406030204" pitchFamily="18" charset="0"/>
                            <a:ea typeface="Cambria Math" panose="02040503050406030204" pitchFamily="18" charset="0"/>
                            <a:cs typeface="Mangal" panose="02040503050203030202" pitchFamily="18" charset="0"/>
                          </a:rPr>
                          <m:t>𝑝𝑟𝑒𝑑𝑖𝑐𝑡𝑒𝑑</m:t>
                        </m:r>
                      </m:sub>
                    </m:sSub>
                    <m:r>
                      <a:rPr lang="en-US" i="1" smtClean="0">
                        <a:latin typeface="Cambria Math" panose="02040503050406030204" pitchFamily="18" charset="0"/>
                        <a:ea typeface="Cambria Math" panose="02040503050406030204" pitchFamily="18" charset="0"/>
                        <a:cs typeface="Mangal" panose="02040503050203030202" pitchFamily="18" charset="0"/>
                      </a:rPr>
                      <m:t>≤</m:t>
                    </m:r>
                    <m:r>
                      <a:rPr lang="en-US" b="0" i="1" smtClean="0">
                        <a:latin typeface="Cambria Math" panose="02040503050406030204" pitchFamily="18" charset="0"/>
                        <a:ea typeface="Cambria Math" panose="02040503050406030204" pitchFamily="18" charset="0"/>
                        <a:cs typeface="Mangal" panose="02040503050203030202" pitchFamily="18" charset="0"/>
                      </a:rPr>
                      <m:t>1−</m:t>
                    </m:r>
                    <m:r>
                      <a:rPr lang="en-US" b="0" i="1" smtClean="0">
                        <a:latin typeface="Cambria Math" panose="02040503050406030204" pitchFamily="18" charset="0"/>
                        <a:ea typeface="Cambria Math" panose="02040503050406030204" pitchFamily="18" charset="0"/>
                        <a:cs typeface="Mangal" panose="02040503050203030202" pitchFamily="18" charset="0"/>
                      </a:rPr>
                      <m:t>𝜖</m:t>
                    </m:r>
                  </m:oMath>
                </a14:m>
                <a:endParaRPr lang="en-US" sz="2400" dirty="0">
                  <a:effectLst/>
                  <a:ea typeface="Calibri" panose="020F0502020204030204" pitchFamily="34" charset="0"/>
                  <a:cs typeface="Mangal" panose="02040503050203030202" pitchFamily="18" charset="0"/>
                </a:endParaRPr>
              </a:p>
              <a:p>
                <a:endParaRPr lang="en-US" dirty="0"/>
              </a:p>
            </p:txBody>
          </p:sp>
        </mc:Choice>
        <mc:Fallback xmlns="">
          <p:sp>
            <p:nvSpPr>
              <p:cNvPr id="2" name="Content Placeholder 1">
                <a:extLst>
                  <a:ext uri="{FF2B5EF4-FFF2-40B4-BE49-F238E27FC236}">
                    <a16:creationId xmlns:a16="http://schemas.microsoft.com/office/drawing/2014/main" id="{BDAF8638-181A-255A-06AB-298CB67065EB}"/>
                  </a:ext>
                </a:extLst>
              </p:cNvPr>
              <p:cNvSpPr>
                <a:spLocks noGrp="1" noRot="1" noChangeAspect="1" noMove="1" noResize="1" noEditPoints="1" noAdjustHandles="1" noChangeArrowheads="1" noChangeShapeType="1" noTextEdit="1"/>
              </p:cNvSpPr>
              <p:nvPr>
                <p:ph idx="1"/>
              </p:nvPr>
            </p:nvSpPr>
            <p:spPr>
              <a:blipFill>
                <a:blip r:embed="rId2"/>
                <a:stretch>
                  <a:fillRect l="-928" t="-345" r="-8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0ACC192-6731-EA73-5DF5-01D0140ADD41}"/>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91E3923B-4EBC-2BF6-AAA6-D52366771409}"/>
              </a:ext>
            </a:extLst>
          </p:cNvPr>
          <p:cNvSpPr>
            <a:spLocks noGrp="1"/>
          </p:cNvSpPr>
          <p:nvPr>
            <p:ph type="sldNum" sz="quarter" idx="12"/>
          </p:nvPr>
        </p:nvSpPr>
        <p:spPr/>
        <p:txBody>
          <a:bodyPr/>
          <a:lstStyle/>
          <a:p>
            <a:r>
              <a:rPr lang="en-US"/>
              <a:t>Slide </a:t>
            </a:r>
            <a:fld id="{147ECBFD-5DA0-4281-82B6-5052E3B97CD0}" type="slidenum">
              <a:rPr lang="en-US" smtClean="0"/>
              <a:pPr/>
              <a:t>9</a:t>
            </a:fld>
            <a:endParaRPr lang="en-US" dirty="0"/>
          </a:p>
        </p:txBody>
      </p:sp>
      <p:sp>
        <p:nvSpPr>
          <p:cNvPr id="5" name="Footer Placeholder 4">
            <a:extLst>
              <a:ext uri="{FF2B5EF4-FFF2-40B4-BE49-F238E27FC236}">
                <a16:creationId xmlns:a16="http://schemas.microsoft.com/office/drawing/2014/main" id="{9F6FF975-B5F1-70A9-BACC-EB00D12AA5F9}"/>
              </a:ext>
            </a:extLst>
          </p:cNvPr>
          <p:cNvSpPr>
            <a:spLocks noGrp="1"/>
          </p:cNvSpPr>
          <p:nvPr>
            <p:ph type="ftr" sz="quarter" idx="14"/>
          </p:nvPr>
        </p:nvSpPr>
        <p:spPr/>
        <p:txBody>
          <a:bodyPr/>
          <a:lstStyle/>
          <a:p>
            <a:r>
              <a:rPr lang="en-US"/>
              <a:t>Heart Disease Prediction by Aavash Shrestha</a:t>
            </a:r>
            <a:endParaRPr lang="en-US" dirty="0"/>
          </a:p>
        </p:txBody>
      </p:sp>
    </p:spTree>
    <p:extLst>
      <p:ext uri="{BB962C8B-B14F-4D97-AF65-F5344CB8AC3E}">
        <p14:creationId xmlns:p14="http://schemas.microsoft.com/office/powerpoint/2010/main" val="2754767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617</TotalTime>
  <Words>1490</Words>
  <Application>Microsoft Office PowerPoint</Application>
  <PresentationFormat>Widescreen</PresentationFormat>
  <Paragraphs>150</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Cambria Math</vt:lpstr>
      <vt:lpstr>Symbol</vt:lpstr>
      <vt:lpstr>Times New Roman</vt:lpstr>
      <vt:lpstr>Office Theme</vt:lpstr>
      <vt:lpstr> Heart Disease Prediction</vt:lpstr>
      <vt:lpstr>Presentation Outline</vt:lpstr>
      <vt:lpstr>Introduction</vt:lpstr>
      <vt:lpstr>Objective</vt:lpstr>
      <vt:lpstr>Workflow</vt:lpstr>
      <vt:lpstr>Dataset</vt:lpstr>
      <vt:lpstr>Methodology</vt:lpstr>
      <vt:lpstr>Methodology</vt:lpstr>
      <vt:lpstr>Methodology</vt:lpstr>
      <vt:lpstr>Methodology</vt:lpstr>
      <vt:lpstr>Result and Analysis</vt:lpstr>
      <vt:lpstr>Varying Learning Rate</vt:lpstr>
      <vt:lpstr>Varying Learning Rate</vt:lpstr>
      <vt:lpstr>Varying Learning Rate</vt:lpstr>
      <vt:lpstr>Varying the number of epochs</vt:lpstr>
      <vt:lpstr>Varying the number of epochs</vt:lpstr>
      <vt:lpstr>Conclusion</vt:lpstr>
      <vt:lpstr>Refernces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Rice Nepal</dc:creator>
  <cp:lastModifiedBy>Aavash  Shrestha</cp:lastModifiedBy>
  <cp:revision>30</cp:revision>
  <dcterms:created xsi:type="dcterms:W3CDTF">2024-05-16T09:54:51Z</dcterms:created>
  <dcterms:modified xsi:type="dcterms:W3CDTF">2024-12-04T11:38:58Z</dcterms:modified>
</cp:coreProperties>
</file>