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CB56F-CB86-4935-957E-98BBE2DA393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CAA6B-D893-4AC7-AF49-BFF6533A1A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 food consumption understanding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CAA6B-D893-4AC7-AF49-BFF6533A1A6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932-F908-448C-AA0C-0D9E6C686A9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512D72-A6CC-4920-86B2-5FFD93359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932-F908-448C-AA0C-0D9E6C686A9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2D72-A6CC-4920-86B2-5FFD93359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932-F908-448C-AA0C-0D9E6C686A9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2D72-A6CC-4920-86B2-5FFD93359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932-F908-448C-AA0C-0D9E6C686A9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512D72-A6CC-4920-86B2-5FFD93359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932-F908-448C-AA0C-0D9E6C686A9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2D72-A6CC-4920-86B2-5FFD933599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932-F908-448C-AA0C-0D9E6C686A9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2D72-A6CC-4920-86B2-5FFD93359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932-F908-448C-AA0C-0D9E6C686A9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512D72-A6CC-4920-86B2-5FFD933599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932-F908-448C-AA0C-0D9E6C686A9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2D72-A6CC-4920-86B2-5FFD93359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932-F908-448C-AA0C-0D9E6C686A9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2D72-A6CC-4920-86B2-5FFD93359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932-F908-448C-AA0C-0D9E6C686A9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2D72-A6CC-4920-86B2-5FFD933599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932-F908-448C-AA0C-0D9E6C686A9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2D72-A6CC-4920-86B2-5FFD9335997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CC1A932-F908-448C-AA0C-0D9E6C686A9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512D72-A6CC-4920-86B2-5FFD933599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1"/>
            <a:ext cx="8458200" cy="4094586"/>
          </a:xfrm>
        </p:spPr>
        <p:txBody>
          <a:bodyPr/>
          <a:lstStyle/>
          <a:p>
            <a:pPr algn="ctr"/>
            <a:r>
              <a:rPr lang="en-US" b="1" i="1" dirty="0" smtClean="0">
                <a:latin typeface="Brush Script MT" pitchFamily="66" charset="0"/>
              </a:rPr>
              <a:t>BY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K.A SAURI</a:t>
            </a:r>
            <a:br>
              <a:rPr lang="en-US" dirty="0" smtClean="0"/>
            </a:br>
            <a:r>
              <a:rPr lang="en-US" sz="2400" dirty="0" smtClean="0">
                <a:latin typeface="Bauhaus 93" pitchFamily="82" charset="0"/>
              </a:rPr>
              <a:t>(CODE PLATEAU PROJECT 2)</a:t>
            </a:r>
            <a:endParaRPr lang="en-US" sz="2400" dirty="0">
              <a:latin typeface="Bauhaus 93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609600"/>
            <a:ext cx="8458200" cy="914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Bahnschrift SemiBold SemiConden" pitchFamily="34" charset="0"/>
              </a:rPr>
              <a:t>TANZANIA  TOURISM SECTOR</a:t>
            </a:r>
            <a:endParaRPr lang="en-US" sz="4400" b="1" dirty="0">
              <a:solidFill>
                <a:schemeClr val="tx1"/>
              </a:solidFill>
              <a:latin typeface="Bahnschrift SemiBold SemiConden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520700"/>
          </a:xfrm>
        </p:spPr>
        <p:txBody>
          <a:bodyPr/>
          <a:lstStyle/>
          <a:p>
            <a:pPr algn="ctr"/>
            <a:r>
              <a:rPr lang="en-US" dirty="0" smtClean="0"/>
              <a:t>ACTIVITY AND PURPOSE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990600"/>
            <a:ext cx="3008313" cy="4800600"/>
          </a:xfrm>
        </p:spPr>
        <p:txBody>
          <a:bodyPr/>
          <a:lstStyle/>
          <a:p>
            <a:r>
              <a:rPr lang="en-US" dirty="0" smtClean="0"/>
              <a:t>Activity and purpose of Tourist</a:t>
            </a:r>
            <a:endParaRPr lang="en-US" dirty="0"/>
          </a:p>
        </p:txBody>
      </p:sp>
      <p:pic>
        <p:nvPicPr>
          <p:cNvPr id="5" name="Content Placeholder 4" descr="main activity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48200" y="1143000"/>
            <a:ext cx="4267200" cy="4693998"/>
          </a:xfrm>
        </p:spPr>
      </p:pic>
      <p:pic>
        <p:nvPicPr>
          <p:cNvPr id="6" name="Picture 5" descr="purpo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71600"/>
            <a:ext cx="3810000" cy="44763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52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990600"/>
            <a:ext cx="3008313" cy="4800600"/>
          </a:xfrm>
        </p:spPr>
        <p:txBody>
          <a:bodyPr/>
          <a:lstStyle/>
          <a:p>
            <a:r>
              <a:rPr lang="en-US" dirty="0" smtClean="0"/>
              <a:t>Aspects of tourism that are more profitable and in which it is worthwhile to invest in is diving and sport fishing where tourist spend more</a:t>
            </a:r>
            <a:endParaRPr lang="en-US" dirty="0"/>
          </a:p>
        </p:txBody>
      </p:sp>
      <p:pic>
        <p:nvPicPr>
          <p:cNvPr id="5" name="Content Placeholder 4" descr="ASPECT INVES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042402"/>
            <a:ext cx="5340350" cy="421539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FOOD</a:t>
            </a:r>
            <a:endParaRPr lang="en-US" dirty="0"/>
          </a:p>
        </p:txBody>
      </p:sp>
      <p:pic>
        <p:nvPicPr>
          <p:cNvPr id="8" name="Content Placeholder 7" descr="PACKAGE FOOD 2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04800" y="1600200"/>
            <a:ext cx="4191000" cy="3581400"/>
          </a:xfrm>
        </p:spPr>
      </p:pic>
      <p:pic>
        <p:nvPicPr>
          <p:cNvPr id="9" name="Content Placeholder 8" descr="PACKAGE FOOD 1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48200" y="1447800"/>
            <a:ext cx="4343400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what is the average number of nights a </a:t>
            </a:r>
            <a:r>
              <a:rPr lang="en-US" sz="1600" b="1" dirty="0" err="1" smtClean="0"/>
              <a:t>toursits</a:t>
            </a:r>
            <a:r>
              <a:rPr lang="en-US" sz="1600" b="1" dirty="0" smtClean="0"/>
              <a:t> spends in Tanzania </a:t>
            </a:r>
            <a:r>
              <a:rPr lang="en-US" sz="1600" b="1" dirty="0" smtClean="0"/>
              <a:t>mainland and </a:t>
            </a:r>
            <a:r>
              <a:rPr lang="en-US" sz="1600" b="1" dirty="0" err="1" smtClean="0"/>
              <a:t>zanzibar</a:t>
            </a:r>
            <a:r>
              <a:rPr lang="en-US" sz="1600" b="1" dirty="0" smtClean="0"/>
              <a:t>?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average number of eight night was spent by tourist in Tanzania </a:t>
            </a:r>
            <a:r>
              <a:rPr lang="en-US" dirty="0" smtClean="0"/>
              <a:t>mainland</a:t>
            </a:r>
          </a:p>
          <a:p>
            <a:r>
              <a:rPr lang="en-US" dirty="0" smtClean="0"/>
              <a:t>An average number of 2 night was spent by tourist in Zanzibar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model was used for this study and it gave an r2 score of 0.279. linear regression model perform poorly and not a good model to evaluate the dataset. we recommend therefore, that other models show be used to model the dataset for high performance.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should be done  exploring other models or </a:t>
            </a:r>
            <a:r>
              <a:rPr lang="en-US" dirty="0" err="1" smtClean="0"/>
              <a:t>regressors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67000"/>
            <a:ext cx="8686800" cy="841248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auhaus 93" pitchFamily="82" charset="0"/>
              </a:rPr>
              <a:t>CONTEXT</a:t>
            </a:r>
            <a:endParaRPr lang="en-US" dirty="0">
              <a:latin typeface="Bauhaus 93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Tanzania received a record 1.1 million international visitor arrivals in 2014, mostly from Europe, the US and Africa. Tanzania is the only country in the world which has allocated more than 25% of its total area for wildlife, national parks, and protected </a:t>
            </a:r>
            <a:r>
              <a:rPr lang="en-US" sz="2800" dirty="0" err="1" smtClean="0"/>
              <a:t>areas.There</a:t>
            </a:r>
            <a:r>
              <a:rPr lang="en-US" sz="2800" dirty="0" smtClean="0"/>
              <a:t> are 16 national parks in Tanzania, 28 game reserves, 44 game-controlled areas, two marine parks and one conservation area.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Bauhaus 93" pitchFamily="82" charset="0"/>
              </a:rPr>
              <a:t>OBJECTIVE</a:t>
            </a:r>
            <a:endParaRPr lang="en-US" b="1" dirty="0">
              <a:latin typeface="Bauhaus 93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objective of this </a:t>
            </a:r>
            <a:r>
              <a:rPr lang="en-US" sz="2400" dirty="0" smtClean="0"/>
              <a:t>project </a:t>
            </a:r>
            <a:r>
              <a:rPr lang="en-US" sz="2400" dirty="0" smtClean="0"/>
              <a:t>is to explore and build a linear regression model that will predict the spending </a:t>
            </a:r>
            <a:r>
              <a:rPr lang="en-US" sz="2400" dirty="0" err="1" smtClean="0"/>
              <a:t>behaivior</a:t>
            </a:r>
            <a:r>
              <a:rPr lang="en-US" sz="2400" dirty="0" smtClean="0"/>
              <a:t> of tourists visiting Tanzania</a:t>
            </a:r>
            <a:r>
              <a:rPr lang="en-US" sz="2400" dirty="0" smtClean="0"/>
              <a:t>. The </a:t>
            </a:r>
            <a:r>
              <a:rPr lang="en-US" sz="2400" dirty="0" smtClean="0"/>
              <a:t>model can be used by different tour operators and the Tanzania Tourism Board to automatically help tourists across the world estimate their expenditure before visiting Tanzania.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Let’s explore our dataset to visualize interesting features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04800"/>
            <a:ext cx="8458200" cy="520700"/>
          </a:xfrm>
        </p:spPr>
        <p:txBody>
          <a:bodyPr/>
          <a:lstStyle/>
          <a:p>
            <a:pPr algn="ctr"/>
            <a:r>
              <a:rPr lang="en-US" dirty="0" smtClean="0"/>
              <a:t>INFORMATION SOURCE OF TOUR DESTINATION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381000" y="990600"/>
            <a:ext cx="3008313" cy="4800600"/>
          </a:xfrm>
        </p:spPr>
        <p:txBody>
          <a:bodyPr/>
          <a:lstStyle/>
          <a:p>
            <a:r>
              <a:rPr lang="en-US" dirty="0" smtClean="0"/>
              <a:t>Travel agent and tour operator are the leading information source</a:t>
            </a:r>
            <a:endParaRPr lang="en-US" dirty="0"/>
          </a:p>
        </p:txBody>
      </p:sp>
      <p:pic>
        <p:nvPicPr>
          <p:cNvPr id="7" name="Content Placeholder 6" descr="info sourc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20708" y="990600"/>
            <a:ext cx="4461734" cy="4038600"/>
          </a:xfrm>
        </p:spPr>
      </p:pic>
      <p:pic>
        <p:nvPicPr>
          <p:cNvPr id="8" name="Picture 7" descr="info source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19400"/>
            <a:ext cx="3505200" cy="2933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520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top 5 countries with the highest spending statistic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66800"/>
            <a:ext cx="3008313" cy="4800600"/>
          </a:xfrm>
        </p:spPr>
        <p:txBody>
          <a:bodyPr/>
          <a:lstStyle/>
          <a:p>
            <a:r>
              <a:rPr lang="en-US" dirty="0" smtClean="0"/>
              <a:t>USA  spend the most of all countries visiting </a:t>
            </a:r>
            <a:r>
              <a:rPr lang="en-US" dirty="0" err="1" smtClean="0"/>
              <a:t>Tazania</a:t>
            </a:r>
            <a:endParaRPr lang="en-US" dirty="0"/>
          </a:p>
        </p:txBody>
      </p:sp>
      <p:pic>
        <p:nvPicPr>
          <p:cNvPr id="5" name="Content Placeholder 4" descr="top 5 countries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83311" y="1225830"/>
            <a:ext cx="4584127" cy="448254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596900"/>
          </a:xfrm>
        </p:spPr>
        <p:txBody>
          <a:bodyPr>
            <a:noAutofit/>
          </a:bodyPr>
          <a:lstStyle/>
          <a:p>
            <a:r>
              <a:rPr lang="en-US" sz="1600" dirty="0" smtClean="0"/>
              <a:t>which age-group are the highest spenders and who are the over all highest spenders by travel with?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3400" y="990600"/>
            <a:ext cx="3008313" cy="4800600"/>
          </a:xfrm>
        </p:spPr>
        <p:txBody>
          <a:bodyPr/>
          <a:lstStyle/>
          <a:p>
            <a:r>
              <a:rPr lang="en-US" dirty="0" smtClean="0"/>
              <a:t>25 -  44 years  travels the most especially with spouse but spend less than 45 -64</a:t>
            </a:r>
            <a:endParaRPr lang="en-US" dirty="0"/>
          </a:p>
        </p:txBody>
      </p:sp>
      <p:pic>
        <p:nvPicPr>
          <p:cNvPr id="5" name="Content Placeholder 4" descr="age spender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0" y="1676400"/>
            <a:ext cx="3276191" cy="2120635"/>
          </a:xfrm>
        </p:spPr>
      </p:pic>
      <p:pic>
        <p:nvPicPr>
          <p:cNvPr id="6" name="Picture 5" descr="age trav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524000"/>
            <a:ext cx="3276600" cy="45333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838200"/>
            <a:ext cx="3008313" cy="5029200"/>
          </a:xfrm>
        </p:spPr>
        <p:txBody>
          <a:bodyPr/>
          <a:lstStyle/>
          <a:p>
            <a:r>
              <a:rPr lang="en-US" dirty="0" err="1" smtClean="0"/>
              <a:t>Indepth</a:t>
            </a:r>
            <a:r>
              <a:rPr lang="en-US" dirty="0" smtClean="0"/>
              <a:t> understanding  of the total cost, travel with and age group of Tourist</a:t>
            </a:r>
            <a:endParaRPr lang="en-US" dirty="0"/>
          </a:p>
        </p:txBody>
      </p:sp>
      <p:pic>
        <p:nvPicPr>
          <p:cNvPr id="5" name="Content Placeholder 4" descr="travel with cost, mor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81400" y="990600"/>
            <a:ext cx="5340350" cy="3875299"/>
          </a:xfrm>
        </p:spPr>
      </p:pic>
      <p:pic>
        <p:nvPicPr>
          <p:cNvPr id="6" name="Picture 5" descr="cost travel wit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62200"/>
            <a:ext cx="3124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458200" cy="520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is the most </a:t>
            </a:r>
            <a:r>
              <a:rPr lang="en-US" dirty="0" err="1" smtClean="0"/>
              <a:t>prefered</a:t>
            </a:r>
            <a:r>
              <a:rPr lang="en-US" dirty="0" smtClean="0"/>
              <a:t> payment mode by tourists?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990600"/>
            <a:ext cx="3008313" cy="4800600"/>
          </a:xfrm>
        </p:spPr>
        <p:txBody>
          <a:bodyPr/>
          <a:lstStyle/>
          <a:p>
            <a:r>
              <a:rPr lang="en-US" dirty="0" smtClean="0"/>
              <a:t>Cash is the most preferred by tourist.</a:t>
            </a:r>
            <a:endParaRPr lang="en-US" dirty="0"/>
          </a:p>
        </p:txBody>
      </p:sp>
      <p:pic>
        <p:nvPicPr>
          <p:cNvPr id="5" name="Content Placeholder 4" descr="payment method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67200" y="1524000"/>
            <a:ext cx="4343400" cy="363440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1575</TotalTime>
  <Words>386</Words>
  <Application>Microsoft Office PowerPoint</Application>
  <PresentationFormat>On-screen Show (4:3)</PresentationFormat>
  <Paragraphs>31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Trek</vt:lpstr>
      <vt:lpstr>BY   K.A SAURI (CODE PLATEAU PROJECT 2)</vt:lpstr>
      <vt:lpstr>CONTEXT</vt:lpstr>
      <vt:lpstr>OBJECTIVE</vt:lpstr>
      <vt:lpstr>DATA DESCRIPTION</vt:lpstr>
      <vt:lpstr>INFORMATION SOURCE OF TOUR DESTINATION</vt:lpstr>
      <vt:lpstr>top 5 countries with the highest spending statistic </vt:lpstr>
      <vt:lpstr>which age-group are the highest spenders and who are the over all highest spenders by travel with? </vt:lpstr>
      <vt:lpstr>Slide 8</vt:lpstr>
      <vt:lpstr>what is the most prefered payment mode by tourists? </vt:lpstr>
      <vt:lpstr>ACTIVITY AND PURPOSE</vt:lpstr>
      <vt:lpstr>Slide 11</vt:lpstr>
      <vt:lpstr>PACKAGE FOOD</vt:lpstr>
      <vt:lpstr>what is the average number of nights a toursits spends in Tanzania mainland and zanzibar? </vt:lpstr>
      <vt:lpstr>MODEL INSIGHT</vt:lpstr>
      <vt:lpstr>RECOMMENDATION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</dc:creator>
  <cp:lastModifiedBy>COMPUTER</cp:lastModifiedBy>
  <cp:revision>112</cp:revision>
  <dcterms:created xsi:type="dcterms:W3CDTF">2022-10-04T09:01:01Z</dcterms:created>
  <dcterms:modified xsi:type="dcterms:W3CDTF">2022-10-05T11:16:47Z</dcterms:modified>
</cp:coreProperties>
</file>