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42"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A8236D-6855-4691-B8E4-AA4D4DD7E802}"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638A3-BE1D-4192-B570-9F44DBBD8E2F}" type="slidenum">
              <a:rPr lang="en-US" smtClean="0"/>
              <a:t>‹#›</a:t>
            </a:fld>
            <a:endParaRPr lang="en-US"/>
          </a:p>
        </p:txBody>
      </p:sp>
    </p:spTree>
    <p:extLst>
      <p:ext uri="{BB962C8B-B14F-4D97-AF65-F5344CB8AC3E}">
        <p14:creationId xmlns:p14="http://schemas.microsoft.com/office/powerpoint/2010/main" val="4215174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A8236D-6855-4691-B8E4-AA4D4DD7E802}"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638A3-BE1D-4192-B570-9F44DBBD8E2F}" type="slidenum">
              <a:rPr lang="en-US" smtClean="0"/>
              <a:t>‹#›</a:t>
            </a:fld>
            <a:endParaRPr lang="en-US"/>
          </a:p>
        </p:txBody>
      </p:sp>
    </p:spTree>
    <p:extLst>
      <p:ext uri="{BB962C8B-B14F-4D97-AF65-F5344CB8AC3E}">
        <p14:creationId xmlns:p14="http://schemas.microsoft.com/office/powerpoint/2010/main" val="389345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A8236D-6855-4691-B8E4-AA4D4DD7E802}"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638A3-BE1D-4192-B570-9F44DBBD8E2F}" type="slidenum">
              <a:rPr lang="en-US" smtClean="0"/>
              <a:t>‹#›</a:t>
            </a:fld>
            <a:endParaRPr lang="en-US"/>
          </a:p>
        </p:txBody>
      </p:sp>
    </p:spTree>
    <p:extLst>
      <p:ext uri="{BB962C8B-B14F-4D97-AF65-F5344CB8AC3E}">
        <p14:creationId xmlns:p14="http://schemas.microsoft.com/office/powerpoint/2010/main" val="315089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A8236D-6855-4691-B8E4-AA4D4DD7E802}"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638A3-BE1D-4192-B570-9F44DBBD8E2F}" type="slidenum">
              <a:rPr lang="en-US" smtClean="0"/>
              <a:t>‹#›</a:t>
            </a:fld>
            <a:endParaRPr lang="en-US"/>
          </a:p>
        </p:txBody>
      </p:sp>
    </p:spTree>
    <p:extLst>
      <p:ext uri="{BB962C8B-B14F-4D97-AF65-F5344CB8AC3E}">
        <p14:creationId xmlns:p14="http://schemas.microsoft.com/office/powerpoint/2010/main" val="142600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A8236D-6855-4691-B8E4-AA4D4DD7E802}"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638A3-BE1D-4192-B570-9F44DBBD8E2F}" type="slidenum">
              <a:rPr lang="en-US" smtClean="0"/>
              <a:t>‹#›</a:t>
            </a:fld>
            <a:endParaRPr lang="en-US"/>
          </a:p>
        </p:txBody>
      </p:sp>
    </p:spTree>
    <p:extLst>
      <p:ext uri="{BB962C8B-B14F-4D97-AF65-F5344CB8AC3E}">
        <p14:creationId xmlns:p14="http://schemas.microsoft.com/office/powerpoint/2010/main" val="235730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A8236D-6855-4691-B8E4-AA4D4DD7E802}"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638A3-BE1D-4192-B570-9F44DBBD8E2F}" type="slidenum">
              <a:rPr lang="en-US" smtClean="0"/>
              <a:t>‹#›</a:t>
            </a:fld>
            <a:endParaRPr lang="en-US"/>
          </a:p>
        </p:txBody>
      </p:sp>
    </p:spTree>
    <p:extLst>
      <p:ext uri="{BB962C8B-B14F-4D97-AF65-F5344CB8AC3E}">
        <p14:creationId xmlns:p14="http://schemas.microsoft.com/office/powerpoint/2010/main" val="807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A8236D-6855-4691-B8E4-AA4D4DD7E802}"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638A3-BE1D-4192-B570-9F44DBBD8E2F}" type="slidenum">
              <a:rPr lang="en-US" smtClean="0"/>
              <a:t>‹#›</a:t>
            </a:fld>
            <a:endParaRPr lang="en-US"/>
          </a:p>
        </p:txBody>
      </p:sp>
    </p:spTree>
    <p:extLst>
      <p:ext uri="{BB962C8B-B14F-4D97-AF65-F5344CB8AC3E}">
        <p14:creationId xmlns:p14="http://schemas.microsoft.com/office/powerpoint/2010/main" val="62382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A8236D-6855-4691-B8E4-AA4D4DD7E802}"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638A3-BE1D-4192-B570-9F44DBBD8E2F}" type="slidenum">
              <a:rPr lang="en-US" smtClean="0"/>
              <a:t>‹#›</a:t>
            </a:fld>
            <a:endParaRPr lang="en-US"/>
          </a:p>
        </p:txBody>
      </p:sp>
    </p:spTree>
    <p:extLst>
      <p:ext uri="{BB962C8B-B14F-4D97-AF65-F5344CB8AC3E}">
        <p14:creationId xmlns:p14="http://schemas.microsoft.com/office/powerpoint/2010/main" val="17792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8236D-6855-4691-B8E4-AA4D4DD7E802}"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6638A3-BE1D-4192-B570-9F44DBBD8E2F}" type="slidenum">
              <a:rPr lang="en-US" smtClean="0"/>
              <a:t>‹#›</a:t>
            </a:fld>
            <a:endParaRPr lang="en-US"/>
          </a:p>
        </p:txBody>
      </p:sp>
    </p:spTree>
    <p:extLst>
      <p:ext uri="{BB962C8B-B14F-4D97-AF65-F5344CB8AC3E}">
        <p14:creationId xmlns:p14="http://schemas.microsoft.com/office/powerpoint/2010/main" val="332623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A8236D-6855-4691-B8E4-AA4D4DD7E802}"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638A3-BE1D-4192-B570-9F44DBBD8E2F}" type="slidenum">
              <a:rPr lang="en-US" smtClean="0"/>
              <a:t>‹#›</a:t>
            </a:fld>
            <a:endParaRPr lang="en-US"/>
          </a:p>
        </p:txBody>
      </p:sp>
    </p:spTree>
    <p:extLst>
      <p:ext uri="{BB962C8B-B14F-4D97-AF65-F5344CB8AC3E}">
        <p14:creationId xmlns:p14="http://schemas.microsoft.com/office/powerpoint/2010/main" val="318068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A8236D-6855-4691-B8E4-AA4D4DD7E802}"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638A3-BE1D-4192-B570-9F44DBBD8E2F}" type="slidenum">
              <a:rPr lang="en-US" smtClean="0"/>
              <a:t>‹#›</a:t>
            </a:fld>
            <a:endParaRPr lang="en-US"/>
          </a:p>
        </p:txBody>
      </p:sp>
    </p:spTree>
    <p:extLst>
      <p:ext uri="{BB962C8B-B14F-4D97-AF65-F5344CB8AC3E}">
        <p14:creationId xmlns:p14="http://schemas.microsoft.com/office/powerpoint/2010/main" val="86121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8236D-6855-4691-B8E4-AA4D4DD7E802}" type="datetimeFigureOut">
              <a:rPr lang="en-US" smtClean="0"/>
              <a:t>5/27/2023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638A3-BE1D-4192-B570-9F44DBBD8E2F}" type="slidenum">
              <a:rPr lang="en-US" smtClean="0"/>
              <a:t>‹#›</a:t>
            </a:fld>
            <a:endParaRPr lang="en-US"/>
          </a:p>
        </p:txBody>
      </p:sp>
    </p:spTree>
    <p:extLst>
      <p:ext uri="{BB962C8B-B14F-4D97-AF65-F5344CB8AC3E}">
        <p14:creationId xmlns:p14="http://schemas.microsoft.com/office/powerpoint/2010/main" val="2837474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0"/>
            <a:ext cx="12192000" cy="6857998"/>
          </a:xfrm>
          <a:prstGeom prst="rect">
            <a:avLst/>
          </a:prstGeom>
        </p:spPr>
      </p:pic>
      <p:sp>
        <p:nvSpPr>
          <p:cNvPr id="2" name="Title 1"/>
          <p:cNvSpPr>
            <a:spLocks noGrp="1"/>
          </p:cNvSpPr>
          <p:nvPr>
            <p:ph type="ctrTitle"/>
          </p:nvPr>
        </p:nvSpPr>
        <p:spPr>
          <a:xfrm>
            <a:off x="130357" y="832513"/>
            <a:ext cx="4537177" cy="3439236"/>
          </a:xfrm>
        </p:spPr>
        <p:txBody>
          <a:bodyPr>
            <a:noAutofit/>
          </a:bodyPr>
          <a:lstStyle/>
          <a:p>
            <a:r>
              <a:rPr lang="en-US" sz="4800" b="1" dirty="0">
                <a:solidFill>
                  <a:schemeClr val="accent1">
                    <a:lumMod val="50000"/>
                  </a:schemeClr>
                </a:solidFill>
                <a:latin typeface="Bell MT" panose="02020503060305020303" pitchFamily="18" charset="0"/>
              </a:rPr>
              <a:t>Lebanese International </a:t>
            </a:r>
            <a:r>
              <a:rPr lang="en-US" sz="4800" b="1" dirty="0" smtClean="0">
                <a:solidFill>
                  <a:schemeClr val="accent1">
                    <a:lumMod val="50000"/>
                  </a:schemeClr>
                </a:solidFill>
                <a:latin typeface="Bell MT" panose="02020503060305020303" pitchFamily="18" charset="0"/>
              </a:rPr>
              <a:t>University</a:t>
            </a:r>
            <a:br>
              <a:rPr lang="en-US" sz="4800" b="1" dirty="0" smtClean="0">
                <a:solidFill>
                  <a:schemeClr val="accent1">
                    <a:lumMod val="50000"/>
                  </a:schemeClr>
                </a:solidFill>
                <a:latin typeface="Bell MT" panose="02020503060305020303" pitchFamily="18" charset="0"/>
              </a:rPr>
            </a:br>
            <a:r>
              <a:rPr lang="en-US" sz="4800" dirty="0">
                <a:solidFill>
                  <a:schemeClr val="accent1">
                    <a:lumMod val="50000"/>
                  </a:schemeClr>
                </a:solidFill>
                <a:latin typeface="Bell MT" panose="02020503060305020303" pitchFamily="18" charset="0"/>
              </a:rPr>
              <a:t/>
            </a:r>
            <a:br>
              <a:rPr lang="en-US" sz="4800" dirty="0">
                <a:solidFill>
                  <a:schemeClr val="accent1">
                    <a:lumMod val="50000"/>
                  </a:schemeClr>
                </a:solidFill>
                <a:latin typeface="Bell MT" panose="02020503060305020303" pitchFamily="18" charset="0"/>
              </a:rPr>
            </a:br>
            <a:r>
              <a:rPr lang="en-US" sz="4800" b="1" dirty="0" err="1">
                <a:solidFill>
                  <a:schemeClr val="accent1">
                    <a:lumMod val="50000"/>
                  </a:schemeClr>
                </a:solidFill>
                <a:latin typeface="Bell MT" panose="02020503060305020303" pitchFamily="18" charset="0"/>
              </a:rPr>
              <a:t>Tyre</a:t>
            </a:r>
            <a:r>
              <a:rPr lang="en-US" sz="4800" b="1" dirty="0">
                <a:solidFill>
                  <a:schemeClr val="accent1">
                    <a:lumMod val="50000"/>
                  </a:schemeClr>
                </a:solidFill>
                <a:latin typeface="Bell MT" panose="02020503060305020303" pitchFamily="18" charset="0"/>
              </a:rPr>
              <a:t> </a:t>
            </a:r>
            <a:r>
              <a:rPr lang="en-US" sz="4800" b="1" dirty="0" smtClean="0">
                <a:solidFill>
                  <a:schemeClr val="accent1">
                    <a:lumMod val="50000"/>
                  </a:schemeClr>
                </a:solidFill>
                <a:latin typeface="Bell MT" panose="02020503060305020303" pitchFamily="18" charset="0"/>
              </a:rPr>
              <a:t>Campus</a:t>
            </a:r>
            <a:endParaRPr lang="en-US" sz="4800" dirty="0">
              <a:solidFill>
                <a:schemeClr val="accent1">
                  <a:lumMod val="50000"/>
                </a:schemeClr>
              </a:solidFill>
              <a:latin typeface="Bell MT" panose="02020503060305020303" pitchFamily="18" charset="0"/>
            </a:endParaRPr>
          </a:p>
        </p:txBody>
      </p:sp>
      <p:sp>
        <p:nvSpPr>
          <p:cNvPr id="3" name="Subtitle 2"/>
          <p:cNvSpPr>
            <a:spLocks noGrp="1"/>
          </p:cNvSpPr>
          <p:nvPr>
            <p:ph type="subTitle" idx="1"/>
          </p:nvPr>
        </p:nvSpPr>
        <p:spPr>
          <a:xfrm>
            <a:off x="7915701" y="656235"/>
            <a:ext cx="4133049" cy="4598153"/>
          </a:xfrm>
        </p:spPr>
        <p:txBody>
          <a:bodyPr>
            <a:noAutofit/>
          </a:bodyPr>
          <a:lstStyle/>
          <a:p>
            <a:r>
              <a:rPr lang="en-US" sz="3200" b="1" dirty="0">
                <a:latin typeface="Arial Narrow" panose="020B0606020202030204" pitchFamily="34" charset="0"/>
              </a:rPr>
              <a:t>CSCI351</a:t>
            </a:r>
            <a:r>
              <a:rPr lang="en-US" sz="3200" dirty="0">
                <a:latin typeface="Arial Narrow" panose="020B0606020202030204" pitchFamily="34" charset="0"/>
              </a:rPr>
              <a:t>–</a:t>
            </a:r>
            <a:r>
              <a:rPr lang="en-US" sz="3200" u="sng" dirty="0">
                <a:latin typeface="Arial Narrow" panose="020B0606020202030204" pitchFamily="34" charset="0"/>
              </a:rPr>
              <a:t>Project</a:t>
            </a:r>
            <a:endParaRPr lang="en-US" sz="3200" dirty="0">
              <a:latin typeface="Arial Narrow" panose="020B0606020202030204" pitchFamily="34" charset="0"/>
            </a:endParaRPr>
          </a:p>
          <a:p>
            <a:r>
              <a:rPr lang="en-US" sz="3200" b="1" dirty="0">
                <a:latin typeface="Arial Narrow" panose="020B0606020202030204" pitchFamily="34" charset="0"/>
              </a:rPr>
              <a:t>Dr. Layla </a:t>
            </a:r>
            <a:r>
              <a:rPr lang="en-US" sz="3200" b="1" dirty="0" err="1" smtClean="0">
                <a:latin typeface="Arial Narrow" panose="020B0606020202030204" pitchFamily="34" charset="0"/>
              </a:rPr>
              <a:t>Dakdouk</a:t>
            </a:r>
            <a:endParaRPr lang="en-US" sz="3200" dirty="0">
              <a:latin typeface="Arial Narrow" panose="020B0606020202030204" pitchFamily="34" charset="0"/>
            </a:endParaRPr>
          </a:p>
          <a:p>
            <a:r>
              <a:rPr lang="en-US" sz="3200" b="1" dirty="0">
                <a:latin typeface="Arial Narrow" panose="020B0606020202030204" pitchFamily="34" charset="0"/>
              </a:rPr>
              <a:t>Group names</a:t>
            </a:r>
            <a:r>
              <a:rPr lang="en-US" sz="3200" b="1" dirty="0" smtClean="0">
                <a:latin typeface="Arial Narrow" panose="020B0606020202030204" pitchFamily="34" charset="0"/>
              </a:rPr>
              <a:t>:</a:t>
            </a:r>
          </a:p>
          <a:p>
            <a:r>
              <a:rPr lang="en-US" altLang="zh-CN" u="sng" spc="-25" dirty="0">
                <a:solidFill>
                  <a:schemeClr val="accent1">
                    <a:lumMod val="50000"/>
                  </a:schemeClr>
                </a:solidFill>
                <a:uFill>
                  <a:solidFill>
                    <a:srgbClr val="DBDBDB"/>
                  </a:solidFill>
                </a:uFill>
                <a:latin typeface="Bell MT" panose="02020503060305020303" pitchFamily="18" charset="0"/>
                <a:ea typeface="Calibri"/>
              </a:rPr>
              <a:t>KASSEM </a:t>
            </a:r>
            <a:r>
              <a:rPr lang="en-US" altLang="zh-CN" u="sng" spc="-25" dirty="0" smtClean="0">
                <a:solidFill>
                  <a:schemeClr val="accent1">
                    <a:lumMod val="50000"/>
                  </a:schemeClr>
                </a:solidFill>
                <a:uFill>
                  <a:solidFill>
                    <a:srgbClr val="DBDBDB"/>
                  </a:solidFill>
                </a:uFill>
                <a:latin typeface="Bell MT" panose="02020503060305020303" pitchFamily="18" charset="0"/>
                <a:ea typeface="Calibri"/>
              </a:rPr>
              <a:t>DEEB</a:t>
            </a:r>
            <a:endParaRPr lang="en-US" dirty="0">
              <a:solidFill>
                <a:schemeClr val="accent1">
                  <a:lumMod val="50000"/>
                </a:schemeClr>
              </a:solidFill>
              <a:latin typeface="Bell MT" panose="02020503060305020303" pitchFamily="18" charset="0"/>
            </a:endParaRPr>
          </a:p>
          <a:p>
            <a:pPr lvl="0" fontAlgn="base"/>
            <a:r>
              <a:rPr lang="en-US" dirty="0">
                <a:solidFill>
                  <a:schemeClr val="accent1">
                    <a:lumMod val="50000"/>
                  </a:schemeClr>
                </a:solidFill>
                <a:latin typeface="Bell MT" panose="02020503060305020303" pitchFamily="18" charset="0"/>
              </a:rPr>
              <a:t>Mohammad Mahdi Hassan </a:t>
            </a:r>
            <a:r>
              <a:rPr lang="en-US" dirty="0" err="1">
                <a:solidFill>
                  <a:schemeClr val="accent1">
                    <a:lumMod val="50000"/>
                  </a:schemeClr>
                </a:solidFill>
                <a:latin typeface="Bell MT" panose="02020503060305020303" pitchFamily="18" charset="0"/>
              </a:rPr>
              <a:t>Bayoumi</a:t>
            </a:r>
            <a:endParaRPr lang="en-US" dirty="0">
              <a:solidFill>
                <a:schemeClr val="accent1">
                  <a:lumMod val="50000"/>
                </a:schemeClr>
              </a:solidFill>
              <a:latin typeface="Bell MT" panose="02020503060305020303" pitchFamily="18" charset="0"/>
            </a:endParaRPr>
          </a:p>
          <a:p>
            <a:pPr lvl="0" fontAlgn="base"/>
            <a:r>
              <a:rPr lang="en-US" dirty="0">
                <a:solidFill>
                  <a:schemeClr val="accent1">
                    <a:lumMod val="50000"/>
                  </a:schemeClr>
                </a:solidFill>
                <a:latin typeface="Bell MT" panose="02020503060305020303" pitchFamily="18" charset="0"/>
              </a:rPr>
              <a:t>Hassan Ahmad Khalil</a:t>
            </a:r>
          </a:p>
          <a:p>
            <a:endParaRPr lang="en-US" sz="1100" dirty="0"/>
          </a:p>
        </p:txBody>
      </p:sp>
    </p:spTree>
    <p:extLst>
      <p:ext uri="{BB962C8B-B14F-4D97-AF65-F5344CB8AC3E}">
        <p14:creationId xmlns:p14="http://schemas.microsoft.com/office/powerpoint/2010/main" val="691644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6000" r="-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0"/>
            <a:ext cx="12192000" cy="6104009"/>
          </a:xfrm>
        </p:spPr>
        <p:txBody>
          <a:bodyPr>
            <a:normAutofit/>
          </a:bodyPr>
          <a:lstStyle/>
          <a:p>
            <a:pPr algn="ctr">
              <a:buFont typeface="Wingdings" panose="05000000000000000000" pitchFamily="2" charset="2"/>
              <a:buChar char="v"/>
            </a:pPr>
            <a:r>
              <a:rPr lang="en-US" altLang="zh-CN" sz="4000" dirty="0" smtClean="0">
                <a:ea typeface="Calibri"/>
              </a:rPr>
              <a:t>Where</a:t>
            </a:r>
            <a:r>
              <a:rPr lang="en-US" altLang="zh-CN" sz="4000" spc="-75" dirty="0" smtClean="0">
                <a:cs typeface="Calibri"/>
              </a:rPr>
              <a:t> </a:t>
            </a:r>
            <a:r>
              <a:rPr lang="en-US" altLang="zh-CN" sz="4000" dirty="0" smtClean="0">
                <a:ea typeface="Calibri"/>
              </a:rPr>
              <a:t>is</a:t>
            </a:r>
            <a:r>
              <a:rPr lang="en-US" altLang="zh-CN" sz="4000" spc="-75" dirty="0" smtClean="0">
                <a:cs typeface="Calibri"/>
              </a:rPr>
              <a:t> </a:t>
            </a:r>
            <a:r>
              <a:rPr lang="en-US" altLang="zh-CN" sz="4000" dirty="0" smtClean="0">
                <a:ea typeface="Calibri"/>
              </a:rPr>
              <a:t>this</a:t>
            </a:r>
            <a:r>
              <a:rPr lang="en-US" altLang="zh-CN" sz="4000" spc="-75" dirty="0" smtClean="0">
                <a:cs typeface="Calibri"/>
              </a:rPr>
              <a:t> </a:t>
            </a:r>
            <a:r>
              <a:rPr lang="en-US" altLang="zh-CN" sz="4000" dirty="0" smtClean="0">
                <a:ea typeface="Calibri"/>
              </a:rPr>
              <a:t>programming</a:t>
            </a:r>
            <a:r>
              <a:rPr lang="en-US" altLang="zh-CN" sz="4000" spc="-75" dirty="0" smtClean="0">
                <a:cs typeface="Calibri"/>
              </a:rPr>
              <a:t> </a:t>
            </a:r>
            <a:r>
              <a:rPr lang="en-US" altLang="zh-CN" sz="4000" dirty="0" smtClean="0">
                <a:ea typeface="Calibri"/>
              </a:rPr>
              <a:t>language</a:t>
            </a:r>
            <a:r>
              <a:rPr lang="en-US" altLang="zh-CN" sz="4000" spc="-75" dirty="0" smtClean="0">
                <a:cs typeface="Calibri"/>
              </a:rPr>
              <a:t> </a:t>
            </a:r>
            <a:r>
              <a:rPr lang="en-US" altLang="zh-CN" sz="4000" dirty="0" smtClean="0">
                <a:ea typeface="Calibri"/>
              </a:rPr>
              <a:t>used</a:t>
            </a:r>
            <a:endParaRPr lang="en-US" altLang="zh-CN" sz="4000" b="1" dirty="0" smtClean="0">
              <a:ea typeface="Calibri"/>
            </a:endParaRPr>
          </a:p>
          <a:p>
            <a:pPr marL="514350" indent="-514350" hangingPunct="0">
              <a:lnSpc>
                <a:spcPct val="95416"/>
              </a:lnSpc>
              <a:buFont typeface="+mj-lt"/>
              <a:buAutoNum type="arabicPeriod" startAt="3"/>
            </a:pPr>
            <a:r>
              <a:rPr lang="en-US" altLang="zh-CN" sz="4000" spc="-15" dirty="0" smtClean="0">
                <a:solidFill>
                  <a:schemeClr val="accent6">
                    <a:lumMod val="75000"/>
                  </a:schemeClr>
                </a:solidFill>
                <a:ea typeface="Calibri"/>
              </a:rPr>
              <a:t>Games:</a:t>
            </a:r>
          </a:p>
          <a:p>
            <a:pPr hangingPunct="0">
              <a:lnSpc>
                <a:spcPct val="95416"/>
              </a:lnSpc>
            </a:pPr>
            <a:r>
              <a:rPr lang="en-US" altLang="zh-CN" sz="3200" dirty="0" smtClean="0">
                <a:ea typeface="Calibri"/>
              </a:rPr>
              <a:t>C# is one of the most used programming languages in the gaming industry, and loved by game developers everywhere for its simplicity and robustness. Also, Unity one the most popular game engines used today is built using C# and so it integrates seamlessly with it. some notable games developed with C#:</a:t>
            </a:r>
          </a:p>
          <a:p>
            <a:pPr marL="0" indent="0" hangingPunct="0">
              <a:lnSpc>
                <a:spcPct val="95416"/>
              </a:lnSpc>
              <a:buNone/>
            </a:pPr>
            <a:endParaRPr lang="en-US" altLang="zh-CN" sz="3200" spc="-15" dirty="0" smtClean="0">
              <a:solidFill>
                <a:srgbClr val="9F447C"/>
              </a:solidFill>
              <a:ea typeface="Calibri"/>
            </a:endParaRPr>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a:t>
            </a:r>
            <a:r>
              <a:rPr lang="en-US" dirty="0" smtClean="0"/>
              <a:t>two</a:t>
            </a:r>
            <a:endParaRPr lang="en-US" dirty="0"/>
          </a:p>
        </p:txBody>
      </p:sp>
      <p:pic>
        <p:nvPicPr>
          <p:cNvPr id="6" name="Picture 5"/>
          <p:cNvPicPr>
            <a:picLocks noChangeAspect="1"/>
          </p:cNvPicPr>
          <p:nvPr/>
        </p:nvPicPr>
        <p:blipFill>
          <a:blip r:embed="rId3"/>
          <a:stretch>
            <a:fillRect/>
          </a:stretch>
        </p:blipFill>
        <p:spPr>
          <a:xfrm>
            <a:off x="6695578" y="4062503"/>
            <a:ext cx="4355772" cy="2795496"/>
          </a:xfrm>
          <a:prstGeom prst="rect">
            <a:avLst/>
          </a:prstGeom>
        </p:spPr>
      </p:pic>
    </p:spTree>
    <p:extLst>
      <p:ext uri="{BB962C8B-B14F-4D97-AF65-F5344CB8AC3E}">
        <p14:creationId xmlns:p14="http://schemas.microsoft.com/office/powerpoint/2010/main" val="1091169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l="-3000" r="-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0"/>
            <a:ext cx="12192000" cy="6104009"/>
          </a:xfrm>
          <a:effectLst>
            <a:innerShdw blurRad="63500" dist="50800" dir="13500000">
              <a:prstClr val="black"/>
            </a:innerShdw>
          </a:effectLst>
        </p:spPr>
        <p:txBody>
          <a:bodyPr>
            <a:normAutofit/>
          </a:bodyPr>
          <a:lstStyle/>
          <a:p>
            <a:pPr algn="ctr">
              <a:buFont typeface="Wingdings" panose="05000000000000000000" pitchFamily="2" charset="2"/>
              <a:buChar char="v"/>
            </a:pPr>
            <a:r>
              <a:rPr lang="en-US" altLang="zh-CN" sz="4000" dirty="0" smtClean="0">
                <a:ea typeface="Calibri"/>
              </a:rPr>
              <a:t>Difference between C# and other Languages</a:t>
            </a:r>
          </a:p>
          <a:p>
            <a:pPr marL="0" indent="0">
              <a:buNone/>
            </a:pPr>
            <a:r>
              <a:rPr lang="en-US" altLang="zh-CN" sz="6000" b="1" dirty="0" smtClean="0">
                <a:solidFill>
                  <a:schemeClr val="accent2">
                    <a:lumMod val="50000"/>
                  </a:schemeClr>
                </a:solidFill>
                <a:ea typeface="Calibri"/>
              </a:rPr>
              <a:t>C#</a:t>
            </a:r>
            <a:r>
              <a:rPr lang="en-US" altLang="zh-CN" sz="3500" b="1" dirty="0" smtClean="0">
                <a:solidFill>
                  <a:schemeClr val="accent2">
                    <a:lumMod val="50000"/>
                  </a:schemeClr>
                </a:solidFill>
                <a:ea typeface="Calibri"/>
              </a:rPr>
              <a:t> </a:t>
            </a:r>
            <a:r>
              <a:rPr lang="en-US" altLang="zh-CN" sz="3500" dirty="0" smtClean="0">
                <a:ea typeface="Calibri"/>
              </a:rPr>
              <a:t>is the most used programming language among Microsoft’s stack, and many developers prefer to use it over other languages. Definitely there should be advantages to the C# programming language or it wouldn't be that popular, some of these advantages are:</a:t>
            </a:r>
          </a:p>
          <a:p>
            <a:pPr lvl="1">
              <a:buFont typeface="Wingdings" panose="05000000000000000000" pitchFamily="2" charset="2"/>
              <a:buChar char="§"/>
            </a:pPr>
            <a:r>
              <a:rPr lang="en-US" altLang="zh-CN" sz="4000" b="1" spc="-10" dirty="0">
                <a:solidFill>
                  <a:schemeClr val="accent6">
                    <a:lumMod val="75000"/>
                  </a:schemeClr>
                </a:solidFill>
                <a:ea typeface="Calibri"/>
              </a:rPr>
              <a:t>Faster</a:t>
            </a:r>
            <a:r>
              <a:rPr lang="en-US" altLang="zh-CN" sz="4000" b="1" dirty="0">
                <a:solidFill>
                  <a:schemeClr val="accent6">
                    <a:lumMod val="75000"/>
                  </a:schemeClr>
                </a:solidFill>
                <a:cs typeface="Calibri"/>
              </a:rPr>
              <a:t> </a:t>
            </a:r>
            <a:r>
              <a:rPr lang="en-US" altLang="zh-CN" sz="4000" b="1" spc="-10" dirty="0">
                <a:solidFill>
                  <a:schemeClr val="accent6">
                    <a:lumMod val="75000"/>
                  </a:schemeClr>
                </a:solidFill>
                <a:ea typeface="Calibri"/>
              </a:rPr>
              <a:t>Development</a:t>
            </a:r>
            <a:r>
              <a:rPr lang="en-US" altLang="zh-CN" sz="4000" b="1" spc="-5" dirty="0">
                <a:solidFill>
                  <a:schemeClr val="accent6">
                    <a:lumMod val="75000"/>
                  </a:schemeClr>
                </a:solidFill>
                <a:cs typeface="Calibri"/>
              </a:rPr>
              <a:t> </a:t>
            </a:r>
            <a:r>
              <a:rPr lang="en-US" altLang="zh-CN" sz="4000" b="1" spc="-20" dirty="0" smtClean="0">
                <a:solidFill>
                  <a:schemeClr val="accent6">
                    <a:lumMod val="75000"/>
                  </a:schemeClr>
                </a:solidFill>
                <a:ea typeface="Calibri"/>
              </a:rPr>
              <a:t>Time</a:t>
            </a:r>
          </a:p>
          <a:p>
            <a:pPr lvl="1">
              <a:buFont typeface="Wingdings" panose="05000000000000000000" pitchFamily="2" charset="2"/>
              <a:buChar char="§"/>
            </a:pPr>
            <a:r>
              <a:rPr lang="en-US" altLang="zh-CN" sz="4000" b="1" spc="-20" dirty="0" smtClean="0">
                <a:solidFill>
                  <a:schemeClr val="accent6">
                    <a:lumMod val="75000"/>
                  </a:schemeClr>
                </a:solidFill>
                <a:ea typeface="Calibri"/>
              </a:rPr>
              <a:t>Low Learning Curve</a:t>
            </a:r>
          </a:p>
          <a:p>
            <a:pPr lvl="1">
              <a:buFont typeface="Wingdings" panose="05000000000000000000" pitchFamily="2" charset="2"/>
              <a:buChar char="§"/>
            </a:pPr>
            <a:r>
              <a:rPr lang="en-US" altLang="zh-CN" sz="4000" b="1" spc="-20" dirty="0" smtClean="0">
                <a:solidFill>
                  <a:schemeClr val="accent6">
                    <a:lumMod val="75000"/>
                  </a:schemeClr>
                </a:solidFill>
                <a:ea typeface="Calibri"/>
              </a:rPr>
              <a:t>High Scalability</a:t>
            </a:r>
          </a:p>
          <a:p>
            <a:pPr lvl="1">
              <a:buFont typeface="Wingdings" panose="05000000000000000000" pitchFamily="2" charset="2"/>
              <a:buChar char="§"/>
            </a:pPr>
            <a:r>
              <a:rPr lang="en-US" altLang="zh-CN" sz="4000" b="1" spc="-20" dirty="0" smtClean="0">
                <a:solidFill>
                  <a:schemeClr val="accent6">
                    <a:lumMod val="75000"/>
                  </a:schemeClr>
                </a:solidFill>
                <a:ea typeface="Calibri"/>
              </a:rPr>
              <a:t>Huge Community Support</a:t>
            </a:r>
          </a:p>
          <a:p>
            <a:pPr marL="0" indent="0">
              <a:buNone/>
            </a:pPr>
            <a:endParaRPr lang="en-US" altLang="zh-CN" sz="3600" spc="-20" dirty="0" smtClean="0">
              <a:solidFill>
                <a:srgbClr val="9F447C"/>
              </a:solidFill>
              <a:ea typeface="Calibri"/>
            </a:endParaRPr>
          </a:p>
          <a:p>
            <a:pPr marL="0" indent="0">
              <a:buNone/>
            </a:pPr>
            <a:endParaRPr lang="en-US" altLang="zh-CN" sz="3500" dirty="0" smtClean="0">
              <a:ea typeface="Calibri"/>
            </a:endParaRPr>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a:t>
            </a:r>
            <a:r>
              <a:rPr lang="en-US" dirty="0" smtClean="0"/>
              <a:t>TWO</a:t>
            </a:r>
            <a:endParaRPr lang="en-US" dirty="0"/>
          </a:p>
        </p:txBody>
      </p:sp>
    </p:spTree>
    <p:extLst>
      <p:ext uri="{BB962C8B-B14F-4D97-AF65-F5344CB8AC3E}">
        <p14:creationId xmlns:p14="http://schemas.microsoft.com/office/powerpoint/2010/main" val="233005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1"/>
            <a:ext cx="12192000" cy="6104009"/>
          </a:xfrm>
          <a:noFill/>
        </p:spPr>
        <p:txBody>
          <a:bodyPr>
            <a:normAutofit fontScale="47500" lnSpcReduction="20000"/>
          </a:bodyPr>
          <a:lstStyle/>
          <a:p>
            <a:pPr algn="ctr">
              <a:buFont typeface="Wingdings" panose="05000000000000000000" pitchFamily="2" charset="2"/>
              <a:buChar char="ü"/>
            </a:pPr>
            <a:r>
              <a:rPr lang="en-US" altLang="zh-CN" sz="8400" spc="-10" dirty="0" smtClean="0">
                <a:solidFill>
                  <a:schemeClr val="accent6">
                    <a:lumMod val="75000"/>
                  </a:schemeClr>
                </a:solidFill>
                <a:ea typeface="Calibri"/>
              </a:rPr>
              <a:t>Faster</a:t>
            </a:r>
            <a:r>
              <a:rPr lang="en-US" altLang="zh-CN" sz="8400" dirty="0" smtClean="0">
                <a:solidFill>
                  <a:schemeClr val="accent6">
                    <a:lumMod val="75000"/>
                  </a:schemeClr>
                </a:solidFill>
                <a:cs typeface="Calibri"/>
              </a:rPr>
              <a:t> </a:t>
            </a:r>
            <a:r>
              <a:rPr lang="en-US" altLang="zh-CN" sz="8400" spc="-10" dirty="0" smtClean="0">
                <a:solidFill>
                  <a:schemeClr val="accent6">
                    <a:lumMod val="75000"/>
                  </a:schemeClr>
                </a:solidFill>
                <a:ea typeface="Calibri"/>
              </a:rPr>
              <a:t>Development</a:t>
            </a:r>
            <a:r>
              <a:rPr lang="en-US" altLang="zh-CN" sz="8400" spc="-5" dirty="0" smtClean="0">
                <a:solidFill>
                  <a:schemeClr val="accent6">
                    <a:lumMod val="75000"/>
                  </a:schemeClr>
                </a:solidFill>
                <a:cs typeface="Calibri"/>
              </a:rPr>
              <a:t> </a:t>
            </a:r>
            <a:r>
              <a:rPr lang="en-US" altLang="zh-CN" sz="8400" spc="-20" dirty="0" smtClean="0">
                <a:solidFill>
                  <a:schemeClr val="accent6">
                    <a:lumMod val="75000"/>
                  </a:schemeClr>
                </a:solidFill>
                <a:ea typeface="Calibri"/>
              </a:rPr>
              <a:t>Time</a:t>
            </a:r>
            <a:endParaRPr lang="en-US" altLang="zh-CN" sz="8400" dirty="0" smtClean="0">
              <a:solidFill>
                <a:schemeClr val="accent6">
                  <a:lumMod val="75000"/>
                </a:schemeClr>
              </a:solidFill>
              <a:ea typeface="Calibri"/>
            </a:endParaRPr>
          </a:p>
          <a:p>
            <a:pPr marL="0" indent="0" hangingPunct="0">
              <a:lnSpc>
                <a:spcPct val="95833"/>
              </a:lnSpc>
              <a:buNone/>
            </a:pPr>
            <a:r>
              <a:rPr lang="en-US" altLang="zh-CN" sz="6700" dirty="0">
                <a:ea typeface="Calibri"/>
              </a:rPr>
              <a:t>Losing</a:t>
            </a:r>
            <a:r>
              <a:rPr lang="en-US" altLang="zh-CN" sz="6700" spc="-15" dirty="0">
                <a:cs typeface="Calibri"/>
              </a:rPr>
              <a:t> </a:t>
            </a:r>
            <a:r>
              <a:rPr lang="en-US" altLang="zh-CN" sz="6700" dirty="0">
                <a:ea typeface="Calibri"/>
              </a:rPr>
              <a:t>time</a:t>
            </a:r>
            <a:r>
              <a:rPr lang="en-US" altLang="zh-CN" sz="6700" spc="-15" dirty="0">
                <a:cs typeface="Calibri"/>
              </a:rPr>
              <a:t> </a:t>
            </a:r>
            <a:r>
              <a:rPr lang="en-US" altLang="zh-CN" sz="6700" dirty="0">
                <a:ea typeface="Calibri"/>
              </a:rPr>
              <a:t>means</a:t>
            </a:r>
            <a:r>
              <a:rPr lang="en-US" altLang="zh-CN" sz="6700" spc="-20" dirty="0">
                <a:cs typeface="Calibri"/>
              </a:rPr>
              <a:t> </a:t>
            </a:r>
            <a:r>
              <a:rPr lang="en-US" altLang="zh-CN" sz="6700" dirty="0">
                <a:ea typeface="Calibri"/>
              </a:rPr>
              <a:t>losing</a:t>
            </a:r>
            <a:r>
              <a:rPr lang="en-US" altLang="zh-CN" sz="6700" spc="-15" dirty="0">
                <a:cs typeface="Calibri"/>
              </a:rPr>
              <a:t> </a:t>
            </a:r>
            <a:r>
              <a:rPr lang="en-US" altLang="zh-CN" sz="6700" dirty="0">
                <a:ea typeface="Calibri"/>
              </a:rPr>
              <a:t>money</a:t>
            </a:r>
            <a:r>
              <a:rPr lang="en-US" altLang="zh-CN" sz="6700" spc="-15" dirty="0">
                <a:cs typeface="Calibri"/>
              </a:rPr>
              <a:t> </a:t>
            </a:r>
            <a:r>
              <a:rPr lang="en-US" altLang="zh-CN" sz="6700" dirty="0">
                <a:ea typeface="Calibri"/>
              </a:rPr>
              <a:t>especially</a:t>
            </a:r>
            <a:r>
              <a:rPr lang="en-US" altLang="zh-CN" sz="6700" spc="-20" dirty="0">
                <a:cs typeface="Calibri"/>
              </a:rPr>
              <a:t> </a:t>
            </a:r>
            <a:r>
              <a:rPr lang="en-US" altLang="zh-CN" sz="6700" dirty="0">
                <a:ea typeface="Calibri"/>
              </a:rPr>
              <a:t>for</a:t>
            </a:r>
            <a:r>
              <a:rPr lang="en-US" altLang="zh-CN" sz="6700" spc="-15" dirty="0">
                <a:cs typeface="Calibri"/>
              </a:rPr>
              <a:t> </a:t>
            </a:r>
            <a:r>
              <a:rPr lang="en-US" altLang="zh-CN" sz="6700" dirty="0">
                <a:ea typeface="Calibri"/>
              </a:rPr>
              <a:t>a</a:t>
            </a:r>
            <a:r>
              <a:rPr lang="en-US" altLang="zh-CN" sz="6700" spc="-15" dirty="0">
                <a:cs typeface="Calibri"/>
              </a:rPr>
              <a:t> </a:t>
            </a:r>
            <a:r>
              <a:rPr lang="en-US" altLang="zh-CN" sz="6700" dirty="0">
                <a:ea typeface="Calibri"/>
              </a:rPr>
              <a:t>developer</a:t>
            </a:r>
            <a:r>
              <a:rPr lang="en-US" altLang="zh-CN" sz="6700" spc="-20" dirty="0">
                <a:cs typeface="Calibri"/>
              </a:rPr>
              <a:t> </a:t>
            </a:r>
            <a:r>
              <a:rPr lang="en-US" altLang="zh-CN" sz="6700" dirty="0">
                <a:ea typeface="Calibri"/>
              </a:rPr>
              <a:t>or</a:t>
            </a:r>
            <a:r>
              <a:rPr lang="en-US" altLang="zh-CN" sz="6700" spc="-15" dirty="0">
                <a:cs typeface="Calibri"/>
              </a:rPr>
              <a:t> </a:t>
            </a:r>
            <a:r>
              <a:rPr lang="en-US" altLang="zh-CN" sz="6700" dirty="0">
                <a:ea typeface="Calibri"/>
              </a:rPr>
              <a:t>a</a:t>
            </a:r>
            <a:r>
              <a:rPr lang="en-US" altLang="zh-CN" sz="6700" spc="-15" dirty="0">
                <a:cs typeface="Calibri"/>
              </a:rPr>
              <a:t> </a:t>
            </a:r>
            <a:r>
              <a:rPr lang="en-US" altLang="zh-CN" sz="6700" dirty="0">
                <a:ea typeface="Calibri"/>
              </a:rPr>
              <a:t>programmer,</a:t>
            </a:r>
            <a:r>
              <a:rPr lang="en-US" altLang="zh-CN" sz="6700" spc="-20" dirty="0">
                <a:cs typeface="Calibri"/>
              </a:rPr>
              <a:t> </a:t>
            </a:r>
            <a:r>
              <a:rPr lang="en-US" altLang="zh-CN" sz="6700" dirty="0">
                <a:ea typeface="Calibri"/>
              </a:rPr>
              <a:t>and</a:t>
            </a:r>
            <a:r>
              <a:rPr lang="en-US" altLang="zh-CN" sz="6700" spc="-15" dirty="0">
                <a:cs typeface="Calibri"/>
              </a:rPr>
              <a:t> </a:t>
            </a:r>
            <a:r>
              <a:rPr lang="en-US" altLang="zh-CN" sz="6700" dirty="0">
                <a:ea typeface="Calibri"/>
              </a:rPr>
              <a:t>one</a:t>
            </a:r>
            <a:r>
              <a:rPr lang="en-US" altLang="zh-CN" sz="6700" spc="-15" dirty="0">
                <a:cs typeface="Calibri"/>
              </a:rPr>
              <a:t> </a:t>
            </a:r>
            <a:r>
              <a:rPr lang="en-US" altLang="zh-CN" sz="6700" dirty="0">
                <a:ea typeface="Calibri"/>
              </a:rPr>
              <a:t>of</a:t>
            </a:r>
            <a:r>
              <a:rPr lang="en-US" altLang="zh-CN" sz="6700" spc="-20" dirty="0">
                <a:cs typeface="Calibri"/>
              </a:rPr>
              <a:t> </a:t>
            </a:r>
            <a:r>
              <a:rPr lang="en-US" altLang="zh-CN" sz="6700" dirty="0">
                <a:ea typeface="Calibri"/>
              </a:rPr>
              <a:t>the</a:t>
            </a:r>
            <a:r>
              <a:rPr lang="en-US" altLang="zh-CN" sz="6700" spc="-20" dirty="0">
                <a:cs typeface="Calibri"/>
              </a:rPr>
              <a:t> </a:t>
            </a:r>
            <a:r>
              <a:rPr lang="en-US" altLang="zh-CN" sz="6700" dirty="0">
                <a:ea typeface="Calibri"/>
              </a:rPr>
              <a:t>many</a:t>
            </a:r>
            <a:r>
              <a:rPr lang="en-US" altLang="zh-CN" sz="6700" dirty="0">
                <a:cs typeface="Calibri"/>
              </a:rPr>
              <a:t> </a:t>
            </a:r>
            <a:r>
              <a:rPr lang="en-US" altLang="zh-CN" sz="6700" dirty="0">
                <a:ea typeface="Calibri"/>
              </a:rPr>
              <a:t>advantages</a:t>
            </a:r>
            <a:r>
              <a:rPr lang="en-US" altLang="zh-CN" sz="6700" spc="-15" dirty="0">
                <a:cs typeface="Calibri"/>
              </a:rPr>
              <a:t> </a:t>
            </a:r>
            <a:r>
              <a:rPr lang="en-US" altLang="zh-CN" sz="6700" dirty="0">
                <a:ea typeface="Calibri"/>
              </a:rPr>
              <a:t>of</a:t>
            </a:r>
            <a:r>
              <a:rPr lang="en-US" altLang="zh-CN" sz="6700" spc="-20" dirty="0">
                <a:cs typeface="Calibri"/>
              </a:rPr>
              <a:t> </a:t>
            </a:r>
            <a:r>
              <a:rPr lang="en-US" altLang="zh-CN" sz="6700" dirty="0">
                <a:ea typeface="Calibri"/>
              </a:rPr>
              <a:t>using</a:t>
            </a:r>
            <a:r>
              <a:rPr lang="en-US" altLang="zh-CN" sz="6700" spc="-20" dirty="0">
                <a:cs typeface="Calibri"/>
              </a:rPr>
              <a:t> </a:t>
            </a:r>
            <a:r>
              <a:rPr lang="en-US" altLang="zh-CN" sz="6700" dirty="0">
                <a:ea typeface="Calibri"/>
              </a:rPr>
              <a:t>C#</a:t>
            </a:r>
            <a:r>
              <a:rPr lang="en-US" altLang="zh-CN" sz="6700" spc="-15" dirty="0">
                <a:cs typeface="Calibri"/>
              </a:rPr>
              <a:t> </a:t>
            </a:r>
            <a:r>
              <a:rPr lang="en-US" altLang="zh-CN" sz="6700" dirty="0">
                <a:ea typeface="Calibri"/>
              </a:rPr>
              <a:t>is</a:t>
            </a:r>
            <a:r>
              <a:rPr lang="en-US" altLang="zh-CN" sz="6700" spc="-20" dirty="0">
                <a:cs typeface="Calibri"/>
              </a:rPr>
              <a:t> </a:t>
            </a:r>
            <a:r>
              <a:rPr lang="en-US" altLang="zh-CN" sz="6700" dirty="0">
                <a:ea typeface="Calibri"/>
              </a:rPr>
              <a:t>its</a:t>
            </a:r>
            <a:r>
              <a:rPr lang="en-US" altLang="zh-CN" sz="6700" spc="-20" dirty="0">
                <a:cs typeface="Calibri"/>
              </a:rPr>
              <a:t> </a:t>
            </a:r>
            <a:r>
              <a:rPr lang="en-US" altLang="zh-CN" sz="6700" dirty="0">
                <a:ea typeface="Calibri"/>
              </a:rPr>
              <a:t>ability</a:t>
            </a:r>
            <a:r>
              <a:rPr lang="en-US" altLang="zh-CN" sz="6700" spc="-15" dirty="0">
                <a:cs typeface="Calibri"/>
              </a:rPr>
              <a:t> </a:t>
            </a:r>
            <a:r>
              <a:rPr lang="en-US" altLang="zh-CN" sz="6700" dirty="0">
                <a:ea typeface="Calibri"/>
              </a:rPr>
              <a:t>to</a:t>
            </a:r>
            <a:r>
              <a:rPr lang="en-US" altLang="zh-CN" sz="6700" spc="-20" dirty="0">
                <a:cs typeface="Calibri"/>
              </a:rPr>
              <a:t> </a:t>
            </a:r>
            <a:r>
              <a:rPr lang="en-US" altLang="zh-CN" sz="6700" dirty="0">
                <a:ea typeface="Calibri"/>
              </a:rPr>
              <a:t>save</a:t>
            </a:r>
            <a:r>
              <a:rPr lang="en-US" altLang="zh-CN" sz="6700" spc="-20" dirty="0">
                <a:cs typeface="Calibri"/>
              </a:rPr>
              <a:t> </a:t>
            </a:r>
            <a:r>
              <a:rPr lang="en-US" altLang="zh-CN" sz="6700" dirty="0">
                <a:ea typeface="Calibri"/>
              </a:rPr>
              <a:t>development</a:t>
            </a:r>
            <a:r>
              <a:rPr lang="en-US" altLang="zh-CN" sz="6700" spc="-20" dirty="0">
                <a:cs typeface="Calibri"/>
              </a:rPr>
              <a:t> </a:t>
            </a:r>
            <a:r>
              <a:rPr lang="en-US" altLang="zh-CN" sz="6700" dirty="0">
                <a:ea typeface="Calibri"/>
              </a:rPr>
              <a:t>time.</a:t>
            </a:r>
            <a:r>
              <a:rPr lang="en-US" altLang="zh-CN" sz="6700" spc="-15" dirty="0">
                <a:cs typeface="Calibri"/>
              </a:rPr>
              <a:t> </a:t>
            </a:r>
            <a:r>
              <a:rPr lang="en-US" altLang="zh-CN" sz="6700" dirty="0">
                <a:ea typeface="Calibri"/>
              </a:rPr>
              <a:t>Some</a:t>
            </a:r>
            <a:r>
              <a:rPr lang="en-US" altLang="zh-CN" sz="6700" spc="-20" dirty="0">
                <a:cs typeface="Calibri"/>
              </a:rPr>
              <a:t> </a:t>
            </a:r>
            <a:r>
              <a:rPr lang="en-US" altLang="zh-CN" sz="6700" dirty="0">
                <a:ea typeface="Calibri"/>
              </a:rPr>
              <a:t>of</a:t>
            </a:r>
            <a:r>
              <a:rPr lang="en-US" altLang="zh-CN" sz="6700" spc="-20" dirty="0">
                <a:cs typeface="Calibri"/>
              </a:rPr>
              <a:t> </a:t>
            </a:r>
            <a:r>
              <a:rPr lang="en-US" altLang="zh-CN" sz="6700" dirty="0">
                <a:ea typeface="Calibri"/>
              </a:rPr>
              <a:t>these</a:t>
            </a:r>
            <a:r>
              <a:rPr lang="en-US" altLang="zh-CN" sz="6700" spc="-15" dirty="0">
                <a:cs typeface="Calibri"/>
              </a:rPr>
              <a:t> </a:t>
            </a:r>
            <a:r>
              <a:rPr lang="en-US" altLang="zh-CN" sz="6700" dirty="0">
                <a:ea typeface="Calibri"/>
              </a:rPr>
              <a:t>attributes</a:t>
            </a:r>
            <a:r>
              <a:rPr lang="en-US" altLang="zh-CN" sz="6700" spc="-20" dirty="0">
                <a:cs typeface="Calibri"/>
              </a:rPr>
              <a:t> </a:t>
            </a:r>
            <a:r>
              <a:rPr lang="en-US" altLang="zh-CN" sz="6700" dirty="0">
                <a:ea typeface="Calibri"/>
              </a:rPr>
              <a:t>that</a:t>
            </a:r>
            <a:r>
              <a:rPr lang="en-US" altLang="zh-CN" sz="6700" spc="-20" dirty="0">
                <a:cs typeface="Calibri"/>
              </a:rPr>
              <a:t> </a:t>
            </a:r>
            <a:r>
              <a:rPr lang="en-US" altLang="zh-CN" sz="6700" dirty="0">
                <a:ea typeface="Calibri"/>
              </a:rPr>
              <a:t>help</a:t>
            </a:r>
            <a:r>
              <a:rPr lang="en-US" altLang="zh-CN" sz="6700" spc="-25" dirty="0">
                <a:cs typeface="Calibri"/>
              </a:rPr>
              <a:t> </a:t>
            </a:r>
            <a:r>
              <a:rPr lang="en-US" altLang="zh-CN" sz="6700" dirty="0">
                <a:ea typeface="Calibri"/>
              </a:rPr>
              <a:t>in</a:t>
            </a:r>
            <a:r>
              <a:rPr lang="en-US" altLang="zh-CN" sz="6700" dirty="0">
                <a:cs typeface="Calibri"/>
              </a:rPr>
              <a:t> </a:t>
            </a:r>
            <a:r>
              <a:rPr lang="en-US" altLang="zh-CN" sz="6700" dirty="0">
                <a:ea typeface="Calibri"/>
              </a:rPr>
              <a:t>that</a:t>
            </a:r>
            <a:r>
              <a:rPr lang="en-US" altLang="zh-CN" sz="6700" dirty="0">
                <a:cs typeface="Calibri"/>
              </a:rPr>
              <a:t> </a:t>
            </a:r>
            <a:r>
              <a:rPr lang="en-US" altLang="zh-CN" sz="6700" dirty="0">
                <a:ea typeface="Calibri"/>
              </a:rPr>
              <a:t>process</a:t>
            </a:r>
            <a:r>
              <a:rPr lang="en-US" altLang="zh-CN" sz="6700" spc="-69" dirty="0">
                <a:cs typeface="Calibri"/>
              </a:rPr>
              <a:t> </a:t>
            </a:r>
            <a:r>
              <a:rPr lang="en-US" altLang="zh-CN" sz="6700" dirty="0">
                <a:ea typeface="Calibri"/>
              </a:rPr>
              <a:t>are:</a:t>
            </a:r>
          </a:p>
          <a:p>
            <a:pPr lvl="1"/>
            <a:r>
              <a:rPr lang="en-US" altLang="zh-CN" sz="5800" b="1" spc="-10" dirty="0" smtClean="0">
                <a:solidFill>
                  <a:schemeClr val="accent6">
                    <a:lumMod val="75000"/>
                  </a:schemeClr>
                </a:solidFill>
                <a:ea typeface="Calibri"/>
              </a:rPr>
              <a:t>C# easy to read by design along with the fact that it is statically typed, helps in the shrinking of the debugging time.</a:t>
            </a:r>
          </a:p>
          <a:p>
            <a:pPr lvl="1"/>
            <a:endParaRPr lang="en-US" altLang="zh-CN" sz="5800" b="1" spc="-10" dirty="0" smtClean="0">
              <a:solidFill>
                <a:schemeClr val="accent6">
                  <a:lumMod val="75000"/>
                </a:schemeClr>
              </a:solidFill>
              <a:ea typeface="Calibri"/>
            </a:endParaRPr>
          </a:p>
          <a:p>
            <a:pPr lvl="1"/>
            <a:r>
              <a:rPr lang="en-US" altLang="zh-CN" sz="5800" b="1" spc="-10" dirty="0" smtClean="0">
                <a:solidFill>
                  <a:schemeClr val="accent6">
                    <a:lumMod val="75000"/>
                  </a:schemeClr>
                </a:solidFill>
                <a:ea typeface="Calibri"/>
              </a:rPr>
              <a:t>Offers high-level functionality with it’s colossal library compared to other programming languages such as C++ and C.</a:t>
            </a:r>
          </a:p>
          <a:p>
            <a:pPr lvl="1"/>
            <a:endParaRPr lang="en-US" altLang="zh-CN" sz="5800" b="1" spc="-10" dirty="0" smtClean="0">
              <a:solidFill>
                <a:schemeClr val="accent6">
                  <a:lumMod val="75000"/>
                </a:schemeClr>
              </a:solidFill>
              <a:ea typeface="Calibri"/>
            </a:endParaRPr>
          </a:p>
          <a:p>
            <a:pPr lvl="1"/>
            <a:r>
              <a:rPr lang="en-US" altLang="zh-CN" sz="5800" b="1" spc="-10" dirty="0" smtClean="0">
                <a:solidFill>
                  <a:schemeClr val="accent6">
                    <a:lumMod val="75000"/>
                  </a:schemeClr>
                </a:solidFill>
                <a:ea typeface="Calibri"/>
              </a:rPr>
              <a:t> Helps programmers in the writing of complex code stacks by offering simplicity and efficiency.</a:t>
            </a:r>
          </a:p>
          <a:p>
            <a:pPr lvl="1"/>
            <a:endParaRPr lang="en-US" altLang="zh-CN" sz="5800" b="1" spc="-10" dirty="0" smtClean="0">
              <a:solidFill>
                <a:schemeClr val="accent6">
                  <a:lumMod val="75000"/>
                </a:schemeClr>
              </a:solidFill>
              <a:ea typeface="Calibri"/>
            </a:endParaRPr>
          </a:p>
          <a:p>
            <a:pPr lvl="1"/>
            <a:r>
              <a:rPr lang="en-US" altLang="zh-CN" sz="5800" b="1" spc="-10" dirty="0" smtClean="0">
                <a:solidFill>
                  <a:schemeClr val="accent6">
                    <a:lumMod val="75000"/>
                  </a:schemeClr>
                </a:solidFill>
                <a:ea typeface="Calibri"/>
              </a:rPr>
              <a:t> Reduces development time by the use of an extensive memory bank</a:t>
            </a:r>
            <a:r>
              <a:rPr lang="en-US" altLang="zh-CN" sz="4100" b="1" spc="-10" dirty="0" smtClean="0">
                <a:solidFill>
                  <a:schemeClr val="accent6">
                    <a:lumMod val="75000"/>
                  </a:schemeClr>
                </a:solidFill>
                <a:ea typeface="Calibri"/>
              </a:rPr>
              <a:t>.</a:t>
            </a:r>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a:t>
            </a:r>
            <a:r>
              <a:rPr lang="en-US" dirty="0" smtClean="0"/>
              <a:t>TWO</a:t>
            </a:r>
            <a:endParaRPr lang="en-US" dirty="0"/>
          </a:p>
        </p:txBody>
      </p:sp>
    </p:spTree>
    <p:extLst>
      <p:ext uri="{BB962C8B-B14F-4D97-AF65-F5344CB8AC3E}">
        <p14:creationId xmlns:p14="http://schemas.microsoft.com/office/powerpoint/2010/main" val="4112993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l="-3000" r="-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0"/>
            <a:ext cx="12192000" cy="6104009"/>
          </a:xfrm>
        </p:spPr>
        <p:txBody>
          <a:bodyPr>
            <a:normAutofit fontScale="92500" lnSpcReduction="20000"/>
          </a:bodyPr>
          <a:lstStyle/>
          <a:p>
            <a:pPr algn="ctr">
              <a:buFont typeface="Wingdings" panose="05000000000000000000" pitchFamily="2" charset="2"/>
              <a:buChar char="ü"/>
            </a:pPr>
            <a:r>
              <a:rPr lang="en-US" altLang="zh-CN" sz="4000" dirty="0" smtClean="0">
                <a:solidFill>
                  <a:schemeClr val="accent6">
                    <a:lumMod val="75000"/>
                  </a:schemeClr>
                </a:solidFill>
                <a:ea typeface="Calibri"/>
              </a:rPr>
              <a:t>Low Learning Curve</a:t>
            </a:r>
          </a:p>
          <a:p>
            <a:pPr marL="0" indent="0">
              <a:buNone/>
            </a:pPr>
            <a:endParaRPr lang="en-US" altLang="zh-CN" sz="4000" dirty="0" smtClean="0">
              <a:solidFill>
                <a:srgbClr val="9F447C"/>
              </a:solidFill>
              <a:ea typeface="Calibri"/>
            </a:endParaRPr>
          </a:p>
          <a:p>
            <a:pPr marL="0" indent="0" hangingPunct="0">
              <a:lnSpc>
                <a:spcPct val="95833"/>
              </a:lnSpc>
              <a:buNone/>
            </a:pPr>
            <a:r>
              <a:rPr lang="en-US" altLang="zh-CN" dirty="0" smtClean="0">
                <a:ea typeface="Calibri"/>
              </a:rPr>
              <a:t>C# is the preferred programming language of developers and programmers alike. Loved for its simplistic nature and ease-of-use, shrinking the time needed to learn C# compared to other languages.</a:t>
            </a:r>
          </a:p>
          <a:p>
            <a:pPr indent="-457200" algn="ctr">
              <a:lnSpc>
                <a:spcPct val="100000"/>
              </a:lnSpc>
              <a:buFont typeface="Wingdings" panose="05000000000000000000" pitchFamily="2" charset="2"/>
              <a:buChar char="ü"/>
            </a:pPr>
            <a:r>
              <a:rPr lang="en-US" altLang="zh-CN" sz="4000" spc="-10" dirty="0">
                <a:solidFill>
                  <a:schemeClr val="accent6">
                    <a:lumMod val="75000"/>
                  </a:schemeClr>
                </a:solidFill>
                <a:ea typeface="Calibri"/>
              </a:rPr>
              <a:t>High</a:t>
            </a:r>
            <a:r>
              <a:rPr lang="en-US" altLang="zh-CN" sz="4000" spc="-5" dirty="0">
                <a:solidFill>
                  <a:schemeClr val="accent6">
                    <a:lumMod val="75000"/>
                  </a:schemeClr>
                </a:solidFill>
                <a:cs typeface="Calibri"/>
              </a:rPr>
              <a:t> </a:t>
            </a:r>
            <a:r>
              <a:rPr lang="en-US" altLang="zh-CN" sz="4000" spc="-10" dirty="0">
                <a:solidFill>
                  <a:schemeClr val="accent6">
                    <a:lumMod val="75000"/>
                  </a:schemeClr>
                </a:solidFill>
                <a:ea typeface="Calibri"/>
              </a:rPr>
              <a:t>Scalability</a:t>
            </a:r>
          </a:p>
          <a:p>
            <a:pPr marL="0" hangingPunct="0">
              <a:lnSpc>
                <a:spcPct val="101250"/>
              </a:lnSpc>
            </a:pPr>
            <a:r>
              <a:rPr lang="en-US" altLang="zh-CN" dirty="0">
                <a:ea typeface="Calibri"/>
              </a:rPr>
              <a:t>Maintainability</a:t>
            </a:r>
            <a:r>
              <a:rPr lang="en-US" altLang="zh-CN" spc="-20" dirty="0">
                <a:cs typeface="Calibri"/>
              </a:rPr>
              <a:t> </a:t>
            </a:r>
            <a:r>
              <a:rPr lang="en-US" altLang="zh-CN" dirty="0">
                <a:ea typeface="Calibri"/>
              </a:rPr>
              <a:t>and</a:t>
            </a:r>
            <a:r>
              <a:rPr lang="en-US" altLang="zh-CN" spc="-25" dirty="0">
                <a:cs typeface="Calibri"/>
              </a:rPr>
              <a:t> </a:t>
            </a:r>
            <a:r>
              <a:rPr lang="en-US" altLang="zh-CN" dirty="0">
                <a:ea typeface="Calibri"/>
              </a:rPr>
              <a:t>scalability</a:t>
            </a:r>
            <a:r>
              <a:rPr lang="en-US" altLang="zh-CN" spc="-25" dirty="0">
                <a:cs typeface="Calibri"/>
              </a:rPr>
              <a:t> </a:t>
            </a:r>
            <a:r>
              <a:rPr lang="en-US" altLang="zh-CN" dirty="0">
                <a:ea typeface="Calibri"/>
              </a:rPr>
              <a:t>are</a:t>
            </a:r>
            <a:r>
              <a:rPr lang="en-US" altLang="zh-CN" spc="-25" dirty="0">
                <a:cs typeface="Calibri"/>
              </a:rPr>
              <a:t> </a:t>
            </a:r>
            <a:r>
              <a:rPr lang="en-US" altLang="zh-CN" dirty="0">
                <a:ea typeface="Calibri"/>
              </a:rPr>
              <a:t>the</a:t>
            </a:r>
            <a:r>
              <a:rPr lang="en-US" altLang="zh-CN" spc="-25" dirty="0">
                <a:cs typeface="Calibri"/>
              </a:rPr>
              <a:t> </a:t>
            </a:r>
            <a:r>
              <a:rPr lang="en-US" altLang="zh-CN" dirty="0">
                <a:ea typeface="Calibri"/>
              </a:rPr>
              <a:t>main</a:t>
            </a:r>
            <a:r>
              <a:rPr lang="en-US" altLang="zh-CN" spc="-25" dirty="0">
                <a:cs typeface="Calibri"/>
              </a:rPr>
              <a:t> </a:t>
            </a:r>
            <a:r>
              <a:rPr lang="en-US" altLang="zh-CN" dirty="0">
                <a:ea typeface="Calibri"/>
              </a:rPr>
              <a:t>requirements</a:t>
            </a:r>
            <a:r>
              <a:rPr lang="en-US" altLang="zh-CN" spc="-25" dirty="0">
                <a:cs typeface="Calibri"/>
              </a:rPr>
              <a:t> </a:t>
            </a:r>
            <a:r>
              <a:rPr lang="en-US" altLang="zh-CN" dirty="0">
                <a:ea typeface="Calibri"/>
              </a:rPr>
              <a:t>of</a:t>
            </a:r>
            <a:r>
              <a:rPr lang="en-US" altLang="zh-CN" spc="-25" dirty="0">
                <a:cs typeface="Calibri"/>
              </a:rPr>
              <a:t> </a:t>
            </a:r>
            <a:r>
              <a:rPr lang="en-US" altLang="zh-CN" dirty="0">
                <a:ea typeface="Calibri"/>
              </a:rPr>
              <a:t>software</a:t>
            </a:r>
            <a:r>
              <a:rPr lang="en-US" altLang="zh-CN" spc="-25" dirty="0">
                <a:cs typeface="Calibri"/>
              </a:rPr>
              <a:t> </a:t>
            </a:r>
            <a:r>
              <a:rPr lang="en-US" altLang="zh-CN" dirty="0">
                <a:ea typeface="Calibri"/>
              </a:rPr>
              <a:t>development,</a:t>
            </a:r>
            <a:r>
              <a:rPr lang="en-US" altLang="zh-CN" spc="-25" dirty="0">
                <a:cs typeface="Calibri"/>
              </a:rPr>
              <a:t> </a:t>
            </a:r>
            <a:r>
              <a:rPr lang="en-US" altLang="zh-CN" dirty="0">
                <a:ea typeface="Calibri"/>
              </a:rPr>
              <a:t>and</a:t>
            </a:r>
            <a:r>
              <a:rPr lang="en-US" altLang="zh-CN" spc="-25" dirty="0">
                <a:cs typeface="Calibri"/>
              </a:rPr>
              <a:t> </a:t>
            </a:r>
            <a:r>
              <a:rPr lang="en-US" altLang="zh-CN" dirty="0">
                <a:ea typeface="Calibri"/>
              </a:rPr>
              <a:t>C#</a:t>
            </a:r>
            <a:r>
              <a:rPr lang="en-US" altLang="zh-CN" spc="-30" dirty="0">
                <a:cs typeface="Calibri"/>
              </a:rPr>
              <a:t> </a:t>
            </a:r>
            <a:r>
              <a:rPr lang="en-US" altLang="zh-CN" dirty="0">
                <a:ea typeface="Calibri"/>
              </a:rPr>
              <a:t>having</a:t>
            </a:r>
            <a:r>
              <a:rPr lang="en-US" altLang="zh-CN" dirty="0">
                <a:cs typeface="Calibri"/>
              </a:rPr>
              <a:t> </a:t>
            </a:r>
            <a:r>
              <a:rPr lang="en-US" altLang="zh-CN" dirty="0">
                <a:ea typeface="Calibri"/>
              </a:rPr>
              <a:t>those</a:t>
            </a:r>
            <a:r>
              <a:rPr lang="en-US" altLang="zh-CN" spc="-15" dirty="0">
                <a:cs typeface="Calibri"/>
              </a:rPr>
              <a:t> </a:t>
            </a:r>
            <a:r>
              <a:rPr lang="en-US" altLang="zh-CN" dirty="0">
                <a:ea typeface="Calibri"/>
              </a:rPr>
              <a:t>attributes</a:t>
            </a:r>
            <a:r>
              <a:rPr lang="en-US" altLang="zh-CN" spc="-20" dirty="0">
                <a:cs typeface="Calibri"/>
              </a:rPr>
              <a:t> </a:t>
            </a:r>
            <a:r>
              <a:rPr lang="en-US" altLang="zh-CN" dirty="0">
                <a:ea typeface="Calibri"/>
              </a:rPr>
              <a:t>makes</a:t>
            </a:r>
            <a:r>
              <a:rPr lang="en-US" altLang="zh-CN" spc="-20" dirty="0">
                <a:cs typeface="Calibri"/>
              </a:rPr>
              <a:t> </a:t>
            </a:r>
            <a:r>
              <a:rPr lang="en-US" altLang="zh-CN" dirty="0">
                <a:ea typeface="Calibri"/>
              </a:rPr>
              <a:t>it</a:t>
            </a:r>
            <a:r>
              <a:rPr lang="en-US" altLang="zh-CN" spc="-15" dirty="0">
                <a:cs typeface="Calibri"/>
              </a:rPr>
              <a:t> </a:t>
            </a:r>
            <a:r>
              <a:rPr lang="en-US" altLang="zh-CN" dirty="0">
                <a:ea typeface="Calibri"/>
              </a:rPr>
              <a:t>a</a:t>
            </a:r>
            <a:r>
              <a:rPr lang="en-US" altLang="zh-CN" spc="-20" dirty="0">
                <a:cs typeface="Calibri"/>
              </a:rPr>
              <a:t> </a:t>
            </a:r>
            <a:r>
              <a:rPr lang="en-US" altLang="zh-CN" dirty="0">
                <a:ea typeface="Calibri"/>
              </a:rPr>
              <a:t>great</a:t>
            </a:r>
            <a:r>
              <a:rPr lang="en-US" altLang="zh-CN" spc="-20" dirty="0">
                <a:cs typeface="Calibri"/>
              </a:rPr>
              <a:t> </a:t>
            </a:r>
            <a:r>
              <a:rPr lang="en-US" altLang="zh-CN" dirty="0">
                <a:ea typeface="Calibri"/>
              </a:rPr>
              <a:t>candidate</a:t>
            </a:r>
            <a:r>
              <a:rPr lang="en-US" altLang="zh-CN" spc="-20" dirty="0">
                <a:cs typeface="Calibri"/>
              </a:rPr>
              <a:t> </a:t>
            </a:r>
            <a:r>
              <a:rPr lang="en-US" altLang="zh-CN" dirty="0">
                <a:ea typeface="Calibri"/>
              </a:rPr>
              <a:t>for</a:t>
            </a:r>
            <a:r>
              <a:rPr lang="en-US" altLang="zh-CN" spc="-15" dirty="0">
                <a:cs typeface="Calibri"/>
              </a:rPr>
              <a:t> </a:t>
            </a:r>
            <a:r>
              <a:rPr lang="en-US" altLang="zh-CN" dirty="0">
                <a:ea typeface="Calibri"/>
              </a:rPr>
              <a:t>the</a:t>
            </a:r>
            <a:r>
              <a:rPr lang="en-US" altLang="zh-CN" spc="-20" dirty="0">
                <a:cs typeface="Calibri"/>
              </a:rPr>
              <a:t> </a:t>
            </a:r>
            <a:r>
              <a:rPr lang="en-US" altLang="zh-CN" dirty="0">
                <a:ea typeface="Calibri"/>
              </a:rPr>
              <a:t>task.</a:t>
            </a:r>
            <a:r>
              <a:rPr lang="en-US" altLang="zh-CN" spc="-20" dirty="0">
                <a:cs typeface="Calibri"/>
              </a:rPr>
              <a:t> </a:t>
            </a:r>
            <a:r>
              <a:rPr lang="en-US" altLang="zh-CN" dirty="0">
                <a:ea typeface="Calibri"/>
              </a:rPr>
              <a:t>Along</a:t>
            </a:r>
            <a:r>
              <a:rPr lang="en-US" altLang="zh-CN" spc="-20" dirty="0">
                <a:cs typeface="Calibri"/>
              </a:rPr>
              <a:t> </a:t>
            </a:r>
            <a:r>
              <a:rPr lang="en-US" altLang="zh-CN" dirty="0">
                <a:ea typeface="Calibri"/>
              </a:rPr>
              <a:t>with</a:t>
            </a:r>
            <a:r>
              <a:rPr lang="en-US" altLang="zh-CN" spc="-15" dirty="0">
                <a:cs typeface="Calibri"/>
              </a:rPr>
              <a:t> </a:t>
            </a:r>
            <a:r>
              <a:rPr lang="en-US" altLang="zh-CN" dirty="0">
                <a:ea typeface="Calibri"/>
              </a:rPr>
              <a:t>its</a:t>
            </a:r>
            <a:r>
              <a:rPr lang="en-US" altLang="zh-CN" spc="-20" dirty="0">
                <a:cs typeface="Calibri"/>
              </a:rPr>
              <a:t> </a:t>
            </a:r>
            <a:r>
              <a:rPr lang="en-US" altLang="zh-CN" dirty="0">
                <a:ea typeface="Calibri"/>
              </a:rPr>
              <a:t>strict</a:t>
            </a:r>
            <a:r>
              <a:rPr lang="en-US" altLang="zh-CN" spc="-20" dirty="0">
                <a:cs typeface="Calibri"/>
              </a:rPr>
              <a:t> </a:t>
            </a:r>
            <a:r>
              <a:rPr lang="en-US" altLang="zh-CN" dirty="0">
                <a:ea typeface="Calibri"/>
              </a:rPr>
              <a:t>coding</a:t>
            </a:r>
            <a:r>
              <a:rPr lang="en-US" altLang="zh-CN" spc="-20" dirty="0">
                <a:cs typeface="Calibri"/>
              </a:rPr>
              <a:t> </a:t>
            </a:r>
            <a:r>
              <a:rPr lang="en-US" altLang="zh-CN" dirty="0">
                <a:ea typeface="Calibri"/>
              </a:rPr>
              <a:t>nature</a:t>
            </a:r>
            <a:r>
              <a:rPr lang="en-US" altLang="zh-CN" spc="-20" dirty="0">
                <a:cs typeface="Calibri"/>
              </a:rPr>
              <a:t> </a:t>
            </a:r>
            <a:r>
              <a:rPr lang="en-US" altLang="zh-CN" dirty="0">
                <a:ea typeface="Calibri"/>
              </a:rPr>
              <a:t>that</a:t>
            </a:r>
            <a:r>
              <a:rPr lang="en-US" altLang="zh-CN" dirty="0">
                <a:cs typeface="Calibri"/>
              </a:rPr>
              <a:t> </a:t>
            </a:r>
            <a:r>
              <a:rPr lang="en-US" altLang="zh-CN" dirty="0">
                <a:ea typeface="Calibri"/>
              </a:rPr>
              <a:t>makes</a:t>
            </a:r>
            <a:r>
              <a:rPr lang="en-US" altLang="zh-CN" spc="-20" dirty="0">
                <a:cs typeface="Calibri"/>
              </a:rPr>
              <a:t> </a:t>
            </a:r>
            <a:r>
              <a:rPr lang="en-US" altLang="zh-CN" dirty="0">
                <a:ea typeface="Calibri"/>
              </a:rPr>
              <a:t>programs</a:t>
            </a:r>
            <a:r>
              <a:rPr lang="en-US" altLang="zh-CN" spc="-25" dirty="0">
                <a:cs typeface="Calibri"/>
              </a:rPr>
              <a:t> </a:t>
            </a:r>
            <a:r>
              <a:rPr lang="en-US" altLang="zh-CN" dirty="0">
                <a:ea typeface="Calibri"/>
              </a:rPr>
              <a:t>developed</a:t>
            </a:r>
            <a:r>
              <a:rPr lang="en-US" altLang="zh-CN" spc="-25" dirty="0">
                <a:cs typeface="Calibri"/>
              </a:rPr>
              <a:t> </a:t>
            </a:r>
            <a:r>
              <a:rPr lang="en-US" altLang="zh-CN" dirty="0">
                <a:ea typeface="Calibri"/>
              </a:rPr>
              <a:t>with</a:t>
            </a:r>
            <a:r>
              <a:rPr lang="en-US" altLang="zh-CN" spc="-25" dirty="0">
                <a:cs typeface="Calibri"/>
              </a:rPr>
              <a:t> </a:t>
            </a:r>
            <a:r>
              <a:rPr lang="en-US" altLang="zh-CN" dirty="0">
                <a:ea typeface="Calibri"/>
              </a:rPr>
              <a:t>C#</a:t>
            </a:r>
            <a:r>
              <a:rPr lang="en-US" altLang="zh-CN" spc="-25" dirty="0">
                <a:cs typeface="Calibri"/>
              </a:rPr>
              <a:t> </a:t>
            </a:r>
            <a:r>
              <a:rPr lang="en-US" altLang="zh-CN" dirty="0">
                <a:ea typeface="Calibri"/>
              </a:rPr>
              <a:t>consistent</a:t>
            </a:r>
            <a:r>
              <a:rPr lang="en-US" altLang="zh-CN" spc="-25" dirty="0">
                <a:cs typeface="Calibri"/>
              </a:rPr>
              <a:t> </a:t>
            </a:r>
            <a:r>
              <a:rPr lang="en-US" altLang="zh-CN" dirty="0">
                <a:ea typeface="Calibri"/>
              </a:rPr>
              <a:t>and</a:t>
            </a:r>
            <a:r>
              <a:rPr lang="en-US" altLang="zh-CN" spc="-25" dirty="0">
                <a:cs typeface="Calibri"/>
              </a:rPr>
              <a:t> </a:t>
            </a:r>
            <a:r>
              <a:rPr lang="en-US" altLang="zh-CN" dirty="0">
                <a:ea typeface="Calibri"/>
              </a:rPr>
              <a:t>reliable,</a:t>
            </a:r>
            <a:r>
              <a:rPr lang="en-US" altLang="zh-CN" spc="-25" dirty="0">
                <a:cs typeface="Calibri"/>
              </a:rPr>
              <a:t> </a:t>
            </a:r>
            <a:r>
              <a:rPr lang="en-US" altLang="zh-CN" dirty="0">
                <a:ea typeface="Calibri"/>
              </a:rPr>
              <a:t>and</a:t>
            </a:r>
            <a:r>
              <a:rPr lang="en-US" altLang="zh-CN" spc="-25" dirty="0">
                <a:cs typeface="Calibri"/>
              </a:rPr>
              <a:t> </a:t>
            </a:r>
            <a:r>
              <a:rPr lang="en-US" altLang="zh-CN" dirty="0">
                <a:ea typeface="Calibri"/>
              </a:rPr>
              <a:t>that</a:t>
            </a:r>
            <a:r>
              <a:rPr lang="en-US" altLang="zh-CN" spc="-25" dirty="0">
                <a:cs typeface="Calibri"/>
              </a:rPr>
              <a:t> </a:t>
            </a:r>
            <a:r>
              <a:rPr lang="en-US" altLang="zh-CN" dirty="0">
                <a:ea typeface="Calibri"/>
              </a:rPr>
              <a:t>provides</a:t>
            </a:r>
            <a:r>
              <a:rPr lang="en-US" altLang="zh-CN" spc="-25" dirty="0">
                <a:cs typeface="Calibri"/>
              </a:rPr>
              <a:t> </a:t>
            </a:r>
            <a:r>
              <a:rPr lang="en-US" altLang="zh-CN" dirty="0">
                <a:ea typeface="Calibri"/>
              </a:rPr>
              <a:t>programmers</a:t>
            </a:r>
            <a:r>
              <a:rPr lang="en-US" altLang="zh-CN" spc="-30" dirty="0">
                <a:cs typeface="Calibri"/>
              </a:rPr>
              <a:t> </a:t>
            </a:r>
            <a:r>
              <a:rPr lang="en-US" altLang="zh-CN" dirty="0">
                <a:ea typeface="Calibri"/>
              </a:rPr>
              <a:t>with</a:t>
            </a:r>
            <a:r>
              <a:rPr lang="en-US" altLang="zh-CN" dirty="0">
                <a:cs typeface="Calibri"/>
              </a:rPr>
              <a:t> </a:t>
            </a:r>
            <a:r>
              <a:rPr lang="en-US" altLang="zh-CN" dirty="0">
                <a:ea typeface="Calibri"/>
              </a:rPr>
              <a:t>adjustable</a:t>
            </a:r>
            <a:r>
              <a:rPr lang="en-US" altLang="zh-CN" spc="-20" dirty="0">
                <a:cs typeface="Calibri"/>
              </a:rPr>
              <a:t> </a:t>
            </a:r>
            <a:r>
              <a:rPr lang="en-US" altLang="zh-CN" dirty="0">
                <a:ea typeface="Calibri"/>
              </a:rPr>
              <a:t>programs</a:t>
            </a:r>
            <a:r>
              <a:rPr lang="en-US" altLang="zh-CN" spc="-25" dirty="0">
                <a:cs typeface="Calibri"/>
              </a:rPr>
              <a:t> </a:t>
            </a:r>
            <a:r>
              <a:rPr lang="en-US" altLang="zh-CN" dirty="0">
                <a:ea typeface="Calibri"/>
              </a:rPr>
              <a:t>and</a:t>
            </a:r>
            <a:r>
              <a:rPr lang="en-US" altLang="zh-CN" spc="-20" dirty="0">
                <a:cs typeface="Calibri"/>
              </a:rPr>
              <a:t> </a:t>
            </a:r>
            <a:r>
              <a:rPr lang="en-US" altLang="zh-CN" dirty="0">
                <a:ea typeface="Calibri"/>
              </a:rPr>
              <a:t>smooth</a:t>
            </a:r>
            <a:r>
              <a:rPr lang="en-US" altLang="zh-CN" spc="-25" dirty="0">
                <a:cs typeface="Calibri"/>
              </a:rPr>
              <a:t> </a:t>
            </a:r>
            <a:r>
              <a:rPr lang="en-US" altLang="zh-CN" dirty="0">
                <a:ea typeface="Calibri"/>
              </a:rPr>
              <a:t>maintenance</a:t>
            </a:r>
            <a:r>
              <a:rPr lang="en-US" altLang="zh-CN" spc="-25" dirty="0">
                <a:cs typeface="Calibri"/>
              </a:rPr>
              <a:t> </a:t>
            </a:r>
            <a:r>
              <a:rPr lang="en-US" altLang="zh-CN" dirty="0">
                <a:ea typeface="Calibri"/>
              </a:rPr>
              <a:t>of</a:t>
            </a:r>
            <a:r>
              <a:rPr lang="en-US" altLang="zh-CN" spc="-20" dirty="0">
                <a:cs typeface="Calibri"/>
              </a:rPr>
              <a:t> </a:t>
            </a:r>
            <a:r>
              <a:rPr lang="en-US" altLang="zh-CN" dirty="0">
                <a:ea typeface="Calibri"/>
              </a:rPr>
              <a:t>said</a:t>
            </a:r>
            <a:r>
              <a:rPr lang="en-US" altLang="zh-CN" spc="-30" dirty="0">
                <a:cs typeface="Calibri"/>
              </a:rPr>
              <a:t> </a:t>
            </a:r>
            <a:r>
              <a:rPr lang="en-US" altLang="zh-CN" dirty="0">
                <a:ea typeface="Calibri"/>
              </a:rPr>
              <a:t>applications.</a:t>
            </a:r>
          </a:p>
          <a:p>
            <a:pPr>
              <a:lnSpc>
                <a:spcPts val="1610"/>
              </a:lnSpc>
            </a:pPr>
            <a:endParaRPr lang="en-US" dirty="0" smtClean="0"/>
          </a:p>
          <a:p>
            <a:pPr marL="0" hangingPunct="0">
              <a:lnSpc>
                <a:spcPct val="95833"/>
              </a:lnSpc>
            </a:pPr>
            <a:r>
              <a:rPr lang="en-US" altLang="zh-CN" dirty="0">
                <a:ea typeface="Calibri"/>
              </a:rPr>
              <a:t>With</a:t>
            </a:r>
            <a:r>
              <a:rPr lang="en-US" altLang="zh-CN" spc="-10" dirty="0">
                <a:cs typeface="Calibri"/>
              </a:rPr>
              <a:t> </a:t>
            </a:r>
            <a:r>
              <a:rPr lang="en-US" altLang="zh-CN" dirty="0">
                <a:ea typeface="Calibri"/>
              </a:rPr>
              <a:t>all</a:t>
            </a:r>
            <a:r>
              <a:rPr lang="en-US" altLang="zh-CN" spc="-10" dirty="0">
                <a:cs typeface="Calibri"/>
              </a:rPr>
              <a:t> </a:t>
            </a:r>
            <a:r>
              <a:rPr lang="en-US" altLang="zh-CN" dirty="0">
                <a:ea typeface="Calibri"/>
              </a:rPr>
              <a:t>the</a:t>
            </a:r>
            <a:r>
              <a:rPr lang="en-US" altLang="zh-CN" spc="-10" dirty="0">
                <a:cs typeface="Calibri"/>
              </a:rPr>
              <a:t> </a:t>
            </a:r>
            <a:r>
              <a:rPr lang="en-US" altLang="zh-CN" dirty="0">
                <a:ea typeface="Calibri"/>
              </a:rPr>
              <a:t>process</a:t>
            </a:r>
            <a:r>
              <a:rPr lang="en-US" altLang="zh-CN" spc="-10" dirty="0">
                <a:cs typeface="Calibri"/>
              </a:rPr>
              <a:t> </a:t>
            </a:r>
            <a:r>
              <a:rPr lang="en-US" altLang="zh-CN" dirty="0">
                <a:ea typeface="Calibri"/>
              </a:rPr>
              <a:t>changes</a:t>
            </a:r>
            <a:r>
              <a:rPr lang="en-US" altLang="zh-CN" spc="-10" dirty="0">
                <a:cs typeface="Calibri"/>
              </a:rPr>
              <a:t> </a:t>
            </a:r>
            <a:r>
              <a:rPr lang="en-US" altLang="zh-CN" dirty="0">
                <a:ea typeface="Calibri"/>
              </a:rPr>
              <a:t>that</a:t>
            </a:r>
            <a:r>
              <a:rPr lang="en-US" altLang="zh-CN" spc="-10" dirty="0">
                <a:cs typeface="Calibri"/>
              </a:rPr>
              <a:t> </a:t>
            </a:r>
            <a:r>
              <a:rPr lang="en-US" altLang="zh-CN" dirty="0">
                <a:ea typeface="Calibri"/>
              </a:rPr>
              <a:t>C#</a:t>
            </a:r>
            <a:r>
              <a:rPr lang="en-US" altLang="zh-CN" spc="-10" dirty="0">
                <a:cs typeface="Calibri"/>
              </a:rPr>
              <a:t> </a:t>
            </a:r>
            <a:r>
              <a:rPr lang="en-US" altLang="zh-CN" dirty="0">
                <a:ea typeface="Calibri"/>
              </a:rPr>
              <a:t>has</a:t>
            </a:r>
            <a:r>
              <a:rPr lang="en-US" altLang="zh-CN" spc="-10" dirty="0">
                <a:cs typeface="Calibri"/>
              </a:rPr>
              <a:t> </a:t>
            </a:r>
            <a:r>
              <a:rPr lang="en-US" altLang="zh-CN" dirty="0">
                <a:ea typeface="Calibri"/>
              </a:rPr>
              <a:t>had</a:t>
            </a:r>
            <a:r>
              <a:rPr lang="en-US" altLang="zh-CN" spc="-15" dirty="0">
                <a:cs typeface="Calibri"/>
              </a:rPr>
              <a:t> </a:t>
            </a:r>
            <a:r>
              <a:rPr lang="en-US" altLang="zh-CN" dirty="0">
                <a:ea typeface="Calibri"/>
              </a:rPr>
              <a:t>over</a:t>
            </a:r>
            <a:r>
              <a:rPr lang="en-US" altLang="zh-CN" spc="-10" dirty="0">
                <a:cs typeface="Calibri"/>
              </a:rPr>
              <a:t> </a:t>
            </a:r>
            <a:r>
              <a:rPr lang="en-US" altLang="zh-CN" dirty="0">
                <a:ea typeface="Calibri"/>
              </a:rPr>
              <a:t>the</a:t>
            </a:r>
            <a:r>
              <a:rPr lang="en-US" altLang="zh-CN" spc="-10" dirty="0">
                <a:cs typeface="Calibri"/>
              </a:rPr>
              <a:t> </a:t>
            </a:r>
            <a:r>
              <a:rPr lang="en-US" altLang="zh-CN" dirty="0">
                <a:ea typeface="Calibri"/>
              </a:rPr>
              <a:t>years,</a:t>
            </a:r>
            <a:r>
              <a:rPr lang="en-US" altLang="zh-CN" spc="-10" dirty="0">
                <a:cs typeface="Calibri"/>
              </a:rPr>
              <a:t> </a:t>
            </a:r>
            <a:r>
              <a:rPr lang="en-US" altLang="zh-CN" dirty="0">
                <a:ea typeface="Calibri"/>
              </a:rPr>
              <a:t>everything</a:t>
            </a:r>
            <a:r>
              <a:rPr lang="en-US" altLang="zh-CN" spc="-10" dirty="0">
                <a:cs typeface="Calibri"/>
              </a:rPr>
              <a:t> </a:t>
            </a:r>
            <a:r>
              <a:rPr lang="en-US" altLang="zh-CN" dirty="0">
                <a:ea typeface="Calibri"/>
              </a:rPr>
              <a:t>is</a:t>
            </a:r>
            <a:r>
              <a:rPr lang="en-US" altLang="zh-CN" spc="-10" dirty="0">
                <a:cs typeface="Calibri"/>
              </a:rPr>
              <a:t> </a:t>
            </a:r>
            <a:r>
              <a:rPr lang="en-US" altLang="zh-CN" dirty="0">
                <a:ea typeface="Calibri"/>
              </a:rPr>
              <a:t>still</a:t>
            </a:r>
            <a:r>
              <a:rPr lang="en-US" altLang="zh-CN" spc="-10" dirty="0">
                <a:cs typeface="Calibri"/>
              </a:rPr>
              <a:t> </a:t>
            </a:r>
            <a:r>
              <a:rPr lang="en-US" altLang="zh-CN" dirty="0">
                <a:ea typeface="Calibri"/>
              </a:rPr>
              <a:t>the</a:t>
            </a:r>
            <a:r>
              <a:rPr lang="en-US" altLang="zh-CN" spc="-10" dirty="0">
                <a:cs typeface="Calibri"/>
              </a:rPr>
              <a:t> </a:t>
            </a:r>
            <a:r>
              <a:rPr lang="en-US" altLang="zh-CN" dirty="0">
                <a:ea typeface="Calibri"/>
              </a:rPr>
              <a:t>same</a:t>
            </a:r>
            <a:r>
              <a:rPr lang="en-US" altLang="zh-CN" spc="-15" dirty="0">
                <a:cs typeface="Calibri"/>
              </a:rPr>
              <a:t> </a:t>
            </a:r>
            <a:r>
              <a:rPr lang="en-US" altLang="zh-CN" dirty="0">
                <a:ea typeface="Calibri"/>
              </a:rPr>
              <a:t>for</a:t>
            </a:r>
            <a:r>
              <a:rPr lang="en-US" altLang="zh-CN" spc="-15" dirty="0">
                <a:cs typeface="Calibri"/>
              </a:rPr>
              <a:t> </a:t>
            </a:r>
            <a:r>
              <a:rPr lang="en-US" altLang="zh-CN" dirty="0">
                <a:ea typeface="Calibri"/>
              </a:rPr>
              <a:t>the</a:t>
            </a:r>
            <a:r>
              <a:rPr lang="en-US" altLang="zh-CN" dirty="0">
                <a:cs typeface="Calibri"/>
              </a:rPr>
              <a:t> </a:t>
            </a:r>
            <a:r>
              <a:rPr lang="en-US" altLang="zh-CN" dirty="0">
                <a:ea typeface="Calibri"/>
              </a:rPr>
              <a:t>most</a:t>
            </a:r>
            <a:r>
              <a:rPr lang="en-US" altLang="zh-CN" spc="-15" dirty="0">
                <a:cs typeface="Calibri"/>
              </a:rPr>
              <a:t> </a:t>
            </a:r>
            <a:r>
              <a:rPr lang="en-US" altLang="zh-CN" dirty="0">
                <a:ea typeface="Calibri"/>
              </a:rPr>
              <a:t>part.</a:t>
            </a:r>
            <a:r>
              <a:rPr lang="en-US" altLang="zh-CN" spc="-20" dirty="0">
                <a:cs typeface="Calibri"/>
              </a:rPr>
              <a:t> </a:t>
            </a:r>
            <a:r>
              <a:rPr lang="en-US" altLang="zh-CN" dirty="0">
                <a:ea typeface="Calibri"/>
              </a:rPr>
              <a:t>And</a:t>
            </a:r>
            <a:r>
              <a:rPr lang="en-US" altLang="zh-CN" spc="-20" dirty="0">
                <a:cs typeface="Calibri"/>
              </a:rPr>
              <a:t> </a:t>
            </a:r>
            <a:r>
              <a:rPr lang="en-US" altLang="zh-CN" dirty="0">
                <a:ea typeface="Calibri"/>
              </a:rPr>
              <a:t>that</a:t>
            </a:r>
            <a:r>
              <a:rPr lang="en-US" altLang="zh-CN" spc="-20" dirty="0">
                <a:cs typeface="Calibri"/>
              </a:rPr>
              <a:t> </a:t>
            </a:r>
            <a:r>
              <a:rPr lang="en-US" altLang="zh-CN" dirty="0">
                <a:ea typeface="Calibri"/>
              </a:rPr>
              <a:t>helps</a:t>
            </a:r>
            <a:r>
              <a:rPr lang="en-US" altLang="zh-CN" spc="-20" dirty="0">
                <a:cs typeface="Calibri"/>
              </a:rPr>
              <a:t> </a:t>
            </a:r>
            <a:r>
              <a:rPr lang="en-US" altLang="zh-CN" dirty="0">
                <a:ea typeface="Calibri"/>
              </a:rPr>
              <a:t>senior</a:t>
            </a:r>
            <a:r>
              <a:rPr lang="en-US" altLang="zh-CN" spc="-20" dirty="0">
                <a:cs typeface="Calibri"/>
              </a:rPr>
              <a:t> </a:t>
            </a:r>
            <a:r>
              <a:rPr lang="en-US" altLang="zh-CN" dirty="0">
                <a:ea typeface="Calibri"/>
              </a:rPr>
              <a:t>programmers</a:t>
            </a:r>
            <a:r>
              <a:rPr lang="en-US" altLang="zh-CN" spc="-20" dirty="0">
                <a:cs typeface="Calibri"/>
              </a:rPr>
              <a:t> </a:t>
            </a:r>
            <a:r>
              <a:rPr lang="en-US" altLang="zh-CN" dirty="0">
                <a:ea typeface="Calibri"/>
              </a:rPr>
              <a:t>in</a:t>
            </a:r>
            <a:r>
              <a:rPr lang="en-US" altLang="zh-CN" spc="-15" dirty="0">
                <a:cs typeface="Calibri"/>
              </a:rPr>
              <a:t> </a:t>
            </a:r>
            <a:r>
              <a:rPr lang="en-US" altLang="zh-CN" dirty="0">
                <a:ea typeface="Calibri"/>
              </a:rPr>
              <a:t>the</a:t>
            </a:r>
            <a:r>
              <a:rPr lang="en-US" altLang="zh-CN" spc="-20" dirty="0">
                <a:cs typeface="Calibri"/>
              </a:rPr>
              <a:t> </a:t>
            </a:r>
            <a:r>
              <a:rPr lang="en-US" altLang="zh-CN" dirty="0">
                <a:ea typeface="Calibri"/>
              </a:rPr>
              <a:t>maintenance</a:t>
            </a:r>
            <a:r>
              <a:rPr lang="en-US" altLang="zh-CN" spc="-20" dirty="0">
                <a:cs typeface="Calibri"/>
              </a:rPr>
              <a:t> </a:t>
            </a:r>
            <a:r>
              <a:rPr lang="en-US" altLang="zh-CN" dirty="0">
                <a:ea typeface="Calibri"/>
              </a:rPr>
              <a:t>of</a:t>
            </a:r>
            <a:r>
              <a:rPr lang="en-US" altLang="zh-CN" spc="-20" dirty="0">
                <a:cs typeface="Calibri"/>
              </a:rPr>
              <a:t> </a:t>
            </a:r>
            <a:r>
              <a:rPr lang="en-US" altLang="zh-CN" dirty="0">
                <a:ea typeface="Calibri"/>
              </a:rPr>
              <a:t>old</a:t>
            </a:r>
            <a:r>
              <a:rPr lang="en-US" altLang="zh-CN" spc="-20" dirty="0">
                <a:cs typeface="Calibri"/>
              </a:rPr>
              <a:t> </a:t>
            </a:r>
            <a:r>
              <a:rPr lang="en-US" altLang="zh-CN" dirty="0">
                <a:ea typeface="Calibri"/>
              </a:rPr>
              <a:t>projects</a:t>
            </a:r>
            <a:r>
              <a:rPr lang="en-US" altLang="zh-CN" spc="-20" dirty="0">
                <a:cs typeface="Calibri"/>
              </a:rPr>
              <a:t> </a:t>
            </a:r>
            <a:r>
              <a:rPr lang="en-US" altLang="zh-CN" dirty="0">
                <a:ea typeface="Calibri"/>
              </a:rPr>
              <a:t>written</a:t>
            </a:r>
            <a:r>
              <a:rPr lang="en-US" altLang="zh-CN" spc="-20" dirty="0">
                <a:cs typeface="Calibri"/>
              </a:rPr>
              <a:t> </a:t>
            </a:r>
            <a:r>
              <a:rPr lang="en-US" altLang="zh-CN" dirty="0">
                <a:ea typeface="Calibri"/>
              </a:rPr>
              <a:t>in</a:t>
            </a:r>
            <a:r>
              <a:rPr lang="en-US" altLang="zh-CN" spc="-25" dirty="0">
                <a:cs typeface="Calibri"/>
              </a:rPr>
              <a:t> </a:t>
            </a:r>
            <a:r>
              <a:rPr lang="en-US" altLang="zh-CN" dirty="0">
                <a:ea typeface="Calibri"/>
              </a:rPr>
              <a:t>this</a:t>
            </a:r>
            <a:r>
              <a:rPr lang="en-US" altLang="zh-CN" dirty="0">
                <a:cs typeface="Calibri"/>
              </a:rPr>
              <a:t> </a:t>
            </a:r>
            <a:r>
              <a:rPr lang="en-US" altLang="zh-CN" spc="-5" dirty="0">
                <a:ea typeface="Calibri"/>
              </a:rPr>
              <a:t>programming</a:t>
            </a:r>
            <a:r>
              <a:rPr lang="en-US" altLang="zh-CN" spc="-20" dirty="0">
                <a:cs typeface="Calibri"/>
              </a:rPr>
              <a:t> </a:t>
            </a:r>
            <a:r>
              <a:rPr lang="en-US" altLang="zh-CN" dirty="0">
                <a:ea typeface="Calibri"/>
              </a:rPr>
              <a:t>language</a:t>
            </a:r>
            <a:r>
              <a:rPr lang="en-US" altLang="zh-CN" dirty="0" smtClean="0">
                <a:ea typeface="Calibri"/>
              </a:rPr>
              <a:t>.</a:t>
            </a:r>
            <a:endParaRPr lang="en-US" altLang="zh-CN" dirty="0">
              <a:ea typeface="Calibri"/>
            </a:endParaRPr>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a:t>
            </a:r>
            <a:r>
              <a:rPr lang="en-US" dirty="0" smtClean="0"/>
              <a:t>TWO</a:t>
            </a:r>
            <a:endParaRPr lang="en-US" dirty="0"/>
          </a:p>
        </p:txBody>
      </p:sp>
    </p:spTree>
    <p:extLst>
      <p:ext uri="{BB962C8B-B14F-4D97-AF65-F5344CB8AC3E}">
        <p14:creationId xmlns:p14="http://schemas.microsoft.com/office/powerpoint/2010/main" val="288904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l="-3000" r="-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0"/>
            <a:ext cx="12192000" cy="6104009"/>
          </a:xfrm>
        </p:spPr>
        <p:txBody>
          <a:bodyPr>
            <a:normAutofit lnSpcReduction="10000"/>
          </a:bodyPr>
          <a:lstStyle/>
          <a:p>
            <a:pPr marL="342900" indent="-571500" algn="ctr">
              <a:lnSpc>
                <a:spcPct val="100000"/>
              </a:lnSpc>
              <a:buFont typeface="Wingdings" panose="05000000000000000000" pitchFamily="2" charset="2"/>
              <a:buChar char="ü"/>
            </a:pPr>
            <a:r>
              <a:rPr lang="en-US" altLang="zh-CN" sz="4000" dirty="0" smtClean="0">
                <a:solidFill>
                  <a:schemeClr val="accent6">
                    <a:lumMod val="75000"/>
                  </a:schemeClr>
                </a:solidFill>
                <a:ea typeface="Calibri"/>
              </a:rPr>
              <a:t>Huge Community Support</a:t>
            </a:r>
          </a:p>
          <a:p>
            <a:pPr marL="0" indent="0" hangingPunct="0">
              <a:lnSpc>
                <a:spcPct val="95833"/>
              </a:lnSpc>
              <a:buNone/>
            </a:pPr>
            <a:endParaRPr lang="en-US" altLang="zh-CN" dirty="0" smtClean="0">
              <a:ea typeface="Calibri"/>
            </a:endParaRPr>
          </a:p>
          <a:p>
            <a:pPr marL="0" indent="0" hangingPunct="0">
              <a:lnSpc>
                <a:spcPct val="95833"/>
              </a:lnSpc>
              <a:buNone/>
            </a:pPr>
            <a:r>
              <a:rPr lang="en-US" altLang="zh-CN" sz="3600" dirty="0" smtClean="0">
                <a:ea typeface="Calibri"/>
              </a:rPr>
              <a:t>In the programming world there is no dedicated support or helpline for the programming languages used, so programmers have to rely on others using the same language to find answers for their questions and cross over roadblocks that may pop up unexpectedly. But since the C# programming language was created by Microsoft, there is no doubt why it has enormous community around it. For example, One the most used sites by C# developers is </a:t>
            </a:r>
            <a:r>
              <a:rPr lang="en-US" altLang="zh-CN" sz="3600" dirty="0" err="1" smtClean="0">
                <a:ea typeface="Calibri"/>
              </a:rPr>
              <a:t>StackOverFlow</a:t>
            </a:r>
            <a:r>
              <a:rPr lang="en-US" altLang="zh-CN" sz="3600" dirty="0" smtClean="0">
                <a:ea typeface="Calibri"/>
              </a:rPr>
              <a:t>, where programmers seek help with Q&amp;As.</a:t>
            </a:r>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a:t>
            </a:r>
            <a:r>
              <a:rPr lang="en-US" dirty="0" smtClean="0"/>
              <a:t>TWO</a:t>
            </a:r>
            <a:endParaRPr lang="en-US" dirty="0"/>
          </a:p>
        </p:txBody>
      </p:sp>
    </p:spTree>
    <p:extLst>
      <p:ext uri="{BB962C8B-B14F-4D97-AF65-F5344CB8AC3E}">
        <p14:creationId xmlns:p14="http://schemas.microsoft.com/office/powerpoint/2010/main" val="705253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l="-3000" r="-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0"/>
            <a:ext cx="12192000" cy="6104009"/>
          </a:xfrm>
        </p:spPr>
        <p:txBody>
          <a:bodyPr>
            <a:normAutofit/>
          </a:bodyPr>
          <a:lstStyle/>
          <a:p>
            <a:pPr marL="342900" indent="-571500" algn="ctr">
              <a:lnSpc>
                <a:spcPct val="100000"/>
              </a:lnSpc>
              <a:buFont typeface="Wingdings" panose="05000000000000000000" pitchFamily="2" charset="2"/>
              <a:buChar char="ü"/>
            </a:pPr>
            <a:r>
              <a:rPr lang="en-US" altLang="zh-CN" sz="4000" dirty="0" smtClean="0">
                <a:solidFill>
                  <a:schemeClr val="accent6">
                    <a:lumMod val="75000"/>
                  </a:schemeClr>
                </a:solidFill>
                <a:ea typeface="Calibri"/>
              </a:rPr>
              <a:t>Huge Community Support</a:t>
            </a:r>
          </a:p>
          <a:p>
            <a:pPr marL="0" indent="0" hangingPunct="0">
              <a:lnSpc>
                <a:spcPct val="95833"/>
              </a:lnSpc>
              <a:buNone/>
            </a:pPr>
            <a:endParaRPr lang="en-US" altLang="zh-CN" dirty="0" smtClean="0">
              <a:ea typeface="Calibri"/>
            </a:endParaRPr>
          </a:p>
          <a:p>
            <a:pPr marL="0" indent="0" hangingPunct="0">
              <a:lnSpc>
                <a:spcPct val="95833"/>
              </a:lnSpc>
              <a:buNone/>
            </a:pPr>
            <a:r>
              <a:rPr lang="en-US" altLang="zh-CN" dirty="0" smtClean="0">
                <a:ea typeface="Calibri"/>
              </a:rPr>
              <a:t>In the programming world there is no dedicated support or helpline for the programming languages used, so programmers have to rely on others using the same language to find answers for their questions and cross over roadblocks that may pop up unexpectedly. But since the C# programming language was created by Microsoft, there is no doubt why it has enormous community around it. For example, One the most used sites by C# developers is </a:t>
            </a:r>
            <a:r>
              <a:rPr lang="en-US" altLang="zh-CN" dirty="0" err="1" smtClean="0">
                <a:ea typeface="Calibri"/>
              </a:rPr>
              <a:t>StackOverFlow</a:t>
            </a:r>
            <a:r>
              <a:rPr lang="en-US" altLang="zh-CN" dirty="0" smtClean="0">
                <a:ea typeface="Calibri"/>
              </a:rPr>
              <a:t>, where programmers seek help with Q&amp;As.</a:t>
            </a:r>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a:t>
            </a:r>
            <a:r>
              <a:rPr lang="en-US" dirty="0" smtClean="0"/>
              <a:t>TWO</a:t>
            </a:r>
            <a:endParaRPr lang="en-US" dirty="0"/>
          </a:p>
        </p:txBody>
      </p:sp>
    </p:spTree>
    <p:extLst>
      <p:ext uri="{BB962C8B-B14F-4D97-AF65-F5344CB8AC3E}">
        <p14:creationId xmlns:p14="http://schemas.microsoft.com/office/powerpoint/2010/main" val="2725303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0"/>
            <a:ext cx="12192000" cy="6104009"/>
          </a:xfrm>
        </p:spPr>
        <p:txBody>
          <a:bodyPr>
            <a:normAutofit/>
          </a:bodyPr>
          <a:lstStyle/>
          <a:p>
            <a:pPr marL="342900" indent="-571500" algn="ctr">
              <a:lnSpc>
                <a:spcPct val="100000"/>
              </a:lnSpc>
              <a:buFont typeface="Wingdings" panose="05000000000000000000" pitchFamily="2" charset="2"/>
              <a:buChar char="v"/>
            </a:pPr>
            <a:r>
              <a:rPr lang="en-US" altLang="zh-CN" sz="4000" dirty="0" smtClean="0">
                <a:ea typeface="Calibri"/>
              </a:rPr>
              <a:t>The Answers Of the Questions</a:t>
            </a:r>
          </a:p>
          <a:p>
            <a:pPr marL="0" indent="0" algn="ctr">
              <a:lnSpc>
                <a:spcPct val="100000"/>
              </a:lnSpc>
              <a:buNone/>
            </a:pPr>
            <a:endParaRPr lang="en-US" altLang="zh-CN" sz="4000" dirty="0" smtClean="0">
              <a:solidFill>
                <a:srgbClr val="9F447C"/>
              </a:solidFill>
              <a:ea typeface="Calibri"/>
            </a:endParaRPr>
          </a:p>
          <a:p>
            <a:pPr marL="514350" indent="-514350" hangingPunct="0">
              <a:lnSpc>
                <a:spcPct val="95833"/>
              </a:lnSpc>
              <a:buFont typeface="+mj-lt"/>
              <a:buAutoNum type="arabicPeriod"/>
            </a:pPr>
            <a:r>
              <a:rPr lang="en-US" altLang="zh-CN" b="1" dirty="0" smtClean="0">
                <a:solidFill>
                  <a:schemeClr val="accent2">
                    <a:lumMod val="50000"/>
                  </a:schemeClr>
                </a:solidFill>
                <a:ea typeface="Calibri"/>
              </a:rPr>
              <a:t>By default Static Or Dynamic:</a:t>
            </a:r>
          </a:p>
          <a:p>
            <a:pPr hangingPunct="0">
              <a:lnSpc>
                <a:spcPct val="95833"/>
              </a:lnSpc>
              <a:buSzPct val="78000"/>
              <a:buFont typeface="Calibri" panose="020F0502020204030204" pitchFamily="34" charset="0"/>
              <a:buChar char="⁞"/>
            </a:pPr>
            <a:r>
              <a:rPr lang="en-US" dirty="0" smtClean="0"/>
              <a:t>Programming languages that do the verifying and verifying of constraints of types at compile-time or what is called as type checking are called statically typed. While dynamically typed programming languages do the same process at run-time. And for that C# is a statically typed programming language.</a:t>
            </a:r>
            <a:endParaRPr lang="en-US" altLang="zh-CN" b="1" dirty="0" smtClean="0">
              <a:solidFill>
                <a:schemeClr val="accent2">
                  <a:lumMod val="50000"/>
                </a:schemeClr>
              </a:solidFill>
              <a:ea typeface="Calibri"/>
            </a:endParaRPr>
          </a:p>
          <a:p>
            <a:pPr marL="514350" indent="-514350" hangingPunct="0">
              <a:lnSpc>
                <a:spcPct val="95833"/>
              </a:lnSpc>
              <a:buFont typeface="+mj-lt"/>
              <a:buAutoNum type="arabicPeriod" startAt="2"/>
            </a:pPr>
            <a:r>
              <a:rPr lang="en-US" altLang="zh-CN" b="1" dirty="0" smtClean="0">
                <a:solidFill>
                  <a:schemeClr val="accent2">
                    <a:lumMod val="50000"/>
                  </a:schemeClr>
                </a:solidFill>
                <a:ea typeface="Calibri"/>
              </a:rPr>
              <a:t>Object-Oriented Programming Support:</a:t>
            </a:r>
          </a:p>
          <a:p>
            <a:pPr>
              <a:buSzPct val="80000"/>
              <a:buFont typeface="Calibri" panose="020F0502020204030204" pitchFamily="34" charset="0"/>
              <a:buChar char="⁞"/>
            </a:pPr>
            <a:r>
              <a:rPr lang="en-US" dirty="0" smtClean="0"/>
              <a:t>C</a:t>
            </a:r>
            <a:r>
              <a:rPr lang="en-US" dirty="0"/>
              <a:t># is an object-oriented programming language, and include all of the principles that comes with </a:t>
            </a:r>
            <a:r>
              <a:rPr lang="en-US" dirty="0" smtClean="0"/>
              <a:t>it such </a:t>
            </a:r>
            <a:r>
              <a:rPr lang="en-US" dirty="0"/>
              <a:t>as Abstraction, Encapsulation, Inheritance and </a:t>
            </a:r>
            <a:r>
              <a:rPr lang="en-US" dirty="0" smtClean="0"/>
              <a:t>Polymorphism.</a:t>
            </a:r>
            <a:endParaRPr lang="en-US" dirty="0"/>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a:t>
            </a:r>
            <a:r>
              <a:rPr lang="en-US" dirty="0" smtClean="0"/>
              <a:t>TWO</a:t>
            </a:r>
            <a:endParaRPr lang="en-US" dirty="0"/>
          </a:p>
        </p:txBody>
      </p:sp>
    </p:spTree>
    <p:extLst>
      <p:ext uri="{BB962C8B-B14F-4D97-AF65-F5344CB8AC3E}">
        <p14:creationId xmlns:p14="http://schemas.microsoft.com/office/powerpoint/2010/main" val="79672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0"/>
            <a:ext cx="12192000" cy="6104009"/>
          </a:xfrm>
        </p:spPr>
        <p:txBody>
          <a:bodyPr>
            <a:normAutofit fontScale="92500" lnSpcReduction="10000"/>
          </a:bodyPr>
          <a:lstStyle/>
          <a:p>
            <a:pPr marL="342900" indent="-571500" algn="ctr">
              <a:lnSpc>
                <a:spcPct val="100000"/>
              </a:lnSpc>
              <a:buFont typeface="Wingdings" panose="05000000000000000000" pitchFamily="2" charset="2"/>
              <a:buChar char="v"/>
            </a:pPr>
            <a:r>
              <a:rPr lang="en-US" altLang="zh-CN" sz="4000" dirty="0" smtClean="0">
                <a:ea typeface="Calibri"/>
              </a:rPr>
              <a:t>The Answers Of the Questions</a:t>
            </a:r>
          </a:p>
          <a:p>
            <a:pPr marL="0" indent="0" algn="ctr">
              <a:lnSpc>
                <a:spcPct val="100000"/>
              </a:lnSpc>
              <a:buNone/>
            </a:pPr>
            <a:endParaRPr lang="en-US" altLang="zh-CN" sz="4000" dirty="0" smtClean="0">
              <a:solidFill>
                <a:srgbClr val="9F447C"/>
              </a:solidFill>
              <a:ea typeface="Calibri"/>
            </a:endParaRPr>
          </a:p>
          <a:p>
            <a:pPr marL="514350" indent="-514350" hangingPunct="0">
              <a:lnSpc>
                <a:spcPct val="95833"/>
              </a:lnSpc>
              <a:buFont typeface="+mj-lt"/>
              <a:buAutoNum type="arabicPeriod" startAt="3"/>
            </a:pPr>
            <a:r>
              <a:rPr lang="en-US" altLang="zh-CN" b="1" dirty="0" smtClean="0">
                <a:solidFill>
                  <a:schemeClr val="accent2">
                    <a:lumMod val="50000"/>
                  </a:schemeClr>
                </a:solidFill>
                <a:ea typeface="Calibri"/>
              </a:rPr>
              <a:t>High-Level Language:</a:t>
            </a:r>
          </a:p>
          <a:p>
            <a:pPr hangingPunct="0">
              <a:lnSpc>
                <a:spcPct val="95833"/>
              </a:lnSpc>
              <a:buSzPct val="78000"/>
              <a:buFont typeface="Calibri" panose="020F0502020204030204" pitchFamily="34" charset="0"/>
              <a:buChar char="⁞"/>
            </a:pPr>
            <a:r>
              <a:rPr lang="en-US" dirty="0"/>
              <a:t>High-level programming languages are designed to be user-friendly and abstract away the complexities of the underlying machine. They simplify the development of computer applications by automating tasks such as memory management. These languages, including C#, are the preferred choice for programmers as they offer simplicity and ease of use. Additionally, C# is a cross-platform language, meaning it can be used to develop applications for multiple operating systems</a:t>
            </a:r>
            <a:r>
              <a:rPr lang="en-US" dirty="0" smtClean="0"/>
              <a:t>.</a:t>
            </a:r>
            <a:endParaRPr lang="en-US" dirty="0" smtClean="0"/>
          </a:p>
          <a:p>
            <a:pPr marL="514350" indent="-514350" hangingPunct="0">
              <a:lnSpc>
                <a:spcPct val="95833"/>
              </a:lnSpc>
              <a:buFont typeface="+mj-lt"/>
              <a:buAutoNum type="arabicPeriod" startAt="4"/>
            </a:pPr>
            <a:r>
              <a:rPr lang="en-US" altLang="zh-CN" b="1" dirty="0" smtClean="0">
                <a:solidFill>
                  <a:schemeClr val="accent2">
                    <a:lumMod val="50000"/>
                  </a:schemeClr>
                </a:solidFill>
                <a:ea typeface="Calibri"/>
              </a:rPr>
              <a:t>compiled or Interpreted:</a:t>
            </a:r>
          </a:p>
          <a:p>
            <a:pPr>
              <a:buSzPct val="80000"/>
              <a:buFont typeface="Calibri" panose="020F0502020204030204" pitchFamily="34" charset="0"/>
              <a:buChar char="⁞"/>
            </a:pPr>
            <a:r>
              <a:rPr lang="en-US" dirty="0" smtClean="0"/>
              <a:t>There is a common misconception that C# is an interpreted language, but in fact the C# programming language is compiled into an intermediate-language or IL which is later just-in-timed or </a:t>
            </a:r>
            <a:r>
              <a:rPr lang="en-US" dirty="0" err="1" smtClean="0"/>
              <a:t>JIT’ed</a:t>
            </a:r>
            <a:r>
              <a:rPr lang="en-US" dirty="0" smtClean="0"/>
              <a:t> at the runtime to the specific instructions of the processor that the program is running on.</a:t>
            </a:r>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a:t>
            </a:r>
            <a:r>
              <a:rPr lang="en-US" dirty="0" smtClean="0"/>
              <a:t>TWO</a:t>
            </a:r>
            <a:endParaRPr lang="en-US" dirty="0"/>
          </a:p>
        </p:txBody>
      </p:sp>
    </p:spTree>
    <p:extLst>
      <p:ext uri="{BB962C8B-B14F-4D97-AF65-F5344CB8AC3E}">
        <p14:creationId xmlns:p14="http://schemas.microsoft.com/office/powerpoint/2010/main" val="3061967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01374"/>
            <a:ext cx="12192000" cy="6104009"/>
          </a:xfrm>
        </p:spPr>
        <p:txBody>
          <a:bodyPr>
            <a:normAutofit/>
          </a:bodyPr>
          <a:lstStyle/>
          <a:p>
            <a:pPr marL="342900" indent="-571500" algn="ctr">
              <a:lnSpc>
                <a:spcPct val="100000"/>
              </a:lnSpc>
              <a:buFont typeface="Wingdings" panose="05000000000000000000" pitchFamily="2" charset="2"/>
              <a:buChar char="v"/>
            </a:pPr>
            <a:r>
              <a:rPr lang="en-US" altLang="zh-CN" sz="3200" dirty="0" smtClean="0">
                <a:solidFill>
                  <a:srgbClr val="9F447C"/>
                </a:solidFill>
                <a:ea typeface="Calibri"/>
              </a:rPr>
              <a:t>Simple Code</a:t>
            </a:r>
            <a:endParaRPr lang="en-US" altLang="zh-CN" sz="3200" dirty="0">
              <a:solidFill>
                <a:srgbClr val="9F447C"/>
              </a:solidFill>
              <a:ea typeface="Calibri"/>
            </a:endParaRPr>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a:t>
            </a:r>
            <a:r>
              <a:rPr lang="en-US" dirty="0" smtClean="0"/>
              <a:t>THREE</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839817841"/>
              </p:ext>
            </p:extLst>
          </p:nvPr>
        </p:nvGraphicFramePr>
        <p:xfrm>
          <a:off x="0" y="1251927"/>
          <a:ext cx="12192000" cy="5606073"/>
        </p:xfrm>
        <a:graphic>
          <a:graphicData uri="http://schemas.openxmlformats.org/drawingml/2006/table">
            <a:tbl>
              <a:tblPr firstRow="1" bandRow="1">
                <a:tableStyleId>{5C22544A-7EE6-4342-B048-85BDC9FD1C3A}</a:tableStyleId>
              </a:tblPr>
              <a:tblGrid>
                <a:gridCol w="6114197">
                  <a:extLst>
                    <a:ext uri="{9D8B030D-6E8A-4147-A177-3AD203B41FA5}">
                      <a16:colId xmlns:a16="http://schemas.microsoft.com/office/drawing/2014/main" val="333830173"/>
                    </a:ext>
                  </a:extLst>
                </a:gridCol>
                <a:gridCol w="6077803">
                  <a:extLst>
                    <a:ext uri="{9D8B030D-6E8A-4147-A177-3AD203B41FA5}">
                      <a16:colId xmlns:a16="http://schemas.microsoft.com/office/drawing/2014/main" val="2375718766"/>
                    </a:ext>
                  </a:extLst>
                </a:gridCol>
              </a:tblGrid>
              <a:tr h="5606073">
                <a:tc>
                  <a: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import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java.util.Scanner</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public class CSCI351Project1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public static void main(String[]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args</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Scanner input= new Scanner(System.in);</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//The user could choose to enter a string or integers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//This program adds the integers entered by the user and //count the amount of positive and negative numbers then //calculates the average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//This program counts the number of letters from the string //entered by the user</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int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=1</a:t>
                      </a:r>
                      <a:r>
                        <a:rPr kumimoji="0" lang="en-US" sz="1800" b="0" i="0" u="none" strike="noStrike" kern="1200" cap="none" spc="0" normalizeH="0" baseline="0" noProof="0" dirty="0" smtClean="0">
                          <a:ln>
                            <a:noFill/>
                          </a:ln>
                          <a:solidFill>
                            <a:prstClr val="black"/>
                          </a:solidFill>
                          <a:effectLst/>
                          <a:uLnTx/>
                          <a:uFillTx/>
                          <a:latin typeface="+mn-lt"/>
                          <a:ea typeface="+mn-ea"/>
                          <a:cs typeface="+mn-cs"/>
                        </a:rPr>
                        <a:t>;//global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double sum=0</a:t>
                      </a:r>
                      <a:r>
                        <a:rPr kumimoji="0" lang="en-US" sz="1800" b="0" i="0" u="none" strike="noStrike" kern="1200" cap="none" spc="0" normalizeH="0" baseline="0" noProof="0" dirty="0" smtClean="0">
                          <a:ln>
                            <a:noFill/>
                          </a:ln>
                          <a:solidFill>
                            <a:prstClr val="black"/>
                          </a:solidFill>
                          <a:effectLst/>
                          <a:uLnTx/>
                          <a:uFillTx/>
                          <a:latin typeface="+mn-lt"/>
                          <a:ea typeface="+mn-ea"/>
                          <a:cs typeface="+mn-cs"/>
                        </a:rPr>
                        <a:t>;//global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int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count=0</a:t>
                      </a:r>
                      <a:r>
                        <a:rPr kumimoji="0" lang="en-US" sz="1800" b="0" i="0" u="none" strike="noStrike" kern="1200" cap="none" spc="0" normalizeH="0" baseline="0" noProof="0" dirty="0" smtClean="0">
                          <a:ln>
                            <a:noFill/>
                          </a:ln>
                          <a:solidFill>
                            <a:prstClr val="black"/>
                          </a:solidFill>
                          <a:effectLst/>
                          <a:uLnTx/>
                          <a:uFillTx/>
                          <a:latin typeface="+mn-lt"/>
                          <a:ea typeface="+mn-ea"/>
                          <a:cs typeface="+mn-cs"/>
                        </a:rPr>
                        <a:t>;//global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int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countpositives</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=0</a:t>
                      </a:r>
                      <a:r>
                        <a:rPr kumimoji="0" lang="en-US" sz="1800" b="0" i="0" u="none" strike="noStrike" kern="1200" cap="none" spc="0" normalizeH="0" baseline="0" noProof="0" dirty="0" smtClean="0">
                          <a:ln>
                            <a:noFill/>
                          </a:ln>
                          <a:solidFill>
                            <a:prstClr val="black"/>
                          </a:solidFill>
                          <a:effectLst/>
                          <a:uLnTx/>
                          <a:uFillTx/>
                          <a:latin typeface="+mn-lt"/>
                          <a:ea typeface="+mn-ea"/>
                          <a:cs typeface="+mn-cs"/>
                        </a:rPr>
                        <a:t>;//global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int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countnegatives</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=0</a:t>
                      </a:r>
                      <a:r>
                        <a:rPr kumimoji="0" lang="en-US" sz="1800" b="0" i="0" u="none" strike="noStrike" kern="1200" cap="none" spc="0" normalizeH="0" baseline="0" noProof="0" dirty="0" smtClean="0">
                          <a:ln>
                            <a:noFill/>
                          </a:ln>
                          <a:solidFill>
                            <a:prstClr val="black"/>
                          </a:solidFill>
                          <a:effectLst/>
                          <a:uLnTx/>
                          <a:uFillTx/>
                          <a:latin typeface="+mn-lt"/>
                          <a:ea typeface="+mn-ea"/>
                          <a:cs typeface="+mn-cs"/>
                        </a:rPr>
                        <a:t>;//global  //constant literal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final String Names=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kassem</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deeb-mohammed</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bayoumi-hassan</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khalil</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a:t>
                      </a:r>
                      <a:r>
                        <a:rPr kumimoji="0" lang="en-US" sz="1800" b="0" i="0" u="none" strike="noStrike" kern="1200" cap="none" spc="0" normalizeH="0" baseline="0" noProof="0" dirty="0" smtClean="0">
                          <a:ln>
                            <a:noFill/>
                          </a:ln>
                          <a:solidFill>
                            <a:prstClr val="black"/>
                          </a:solidFill>
                          <a:effectLst/>
                          <a:uLnTx/>
                          <a:uFillTx/>
                          <a:latin typeface="+mn-lt"/>
                          <a:ea typeface="+mn-ea"/>
                          <a:cs typeface="+mn-cs"/>
                        </a:rPr>
                        <a:t>//global</a:t>
                      </a:r>
                    </a:p>
                  </a:txBody>
                  <a:tcPr>
                    <a:solidFill>
                      <a:schemeClr val="bg1">
                        <a:lumMod val="85000"/>
                      </a:schemeClr>
                    </a:solidFill>
                  </a:tcPr>
                </a:tc>
                <a:tc>
                  <a: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//Prompt the user to choose the variable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System.out.println</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("CSCI351 - Project I \n Hello Doctor Layla\</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n To enter a string, type 'name':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nTo</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enter integers, type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'integer':");</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String choice=</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input.next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a:t>
                      </a:r>
                      <a:r>
                        <a:rPr kumimoji="0" lang="en-US" sz="1800" b="0" i="0" u="none" strike="noStrike" kern="1200" cap="none" spc="0" normalizeH="0" baseline="0" noProof="0" dirty="0" smtClean="0">
                          <a:ln>
                            <a:noFill/>
                          </a:ln>
                          <a:solidFill>
                            <a:prstClr val="black"/>
                          </a:solidFill>
                          <a:effectLst/>
                          <a:uLnTx/>
                          <a:uFillTx/>
                          <a:latin typeface="+mn-lt"/>
                          <a:ea typeface="+mn-ea"/>
                          <a:cs typeface="+mn-cs"/>
                        </a:rPr>
                        <a:t>//local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if(</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choice.equalsIgnoreCase</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("name")){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//Prompt the user to enter a string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System.out.print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nEnter</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 string: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String s =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input.next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a:t>
                      </a:r>
                      <a:r>
                        <a:rPr kumimoji="0" lang="en-US" sz="1800" b="0" i="0" u="none" strike="noStrike" kern="1200" cap="none" spc="0" normalizeH="0" baseline="0" noProof="0" dirty="0" smtClean="0">
                          <a:ln>
                            <a:noFill/>
                          </a:ln>
                          <a:solidFill>
                            <a:prstClr val="black"/>
                          </a:solidFill>
                          <a:effectLst/>
                          <a:uLnTx/>
                          <a:uFillTx/>
                          <a:latin typeface="+mn-lt"/>
                          <a:ea typeface="+mn-ea"/>
                          <a:cs typeface="+mn-cs"/>
                        </a:rPr>
                        <a:t>// local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System.out.println</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nThe</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number of letters is " +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countLetters</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(s));</a:t>
                      </a:r>
                    </a:p>
                    <a:p>
                      <a:r>
                        <a:rPr lang="en-US" sz="1800" b="0" dirty="0" smtClean="0">
                          <a:solidFill>
                            <a:srgbClr val="7030A0"/>
                          </a:solidFill>
                        </a:rPr>
                        <a:t>}</a:t>
                      </a:r>
                    </a:p>
                    <a:p>
                      <a:r>
                        <a:rPr lang="en-US" sz="1800" b="0" dirty="0" smtClean="0">
                          <a:solidFill>
                            <a:srgbClr val="7030A0"/>
                          </a:solidFill>
                        </a:rPr>
                        <a:t>else if(</a:t>
                      </a:r>
                      <a:r>
                        <a:rPr lang="en-US" sz="1800" b="0" dirty="0" err="1" smtClean="0">
                          <a:solidFill>
                            <a:srgbClr val="7030A0"/>
                          </a:solidFill>
                        </a:rPr>
                        <a:t>choice.equalsIgnoreCase</a:t>
                      </a:r>
                      <a:r>
                        <a:rPr lang="en-US" sz="1800" b="0" dirty="0" smtClean="0">
                          <a:solidFill>
                            <a:srgbClr val="7030A0"/>
                          </a:solidFill>
                        </a:rPr>
                        <a:t>("integer")){</a:t>
                      </a:r>
                    </a:p>
                    <a:p>
                      <a:r>
                        <a:rPr lang="en-US" sz="1800" b="0" dirty="0" smtClean="0">
                          <a:solidFill>
                            <a:schemeClr val="tx1"/>
                          </a:solidFill>
                        </a:rPr>
                        <a:t>//Prompt the user to enter multiple //integers</a:t>
                      </a:r>
                    </a:p>
                    <a:p>
                      <a:r>
                        <a:rPr lang="en-US" sz="1800" b="0" dirty="0" err="1" smtClean="0">
                          <a:solidFill>
                            <a:srgbClr val="7030A0"/>
                          </a:solidFill>
                        </a:rPr>
                        <a:t>System.out.println</a:t>
                      </a:r>
                      <a:r>
                        <a:rPr lang="en-US" sz="1800" b="0" dirty="0" smtClean="0">
                          <a:solidFill>
                            <a:srgbClr val="7030A0"/>
                          </a:solidFill>
                        </a:rPr>
                        <a:t>("Enter integers, the input end if 0 is</a:t>
                      </a:r>
                    </a:p>
                    <a:p>
                      <a:r>
                        <a:rPr lang="en-US" sz="1800" b="0" dirty="0" smtClean="0">
                          <a:solidFill>
                            <a:srgbClr val="7030A0"/>
                          </a:solidFill>
                        </a:rPr>
                        <a:t>typed: ");</a:t>
                      </a:r>
                    </a:p>
                  </a:txBody>
                  <a:tcPr>
                    <a:solidFill>
                      <a:schemeClr val="bg1">
                        <a:lumMod val="85000"/>
                      </a:schemeClr>
                    </a:solidFill>
                  </a:tcPr>
                </a:tc>
                <a:extLst>
                  <a:ext uri="{0D108BD9-81ED-4DB2-BD59-A6C34878D82A}">
                    <a16:rowId xmlns:a16="http://schemas.microsoft.com/office/drawing/2014/main" val="922407815"/>
                  </a:ext>
                </a:extLst>
              </a:tr>
            </a:tbl>
          </a:graphicData>
        </a:graphic>
      </p:graphicFrame>
    </p:spTree>
    <p:extLst>
      <p:ext uri="{BB962C8B-B14F-4D97-AF65-F5344CB8AC3E}">
        <p14:creationId xmlns:p14="http://schemas.microsoft.com/office/powerpoint/2010/main" val="424382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a:t>
            </a:r>
            <a:r>
              <a:rPr lang="en-US" dirty="0" smtClean="0"/>
              <a:t>THREE</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420945366"/>
              </p:ext>
            </p:extLst>
          </p:nvPr>
        </p:nvGraphicFramePr>
        <p:xfrm>
          <a:off x="0" y="753991"/>
          <a:ext cx="12192000" cy="6104009"/>
        </p:xfrm>
        <a:graphic>
          <a:graphicData uri="http://schemas.openxmlformats.org/drawingml/2006/table">
            <a:tbl>
              <a:tblPr firstRow="1" bandRow="1">
                <a:tableStyleId>{5C22544A-7EE6-4342-B048-85BDC9FD1C3A}</a:tableStyleId>
              </a:tblPr>
              <a:tblGrid>
                <a:gridCol w="6114197">
                  <a:extLst>
                    <a:ext uri="{9D8B030D-6E8A-4147-A177-3AD203B41FA5}">
                      <a16:colId xmlns:a16="http://schemas.microsoft.com/office/drawing/2014/main" val="333830173"/>
                    </a:ext>
                  </a:extLst>
                </a:gridCol>
                <a:gridCol w="6077803">
                  <a:extLst>
                    <a:ext uri="{9D8B030D-6E8A-4147-A177-3AD203B41FA5}">
                      <a16:colId xmlns:a16="http://schemas.microsoft.com/office/drawing/2014/main" val="2375718766"/>
                    </a:ext>
                  </a:extLst>
                </a:gridCol>
              </a:tblGrid>
              <a:tr h="6104009">
                <a:tc>
                  <a:txBody>
                    <a:bodyPr/>
                    <a:lstStyle/>
                    <a:p>
                      <a:r>
                        <a:rPr lang="en-US" sz="1800" b="0" dirty="0" smtClean="0">
                          <a:solidFill>
                            <a:schemeClr val="tx1"/>
                          </a:solidFill>
                        </a:rPr>
                        <a:t>//while loop </a:t>
                      </a:r>
                      <a:br>
                        <a:rPr lang="en-US" sz="1800" b="0" dirty="0" smtClean="0">
                          <a:solidFill>
                            <a:schemeClr val="tx1"/>
                          </a:solidFill>
                        </a:rPr>
                      </a:br>
                      <a:r>
                        <a:rPr lang="en-US" sz="1800" b="0" dirty="0" smtClean="0">
                          <a:solidFill>
                            <a:srgbClr val="7030A0"/>
                          </a:solidFill>
                        </a:rPr>
                        <a:t>while(</a:t>
                      </a:r>
                      <a:r>
                        <a:rPr lang="en-US" sz="1800" b="0" dirty="0" err="1" smtClean="0">
                          <a:solidFill>
                            <a:srgbClr val="7030A0"/>
                          </a:solidFill>
                        </a:rPr>
                        <a:t>i</a:t>
                      </a:r>
                      <a:r>
                        <a:rPr lang="en-US" sz="1800" b="0" dirty="0" smtClean="0">
                          <a:solidFill>
                            <a:srgbClr val="7030A0"/>
                          </a:solidFill>
                        </a:rPr>
                        <a:t>!=0){</a:t>
                      </a:r>
                    </a:p>
                    <a:p>
                      <a:r>
                        <a:rPr lang="en-US" sz="1800" b="0" dirty="0" err="1" smtClean="0">
                          <a:solidFill>
                            <a:srgbClr val="7030A0"/>
                          </a:solidFill>
                        </a:rPr>
                        <a:t>int</a:t>
                      </a:r>
                      <a:r>
                        <a:rPr lang="en-US" sz="1800" b="0" dirty="0" smtClean="0">
                          <a:solidFill>
                            <a:srgbClr val="7030A0"/>
                          </a:solidFill>
                        </a:rPr>
                        <a:t> x = </a:t>
                      </a:r>
                      <a:r>
                        <a:rPr lang="en-US" sz="1800" b="0" dirty="0" err="1" smtClean="0">
                          <a:solidFill>
                            <a:srgbClr val="7030A0"/>
                          </a:solidFill>
                        </a:rPr>
                        <a:t>input.nextInt</a:t>
                      </a:r>
                      <a:r>
                        <a:rPr lang="en-US" sz="1800" b="0" dirty="0" smtClean="0">
                          <a:solidFill>
                            <a:srgbClr val="7030A0"/>
                          </a:solidFill>
                        </a:rPr>
                        <a:t>(); </a:t>
                      </a:r>
                      <a:r>
                        <a:rPr lang="en-US" sz="1800" b="0" dirty="0" smtClean="0">
                          <a:solidFill>
                            <a:schemeClr val="tx1"/>
                          </a:solidFill>
                        </a:rPr>
                        <a:t>//local </a:t>
                      </a:r>
                    </a:p>
                    <a:p>
                      <a:r>
                        <a:rPr lang="en-US" sz="1800" b="0" dirty="0" smtClean="0">
                          <a:solidFill>
                            <a:srgbClr val="7030A0"/>
                          </a:solidFill>
                        </a:rPr>
                        <a:t>sum+=x; </a:t>
                      </a:r>
                      <a:r>
                        <a:rPr lang="en-US" sz="1800" b="0" dirty="0" smtClean="0">
                          <a:solidFill>
                            <a:schemeClr val="tx1"/>
                          </a:solidFill>
                        </a:rPr>
                        <a:t>//local</a:t>
                      </a:r>
                    </a:p>
                    <a:p>
                      <a:r>
                        <a:rPr lang="en-US" sz="1800" b="0" dirty="0" smtClean="0">
                          <a:solidFill>
                            <a:srgbClr val="7030A0"/>
                          </a:solidFill>
                        </a:rPr>
                        <a:t>if(x&gt;0){</a:t>
                      </a:r>
                    </a:p>
                    <a:p>
                      <a:r>
                        <a:rPr lang="en-US" sz="1800" b="0" dirty="0" err="1" smtClean="0">
                          <a:solidFill>
                            <a:srgbClr val="7030A0"/>
                          </a:solidFill>
                        </a:rPr>
                        <a:t>countpositives</a:t>
                      </a:r>
                      <a:r>
                        <a:rPr lang="en-US" sz="1800" b="0" dirty="0" smtClean="0">
                          <a:solidFill>
                            <a:srgbClr val="7030A0"/>
                          </a:solidFill>
                        </a:rPr>
                        <a:t>++;</a:t>
                      </a:r>
                    </a:p>
                    <a:p>
                      <a:r>
                        <a:rPr lang="en-US" sz="1800" b="0" dirty="0" smtClean="0">
                          <a:solidFill>
                            <a:srgbClr val="7030A0"/>
                          </a:solidFill>
                        </a:rPr>
                        <a:t>}else if(x&lt;0){ </a:t>
                      </a:r>
                      <a:r>
                        <a:rPr lang="en-US" sz="1800" b="0" dirty="0" err="1" smtClean="0">
                          <a:solidFill>
                            <a:srgbClr val="7030A0"/>
                          </a:solidFill>
                        </a:rPr>
                        <a:t>countnegatives</a:t>
                      </a:r>
                      <a:r>
                        <a:rPr lang="en-US" sz="1800" b="0" dirty="0" smtClean="0">
                          <a:solidFill>
                            <a:srgbClr val="7030A0"/>
                          </a:solidFill>
                        </a:rPr>
                        <a:t>++;}</a:t>
                      </a:r>
                    </a:p>
                    <a:p>
                      <a:r>
                        <a:rPr lang="en-US" sz="1800" b="0" dirty="0" smtClean="0">
                          <a:solidFill>
                            <a:srgbClr val="7030A0"/>
                          </a:solidFill>
                        </a:rPr>
                        <a:t>if(x!=0){</a:t>
                      </a:r>
                    </a:p>
                    <a:p>
                      <a:r>
                        <a:rPr lang="en-US" sz="1800" b="0" dirty="0" smtClean="0">
                          <a:solidFill>
                            <a:srgbClr val="7030A0"/>
                          </a:solidFill>
                        </a:rPr>
                        <a:t>count+=1; </a:t>
                      </a:r>
                      <a:r>
                        <a:rPr lang="en-US" sz="1800" b="0" dirty="0" smtClean="0">
                          <a:solidFill>
                            <a:schemeClr val="tx1"/>
                          </a:solidFill>
                        </a:rPr>
                        <a:t>//local</a:t>
                      </a:r>
                    </a:p>
                    <a:p>
                      <a:r>
                        <a:rPr lang="en-US" sz="1800" b="0" dirty="0" err="1" smtClean="0">
                          <a:solidFill>
                            <a:srgbClr val="7030A0"/>
                          </a:solidFill>
                        </a:rPr>
                        <a:t>i</a:t>
                      </a:r>
                      <a:r>
                        <a:rPr lang="en-US" sz="1800" b="0" dirty="0" smtClean="0">
                          <a:solidFill>
                            <a:srgbClr val="7030A0"/>
                          </a:solidFill>
                        </a:rPr>
                        <a:t>++;</a:t>
                      </a:r>
                    </a:p>
                    <a:p>
                      <a:r>
                        <a:rPr lang="en-US" sz="1800" b="0" dirty="0" smtClean="0">
                          <a:solidFill>
                            <a:srgbClr val="7030A0"/>
                          </a:solidFill>
                        </a:rPr>
                        <a:t>}else{</a:t>
                      </a:r>
                    </a:p>
                    <a:p>
                      <a:r>
                        <a:rPr lang="en-US" sz="1800" b="0" dirty="0" smtClean="0">
                          <a:solidFill>
                            <a:srgbClr val="7030A0"/>
                          </a:solidFill>
                        </a:rPr>
                        <a:t>break;}</a:t>
                      </a:r>
                    </a:p>
                    <a:p>
                      <a:r>
                        <a:rPr lang="en-US" sz="1800" b="0" dirty="0" smtClean="0">
                          <a:solidFill>
                            <a:srgbClr val="7030A0"/>
                          </a:solidFill>
                        </a:rPr>
                        <a:t>}</a:t>
                      </a:r>
                    </a:p>
                    <a:p>
                      <a:r>
                        <a:rPr lang="en-US" sz="1800" b="0" dirty="0" smtClean="0">
                          <a:solidFill>
                            <a:srgbClr val="7030A0"/>
                          </a:solidFill>
                        </a:rPr>
                        <a:t>double </a:t>
                      </a:r>
                      <a:r>
                        <a:rPr lang="en-US" sz="1800" b="0" dirty="0" err="1" smtClean="0">
                          <a:solidFill>
                            <a:srgbClr val="7030A0"/>
                          </a:solidFill>
                        </a:rPr>
                        <a:t>avg</a:t>
                      </a:r>
                      <a:r>
                        <a:rPr lang="en-US" sz="1800" b="0" dirty="0" smtClean="0">
                          <a:solidFill>
                            <a:srgbClr val="7030A0"/>
                          </a:solidFill>
                        </a:rPr>
                        <a:t>= sum/count; </a:t>
                      </a:r>
                      <a:r>
                        <a:rPr lang="en-US" sz="1800" b="0" dirty="0" smtClean="0">
                          <a:solidFill>
                            <a:schemeClr val="tx1"/>
                          </a:solidFill>
                        </a:rPr>
                        <a:t>//local </a:t>
                      </a:r>
                      <a:r>
                        <a:rPr lang="en-US" sz="1800" b="0" dirty="0" smtClean="0">
                          <a:solidFill>
                            <a:srgbClr val="7030A0"/>
                          </a:solidFill>
                        </a:rPr>
                        <a:t/>
                      </a:r>
                      <a:br>
                        <a:rPr lang="en-US" sz="1800" b="0" dirty="0" smtClean="0">
                          <a:solidFill>
                            <a:srgbClr val="7030A0"/>
                          </a:solidFill>
                        </a:rPr>
                      </a:br>
                      <a:r>
                        <a:rPr lang="en-US" sz="1800" b="0" dirty="0" err="1" smtClean="0">
                          <a:solidFill>
                            <a:srgbClr val="7030A0"/>
                          </a:solidFill>
                        </a:rPr>
                        <a:t>System.out.println</a:t>
                      </a:r>
                      <a:r>
                        <a:rPr lang="en-US" sz="1800" b="0" dirty="0" smtClean="0">
                          <a:solidFill>
                            <a:srgbClr val="7030A0"/>
                          </a:solidFill>
                        </a:rPr>
                        <a:t>("The number of positives is “+</a:t>
                      </a:r>
                      <a:r>
                        <a:rPr lang="en-US" sz="1800" b="0" dirty="0" err="1" smtClean="0">
                          <a:solidFill>
                            <a:srgbClr val="7030A0"/>
                          </a:solidFill>
                        </a:rPr>
                        <a:t>countpositives</a:t>
                      </a:r>
                      <a:r>
                        <a:rPr lang="en-US" sz="1800" b="0" dirty="0" smtClean="0">
                          <a:solidFill>
                            <a:srgbClr val="7030A0"/>
                          </a:solidFill>
                        </a:rPr>
                        <a:t>);</a:t>
                      </a:r>
                    </a:p>
                    <a:p>
                      <a:r>
                        <a:rPr lang="en-US" sz="1800" b="0" dirty="0" err="1" smtClean="0">
                          <a:solidFill>
                            <a:srgbClr val="7030A0"/>
                          </a:solidFill>
                        </a:rPr>
                        <a:t>System.out.println</a:t>
                      </a:r>
                      <a:r>
                        <a:rPr lang="en-US" sz="1800" b="0" dirty="0" smtClean="0">
                          <a:solidFill>
                            <a:srgbClr val="7030A0"/>
                          </a:solidFill>
                        </a:rPr>
                        <a:t>("The number of negatives is “+</a:t>
                      </a:r>
                      <a:r>
                        <a:rPr lang="en-US" sz="1800" b="0" dirty="0" err="1" smtClean="0">
                          <a:solidFill>
                            <a:srgbClr val="7030A0"/>
                          </a:solidFill>
                        </a:rPr>
                        <a:t>countnegatives</a:t>
                      </a:r>
                      <a:r>
                        <a:rPr lang="en-US" sz="1800" b="0" dirty="0" smtClean="0">
                          <a:solidFill>
                            <a:srgbClr val="7030A0"/>
                          </a:solidFill>
                        </a:rPr>
                        <a:t>);</a:t>
                      </a:r>
                    </a:p>
                    <a:p>
                      <a:r>
                        <a:rPr lang="en-US" sz="1800" b="0" dirty="0" smtClean="0">
                          <a:solidFill>
                            <a:srgbClr val="7030A0"/>
                          </a:solidFill>
                        </a:rPr>
                        <a:t> </a:t>
                      </a:r>
                      <a:r>
                        <a:rPr lang="en-US" sz="1800" b="0" dirty="0" err="1" smtClean="0">
                          <a:solidFill>
                            <a:srgbClr val="7030A0"/>
                          </a:solidFill>
                        </a:rPr>
                        <a:t>System.out.println</a:t>
                      </a:r>
                      <a:r>
                        <a:rPr lang="en-US" sz="1800" b="0" dirty="0" smtClean="0">
                          <a:solidFill>
                            <a:srgbClr val="7030A0"/>
                          </a:solidFill>
                        </a:rPr>
                        <a:t>("The total is " +sum); </a:t>
                      </a:r>
                      <a:r>
                        <a:rPr lang="en-US" sz="1800" b="0" dirty="0" err="1" smtClean="0">
                          <a:solidFill>
                            <a:srgbClr val="7030A0"/>
                          </a:solidFill>
                        </a:rPr>
                        <a:t>System.out.println</a:t>
                      </a:r>
                      <a:r>
                        <a:rPr lang="en-US" sz="1800" b="0" dirty="0" smtClean="0">
                          <a:solidFill>
                            <a:srgbClr val="7030A0"/>
                          </a:solidFill>
                        </a:rPr>
                        <a:t>("The average is " +</a:t>
                      </a:r>
                      <a:r>
                        <a:rPr lang="en-US" sz="1800" b="0" dirty="0" err="1" smtClean="0">
                          <a:solidFill>
                            <a:srgbClr val="7030A0"/>
                          </a:solidFill>
                        </a:rPr>
                        <a:t>avg</a:t>
                      </a:r>
                      <a:r>
                        <a:rPr lang="en-US" sz="1800" b="0" dirty="0" smtClean="0">
                          <a:solidFill>
                            <a:srgbClr val="7030A0"/>
                          </a:solidFill>
                        </a:rPr>
                        <a:t>); </a:t>
                      </a:r>
                    </a:p>
                  </a:txBody>
                  <a:tcPr>
                    <a:solidFill>
                      <a:schemeClr val="bg1">
                        <a:lumMod val="85000"/>
                      </a:schemeClr>
                    </a:solidFill>
                  </a:tcPr>
                </a:tc>
                <a:tc>
                  <a:txBody>
                    <a:bodyPr/>
                    <a:lstStyle/>
                    <a:p>
                      <a:r>
                        <a:rPr lang="en-US" sz="1800" b="0" dirty="0" err="1" smtClean="0">
                          <a:solidFill>
                            <a:srgbClr val="7030A0"/>
                          </a:solidFill>
                        </a:rPr>
                        <a:t>System.out.println</a:t>
                      </a:r>
                      <a:r>
                        <a:rPr lang="en-US" sz="1800" b="0" dirty="0" smtClean="0">
                          <a:solidFill>
                            <a:srgbClr val="7030A0"/>
                          </a:solidFill>
                        </a:rPr>
                        <a:t>("\</a:t>
                      </a:r>
                    </a:p>
                    <a:p>
                      <a:r>
                        <a:rPr lang="en-US" sz="1800" b="0" dirty="0" smtClean="0">
                          <a:solidFill>
                            <a:srgbClr val="7030A0"/>
                          </a:solidFill>
                        </a:rPr>
                        <a:t>n=============================================\n");</a:t>
                      </a:r>
                    </a:p>
                    <a:p>
                      <a:r>
                        <a:rPr lang="en-US" sz="1800" b="0" dirty="0" smtClean="0">
                          <a:solidFill>
                            <a:srgbClr val="7030A0"/>
                          </a:solidFill>
                        </a:rPr>
                        <a:t>}</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//If the user enter wrong input the program will instantly stop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System.out.println</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("Wrong Input");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System.out.println</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n=============================================\n");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System.out.println</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("Thank You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n"+Names</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 //The main method responsible for counting the letters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public static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int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countLetters</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(String 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int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count = 0;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//local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for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int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 0;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&lt;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s.length</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if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s.charAt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&gt;= 'A' &amp;&amp;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s.charAt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&lt;= 'Z')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s.charAt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&gt;= 'a' &amp;&amp; </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s.charAt</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a:t>
                      </a:r>
                      <a:r>
                        <a:rPr kumimoji="0" lang="en-US" sz="1800" b="0" i="0" u="none" strike="noStrike" kern="1200" cap="none" spc="0" normalizeH="0" baseline="0" noProof="0" dirty="0" err="1" smtClean="0">
                          <a:ln>
                            <a:noFill/>
                          </a:ln>
                          <a:solidFill>
                            <a:srgbClr val="7030A0"/>
                          </a:solidFill>
                          <a:effectLst/>
                          <a:uLnTx/>
                          <a:uFillTx/>
                          <a:latin typeface="+mn-lt"/>
                          <a:ea typeface="+mn-ea"/>
                          <a:cs typeface="+mn-cs"/>
                        </a:rPr>
                        <a:t>i</a:t>
                      </a:r>
                      <a:r>
                        <a:rPr kumimoji="0" lang="en-US" sz="1800" b="0" i="0" u="none" strike="noStrike" kern="1200" cap="none" spc="0" normalizeH="0" baseline="0" noProof="0" dirty="0" smtClean="0">
                          <a:ln>
                            <a:noFill/>
                          </a:ln>
                          <a:solidFill>
                            <a:srgbClr val="7030A0"/>
                          </a:solidFill>
                          <a:effectLst/>
                          <a:uLnTx/>
                          <a:uFillTx/>
                          <a:latin typeface="+mn-lt"/>
                          <a:ea typeface="+mn-ea"/>
                          <a:cs typeface="+mn-cs"/>
                        </a:rPr>
                        <a:t>) &lt;= 'z'))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count++;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return count;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//local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7030A0"/>
                          </a:solidFill>
                          <a:effectLst/>
                          <a:uLnTx/>
                          <a:uFillTx/>
                          <a:latin typeface="+mn-lt"/>
                          <a:ea typeface="+mn-ea"/>
                          <a:cs typeface="+mn-cs"/>
                        </a:rPr>
                        <a:t>}</a:t>
                      </a:r>
                    </a:p>
                  </a:txBody>
                  <a:tcPr>
                    <a:solidFill>
                      <a:schemeClr val="bg1">
                        <a:lumMod val="85000"/>
                      </a:schemeClr>
                    </a:solidFill>
                  </a:tcPr>
                </a:tc>
                <a:extLst>
                  <a:ext uri="{0D108BD9-81ED-4DB2-BD59-A6C34878D82A}">
                    <a16:rowId xmlns:a16="http://schemas.microsoft.com/office/drawing/2014/main" val="922407815"/>
                  </a:ext>
                </a:extLst>
              </a:tr>
            </a:tbl>
          </a:graphicData>
        </a:graphic>
      </p:graphicFrame>
    </p:spTree>
    <p:extLst>
      <p:ext uri="{BB962C8B-B14F-4D97-AF65-F5344CB8AC3E}">
        <p14:creationId xmlns:p14="http://schemas.microsoft.com/office/powerpoint/2010/main" val="1539771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l="-4000" r="-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2"/>
            <a:ext cx="12192000" cy="602232"/>
          </a:xfrm>
        </p:spPr>
        <p:txBody>
          <a:bodyPr>
            <a:normAutofit lnSpcReduction="10000"/>
          </a:bodyPr>
          <a:lstStyle/>
          <a:p>
            <a:pPr algn="ctr">
              <a:buFont typeface="Wingdings" panose="05000000000000000000" pitchFamily="2" charset="2"/>
              <a:buChar char="v"/>
            </a:pPr>
            <a:r>
              <a:rPr lang="en-US" altLang="zh-CN" sz="4000" dirty="0">
                <a:ea typeface="Calibri"/>
              </a:rPr>
              <a:t>The</a:t>
            </a:r>
            <a:r>
              <a:rPr lang="en-US" altLang="zh-CN" sz="4000" spc="-89" dirty="0">
                <a:cs typeface="Calibri"/>
              </a:rPr>
              <a:t> </a:t>
            </a:r>
            <a:r>
              <a:rPr lang="en-US" altLang="zh-CN" sz="4000" dirty="0">
                <a:ea typeface="Calibri"/>
              </a:rPr>
              <a:t>C#</a:t>
            </a:r>
            <a:r>
              <a:rPr lang="en-US" altLang="zh-CN" sz="4000" spc="-89" dirty="0">
                <a:cs typeface="Calibri"/>
              </a:rPr>
              <a:t> </a:t>
            </a:r>
            <a:r>
              <a:rPr lang="en-US" altLang="zh-CN" sz="4000" dirty="0">
                <a:ea typeface="Calibri"/>
              </a:rPr>
              <a:t>Programming</a:t>
            </a:r>
            <a:r>
              <a:rPr lang="en-US" altLang="zh-CN" sz="4000" spc="-100" dirty="0">
                <a:cs typeface="Calibri"/>
              </a:rPr>
              <a:t> </a:t>
            </a:r>
            <a:r>
              <a:rPr lang="en-US" altLang="zh-CN" sz="4000" dirty="0" smtClean="0">
                <a:ea typeface="Calibri"/>
              </a:rPr>
              <a:t>Language</a:t>
            </a:r>
          </a:p>
          <a:p>
            <a:pPr marL="0" indent="0">
              <a:buNone/>
            </a:pPr>
            <a:endParaRPr lang="en-US" altLang="zh-CN" sz="3500" dirty="0" smtClean="0">
              <a:ea typeface="Calibri"/>
            </a:endParaRPr>
          </a:p>
        </p:txBody>
      </p:sp>
      <p:sp>
        <p:nvSpPr>
          <p:cNvPr id="4" name="Title 3"/>
          <p:cNvSpPr>
            <a:spLocks noGrp="1"/>
          </p:cNvSpPr>
          <p:nvPr>
            <p:ph type="title"/>
          </p:nvPr>
        </p:nvSpPr>
        <p:spPr>
          <a:xfrm>
            <a:off x="0" y="0"/>
            <a:ext cx="12192000" cy="753991"/>
          </a:xfrm>
          <a:prstGeom prst="roundRect">
            <a:avLst/>
          </a:prstGeom>
          <a:solidFill>
            <a:srgbClr val="7030A0">
              <a:alpha val="76000"/>
            </a:srgbClr>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I</a:t>
            </a:r>
            <a:endParaRPr lang="en-US" dirty="0"/>
          </a:p>
        </p:txBody>
      </p:sp>
      <p:sp>
        <p:nvSpPr>
          <p:cNvPr id="9" name="Rounded Rectangle 8"/>
          <p:cNvSpPr/>
          <p:nvPr/>
        </p:nvSpPr>
        <p:spPr>
          <a:xfrm>
            <a:off x="2715906" y="3129519"/>
            <a:ext cx="9366912" cy="1296537"/>
          </a:xfrm>
          <a:prstGeom prst="roundRect">
            <a:avLst/>
          </a:prstGeom>
          <a:solidFill>
            <a:schemeClr val="bg1">
              <a:lumMod val="85000"/>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lumMod val="95000"/>
                    <a:lumOff val="5000"/>
                  </a:schemeClr>
                </a:solidFill>
                <a:ea typeface="Calibri"/>
              </a:rPr>
              <a:t>Four </a:t>
            </a:r>
            <a:r>
              <a:rPr lang="en-US" altLang="zh-CN" sz="2400" dirty="0">
                <a:solidFill>
                  <a:schemeClr val="tx1">
                    <a:lumMod val="95000"/>
                    <a:lumOff val="5000"/>
                  </a:schemeClr>
                </a:solidFill>
                <a:ea typeface="Calibri"/>
              </a:rPr>
              <a:t>years later, an open source project called Mono emerged, offering a runtime environment and a cross-platform compiler for C#. </a:t>
            </a:r>
          </a:p>
        </p:txBody>
      </p:sp>
      <p:sp>
        <p:nvSpPr>
          <p:cNvPr id="11" name="Rounded Rectangle 10"/>
          <p:cNvSpPr/>
          <p:nvPr/>
        </p:nvSpPr>
        <p:spPr>
          <a:xfrm>
            <a:off x="81887" y="1507167"/>
            <a:ext cx="9416955" cy="1266693"/>
          </a:xfrm>
          <a:prstGeom prst="roundRect">
            <a:avLst/>
          </a:prstGeom>
          <a:solidFill>
            <a:schemeClr val="bg1">
              <a:lumMod val="85000"/>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2">
                    <a:lumMod val="50000"/>
                  </a:schemeClr>
                </a:solidFill>
                <a:ea typeface="Calibri"/>
              </a:rPr>
              <a:t>C# </a:t>
            </a:r>
            <a:r>
              <a:rPr lang="en-US" altLang="zh-CN" sz="2400" dirty="0">
                <a:solidFill>
                  <a:schemeClr val="tx1">
                    <a:lumMod val="95000"/>
                    <a:lumOff val="5000"/>
                  </a:schemeClr>
                </a:solidFill>
                <a:ea typeface="Calibri"/>
              </a:rPr>
              <a:t>is a general-purpose, multi-paradigm programming language.</a:t>
            </a:r>
          </a:p>
          <a:p>
            <a:pPr algn="ctr"/>
            <a:r>
              <a:rPr lang="en-US" altLang="zh-CN" sz="2400" b="1" dirty="0">
                <a:solidFill>
                  <a:schemeClr val="accent2">
                    <a:lumMod val="50000"/>
                  </a:schemeClr>
                </a:solidFill>
                <a:ea typeface="Calibri"/>
              </a:rPr>
              <a:t>Created by </a:t>
            </a:r>
            <a:r>
              <a:rPr lang="en-US" altLang="zh-CN" sz="2400" dirty="0">
                <a:solidFill>
                  <a:schemeClr val="tx1">
                    <a:lumMod val="95000"/>
                    <a:lumOff val="5000"/>
                  </a:schemeClr>
                </a:solidFill>
                <a:ea typeface="Calibri"/>
              </a:rPr>
              <a:t>-Andres Hejlsberg at Microsoft in the 2000s.</a:t>
            </a:r>
            <a:endParaRPr lang="en-US" altLang="zh-CN" sz="2400" dirty="0">
              <a:solidFill>
                <a:schemeClr val="tx1">
                  <a:lumMod val="95000"/>
                  <a:lumOff val="5000"/>
                </a:schemeClr>
              </a:solidFill>
              <a:ea typeface="Calibri"/>
            </a:endParaRPr>
          </a:p>
        </p:txBody>
      </p:sp>
      <p:sp>
        <p:nvSpPr>
          <p:cNvPr id="12" name="Rectangle 11"/>
          <p:cNvSpPr/>
          <p:nvPr/>
        </p:nvSpPr>
        <p:spPr>
          <a:xfrm>
            <a:off x="0" y="4885899"/>
            <a:ext cx="12192000" cy="1939686"/>
          </a:xfrm>
          <a:prstGeom prst="rect">
            <a:avLst/>
          </a:prstGeom>
          <a:solidFill>
            <a:schemeClr val="tx1">
              <a:lumMod val="75000"/>
              <a:lumOff val="25000"/>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ea typeface="Calibri"/>
              </a:rPr>
              <a:t>	</a:t>
            </a:r>
            <a:r>
              <a:rPr lang="en-US" altLang="zh-CN" sz="2400" dirty="0">
                <a:solidFill>
                  <a:schemeClr val="bg1"/>
                </a:solidFill>
                <a:ea typeface="Calibri"/>
              </a:rPr>
              <a:t>However, it took Microsoft another ten years to release open source and cross-platform products that supported C#, including Visual Studio Code (a code editor), Roslyn (a compiler), and the unified .NET platform.</a:t>
            </a:r>
            <a:endParaRPr lang="en-US" altLang="zh-CN" sz="2400" dirty="0">
              <a:solidFill>
                <a:schemeClr val="bg1"/>
              </a:solidFill>
              <a:ea typeface="Calibri"/>
            </a:endParaRPr>
          </a:p>
        </p:txBody>
      </p:sp>
    </p:spTree>
    <p:extLst>
      <p:ext uri="{BB962C8B-B14F-4D97-AF65-F5344CB8AC3E}">
        <p14:creationId xmlns:p14="http://schemas.microsoft.com/office/powerpoint/2010/main" val="2932307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38526045"/>
              </p:ext>
            </p:extLst>
          </p:nvPr>
        </p:nvGraphicFramePr>
        <p:xfrm>
          <a:off x="0" y="753991"/>
          <a:ext cx="12192001" cy="4592515"/>
        </p:xfrm>
        <a:graphic>
          <a:graphicData uri="http://schemas.openxmlformats.org/drawingml/2006/table">
            <a:tbl>
              <a:tblPr firstRow="1" bandRow="1">
                <a:tableStyleId>{5C22544A-7EE6-4342-B048-85BDC9FD1C3A}</a:tableStyleId>
              </a:tblPr>
              <a:tblGrid>
                <a:gridCol w="3489293">
                  <a:extLst>
                    <a:ext uri="{9D8B030D-6E8A-4147-A177-3AD203B41FA5}">
                      <a16:colId xmlns:a16="http://schemas.microsoft.com/office/drawing/2014/main" val="333830173"/>
                    </a:ext>
                  </a:extLst>
                </a:gridCol>
                <a:gridCol w="5487084">
                  <a:extLst>
                    <a:ext uri="{9D8B030D-6E8A-4147-A177-3AD203B41FA5}">
                      <a16:colId xmlns:a16="http://schemas.microsoft.com/office/drawing/2014/main" val="2375718766"/>
                    </a:ext>
                  </a:extLst>
                </a:gridCol>
                <a:gridCol w="3215624">
                  <a:extLst>
                    <a:ext uri="{9D8B030D-6E8A-4147-A177-3AD203B41FA5}">
                      <a16:colId xmlns:a16="http://schemas.microsoft.com/office/drawing/2014/main" val="1750296507"/>
                    </a:ext>
                  </a:extLst>
                </a:gridCol>
              </a:tblGrid>
              <a:tr h="496003">
                <a:tc>
                  <a:txBody>
                    <a:bodyPr/>
                    <a:lstStyle/>
                    <a:p>
                      <a:r>
                        <a:rPr lang="en-US" dirty="0" smtClean="0">
                          <a:solidFill>
                            <a:schemeClr val="bg1"/>
                          </a:solidFill>
                          <a:latin typeface="Arial" panose="020B0604020202020204" pitchFamily="34" charset="0"/>
                          <a:cs typeface="Arial" panose="020B0604020202020204" pitchFamily="34" charset="0"/>
                        </a:rPr>
                        <a:t>Case 1: name</a:t>
                      </a:r>
                    </a:p>
                  </a:txBody>
                  <a:tcPr>
                    <a:solidFill>
                      <a:srgbClr val="000000"/>
                    </a:solidFill>
                  </a:tcPr>
                </a:tc>
                <a:tc>
                  <a:txBody>
                    <a:bodyPr/>
                    <a:lstStyle/>
                    <a:p>
                      <a:r>
                        <a:rPr lang="en-US" dirty="0" smtClean="0">
                          <a:solidFill>
                            <a:schemeClr val="bg1"/>
                          </a:solidFill>
                          <a:latin typeface="Arial" panose="020B0604020202020204" pitchFamily="34" charset="0"/>
                          <a:cs typeface="Arial" panose="020B0604020202020204" pitchFamily="34" charset="0"/>
                        </a:rPr>
                        <a:t>Case 2:integer</a:t>
                      </a:r>
                      <a:endParaRPr lang="en-US" dirty="0">
                        <a:solidFill>
                          <a:schemeClr val="bg1"/>
                        </a:solidFill>
                        <a:latin typeface="Arial" panose="020B0604020202020204" pitchFamily="34" charset="0"/>
                        <a:cs typeface="Arial" panose="020B0604020202020204" pitchFamily="34" charset="0"/>
                      </a:endParaRPr>
                    </a:p>
                  </a:txBody>
                  <a:tcPr>
                    <a:solidFill>
                      <a:srgbClr val="000000"/>
                    </a:solidFill>
                  </a:tcPr>
                </a:tc>
                <a:tc>
                  <a: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1"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Case 3: wrong input</a:t>
                      </a:r>
                      <a:endParaRPr kumimoji="0" lang="en-US" sz="1800" b="1"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endParaRPr>
                    </a:p>
                  </a:txBody>
                  <a:tcPr>
                    <a:solidFill>
                      <a:srgbClr val="000000"/>
                    </a:solidFill>
                  </a:tcPr>
                </a:tc>
                <a:extLst>
                  <a:ext uri="{0D108BD9-81ED-4DB2-BD59-A6C34878D82A}">
                    <a16:rowId xmlns:a16="http://schemas.microsoft.com/office/drawing/2014/main" val="922407815"/>
                  </a:ext>
                </a:extLst>
              </a:tr>
              <a:tr h="3977187">
                <a:tc>
                  <a: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CSCI351 - Project I</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Hello Doctor Layla</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To enter a string, type 'name':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To enter integers, type 'integer': name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Enter a string: Mohammad</a:t>
                      </a:r>
                    </a:p>
                    <a:p>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The number of letters is 8</a:t>
                      </a:r>
                    </a:p>
                    <a:p>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Thank You</a:t>
                      </a:r>
                    </a:p>
                    <a:p>
                      <a:r>
                        <a:rPr kumimoji="0" lang="en-US" sz="18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kassem</a:t>
                      </a: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deeb-mohammed</a:t>
                      </a: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bayoumi-hassan</a:t>
                      </a: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khalil</a:t>
                      </a:r>
                      <a:endPar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txBody>
                  <a:tcPr>
                    <a:solidFill>
                      <a:srgbClr val="000000"/>
                    </a:solidFill>
                  </a:tcPr>
                </a:tc>
                <a:tc>
                  <a: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CSCI351 - Project I</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Hello Doctor Layla</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To enter a string, type 'name':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To enter integers, type 'integer': </a:t>
                      </a:r>
                      <a:r>
                        <a:rPr lang="en-US" sz="1800" b="0" dirty="0" smtClean="0">
                          <a:solidFill>
                            <a:schemeClr val="bg1"/>
                          </a:solidFill>
                          <a:latin typeface="Arial" panose="020B0604020202020204" pitchFamily="34" charset="0"/>
                          <a:cs typeface="Arial" panose="020B0604020202020204" pitchFamily="34" charset="0"/>
                        </a:rPr>
                        <a:t>integer</a:t>
                      </a:r>
                      <a:endPar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endParaRPr>
                    </a:p>
                    <a:p>
                      <a:r>
                        <a:rPr lang="en-US" sz="1800" b="0" dirty="0" smtClean="0">
                          <a:solidFill>
                            <a:schemeClr val="bg1"/>
                          </a:solidFill>
                          <a:latin typeface="Arial" panose="020B0604020202020204" pitchFamily="34" charset="0"/>
                          <a:cs typeface="Arial" panose="020B0604020202020204" pitchFamily="34" charset="0"/>
                        </a:rPr>
                        <a:t>Enter integers, the input end if 0 is</a:t>
                      </a:r>
                      <a:r>
                        <a:rPr lang="en-US" sz="1800" b="0" baseline="0" dirty="0" smtClean="0">
                          <a:solidFill>
                            <a:schemeClr val="bg1"/>
                          </a:solidFill>
                          <a:latin typeface="Arial" panose="020B0604020202020204" pitchFamily="34" charset="0"/>
                          <a:cs typeface="Arial" panose="020B0604020202020204" pitchFamily="34" charset="0"/>
                        </a:rPr>
                        <a:t> </a:t>
                      </a:r>
                      <a:r>
                        <a:rPr lang="en-US" sz="1800" b="0" dirty="0" smtClean="0">
                          <a:solidFill>
                            <a:schemeClr val="bg1"/>
                          </a:solidFill>
                          <a:latin typeface="Arial" panose="020B0604020202020204" pitchFamily="34" charset="0"/>
                          <a:cs typeface="Arial" panose="020B0604020202020204" pitchFamily="34" charset="0"/>
                        </a:rPr>
                        <a:t>typed: 8</a:t>
                      </a:r>
                    </a:p>
                    <a:p>
                      <a:r>
                        <a:rPr lang="en-US" sz="1800" b="0" dirty="0" smtClean="0">
                          <a:solidFill>
                            <a:schemeClr val="bg1"/>
                          </a:solidFill>
                          <a:latin typeface="Arial" panose="020B0604020202020204" pitchFamily="34" charset="0"/>
                          <a:cs typeface="Arial" panose="020B0604020202020204" pitchFamily="34" charset="0"/>
                        </a:rPr>
                        <a:t>The number of positives is 1</a:t>
                      </a:r>
                    </a:p>
                    <a:p>
                      <a:r>
                        <a:rPr lang="en-US" sz="1800" b="0" dirty="0" smtClean="0">
                          <a:solidFill>
                            <a:schemeClr val="bg1"/>
                          </a:solidFill>
                          <a:latin typeface="Arial" panose="020B0604020202020204" pitchFamily="34" charset="0"/>
                          <a:cs typeface="Arial" panose="020B0604020202020204" pitchFamily="34" charset="0"/>
                        </a:rPr>
                        <a:t>The number of negatives is 0</a:t>
                      </a:r>
                    </a:p>
                    <a:p>
                      <a:r>
                        <a:rPr lang="en-US" sz="1800" b="0" dirty="0" smtClean="0">
                          <a:solidFill>
                            <a:schemeClr val="bg1"/>
                          </a:solidFill>
                          <a:latin typeface="Arial" panose="020B0604020202020204" pitchFamily="34" charset="0"/>
                          <a:cs typeface="Arial" panose="020B0604020202020204" pitchFamily="34" charset="0"/>
                        </a:rPr>
                        <a:t>The total is 8</a:t>
                      </a:r>
                    </a:p>
                    <a:p>
                      <a:r>
                        <a:rPr lang="en-US" sz="1800" b="0" dirty="0" smtClean="0">
                          <a:solidFill>
                            <a:schemeClr val="bg1"/>
                          </a:solidFill>
                          <a:latin typeface="Arial" panose="020B0604020202020204" pitchFamily="34" charset="0"/>
                          <a:cs typeface="Arial" panose="020B0604020202020204" pitchFamily="34" charset="0"/>
                        </a:rPr>
                        <a:t>The average is 8</a:t>
                      </a:r>
                    </a:p>
                    <a:p>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a:t>
                      </a:r>
                      <a:endParaRPr lang="en-US" sz="1800" b="0" dirty="0" smtClean="0">
                        <a:solidFill>
                          <a:schemeClr val="bg1"/>
                        </a:solidFill>
                        <a:latin typeface="Arial" panose="020B0604020202020204" pitchFamily="34" charset="0"/>
                        <a:cs typeface="Arial" panose="020B0604020202020204" pitchFamily="34" charset="0"/>
                      </a:endParaRPr>
                    </a:p>
                    <a:p>
                      <a:r>
                        <a:rPr lang="en-US" sz="1800" b="0" dirty="0" smtClean="0">
                          <a:solidFill>
                            <a:schemeClr val="bg1"/>
                          </a:solidFill>
                          <a:latin typeface="Arial" panose="020B0604020202020204" pitchFamily="34" charset="0"/>
                          <a:cs typeface="Arial" panose="020B0604020202020204" pitchFamily="34" charset="0"/>
                        </a:rPr>
                        <a:t>Enter integers, the input end if 0 is</a:t>
                      </a:r>
                      <a:r>
                        <a:rPr lang="en-US" sz="1800" b="0" baseline="0" dirty="0" smtClean="0">
                          <a:solidFill>
                            <a:schemeClr val="bg1"/>
                          </a:solidFill>
                          <a:latin typeface="Arial" panose="020B0604020202020204" pitchFamily="34" charset="0"/>
                          <a:cs typeface="Arial" panose="020B0604020202020204" pitchFamily="34" charset="0"/>
                        </a:rPr>
                        <a:t> </a:t>
                      </a:r>
                      <a:r>
                        <a:rPr lang="en-US" sz="1800" b="0" dirty="0" smtClean="0">
                          <a:solidFill>
                            <a:schemeClr val="bg1"/>
                          </a:solidFill>
                          <a:latin typeface="Arial" panose="020B0604020202020204" pitchFamily="34" charset="0"/>
                          <a:cs typeface="Arial" panose="020B0604020202020204" pitchFamily="34" charset="0"/>
                        </a:rPr>
                        <a:t>typed: 0</a:t>
                      </a:r>
                    </a:p>
                    <a:p>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Thank You</a:t>
                      </a:r>
                    </a:p>
                    <a:p>
                      <a:r>
                        <a:rPr kumimoji="0" lang="en-US" sz="18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kassem</a:t>
                      </a: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deeb-mohammed</a:t>
                      </a: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bayoumi-hassan</a:t>
                      </a: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 Khalil</a:t>
                      </a:r>
                    </a:p>
                  </a:txBody>
                  <a:tcPr>
                    <a:solidFill>
                      <a:srgbClr val="000000"/>
                    </a:solidFill>
                  </a:tcPr>
                </a:tc>
                <a:tc>
                  <a: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CSCI351 - Project I</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Hello Doctor Layla</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To enter a string, type ‘name':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To enter integers, type 'integer': type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Wrong Input</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a:t>
                      </a:r>
                    </a:p>
                    <a:p>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Thank You</a:t>
                      </a:r>
                    </a:p>
                    <a:p>
                      <a:r>
                        <a:rPr kumimoji="0" lang="en-US" sz="18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kassem</a:t>
                      </a: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deeb-mohammed</a:t>
                      </a: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bayoumi-hassan</a:t>
                      </a:r>
                      <a:r>
                        <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khalil</a:t>
                      </a:r>
                      <a:endParaRPr kumimoji="0" lang="en-US" sz="1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endParaRPr>
                    </a:p>
                  </a:txBody>
                  <a:tcPr>
                    <a:solidFill>
                      <a:srgbClr val="000000"/>
                    </a:solidFill>
                  </a:tcPr>
                </a:tc>
                <a:extLst>
                  <a:ext uri="{0D108BD9-81ED-4DB2-BD59-A6C34878D82A}">
                    <a16:rowId xmlns:a16="http://schemas.microsoft.com/office/drawing/2014/main" val="755022954"/>
                  </a:ext>
                </a:extLst>
              </a:tr>
            </a:tbl>
          </a:graphicData>
        </a:graphic>
      </p:graphicFrame>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marL="342900" indent="-571500" algn="ctr">
              <a:lnSpc>
                <a:spcPct val="100000"/>
              </a:lnSpc>
              <a:buFont typeface="Wingdings" panose="05000000000000000000" pitchFamily="2" charset="2"/>
              <a:buChar char="v"/>
            </a:pPr>
            <a:r>
              <a:rPr lang="en-US" altLang="zh-CN" dirty="0">
                <a:solidFill>
                  <a:schemeClr val="tx1">
                    <a:lumMod val="95000"/>
                    <a:lumOff val="5000"/>
                  </a:schemeClr>
                </a:solidFill>
                <a:ea typeface="Calibri"/>
              </a:rPr>
              <a:t>OUTPUT</a:t>
            </a:r>
            <a:endParaRPr lang="en-US" altLang="zh-CN" dirty="0">
              <a:solidFill>
                <a:schemeClr val="tx1">
                  <a:lumMod val="95000"/>
                  <a:lumOff val="5000"/>
                </a:schemeClr>
              </a:solidFill>
              <a:ea typeface="Calibri"/>
            </a:endParaRPr>
          </a:p>
        </p:txBody>
      </p:sp>
      <p:sp>
        <p:nvSpPr>
          <p:cNvPr id="5" name="TextBox 4"/>
          <p:cNvSpPr txBox="1"/>
          <p:nvPr/>
        </p:nvSpPr>
        <p:spPr>
          <a:xfrm>
            <a:off x="47767" y="5500332"/>
            <a:ext cx="12096466" cy="1200329"/>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v"/>
            </a:pPr>
            <a:r>
              <a:rPr lang="en-US" dirty="0" smtClean="0"/>
              <a:t>These are the outputs in each one of the cases I have in my code.</a:t>
            </a:r>
          </a:p>
          <a:p>
            <a:pPr marL="285750" indent="-285750">
              <a:buFont typeface="Arial" panose="020B0604020202020204" pitchFamily="34" charset="0"/>
              <a:buChar char="•"/>
            </a:pPr>
            <a:r>
              <a:rPr lang="en-US" dirty="0" smtClean="0"/>
              <a:t>Case 1: Name {The user will enter a name and it returns the number of letters in the name.}</a:t>
            </a:r>
          </a:p>
          <a:p>
            <a:pPr marL="285750" indent="-285750">
              <a:buFont typeface="Arial" panose="020B0604020202020204" pitchFamily="34" charset="0"/>
              <a:buChar char="•"/>
            </a:pPr>
            <a:r>
              <a:rPr lang="en-US" dirty="0" smtClean="0"/>
              <a:t>Case 2:integer{The user will enter </a:t>
            </a:r>
            <a:r>
              <a:rPr lang="en-US" dirty="0" err="1" smtClean="0"/>
              <a:t>enteger</a:t>
            </a:r>
            <a:r>
              <a:rPr lang="en-US" dirty="0" smtClean="0"/>
              <a:t> and the program stop when he enter 0.}</a:t>
            </a:r>
          </a:p>
          <a:p>
            <a:pPr marL="285750" indent="-285750">
              <a:buFont typeface="Arial" panose="020B0604020202020204" pitchFamily="34" charset="0"/>
              <a:buChar char="•"/>
            </a:pPr>
            <a:r>
              <a:rPr lang="en-US" dirty="0" smtClean="0"/>
              <a:t>Case 3:wrong input.</a:t>
            </a:r>
            <a:endParaRPr lang="en-US" dirty="0"/>
          </a:p>
        </p:txBody>
      </p:sp>
    </p:spTree>
    <p:extLst>
      <p:ext uri="{BB962C8B-B14F-4D97-AF65-F5344CB8AC3E}">
        <p14:creationId xmlns:p14="http://schemas.microsoft.com/office/powerpoint/2010/main" val="1097812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0"/>
            <a:ext cx="12192000" cy="6104009"/>
          </a:xfrm>
        </p:spPr>
        <p:txBody>
          <a:bodyPr>
            <a:normAutofit/>
          </a:bodyPr>
          <a:lstStyle/>
          <a:p>
            <a:pPr algn="ctr">
              <a:buFont typeface="Wingdings" panose="05000000000000000000" pitchFamily="2" charset="2"/>
              <a:buChar char="v"/>
            </a:pPr>
            <a:r>
              <a:rPr lang="en-US" altLang="zh-CN" sz="4000" dirty="0">
                <a:ea typeface="Calibri"/>
              </a:rPr>
              <a:t>the</a:t>
            </a:r>
            <a:r>
              <a:rPr lang="en-US" altLang="zh-CN" sz="4000" spc="-75" dirty="0">
                <a:cs typeface="Calibri"/>
              </a:rPr>
              <a:t> </a:t>
            </a:r>
            <a:r>
              <a:rPr lang="en-US" altLang="zh-CN" sz="4000" dirty="0">
                <a:ea typeface="Calibri"/>
              </a:rPr>
              <a:t>characteristics</a:t>
            </a:r>
            <a:r>
              <a:rPr lang="en-US" altLang="zh-CN" sz="4000" spc="-80" dirty="0">
                <a:cs typeface="Calibri"/>
              </a:rPr>
              <a:t> </a:t>
            </a:r>
            <a:r>
              <a:rPr lang="en-US" altLang="zh-CN" sz="4000" dirty="0" smtClean="0">
                <a:ea typeface="Calibri"/>
              </a:rPr>
              <a:t>of C#</a:t>
            </a:r>
          </a:p>
          <a:p>
            <a:pPr algn="ctr">
              <a:buFont typeface="Wingdings" panose="05000000000000000000" pitchFamily="2" charset="2"/>
              <a:buChar char="v"/>
            </a:pPr>
            <a:endParaRPr lang="en-US" altLang="zh-CN" sz="4000" dirty="0" smtClean="0">
              <a:ea typeface="Calibri"/>
            </a:endParaRPr>
          </a:p>
          <a:p>
            <a:pPr marL="742950" indent="-742950">
              <a:buFont typeface="+mj-lt"/>
              <a:buAutoNum type="arabicPeriod"/>
            </a:pPr>
            <a:r>
              <a:rPr lang="en-US" altLang="zh-CN" sz="3600" b="1" dirty="0" smtClean="0">
                <a:solidFill>
                  <a:schemeClr val="accent2">
                    <a:lumMod val="50000"/>
                  </a:schemeClr>
                </a:solidFill>
                <a:ea typeface="Calibri"/>
              </a:rPr>
              <a:t>S</a:t>
            </a:r>
            <a:r>
              <a:rPr lang="en-US" altLang="zh-CN" sz="3600" b="1" dirty="0" smtClean="0">
                <a:solidFill>
                  <a:schemeClr val="accent2">
                    <a:lumMod val="50000"/>
                  </a:schemeClr>
                </a:solidFill>
                <a:ea typeface="Calibri"/>
              </a:rPr>
              <a:t>imple</a:t>
            </a:r>
            <a:r>
              <a:rPr lang="en-US" altLang="zh-CN" b="1" dirty="0" smtClean="0">
                <a:solidFill>
                  <a:schemeClr val="accent2">
                    <a:lumMod val="50000"/>
                  </a:schemeClr>
                </a:solidFill>
                <a:ea typeface="Calibri"/>
              </a:rPr>
              <a:t>: </a:t>
            </a:r>
            <a:r>
              <a:rPr lang="en-US" dirty="0" smtClean="0"/>
              <a:t>Easy </a:t>
            </a:r>
            <a:r>
              <a:rPr lang="en-US" dirty="0"/>
              <a:t>to Use and </a:t>
            </a:r>
            <a:r>
              <a:rPr lang="en-US" dirty="0" smtClean="0"/>
              <a:t>Learn, C</a:t>
            </a:r>
            <a:r>
              <a:rPr lang="en-US" dirty="0"/>
              <a:t># is designed to be user-friendly, making it easier for programmers, both beginners and experienced, to understand and work with. Its syntax and structure are intuitive and straightforward, reducing the learning curve associated with other languages.</a:t>
            </a:r>
          </a:p>
          <a:p>
            <a:pPr marL="742950" indent="-742950">
              <a:buFont typeface="+mj-lt"/>
              <a:buAutoNum type="arabicPeriod"/>
            </a:pPr>
            <a:r>
              <a:rPr lang="en-US" altLang="zh-CN" sz="3600" b="1" dirty="0" smtClean="0">
                <a:solidFill>
                  <a:schemeClr val="accent2">
                    <a:lumMod val="50000"/>
                  </a:schemeClr>
                </a:solidFill>
                <a:ea typeface="Calibri"/>
              </a:rPr>
              <a:t>Object-Oriented Programming</a:t>
            </a:r>
            <a:r>
              <a:rPr lang="en-US" altLang="zh-CN" b="1" dirty="0" smtClean="0">
                <a:solidFill>
                  <a:schemeClr val="accent2">
                    <a:lumMod val="50000"/>
                  </a:schemeClr>
                </a:solidFill>
                <a:ea typeface="Calibri"/>
              </a:rPr>
              <a:t>: </a:t>
            </a:r>
            <a:r>
              <a:rPr lang="en-US" dirty="0" smtClean="0"/>
              <a:t>C</a:t>
            </a:r>
            <a:r>
              <a:rPr lang="en-US" dirty="0"/>
              <a:t># is built on the foundation of object-oriented programming (OOP) principles. It provides essential OOP features such as classes, objects, inheritance, and polymorphism, allowing developers to organize their code efficiently and create modular and reusable components.</a:t>
            </a:r>
          </a:p>
          <a:p>
            <a:pPr marL="742950" indent="-742950">
              <a:buFont typeface="+mj-lt"/>
              <a:buAutoNum type="arabicPeriod"/>
            </a:pPr>
            <a:endParaRPr lang="en-US" altLang="zh-CN" sz="3500" dirty="0">
              <a:solidFill>
                <a:schemeClr val="tx1">
                  <a:lumMod val="95000"/>
                  <a:lumOff val="5000"/>
                </a:schemeClr>
              </a:solidFill>
              <a:ea typeface="Calibri"/>
            </a:endParaRPr>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I</a:t>
            </a:r>
            <a:endParaRPr lang="en-US" dirty="0"/>
          </a:p>
        </p:txBody>
      </p:sp>
    </p:spTree>
    <p:extLst>
      <p:ext uri="{BB962C8B-B14F-4D97-AF65-F5344CB8AC3E}">
        <p14:creationId xmlns:p14="http://schemas.microsoft.com/office/powerpoint/2010/main" val="3327325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0"/>
            <a:ext cx="12192000" cy="6104009"/>
          </a:xfrm>
        </p:spPr>
        <p:txBody>
          <a:bodyPr>
            <a:normAutofit/>
          </a:bodyPr>
          <a:lstStyle/>
          <a:p>
            <a:pPr marL="742950" indent="-742950">
              <a:buFont typeface="+mj-lt"/>
              <a:buAutoNum type="arabicPeriod" startAt="3"/>
            </a:pPr>
            <a:r>
              <a:rPr lang="en-US" altLang="zh-CN" sz="3600" b="1" dirty="0" smtClean="0">
                <a:solidFill>
                  <a:schemeClr val="accent2">
                    <a:lumMod val="50000"/>
                  </a:schemeClr>
                </a:solidFill>
                <a:ea typeface="Calibri"/>
              </a:rPr>
              <a:t>Memory Management</a:t>
            </a:r>
            <a:r>
              <a:rPr lang="en-US" altLang="zh-CN" b="1" dirty="0" smtClean="0">
                <a:solidFill>
                  <a:schemeClr val="accent2">
                    <a:lumMod val="50000"/>
                  </a:schemeClr>
                </a:solidFill>
                <a:ea typeface="Calibri"/>
              </a:rPr>
              <a:t>:</a:t>
            </a:r>
            <a:r>
              <a:rPr lang="en-US" dirty="0" smtClean="0"/>
              <a:t> </a:t>
            </a:r>
            <a:r>
              <a:rPr lang="en-US" dirty="0"/>
              <a:t>In C#, memory management is handled automatically through a process called garbage collection. This means that developers do not have to worry about manual memory allocation and deallocation, reducing the chances of memory leaks and making the language more reliable.</a:t>
            </a:r>
          </a:p>
          <a:p>
            <a:pPr marL="742950" lvl="0" indent="-742950">
              <a:buFont typeface="+mj-lt"/>
              <a:buAutoNum type="arabicPeriod" startAt="4"/>
            </a:pPr>
            <a:r>
              <a:rPr lang="en-US" altLang="zh-CN" sz="3600" b="1" dirty="0">
                <a:solidFill>
                  <a:srgbClr val="ED7D31">
                    <a:lumMod val="50000"/>
                  </a:srgbClr>
                </a:solidFill>
                <a:ea typeface="Calibri"/>
              </a:rPr>
              <a:t>Strong </a:t>
            </a:r>
            <a:r>
              <a:rPr lang="en-US" altLang="zh-CN" sz="3600" b="1" dirty="0" smtClean="0">
                <a:solidFill>
                  <a:srgbClr val="ED7D31">
                    <a:lumMod val="50000"/>
                  </a:srgbClr>
                </a:solidFill>
                <a:ea typeface="Calibri"/>
              </a:rPr>
              <a:t>Typing:</a:t>
            </a:r>
            <a:r>
              <a:rPr lang="en-US" dirty="0" smtClean="0">
                <a:solidFill>
                  <a:prstClr val="black"/>
                </a:solidFill>
              </a:rPr>
              <a:t> </a:t>
            </a:r>
            <a:r>
              <a:rPr lang="en-US" dirty="0">
                <a:solidFill>
                  <a:prstClr val="black"/>
                </a:solidFill>
              </a:rPr>
              <a:t>C# is a statically typed language, which means that variable types must be declared explicitly at compile time. This enforces type safety and helps catch errors early on, leading to more robust and reliable code.</a:t>
            </a:r>
          </a:p>
          <a:p>
            <a:pPr marL="514350" indent="-514350">
              <a:buFont typeface="+mj-lt"/>
              <a:buAutoNum type="arabicPeriod" startAt="5"/>
            </a:pPr>
            <a:r>
              <a:rPr lang="en-US" altLang="zh-CN" sz="3600" b="1" dirty="0" smtClean="0">
                <a:solidFill>
                  <a:srgbClr val="ED7D31">
                    <a:lumMod val="50000"/>
                  </a:srgbClr>
                </a:solidFill>
                <a:ea typeface="Calibri"/>
              </a:rPr>
              <a:t>Platform Independence:</a:t>
            </a:r>
            <a:r>
              <a:rPr lang="en-US" sz="3600" dirty="0" smtClean="0"/>
              <a:t> </a:t>
            </a:r>
            <a:r>
              <a:rPr lang="en-US" dirty="0"/>
              <a:t>C# programs can run on multiple platforms, thanks to the cross-platform capabilities provided by .NET Core and </a:t>
            </a:r>
            <a:r>
              <a:rPr lang="en-US" dirty="0" err="1"/>
              <a:t>Xamarin</a:t>
            </a:r>
            <a:r>
              <a:rPr lang="en-US" dirty="0"/>
              <a:t>. This allows developers to write code once and deploy it across different operating systems, including Windows, </a:t>
            </a:r>
            <a:r>
              <a:rPr lang="en-US" dirty="0" err="1"/>
              <a:t>macOS</a:t>
            </a:r>
            <a:r>
              <a:rPr lang="en-US" dirty="0"/>
              <a:t>, and Linux.</a:t>
            </a:r>
          </a:p>
          <a:p>
            <a:pPr marL="514350" indent="-514350">
              <a:buFont typeface="+mj-lt"/>
              <a:buAutoNum type="arabicPeriod" startAt="5"/>
            </a:pPr>
            <a:endParaRPr lang="en-US" altLang="zh-CN" sz="3500" dirty="0">
              <a:solidFill>
                <a:schemeClr val="tx1">
                  <a:lumMod val="95000"/>
                  <a:lumOff val="5000"/>
                </a:schemeClr>
              </a:solidFill>
              <a:ea typeface="Calibri"/>
            </a:endParaRPr>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I</a:t>
            </a:r>
            <a:endParaRPr lang="en-US" dirty="0"/>
          </a:p>
        </p:txBody>
      </p:sp>
    </p:spTree>
    <p:extLst>
      <p:ext uri="{BB962C8B-B14F-4D97-AF65-F5344CB8AC3E}">
        <p14:creationId xmlns:p14="http://schemas.microsoft.com/office/powerpoint/2010/main" val="4253500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0"/>
            <a:ext cx="12192000" cy="6104009"/>
          </a:xfrm>
        </p:spPr>
        <p:txBody>
          <a:bodyPr>
            <a:normAutofit lnSpcReduction="10000"/>
          </a:bodyPr>
          <a:lstStyle/>
          <a:p>
            <a:pPr marL="742950" indent="-742950">
              <a:buFont typeface="+mj-lt"/>
              <a:buAutoNum type="arabicPeriod" startAt="6"/>
            </a:pPr>
            <a:r>
              <a:rPr lang="en-US" altLang="zh-CN" sz="3600" b="1" dirty="0" smtClean="0">
                <a:solidFill>
                  <a:schemeClr val="accent2">
                    <a:lumMod val="50000"/>
                  </a:schemeClr>
                </a:solidFill>
                <a:ea typeface="Calibri"/>
              </a:rPr>
              <a:t>Integrated Development Environment (IDE) Support</a:t>
            </a:r>
            <a:r>
              <a:rPr lang="en-US" altLang="zh-CN" b="1" dirty="0" smtClean="0">
                <a:solidFill>
                  <a:schemeClr val="accent2">
                    <a:lumMod val="50000"/>
                  </a:schemeClr>
                </a:solidFill>
                <a:ea typeface="Calibri"/>
              </a:rPr>
              <a:t>:</a:t>
            </a:r>
            <a:r>
              <a:rPr lang="en-US" dirty="0" smtClean="0"/>
              <a:t> : </a:t>
            </a:r>
            <a:r>
              <a:rPr lang="en-US" dirty="0"/>
              <a:t>C# has excellent support from popular IDEs like Microsoft Visual Studio and Visual Studio Code. These development environments provide a range of powerful tools, such as code editors, debuggers, and project management features, making development in C# more efficient and </a:t>
            </a:r>
            <a:r>
              <a:rPr lang="en-US" dirty="0" smtClean="0"/>
              <a:t>productive.</a:t>
            </a:r>
          </a:p>
          <a:p>
            <a:pPr marL="742950" indent="-742950">
              <a:buFont typeface="+mj-lt"/>
              <a:buAutoNum type="arabicPeriod" startAt="6"/>
            </a:pPr>
            <a:r>
              <a:rPr lang="en-US" altLang="zh-CN" sz="3600" b="1" dirty="0" smtClean="0">
                <a:solidFill>
                  <a:srgbClr val="ED7D31">
                    <a:lumMod val="50000"/>
                  </a:srgbClr>
                </a:solidFill>
                <a:ea typeface="Calibri"/>
              </a:rPr>
              <a:t>Large Standard Library:</a:t>
            </a:r>
            <a:r>
              <a:rPr lang="en-US" dirty="0" smtClean="0"/>
              <a:t> </a:t>
            </a:r>
            <a:r>
              <a:rPr lang="en-US" dirty="0"/>
              <a:t>C# offers a comprehensive standard library, known as the .NET Framework (or .NET Core for cross-platform development). The library provides a vast collection of pre-built classes and functions for various tasks like file I/O, networking, database access, and more, reducing the need for developers to write code from </a:t>
            </a:r>
            <a:r>
              <a:rPr lang="en-US" dirty="0" smtClean="0"/>
              <a:t>scratch.</a:t>
            </a:r>
          </a:p>
          <a:p>
            <a:pPr marL="742950" indent="-742950">
              <a:buFont typeface="+mj-lt"/>
              <a:buAutoNum type="arabicPeriod" startAt="6"/>
            </a:pPr>
            <a:r>
              <a:rPr lang="en-US" altLang="zh-CN" sz="3600" b="1" dirty="0" smtClean="0">
                <a:solidFill>
                  <a:srgbClr val="ED7D31">
                    <a:lumMod val="50000"/>
                  </a:srgbClr>
                </a:solidFill>
                <a:ea typeface="Calibri"/>
              </a:rPr>
              <a:t>Interoperability:</a:t>
            </a:r>
            <a:r>
              <a:rPr lang="en-US" sz="3600" dirty="0" smtClean="0"/>
              <a:t> </a:t>
            </a:r>
            <a:r>
              <a:rPr lang="en-US" dirty="0" smtClean="0"/>
              <a:t>C</a:t>
            </a:r>
            <a:r>
              <a:rPr lang="en-US" dirty="0"/>
              <a:t># supports interoperability with other programming languages, allowing developers to integrate existing code written in languages like C, C++, or Visual Basic into their C# projects. This flexibility enables developers to leverage existing codebases and take advantage of different language features as needed</a:t>
            </a:r>
            <a:r>
              <a:rPr lang="en-US" dirty="0" smtClean="0"/>
              <a:t>.</a:t>
            </a:r>
            <a:endParaRPr lang="en-US" dirty="0"/>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I</a:t>
            </a:r>
            <a:endParaRPr lang="en-US" dirty="0"/>
          </a:p>
        </p:txBody>
      </p:sp>
    </p:spTree>
    <p:extLst>
      <p:ext uri="{BB962C8B-B14F-4D97-AF65-F5344CB8AC3E}">
        <p14:creationId xmlns:p14="http://schemas.microsoft.com/office/powerpoint/2010/main" val="2633195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4051"/>
            <a:ext cx="12192000" cy="4050022"/>
          </a:xfrm>
        </p:spPr>
        <p:txBody>
          <a:bodyPr>
            <a:normAutofit/>
          </a:bodyPr>
          <a:lstStyle/>
          <a:p>
            <a:pPr marL="742950" indent="-742950">
              <a:buFont typeface="+mj-lt"/>
              <a:buAutoNum type="arabicPeriod" startAt="9"/>
            </a:pPr>
            <a:r>
              <a:rPr lang="en-US" altLang="zh-CN" sz="3600" b="1" dirty="0" smtClean="0">
                <a:solidFill>
                  <a:schemeClr val="accent2">
                    <a:lumMod val="50000"/>
                  </a:schemeClr>
                </a:solidFill>
                <a:ea typeface="Calibri"/>
              </a:rPr>
              <a:t>Robust Exception Handling</a:t>
            </a:r>
            <a:r>
              <a:rPr lang="en-US" altLang="zh-CN" b="1" dirty="0" smtClean="0">
                <a:solidFill>
                  <a:schemeClr val="accent2">
                    <a:lumMod val="50000"/>
                  </a:schemeClr>
                </a:solidFill>
                <a:ea typeface="Calibri"/>
              </a:rPr>
              <a:t>:</a:t>
            </a:r>
            <a:r>
              <a:rPr lang="en-US" dirty="0" smtClean="0"/>
              <a:t> C</a:t>
            </a:r>
            <a:r>
              <a:rPr lang="en-US" dirty="0"/>
              <a:t># provides robust exception handling mechanisms, allowing developers to catch and handle exceptions gracefully. This helps in writing more reliable code that can handle unexpected errors or exceptional situations during program </a:t>
            </a:r>
            <a:r>
              <a:rPr lang="en-US" dirty="0" smtClean="0"/>
              <a:t>execution.</a:t>
            </a:r>
          </a:p>
          <a:p>
            <a:pPr marL="742950" indent="-742950">
              <a:buFont typeface="+mj-lt"/>
              <a:buAutoNum type="arabicPeriod" startAt="9"/>
            </a:pPr>
            <a:r>
              <a:rPr lang="en-US" altLang="zh-CN" sz="3600" b="1" dirty="0" smtClean="0">
                <a:solidFill>
                  <a:srgbClr val="ED7D31">
                    <a:lumMod val="50000"/>
                  </a:srgbClr>
                </a:solidFill>
                <a:ea typeface="Calibri"/>
              </a:rPr>
              <a:t>Community and Ecosystem:</a:t>
            </a:r>
            <a:r>
              <a:rPr lang="en-US" dirty="0" smtClean="0"/>
              <a:t> C</a:t>
            </a:r>
            <a:r>
              <a:rPr lang="en-US" dirty="0"/>
              <a:t># has a vibrant and active developer community, with numerous online resources, forums, and libraries available. This community support fosters collaboration, knowledge sharing, and the availability of third-party tools and libraries, further enhancing the development experience in C</a:t>
            </a:r>
            <a:r>
              <a:rPr lang="en-US" dirty="0" smtClean="0"/>
              <a:t>#.</a:t>
            </a:r>
            <a:endParaRPr lang="en-US" dirty="0"/>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I</a:t>
            </a:r>
            <a:endParaRPr lang="en-US" dirty="0"/>
          </a:p>
        </p:txBody>
      </p:sp>
    </p:spTree>
    <p:extLst>
      <p:ext uri="{BB962C8B-B14F-4D97-AF65-F5344CB8AC3E}">
        <p14:creationId xmlns:p14="http://schemas.microsoft.com/office/powerpoint/2010/main" val="2903651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6000" r="-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0"/>
            <a:ext cx="12192000" cy="6104009"/>
          </a:xfrm>
          <a:blipFill>
            <a:blip r:embed="rId3">
              <a:alphaModFix amt="15000"/>
            </a:blip>
            <a:tile tx="0" ty="0" sx="100000" sy="100000" flip="none" algn="tl"/>
          </a:blipFill>
        </p:spPr>
        <p:txBody>
          <a:bodyPr>
            <a:normAutofit/>
          </a:bodyPr>
          <a:lstStyle/>
          <a:p>
            <a:pPr algn="ctr">
              <a:buFont typeface="Wingdings" panose="05000000000000000000" pitchFamily="2" charset="2"/>
              <a:buChar char="v"/>
            </a:pPr>
            <a:r>
              <a:rPr lang="en-US" altLang="zh-CN" sz="4000" dirty="0" smtClean="0">
                <a:ea typeface="Calibri"/>
              </a:rPr>
              <a:t>Where</a:t>
            </a:r>
            <a:r>
              <a:rPr lang="en-US" altLang="zh-CN" sz="4000" spc="-75" dirty="0" smtClean="0">
                <a:cs typeface="Calibri"/>
              </a:rPr>
              <a:t> </a:t>
            </a:r>
            <a:r>
              <a:rPr lang="en-US" altLang="zh-CN" sz="4000" dirty="0" smtClean="0">
                <a:ea typeface="Calibri"/>
              </a:rPr>
              <a:t>is</a:t>
            </a:r>
            <a:r>
              <a:rPr lang="en-US" altLang="zh-CN" sz="4000" spc="-75" dirty="0" smtClean="0">
                <a:cs typeface="Calibri"/>
              </a:rPr>
              <a:t> </a:t>
            </a:r>
            <a:r>
              <a:rPr lang="en-US" altLang="zh-CN" sz="4000" dirty="0" smtClean="0">
                <a:ea typeface="Calibri"/>
              </a:rPr>
              <a:t>this</a:t>
            </a:r>
            <a:r>
              <a:rPr lang="en-US" altLang="zh-CN" sz="4000" spc="-75" dirty="0" smtClean="0">
                <a:cs typeface="Calibri"/>
              </a:rPr>
              <a:t> </a:t>
            </a:r>
            <a:r>
              <a:rPr lang="en-US" altLang="zh-CN" sz="4000" dirty="0" smtClean="0">
                <a:ea typeface="Calibri"/>
              </a:rPr>
              <a:t>programming</a:t>
            </a:r>
            <a:r>
              <a:rPr lang="en-US" altLang="zh-CN" sz="4000" spc="-75" dirty="0" smtClean="0">
                <a:cs typeface="Calibri"/>
              </a:rPr>
              <a:t> </a:t>
            </a:r>
            <a:r>
              <a:rPr lang="en-US" altLang="zh-CN" sz="4000" dirty="0" smtClean="0">
                <a:ea typeface="Calibri"/>
              </a:rPr>
              <a:t>language</a:t>
            </a:r>
            <a:r>
              <a:rPr lang="en-US" altLang="zh-CN" sz="4000" spc="-75" dirty="0" smtClean="0">
                <a:cs typeface="Calibri"/>
              </a:rPr>
              <a:t> </a:t>
            </a:r>
            <a:r>
              <a:rPr lang="en-US" altLang="zh-CN" sz="4000" dirty="0" smtClean="0">
                <a:ea typeface="Calibri"/>
              </a:rPr>
              <a:t>used</a:t>
            </a:r>
            <a:endParaRPr lang="en-US" altLang="zh-CN" sz="4000" b="1" dirty="0" smtClean="0">
              <a:ea typeface="Calibri"/>
            </a:endParaRPr>
          </a:p>
          <a:p>
            <a:pPr marL="0" indent="0" algn="ctr" hangingPunct="0">
              <a:lnSpc>
                <a:spcPct val="95416"/>
              </a:lnSpc>
              <a:buNone/>
            </a:pPr>
            <a:r>
              <a:rPr lang="en-US" altLang="zh-CN" sz="3200" dirty="0" smtClean="0">
                <a:ea typeface="Calibri"/>
              </a:rPr>
              <a:t>The</a:t>
            </a:r>
            <a:r>
              <a:rPr lang="en-US" altLang="zh-CN" sz="3200" spc="-25" dirty="0" smtClean="0">
                <a:cs typeface="Calibri"/>
              </a:rPr>
              <a:t> </a:t>
            </a:r>
            <a:r>
              <a:rPr lang="en-US" altLang="zh-CN" sz="3200" dirty="0" smtClean="0">
                <a:ea typeface="Calibri"/>
              </a:rPr>
              <a:t>C#</a:t>
            </a:r>
            <a:r>
              <a:rPr lang="en-US" altLang="zh-CN" sz="3200" spc="-30" dirty="0" smtClean="0">
                <a:cs typeface="Calibri"/>
              </a:rPr>
              <a:t> </a:t>
            </a:r>
            <a:r>
              <a:rPr lang="en-US" altLang="zh-CN" sz="3200" dirty="0" smtClean="0">
                <a:ea typeface="Calibri"/>
              </a:rPr>
              <a:t>language</a:t>
            </a:r>
            <a:r>
              <a:rPr lang="en-US" altLang="zh-CN" sz="3200" spc="-30" dirty="0" smtClean="0">
                <a:cs typeface="Calibri"/>
              </a:rPr>
              <a:t> </a:t>
            </a:r>
            <a:r>
              <a:rPr lang="en-US" altLang="zh-CN" sz="3200" dirty="0" smtClean="0">
                <a:ea typeface="Calibri"/>
              </a:rPr>
              <a:t>was</a:t>
            </a:r>
            <a:r>
              <a:rPr lang="en-US" altLang="zh-CN" sz="3200" spc="-30" dirty="0" smtClean="0">
                <a:cs typeface="Calibri"/>
              </a:rPr>
              <a:t> </a:t>
            </a:r>
            <a:r>
              <a:rPr lang="en-US" altLang="zh-CN" sz="3200" dirty="0" smtClean="0">
                <a:ea typeface="Calibri"/>
              </a:rPr>
              <a:t>designed</a:t>
            </a:r>
            <a:r>
              <a:rPr lang="en-US" altLang="zh-CN" sz="3200" spc="-30" dirty="0" smtClean="0">
                <a:cs typeface="Calibri"/>
              </a:rPr>
              <a:t> </a:t>
            </a:r>
            <a:r>
              <a:rPr lang="en-US" altLang="zh-CN" sz="3200" dirty="0" smtClean="0">
                <a:ea typeface="Calibri"/>
              </a:rPr>
              <a:t>for</a:t>
            </a:r>
            <a:r>
              <a:rPr lang="en-US" altLang="zh-CN" sz="3200" spc="-30" dirty="0" smtClean="0">
                <a:cs typeface="Calibri"/>
              </a:rPr>
              <a:t> </a:t>
            </a:r>
            <a:r>
              <a:rPr lang="en-US" altLang="zh-CN" sz="3200" dirty="0" smtClean="0">
                <a:ea typeface="Calibri"/>
              </a:rPr>
              <a:t>general-purpose</a:t>
            </a:r>
            <a:r>
              <a:rPr lang="en-US" altLang="zh-CN" sz="3200" spc="-30" dirty="0" smtClean="0">
                <a:cs typeface="Calibri"/>
              </a:rPr>
              <a:t> </a:t>
            </a:r>
            <a:r>
              <a:rPr lang="en-US" altLang="zh-CN" sz="3200" dirty="0" smtClean="0">
                <a:ea typeface="Calibri"/>
              </a:rPr>
              <a:t>programming,</a:t>
            </a:r>
            <a:r>
              <a:rPr lang="en-US" altLang="zh-CN" sz="3200" spc="-30" dirty="0" smtClean="0">
                <a:cs typeface="Calibri"/>
              </a:rPr>
              <a:t> </a:t>
            </a:r>
            <a:r>
              <a:rPr lang="en-US" altLang="zh-CN" sz="3200" dirty="0" smtClean="0">
                <a:ea typeface="Calibri"/>
              </a:rPr>
              <a:t>naturally</a:t>
            </a:r>
            <a:r>
              <a:rPr lang="en-US" altLang="zh-CN" sz="3200" spc="-30" dirty="0" smtClean="0">
                <a:cs typeface="Calibri"/>
              </a:rPr>
              <a:t> </a:t>
            </a:r>
            <a:r>
              <a:rPr lang="en-US" altLang="zh-CN" sz="3200" dirty="0" smtClean="0">
                <a:ea typeface="Calibri"/>
              </a:rPr>
              <a:t>this</a:t>
            </a:r>
            <a:r>
              <a:rPr lang="en-US" altLang="zh-CN" sz="3200" spc="-30" dirty="0" smtClean="0">
                <a:cs typeface="Calibri"/>
              </a:rPr>
              <a:t> </a:t>
            </a:r>
            <a:r>
              <a:rPr lang="en-US" altLang="zh-CN" sz="3200" dirty="0" smtClean="0">
                <a:ea typeface="Calibri"/>
              </a:rPr>
              <a:t>versatility</a:t>
            </a:r>
            <a:r>
              <a:rPr lang="en-US" altLang="zh-CN" sz="3200" spc="-35" dirty="0" smtClean="0">
                <a:cs typeface="Calibri"/>
              </a:rPr>
              <a:t> </a:t>
            </a:r>
            <a:r>
              <a:rPr lang="en-US" altLang="zh-CN" sz="3200" dirty="0" smtClean="0">
                <a:ea typeface="Calibri"/>
              </a:rPr>
              <a:t>allowed</a:t>
            </a:r>
            <a:r>
              <a:rPr lang="en-US" altLang="zh-CN" sz="3200" dirty="0" smtClean="0">
                <a:cs typeface="Calibri"/>
              </a:rPr>
              <a:t> </a:t>
            </a:r>
            <a:r>
              <a:rPr lang="en-US" altLang="zh-CN" sz="3200" dirty="0" smtClean="0">
                <a:ea typeface="Calibri"/>
              </a:rPr>
              <a:t>C#</a:t>
            </a:r>
            <a:r>
              <a:rPr lang="en-US" altLang="zh-CN" sz="3200" spc="-10" dirty="0" smtClean="0">
                <a:cs typeface="Calibri"/>
              </a:rPr>
              <a:t> </a:t>
            </a:r>
            <a:r>
              <a:rPr lang="en-US" altLang="zh-CN" sz="3200" dirty="0" smtClean="0">
                <a:ea typeface="Calibri"/>
              </a:rPr>
              <a:t>to</a:t>
            </a:r>
            <a:r>
              <a:rPr lang="en-US" altLang="zh-CN" sz="3200" spc="-15" dirty="0" smtClean="0">
                <a:cs typeface="Calibri"/>
              </a:rPr>
              <a:t> </a:t>
            </a:r>
            <a:r>
              <a:rPr lang="en-US" altLang="zh-CN" sz="3200" dirty="0" smtClean="0">
                <a:ea typeface="Calibri"/>
              </a:rPr>
              <a:t>be</a:t>
            </a:r>
            <a:r>
              <a:rPr lang="en-US" altLang="zh-CN" sz="3200" spc="-15" dirty="0" smtClean="0">
                <a:cs typeface="Calibri"/>
              </a:rPr>
              <a:t> </a:t>
            </a:r>
            <a:r>
              <a:rPr lang="en-US" altLang="zh-CN" sz="3200" dirty="0" smtClean="0">
                <a:ea typeface="Calibri"/>
              </a:rPr>
              <a:t>used</a:t>
            </a:r>
            <a:r>
              <a:rPr lang="en-US" altLang="zh-CN" sz="3200" spc="-15" dirty="0" smtClean="0">
                <a:cs typeface="Calibri"/>
              </a:rPr>
              <a:t> </a:t>
            </a:r>
            <a:r>
              <a:rPr lang="en-US" altLang="zh-CN" sz="3200" dirty="0" smtClean="0">
                <a:ea typeface="Calibri"/>
              </a:rPr>
              <a:t>in</a:t>
            </a:r>
            <a:r>
              <a:rPr lang="en-US" altLang="zh-CN" sz="3200" spc="-15" dirty="0" smtClean="0">
                <a:cs typeface="Calibri"/>
              </a:rPr>
              <a:t> </a:t>
            </a:r>
            <a:r>
              <a:rPr lang="en-US" altLang="zh-CN" sz="3200" dirty="0" smtClean="0">
                <a:ea typeface="Calibri"/>
              </a:rPr>
              <a:t>many</a:t>
            </a:r>
            <a:r>
              <a:rPr lang="en-US" altLang="zh-CN" sz="3200" spc="-15" dirty="0" smtClean="0">
                <a:cs typeface="Calibri"/>
              </a:rPr>
              <a:t> </a:t>
            </a:r>
            <a:r>
              <a:rPr lang="en-US" altLang="zh-CN" sz="3200" dirty="0" smtClean="0">
                <a:ea typeface="Calibri"/>
              </a:rPr>
              <a:t>different</a:t>
            </a:r>
            <a:r>
              <a:rPr lang="en-US" altLang="zh-CN" sz="3200" spc="-15" dirty="0" smtClean="0">
                <a:cs typeface="Calibri"/>
              </a:rPr>
              <a:t> </a:t>
            </a:r>
            <a:r>
              <a:rPr lang="en-US" altLang="zh-CN" sz="3200" dirty="0" smtClean="0">
                <a:ea typeface="Calibri"/>
              </a:rPr>
              <a:t>types</a:t>
            </a:r>
            <a:r>
              <a:rPr lang="en-US" altLang="zh-CN" sz="3200" spc="-15" dirty="0" smtClean="0">
                <a:cs typeface="Calibri"/>
              </a:rPr>
              <a:t> </a:t>
            </a:r>
            <a:r>
              <a:rPr lang="en-US" altLang="zh-CN" sz="3200" dirty="0" smtClean="0">
                <a:ea typeface="Calibri"/>
              </a:rPr>
              <a:t>of</a:t>
            </a:r>
            <a:r>
              <a:rPr lang="en-US" altLang="zh-CN" sz="3200" spc="-15" dirty="0" smtClean="0">
                <a:cs typeface="Calibri"/>
              </a:rPr>
              <a:t> </a:t>
            </a:r>
            <a:r>
              <a:rPr lang="en-US" altLang="zh-CN" sz="3200" dirty="0" smtClean="0">
                <a:ea typeface="Calibri"/>
              </a:rPr>
              <a:t>applications.</a:t>
            </a:r>
            <a:r>
              <a:rPr lang="en-US" altLang="zh-CN" sz="3200" spc="-15" dirty="0" smtClean="0">
                <a:cs typeface="Calibri"/>
              </a:rPr>
              <a:t> </a:t>
            </a:r>
            <a:r>
              <a:rPr lang="en-US" altLang="zh-CN" sz="3200" dirty="0" smtClean="0">
                <a:ea typeface="Calibri"/>
              </a:rPr>
              <a:t>But</a:t>
            </a:r>
            <a:r>
              <a:rPr lang="en-US" altLang="zh-CN" sz="3200" spc="-15" dirty="0" smtClean="0">
                <a:cs typeface="Calibri"/>
              </a:rPr>
              <a:t> </a:t>
            </a:r>
            <a:r>
              <a:rPr lang="en-US" altLang="zh-CN" sz="3200" dirty="0" smtClean="0">
                <a:ea typeface="Calibri"/>
              </a:rPr>
              <a:t>commonly</a:t>
            </a:r>
            <a:r>
              <a:rPr lang="en-US" altLang="zh-CN" sz="3200" spc="-15" dirty="0" smtClean="0">
                <a:cs typeface="Calibri"/>
              </a:rPr>
              <a:t> </a:t>
            </a:r>
            <a:r>
              <a:rPr lang="en-US" altLang="zh-CN" sz="3200" dirty="0" smtClean="0">
                <a:ea typeface="Calibri"/>
              </a:rPr>
              <a:t>it</a:t>
            </a:r>
            <a:r>
              <a:rPr lang="en-US" altLang="zh-CN" sz="3200" spc="-15" dirty="0" smtClean="0">
                <a:cs typeface="Calibri"/>
              </a:rPr>
              <a:t> </a:t>
            </a:r>
            <a:r>
              <a:rPr lang="en-US" altLang="zh-CN" sz="3200" dirty="0" smtClean="0">
                <a:ea typeface="Calibri"/>
              </a:rPr>
              <a:t>is</a:t>
            </a:r>
            <a:r>
              <a:rPr lang="en-US" altLang="zh-CN" sz="3200" spc="-15" dirty="0" smtClean="0">
                <a:cs typeface="Calibri"/>
              </a:rPr>
              <a:t> </a:t>
            </a:r>
            <a:r>
              <a:rPr lang="en-US" altLang="zh-CN" sz="3200" dirty="0" smtClean="0">
                <a:ea typeface="Calibri"/>
              </a:rPr>
              <a:t>used</a:t>
            </a:r>
            <a:r>
              <a:rPr lang="en-US" altLang="zh-CN" sz="3200" spc="-15" dirty="0" smtClean="0">
                <a:cs typeface="Calibri"/>
              </a:rPr>
              <a:t> </a:t>
            </a:r>
            <a:r>
              <a:rPr lang="en-US" altLang="zh-CN" sz="3200" dirty="0" smtClean="0">
                <a:ea typeface="Calibri"/>
              </a:rPr>
              <a:t>in</a:t>
            </a:r>
            <a:r>
              <a:rPr lang="en-US" altLang="zh-CN" sz="3200" spc="-15" dirty="0" smtClean="0">
                <a:cs typeface="Calibri"/>
              </a:rPr>
              <a:t> </a:t>
            </a:r>
            <a:r>
              <a:rPr lang="en-US" altLang="zh-CN" sz="3200" dirty="0" smtClean="0">
                <a:ea typeface="Calibri"/>
              </a:rPr>
              <a:t>three</a:t>
            </a:r>
            <a:r>
              <a:rPr lang="en-US" altLang="zh-CN" sz="3200" spc="-15" dirty="0" smtClean="0">
                <a:cs typeface="Calibri"/>
              </a:rPr>
              <a:t> </a:t>
            </a:r>
            <a:r>
              <a:rPr lang="en-US" altLang="zh-CN" sz="3200" dirty="0" smtClean="0">
                <a:ea typeface="Calibri"/>
              </a:rPr>
              <a:t>main</a:t>
            </a:r>
            <a:r>
              <a:rPr lang="en-US" altLang="zh-CN" sz="3200" spc="-20" dirty="0" smtClean="0">
                <a:cs typeface="Calibri"/>
              </a:rPr>
              <a:t> </a:t>
            </a:r>
            <a:r>
              <a:rPr lang="en-US" altLang="zh-CN" sz="3200" dirty="0" smtClean="0">
                <a:ea typeface="Calibri"/>
              </a:rPr>
              <a:t>fields:</a:t>
            </a:r>
          </a:p>
          <a:p>
            <a:pPr marL="742950" indent="-742950">
              <a:buFont typeface="+mj-lt"/>
              <a:buAutoNum type="arabicPeriod"/>
            </a:pPr>
            <a:r>
              <a:rPr lang="en-US" altLang="zh-CN" sz="4400" spc="-15" dirty="0" smtClean="0">
                <a:solidFill>
                  <a:schemeClr val="accent6">
                    <a:lumMod val="75000"/>
                  </a:schemeClr>
                </a:solidFill>
                <a:ea typeface="Calibri"/>
              </a:rPr>
              <a:t>Windows</a:t>
            </a:r>
            <a:r>
              <a:rPr lang="en-US" altLang="zh-CN" sz="4400" spc="-5" dirty="0" smtClean="0">
                <a:solidFill>
                  <a:schemeClr val="accent6">
                    <a:lumMod val="75000"/>
                  </a:schemeClr>
                </a:solidFill>
                <a:cs typeface="Calibri"/>
              </a:rPr>
              <a:t> </a:t>
            </a:r>
            <a:r>
              <a:rPr lang="en-US" altLang="zh-CN" sz="4400" spc="-10" dirty="0" smtClean="0">
                <a:solidFill>
                  <a:schemeClr val="accent6">
                    <a:lumMod val="75000"/>
                  </a:schemeClr>
                </a:solidFill>
                <a:ea typeface="Calibri"/>
              </a:rPr>
              <a:t>Applications:</a:t>
            </a:r>
          </a:p>
          <a:p>
            <a:pPr marL="457200" lvl="1" hangingPunct="0">
              <a:lnSpc>
                <a:spcPct val="95416"/>
              </a:lnSpc>
            </a:pPr>
            <a:r>
              <a:rPr lang="en-US" dirty="0" smtClean="0"/>
              <a:t> </a:t>
            </a:r>
            <a:r>
              <a:rPr lang="en-US" altLang="zh-CN" sz="3200" dirty="0" smtClean="0">
                <a:ea typeface="Calibri"/>
              </a:rPr>
              <a:t>Microsoft developed the C# programming language for windows applications in first place, and that made it very popular amongst developers building programs for the windows operating system and features such as the garbage collection make it easier to use and deal with.</a:t>
            </a:r>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a:t>
            </a:r>
            <a:r>
              <a:rPr lang="en-US" dirty="0" smtClean="0"/>
              <a:t>two</a:t>
            </a:r>
            <a:endParaRPr lang="en-US" dirty="0"/>
          </a:p>
        </p:txBody>
      </p:sp>
    </p:spTree>
    <p:extLst>
      <p:ext uri="{BB962C8B-B14F-4D97-AF65-F5344CB8AC3E}">
        <p14:creationId xmlns:p14="http://schemas.microsoft.com/office/powerpoint/2010/main" val="3045477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6000" r="-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0"/>
            <a:ext cx="12192000" cy="6104009"/>
          </a:xfrm>
          <a:blipFill>
            <a:blip r:embed="rId3">
              <a:alphaModFix amt="15000"/>
            </a:blip>
            <a:tile tx="0" ty="0" sx="100000" sy="100000" flip="none" algn="tl"/>
          </a:blipFill>
        </p:spPr>
        <p:txBody>
          <a:bodyPr>
            <a:normAutofit/>
          </a:bodyPr>
          <a:lstStyle/>
          <a:p>
            <a:pPr algn="ctr">
              <a:buFont typeface="Wingdings" panose="05000000000000000000" pitchFamily="2" charset="2"/>
              <a:buChar char="v"/>
            </a:pPr>
            <a:r>
              <a:rPr lang="en-US" altLang="zh-CN" sz="4000" dirty="0" smtClean="0">
                <a:ea typeface="Calibri"/>
              </a:rPr>
              <a:t>Where</a:t>
            </a:r>
            <a:r>
              <a:rPr lang="en-US" altLang="zh-CN" sz="4000" spc="-75" dirty="0" smtClean="0">
                <a:cs typeface="Calibri"/>
              </a:rPr>
              <a:t> </a:t>
            </a:r>
            <a:r>
              <a:rPr lang="en-US" altLang="zh-CN" sz="4000" dirty="0" smtClean="0">
                <a:ea typeface="Calibri"/>
              </a:rPr>
              <a:t>is</a:t>
            </a:r>
            <a:r>
              <a:rPr lang="en-US" altLang="zh-CN" sz="4000" spc="-75" dirty="0" smtClean="0">
                <a:cs typeface="Calibri"/>
              </a:rPr>
              <a:t> </a:t>
            </a:r>
            <a:r>
              <a:rPr lang="en-US" altLang="zh-CN" sz="4000" dirty="0" smtClean="0">
                <a:ea typeface="Calibri"/>
              </a:rPr>
              <a:t>this</a:t>
            </a:r>
            <a:r>
              <a:rPr lang="en-US" altLang="zh-CN" sz="4000" spc="-75" dirty="0" smtClean="0">
                <a:cs typeface="Calibri"/>
              </a:rPr>
              <a:t> </a:t>
            </a:r>
            <a:r>
              <a:rPr lang="en-US" altLang="zh-CN" sz="4000" dirty="0" smtClean="0">
                <a:ea typeface="Calibri"/>
              </a:rPr>
              <a:t>programming</a:t>
            </a:r>
            <a:r>
              <a:rPr lang="en-US" altLang="zh-CN" sz="4000" spc="-75" dirty="0" smtClean="0">
                <a:cs typeface="Calibri"/>
              </a:rPr>
              <a:t> </a:t>
            </a:r>
            <a:r>
              <a:rPr lang="en-US" altLang="zh-CN" sz="4000" dirty="0" smtClean="0">
                <a:ea typeface="Calibri"/>
              </a:rPr>
              <a:t>language</a:t>
            </a:r>
            <a:r>
              <a:rPr lang="en-US" altLang="zh-CN" sz="4000" spc="-75" dirty="0" smtClean="0">
                <a:cs typeface="Calibri"/>
              </a:rPr>
              <a:t> </a:t>
            </a:r>
            <a:r>
              <a:rPr lang="en-US" altLang="zh-CN" sz="4000" dirty="0" smtClean="0">
                <a:ea typeface="Calibri"/>
              </a:rPr>
              <a:t>used</a:t>
            </a:r>
            <a:endParaRPr lang="en-US" altLang="zh-CN" sz="4000" b="1" dirty="0" smtClean="0">
              <a:ea typeface="Calibri"/>
            </a:endParaRPr>
          </a:p>
          <a:p>
            <a:pPr marL="0" hangingPunct="0">
              <a:lnSpc>
                <a:spcPct val="95416"/>
              </a:lnSpc>
            </a:pPr>
            <a:r>
              <a:rPr lang="en-US" altLang="zh-CN" sz="3200" dirty="0" smtClean="0">
                <a:ea typeface="Calibri"/>
              </a:rPr>
              <a:t>Along</a:t>
            </a:r>
            <a:r>
              <a:rPr lang="en-US" altLang="zh-CN" sz="3200" spc="-15" dirty="0" smtClean="0">
                <a:cs typeface="Calibri"/>
              </a:rPr>
              <a:t> </a:t>
            </a:r>
            <a:r>
              <a:rPr lang="en-US" altLang="zh-CN" sz="3200" dirty="0" smtClean="0">
                <a:ea typeface="Calibri"/>
              </a:rPr>
              <a:t>with</a:t>
            </a:r>
            <a:r>
              <a:rPr lang="en-US" altLang="zh-CN" sz="3200" spc="-15" dirty="0" smtClean="0">
                <a:cs typeface="Calibri"/>
              </a:rPr>
              <a:t> </a:t>
            </a:r>
            <a:r>
              <a:rPr lang="en-US" altLang="zh-CN" sz="3200" dirty="0" smtClean="0">
                <a:ea typeface="Calibri"/>
              </a:rPr>
              <a:t>excellent</a:t>
            </a:r>
            <a:r>
              <a:rPr lang="en-US" altLang="zh-CN" sz="3200" spc="-20" dirty="0" smtClean="0">
                <a:cs typeface="Calibri"/>
              </a:rPr>
              <a:t> </a:t>
            </a:r>
            <a:r>
              <a:rPr lang="en-US" altLang="zh-CN" sz="3200" dirty="0" smtClean="0">
                <a:ea typeface="Calibri"/>
              </a:rPr>
              <a:t>online</a:t>
            </a:r>
            <a:r>
              <a:rPr lang="en-US" altLang="zh-CN" sz="3200" spc="-15" dirty="0" smtClean="0">
                <a:cs typeface="Calibri"/>
              </a:rPr>
              <a:t> </a:t>
            </a:r>
            <a:r>
              <a:rPr lang="en-US" altLang="zh-CN" sz="3200" dirty="0" smtClean="0">
                <a:ea typeface="Calibri"/>
              </a:rPr>
              <a:t>documentation</a:t>
            </a:r>
            <a:r>
              <a:rPr lang="en-US" altLang="zh-CN" sz="3200" spc="-20" dirty="0" smtClean="0">
                <a:cs typeface="Calibri"/>
              </a:rPr>
              <a:t> </a:t>
            </a:r>
            <a:r>
              <a:rPr lang="en-US" altLang="zh-CN" sz="3200" dirty="0" smtClean="0">
                <a:ea typeface="Calibri"/>
              </a:rPr>
              <a:t>and</a:t>
            </a:r>
            <a:r>
              <a:rPr lang="en-US" altLang="zh-CN" sz="3200" spc="-15" dirty="0" smtClean="0">
                <a:cs typeface="Calibri"/>
              </a:rPr>
              <a:t> </a:t>
            </a:r>
            <a:r>
              <a:rPr lang="en-US" altLang="zh-CN" sz="3200" dirty="0" smtClean="0">
                <a:ea typeface="Calibri"/>
              </a:rPr>
              <a:t>community</a:t>
            </a:r>
            <a:r>
              <a:rPr lang="en-US" altLang="zh-CN" sz="3200" spc="-15" dirty="0" smtClean="0">
                <a:cs typeface="Calibri"/>
              </a:rPr>
              <a:t> </a:t>
            </a:r>
            <a:r>
              <a:rPr lang="en-US" altLang="zh-CN" sz="3200" dirty="0" smtClean="0">
                <a:ea typeface="Calibri"/>
              </a:rPr>
              <a:t>support</a:t>
            </a:r>
            <a:r>
              <a:rPr lang="en-US" altLang="zh-CN" sz="3200" spc="-20" dirty="0" smtClean="0">
                <a:cs typeface="Calibri"/>
              </a:rPr>
              <a:t> </a:t>
            </a:r>
            <a:r>
              <a:rPr lang="en-US" altLang="zh-CN" sz="3200" dirty="0" smtClean="0">
                <a:ea typeface="Calibri"/>
              </a:rPr>
              <a:t>that</a:t>
            </a:r>
            <a:r>
              <a:rPr lang="en-US" altLang="zh-CN" sz="3200" spc="-15" dirty="0" smtClean="0">
                <a:cs typeface="Calibri"/>
              </a:rPr>
              <a:t> </a:t>
            </a:r>
            <a:r>
              <a:rPr lang="en-US" altLang="zh-CN" sz="3200" dirty="0" smtClean="0">
                <a:ea typeface="Calibri"/>
              </a:rPr>
              <a:t>makes</a:t>
            </a:r>
            <a:r>
              <a:rPr lang="en-US" altLang="zh-CN" sz="3200" spc="-20" dirty="0" smtClean="0">
                <a:cs typeface="Calibri"/>
              </a:rPr>
              <a:t> </a:t>
            </a:r>
            <a:r>
              <a:rPr lang="en-US" altLang="zh-CN" sz="3200" dirty="0" smtClean="0">
                <a:ea typeface="Calibri"/>
              </a:rPr>
              <a:t>the</a:t>
            </a:r>
            <a:r>
              <a:rPr lang="en-US" altLang="zh-CN" sz="3200" spc="-15" dirty="0" smtClean="0">
                <a:cs typeface="Calibri"/>
              </a:rPr>
              <a:t> </a:t>
            </a:r>
            <a:r>
              <a:rPr lang="en-US" altLang="zh-CN" sz="3200" dirty="0" smtClean="0">
                <a:ea typeface="Calibri"/>
              </a:rPr>
              <a:t>use</a:t>
            </a:r>
            <a:r>
              <a:rPr lang="en-US" altLang="zh-CN" sz="3200" spc="-15" dirty="0" smtClean="0">
                <a:cs typeface="Calibri"/>
              </a:rPr>
              <a:t> </a:t>
            </a:r>
            <a:r>
              <a:rPr lang="en-US" altLang="zh-CN" sz="3200" dirty="0" smtClean="0">
                <a:ea typeface="Calibri"/>
              </a:rPr>
              <a:t>of</a:t>
            </a:r>
            <a:r>
              <a:rPr lang="en-US" altLang="zh-CN" sz="3200" spc="-20" dirty="0" smtClean="0">
                <a:cs typeface="Calibri"/>
              </a:rPr>
              <a:t> </a:t>
            </a:r>
            <a:r>
              <a:rPr lang="en-US" altLang="zh-CN" sz="3200" dirty="0" smtClean="0">
                <a:ea typeface="Calibri"/>
              </a:rPr>
              <a:t>C#</a:t>
            </a:r>
            <a:r>
              <a:rPr lang="en-US" altLang="zh-CN" sz="3200" spc="-15" dirty="0" smtClean="0">
                <a:cs typeface="Calibri"/>
              </a:rPr>
              <a:t> </a:t>
            </a:r>
            <a:r>
              <a:rPr lang="en-US" altLang="zh-CN" sz="3200" dirty="0" smtClean="0">
                <a:ea typeface="Calibri"/>
              </a:rPr>
              <a:t>a</a:t>
            </a:r>
            <a:r>
              <a:rPr lang="en-US" altLang="zh-CN" sz="3200" spc="-25" dirty="0" smtClean="0">
                <a:cs typeface="Calibri"/>
              </a:rPr>
              <a:t> </a:t>
            </a:r>
            <a:r>
              <a:rPr lang="en-US" altLang="zh-CN" sz="3200" dirty="0" smtClean="0">
                <a:ea typeface="Calibri"/>
              </a:rPr>
              <a:t>no</a:t>
            </a:r>
            <a:r>
              <a:rPr lang="en-US" altLang="zh-CN" sz="3200" dirty="0" smtClean="0">
                <a:cs typeface="Calibri"/>
              </a:rPr>
              <a:t> </a:t>
            </a:r>
            <a:r>
              <a:rPr lang="en-US" altLang="zh-CN" sz="3200" dirty="0" smtClean="0">
                <a:ea typeface="Calibri"/>
              </a:rPr>
              <a:t>brainier</a:t>
            </a:r>
            <a:r>
              <a:rPr lang="en-US" altLang="zh-CN" sz="3200" spc="-20" dirty="0" smtClean="0">
                <a:cs typeface="Calibri"/>
              </a:rPr>
              <a:t> </a:t>
            </a:r>
            <a:r>
              <a:rPr lang="en-US" altLang="zh-CN" sz="3200" dirty="0" smtClean="0">
                <a:ea typeface="Calibri"/>
              </a:rPr>
              <a:t>to</a:t>
            </a:r>
            <a:r>
              <a:rPr lang="en-US" altLang="zh-CN" sz="3200" spc="-20" dirty="0" smtClean="0">
                <a:cs typeface="Calibri"/>
              </a:rPr>
              <a:t> </a:t>
            </a:r>
            <a:r>
              <a:rPr lang="en-US" altLang="zh-CN" sz="3200" dirty="0" smtClean="0">
                <a:ea typeface="Calibri"/>
              </a:rPr>
              <a:t>any</a:t>
            </a:r>
            <a:r>
              <a:rPr lang="en-US" altLang="zh-CN" sz="3200" spc="-20" dirty="0" smtClean="0">
                <a:cs typeface="Calibri"/>
              </a:rPr>
              <a:t> </a:t>
            </a:r>
            <a:r>
              <a:rPr lang="en-US" altLang="zh-CN" sz="3200" dirty="0" smtClean="0">
                <a:ea typeface="Calibri"/>
              </a:rPr>
              <a:t>developer</a:t>
            </a:r>
            <a:r>
              <a:rPr lang="en-US" altLang="zh-CN" sz="3200" spc="-20" dirty="0" smtClean="0">
                <a:cs typeface="Calibri"/>
              </a:rPr>
              <a:t> </a:t>
            </a:r>
            <a:r>
              <a:rPr lang="en-US" altLang="zh-CN" sz="3200" dirty="0" smtClean="0">
                <a:ea typeface="Calibri"/>
              </a:rPr>
              <a:t>looking</a:t>
            </a:r>
            <a:r>
              <a:rPr lang="en-US" altLang="zh-CN" sz="3200" spc="-20" dirty="0" smtClean="0">
                <a:cs typeface="Calibri"/>
              </a:rPr>
              <a:t> </a:t>
            </a:r>
            <a:r>
              <a:rPr lang="en-US" altLang="zh-CN" sz="3200" dirty="0" smtClean="0">
                <a:ea typeface="Calibri"/>
              </a:rPr>
              <a:t>to</a:t>
            </a:r>
            <a:r>
              <a:rPr lang="en-US" altLang="zh-CN" sz="3200" spc="-20" dirty="0" smtClean="0">
                <a:cs typeface="Calibri"/>
              </a:rPr>
              <a:t> </a:t>
            </a:r>
            <a:r>
              <a:rPr lang="en-US" altLang="zh-CN" sz="3200" dirty="0" smtClean="0">
                <a:ea typeface="Calibri"/>
              </a:rPr>
              <a:t>develop</a:t>
            </a:r>
            <a:r>
              <a:rPr lang="en-US" altLang="zh-CN" sz="3200" spc="-20" dirty="0" smtClean="0">
                <a:cs typeface="Calibri"/>
              </a:rPr>
              <a:t> </a:t>
            </a:r>
            <a:r>
              <a:rPr lang="en-US" altLang="zh-CN" sz="3200" dirty="0" smtClean="0">
                <a:ea typeface="Calibri"/>
              </a:rPr>
              <a:t>for</a:t>
            </a:r>
            <a:r>
              <a:rPr lang="en-US" altLang="zh-CN" sz="3200" spc="-20" dirty="0" smtClean="0">
                <a:cs typeface="Calibri"/>
              </a:rPr>
              <a:t> </a:t>
            </a:r>
            <a:r>
              <a:rPr lang="en-US" altLang="zh-CN" sz="3200" dirty="0" smtClean="0">
                <a:ea typeface="Calibri"/>
              </a:rPr>
              <a:t>windows.</a:t>
            </a:r>
            <a:r>
              <a:rPr lang="en-US" altLang="zh-CN" sz="3200" spc="-20" dirty="0" smtClean="0">
                <a:cs typeface="Calibri"/>
              </a:rPr>
              <a:t> </a:t>
            </a:r>
            <a:r>
              <a:rPr lang="en-US" altLang="zh-CN" sz="3200" dirty="0" smtClean="0">
                <a:ea typeface="Calibri"/>
              </a:rPr>
              <a:t>Some</a:t>
            </a:r>
            <a:r>
              <a:rPr lang="en-US" altLang="zh-CN" sz="3200" spc="-20" dirty="0" smtClean="0">
                <a:cs typeface="Calibri"/>
              </a:rPr>
              <a:t> </a:t>
            </a:r>
            <a:r>
              <a:rPr lang="en-US" altLang="zh-CN" sz="3200" dirty="0" smtClean="0">
                <a:ea typeface="Calibri"/>
              </a:rPr>
              <a:t>notable</a:t>
            </a:r>
            <a:r>
              <a:rPr lang="en-US" altLang="zh-CN" sz="3200" spc="-20" dirty="0" smtClean="0">
                <a:cs typeface="Calibri"/>
              </a:rPr>
              <a:t> </a:t>
            </a:r>
            <a:r>
              <a:rPr lang="en-US" altLang="zh-CN" sz="3200" dirty="0" smtClean="0">
                <a:ea typeface="Calibri"/>
              </a:rPr>
              <a:t>application</a:t>
            </a:r>
            <a:r>
              <a:rPr lang="en-US" altLang="zh-CN" sz="3200" spc="-25" dirty="0" smtClean="0">
                <a:cs typeface="Calibri"/>
              </a:rPr>
              <a:t> </a:t>
            </a:r>
            <a:r>
              <a:rPr lang="en-US" altLang="zh-CN" sz="3200" dirty="0" smtClean="0">
                <a:ea typeface="Calibri"/>
              </a:rPr>
              <a:t>developed</a:t>
            </a:r>
            <a:r>
              <a:rPr lang="en-US" altLang="zh-CN" sz="3200" dirty="0" smtClean="0">
                <a:cs typeface="Calibri"/>
              </a:rPr>
              <a:t> </a:t>
            </a:r>
            <a:r>
              <a:rPr lang="en-US" sz="3200" dirty="0" smtClean="0"/>
              <a:t/>
            </a:r>
            <a:br>
              <a:rPr lang="en-US" sz="3200" dirty="0" smtClean="0"/>
            </a:br>
            <a:r>
              <a:rPr lang="en-US" altLang="zh-CN" sz="3200" dirty="0" smtClean="0">
                <a:ea typeface="Calibri"/>
              </a:rPr>
              <a:t>with</a:t>
            </a:r>
            <a:r>
              <a:rPr lang="en-US" altLang="zh-CN" sz="3200" spc="-5" dirty="0" smtClean="0">
                <a:cs typeface="Calibri"/>
              </a:rPr>
              <a:t> </a:t>
            </a:r>
            <a:r>
              <a:rPr lang="en-US" altLang="zh-CN" sz="3200" spc="-5" dirty="0" smtClean="0">
                <a:ea typeface="Calibri"/>
              </a:rPr>
              <a:t>C#:</a:t>
            </a:r>
          </a:p>
          <a:p>
            <a:pPr marL="0" hangingPunct="0">
              <a:lnSpc>
                <a:spcPct val="95416"/>
              </a:lnSpc>
            </a:pPr>
            <a:endParaRPr lang="en-US" altLang="zh-CN" dirty="0" smtClean="0">
              <a:ea typeface="Calibri"/>
            </a:endParaRPr>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a:t>
            </a:r>
            <a:r>
              <a:rPr lang="en-US" dirty="0" smtClean="0"/>
              <a:t>two</a:t>
            </a:r>
            <a:endParaRPr lang="en-US" dirty="0"/>
          </a:p>
        </p:txBody>
      </p:sp>
      <p:pic>
        <p:nvPicPr>
          <p:cNvPr id="2" name="Picture 1"/>
          <p:cNvPicPr>
            <a:picLocks noChangeAspect="1"/>
          </p:cNvPicPr>
          <p:nvPr/>
        </p:nvPicPr>
        <p:blipFill>
          <a:blip r:embed="rId4"/>
          <a:stretch>
            <a:fillRect/>
          </a:stretch>
        </p:blipFill>
        <p:spPr>
          <a:xfrm>
            <a:off x="1980392" y="3155674"/>
            <a:ext cx="8231215" cy="3702325"/>
          </a:xfrm>
          <a:prstGeom prst="rect">
            <a:avLst/>
          </a:prstGeom>
        </p:spPr>
      </p:pic>
    </p:spTree>
    <p:extLst>
      <p:ext uri="{BB962C8B-B14F-4D97-AF65-F5344CB8AC3E}">
        <p14:creationId xmlns:p14="http://schemas.microsoft.com/office/powerpoint/2010/main" val="1460485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6000" r="-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3990"/>
            <a:ext cx="12192000" cy="6104009"/>
          </a:xfrm>
        </p:spPr>
        <p:txBody>
          <a:bodyPr>
            <a:normAutofit/>
          </a:bodyPr>
          <a:lstStyle/>
          <a:p>
            <a:pPr algn="ctr">
              <a:buFont typeface="Wingdings" panose="05000000000000000000" pitchFamily="2" charset="2"/>
              <a:buChar char="v"/>
            </a:pPr>
            <a:r>
              <a:rPr lang="en-US" altLang="zh-CN" sz="4000" dirty="0" smtClean="0">
                <a:ea typeface="Calibri"/>
              </a:rPr>
              <a:t>Where</a:t>
            </a:r>
            <a:r>
              <a:rPr lang="en-US" altLang="zh-CN" sz="4000" spc="-75" dirty="0" smtClean="0">
                <a:cs typeface="Calibri"/>
              </a:rPr>
              <a:t> </a:t>
            </a:r>
            <a:r>
              <a:rPr lang="en-US" altLang="zh-CN" sz="4000" dirty="0" smtClean="0">
                <a:ea typeface="Calibri"/>
              </a:rPr>
              <a:t>is</a:t>
            </a:r>
            <a:r>
              <a:rPr lang="en-US" altLang="zh-CN" sz="4000" spc="-75" dirty="0" smtClean="0">
                <a:cs typeface="Calibri"/>
              </a:rPr>
              <a:t> </a:t>
            </a:r>
            <a:r>
              <a:rPr lang="en-US" altLang="zh-CN" sz="4000" dirty="0" smtClean="0">
                <a:ea typeface="Calibri"/>
              </a:rPr>
              <a:t>this</a:t>
            </a:r>
            <a:r>
              <a:rPr lang="en-US" altLang="zh-CN" sz="4000" spc="-75" dirty="0" smtClean="0">
                <a:cs typeface="Calibri"/>
              </a:rPr>
              <a:t> </a:t>
            </a:r>
            <a:r>
              <a:rPr lang="en-US" altLang="zh-CN" sz="4000" dirty="0" smtClean="0">
                <a:ea typeface="Calibri"/>
              </a:rPr>
              <a:t>programming</a:t>
            </a:r>
            <a:r>
              <a:rPr lang="en-US" altLang="zh-CN" sz="4000" spc="-75" dirty="0" smtClean="0">
                <a:cs typeface="Calibri"/>
              </a:rPr>
              <a:t> </a:t>
            </a:r>
            <a:r>
              <a:rPr lang="en-US" altLang="zh-CN" sz="4000" dirty="0" smtClean="0">
                <a:ea typeface="Calibri"/>
              </a:rPr>
              <a:t>language</a:t>
            </a:r>
            <a:r>
              <a:rPr lang="en-US" altLang="zh-CN" sz="4000" spc="-75" dirty="0" smtClean="0">
                <a:cs typeface="Calibri"/>
              </a:rPr>
              <a:t> </a:t>
            </a:r>
            <a:r>
              <a:rPr lang="en-US" altLang="zh-CN" sz="4000" dirty="0" smtClean="0">
                <a:ea typeface="Calibri"/>
              </a:rPr>
              <a:t>used</a:t>
            </a:r>
            <a:endParaRPr lang="en-US" altLang="zh-CN" sz="4000" b="1" dirty="0" smtClean="0">
              <a:ea typeface="Calibri"/>
            </a:endParaRPr>
          </a:p>
          <a:p>
            <a:pPr marL="514350" indent="-514350" hangingPunct="0">
              <a:lnSpc>
                <a:spcPct val="95416"/>
              </a:lnSpc>
              <a:buFont typeface="+mj-lt"/>
              <a:buAutoNum type="arabicPeriod" startAt="2"/>
            </a:pPr>
            <a:r>
              <a:rPr lang="en-US" altLang="zh-CN" sz="4000" spc="-15" dirty="0" smtClean="0">
                <a:solidFill>
                  <a:schemeClr val="accent6">
                    <a:lumMod val="75000"/>
                  </a:schemeClr>
                </a:solidFill>
                <a:ea typeface="Calibri"/>
              </a:rPr>
              <a:t>Web Application Development:</a:t>
            </a:r>
          </a:p>
          <a:p>
            <a:pPr hangingPunct="0">
              <a:lnSpc>
                <a:spcPct val="95416"/>
              </a:lnSpc>
            </a:pPr>
            <a:r>
              <a:rPr lang="en-US" altLang="zh-CN" sz="3200" dirty="0">
                <a:ea typeface="Calibri"/>
              </a:rPr>
              <a:t>C#</a:t>
            </a:r>
            <a:r>
              <a:rPr lang="en-US" altLang="zh-CN" sz="3200" spc="-20" dirty="0">
                <a:cs typeface="Calibri"/>
              </a:rPr>
              <a:t> </a:t>
            </a:r>
            <a:r>
              <a:rPr lang="en-US" altLang="zh-CN" sz="3200" dirty="0">
                <a:ea typeface="Calibri"/>
              </a:rPr>
              <a:t>can</a:t>
            </a:r>
            <a:r>
              <a:rPr lang="en-US" altLang="zh-CN" sz="3200" spc="-20" dirty="0">
                <a:cs typeface="Calibri"/>
              </a:rPr>
              <a:t> </a:t>
            </a:r>
            <a:r>
              <a:rPr lang="en-US" altLang="zh-CN" sz="3200" dirty="0">
                <a:ea typeface="Calibri"/>
              </a:rPr>
              <a:t>be</a:t>
            </a:r>
            <a:r>
              <a:rPr lang="en-US" altLang="zh-CN" sz="3200" spc="-25" dirty="0">
                <a:cs typeface="Calibri"/>
              </a:rPr>
              <a:t> </a:t>
            </a:r>
            <a:r>
              <a:rPr lang="en-US" altLang="zh-CN" sz="3200" dirty="0">
                <a:ea typeface="Calibri"/>
              </a:rPr>
              <a:t>used</a:t>
            </a:r>
            <a:r>
              <a:rPr lang="en-US" altLang="zh-CN" sz="3200" spc="-20" dirty="0">
                <a:cs typeface="Calibri"/>
              </a:rPr>
              <a:t> </a:t>
            </a:r>
            <a:r>
              <a:rPr lang="en-US" altLang="zh-CN" sz="3200" dirty="0">
                <a:ea typeface="Calibri"/>
              </a:rPr>
              <a:t>to</a:t>
            </a:r>
            <a:r>
              <a:rPr lang="en-US" altLang="zh-CN" sz="3200" spc="-25" dirty="0">
                <a:cs typeface="Calibri"/>
              </a:rPr>
              <a:t> </a:t>
            </a:r>
            <a:r>
              <a:rPr lang="en-US" altLang="zh-CN" sz="3200" dirty="0">
                <a:ea typeface="Calibri"/>
              </a:rPr>
              <a:t>build</a:t>
            </a:r>
            <a:r>
              <a:rPr lang="en-US" altLang="zh-CN" sz="3200" spc="-20" dirty="0">
                <a:cs typeface="Calibri"/>
              </a:rPr>
              <a:t> </a:t>
            </a:r>
            <a:r>
              <a:rPr lang="en-US" altLang="zh-CN" sz="3200" dirty="0">
                <a:ea typeface="Calibri"/>
              </a:rPr>
              <a:t>fast,</a:t>
            </a:r>
            <a:r>
              <a:rPr lang="en-US" altLang="zh-CN" sz="3200" spc="-25" dirty="0">
                <a:cs typeface="Calibri"/>
              </a:rPr>
              <a:t> </a:t>
            </a:r>
            <a:r>
              <a:rPr lang="en-US" altLang="zh-CN" sz="3200" dirty="0">
                <a:ea typeface="Calibri"/>
              </a:rPr>
              <a:t>sophisticated</a:t>
            </a:r>
            <a:r>
              <a:rPr lang="en-US" altLang="zh-CN" sz="3200" spc="-20" dirty="0">
                <a:cs typeface="Calibri"/>
              </a:rPr>
              <a:t> </a:t>
            </a:r>
            <a:r>
              <a:rPr lang="en-US" altLang="zh-CN" sz="3200" dirty="0">
                <a:ea typeface="Calibri"/>
              </a:rPr>
              <a:t>and</a:t>
            </a:r>
            <a:r>
              <a:rPr lang="en-US" altLang="zh-CN" sz="3200" spc="-20" dirty="0">
                <a:cs typeface="Calibri"/>
              </a:rPr>
              <a:t> </a:t>
            </a:r>
            <a:r>
              <a:rPr lang="en-US" altLang="zh-CN" sz="3200" dirty="0">
                <a:ea typeface="Calibri"/>
              </a:rPr>
              <a:t>complex</a:t>
            </a:r>
            <a:r>
              <a:rPr lang="en-US" altLang="zh-CN" sz="3200" spc="-25" dirty="0">
                <a:cs typeface="Calibri"/>
              </a:rPr>
              <a:t> </a:t>
            </a:r>
            <a:r>
              <a:rPr lang="en-US" altLang="zh-CN" sz="3200" dirty="0">
                <a:ea typeface="Calibri"/>
              </a:rPr>
              <a:t>web</a:t>
            </a:r>
            <a:r>
              <a:rPr lang="en-US" altLang="zh-CN" sz="3200" spc="-20" dirty="0">
                <a:cs typeface="Calibri"/>
              </a:rPr>
              <a:t> </a:t>
            </a:r>
            <a:r>
              <a:rPr lang="en-US" altLang="zh-CN" sz="3200" dirty="0">
                <a:ea typeface="Calibri"/>
              </a:rPr>
              <a:t>applications</a:t>
            </a:r>
            <a:r>
              <a:rPr lang="en-US" altLang="zh-CN" sz="3200" spc="-25" dirty="0">
                <a:cs typeface="Calibri"/>
              </a:rPr>
              <a:t> </a:t>
            </a:r>
            <a:r>
              <a:rPr lang="en-US" altLang="zh-CN" sz="3200" dirty="0">
                <a:ea typeface="Calibri"/>
              </a:rPr>
              <a:t>using</a:t>
            </a:r>
            <a:r>
              <a:rPr lang="en-US" altLang="zh-CN" sz="3200" spc="-20" dirty="0">
                <a:cs typeface="Calibri"/>
              </a:rPr>
              <a:t> </a:t>
            </a:r>
            <a:r>
              <a:rPr lang="en-US" altLang="zh-CN" sz="3200" dirty="0">
                <a:ea typeface="Calibri"/>
              </a:rPr>
              <a:t>the</a:t>
            </a:r>
            <a:r>
              <a:rPr lang="en-US" altLang="zh-CN" sz="3200" spc="-25" dirty="0">
                <a:cs typeface="Calibri"/>
              </a:rPr>
              <a:t> </a:t>
            </a:r>
            <a:r>
              <a:rPr lang="en-US" altLang="zh-CN" sz="3200" dirty="0">
                <a:ea typeface="Calibri"/>
              </a:rPr>
              <a:t>.NET</a:t>
            </a:r>
            <a:r>
              <a:rPr lang="en-US" altLang="zh-CN" sz="3200" spc="-25" dirty="0">
                <a:cs typeface="Calibri"/>
              </a:rPr>
              <a:t> </a:t>
            </a:r>
            <a:r>
              <a:rPr lang="en-US" altLang="zh-CN" sz="3200" dirty="0">
                <a:ea typeface="Calibri"/>
              </a:rPr>
              <a:t>platform</a:t>
            </a:r>
            <a:r>
              <a:rPr lang="en-US" altLang="zh-CN" sz="3200" dirty="0">
                <a:cs typeface="Calibri"/>
              </a:rPr>
              <a:t> </a:t>
            </a:r>
            <a:r>
              <a:rPr lang="en-US" altLang="zh-CN" sz="3200" dirty="0">
                <a:ea typeface="Calibri"/>
              </a:rPr>
              <a:t>and</a:t>
            </a:r>
            <a:r>
              <a:rPr lang="en-US" altLang="zh-CN" sz="3200" spc="-10" dirty="0">
                <a:cs typeface="Calibri"/>
              </a:rPr>
              <a:t> </a:t>
            </a:r>
            <a:r>
              <a:rPr lang="en-US" altLang="zh-CN" sz="3200" dirty="0">
                <a:ea typeface="Calibri"/>
              </a:rPr>
              <a:t>ASP</a:t>
            </a:r>
            <a:r>
              <a:rPr lang="en-US" altLang="zh-CN" sz="3200" spc="-15" dirty="0">
                <a:cs typeface="Calibri"/>
              </a:rPr>
              <a:t> </a:t>
            </a:r>
            <a:r>
              <a:rPr lang="en-US" altLang="zh-CN" sz="3200" dirty="0">
                <a:ea typeface="Calibri"/>
              </a:rPr>
              <a:t>among</a:t>
            </a:r>
            <a:r>
              <a:rPr lang="en-US" altLang="zh-CN" sz="3200" spc="-10" dirty="0">
                <a:cs typeface="Calibri"/>
              </a:rPr>
              <a:t> </a:t>
            </a:r>
            <a:r>
              <a:rPr lang="en-US" altLang="zh-CN" sz="3200" dirty="0">
                <a:ea typeface="Calibri"/>
              </a:rPr>
              <a:t>many</a:t>
            </a:r>
            <a:r>
              <a:rPr lang="en-US" altLang="zh-CN" sz="3200" spc="-15" dirty="0">
                <a:cs typeface="Calibri"/>
              </a:rPr>
              <a:t> </a:t>
            </a:r>
            <a:r>
              <a:rPr lang="en-US" altLang="zh-CN" sz="3200" dirty="0">
                <a:ea typeface="Calibri"/>
              </a:rPr>
              <a:t>others.</a:t>
            </a:r>
            <a:r>
              <a:rPr lang="en-US" altLang="zh-CN" sz="3200" spc="-10" dirty="0">
                <a:cs typeface="Calibri"/>
              </a:rPr>
              <a:t> </a:t>
            </a:r>
            <a:r>
              <a:rPr lang="en-US" altLang="zh-CN" sz="3200" dirty="0">
                <a:ea typeface="Calibri"/>
              </a:rPr>
              <a:t>Some</a:t>
            </a:r>
            <a:r>
              <a:rPr lang="en-US" altLang="zh-CN" sz="3200" spc="-15" dirty="0">
                <a:cs typeface="Calibri"/>
              </a:rPr>
              <a:t> </a:t>
            </a:r>
            <a:r>
              <a:rPr lang="en-US" altLang="zh-CN" sz="3200" dirty="0">
                <a:ea typeface="Calibri"/>
              </a:rPr>
              <a:t>notable</a:t>
            </a:r>
            <a:r>
              <a:rPr lang="en-US" altLang="zh-CN" sz="3200" spc="-10" dirty="0">
                <a:cs typeface="Calibri"/>
              </a:rPr>
              <a:t> </a:t>
            </a:r>
            <a:r>
              <a:rPr lang="en-US" altLang="zh-CN" sz="3200" dirty="0">
                <a:ea typeface="Calibri"/>
              </a:rPr>
              <a:t>websites</a:t>
            </a:r>
            <a:r>
              <a:rPr lang="en-US" altLang="zh-CN" sz="3200" spc="-15" dirty="0">
                <a:cs typeface="Calibri"/>
              </a:rPr>
              <a:t> </a:t>
            </a:r>
            <a:r>
              <a:rPr lang="en-US" altLang="zh-CN" sz="3200" dirty="0">
                <a:ea typeface="Calibri"/>
              </a:rPr>
              <a:t>build</a:t>
            </a:r>
            <a:r>
              <a:rPr lang="en-US" altLang="zh-CN" sz="3200" spc="-10" dirty="0">
                <a:cs typeface="Calibri"/>
              </a:rPr>
              <a:t> </a:t>
            </a:r>
            <a:r>
              <a:rPr lang="en-US" altLang="zh-CN" sz="3200" dirty="0">
                <a:ea typeface="Calibri"/>
              </a:rPr>
              <a:t>using</a:t>
            </a:r>
            <a:r>
              <a:rPr lang="en-US" altLang="zh-CN" sz="3200" spc="-20" dirty="0">
                <a:cs typeface="Calibri"/>
              </a:rPr>
              <a:t> </a:t>
            </a:r>
            <a:r>
              <a:rPr lang="en-US" altLang="zh-CN" sz="3200" dirty="0">
                <a:ea typeface="Calibri"/>
              </a:rPr>
              <a:t>C#:</a:t>
            </a:r>
          </a:p>
          <a:p>
            <a:pPr marL="0" indent="0" hangingPunct="0">
              <a:lnSpc>
                <a:spcPct val="95416"/>
              </a:lnSpc>
              <a:buNone/>
            </a:pPr>
            <a:endParaRPr lang="en-US" altLang="zh-CN" sz="3200" spc="-15" dirty="0" smtClean="0">
              <a:solidFill>
                <a:srgbClr val="9F447C"/>
              </a:solidFill>
              <a:ea typeface="Calibri"/>
            </a:endParaRPr>
          </a:p>
        </p:txBody>
      </p:sp>
      <p:sp>
        <p:nvSpPr>
          <p:cNvPr id="4" name="Title 3"/>
          <p:cNvSpPr>
            <a:spLocks noGrp="1"/>
          </p:cNvSpPr>
          <p:nvPr>
            <p:ph type="title"/>
          </p:nvPr>
        </p:nvSpPr>
        <p:spPr>
          <a:xfrm>
            <a:off x="0" y="0"/>
            <a:ext cx="12192000" cy="75399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normAutofit fontScale="90000"/>
          </a:bodyPr>
          <a:lstStyle/>
          <a:p>
            <a:pPr algn="ctr"/>
            <a:r>
              <a:rPr lang="en-US" dirty="0" smtClean="0"/>
              <a:t>Part </a:t>
            </a:r>
            <a:r>
              <a:rPr lang="en-US" dirty="0" smtClean="0"/>
              <a:t>two</a:t>
            </a:r>
            <a:endParaRPr lang="en-US" dirty="0"/>
          </a:p>
        </p:txBody>
      </p:sp>
      <p:pic>
        <p:nvPicPr>
          <p:cNvPr id="5" name="Picture 4"/>
          <p:cNvPicPr>
            <a:picLocks noChangeAspect="1"/>
          </p:cNvPicPr>
          <p:nvPr/>
        </p:nvPicPr>
        <p:blipFill>
          <a:blip r:embed="rId3"/>
          <a:stretch>
            <a:fillRect/>
          </a:stretch>
        </p:blipFill>
        <p:spPr>
          <a:xfrm>
            <a:off x="2804160" y="3449034"/>
            <a:ext cx="6583680" cy="3408965"/>
          </a:xfrm>
          <a:prstGeom prst="rect">
            <a:avLst/>
          </a:prstGeom>
        </p:spPr>
      </p:pic>
    </p:spTree>
    <p:extLst>
      <p:ext uri="{BB962C8B-B14F-4D97-AF65-F5344CB8AC3E}">
        <p14:creationId xmlns:p14="http://schemas.microsoft.com/office/powerpoint/2010/main" val="2316802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838</TotalTime>
  <Words>2159</Words>
  <Application>Microsoft Office PowerPoint</Application>
  <PresentationFormat>Widescreen</PresentationFormat>
  <Paragraphs>197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Narrow</vt:lpstr>
      <vt:lpstr>Bell MT</vt:lpstr>
      <vt:lpstr>Calibri</vt:lpstr>
      <vt:lpstr>Calibri Light</vt:lpstr>
      <vt:lpstr>等线</vt:lpstr>
      <vt:lpstr>Wingdings</vt:lpstr>
      <vt:lpstr>Office Theme</vt:lpstr>
      <vt:lpstr>Lebanese International University  Tyre Campus</vt:lpstr>
      <vt:lpstr>Part I</vt:lpstr>
      <vt:lpstr>Part I</vt:lpstr>
      <vt:lpstr>Part I</vt:lpstr>
      <vt:lpstr>Part I</vt:lpstr>
      <vt:lpstr>Part I</vt:lpstr>
      <vt:lpstr>Part two</vt:lpstr>
      <vt:lpstr>Part two</vt:lpstr>
      <vt:lpstr>Part two</vt:lpstr>
      <vt:lpstr>Part two</vt:lpstr>
      <vt:lpstr>Part TWO</vt:lpstr>
      <vt:lpstr>Part TWO</vt:lpstr>
      <vt:lpstr>Part TWO</vt:lpstr>
      <vt:lpstr>Part TWO</vt:lpstr>
      <vt:lpstr>Part TWO</vt:lpstr>
      <vt:lpstr>Part TWO</vt:lpstr>
      <vt:lpstr>Part TWO</vt:lpstr>
      <vt:lpstr>Part THREE</vt:lpstr>
      <vt:lpstr>Part THREE</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Lebanese International University  Tyre Campus</dc:title>
  <dc:creator>MB</dc:creator>
  <cp:lastModifiedBy>MB</cp:lastModifiedBy>
  <cp:revision>31</cp:revision>
  <dcterms:created xsi:type="dcterms:W3CDTF">2023-05-27T19:30:42Z</dcterms:created>
  <dcterms:modified xsi:type="dcterms:W3CDTF">2023-05-28T09:29:11Z</dcterms:modified>
</cp:coreProperties>
</file>