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AC76F-DE45-41DC-A3B4-1D8C408D1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651D37-EDF2-42C1-8068-E3EEC183BD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82621E-7AB9-4D90-B038-3FA758EDBA08}"/>
              </a:ext>
            </a:extLst>
          </p:cNvPr>
          <p:cNvSpPr>
            <a:spLocks noGrp="1"/>
          </p:cNvSpPr>
          <p:nvPr>
            <p:ph type="dt" sz="half" idx="10"/>
          </p:nvPr>
        </p:nvSpPr>
        <p:spPr/>
        <p:txBody>
          <a:bodyPr/>
          <a:lstStyle/>
          <a:p>
            <a:fld id="{24EE49FD-B5DC-438F-8641-6FD69F371125}" type="datetimeFigureOut">
              <a:rPr lang="en-US" smtClean="0"/>
              <a:t>5/18/2023</a:t>
            </a:fld>
            <a:endParaRPr lang="en-US"/>
          </a:p>
        </p:txBody>
      </p:sp>
      <p:sp>
        <p:nvSpPr>
          <p:cNvPr id="5" name="Footer Placeholder 4">
            <a:extLst>
              <a:ext uri="{FF2B5EF4-FFF2-40B4-BE49-F238E27FC236}">
                <a16:creationId xmlns:a16="http://schemas.microsoft.com/office/drawing/2014/main" id="{812037BD-D01D-4B5A-B61A-5F225D17FE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87415A-CE58-4C43-A759-B7B53D5FD9E9}"/>
              </a:ext>
            </a:extLst>
          </p:cNvPr>
          <p:cNvSpPr>
            <a:spLocks noGrp="1"/>
          </p:cNvSpPr>
          <p:nvPr>
            <p:ph type="sldNum" sz="quarter" idx="12"/>
          </p:nvPr>
        </p:nvSpPr>
        <p:spPr/>
        <p:txBody>
          <a:bodyPr/>
          <a:lstStyle/>
          <a:p>
            <a:fld id="{5DA2223B-E057-44E0-952A-59371B625A9A}" type="slidenum">
              <a:rPr lang="en-US" smtClean="0"/>
              <a:t>‹#›</a:t>
            </a:fld>
            <a:endParaRPr lang="en-US"/>
          </a:p>
        </p:txBody>
      </p:sp>
    </p:spTree>
    <p:extLst>
      <p:ext uri="{BB962C8B-B14F-4D97-AF65-F5344CB8AC3E}">
        <p14:creationId xmlns:p14="http://schemas.microsoft.com/office/powerpoint/2010/main" val="121499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3256-298A-4A5F-A602-C7A4CB8A27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7AF944-9D7A-4305-9C31-4AB1045743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3A766F-C4BC-4F83-97B8-69E16324CC3C}"/>
              </a:ext>
            </a:extLst>
          </p:cNvPr>
          <p:cNvSpPr>
            <a:spLocks noGrp="1"/>
          </p:cNvSpPr>
          <p:nvPr>
            <p:ph type="dt" sz="half" idx="10"/>
          </p:nvPr>
        </p:nvSpPr>
        <p:spPr/>
        <p:txBody>
          <a:bodyPr/>
          <a:lstStyle/>
          <a:p>
            <a:fld id="{24EE49FD-B5DC-438F-8641-6FD69F371125}" type="datetimeFigureOut">
              <a:rPr lang="en-US" smtClean="0"/>
              <a:t>5/18/2023</a:t>
            </a:fld>
            <a:endParaRPr lang="en-US"/>
          </a:p>
        </p:txBody>
      </p:sp>
      <p:sp>
        <p:nvSpPr>
          <p:cNvPr id="5" name="Footer Placeholder 4">
            <a:extLst>
              <a:ext uri="{FF2B5EF4-FFF2-40B4-BE49-F238E27FC236}">
                <a16:creationId xmlns:a16="http://schemas.microsoft.com/office/drawing/2014/main" id="{6E4633B2-24BB-4CD7-87FC-43D0C5F4AE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D05DD-66C1-4D2D-8380-64E05FCCAE5E}"/>
              </a:ext>
            </a:extLst>
          </p:cNvPr>
          <p:cNvSpPr>
            <a:spLocks noGrp="1"/>
          </p:cNvSpPr>
          <p:nvPr>
            <p:ph type="sldNum" sz="quarter" idx="12"/>
          </p:nvPr>
        </p:nvSpPr>
        <p:spPr/>
        <p:txBody>
          <a:bodyPr/>
          <a:lstStyle/>
          <a:p>
            <a:fld id="{5DA2223B-E057-44E0-952A-59371B625A9A}" type="slidenum">
              <a:rPr lang="en-US" smtClean="0"/>
              <a:t>‹#›</a:t>
            </a:fld>
            <a:endParaRPr lang="en-US"/>
          </a:p>
        </p:txBody>
      </p:sp>
    </p:spTree>
    <p:extLst>
      <p:ext uri="{BB962C8B-B14F-4D97-AF65-F5344CB8AC3E}">
        <p14:creationId xmlns:p14="http://schemas.microsoft.com/office/powerpoint/2010/main" val="608193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7A1BCD-0CC7-42A1-9045-EE617B094D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008A22-A3AF-47A1-9F60-41D17A6690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686CD-C20E-4273-8401-51E8C8199D0E}"/>
              </a:ext>
            </a:extLst>
          </p:cNvPr>
          <p:cNvSpPr>
            <a:spLocks noGrp="1"/>
          </p:cNvSpPr>
          <p:nvPr>
            <p:ph type="dt" sz="half" idx="10"/>
          </p:nvPr>
        </p:nvSpPr>
        <p:spPr/>
        <p:txBody>
          <a:bodyPr/>
          <a:lstStyle/>
          <a:p>
            <a:fld id="{24EE49FD-B5DC-438F-8641-6FD69F371125}" type="datetimeFigureOut">
              <a:rPr lang="en-US" smtClean="0"/>
              <a:t>5/18/2023</a:t>
            </a:fld>
            <a:endParaRPr lang="en-US"/>
          </a:p>
        </p:txBody>
      </p:sp>
      <p:sp>
        <p:nvSpPr>
          <p:cNvPr id="5" name="Footer Placeholder 4">
            <a:extLst>
              <a:ext uri="{FF2B5EF4-FFF2-40B4-BE49-F238E27FC236}">
                <a16:creationId xmlns:a16="http://schemas.microsoft.com/office/drawing/2014/main" id="{AF2EBE68-C0A3-4F47-916B-C3DFEB858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B2B0D0-5626-4C62-BA82-BE332AABB81E}"/>
              </a:ext>
            </a:extLst>
          </p:cNvPr>
          <p:cNvSpPr>
            <a:spLocks noGrp="1"/>
          </p:cNvSpPr>
          <p:nvPr>
            <p:ph type="sldNum" sz="quarter" idx="12"/>
          </p:nvPr>
        </p:nvSpPr>
        <p:spPr/>
        <p:txBody>
          <a:bodyPr/>
          <a:lstStyle/>
          <a:p>
            <a:fld id="{5DA2223B-E057-44E0-952A-59371B625A9A}" type="slidenum">
              <a:rPr lang="en-US" smtClean="0"/>
              <a:t>‹#›</a:t>
            </a:fld>
            <a:endParaRPr lang="en-US"/>
          </a:p>
        </p:txBody>
      </p:sp>
    </p:spTree>
    <p:extLst>
      <p:ext uri="{BB962C8B-B14F-4D97-AF65-F5344CB8AC3E}">
        <p14:creationId xmlns:p14="http://schemas.microsoft.com/office/powerpoint/2010/main" val="1444868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5CB7-2968-4FB9-A4AD-F0D3720CE5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160C13-0958-4672-A268-510D2C191A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1DE4B1-C91D-4BA3-861D-2504CF2B97A2}"/>
              </a:ext>
            </a:extLst>
          </p:cNvPr>
          <p:cNvSpPr>
            <a:spLocks noGrp="1"/>
          </p:cNvSpPr>
          <p:nvPr>
            <p:ph type="dt" sz="half" idx="10"/>
          </p:nvPr>
        </p:nvSpPr>
        <p:spPr/>
        <p:txBody>
          <a:bodyPr/>
          <a:lstStyle/>
          <a:p>
            <a:fld id="{24EE49FD-B5DC-438F-8641-6FD69F371125}" type="datetimeFigureOut">
              <a:rPr lang="en-US" smtClean="0"/>
              <a:t>5/18/2023</a:t>
            </a:fld>
            <a:endParaRPr lang="en-US"/>
          </a:p>
        </p:txBody>
      </p:sp>
      <p:sp>
        <p:nvSpPr>
          <p:cNvPr id="5" name="Footer Placeholder 4">
            <a:extLst>
              <a:ext uri="{FF2B5EF4-FFF2-40B4-BE49-F238E27FC236}">
                <a16:creationId xmlns:a16="http://schemas.microsoft.com/office/drawing/2014/main" id="{8C39867B-89C8-4197-9EB5-BB8643C7D6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A13BCD-FC4C-4E37-8534-008AFA632262}"/>
              </a:ext>
            </a:extLst>
          </p:cNvPr>
          <p:cNvSpPr>
            <a:spLocks noGrp="1"/>
          </p:cNvSpPr>
          <p:nvPr>
            <p:ph type="sldNum" sz="quarter" idx="12"/>
          </p:nvPr>
        </p:nvSpPr>
        <p:spPr/>
        <p:txBody>
          <a:bodyPr/>
          <a:lstStyle/>
          <a:p>
            <a:fld id="{5DA2223B-E057-44E0-952A-59371B625A9A}" type="slidenum">
              <a:rPr lang="en-US" smtClean="0"/>
              <a:t>‹#›</a:t>
            </a:fld>
            <a:endParaRPr lang="en-US"/>
          </a:p>
        </p:txBody>
      </p:sp>
    </p:spTree>
    <p:extLst>
      <p:ext uri="{BB962C8B-B14F-4D97-AF65-F5344CB8AC3E}">
        <p14:creationId xmlns:p14="http://schemas.microsoft.com/office/powerpoint/2010/main" val="1488363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8F43D-EF9B-46CC-A85D-6B6A9765D1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8FD8EB-A4DE-40E7-8B5A-B8549B0772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2DDC24-511E-407C-86BD-5D99EA0D014E}"/>
              </a:ext>
            </a:extLst>
          </p:cNvPr>
          <p:cNvSpPr>
            <a:spLocks noGrp="1"/>
          </p:cNvSpPr>
          <p:nvPr>
            <p:ph type="dt" sz="half" idx="10"/>
          </p:nvPr>
        </p:nvSpPr>
        <p:spPr/>
        <p:txBody>
          <a:bodyPr/>
          <a:lstStyle/>
          <a:p>
            <a:fld id="{24EE49FD-B5DC-438F-8641-6FD69F371125}" type="datetimeFigureOut">
              <a:rPr lang="en-US" smtClean="0"/>
              <a:t>5/18/2023</a:t>
            </a:fld>
            <a:endParaRPr lang="en-US"/>
          </a:p>
        </p:txBody>
      </p:sp>
      <p:sp>
        <p:nvSpPr>
          <p:cNvPr id="5" name="Footer Placeholder 4">
            <a:extLst>
              <a:ext uri="{FF2B5EF4-FFF2-40B4-BE49-F238E27FC236}">
                <a16:creationId xmlns:a16="http://schemas.microsoft.com/office/drawing/2014/main" id="{5AA4B57E-16F0-48D1-9F45-CEF099DA7F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A5CB00-9266-4484-8193-0FF8210C983F}"/>
              </a:ext>
            </a:extLst>
          </p:cNvPr>
          <p:cNvSpPr>
            <a:spLocks noGrp="1"/>
          </p:cNvSpPr>
          <p:nvPr>
            <p:ph type="sldNum" sz="quarter" idx="12"/>
          </p:nvPr>
        </p:nvSpPr>
        <p:spPr/>
        <p:txBody>
          <a:bodyPr/>
          <a:lstStyle/>
          <a:p>
            <a:fld id="{5DA2223B-E057-44E0-952A-59371B625A9A}" type="slidenum">
              <a:rPr lang="en-US" smtClean="0"/>
              <a:t>‹#›</a:t>
            </a:fld>
            <a:endParaRPr lang="en-US"/>
          </a:p>
        </p:txBody>
      </p:sp>
    </p:spTree>
    <p:extLst>
      <p:ext uri="{BB962C8B-B14F-4D97-AF65-F5344CB8AC3E}">
        <p14:creationId xmlns:p14="http://schemas.microsoft.com/office/powerpoint/2010/main" val="2228982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0245-E6FA-44EA-B07C-0857833C25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F36FB7-C573-4665-B05F-63E436F260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BE2708-99A7-4DCB-936E-F0C0ED1DD9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F4C91C-4F48-4F91-B6E4-E84BEF8126A3}"/>
              </a:ext>
            </a:extLst>
          </p:cNvPr>
          <p:cNvSpPr>
            <a:spLocks noGrp="1"/>
          </p:cNvSpPr>
          <p:nvPr>
            <p:ph type="dt" sz="half" idx="10"/>
          </p:nvPr>
        </p:nvSpPr>
        <p:spPr/>
        <p:txBody>
          <a:bodyPr/>
          <a:lstStyle/>
          <a:p>
            <a:fld id="{24EE49FD-B5DC-438F-8641-6FD69F371125}" type="datetimeFigureOut">
              <a:rPr lang="en-US" smtClean="0"/>
              <a:t>5/18/2023</a:t>
            </a:fld>
            <a:endParaRPr lang="en-US"/>
          </a:p>
        </p:txBody>
      </p:sp>
      <p:sp>
        <p:nvSpPr>
          <p:cNvPr id="6" name="Footer Placeholder 5">
            <a:extLst>
              <a:ext uri="{FF2B5EF4-FFF2-40B4-BE49-F238E27FC236}">
                <a16:creationId xmlns:a16="http://schemas.microsoft.com/office/drawing/2014/main" id="{A1AC345B-2963-4559-81DC-9684790797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ADA03C-3AE1-4878-A6FF-0C913FBA8E0B}"/>
              </a:ext>
            </a:extLst>
          </p:cNvPr>
          <p:cNvSpPr>
            <a:spLocks noGrp="1"/>
          </p:cNvSpPr>
          <p:nvPr>
            <p:ph type="sldNum" sz="quarter" idx="12"/>
          </p:nvPr>
        </p:nvSpPr>
        <p:spPr/>
        <p:txBody>
          <a:bodyPr/>
          <a:lstStyle/>
          <a:p>
            <a:fld id="{5DA2223B-E057-44E0-952A-59371B625A9A}" type="slidenum">
              <a:rPr lang="en-US" smtClean="0"/>
              <a:t>‹#›</a:t>
            </a:fld>
            <a:endParaRPr lang="en-US"/>
          </a:p>
        </p:txBody>
      </p:sp>
    </p:spTree>
    <p:extLst>
      <p:ext uri="{BB962C8B-B14F-4D97-AF65-F5344CB8AC3E}">
        <p14:creationId xmlns:p14="http://schemas.microsoft.com/office/powerpoint/2010/main" val="10674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6011-4B72-4D83-A2E2-1B673353F4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4CE28F-6F21-4980-9C27-B1586B20F4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6FFE48-E60C-4069-A4D1-6FB9222F89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C51E39-3AE7-4446-A719-40A7C9F962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5AFCEF-9B8C-421C-A5C6-79ED1DCC41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DA692B-AFD4-425A-BBB2-9C40BC94529C}"/>
              </a:ext>
            </a:extLst>
          </p:cNvPr>
          <p:cNvSpPr>
            <a:spLocks noGrp="1"/>
          </p:cNvSpPr>
          <p:nvPr>
            <p:ph type="dt" sz="half" idx="10"/>
          </p:nvPr>
        </p:nvSpPr>
        <p:spPr/>
        <p:txBody>
          <a:bodyPr/>
          <a:lstStyle/>
          <a:p>
            <a:fld id="{24EE49FD-B5DC-438F-8641-6FD69F371125}" type="datetimeFigureOut">
              <a:rPr lang="en-US" smtClean="0"/>
              <a:t>5/18/2023</a:t>
            </a:fld>
            <a:endParaRPr lang="en-US"/>
          </a:p>
        </p:txBody>
      </p:sp>
      <p:sp>
        <p:nvSpPr>
          <p:cNvPr id="8" name="Footer Placeholder 7">
            <a:extLst>
              <a:ext uri="{FF2B5EF4-FFF2-40B4-BE49-F238E27FC236}">
                <a16:creationId xmlns:a16="http://schemas.microsoft.com/office/drawing/2014/main" id="{4C590C5B-67A1-4D45-B601-DEC054F9D8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A885F1-6913-40F6-AB56-70732B453583}"/>
              </a:ext>
            </a:extLst>
          </p:cNvPr>
          <p:cNvSpPr>
            <a:spLocks noGrp="1"/>
          </p:cNvSpPr>
          <p:nvPr>
            <p:ph type="sldNum" sz="quarter" idx="12"/>
          </p:nvPr>
        </p:nvSpPr>
        <p:spPr/>
        <p:txBody>
          <a:bodyPr/>
          <a:lstStyle/>
          <a:p>
            <a:fld id="{5DA2223B-E057-44E0-952A-59371B625A9A}" type="slidenum">
              <a:rPr lang="en-US" smtClean="0"/>
              <a:t>‹#›</a:t>
            </a:fld>
            <a:endParaRPr lang="en-US"/>
          </a:p>
        </p:txBody>
      </p:sp>
    </p:spTree>
    <p:extLst>
      <p:ext uri="{BB962C8B-B14F-4D97-AF65-F5344CB8AC3E}">
        <p14:creationId xmlns:p14="http://schemas.microsoft.com/office/powerpoint/2010/main" val="2612198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3072B-50D8-478D-8550-3E7B658350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349A34-9E03-4E4A-90ED-AC8F7C9CBEEC}"/>
              </a:ext>
            </a:extLst>
          </p:cNvPr>
          <p:cNvSpPr>
            <a:spLocks noGrp="1"/>
          </p:cNvSpPr>
          <p:nvPr>
            <p:ph type="dt" sz="half" idx="10"/>
          </p:nvPr>
        </p:nvSpPr>
        <p:spPr/>
        <p:txBody>
          <a:bodyPr/>
          <a:lstStyle/>
          <a:p>
            <a:fld id="{24EE49FD-B5DC-438F-8641-6FD69F371125}" type="datetimeFigureOut">
              <a:rPr lang="en-US" smtClean="0"/>
              <a:t>5/18/2023</a:t>
            </a:fld>
            <a:endParaRPr lang="en-US"/>
          </a:p>
        </p:txBody>
      </p:sp>
      <p:sp>
        <p:nvSpPr>
          <p:cNvPr id="4" name="Footer Placeholder 3">
            <a:extLst>
              <a:ext uri="{FF2B5EF4-FFF2-40B4-BE49-F238E27FC236}">
                <a16:creationId xmlns:a16="http://schemas.microsoft.com/office/drawing/2014/main" id="{2C684B31-DF31-4160-9798-B5E469EEC7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2D4D4-D367-4011-8256-ED9E3D8F12C5}"/>
              </a:ext>
            </a:extLst>
          </p:cNvPr>
          <p:cNvSpPr>
            <a:spLocks noGrp="1"/>
          </p:cNvSpPr>
          <p:nvPr>
            <p:ph type="sldNum" sz="quarter" idx="12"/>
          </p:nvPr>
        </p:nvSpPr>
        <p:spPr/>
        <p:txBody>
          <a:bodyPr/>
          <a:lstStyle/>
          <a:p>
            <a:fld id="{5DA2223B-E057-44E0-952A-59371B625A9A}" type="slidenum">
              <a:rPr lang="en-US" smtClean="0"/>
              <a:t>‹#›</a:t>
            </a:fld>
            <a:endParaRPr lang="en-US"/>
          </a:p>
        </p:txBody>
      </p:sp>
    </p:spTree>
    <p:extLst>
      <p:ext uri="{BB962C8B-B14F-4D97-AF65-F5344CB8AC3E}">
        <p14:creationId xmlns:p14="http://schemas.microsoft.com/office/powerpoint/2010/main" val="2138734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A08876-A6AA-4245-AE55-AC26B1F6FA3F}"/>
              </a:ext>
            </a:extLst>
          </p:cNvPr>
          <p:cNvSpPr>
            <a:spLocks noGrp="1"/>
          </p:cNvSpPr>
          <p:nvPr>
            <p:ph type="dt" sz="half" idx="10"/>
          </p:nvPr>
        </p:nvSpPr>
        <p:spPr/>
        <p:txBody>
          <a:bodyPr/>
          <a:lstStyle/>
          <a:p>
            <a:fld id="{24EE49FD-B5DC-438F-8641-6FD69F371125}" type="datetimeFigureOut">
              <a:rPr lang="en-US" smtClean="0"/>
              <a:t>5/18/2023</a:t>
            </a:fld>
            <a:endParaRPr lang="en-US"/>
          </a:p>
        </p:txBody>
      </p:sp>
      <p:sp>
        <p:nvSpPr>
          <p:cNvPr id="3" name="Footer Placeholder 2">
            <a:extLst>
              <a:ext uri="{FF2B5EF4-FFF2-40B4-BE49-F238E27FC236}">
                <a16:creationId xmlns:a16="http://schemas.microsoft.com/office/drawing/2014/main" id="{A369A339-C013-4119-B009-BAD21DB0E6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CFC25E-420E-452D-B115-EEA8439F2B68}"/>
              </a:ext>
            </a:extLst>
          </p:cNvPr>
          <p:cNvSpPr>
            <a:spLocks noGrp="1"/>
          </p:cNvSpPr>
          <p:nvPr>
            <p:ph type="sldNum" sz="quarter" idx="12"/>
          </p:nvPr>
        </p:nvSpPr>
        <p:spPr/>
        <p:txBody>
          <a:bodyPr/>
          <a:lstStyle/>
          <a:p>
            <a:fld id="{5DA2223B-E057-44E0-952A-59371B625A9A}" type="slidenum">
              <a:rPr lang="en-US" smtClean="0"/>
              <a:t>‹#›</a:t>
            </a:fld>
            <a:endParaRPr lang="en-US"/>
          </a:p>
        </p:txBody>
      </p:sp>
    </p:spTree>
    <p:extLst>
      <p:ext uri="{BB962C8B-B14F-4D97-AF65-F5344CB8AC3E}">
        <p14:creationId xmlns:p14="http://schemas.microsoft.com/office/powerpoint/2010/main" val="4176856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B48C5-274A-4825-8EEE-286394AAA3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E4CD75-95A5-4777-A1C0-2A27FA4418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7B3CA9-0673-4B5B-9943-80AD1CD2E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3BDA6D-4806-49AF-A2D1-EB7B0657CB2B}"/>
              </a:ext>
            </a:extLst>
          </p:cNvPr>
          <p:cNvSpPr>
            <a:spLocks noGrp="1"/>
          </p:cNvSpPr>
          <p:nvPr>
            <p:ph type="dt" sz="half" idx="10"/>
          </p:nvPr>
        </p:nvSpPr>
        <p:spPr/>
        <p:txBody>
          <a:bodyPr/>
          <a:lstStyle/>
          <a:p>
            <a:fld id="{24EE49FD-B5DC-438F-8641-6FD69F371125}" type="datetimeFigureOut">
              <a:rPr lang="en-US" smtClean="0"/>
              <a:t>5/18/2023</a:t>
            </a:fld>
            <a:endParaRPr lang="en-US"/>
          </a:p>
        </p:txBody>
      </p:sp>
      <p:sp>
        <p:nvSpPr>
          <p:cNvPr id="6" name="Footer Placeholder 5">
            <a:extLst>
              <a:ext uri="{FF2B5EF4-FFF2-40B4-BE49-F238E27FC236}">
                <a16:creationId xmlns:a16="http://schemas.microsoft.com/office/drawing/2014/main" id="{723A44C4-E9C6-49ED-9084-B240A3FD98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0C43CD-775F-41C2-9B17-39BC2BE515EE}"/>
              </a:ext>
            </a:extLst>
          </p:cNvPr>
          <p:cNvSpPr>
            <a:spLocks noGrp="1"/>
          </p:cNvSpPr>
          <p:nvPr>
            <p:ph type="sldNum" sz="quarter" idx="12"/>
          </p:nvPr>
        </p:nvSpPr>
        <p:spPr/>
        <p:txBody>
          <a:bodyPr/>
          <a:lstStyle/>
          <a:p>
            <a:fld id="{5DA2223B-E057-44E0-952A-59371B625A9A}" type="slidenum">
              <a:rPr lang="en-US" smtClean="0"/>
              <a:t>‹#›</a:t>
            </a:fld>
            <a:endParaRPr lang="en-US"/>
          </a:p>
        </p:txBody>
      </p:sp>
    </p:spTree>
    <p:extLst>
      <p:ext uri="{BB962C8B-B14F-4D97-AF65-F5344CB8AC3E}">
        <p14:creationId xmlns:p14="http://schemas.microsoft.com/office/powerpoint/2010/main" val="1909386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BB586-F72D-4E8B-94B6-6DB71B13D2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6B89D2-3C5A-475F-8CCD-C67ABEFD05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D741CE-088A-4EF3-BEBA-7292D7621C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0D3F0C-F91B-4166-95F2-56B4E00E898E}"/>
              </a:ext>
            </a:extLst>
          </p:cNvPr>
          <p:cNvSpPr>
            <a:spLocks noGrp="1"/>
          </p:cNvSpPr>
          <p:nvPr>
            <p:ph type="dt" sz="half" idx="10"/>
          </p:nvPr>
        </p:nvSpPr>
        <p:spPr/>
        <p:txBody>
          <a:bodyPr/>
          <a:lstStyle/>
          <a:p>
            <a:fld id="{24EE49FD-B5DC-438F-8641-6FD69F371125}" type="datetimeFigureOut">
              <a:rPr lang="en-US" smtClean="0"/>
              <a:t>5/18/2023</a:t>
            </a:fld>
            <a:endParaRPr lang="en-US"/>
          </a:p>
        </p:txBody>
      </p:sp>
      <p:sp>
        <p:nvSpPr>
          <p:cNvPr id="6" name="Footer Placeholder 5">
            <a:extLst>
              <a:ext uri="{FF2B5EF4-FFF2-40B4-BE49-F238E27FC236}">
                <a16:creationId xmlns:a16="http://schemas.microsoft.com/office/drawing/2014/main" id="{18AE1287-43DB-42C5-8C3D-65F73553F3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DFCF1F-7304-48BF-84BA-184096508765}"/>
              </a:ext>
            </a:extLst>
          </p:cNvPr>
          <p:cNvSpPr>
            <a:spLocks noGrp="1"/>
          </p:cNvSpPr>
          <p:nvPr>
            <p:ph type="sldNum" sz="quarter" idx="12"/>
          </p:nvPr>
        </p:nvSpPr>
        <p:spPr/>
        <p:txBody>
          <a:bodyPr/>
          <a:lstStyle/>
          <a:p>
            <a:fld id="{5DA2223B-E057-44E0-952A-59371B625A9A}" type="slidenum">
              <a:rPr lang="en-US" smtClean="0"/>
              <a:t>‹#›</a:t>
            </a:fld>
            <a:endParaRPr lang="en-US"/>
          </a:p>
        </p:txBody>
      </p:sp>
    </p:spTree>
    <p:extLst>
      <p:ext uri="{BB962C8B-B14F-4D97-AF65-F5344CB8AC3E}">
        <p14:creationId xmlns:p14="http://schemas.microsoft.com/office/powerpoint/2010/main" val="3486315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B81258-CBAA-4833-9310-8F230E50C3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8B101A-1147-4D3F-9593-B95B9F4375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5FB7C3-D0C0-4701-97E0-0973D999FB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EE49FD-B5DC-438F-8641-6FD69F371125}" type="datetimeFigureOut">
              <a:rPr lang="en-US" smtClean="0"/>
              <a:t>5/18/2023</a:t>
            </a:fld>
            <a:endParaRPr lang="en-US"/>
          </a:p>
        </p:txBody>
      </p:sp>
      <p:sp>
        <p:nvSpPr>
          <p:cNvPr id="5" name="Footer Placeholder 4">
            <a:extLst>
              <a:ext uri="{FF2B5EF4-FFF2-40B4-BE49-F238E27FC236}">
                <a16:creationId xmlns:a16="http://schemas.microsoft.com/office/drawing/2014/main" id="{3372BFCD-F1D3-4335-9035-FCFECFCEC5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02969A-C7C9-4F3D-8768-D4820A7A76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A2223B-E057-44E0-952A-59371B625A9A}" type="slidenum">
              <a:rPr lang="en-US" smtClean="0"/>
              <a:t>‹#›</a:t>
            </a:fld>
            <a:endParaRPr lang="en-US"/>
          </a:p>
        </p:txBody>
      </p:sp>
    </p:spTree>
    <p:extLst>
      <p:ext uri="{BB962C8B-B14F-4D97-AF65-F5344CB8AC3E}">
        <p14:creationId xmlns:p14="http://schemas.microsoft.com/office/powerpoint/2010/main" val="1784138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40698-B380-45DC-89D7-4F2E23FD6154}"/>
              </a:ext>
            </a:extLst>
          </p:cNvPr>
          <p:cNvSpPr>
            <a:spLocks noGrp="1"/>
          </p:cNvSpPr>
          <p:nvPr>
            <p:ph type="ctrTitle"/>
          </p:nvPr>
        </p:nvSpPr>
        <p:spPr/>
        <p:txBody>
          <a:bodyPr/>
          <a:lstStyle/>
          <a:p>
            <a:r>
              <a:rPr lang="en-US" sz="4400" b="1" dirty="0">
                <a:effectLst/>
                <a:latin typeface="Calibri" panose="020F0502020204030204" pitchFamily="34" charset="0"/>
                <a:ea typeface="Calibri" panose="020F0502020204030204" pitchFamily="34" charset="0"/>
                <a:cs typeface="Times New Roman" panose="02020603050405020304" pitchFamily="18" charset="0"/>
              </a:rPr>
              <a:t>Software Design Document: MUST Online Voting Website System (MOVS)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C6A40088-2A30-4966-A25D-179BED50E25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22827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F7862-D363-4003-A0BC-09C942BBEF5E}"/>
              </a:ext>
            </a:extLst>
          </p:cNvPr>
          <p:cNvSpPr>
            <a:spLocks noGrp="1"/>
          </p:cNvSpPr>
          <p:nvPr>
            <p:ph type="title"/>
          </p:nvPr>
        </p:nvSpPr>
        <p:spPr>
          <a:xfrm>
            <a:off x="838200" y="-223935"/>
            <a:ext cx="10515600" cy="1325563"/>
          </a:xfrm>
        </p:spPr>
        <p:txBody>
          <a:bodyPr/>
          <a:lstStyle/>
          <a:p>
            <a:pPr algn="ctr"/>
            <a:r>
              <a:rPr lang="en-US" b="1" dirty="0"/>
              <a:t>PROCESS MODEL OF MOVS</a:t>
            </a:r>
          </a:p>
        </p:txBody>
      </p:sp>
      <p:sp>
        <p:nvSpPr>
          <p:cNvPr id="3" name="Content Placeholder 2">
            <a:extLst>
              <a:ext uri="{FF2B5EF4-FFF2-40B4-BE49-F238E27FC236}">
                <a16:creationId xmlns:a16="http://schemas.microsoft.com/office/drawing/2014/main" id="{5E6A23B4-D586-4076-A3A0-6FBD0E8A1F79}"/>
              </a:ext>
            </a:extLst>
          </p:cNvPr>
          <p:cNvSpPr>
            <a:spLocks noGrp="1"/>
          </p:cNvSpPr>
          <p:nvPr>
            <p:ph idx="1"/>
          </p:nvPr>
        </p:nvSpPr>
        <p:spPr>
          <a:xfrm>
            <a:off x="838200" y="1101627"/>
            <a:ext cx="10515600" cy="5345825"/>
          </a:xfrm>
        </p:spPr>
        <p:txBody>
          <a:bodyPr/>
          <a:lstStyle/>
          <a:p>
            <a:pPr marL="0" indent="0">
              <a:buNone/>
            </a:pPr>
            <a:r>
              <a:rPr lang="en-US" b="0" i="0" dirty="0">
                <a:solidFill>
                  <a:srgbClr val="0F172A"/>
                </a:solidFill>
                <a:effectLst/>
                <a:latin typeface="ui-sans-serif"/>
              </a:rPr>
              <a:t>The process model of </a:t>
            </a:r>
            <a:r>
              <a:rPr lang="en-US" dirty="0">
                <a:solidFill>
                  <a:srgbClr val="0F172A"/>
                </a:solidFill>
                <a:latin typeface="ui-sans-serif"/>
              </a:rPr>
              <a:t>Must </a:t>
            </a:r>
            <a:r>
              <a:rPr lang="en-US" b="0" i="0" dirty="0">
                <a:solidFill>
                  <a:srgbClr val="0F172A"/>
                </a:solidFill>
                <a:effectLst/>
                <a:latin typeface="ui-sans-serif"/>
              </a:rPr>
              <a:t>online voting website outlines the steps involved in the voting process, from the initial registration of voters to the final result of votes.</a:t>
            </a:r>
          </a:p>
          <a:p>
            <a:pPr marL="0" indent="0">
              <a:buNone/>
            </a:pPr>
            <a:endParaRPr lang="en-US" dirty="0"/>
          </a:p>
        </p:txBody>
      </p:sp>
      <p:pic>
        <p:nvPicPr>
          <p:cNvPr id="5" name="Picture 4">
            <a:extLst>
              <a:ext uri="{FF2B5EF4-FFF2-40B4-BE49-F238E27FC236}">
                <a16:creationId xmlns:a16="http://schemas.microsoft.com/office/drawing/2014/main" id="{DD237879-EB81-4BAB-A590-4FB979909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2198" y="2384165"/>
            <a:ext cx="5167604" cy="3958517"/>
          </a:xfrm>
          <a:prstGeom prst="rect">
            <a:avLst/>
          </a:prstGeom>
        </p:spPr>
      </p:pic>
    </p:spTree>
    <p:extLst>
      <p:ext uri="{BB962C8B-B14F-4D97-AF65-F5344CB8AC3E}">
        <p14:creationId xmlns:p14="http://schemas.microsoft.com/office/powerpoint/2010/main" val="188905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F2612-42E5-46F0-B203-CF6EBD21D58B}"/>
              </a:ext>
            </a:extLst>
          </p:cNvPr>
          <p:cNvSpPr>
            <a:spLocks noGrp="1"/>
          </p:cNvSpPr>
          <p:nvPr>
            <p:ph type="title"/>
          </p:nvPr>
        </p:nvSpPr>
        <p:spPr/>
        <p:txBody>
          <a:bodyPr/>
          <a:lstStyle/>
          <a:p>
            <a:pPr algn="ctr"/>
            <a:r>
              <a:rPr lang="en-US" b="1" dirty="0"/>
              <a:t>INTERACTION MODEL OF MOVS</a:t>
            </a:r>
          </a:p>
        </p:txBody>
      </p:sp>
      <p:sp>
        <p:nvSpPr>
          <p:cNvPr id="3" name="Content Placeholder 2">
            <a:extLst>
              <a:ext uri="{FF2B5EF4-FFF2-40B4-BE49-F238E27FC236}">
                <a16:creationId xmlns:a16="http://schemas.microsoft.com/office/drawing/2014/main" id="{EEB29BF9-8A9B-4130-B95E-10EF00F35B02}"/>
              </a:ext>
            </a:extLst>
          </p:cNvPr>
          <p:cNvSpPr>
            <a:spLocks noGrp="1"/>
          </p:cNvSpPr>
          <p:nvPr>
            <p:ph idx="1"/>
          </p:nvPr>
        </p:nvSpPr>
        <p:spPr/>
        <p:txBody>
          <a:bodyPr/>
          <a:lstStyle/>
          <a:p>
            <a:pPr marL="0" indent="0">
              <a:buNone/>
            </a:pPr>
            <a:r>
              <a:rPr lang="en-US" b="0" i="0" dirty="0">
                <a:solidFill>
                  <a:srgbClr val="0F172A"/>
                </a:solidFill>
                <a:effectLst/>
                <a:latin typeface="ui-sans-serif"/>
              </a:rPr>
              <a:t>The interaction model of an online voting website outlines the interactions between the website and its users. </a:t>
            </a:r>
          </a:p>
          <a:p>
            <a:pPr marL="0" indent="0">
              <a:buNone/>
            </a:pPr>
            <a:r>
              <a:rPr lang="en-GB" dirty="0"/>
              <a:t>Use case diagrams and sequence diagrams</a:t>
            </a:r>
            <a:r>
              <a:rPr lang="en-GB" b="1" dirty="0"/>
              <a:t> </a:t>
            </a:r>
            <a:r>
              <a:rPr lang="en-GB" dirty="0"/>
              <a:t>may be used for interaction modelling.</a:t>
            </a:r>
          </a:p>
          <a:p>
            <a:pPr marL="0" indent="0">
              <a:buNone/>
            </a:pPr>
            <a:r>
              <a:rPr lang="en-GB" dirty="0"/>
              <a:t>By using use-case diagrams, </a:t>
            </a:r>
            <a:r>
              <a:rPr lang="en-US" dirty="0">
                <a:solidFill>
                  <a:srgbClr val="0F172A"/>
                </a:solidFill>
                <a:latin typeface="ui-sans-serif"/>
              </a:rPr>
              <a:t>u</a:t>
            </a:r>
            <a:r>
              <a:rPr lang="en-US" b="0" i="0" dirty="0">
                <a:solidFill>
                  <a:srgbClr val="0F172A"/>
                </a:solidFill>
                <a:effectLst/>
                <a:latin typeface="ui-sans-serif"/>
              </a:rPr>
              <a:t>se case modeling is a technique used in software engineering to describe the behavior of a system from the perspective of its users.</a:t>
            </a:r>
            <a:endParaRPr lang="en-GB" dirty="0"/>
          </a:p>
          <a:p>
            <a:pPr marL="0" indent="0">
              <a:buNone/>
            </a:pPr>
            <a:endParaRPr lang="en-US" b="0" i="0" dirty="0">
              <a:solidFill>
                <a:srgbClr val="0F172A"/>
              </a:solidFill>
              <a:effectLst/>
              <a:latin typeface="ui-sans-serif"/>
            </a:endParaRPr>
          </a:p>
          <a:p>
            <a:pPr marL="0" indent="0">
              <a:buNone/>
            </a:pPr>
            <a:endParaRPr lang="en-US" dirty="0"/>
          </a:p>
        </p:txBody>
      </p:sp>
    </p:spTree>
    <p:extLst>
      <p:ext uri="{BB962C8B-B14F-4D97-AF65-F5344CB8AC3E}">
        <p14:creationId xmlns:p14="http://schemas.microsoft.com/office/powerpoint/2010/main" val="856668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C39C7-3B54-4644-9532-0DB91B6DF66A}"/>
              </a:ext>
            </a:extLst>
          </p:cNvPr>
          <p:cNvSpPr>
            <a:spLocks noGrp="1"/>
          </p:cNvSpPr>
          <p:nvPr>
            <p:ph type="title"/>
          </p:nvPr>
        </p:nvSpPr>
        <p:spPr/>
        <p:txBody>
          <a:bodyPr/>
          <a:lstStyle/>
          <a:p>
            <a:pPr algn="ctr"/>
            <a:r>
              <a:rPr lang="en-US" b="1" dirty="0"/>
              <a:t>USE CASE DIAGRAM OF MOVS</a:t>
            </a:r>
          </a:p>
        </p:txBody>
      </p:sp>
      <p:sp>
        <p:nvSpPr>
          <p:cNvPr id="7" name="Content Placeholder 6">
            <a:extLst>
              <a:ext uri="{FF2B5EF4-FFF2-40B4-BE49-F238E27FC236}">
                <a16:creationId xmlns:a16="http://schemas.microsoft.com/office/drawing/2014/main" id="{54E08647-3580-41D6-86FC-EF667FCEFA9B}"/>
              </a:ext>
            </a:extLst>
          </p:cNvPr>
          <p:cNvSpPr>
            <a:spLocks noGrp="1"/>
          </p:cNvSpPr>
          <p:nvPr>
            <p:ph idx="1"/>
          </p:nvPr>
        </p:nvSpPr>
        <p:spPr/>
        <p:txBody>
          <a:bodyPr/>
          <a:lstStyle/>
          <a:p>
            <a:r>
              <a:rPr lang="en-US" b="0" i="0" dirty="0">
                <a:solidFill>
                  <a:srgbClr val="0F172A"/>
                </a:solidFill>
                <a:effectLst/>
                <a:latin typeface="ui-sans-serif"/>
              </a:rPr>
              <a:t>In the "Cast Vote" scenario for MOVS, the actor is the voter. The voter is the user who interacts with the system to cast their vote.</a:t>
            </a:r>
          </a:p>
          <a:p>
            <a:pPr marL="0" indent="0">
              <a:buNone/>
            </a:pPr>
            <a:endParaRPr lang="en-US" dirty="0"/>
          </a:p>
        </p:txBody>
      </p:sp>
      <p:pic>
        <p:nvPicPr>
          <p:cNvPr id="9" name="Picture 8">
            <a:extLst>
              <a:ext uri="{FF2B5EF4-FFF2-40B4-BE49-F238E27FC236}">
                <a16:creationId xmlns:a16="http://schemas.microsoft.com/office/drawing/2014/main" id="{E052FBEF-E42E-4066-ACC8-542C88C9542C}"/>
              </a:ext>
            </a:extLst>
          </p:cNvPr>
          <p:cNvPicPr>
            <a:picLocks noChangeAspect="1"/>
          </p:cNvPicPr>
          <p:nvPr/>
        </p:nvPicPr>
        <p:blipFill>
          <a:blip r:embed="rId2"/>
          <a:stretch>
            <a:fillRect/>
          </a:stretch>
        </p:blipFill>
        <p:spPr>
          <a:xfrm>
            <a:off x="1329277" y="3387831"/>
            <a:ext cx="9533446" cy="1226926"/>
          </a:xfrm>
          <a:prstGeom prst="rect">
            <a:avLst/>
          </a:prstGeom>
        </p:spPr>
      </p:pic>
    </p:spTree>
    <p:extLst>
      <p:ext uri="{BB962C8B-B14F-4D97-AF65-F5344CB8AC3E}">
        <p14:creationId xmlns:p14="http://schemas.microsoft.com/office/powerpoint/2010/main" val="2061407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C6BCC-8ED6-486A-B297-E06F082B1099}"/>
              </a:ext>
            </a:extLst>
          </p:cNvPr>
          <p:cNvSpPr>
            <a:spLocks noGrp="1"/>
          </p:cNvSpPr>
          <p:nvPr>
            <p:ph type="title"/>
          </p:nvPr>
        </p:nvSpPr>
        <p:spPr/>
        <p:txBody>
          <a:bodyPr>
            <a:normAutofit/>
          </a:bodyPr>
          <a:lstStyle/>
          <a:p>
            <a:pPr algn="ctr"/>
            <a:r>
              <a:rPr lang="en-US" sz="4000" b="1" dirty="0"/>
              <a:t>USE CASES IN THE MOVS INVOLVING ROLE OF EACH PARTICIPANT </a:t>
            </a:r>
            <a:r>
              <a:rPr lang="en-GB" sz="4000" b="1" dirty="0"/>
              <a:t> </a:t>
            </a:r>
            <a:endParaRPr lang="en-US" sz="4000" b="1" dirty="0"/>
          </a:p>
        </p:txBody>
      </p:sp>
      <p:pic>
        <p:nvPicPr>
          <p:cNvPr id="5" name="Content Placeholder 4">
            <a:extLst>
              <a:ext uri="{FF2B5EF4-FFF2-40B4-BE49-F238E27FC236}">
                <a16:creationId xmlns:a16="http://schemas.microsoft.com/office/drawing/2014/main" id="{08E30BA9-F1AC-41A9-94C8-4E0BDEB23E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4457" y="1862947"/>
            <a:ext cx="6484775" cy="4528521"/>
          </a:xfrm>
        </p:spPr>
      </p:pic>
    </p:spTree>
    <p:extLst>
      <p:ext uri="{BB962C8B-B14F-4D97-AF65-F5344CB8AC3E}">
        <p14:creationId xmlns:p14="http://schemas.microsoft.com/office/powerpoint/2010/main" val="4192389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AC9C4-2ADF-4C6A-BDC7-C1727793A01C}"/>
              </a:ext>
            </a:extLst>
          </p:cNvPr>
          <p:cNvSpPr>
            <a:spLocks noGrp="1"/>
          </p:cNvSpPr>
          <p:nvPr>
            <p:ph type="title"/>
          </p:nvPr>
        </p:nvSpPr>
        <p:spPr>
          <a:xfrm>
            <a:off x="772886" y="-196349"/>
            <a:ext cx="10515600" cy="1325563"/>
          </a:xfrm>
        </p:spPr>
        <p:txBody>
          <a:bodyPr/>
          <a:lstStyle/>
          <a:p>
            <a:pPr algn="ctr"/>
            <a:r>
              <a:rPr lang="en-US" dirty="0"/>
              <a:t>SEQUENCE DIAGRAMS OF MOVS</a:t>
            </a:r>
          </a:p>
        </p:txBody>
      </p:sp>
      <p:sp>
        <p:nvSpPr>
          <p:cNvPr id="3" name="Content Placeholder 2">
            <a:extLst>
              <a:ext uri="{FF2B5EF4-FFF2-40B4-BE49-F238E27FC236}">
                <a16:creationId xmlns:a16="http://schemas.microsoft.com/office/drawing/2014/main" id="{B8EC4542-1E6F-4CFA-AFC1-671E5FF29646}"/>
              </a:ext>
            </a:extLst>
          </p:cNvPr>
          <p:cNvSpPr>
            <a:spLocks noGrp="1"/>
          </p:cNvSpPr>
          <p:nvPr>
            <p:ph idx="1"/>
          </p:nvPr>
        </p:nvSpPr>
        <p:spPr>
          <a:xfrm>
            <a:off x="772886" y="911224"/>
            <a:ext cx="10515600" cy="5573551"/>
          </a:xfrm>
        </p:spPr>
        <p:txBody>
          <a:bodyPr/>
          <a:lstStyle/>
          <a:p>
            <a:r>
              <a:rPr lang="en-US" b="0" i="0" dirty="0">
                <a:solidFill>
                  <a:srgbClr val="0F172A"/>
                </a:solidFill>
                <a:effectLst/>
                <a:latin typeface="ui-sans-serif"/>
              </a:rPr>
              <a:t>Sequence diagrams can be used to illustrate the interactions between different components of an online voting website.</a:t>
            </a:r>
            <a:endParaRPr lang="en-US" dirty="0"/>
          </a:p>
        </p:txBody>
      </p:sp>
      <p:pic>
        <p:nvPicPr>
          <p:cNvPr id="5" name="Picture 4">
            <a:extLst>
              <a:ext uri="{FF2B5EF4-FFF2-40B4-BE49-F238E27FC236}">
                <a16:creationId xmlns:a16="http://schemas.microsoft.com/office/drawing/2014/main" id="{399947FD-7E88-4496-B3C5-D3BD90BD2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75" y="1774177"/>
            <a:ext cx="8096250" cy="4710598"/>
          </a:xfrm>
          <a:prstGeom prst="rect">
            <a:avLst/>
          </a:prstGeom>
        </p:spPr>
      </p:pic>
    </p:spTree>
    <p:extLst>
      <p:ext uri="{BB962C8B-B14F-4D97-AF65-F5344CB8AC3E}">
        <p14:creationId xmlns:p14="http://schemas.microsoft.com/office/powerpoint/2010/main" val="4062602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B68E-DF3B-4DF9-9DF0-5EA418B94EC9}"/>
              </a:ext>
            </a:extLst>
          </p:cNvPr>
          <p:cNvSpPr>
            <a:spLocks noGrp="1"/>
          </p:cNvSpPr>
          <p:nvPr>
            <p:ph type="title"/>
          </p:nvPr>
        </p:nvSpPr>
        <p:spPr/>
        <p:txBody>
          <a:bodyPr/>
          <a:lstStyle/>
          <a:p>
            <a:pPr algn="ctr"/>
            <a:r>
              <a:rPr lang="en-US" b="1" dirty="0"/>
              <a:t>CONCLUSION</a:t>
            </a:r>
          </a:p>
        </p:txBody>
      </p:sp>
      <p:sp>
        <p:nvSpPr>
          <p:cNvPr id="3" name="Content Placeholder 2">
            <a:extLst>
              <a:ext uri="{FF2B5EF4-FFF2-40B4-BE49-F238E27FC236}">
                <a16:creationId xmlns:a16="http://schemas.microsoft.com/office/drawing/2014/main" id="{53BD5040-390D-4408-AF6D-22DCABB3F5D8}"/>
              </a:ext>
            </a:extLst>
          </p:cNvPr>
          <p:cNvSpPr>
            <a:spLocks noGrp="1"/>
          </p:cNvSpPr>
          <p:nvPr>
            <p:ph idx="1"/>
          </p:nvPr>
        </p:nvSpPr>
        <p:spPr/>
        <p:txBody>
          <a:bodyPr/>
          <a:lstStyle/>
          <a:p>
            <a:pPr marL="0" indent="0">
              <a:buNone/>
            </a:pPr>
            <a:r>
              <a:rPr lang="en-US" dirty="0"/>
              <a:t> This software design document outlines the architecture and design for a secure and reliable voting website system. The system will be optimized for performance, scalability, and security, and will provide a simple and intuitive user interface for voters to cast their votes securely and anonymously.</a:t>
            </a:r>
          </a:p>
        </p:txBody>
      </p:sp>
    </p:spTree>
    <p:extLst>
      <p:ext uri="{BB962C8B-B14F-4D97-AF65-F5344CB8AC3E}">
        <p14:creationId xmlns:p14="http://schemas.microsoft.com/office/powerpoint/2010/main" val="3136037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EC643-149C-4404-80FB-04CADF2850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DF0F90-32B5-4AA7-A9C9-69D7550C2B50}"/>
              </a:ext>
            </a:extLst>
          </p:cNvPr>
          <p:cNvSpPr>
            <a:spLocks noGrp="1"/>
          </p:cNvSpPr>
          <p:nvPr>
            <p:ph idx="1"/>
          </p:nvPr>
        </p:nvSpPr>
        <p:spPr/>
        <p:txBody>
          <a:bodyPr/>
          <a:lstStyle/>
          <a:p>
            <a:r>
              <a:rPr lang="en-US" sz="4000" b="1" dirty="0">
                <a:effectLst/>
                <a:latin typeface="Calibri" panose="020F0502020204030204" pitchFamily="34" charset="0"/>
                <a:ea typeface="Calibri" panose="020F0502020204030204" pitchFamily="34" charset="0"/>
                <a:cs typeface="Times New Roman" panose="02020603050405020304" pitchFamily="18" charset="0"/>
              </a:rPr>
              <a:t>Introduction:</a:t>
            </a:r>
            <a:r>
              <a:rPr lang="en-US" sz="4000" dirty="0">
                <a:effectLst/>
                <a:latin typeface="Calibri" panose="020F0502020204030204" pitchFamily="34" charset="0"/>
                <a:ea typeface="Calibri" panose="020F0502020204030204" pitchFamily="34" charset="0"/>
                <a:cs typeface="Times New Roman" panose="02020603050405020304" pitchFamily="18" charset="0"/>
              </a:rPr>
              <a:t>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4000" dirty="0">
                <a:effectLst/>
                <a:latin typeface="Calibri" panose="020F0502020204030204" pitchFamily="34" charset="0"/>
                <a:ea typeface="Calibri" panose="020F0502020204030204" pitchFamily="34" charset="0"/>
                <a:cs typeface="Times New Roman" panose="02020603050405020304" pitchFamily="18" charset="0"/>
              </a:rPr>
              <a:t>The purpose of this software design document is to outline the system architecture and design for a Must online voting website system. This system will allow registered voters to securely and anonymously cast their votes in various elections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2852257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FD95B-A657-47B5-B997-2508625F3933}"/>
              </a:ext>
            </a:extLst>
          </p:cNvPr>
          <p:cNvSpPr>
            <a:spLocks noGrp="1"/>
          </p:cNvSpPr>
          <p:nvPr>
            <p:ph type="title"/>
          </p:nvPr>
        </p:nvSpPr>
        <p:spPr/>
        <p:txBody>
          <a:bodyPr/>
          <a:lstStyle/>
          <a:p>
            <a:pPr algn="ctr"/>
            <a:r>
              <a:rPr lang="en-US" sz="4400" b="1" dirty="0">
                <a:effectLst/>
                <a:latin typeface="Calibri" panose="020F0502020204030204" pitchFamily="34" charset="0"/>
                <a:ea typeface="Calibri" panose="020F0502020204030204" pitchFamily="34" charset="0"/>
                <a:cs typeface="Times New Roman" panose="02020603050405020304" pitchFamily="18" charset="0"/>
              </a:rPr>
              <a:t>Project Requirements:</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76F7B06-A9A7-4CE3-A2B9-1A9470B9319A}"/>
              </a:ext>
            </a:extLst>
          </p:cNvPr>
          <p:cNvSpPr>
            <a:spLocks noGrp="1"/>
          </p:cNvSpPr>
          <p:nvPr>
            <p:ph idx="1"/>
          </p:nvPr>
        </p:nvSpPr>
        <p:spPr/>
        <p:txBody>
          <a:bodyPr/>
          <a:lstStyle/>
          <a:p>
            <a:pPr marL="342900" marR="0" lvl="0" indent="-342900">
              <a:lnSpc>
                <a:spcPct val="107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User Registration: The system must allow users to register for an account to access the voting system.</a:t>
            </a:r>
          </a:p>
          <a:p>
            <a:pPr marL="342900" marR="0" lvl="0" indent="-342900">
              <a:lnSpc>
                <a:spcPct val="107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Voter Authentication: The system must authenticate voters using a secure login process.</a:t>
            </a:r>
          </a:p>
          <a:p>
            <a:pPr marL="342900" marR="0" lvl="0" indent="-342900">
              <a:lnSpc>
                <a:spcPct val="107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Ballot Creation: The system must allow authorized users to create ballots for various elections.</a:t>
            </a:r>
          </a:p>
          <a:p>
            <a:pPr marL="342900" marR="0" lvl="0" indent="-342900">
              <a:lnSpc>
                <a:spcPct val="107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Vote Casting: The system must allow registered and authenticated voters to cast their votes for elections.</a:t>
            </a:r>
          </a:p>
          <a:p>
            <a:pPr marL="342900" marR="0" lvl="0" indent="-342900">
              <a:lnSpc>
                <a:spcPct val="107000"/>
              </a:lnSpc>
              <a:spcBef>
                <a:spcPts val="0"/>
              </a:spcBef>
              <a:spcAft>
                <a:spcPts val="80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Results Reporting: The system must generate accurate and timely results for elections.</a:t>
            </a:r>
          </a:p>
          <a:p>
            <a:endParaRPr lang="en-US" dirty="0"/>
          </a:p>
        </p:txBody>
      </p:sp>
    </p:spTree>
    <p:extLst>
      <p:ext uri="{BB962C8B-B14F-4D97-AF65-F5344CB8AC3E}">
        <p14:creationId xmlns:p14="http://schemas.microsoft.com/office/powerpoint/2010/main" val="2713016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028A8-F40A-4879-88D6-3ADE86A882B9}"/>
              </a:ext>
            </a:extLst>
          </p:cNvPr>
          <p:cNvSpPr>
            <a:spLocks noGrp="1"/>
          </p:cNvSpPr>
          <p:nvPr>
            <p:ph type="title"/>
          </p:nvPr>
        </p:nvSpPr>
        <p:spPr/>
        <p:txBody>
          <a:bodyPr/>
          <a:lstStyle/>
          <a:p>
            <a:pPr algn="ctr"/>
            <a:r>
              <a:rPr lang="en-US" sz="4400" b="1" dirty="0">
                <a:effectLst/>
                <a:latin typeface="Calibri" panose="020F0502020204030204" pitchFamily="34" charset="0"/>
                <a:ea typeface="Calibri" panose="020F0502020204030204" pitchFamily="34" charset="0"/>
                <a:cs typeface="Times New Roman" panose="02020603050405020304" pitchFamily="18" charset="0"/>
              </a:rPr>
              <a:t>Architecture:</a:t>
            </a:r>
            <a:endParaRPr lang="en-US" dirty="0"/>
          </a:p>
        </p:txBody>
      </p:sp>
      <p:sp>
        <p:nvSpPr>
          <p:cNvPr id="3" name="Content Placeholder 2">
            <a:extLst>
              <a:ext uri="{FF2B5EF4-FFF2-40B4-BE49-F238E27FC236}">
                <a16:creationId xmlns:a16="http://schemas.microsoft.com/office/drawing/2014/main" id="{09580396-11D9-4FF0-8788-48127BB2FB0A}"/>
              </a:ext>
            </a:extLst>
          </p:cNvPr>
          <p:cNvSpPr>
            <a:spLocks noGrp="1"/>
          </p:cNvSpPr>
          <p:nvPr>
            <p:ph idx="1"/>
          </p:nvPr>
        </p:nvSpPr>
        <p:spPr/>
        <p:txBody>
          <a:bodyPr/>
          <a:lstStyle/>
          <a:p>
            <a:r>
              <a:rPr lang="en-US" sz="4000" dirty="0">
                <a:effectLst/>
                <a:latin typeface="Calibri" panose="020F0502020204030204" pitchFamily="34" charset="0"/>
                <a:ea typeface="Calibri" panose="020F0502020204030204" pitchFamily="34" charset="0"/>
                <a:cs typeface="Times New Roman" panose="02020603050405020304" pitchFamily="18" charset="0"/>
              </a:rPr>
              <a:t>The system will use a three-tier architecture, with the</a:t>
            </a:r>
            <a:r>
              <a:rPr lang="en-US" sz="4000" b="1" dirty="0">
                <a:effectLst/>
                <a:latin typeface="Calibri" panose="020F0502020204030204" pitchFamily="34" charset="0"/>
                <a:ea typeface="Calibri" panose="020F0502020204030204" pitchFamily="34" charset="0"/>
                <a:cs typeface="Times New Roman" panose="02020603050405020304" pitchFamily="18" charset="0"/>
              </a:rPr>
              <a:t> presentation tier, application tier </a:t>
            </a:r>
            <a:r>
              <a:rPr lang="en-US" sz="4000" dirty="0">
                <a:effectLst/>
                <a:latin typeface="Calibri" panose="020F0502020204030204" pitchFamily="34" charset="0"/>
                <a:ea typeface="Calibri" panose="020F0502020204030204" pitchFamily="34" charset="0"/>
                <a:cs typeface="Times New Roman" panose="02020603050405020304" pitchFamily="18" charset="0"/>
              </a:rPr>
              <a:t>and</a:t>
            </a:r>
            <a:r>
              <a:rPr lang="en-US" sz="4000" b="1" dirty="0">
                <a:effectLst/>
                <a:latin typeface="Calibri" panose="020F0502020204030204" pitchFamily="34" charset="0"/>
                <a:ea typeface="Calibri" panose="020F0502020204030204" pitchFamily="34" charset="0"/>
                <a:cs typeface="Times New Roman" panose="02020603050405020304" pitchFamily="18" charset="0"/>
              </a:rPr>
              <a:t> data tier.</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88091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1CC1C91-EC73-4219-8E2D-EB3E7720B132}"/>
              </a:ext>
            </a:extLst>
          </p:cNvPr>
          <p:cNvSpPr>
            <a:spLocks noChangeArrowheads="1"/>
          </p:cNvSpPr>
          <p:nvPr/>
        </p:nvSpPr>
        <p:spPr bwMode="auto">
          <a:xfrm>
            <a:off x="-149289" y="-92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a:extLst>
              <a:ext uri="{FF2B5EF4-FFF2-40B4-BE49-F238E27FC236}">
                <a16:creationId xmlns:a16="http://schemas.microsoft.com/office/drawing/2014/main" id="{3CB46DEB-3767-49CE-A65F-F1E77768A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420" y="744217"/>
            <a:ext cx="7944428" cy="477017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320088BC-8CB5-48BB-814F-E465F2DF2BE9}"/>
              </a:ext>
            </a:extLst>
          </p:cNvPr>
          <p:cNvSpPr>
            <a:spLocks noChangeArrowheads="1"/>
          </p:cNvSpPr>
          <p:nvPr/>
        </p:nvSpPr>
        <p:spPr bwMode="auto">
          <a:xfrm>
            <a:off x="-149289" y="3810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68310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895E0D-4CAC-4A43-8554-3EFE3DB8781B}"/>
              </a:ext>
            </a:extLst>
          </p:cNvPr>
          <p:cNvSpPr>
            <a:spLocks noGrp="1"/>
          </p:cNvSpPr>
          <p:nvPr>
            <p:ph idx="1"/>
          </p:nvPr>
        </p:nvSpPr>
        <p:spPr>
          <a:xfrm>
            <a:off x="707572" y="547331"/>
            <a:ext cx="10515600" cy="5862800"/>
          </a:xfrm>
        </p:spPr>
        <p:txBody>
          <a:bodyPr>
            <a:normAutofit/>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Presentation Tier: The presentation tier will include the website user interface, which will allow voters to interact with the system.</a:t>
            </a:r>
          </a:p>
          <a:p>
            <a:pPr marL="0" indent="0">
              <a:buNone/>
            </a:pP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3200" dirty="0">
                <a:effectLst/>
                <a:latin typeface="Calibri" panose="020F0502020204030204" pitchFamily="34" charset="0"/>
                <a:ea typeface="Calibri" panose="020F0502020204030204" pitchFamily="34" charset="0"/>
                <a:cs typeface="Times New Roman" panose="02020603050405020304" pitchFamily="18" charset="0"/>
              </a:rPr>
              <a:t>Application Tier: The application tier will include the business logic and server-side programming, which will handle user authentication, ballot creation, vote casting, and results reporting.</a:t>
            </a:r>
          </a:p>
          <a:p>
            <a:pPr marL="0" indent="0">
              <a:buNone/>
            </a:pP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3200" dirty="0">
                <a:effectLst/>
                <a:latin typeface="Calibri" panose="020F0502020204030204" pitchFamily="34" charset="0"/>
                <a:ea typeface="Calibri" panose="020F0502020204030204" pitchFamily="34" charset="0"/>
                <a:cs typeface="Times New Roman" panose="02020603050405020304" pitchFamily="18" charset="0"/>
              </a:rPr>
              <a:t>Data Tier: The data tier will include the database that stores user account information, ballot data, and election results.</a:t>
            </a:r>
          </a:p>
          <a:p>
            <a:pPr marL="0" indent="0">
              <a:buNone/>
            </a:pPr>
            <a:endParaRPr lang="en-US" sz="3200" dirty="0"/>
          </a:p>
        </p:txBody>
      </p:sp>
    </p:spTree>
    <p:extLst>
      <p:ext uri="{BB962C8B-B14F-4D97-AF65-F5344CB8AC3E}">
        <p14:creationId xmlns:p14="http://schemas.microsoft.com/office/powerpoint/2010/main" val="2594282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F1C48-1C9D-47FA-8C2A-77D8B02B5896}"/>
              </a:ext>
            </a:extLst>
          </p:cNvPr>
          <p:cNvSpPr>
            <a:spLocks noGrp="1"/>
          </p:cNvSpPr>
          <p:nvPr>
            <p:ph type="title"/>
          </p:nvPr>
        </p:nvSpPr>
        <p:spPr>
          <a:xfrm>
            <a:off x="838199" y="-124631"/>
            <a:ext cx="10515600" cy="1325563"/>
          </a:xfrm>
        </p:spPr>
        <p:txBody>
          <a:bodyPr/>
          <a:lstStyle/>
          <a:p>
            <a:pPr algn="ctr"/>
            <a:r>
              <a:rPr lang="en-US" b="1" dirty="0"/>
              <a:t>THE CONTEXT OF MOVS </a:t>
            </a:r>
          </a:p>
        </p:txBody>
      </p:sp>
      <p:sp>
        <p:nvSpPr>
          <p:cNvPr id="7" name="Content Placeholder 6">
            <a:extLst>
              <a:ext uri="{FF2B5EF4-FFF2-40B4-BE49-F238E27FC236}">
                <a16:creationId xmlns:a16="http://schemas.microsoft.com/office/drawing/2014/main" id="{7CA7AA80-F9C5-4475-9982-648EAB3B3D70}"/>
              </a:ext>
            </a:extLst>
          </p:cNvPr>
          <p:cNvSpPr>
            <a:spLocks noGrp="1"/>
          </p:cNvSpPr>
          <p:nvPr>
            <p:ph idx="1"/>
          </p:nvPr>
        </p:nvSpPr>
        <p:spPr>
          <a:xfrm>
            <a:off x="838200" y="858416"/>
            <a:ext cx="10515600" cy="5318547"/>
          </a:xfrm>
        </p:spPr>
        <p:txBody>
          <a:bodyPr/>
          <a:lstStyle/>
          <a:p>
            <a:r>
              <a:rPr lang="en-US" dirty="0"/>
              <a:t>The context model below shows the relationship between MOVS and other systems. </a:t>
            </a:r>
          </a:p>
          <a:p>
            <a:pPr marL="0" indent="0">
              <a:buNone/>
            </a:pPr>
            <a:endParaRPr lang="en-US" dirty="0"/>
          </a:p>
        </p:txBody>
      </p:sp>
      <p:pic>
        <p:nvPicPr>
          <p:cNvPr id="8" name="Content Placeholder 4">
            <a:extLst>
              <a:ext uri="{FF2B5EF4-FFF2-40B4-BE49-F238E27FC236}">
                <a16:creationId xmlns:a16="http://schemas.microsoft.com/office/drawing/2014/main" id="{31198274-4EFC-414E-BED3-17D5D0C26692}"/>
              </a:ext>
            </a:extLst>
          </p:cNvPr>
          <p:cNvPicPr>
            <a:picLocks noChangeAspect="1"/>
          </p:cNvPicPr>
          <p:nvPr/>
        </p:nvPicPr>
        <p:blipFill>
          <a:blip r:embed="rId2"/>
          <a:stretch>
            <a:fillRect/>
          </a:stretch>
        </p:blipFill>
        <p:spPr>
          <a:xfrm>
            <a:off x="2902943" y="1901802"/>
            <a:ext cx="6386113" cy="4198984"/>
          </a:xfrm>
          <a:prstGeom prst="rect">
            <a:avLst/>
          </a:prstGeom>
        </p:spPr>
      </p:pic>
    </p:spTree>
    <p:extLst>
      <p:ext uri="{BB962C8B-B14F-4D97-AF65-F5344CB8AC3E}">
        <p14:creationId xmlns:p14="http://schemas.microsoft.com/office/powerpoint/2010/main" val="1226232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E20C1-CE70-4919-A97E-768E20A88253}"/>
              </a:ext>
            </a:extLst>
          </p:cNvPr>
          <p:cNvSpPr>
            <a:spLocks noGrp="1"/>
          </p:cNvSpPr>
          <p:nvPr>
            <p:ph type="title"/>
          </p:nvPr>
        </p:nvSpPr>
        <p:spPr/>
        <p:txBody>
          <a:bodyPr/>
          <a:lstStyle/>
          <a:p>
            <a:pPr algn="ctr"/>
            <a:r>
              <a:rPr lang="en-US" b="1" dirty="0"/>
              <a:t>SYSTEM BOUNDARIES OF MOVS</a:t>
            </a:r>
          </a:p>
        </p:txBody>
      </p:sp>
      <p:sp>
        <p:nvSpPr>
          <p:cNvPr id="3" name="Content Placeholder 2">
            <a:extLst>
              <a:ext uri="{FF2B5EF4-FFF2-40B4-BE49-F238E27FC236}">
                <a16:creationId xmlns:a16="http://schemas.microsoft.com/office/drawing/2014/main" id="{BD138791-2D0B-43EE-BA26-37CAD404B25C}"/>
              </a:ext>
            </a:extLst>
          </p:cNvPr>
          <p:cNvSpPr>
            <a:spLocks noGrp="1"/>
          </p:cNvSpPr>
          <p:nvPr>
            <p:ph idx="1"/>
          </p:nvPr>
        </p:nvSpPr>
        <p:spPr/>
        <p:txBody>
          <a:bodyPr/>
          <a:lstStyle/>
          <a:p>
            <a:r>
              <a:rPr lang="en-US" b="0" i="0" dirty="0">
                <a:solidFill>
                  <a:srgbClr val="0F172A"/>
                </a:solidFill>
                <a:effectLst/>
                <a:latin typeface="ui-sans-serif"/>
              </a:rPr>
              <a:t>The system boundary for an online voting website would include all the components and processes that are necessary for the website to function as a secure and reliable platform for voters to cast their votes. This would include the following:</a:t>
            </a:r>
          </a:p>
          <a:p>
            <a:pPr marL="514350" indent="-514350">
              <a:buFont typeface="+mj-lt"/>
              <a:buAutoNum type="arabicPeriod"/>
            </a:pPr>
            <a:r>
              <a:rPr lang="en-US" dirty="0"/>
              <a:t>User Interface: The website user interface will allow voters to register for an account, authenticate themselves, view available elections, and cast their votes. The user interface will be designed to be simple and intuitive, with clear instructions and error messages.</a:t>
            </a:r>
          </a:p>
        </p:txBody>
      </p:sp>
    </p:spTree>
    <p:extLst>
      <p:ext uri="{BB962C8B-B14F-4D97-AF65-F5344CB8AC3E}">
        <p14:creationId xmlns:p14="http://schemas.microsoft.com/office/powerpoint/2010/main" val="185416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A7D49-A37A-41A7-BEB4-2B03A4429133}"/>
              </a:ext>
            </a:extLst>
          </p:cNvPr>
          <p:cNvSpPr>
            <a:spLocks noGrp="1"/>
          </p:cNvSpPr>
          <p:nvPr>
            <p:ph type="title"/>
          </p:nvPr>
        </p:nvSpPr>
        <p:spPr/>
        <p:txBody>
          <a:bodyPr/>
          <a:lstStyle/>
          <a:p>
            <a:pPr algn="ctr"/>
            <a:r>
              <a:rPr lang="en-US" b="1" dirty="0"/>
              <a:t>SYSTEM BOUNDARIES OF MOVS (Contd..)</a:t>
            </a:r>
          </a:p>
        </p:txBody>
      </p:sp>
      <p:sp>
        <p:nvSpPr>
          <p:cNvPr id="3" name="Content Placeholder 2">
            <a:extLst>
              <a:ext uri="{FF2B5EF4-FFF2-40B4-BE49-F238E27FC236}">
                <a16:creationId xmlns:a16="http://schemas.microsoft.com/office/drawing/2014/main" id="{FDBA349D-5D56-49CC-9022-9129A83799F0}"/>
              </a:ext>
            </a:extLst>
          </p:cNvPr>
          <p:cNvSpPr>
            <a:spLocks noGrp="1"/>
          </p:cNvSpPr>
          <p:nvPr>
            <p:ph idx="1"/>
          </p:nvPr>
        </p:nvSpPr>
        <p:spPr/>
        <p:txBody>
          <a:bodyPr/>
          <a:lstStyle/>
          <a:p>
            <a:pPr marL="514350" indent="-514350">
              <a:buFont typeface="+mj-lt"/>
              <a:buAutoNum type="arabicPeriod" startAt="2"/>
            </a:pPr>
            <a:r>
              <a:rPr lang="en-US" dirty="0"/>
              <a:t>Authentication and authorization: </a:t>
            </a:r>
            <a:r>
              <a:rPr lang="en-US" b="0" i="0" dirty="0">
                <a:solidFill>
                  <a:srgbClr val="0F172A"/>
                </a:solidFill>
                <a:effectLst/>
                <a:latin typeface="ui-sans-serif"/>
              </a:rPr>
              <a:t>This would include secure login credentials, multi-factor authentication, and role-based access control for different user types.</a:t>
            </a:r>
          </a:p>
          <a:p>
            <a:pPr marL="514350" indent="-514350">
              <a:buFont typeface="+mj-lt"/>
              <a:buAutoNum type="arabicPeriod" startAt="2"/>
            </a:pPr>
            <a:r>
              <a:rPr lang="en-US" dirty="0">
                <a:solidFill>
                  <a:srgbClr val="0F172A"/>
                </a:solidFill>
                <a:latin typeface="ui-sans-serif"/>
              </a:rPr>
              <a:t>Voting process: </a:t>
            </a:r>
            <a:r>
              <a:rPr lang="en-US" b="0" i="0" dirty="0">
                <a:solidFill>
                  <a:srgbClr val="0F172A"/>
                </a:solidFill>
                <a:effectLst/>
                <a:latin typeface="ui-sans-serif"/>
              </a:rPr>
              <a:t>This would include the ballot design, vote submission, and confirmation message to ensure that the vote has been successfully submitted.</a:t>
            </a:r>
            <a:endParaRPr lang="en-US" dirty="0">
              <a:solidFill>
                <a:srgbClr val="0F172A"/>
              </a:solidFill>
              <a:latin typeface="ui-sans-serif"/>
            </a:endParaRPr>
          </a:p>
          <a:p>
            <a:pPr marL="514350" indent="-514350">
              <a:buFont typeface="+mj-lt"/>
              <a:buAutoNum type="arabicPeriod" startAt="2"/>
            </a:pPr>
            <a:r>
              <a:rPr lang="en-US" b="0" i="0" dirty="0">
                <a:solidFill>
                  <a:srgbClr val="0F172A"/>
                </a:solidFill>
                <a:effectLst/>
                <a:latin typeface="ui-sans-serif"/>
              </a:rPr>
              <a:t>External Systems Integration: The system boundary would include the integration with external system such as </a:t>
            </a:r>
            <a:r>
              <a:rPr lang="en-US" b="0" i="0" dirty="0">
                <a:solidFill>
                  <a:srgbClr val="00B0F0"/>
                </a:solidFill>
                <a:effectLst/>
                <a:latin typeface="ui-sans-serif"/>
              </a:rPr>
              <a:t>SIMS</a:t>
            </a:r>
            <a:r>
              <a:rPr lang="en-US" b="0" i="0" dirty="0">
                <a:solidFill>
                  <a:srgbClr val="0F172A"/>
                </a:solidFill>
                <a:effectLst/>
                <a:latin typeface="ui-sans-serif"/>
              </a:rPr>
              <a:t>.</a:t>
            </a:r>
            <a:endParaRPr lang="en-US" dirty="0"/>
          </a:p>
        </p:txBody>
      </p:sp>
    </p:spTree>
    <p:extLst>
      <p:ext uri="{BB962C8B-B14F-4D97-AF65-F5344CB8AC3E}">
        <p14:creationId xmlns:p14="http://schemas.microsoft.com/office/powerpoint/2010/main" val="3599635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641</Words>
  <Application>Microsoft Office PowerPoint</Application>
  <PresentationFormat>Widescreen</PresentationFormat>
  <Paragraphs>38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ui-sans-serif</vt:lpstr>
      <vt:lpstr>Office Theme</vt:lpstr>
      <vt:lpstr>Software Design Document: MUST Online Voting Website System (MOVS) </vt:lpstr>
      <vt:lpstr>PowerPoint Presentation</vt:lpstr>
      <vt:lpstr>Project Requirements: </vt:lpstr>
      <vt:lpstr>Architecture:</vt:lpstr>
      <vt:lpstr>PowerPoint Presentation</vt:lpstr>
      <vt:lpstr>PowerPoint Presentation</vt:lpstr>
      <vt:lpstr>THE CONTEXT OF MOVS </vt:lpstr>
      <vt:lpstr>SYSTEM BOUNDARIES OF MOVS</vt:lpstr>
      <vt:lpstr>SYSTEM BOUNDARIES OF MOVS (Contd..)</vt:lpstr>
      <vt:lpstr>PROCESS MODEL OF MOVS</vt:lpstr>
      <vt:lpstr>INTERACTION MODEL OF MOVS</vt:lpstr>
      <vt:lpstr>USE CASE DIAGRAM OF MOVS</vt:lpstr>
      <vt:lpstr>USE CASES IN THE MOVS INVOLVING ROLE OF EACH PARTICIPANT  </vt:lpstr>
      <vt:lpstr>SEQUENCE DIAGRAMS OF MOVS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Document: MUST Online Voting Website System (MOVS) </dc:title>
  <dc:creator>Daudi Mwigamba</dc:creator>
  <cp:lastModifiedBy>Daudi Mwigamba</cp:lastModifiedBy>
  <cp:revision>3</cp:revision>
  <dcterms:created xsi:type="dcterms:W3CDTF">2023-04-21T16:49:35Z</dcterms:created>
  <dcterms:modified xsi:type="dcterms:W3CDTF">2023-05-18T20:10:59Z</dcterms:modified>
</cp:coreProperties>
</file>